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20"/>
  </p:notesMasterIdLst>
  <p:handoutMasterIdLst>
    <p:handoutMasterId r:id="rId21"/>
  </p:handoutMasterIdLst>
  <p:sldIdLst>
    <p:sldId id="2146849418" r:id="rId5"/>
    <p:sldId id="2146849470" r:id="rId6"/>
    <p:sldId id="2146849296" r:id="rId7"/>
    <p:sldId id="2146849274" r:id="rId8"/>
    <p:sldId id="2146849275" r:id="rId9"/>
    <p:sldId id="2146849472" r:id="rId10"/>
    <p:sldId id="2146849473" r:id="rId11"/>
    <p:sldId id="2146849293" r:id="rId12"/>
    <p:sldId id="2146849474" r:id="rId13"/>
    <p:sldId id="2146849281" r:id="rId14"/>
    <p:sldId id="2146849475" r:id="rId15"/>
    <p:sldId id="2146849292" r:id="rId16"/>
    <p:sldId id="2146849299" r:id="rId17"/>
    <p:sldId id="2146849479" r:id="rId18"/>
    <p:sldId id="2146849419" r:id="rId19"/>
  </p:sldIdLst>
  <p:sldSz cx="12192000" cy="6858000"/>
  <p:notesSz cx="6858000" cy="9144000"/>
  <p:embeddedFontLst>
    <p:embeddedFont>
      <p:font typeface="Fago Pro" panose="02000506040000020004" pitchFamily="2" charset="0"/>
      <p:regular r:id="rId22"/>
      <p:bold r:id="rId23"/>
      <p:italic r:id="rId24"/>
      <p:boldItalic r:id="rId25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A10610B-A594-5B1E-0588-2C18C49D1B74}" name="Ernst, Andre" initials="AE" userId="S::andre.ernst@de.schunk.com::1dbe2a9c-e160-4c68-a3e1-708caec7e813" providerId="AD"/>
  <p188:author id="{246F333C-6D17-0FEB-4A2F-6249C97C415A}" name="Mautner, Sarah" initials="MS" userId="S::Sarah.Mautner@de.schunk.com::e89a2e33-35c3-4399-9024-d4aa0a5aafb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E3E3E3"/>
    <a:srgbClr val="FFFF00"/>
    <a:srgbClr val="009EE0"/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A5412B8-EE0B-42C9-84CC-8640766F4CF2}" v="19" dt="2026-01-08T09:24:46.202"/>
    <p1510:client id="{7A5FD9AB-258C-4A26-AB68-8C24AB14C3EA}" v="1" dt="2026-01-08T13:07:31.09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015" autoAdjust="0"/>
  </p:normalViewPr>
  <p:slideViewPr>
    <p:cSldViewPr snapToGrid="0">
      <p:cViewPr varScale="1">
        <p:scale>
          <a:sx n="136" d="100"/>
          <a:sy n="136" d="100"/>
        </p:scale>
        <p:origin x="1218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4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3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2.fntdata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1.fntdata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FABBDE3E-F3DD-4441-E348-237218AA2B0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E109508-F983-9363-608D-F81E02C1B76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D14994-51ED-4918-BF39-4CC839D63D5F}" type="datetimeFigureOut">
              <a:rPr lang="de-DE" smtClean="0"/>
              <a:t>12.01.2026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D8510AD-C110-4DF7-ED12-B6E0D8990BB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8A23828-83C6-19BE-51E7-C0677460351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4BA9C9-4243-464F-801B-FD66B462AA9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3175316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AA609D-33A1-49C1-99CD-9DA0D02D59BC}" type="datetimeFigureOut">
              <a:rPr lang="de-DE" smtClean="0"/>
              <a:t>12.01.2026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C4DAAC-953A-4DDC-ADA9-6566D2D0868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310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schunkgmbh.sharepoint.com/:f:/r/sites/NLIS-O365/Freigegebene%20Dokumente/Customer/02_INT/Canada_9006200/2025/2025_10_06_THW_EMH_billet_bin_picking?csf=1&amp;web=1&amp;e=5rwxvM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SCHUNK ID: 318643 PGN-plus-P 240-2-AS / 307110 </a:t>
            </a:r>
            <a:r>
              <a:rPr lang="en-US" dirty="0">
                <a:solidFill>
                  <a:srgbClr val="003D6A"/>
                </a:solidFill>
              </a:rPr>
              <a:t>DRG 100-90-AS | Assembly: 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318643 (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tbc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de-DE" dirty="0"/>
              <a:t> </a:t>
            </a:r>
            <a:endParaRPr lang="en-US" dirty="0"/>
          </a:p>
          <a:p>
            <a:pPr>
              <a:defRPr/>
            </a:pPr>
            <a:r>
              <a:rPr lang="en-US" b="0" dirty="0"/>
              <a:t>Contact: </a:t>
            </a:r>
            <a:r>
              <a:rPr lang="en-US" b="0" dirty="0">
                <a:solidFill>
                  <a:srgbClr val="000000"/>
                </a:solidFill>
                <a:effectLst/>
              </a:rPr>
              <a:t>Marc Murtra, Spain</a:t>
            </a:r>
            <a:endParaRPr lang="en-US" dirty="0"/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>
              <a:effectLst/>
              <a:latin typeface="+mn-lt"/>
              <a:ea typeface="Calibri"/>
              <a:cs typeface="Calibri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574794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SCHUNK ID:</a:t>
            </a:r>
            <a:r>
              <a:rPr lang="de-DE" dirty="0"/>
              <a:t> 1608679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827133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3C08F8-ABC6-1A7D-6372-6621D2B959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CDE33924-1B38-3CAE-8BAE-0941983543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04D24335-8AC0-C381-608B-25CBF9E342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0"/>
              <a:t>SCHUNK ID: - (</a:t>
            </a:r>
            <a:r>
              <a:rPr lang="en-US">
                <a:hlinkClick r:id="rId3"/>
              </a:rPr>
              <a:t>2025_10_06_THW_EMH_billet_bin_picking</a:t>
            </a:r>
            <a:r>
              <a:rPr lang="en-US"/>
              <a:t>)</a:t>
            </a:r>
            <a:endParaRPr lang="en-US" b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0" dirty="0"/>
              <a:t>AGM-Z 125 incl sensor MMS 22-PI2-S-M8-PNP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0" dirty="0"/>
              <a:t>Adapter plate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0" dirty="0"/>
              <a:t>EMH-RP 114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0" dirty="0"/>
              <a:t>Connection cable 10 m, straight connector (logic + power supply)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0" dirty="0"/>
              <a:t>Pole extension with </a:t>
            </a:r>
            <a:r>
              <a:rPr lang="en-US" b="0" dirty="0" err="1"/>
              <a:t>with</a:t>
            </a:r>
            <a:r>
              <a:rPr lang="en-US" b="0" dirty="0"/>
              <a:t> recess for Ø 200 mm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Contact: Thomas Wahl, HQ Germany</a:t>
            </a:r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C482F54-2E49-5EA1-2E9D-6C3E2F8601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C4DAAC-953A-4DDC-ADA9-6566D2D0868D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3159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C4A731-0466-68DF-AEAC-2BB63B9B53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C6661FAE-A291-8231-AC50-684B68CCC1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5C94A008-BF05-4C91-AE90-67FB495F3B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SCHUNK ID: -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8E030B8-38A0-EB79-9647-EDD37EAD94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26839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2EFC65-CC09-8CF2-B227-F289E4A876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FDCAD8D0-EB7C-5E6C-6EE4-994D34BE3B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0C59DC9E-CF70-9B59-55E6-AB5BAD4BB4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Gripper for the production of artillery shells Ø155 mm</a:t>
            </a:r>
            <a:br>
              <a:rPr lang="en-US" dirty="0"/>
            </a:br>
            <a:r>
              <a:rPr lang="en-US" b="1" i="1" dirty="0">
                <a:solidFill>
                  <a:srgbClr val="FF0000"/>
                </a:solidFill>
                <a:highlight>
                  <a:srgbClr val="FFFF00"/>
                </a:highlight>
              </a:rPr>
              <a:t>Only offer status,  ABB lost the order against a competitor</a:t>
            </a:r>
          </a:p>
          <a:p>
            <a:r>
              <a:rPr lang="en-US" dirty="0"/>
              <a:t>Customer: ABB – Friedberg (KD-Nr.411011)</a:t>
            </a:r>
          </a:p>
          <a:p>
            <a:r>
              <a:rPr lang="en-US" dirty="0"/>
              <a:t>End customer: RHEINMETALL</a:t>
            </a:r>
            <a:br>
              <a:rPr lang="en-US" dirty="0"/>
            </a:br>
            <a:r>
              <a:rPr lang="en-US" dirty="0"/>
              <a:t>SCHUNK ID: </a:t>
            </a:r>
            <a:r>
              <a:rPr lang="de-D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1591893 | GEI/AKO/PGN+P380/AUB</a:t>
            </a:r>
            <a:endParaRPr lang="en-US" b="0" dirty="0"/>
          </a:p>
          <a:p>
            <a:pPr>
              <a:defRPr/>
            </a:pPr>
            <a:r>
              <a:rPr lang="en-US" b="0" dirty="0"/>
              <a:t>Contact: Marcel Dietrich, SCHUNK HQ</a:t>
            </a:r>
            <a:endParaRPr lang="en-US" b="0" dirty="0">
              <a:effectLst/>
              <a:latin typeface="+mn-lt"/>
              <a:ea typeface="Calibri"/>
              <a:cs typeface="Calibri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D0F85F0-7967-A4D8-640D-F895DDDAFE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854352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0729E7-4220-13A1-26B4-57ED822EAA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3097FEDE-0B54-F9E2-E622-ACD54F5FA1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6B1C44F8-2844-6C24-96C3-AF474A99DA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SCHUNK ID: 1578842 </a:t>
            </a:r>
            <a:r>
              <a:rPr lang="en-US" sz="1200"/>
              <a:t>Delta 240-C-SSS-M-3240-2200-3238-4SAG-2010-1ES10-18BL10-1-MK3-GS24 | Assembly: </a:t>
            </a:r>
            <a:r>
              <a:rPr lang="de-DE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1578842</a:t>
            </a:r>
            <a:endParaRPr lang="en-US" sz="1200"/>
          </a:p>
          <a:p>
            <a:pPr>
              <a:defRPr/>
            </a:pPr>
            <a:r>
              <a:rPr lang="en-US" b="0"/>
              <a:t>Contact: Rick Hunsucker, USA</a:t>
            </a:r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13A4112-A6AE-BDE4-4FD8-993283FC8D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72036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631A7D-1C05-1E52-E611-143E4D1ED1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6F4AF087-33E8-83DE-AEB4-18E1A79C2A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78DD2757-A4D8-4D4C-C77F-5926D48B90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SCHUNK ID: 1578842 </a:t>
            </a:r>
            <a:r>
              <a:rPr lang="en-US" sz="1200"/>
              <a:t>Delta 240-C-SSS-M-3240-2200-3238-4SAG-2010-1ES10-18BL10-1-MK3-GS24 | Assembly: </a:t>
            </a:r>
            <a:r>
              <a:rPr lang="de-DE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1578842</a:t>
            </a:r>
            <a:endParaRPr lang="en-US" sz="1200"/>
          </a:p>
          <a:p>
            <a:pPr>
              <a:defRPr/>
            </a:pPr>
            <a:r>
              <a:rPr lang="en-US" b="0"/>
              <a:t>Contact: Rick Hunsucker, USA</a:t>
            </a:r>
            <a:endParaRPr lang="en-US"/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>
              <a:effectLst/>
              <a:latin typeface="+mn-lt"/>
              <a:ea typeface="Calibri"/>
              <a:cs typeface="Calibri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2E35B93-E4A0-2B21-D3B6-23FC9CD10F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472235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17899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SCHUNK ID: </a:t>
            </a:r>
            <a:r>
              <a:rPr lang="en-US"/>
              <a:t> Assembly: </a:t>
            </a:r>
            <a:r>
              <a:rPr lang="de-DE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380646</a:t>
            </a:r>
            <a:r>
              <a:rPr lang="de-DE"/>
              <a:t>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42145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15E503-30A6-5BAB-D8FD-83F293E4BF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6D46B7EC-3FCE-7E0C-CB1B-7C121D22B0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22D00205-C754-EC6D-8F42-6A92F5128C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1475116, EMH-DP 080-B | Assembly: </a:t>
            </a:r>
            <a:r>
              <a:rPr lang="de-DE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380646</a:t>
            </a:r>
            <a:r>
              <a:rPr lang="de-DE"/>
              <a:t> </a:t>
            </a:r>
            <a:endParaRPr lang="en-US"/>
          </a:p>
          <a:p>
            <a:r>
              <a:rPr lang="en-US"/>
              <a:t>1597200, PVL EMH-DP 080 Ø150-Ø260 (Custom PVL for project)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/>
              <a:t>Contact: Blake Hall, USA</a:t>
            </a:r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2230BF0-C3A0-355A-B89F-C91FB984F6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83951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C9261-D665-77E1-86FF-6503E64FE2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B5426EC6-19C8-AF3F-A9B0-FB20357321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84B3ABD4-ADE8-35EB-76B7-1B0E99CA43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1588788/1588795, Beta 140-C-ZSS-50AT10-E-220-4622-5182-AK-AZ*  | Assembly: </a:t>
            </a:r>
            <a:r>
              <a:rPr lang="de-DE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380646</a:t>
            </a:r>
            <a:r>
              <a:rPr lang="de-DE"/>
              <a:t> </a:t>
            </a:r>
            <a:endParaRPr lang="en-US"/>
          </a:p>
          <a:p>
            <a:r>
              <a:rPr lang="en-US"/>
              <a:t>1588787, Beta 110-SRS-M-2510-500-980-1-MGK2-GS24</a:t>
            </a:r>
          </a:p>
          <a:p>
            <a:r>
              <a:rPr lang="en-US"/>
              <a:t>1588789, Beta 100-D-SSS-M-2005-1000-1410-2SAG-1-URT3</a:t>
            </a:r>
          </a:p>
          <a:p>
            <a:r>
              <a:rPr lang="en-US"/>
              <a:t>1586690/1588793, Gamma 120-ASH-40AT10-E-240-4676-6026*</a:t>
            </a:r>
            <a:endParaRPr lang="en-US" b="0"/>
          </a:p>
          <a:p>
            <a:r>
              <a:rPr lang="en-US" b="0"/>
              <a:t>Contact: Blake Hall, USA</a:t>
            </a:r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2210EC9-A94B-2B22-F96C-B3FD8B8CEF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305344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ECE3C1-1AA2-756F-B3D9-145B0A9ABB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DC6797E1-A359-30E7-52E3-7BA7B71F07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B3CFFEAB-7E4A-9B2B-D9C5-339836C944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1475116, EMH-DP 080-B  | Assembly: </a:t>
            </a:r>
            <a:r>
              <a:rPr lang="de-DE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380646</a:t>
            </a:r>
            <a:r>
              <a:rPr lang="de-DE"/>
              <a:t> </a:t>
            </a:r>
            <a:endParaRPr lang="en-US"/>
          </a:p>
          <a:p>
            <a:r>
              <a:rPr lang="en-US"/>
              <a:t>1597200, PVL EMH-DP 080 Ø150-Ø260 (Custom PVL for project)</a:t>
            </a:r>
          </a:p>
          <a:p>
            <a:r>
              <a:rPr lang="en-US"/>
              <a:t>1588788/1588795, Beta 140-C-ZSS-50AT10-E-220-4622-5182-AK-AZ*</a:t>
            </a:r>
          </a:p>
          <a:p>
            <a:r>
              <a:rPr lang="en-US"/>
              <a:t>1588787, Beta 110-SRS-M-2510-500-980-1-MGK2-GS24</a:t>
            </a:r>
          </a:p>
          <a:p>
            <a:r>
              <a:rPr lang="en-US"/>
              <a:t>1588789, Beta 100-D-SSS-M-2005-1000-1410-2SAG-1-URT3</a:t>
            </a:r>
          </a:p>
          <a:p>
            <a:r>
              <a:rPr lang="en-US"/>
              <a:t>1586690/1588793, Gamma 120-ASH-40AT10-E-240-4676-6026*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/>
              <a:t>Contact: Blake Hall, USA</a:t>
            </a:r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2CA3E22-AEE6-7208-03EE-253E9F3C9B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96493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78CC97A4-1A82-DEDB-CB65-650832807737}"/>
              </a:ext>
            </a:extLst>
          </p:cNvPr>
          <p:cNvSpPr txBox="1"/>
          <p:nvPr userDrawn="1"/>
        </p:nvSpPr>
        <p:spPr>
          <a:xfrm>
            <a:off x="658813" y="271886"/>
            <a:ext cx="200908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800" b="1">
                <a:solidFill>
                  <a:schemeClr val="bg2"/>
                </a:solidFill>
                <a:latin typeface="Fago Pro" panose="02000506040000020004" pitchFamily="50" charset="0"/>
              </a:rPr>
              <a:t>Agenda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01ECF792-B14B-88A1-18F5-A6044518CC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8813" y="779585"/>
            <a:ext cx="8937625" cy="5494215"/>
          </a:xfrm>
        </p:spPr>
        <p:txBody>
          <a:bodyPr/>
          <a:lstStyle>
            <a:lvl1pPr marL="633413" indent="-633413">
              <a:buFont typeface="+mj-lt"/>
              <a:buAutoNum type="arabicPeriod"/>
              <a:defRPr sz="3000" b="1">
                <a:latin typeface="Fago Pro" panose="02000506040000020004" pitchFamily="50" charset="0"/>
              </a:defRPr>
            </a:lvl1pPr>
            <a:lvl2pPr marL="785813" indent="-176213">
              <a:tabLst>
                <a:tab pos="652463" algn="l"/>
                <a:tab pos="809625" algn="l"/>
              </a:tabLst>
              <a:defRPr sz="2000">
                <a:latin typeface="Fago Pro" panose="02000506040000020004" pitchFamily="50" charset="0"/>
              </a:defRPr>
            </a:lvl2pPr>
            <a:lvl3pPr marL="1014413" indent="-246063">
              <a:defRPr sz="2000">
                <a:latin typeface="Fago Pro" panose="02000506040000020004" pitchFamily="50" charset="0"/>
              </a:defRPr>
            </a:lvl3pPr>
            <a:lvl4pPr marL="1219200" indent="-204788">
              <a:defRPr sz="2000">
                <a:latin typeface="Fago Pro" panose="02000506040000020004" pitchFamily="50" charset="0"/>
              </a:defRPr>
            </a:lvl4pPr>
            <a:lvl5pPr marL="1441450" indent="-233363">
              <a:defRPr sz="2000">
                <a:latin typeface="Fago Pro" panose="02000506040000020004" pitchFamily="50" charset="0"/>
              </a:defRPr>
            </a:lvl5pPr>
          </a:lstStyle>
          <a:p>
            <a:pPr lvl="0"/>
            <a:r>
              <a:rPr lang="de-DE" err="1"/>
              <a:t>Agendapunkt</a:t>
            </a:r>
            <a:r>
              <a:rPr lang="de-DE"/>
              <a:t> eins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F40E45D-1310-95F1-0289-F373E713D3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5DD3872C-6A16-2E03-A6AD-10D113692A59}"/>
              </a:ext>
            </a:extLst>
          </p:cNvPr>
          <p:cNvSpPr txBox="1"/>
          <p:nvPr userDrawn="1"/>
        </p:nvSpPr>
        <p:spPr>
          <a:xfrm>
            <a:off x="10037820" y="921376"/>
            <a:ext cx="1793761" cy="1454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+mn-ea"/>
                <a:cs typeface="+mn-cs"/>
              </a:rPr>
              <a:t>- Confidential Information - </a:t>
            </a:r>
          </a:p>
        </p:txBody>
      </p:sp>
    </p:spTree>
    <p:extLst>
      <p:ext uri="{BB962C8B-B14F-4D97-AF65-F5344CB8AC3E}">
        <p14:creationId xmlns:p14="http://schemas.microsoft.com/office/powerpoint/2010/main" val="26884136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ktbeispiel_Sei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608AA44-849E-76DD-D654-94961F4737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1C6B8FC-3DF4-DFC6-9D42-886621A4A3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4" y="271887"/>
            <a:ext cx="8996816" cy="338554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lvl="0"/>
            <a:r>
              <a:rPr lang="de-DE"/>
              <a:t>Hier steht das Kapitel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FACFECB-17DE-E53B-159A-D52685688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8F22500D-D835-4FBB-3488-21E818EF3677}"/>
              </a:ext>
            </a:extLst>
          </p:cNvPr>
          <p:cNvSpPr txBox="1"/>
          <p:nvPr userDrawn="1"/>
        </p:nvSpPr>
        <p:spPr>
          <a:xfrm>
            <a:off x="10037820" y="921376"/>
            <a:ext cx="1793761" cy="1454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+mn-ea"/>
                <a:cs typeface="+mn-cs"/>
              </a:rPr>
              <a:t>- Confidential Information - </a:t>
            </a:r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1BBA8AEB-8808-1699-B840-F0778FC428C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58814" y="2097088"/>
            <a:ext cx="5327650" cy="41767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73542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608AA44-849E-76DD-D654-94961F4737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1C6B8FC-3DF4-DFC6-9D42-886621A4A3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4" y="271887"/>
            <a:ext cx="8996816" cy="338554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lvl="0"/>
            <a:r>
              <a:rPr lang="de-DE"/>
              <a:t>Hier steht das Kapitel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F6F39E2-88FE-A04B-0206-C2A69CE7F6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114550"/>
            <a:ext cx="11198225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FACFECB-17DE-E53B-159A-D52685688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F06C9C45-08CA-C8A5-4F3A-866E41750A02}"/>
              </a:ext>
            </a:extLst>
          </p:cNvPr>
          <p:cNvSpPr txBox="1"/>
          <p:nvPr userDrawn="1"/>
        </p:nvSpPr>
        <p:spPr>
          <a:xfrm>
            <a:off x="10037820" y="921376"/>
            <a:ext cx="1793761" cy="1454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+mn-ea"/>
                <a:cs typeface="+mn-cs"/>
              </a:rPr>
              <a:t>- Confidential Information - </a:t>
            </a:r>
          </a:p>
        </p:txBody>
      </p:sp>
    </p:spTree>
    <p:extLst>
      <p:ext uri="{BB962C8B-B14F-4D97-AF65-F5344CB8AC3E}">
        <p14:creationId xmlns:p14="http://schemas.microsoft.com/office/powerpoint/2010/main" val="23993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- 2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608AA44-849E-76DD-D654-94961F4737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1C6B8FC-3DF4-DFC6-9D42-886621A4A3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4" y="271887"/>
            <a:ext cx="8996816" cy="338554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lvl="0"/>
            <a:r>
              <a:rPr lang="de-DE"/>
              <a:t>Hier steht das Kapitel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F6F39E2-88FE-A04B-0206-C2A69CE7F6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114550"/>
            <a:ext cx="5328000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FACFECB-17DE-E53B-159A-D52685688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  <p:sp>
        <p:nvSpPr>
          <p:cNvPr id="4" name="Textplatzhalter 9">
            <a:extLst>
              <a:ext uri="{FF2B5EF4-FFF2-40B4-BE49-F238E27FC236}">
                <a16:creationId xmlns:a16="http://schemas.microsoft.com/office/drawing/2014/main" id="{53107FD3-920A-90B1-F04E-846B8FA091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30413" y="2114550"/>
            <a:ext cx="5328000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C3B888C-7AEF-90E7-C067-D5626FF50E5D}"/>
              </a:ext>
            </a:extLst>
          </p:cNvPr>
          <p:cNvSpPr txBox="1"/>
          <p:nvPr userDrawn="1"/>
        </p:nvSpPr>
        <p:spPr>
          <a:xfrm>
            <a:off x="10037820" y="921376"/>
            <a:ext cx="1793761" cy="1454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+mn-ea"/>
                <a:cs typeface="+mn-cs"/>
              </a:rPr>
              <a:t>- Confidential Information - </a:t>
            </a:r>
          </a:p>
        </p:txBody>
      </p:sp>
    </p:spTree>
    <p:extLst>
      <p:ext uri="{BB962C8B-B14F-4D97-AF65-F5344CB8AC3E}">
        <p14:creationId xmlns:p14="http://schemas.microsoft.com/office/powerpoint/2010/main" val="10510749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- 3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608AA44-849E-76DD-D654-94961F4737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1C6B8FC-3DF4-DFC6-9D42-886621A4A3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4" y="271887"/>
            <a:ext cx="8996816" cy="338554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lvl="0"/>
            <a:r>
              <a:rPr lang="de-DE"/>
              <a:t>Hier steht das Kapitel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F6F39E2-88FE-A04B-0206-C2A69CE7F6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114550"/>
            <a:ext cx="3384000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FACFECB-17DE-E53B-159A-D52685688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  <p:sp>
        <p:nvSpPr>
          <p:cNvPr id="4" name="Textplatzhalter 9">
            <a:extLst>
              <a:ext uri="{FF2B5EF4-FFF2-40B4-BE49-F238E27FC236}">
                <a16:creationId xmlns:a16="http://schemas.microsoft.com/office/drawing/2014/main" id="{53107FD3-920A-90B1-F04E-846B8FA091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66613" y="2114550"/>
            <a:ext cx="3384000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Textplatzhalter 9">
            <a:extLst>
              <a:ext uri="{FF2B5EF4-FFF2-40B4-BE49-F238E27FC236}">
                <a16:creationId xmlns:a16="http://schemas.microsoft.com/office/drawing/2014/main" id="{773ACF9F-7994-CE00-5D2E-3550EA5D35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474413" y="2114550"/>
            <a:ext cx="3384000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3AB92381-652F-34CC-6160-C8576854BE66}"/>
              </a:ext>
            </a:extLst>
          </p:cNvPr>
          <p:cNvSpPr txBox="1"/>
          <p:nvPr userDrawn="1"/>
        </p:nvSpPr>
        <p:spPr>
          <a:xfrm>
            <a:off x="10037820" y="921376"/>
            <a:ext cx="1793761" cy="1454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+mn-ea"/>
                <a:cs typeface="+mn-cs"/>
              </a:rPr>
              <a:t>- Confidential Information - </a:t>
            </a:r>
          </a:p>
        </p:txBody>
      </p:sp>
    </p:spTree>
    <p:extLst>
      <p:ext uri="{BB962C8B-B14F-4D97-AF65-F5344CB8AC3E}">
        <p14:creationId xmlns:p14="http://schemas.microsoft.com/office/powerpoint/2010/main" val="2797051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Kapitel und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608AA44-849E-76DD-D654-94961F4737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1C6B8FC-3DF4-DFC6-9D42-886621A4A3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4" y="271887"/>
            <a:ext cx="8996816" cy="338554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lvl="0"/>
            <a:r>
              <a:rPr lang="de-DE"/>
              <a:t>Hier steht das Kapitel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FACFECB-17DE-E53B-159A-D52685688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8F22500D-D835-4FBB-3488-21E818EF3677}"/>
              </a:ext>
            </a:extLst>
          </p:cNvPr>
          <p:cNvSpPr txBox="1"/>
          <p:nvPr userDrawn="1"/>
        </p:nvSpPr>
        <p:spPr>
          <a:xfrm>
            <a:off x="10037820" y="921376"/>
            <a:ext cx="1793761" cy="1454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+mn-ea"/>
                <a:cs typeface="+mn-cs"/>
              </a:rPr>
              <a:t>- Confidential Information - </a:t>
            </a:r>
          </a:p>
        </p:txBody>
      </p:sp>
    </p:spTree>
    <p:extLst>
      <p:ext uri="{BB962C8B-B14F-4D97-AF65-F5344CB8AC3E}">
        <p14:creationId xmlns:p14="http://schemas.microsoft.com/office/powerpoint/2010/main" val="8096475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 ­­­­- Fazit - Empfe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C792D1-F0A6-D256-D340-655CE5F32C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4" y="666750"/>
            <a:ext cx="8996816" cy="3286125"/>
          </a:xfrm>
        </p:spPr>
        <p:txBody>
          <a:bodyPr anchor="b" anchorCtr="0"/>
          <a:lstStyle>
            <a:lvl1pPr>
              <a:defRPr sz="5400"/>
            </a:lvl1pPr>
          </a:lstStyle>
          <a:p>
            <a:r>
              <a:rPr lang="en-US" noProof="0"/>
              <a:t>Here is a quote / Recommendation / Result</a:t>
            </a:r>
            <a:endParaRPr lang="de-DE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2253897-4149-A9A4-96B3-1666630B64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4" name="Grafik 22">
            <a:extLst>
              <a:ext uri="{FF2B5EF4-FFF2-40B4-BE49-F238E27FC236}">
                <a16:creationId xmlns:a16="http://schemas.microsoft.com/office/drawing/2014/main" id="{19CCC31C-6825-1ED2-D136-4A6E0AE52F11}"/>
              </a:ext>
            </a:extLst>
          </p:cNvPr>
          <p:cNvSpPr/>
          <p:nvPr/>
        </p:nvSpPr>
        <p:spPr>
          <a:xfrm>
            <a:off x="686183" y="4266814"/>
            <a:ext cx="2258186" cy="404695"/>
          </a:xfrm>
          <a:custGeom>
            <a:avLst/>
            <a:gdLst>
              <a:gd name="connsiteX0" fmla="*/ 1911685 w 3041035"/>
              <a:gd name="connsiteY0" fmla="*/ 185560 h 544991"/>
              <a:gd name="connsiteX1" fmla="*/ 1226038 w 3041035"/>
              <a:gd name="connsiteY1" fmla="*/ 544991 h 544991"/>
              <a:gd name="connsiteX2" fmla="*/ 0 w 3041035"/>
              <a:gd name="connsiteY2" fmla="*/ 544991 h 544991"/>
              <a:gd name="connsiteX3" fmla="*/ 0 w 3041035"/>
              <a:gd name="connsiteY3" fmla="*/ 359431 h 544991"/>
              <a:gd name="connsiteX4" fmla="*/ 1180367 w 3041035"/>
              <a:gd name="connsiteY4" fmla="*/ 359431 h 544991"/>
              <a:gd name="connsiteX5" fmla="*/ 1865971 w 3041035"/>
              <a:gd name="connsiteY5" fmla="*/ 0 h 544991"/>
              <a:gd name="connsiteX6" fmla="*/ 3041036 w 3041035"/>
              <a:gd name="connsiteY6" fmla="*/ 0 h 544991"/>
              <a:gd name="connsiteX7" fmla="*/ 3041036 w 3041035"/>
              <a:gd name="connsiteY7" fmla="*/ 185560 h 544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41035" h="544991">
                <a:moveTo>
                  <a:pt x="1911685" y="185560"/>
                </a:moveTo>
                <a:lnTo>
                  <a:pt x="1226038" y="544991"/>
                </a:lnTo>
                <a:lnTo>
                  <a:pt x="0" y="544991"/>
                </a:lnTo>
                <a:lnTo>
                  <a:pt x="0" y="359431"/>
                </a:lnTo>
                <a:lnTo>
                  <a:pt x="1180367" y="359431"/>
                </a:lnTo>
                <a:lnTo>
                  <a:pt x="1865971" y="0"/>
                </a:lnTo>
                <a:lnTo>
                  <a:pt x="3041036" y="0"/>
                </a:lnTo>
                <a:lnTo>
                  <a:pt x="3041036" y="185560"/>
                </a:lnTo>
              </a:path>
            </a:pathLst>
          </a:custGeom>
          <a:solidFill>
            <a:schemeClr val="bg2"/>
          </a:solidFill>
          <a:ln w="21248" cap="flat">
            <a:noFill/>
            <a:prstDash val="solid"/>
            <a:miter/>
          </a:ln>
        </p:spPr>
        <p:txBody>
          <a:bodyPr rtlCol="0" anchor="ctr"/>
          <a:lstStyle/>
          <a:p>
            <a:endParaRPr lang="de-DE">
              <a:latin typeface="Fago Pro" panose="02000506040000020004" pitchFamily="50" charset="0"/>
            </a:endParaRP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0B18618C-AB6E-049B-38C5-4999CED06E9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3" y="5143500"/>
            <a:ext cx="8996816" cy="11303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r>
              <a:rPr lang="en-US" noProof="0"/>
              <a:t>Optional quoter</a:t>
            </a: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6C5F3724-686E-CBBC-E9B6-90A5F7F4AC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F9A19B4A-6BD5-2077-A8AF-47F7F2A35A45}"/>
              </a:ext>
            </a:extLst>
          </p:cNvPr>
          <p:cNvSpPr txBox="1"/>
          <p:nvPr userDrawn="1"/>
        </p:nvSpPr>
        <p:spPr>
          <a:xfrm>
            <a:off x="10037820" y="921376"/>
            <a:ext cx="1793761" cy="1454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+mn-ea"/>
                <a:cs typeface="+mn-cs"/>
              </a:rPr>
              <a:t>- Confidential Information - </a:t>
            </a:r>
          </a:p>
        </p:txBody>
      </p:sp>
    </p:spTree>
    <p:extLst>
      <p:ext uri="{BB962C8B-B14F-4D97-AF65-F5344CB8AC3E}">
        <p14:creationId xmlns:p14="http://schemas.microsoft.com/office/powerpoint/2010/main" val="1729450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4F493582-DCC1-F192-74C6-EED58EE52B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88531" y="1886839"/>
            <a:ext cx="5214938" cy="1542161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C2900A8C-B0B5-C546-9BE1-53E2ECB57D02}"/>
              </a:ext>
            </a:extLst>
          </p:cNvPr>
          <p:cNvSpPr txBox="1"/>
          <p:nvPr userDrawn="1"/>
        </p:nvSpPr>
        <p:spPr>
          <a:xfrm>
            <a:off x="4193381" y="5905500"/>
            <a:ext cx="3805238" cy="3683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0" marR="0" indent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© SCHUNK SE &amp; Co. KG</a:t>
            </a:r>
          </a:p>
          <a:p>
            <a:pPr marL="0" marR="0" indent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schunk.com</a:t>
            </a:r>
          </a:p>
        </p:txBody>
      </p:sp>
      <p:grpSp>
        <p:nvGrpSpPr>
          <p:cNvPr id="5" name="Grafik 6">
            <a:extLst>
              <a:ext uri="{FF2B5EF4-FFF2-40B4-BE49-F238E27FC236}">
                <a16:creationId xmlns:a16="http://schemas.microsoft.com/office/drawing/2014/main" id="{94BC3787-8E20-671D-7B41-38B60F6FDA7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474242" y="4744704"/>
            <a:ext cx="5269708" cy="324440"/>
            <a:chOff x="4381500" y="3324234"/>
            <a:chExt cx="3430676" cy="211216"/>
          </a:xfrm>
          <a:solidFill>
            <a:schemeClr val="bg1"/>
          </a:solidFill>
        </p:grpSpPr>
        <p:sp>
          <p:nvSpPr>
            <p:cNvPr id="6" name="Freihandform: Form 5">
              <a:extLst>
                <a:ext uri="{FF2B5EF4-FFF2-40B4-BE49-F238E27FC236}">
                  <a16:creationId xmlns:a16="http://schemas.microsoft.com/office/drawing/2014/main" id="{B9AD97F3-99FA-A188-8AA3-9615E6F9F198}"/>
                </a:ext>
              </a:extLst>
            </p:cNvPr>
            <p:cNvSpPr/>
            <p:nvPr/>
          </p:nvSpPr>
          <p:spPr>
            <a:xfrm>
              <a:off x="4381500" y="3343179"/>
              <a:ext cx="129997" cy="189566"/>
            </a:xfrm>
            <a:custGeom>
              <a:avLst/>
              <a:gdLst>
                <a:gd name="connsiteX0" fmla="*/ 92069 w 129997"/>
                <a:gd name="connsiteY0" fmla="*/ 189567 h 189566"/>
                <a:gd name="connsiteX1" fmla="*/ 92069 w 129997"/>
                <a:gd name="connsiteY1" fmla="*/ 102365 h 189566"/>
                <a:gd name="connsiteX2" fmla="*/ 37919 w 129997"/>
                <a:gd name="connsiteY2" fmla="*/ 102365 h 189566"/>
                <a:gd name="connsiteX3" fmla="*/ 37919 w 129997"/>
                <a:gd name="connsiteY3" fmla="*/ 189567 h 189566"/>
                <a:gd name="connsiteX4" fmla="*/ 0 w 129997"/>
                <a:gd name="connsiteY4" fmla="*/ 189567 h 189566"/>
                <a:gd name="connsiteX5" fmla="*/ 0 w 129997"/>
                <a:gd name="connsiteY5" fmla="*/ 0 h 189566"/>
                <a:gd name="connsiteX6" fmla="*/ 37919 w 129997"/>
                <a:gd name="connsiteY6" fmla="*/ 0 h 189566"/>
                <a:gd name="connsiteX7" fmla="*/ 37919 w 129997"/>
                <a:gd name="connsiteY7" fmla="*/ 73133 h 189566"/>
                <a:gd name="connsiteX8" fmla="*/ 92078 w 129997"/>
                <a:gd name="connsiteY8" fmla="*/ 73133 h 189566"/>
                <a:gd name="connsiteX9" fmla="*/ 92078 w 129997"/>
                <a:gd name="connsiteY9" fmla="*/ 0 h 189566"/>
                <a:gd name="connsiteX10" fmla="*/ 129997 w 129997"/>
                <a:gd name="connsiteY10" fmla="*/ 0 h 189566"/>
                <a:gd name="connsiteX11" fmla="*/ 129997 w 129997"/>
                <a:gd name="connsiteY11" fmla="*/ 189567 h 189566"/>
                <a:gd name="connsiteX12" fmla="*/ 92069 w 129997"/>
                <a:gd name="connsiteY12" fmla="*/ 189567 h 18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9997" h="189566">
                  <a:moveTo>
                    <a:pt x="92069" y="189567"/>
                  </a:moveTo>
                  <a:lnTo>
                    <a:pt x="92069" y="102365"/>
                  </a:lnTo>
                  <a:lnTo>
                    <a:pt x="37919" y="102365"/>
                  </a:lnTo>
                  <a:lnTo>
                    <a:pt x="37919" y="189567"/>
                  </a:lnTo>
                  <a:lnTo>
                    <a:pt x="0" y="1895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73133"/>
                  </a:lnTo>
                  <a:lnTo>
                    <a:pt x="92078" y="73133"/>
                  </a:lnTo>
                  <a:lnTo>
                    <a:pt x="92078" y="0"/>
                  </a:lnTo>
                  <a:lnTo>
                    <a:pt x="129997" y="0"/>
                  </a:lnTo>
                  <a:lnTo>
                    <a:pt x="129997" y="189567"/>
                  </a:lnTo>
                  <a:lnTo>
                    <a:pt x="92069" y="1895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8B6A8E9D-4DA8-CFB1-1413-A17B09E1BC43}"/>
                </a:ext>
              </a:extLst>
            </p:cNvPr>
            <p:cNvSpPr/>
            <p:nvPr/>
          </p:nvSpPr>
          <p:spPr>
            <a:xfrm>
              <a:off x="4545282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704 w 116433"/>
                <a:gd name="connsiteY15" fmla="*/ 77734 h 148942"/>
                <a:gd name="connsiteX16" fmla="*/ 37929 w 116433"/>
                <a:gd name="connsiteY16" fmla="*/ 101832 h 148942"/>
                <a:gd name="connsiteX17" fmla="*/ 54435 w 116433"/>
                <a:gd name="connsiteY17" fmla="*/ 120787 h 148942"/>
                <a:gd name="connsiteX18" fmla="*/ 78543 w 116433"/>
                <a:gd name="connsiteY18" fmla="*/ 113738 h 148942"/>
                <a:gd name="connsiteX19" fmla="*/ 78543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8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704" y="77734"/>
                  </a:lnTo>
                  <a:cubicBezTo>
                    <a:pt x="46320" y="78276"/>
                    <a:pt x="37929" y="83420"/>
                    <a:pt x="37929" y="101832"/>
                  </a:cubicBezTo>
                  <a:cubicBezTo>
                    <a:pt x="37929" y="116719"/>
                    <a:pt x="44691" y="120787"/>
                    <a:pt x="54435" y="120787"/>
                  </a:cubicBezTo>
                  <a:cubicBezTo>
                    <a:pt x="63922" y="120787"/>
                    <a:pt x="71228" y="117805"/>
                    <a:pt x="78543" y="113738"/>
                  </a:cubicBezTo>
                  <a:lnTo>
                    <a:pt x="78543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CB3D29B4-50AB-43DF-8566-2C7ECDEC7011}"/>
                </a:ext>
              </a:extLst>
            </p:cNvPr>
            <p:cNvSpPr/>
            <p:nvPr/>
          </p:nvSpPr>
          <p:spPr>
            <a:xfrm>
              <a:off x="4703664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D16DB84B-EF0D-C922-F83B-E8F6CDEF2FCD}"/>
                </a:ext>
              </a:extLst>
            </p:cNvPr>
            <p:cNvSpPr/>
            <p:nvPr/>
          </p:nvSpPr>
          <p:spPr>
            <a:xfrm>
              <a:off x="4862026" y="3337779"/>
              <a:ext cx="127292" cy="197672"/>
            </a:xfrm>
            <a:custGeom>
              <a:avLst/>
              <a:gdLst>
                <a:gd name="connsiteX0" fmla="*/ 96679 w 127292"/>
                <a:gd name="connsiteY0" fmla="*/ 194967 h 197672"/>
                <a:gd name="connsiteX1" fmla="*/ 92345 w 127292"/>
                <a:gd name="connsiteY1" fmla="*/ 183318 h 197672"/>
                <a:gd name="connsiteX2" fmla="*/ 54169 w 127292"/>
                <a:gd name="connsiteY2" fmla="*/ 197672 h 197672"/>
                <a:gd name="connsiteX3" fmla="*/ 0 w 127292"/>
                <a:gd name="connsiteY3" fmla="*/ 123206 h 197672"/>
                <a:gd name="connsiteX4" fmla="*/ 59579 w 127292"/>
                <a:gd name="connsiteY4" fmla="*/ 48739 h 197672"/>
                <a:gd name="connsiteX5" fmla="*/ 89373 w 127292"/>
                <a:gd name="connsiteY5" fmla="*/ 60103 h 197672"/>
                <a:gd name="connsiteX6" fmla="*/ 89373 w 127292"/>
                <a:gd name="connsiteY6" fmla="*/ 0 h 197672"/>
                <a:gd name="connsiteX7" fmla="*/ 127292 w 127292"/>
                <a:gd name="connsiteY7" fmla="*/ 0 h 197672"/>
                <a:gd name="connsiteX8" fmla="*/ 127292 w 127292"/>
                <a:gd name="connsiteY8" fmla="*/ 194967 h 197672"/>
                <a:gd name="connsiteX9" fmla="*/ 96679 w 127292"/>
                <a:gd name="connsiteY9" fmla="*/ 194967 h 197672"/>
                <a:gd name="connsiteX10" fmla="*/ 89383 w 127292"/>
                <a:gd name="connsiteY10" fmla="*/ 84753 h 197672"/>
                <a:gd name="connsiteX11" fmla="*/ 67713 w 127292"/>
                <a:gd name="connsiteY11" fmla="*/ 77429 h 197672"/>
                <a:gd name="connsiteX12" fmla="*/ 37919 w 127292"/>
                <a:gd name="connsiteY12" fmla="*/ 123196 h 197672"/>
                <a:gd name="connsiteX13" fmla="*/ 64999 w 127292"/>
                <a:gd name="connsiteY13" fmla="*/ 169507 h 197672"/>
                <a:gd name="connsiteX14" fmla="*/ 89373 w 127292"/>
                <a:gd name="connsiteY14" fmla="*/ 160582 h 197672"/>
                <a:gd name="connsiteX15" fmla="*/ 89373 w 12729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9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2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92" y="0"/>
                  </a:lnTo>
                  <a:lnTo>
                    <a:pt x="127292" y="194967"/>
                  </a:lnTo>
                  <a:lnTo>
                    <a:pt x="96679" y="194967"/>
                  </a:lnTo>
                  <a:close/>
                  <a:moveTo>
                    <a:pt x="89383" y="84753"/>
                  </a:moveTo>
                  <a:cubicBezTo>
                    <a:pt x="83420" y="80686"/>
                    <a:pt x="75571" y="77429"/>
                    <a:pt x="67713" y="77429"/>
                  </a:cubicBezTo>
                  <a:cubicBezTo>
                    <a:pt x="51730" y="77429"/>
                    <a:pt x="37919" y="80410"/>
                    <a:pt x="37919" y="123196"/>
                  </a:cubicBezTo>
                  <a:cubicBezTo>
                    <a:pt x="37919" y="166526"/>
                    <a:pt x="49835" y="169507"/>
                    <a:pt x="64999" y="169507"/>
                  </a:cubicBezTo>
                  <a:cubicBezTo>
                    <a:pt x="72857" y="169507"/>
                    <a:pt x="81791" y="165983"/>
                    <a:pt x="89373" y="160582"/>
                  </a:cubicBezTo>
                  <a:lnTo>
                    <a:pt x="89373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B630B98E-43B1-EF41-09CD-546ECB205F8A}"/>
                </a:ext>
              </a:extLst>
            </p:cNvPr>
            <p:cNvSpPr/>
            <p:nvPr/>
          </p:nvSpPr>
          <p:spPr>
            <a:xfrm>
              <a:off x="5118401" y="3324234"/>
              <a:ext cx="44967" cy="208511"/>
            </a:xfrm>
            <a:custGeom>
              <a:avLst/>
              <a:gdLst>
                <a:gd name="connsiteX0" fmla="*/ 22479 w 44967"/>
                <a:gd name="connsiteY0" fmla="*/ 46025 h 208511"/>
                <a:gd name="connsiteX1" fmla="*/ 0 w 44967"/>
                <a:gd name="connsiteY1" fmla="*/ 23012 h 208511"/>
                <a:gd name="connsiteX2" fmla="*/ 22479 w 44967"/>
                <a:gd name="connsiteY2" fmla="*/ 0 h 208511"/>
                <a:gd name="connsiteX3" fmla="*/ 44968 w 44967"/>
                <a:gd name="connsiteY3" fmla="*/ 23012 h 208511"/>
                <a:gd name="connsiteX4" fmla="*/ 22479 w 44967"/>
                <a:gd name="connsiteY4" fmla="*/ 46025 h 208511"/>
                <a:gd name="connsiteX5" fmla="*/ 3524 w 44967"/>
                <a:gd name="connsiteY5" fmla="*/ 208512 h 208511"/>
                <a:gd name="connsiteX6" fmla="*/ 3524 w 44967"/>
                <a:gd name="connsiteY6" fmla="*/ 64970 h 208511"/>
                <a:gd name="connsiteX7" fmla="*/ 41443 w 44967"/>
                <a:gd name="connsiteY7" fmla="*/ 64970 h 208511"/>
                <a:gd name="connsiteX8" fmla="*/ 41443 w 44967"/>
                <a:gd name="connsiteY8" fmla="*/ 208512 h 208511"/>
                <a:gd name="connsiteX9" fmla="*/ 3524 w 44967"/>
                <a:gd name="connsiteY9" fmla="*/ 208512 h 208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967" h="208511">
                  <a:moveTo>
                    <a:pt x="22479" y="46025"/>
                  </a:moveTo>
                  <a:cubicBezTo>
                    <a:pt x="9754" y="46025"/>
                    <a:pt x="0" y="35481"/>
                    <a:pt x="0" y="23012"/>
                  </a:cubicBezTo>
                  <a:cubicBezTo>
                    <a:pt x="0" y="10563"/>
                    <a:pt x="9744" y="0"/>
                    <a:pt x="22479" y="0"/>
                  </a:cubicBezTo>
                  <a:cubicBezTo>
                    <a:pt x="35214" y="0"/>
                    <a:pt x="44968" y="10563"/>
                    <a:pt x="44968" y="23012"/>
                  </a:cubicBezTo>
                  <a:cubicBezTo>
                    <a:pt x="44958" y="35471"/>
                    <a:pt x="35204" y="46025"/>
                    <a:pt x="22479" y="46025"/>
                  </a:cubicBezTo>
                  <a:close/>
                  <a:moveTo>
                    <a:pt x="3524" y="208512"/>
                  </a:moveTo>
                  <a:lnTo>
                    <a:pt x="3524" y="64970"/>
                  </a:lnTo>
                  <a:lnTo>
                    <a:pt x="41443" y="64970"/>
                  </a:lnTo>
                  <a:lnTo>
                    <a:pt x="41443" y="208512"/>
                  </a:lnTo>
                  <a:lnTo>
                    <a:pt x="3524" y="20851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445D5EEE-6290-E8CF-AD9D-51B0D2DBE7E2}"/>
                </a:ext>
              </a:extLst>
            </p:cNvPr>
            <p:cNvSpPr/>
            <p:nvPr/>
          </p:nvSpPr>
          <p:spPr>
            <a:xfrm>
              <a:off x="5201783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id="{87D5CC84-381F-6533-8AD9-177551CADF4E}"/>
                </a:ext>
              </a:extLst>
            </p:cNvPr>
            <p:cNvSpPr/>
            <p:nvPr/>
          </p:nvSpPr>
          <p:spPr>
            <a:xfrm>
              <a:off x="5457624" y="3337779"/>
              <a:ext cx="124577" cy="194967"/>
            </a:xfrm>
            <a:custGeom>
              <a:avLst/>
              <a:gdLst>
                <a:gd name="connsiteX0" fmla="*/ 86659 w 124577"/>
                <a:gd name="connsiteY0" fmla="*/ 194967 h 194967"/>
                <a:gd name="connsiteX1" fmla="*/ 86659 w 124577"/>
                <a:gd name="connsiteY1" fmla="*/ 93678 h 194967"/>
                <a:gd name="connsiteX2" fmla="*/ 70409 w 124577"/>
                <a:gd name="connsiteY2" fmla="*/ 80153 h 194967"/>
                <a:gd name="connsiteX3" fmla="*/ 37919 w 124577"/>
                <a:gd name="connsiteY3" fmla="*/ 90440 h 194967"/>
                <a:gd name="connsiteX4" fmla="*/ 37919 w 124577"/>
                <a:gd name="connsiteY4" fmla="*/ 194967 h 194967"/>
                <a:gd name="connsiteX5" fmla="*/ 0 w 124577"/>
                <a:gd name="connsiteY5" fmla="*/ 194967 h 194967"/>
                <a:gd name="connsiteX6" fmla="*/ 0 w 124577"/>
                <a:gd name="connsiteY6" fmla="*/ 0 h 194967"/>
                <a:gd name="connsiteX7" fmla="*/ 37919 w 124577"/>
                <a:gd name="connsiteY7" fmla="*/ 0 h 194967"/>
                <a:gd name="connsiteX8" fmla="*/ 37919 w 124577"/>
                <a:gd name="connsiteY8" fmla="*/ 66342 h 194967"/>
                <a:gd name="connsiteX9" fmla="*/ 84773 w 124577"/>
                <a:gd name="connsiteY9" fmla="*/ 48730 h 194967"/>
                <a:gd name="connsiteX10" fmla="*/ 124578 w 124577"/>
                <a:gd name="connsiteY10" fmla="*/ 91516 h 194967"/>
                <a:gd name="connsiteX11" fmla="*/ 124578 w 124577"/>
                <a:gd name="connsiteY11" fmla="*/ 194967 h 194967"/>
                <a:gd name="connsiteX12" fmla="*/ 86659 w 124577"/>
                <a:gd name="connsiteY12" fmla="*/ 194967 h 19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77" h="194967">
                  <a:moveTo>
                    <a:pt x="86659" y="194967"/>
                  </a:moveTo>
                  <a:lnTo>
                    <a:pt x="86659" y="93678"/>
                  </a:lnTo>
                  <a:cubicBezTo>
                    <a:pt x="86659" y="83391"/>
                    <a:pt x="82868" y="80153"/>
                    <a:pt x="70409" y="80153"/>
                  </a:cubicBezTo>
                  <a:cubicBezTo>
                    <a:pt x="61741" y="80153"/>
                    <a:pt x="50378" y="84220"/>
                    <a:pt x="37919" y="90440"/>
                  </a:cubicBezTo>
                  <a:lnTo>
                    <a:pt x="37919" y="194967"/>
                  </a:lnTo>
                  <a:lnTo>
                    <a:pt x="0" y="1949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66342"/>
                  </a:lnTo>
                  <a:cubicBezTo>
                    <a:pt x="50644" y="56855"/>
                    <a:pt x="68247" y="48730"/>
                    <a:pt x="84773" y="48730"/>
                  </a:cubicBezTo>
                  <a:cubicBezTo>
                    <a:pt x="108595" y="48730"/>
                    <a:pt x="124578" y="59836"/>
                    <a:pt x="124578" y="91516"/>
                  </a:cubicBezTo>
                  <a:lnTo>
                    <a:pt x="124578" y="194967"/>
                  </a:lnTo>
                  <a:lnTo>
                    <a:pt x="86659" y="1949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92906D59-C67F-D48E-FD4C-1C787F0D018A}"/>
                </a:ext>
              </a:extLst>
            </p:cNvPr>
            <p:cNvSpPr/>
            <p:nvPr/>
          </p:nvSpPr>
          <p:spPr>
            <a:xfrm>
              <a:off x="5612206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694 w 116433"/>
                <a:gd name="connsiteY15" fmla="*/ 77724 h 148942"/>
                <a:gd name="connsiteX16" fmla="*/ 37919 w 116433"/>
                <a:gd name="connsiteY16" fmla="*/ 101822 h 148942"/>
                <a:gd name="connsiteX17" fmla="*/ 54426 w 116433"/>
                <a:gd name="connsiteY17" fmla="*/ 120777 h 148942"/>
                <a:gd name="connsiteX18" fmla="*/ 78534 w 116433"/>
                <a:gd name="connsiteY18" fmla="*/ 113729 h 148942"/>
                <a:gd name="connsiteX19" fmla="*/ 78534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9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694" y="77724"/>
                  </a:lnTo>
                  <a:cubicBezTo>
                    <a:pt x="46311" y="78267"/>
                    <a:pt x="37919" y="83410"/>
                    <a:pt x="37919" y="101822"/>
                  </a:cubicBezTo>
                  <a:cubicBezTo>
                    <a:pt x="37919" y="116710"/>
                    <a:pt x="44682" y="120777"/>
                    <a:pt x="54426" y="120777"/>
                  </a:cubicBezTo>
                  <a:cubicBezTo>
                    <a:pt x="63913" y="120777"/>
                    <a:pt x="71218" y="117796"/>
                    <a:pt x="78534" y="113729"/>
                  </a:cubicBezTo>
                  <a:lnTo>
                    <a:pt x="78534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id="{2BA0181B-0FD8-4750-65A4-1C63A382ADD9}"/>
                </a:ext>
              </a:extLst>
            </p:cNvPr>
            <p:cNvSpPr/>
            <p:nvPr/>
          </p:nvSpPr>
          <p:spPr>
            <a:xfrm>
              <a:off x="5770578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82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DADD0553-C42A-60B7-9A7C-E8730FF6BDA8}"/>
                </a:ext>
              </a:extLst>
            </p:cNvPr>
            <p:cNvSpPr/>
            <p:nvPr/>
          </p:nvSpPr>
          <p:spPr>
            <a:xfrm>
              <a:off x="5928941" y="3337779"/>
              <a:ext cx="127282" cy="197672"/>
            </a:xfrm>
            <a:custGeom>
              <a:avLst/>
              <a:gdLst>
                <a:gd name="connsiteX0" fmla="*/ 96679 w 127282"/>
                <a:gd name="connsiteY0" fmla="*/ 194967 h 197672"/>
                <a:gd name="connsiteX1" fmla="*/ 92345 w 127282"/>
                <a:gd name="connsiteY1" fmla="*/ 183318 h 197672"/>
                <a:gd name="connsiteX2" fmla="*/ 54169 w 127282"/>
                <a:gd name="connsiteY2" fmla="*/ 197672 h 197672"/>
                <a:gd name="connsiteX3" fmla="*/ 0 w 127282"/>
                <a:gd name="connsiteY3" fmla="*/ 123206 h 197672"/>
                <a:gd name="connsiteX4" fmla="*/ 59579 w 127282"/>
                <a:gd name="connsiteY4" fmla="*/ 48739 h 197672"/>
                <a:gd name="connsiteX5" fmla="*/ 89373 w 127282"/>
                <a:gd name="connsiteY5" fmla="*/ 60103 h 197672"/>
                <a:gd name="connsiteX6" fmla="*/ 89373 w 127282"/>
                <a:gd name="connsiteY6" fmla="*/ 0 h 197672"/>
                <a:gd name="connsiteX7" fmla="*/ 127283 w 127282"/>
                <a:gd name="connsiteY7" fmla="*/ 0 h 197672"/>
                <a:gd name="connsiteX8" fmla="*/ 127283 w 127282"/>
                <a:gd name="connsiteY8" fmla="*/ 194967 h 197672"/>
                <a:gd name="connsiteX9" fmla="*/ 96679 w 127282"/>
                <a:gd name="connsiteY9" fmla="*/ 194967 h 197672"/>
                <a:gd name="connsiteX10" fmla="*/ 89373 w 127282"/>
                <a:gd name="connsiteY10" fmla="*/ 84753 h 197672"/>
                <a:gd name="connsiteX11" fmla="*/ 67704 w 127282"/>
                <a:gd name="connsiteY11" fmla="*/ 77429 h 197672"/>
                <a:gd name="connsiteX12" fmla="*/ 37909 w 127282"/>
                <a:gd name="connsiteY12" fmla="*/ 123196 h 197672"/>
                <a:gd name="connsiteX13" fmla="*/ 64989 w 127282"/>
                <a:gd name="connsiteY13" fmla="*/ 169507 h 197672"/>
                <a:gd name="connsiteX14" fmla="*/ 89364 w 127282"/>
                <a:gd name="connsiteY14" fmla="*/ 160582 h 197672"/>
                <a:gd name="connsiteX15" fmla="*/ 89364 w 12728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8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3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83" y="0"/>
                  </a:lnTo>
                  <a:lnTo>
                    <a:pt x="127283" y="194967"/>
                  </a:lnTo>
                  <a:lnTo>
                    <a:pt x="96679" y="194967"/>
                  </a:lnTo>
                  <a:close/>
                  <a:moveTo>
                    <a:pt x="89373" y="84753"/>
                  </a:moveTo>
                  <a:cubicBezTo>
                    <a:pt x="83410" y="80686"/>
                    <a:pt x="75562" y="77429"/>
                    <a:pt x="67704" y="77429"/>
                  </a:cubicBezTo>
                  <a:cubicBezTo>
                    <a:pt x="51721" y="77429"/>
                    <a:pt x="37909" y="80410"/>
                    <a:pt x="37909" y="123196"/>
                  </a:cubicBezTo>
                  <a:cubicBezTo>
                    <a:pt x="37909" y="166526"/>
                    <a:pt x="49825" y="169507"/>
                    <a:pt x="64989" y="169507"/>
                  </a:cubicBezTo>
                  <a:cubicBezTo>
                    <a:pt x="72847" y="169507"/>
                    <a:pt x="81782" y="165983"/>
                    <a:pt x="89364" y="160582"/>
                  </a:cubicBezTo>
                  <a:lnTo>
                    <a:pt x="89364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id="{F5883756-7C62-4F66-36BC-79DFF5C6225D}"/>
                </a:ext>
              </a:extLst>
            </p:cNvPr>
            <p:cNvSpPr/>
            <p:nvPr/>
          </p:nvSpPr>
          <p:spPr>
            <a:xfrm>
              <a:off x="6169885" y="3335054"/>
              <a:ext cx="105613" cy="197700"/>
            </a:xfrm>
            <a:custGeom>
              <a:avLst/>
              <a:gdLst>
                <a:gd name="connsiteX0" fmla="*/ 76638 w 105613"/>
                <a:gd name="connsiteY0" fmla="*/ 30061 h 197700"/>
                <a:gd name="connsiteX1" fmla="*/ 62284 w 105613"/>
                <a:gd name="connsiteY1" fmla="*/ 46596 h 197700"/>
                <a:gd name="connsiteX2" fmla="*/ 62284 w 105613"/>
                <a:gd name="connsiteY2" fmla="*/ 54159 h 197700"/>
                <a:gd name="connsiteX3" fmla="*/ 94783 w 105613"/>
                <a:gd name="connsiteY3" fmla="*/ 54159 h 197700"/>
                <a:gd name="connsiteX4" fmla="*/ 91002 w 105613"/>
                <a:gd name="connsiteY4" fmla="*/ 79619 h 197700"/>
                <a:gd name="connsiteX5" fmla="*/ 62284 w 105613"/>
                <a:gd name="connsiteY5" fmla="*/ 79619 h 197700"/>
                <a:gd name="connsiteX6" fmla="*/ 62284 w 105613"/>
                <a:gd name="connsiteY6" fmla="*/ 197701 h 197700"/>
                <a:gd name="connsiteX7" fmla="*/ 24365 w 105613"/>
                <a:gd name="connsiteY7" fmla="*/ 197701 h 197700"/>
                <a:gd name="connsiteX8" fmla="*/ 24365 w 105613"/>
                <a:gd name="connsiteY8" fmla="*/ 79610 h 197700"/>
                <a:gd name="connsiteX9" fmla="*/ 0 w 105613"/>
                <a:gd name="connsiteY9" fmla="*/ 79610 h 197700"/>
                <a:gd name="connsiteX10" fmla="*/ 0 w 105613"/>
                <a:gd name="connsiteY10" fmla="*/ 54150 h 197700"/>
                <a:gd name="connsiteX11" fmla="*/ 24365 w 105613"/>
                <a:gd name="connsiteY11" fmla="*/ 54150 h 197700"/>
                <a:gd name="connsiteX12" fmla="*/ 24365 w 105613"/>
                <a:gd name="connsiteY12" fmla="*/ 44691 h 197700"/>
                <a:gd name="connsiteX13" fmla="*/ 70152 w 105613"/>
                <a:gd name="connsiteY13" fmla="*/ 0 h 197700"/>
                <a:gd name="connsiteX14" fmla="*/ 105613 w 105613"/>
                <a:gd name="connsiteY14" fmla="*/ 6506 h 197700"/>
                <a:gd name="connsiteX15" fmla="*/ 105613 w 105613"/>
                <a:gd name="connsiteY15" fmla="*/ 34404 h 197700"/>
                <a:gd name="connsiteX16" fmla="*/ 76638 w 105613"/>
                <a:gd name="connsiteY16" fmla="*/ 30061 h 19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613" h="197700">
                  <a:moveTo>
                    <a:pt x="76638" y="30061"/>
                  </a:moveTo>
                  <a:cubicBezTo>
                    <a:pt x="66094" y="30061"/>
                    <a:pt x="62284" y="34661"/>
                    <a:pt x="62284" y="46596"/>
                  </a:cubicBezTo>
                  <a:lnTo>
                    <a:pt x="62284" y="54159"/>
                  </a:lnTo>
                  <a:lnTo>
                    <a:pt x="94783" y="54159"/>
                  </a:lnTo>
                  <a:lnTo>
                    <a:pt x="91002" y="79619"/>
                  </a:lnTo>
                  <a:lnTo>
                    <a:pt x="62284" y="79619"/>
                  </a:lnTo>
                  <a:lnTo>
                    <a:pt x="62284" y="197701"/>
                  </a:lnTo>
                  <a:lnTo>
                    <a:pt x="24365" y="197701"/>
                  </a:lnTo>
                  <a:lnTo>
                    <a:pt x="24365" y="79610"/>
                  </a:lnTo>
                  <a:lnTo>
                    <a:pt x="0" y="79610"/>
                  </a:lnTo>
                  <a:lnTo>
                    <a:pt x="0" y="54150"/>
                  </a:lnTo>
                  <a:lnTo>
                    <a:pt x="24365" y="54150"/>
                  </a:lnTo>
                  <a:lnTo>
                    <a:pt x="24365" y="44691"/>
                  </a:lnTo>
                  <a:cubicBezTo>
                    <a:pt x="24365" y="9744"/>
                    <a:pt x="46034" y="0"/>
                    <a:pt x="70152" y="0"/>
                  </a:cubicBezTo>
                  <a:cubicBezTo>
                    <a:pt x="83420" y="0"/>
                    <a:pt x="96945" y="2981"/>
                    <a:pt x="105613" y="6506"/>
                  </a:cubicBezTo>
                  <a:lnTo>
                    <a:pt x="105613" y="34404"/>
                  </a:lnTo>
                  <a:cubicBezTo>
                    <a:pt x="95869" y="31956"/>
                    <a:pt x="83677" y="30061"/>
                    <a:pt x="76638" y="300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EE79465C-5991-5C91-AA32-EFA93511255C}"/>
                </a:ext>
              </a:extLst>
            </p:cNvPr>
            <p:cNvSpPr/>
            <p:nvPr/>
          </p:nvSpPr>
          <p:spPr>
            <a:xfrm>
              <a:off x="6271679" y="3386518"/>
              <a:ext cx="131082" cy="148932"/>
            </a:xfrm>
            <a:custGeom>
              <a:avLst/>
              <a:gdLst>
                <a:gd name="connsiteX0" fmla="*/ 65541 w 131082"/>
                <a:gd name="connsiteY0" fmla="*/ 148933 h 148932"/>
                <a:gd name="connsiteX1" fmla="*/ 0 w 131082"/>
                <a:gd name="connsiteY1" fmla="*/ 74466 h 148932"/>
                <a:gd name="connsiteX2" fmla="*/ 65541 w 131082"/>
                <a:gd name="connsiteY2" fmla="*/ 0 h 148932"/>
                <a:gd name="connsiteX3" fmla="*/ 131083 w 131082"/>
                <a:gd name="connsiteY3" fmla="*/ 74466 h 148932"/>
                <a:gd name="connsiteX4" fmla="*/ 65541 w 131082"/>
                <a:gd name="connsiteY4" fmla="*/ 148933 h 148932"/>
                <a:gd name="connsiteX5" fmla="*/ 65541 w 131082"/>
                <a:gd name="connsiteY5" fmla="*/ 26803 h 148932"/>
                <a:gd name="connsiteX6" fmla="*/ 37919 w 131082"/>
                <a:gd name="connsiteY6" fmla="*/ 74457 h 148932"/>
                <a:gd name="connsiteX7" fmla="*/ 65541 w 131082"/>
                <a:gd name="connsiteY7" fmla="*/ 121853 h 148932"/>
                <a:gd name="connsiteX8" fmla="*/ 93164 w 131082"/>
                <a:gd name="connsiteY8" fmla="*/ 74457 h 148932"/>
                <a:gd name="connsiteX9" fmla="*/ 65541 w 131082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82" h="148932">
                  <a:moveTo>
                    <a:pt x="65541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1" y="0"/>
                  </a:cubicBezTo>
                  <a:cubicBezTo>
                    <a:pt x="95317" y="0"/>
                    <a:pt x="131083" y="10030"/>
                    <a:pt x="131083" y="74466"/>
                  </a:cubicBezTo>
                  <a:cubicBezTo>
                    <a:pt x="131093" y="139465"/>
                    <a:pt x="94240" y="148933"/>
                    <a:pt x="65541" y="148933"/>
                  </a:cubicBezTo>
                  <a:close/>
                  <a:moveTo>
                    <a:pt x="65541" y="26803"/>
                  </a:moveTo>
                  <a:cubicBezTo>
                    <a:pt x="50654" y="26803"/>
                    <a:pt x="37919" y="31661"/>
                    <a:pt x="37919" y="74457"/>
                  </a:cubicBezTo>
                  <a:cubicBezTo>
                    <a:pt x="37919" y="116710"/>
                    <a:pt x="53350" y="121853"/>
                    <a:pt x="65541" y="121853"/>
                  </a:cubicBezTo>
                  <a:cubicBezTo>
                    <a:pt x="77733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1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D3432199-7093-5BB0-F834-EA6EC5DCA38C}"/>
                </a:ext>
              </a:extLst>
            </p:cNvPr>
            <p:cNvSpPr/>
            <p:nvPr/>
          </p:nvSpPr>
          <p:spPr>
            <a:xfrm>
              <a:off x="6435194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10 w 78000"/>
                <a:gd name="connsiteY2" fmla="*/ 40081 h 146237"/>
                <a:gd name="connsiteX3" fmla="*/ 37910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5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6" y="36024"/>
                    <a:pt x="60389" y="34938"/>
                    <a:pt x="56321" y="34938"/>
                  </a:cubicBezTo>
                  <a:cubicBezTo>
                    <a:pt x="51464" y="34938"/>
                    <a:pt x="44415" y="36814"/>
                    <a:pt x="37910" y="40081"/>
                  </a:cubicBezTo>
                  <a:lnTo>
                    <a:pt x="37910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5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C4269B68-93E6-860F-E11C-D4D2D0DF1254}"/>
                </a:ext>
              </a:extLst>
            </p:cNvPr>
            <p:cNvSpPr/>
            <p:nvPr/>
          </p:nvSpPr>
          <p:spPr>
            <a:xfrm>
              <a:off x="6605482" y="3345875"/>
              <a:ext cx="97488" cy="189576"/>
            </a:xfrm>
            <a:custGeom>
              <a:avLst/>
              <a:gdLst>
                <a:gd name="connsiteX0" fmla="*/ 63637 w 97488"/>
                <a:gd name="connsiteY0" fmla="*/ 189576 h 189576"/>
                <a:gd name="connsiteX1" fmla="*/ 24375 w 97488"/>
                <a:gd name="connsiteY1" fmla="*/ 150847 h 189576"/>
                <a:gd name="connsiteX2" fmla="*/ 24375 w 97488"/>
                <a:gd name="connsiteY2" fmla="*/ 68790 h 189576"/>
                <a:gd name="connsiteX3" fmla="*/ 0 w 97488"/>
                <a:gd name="connsiteY3" fmla="*/ 68790 h 189576"/>
                <a:gd name="connsiteX4" fmla="*/ 0 w 97488"/>
                <a:gd name="connsiteY4" fmla="*/ 43329 h 189576"/>
                <a:gd name="connsiteX5" fmla="*/ 24375 w 97488"/>
                <a:gd name="connsiteY5" fmla="*/ 43329 h 189576"/>
                <a:gd name="connsiteX6" fmla="*/ 27080 w 97488"/>
                <a:gd name="connsiteY6" fmla="*/ 11649 h 189576"/>
                <a:gd name="connsiteX7" fmla="*/ 62284 w 97488"/>
                <a:gd name="connsiteY7" fmla="*/ 0 h 189576"/>
                <a:gd name="connsiteX8" fmla="*/ 62284 w 97488"/>
                <a:gd name="connsiteY8" fmla="*/ 43329 h 189576"/>
                <a:gd name="connsiteX9" fmla="*/ 94783 w 97488"/>
                <a:gd name="connsiteY9" fmla="*/ 43329 h 189576"/>
                <a:gd name="connsiteX10" fmla="*/ 91002 w 97488"/>
                <a:gd name="connsiteY10" fmla="*/ 68790 h 189576"/>
                <a:gd name="connsiteX11" fmla="*/ 62284 w 97488"/>
                <a:gd name="connsiteY11" fmla="*/ 68790 h 189576"/>
                <a:gd name="connsiteX12" fmla="*/ 62284 w 97488"/>
                <a:gd name="connsiteY12" fmla="*/ 150305 h 189576"/>
                <a:gd name="connsiteX13" fmla="*/ 71495 w 97488"/>
                <a:gd name="connsiteY13" fmla="*/ 159515 h 189576"/>
                <a:gd name="connsiteX14" fmla="*/ 97488 w 97488"/>
                <a:gd name="connsiteY14" fmla="*/ 154657 h 189576"/>
                <a:gd name="connsiteX15" fmla="*/ 97488 w 97488"/>
                <a:gd name="connsiteY15" fmla="*/ 183356 h 189576"/>
                <a:gd name="connsiteX16" fmla="*/ 63637 w 97488"/>
                <a:gd name="connsiteY16" fmla="*/ 189576 h 189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7488" h="189576">
                  <a:moveTo>
                    <a:pt x="63637" y="189576"/>
                  </a:moveTo>
                  <a:cubicBezTo>
                    <a:pt x="44148" y="189576"/>
                    <a:pt x="24375" y="184718"/>
                    <a:pt x="24375" y="150847"/>
                  </a:cubicBezTo>
                  <a:lnTo>
                    <a:pt x="24375" y="68790"/>
                  </a:lnTo>
                  <a:lnTo>
                    <a:pt x="0" y="68790"/>
                  </a:lnTo>
                  <a:lnTo>
                    <a:pt x="0" y="43329"/>
                  </a:lnTo>
                  <a:lnTo>
                    <a:pt x="24375" y="43329"/>
                  </a:lnTo>
                  <a:lnTo>
                    <a:pt x="27080" y="11649"/>
                  </a:lnTo>
                  <a:lnTo>
                    <a:pt x="62284" y="0"/>
                  </a:lnTo>
                  <a:lnTo>
                    <a:pt x="62284" y="43329"/>
                  </a:lnTo>
                  <a:lnTo>
                    <a:pt x="94783" y="43329"/>
                  </a:lnTo>
                  <a:lnTo>
                    <a:pt x="91002" y="68790"/>
                  </a:lnTo>
                  <a:lnTo>
                    <a:pt x="62284" y="68790"/>
                  </a:lnTo>
                  <a:lnTo>
                    <a:pt x="62284" y="150305"/>
                  </a:lnTo>
                  <a:cubicBezTo>
                    <a:pt x="62284" y="158429"/>
                    <a:pt x="66627" y="159515"/>
                    <a:pt x="71495" y="159515"/>
                  </a:cubicBezTo>
                  <a:cubicBezTo>
                    <a:pt x="75019" y="159515"/>
                    <a:pt x="88030" y="157096"/>
                    <a:pt x="97488" y="154657"/>
                  </a:cubicBezTo>
                  <a:lnTo>
                    <a:pt x="97488" y="183356"/>
                  </a:lnTo>
                  <a:cubicBezTo>
                    <a:pt x="87192" y="187147"/>
                    <a:pt x="73924" y="189576"/>
                    <a:pt x="63637" y="1895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3" name="Freihandform: Form 22">
              <a:extLst>
                <a:ext uri="{FF2B5EF4-FFF2-40B4-BE49-F238E27FC236}">
                  <a16:creationId xmlns:a16="http://schemas.microsoft.com/office/drawing/2014/main" id="{EFC8B9D1-197F-BA20-6F8F-37F1E4B8B1DD}"/>
                </a:ext>
              </a:extLst>
            </p:cNvPr>
            <p:cNvSpPr/>
            <p:nvPr/>
          </p:nvSpPr>
          <p:spPr>
            <a:xfrm>
              <a:off x="6714048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2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4" name="Freihandform: Form 23">
              <a:extLst>
                <a:ext uri="{FF2B5EF4-FFF2-40B4-BE49-F238E27FC236}">
                  <a16:creationId xmlns:a16="http://schemas.microsoft.com/office/drawing/2014/main" id="{888ADFD8-2147-57B7-B418-F2C3EA028AEC}"/>
                </a:ext>
              </a:extLst>
            </p:cNvPr>
            <p:cNvSpPr/>
            <p:nvPr/>
          </p:nvSpPr>
          <p:spPr>
            <a:xfrm>
              <a:off x="6877554" y="3386499"/>
              <a:ext cx="194995" cy="146246"/>
            </a:xfrm>
            <a:custGeom>
              <a:avLst/>
              <a:gdLst>
                <a:gd name="connsiteX0" fmla="*/ 157067 w 194995"/>
                <a:gd name="connsiteY0" fmla="*/ 146247 h 146246"/>
                <a:gd name="connsiteX1" fmla="*/ 157067 w 194995"/>
                <a:gd name="connsiteY1" fmla="*/ 43882 h 146246"/>
                <a:gd name="connsiteX2" fmla="*/ 142180 w 194995"/>
                <a:gd name="connsiteY2" fmla="*/ 31433 h 146246"/>
                <a:gd name="connsiteX3" fmla="*/ 116462 w 194995"/>
                <a:gd name="connsiteY3" fmla="*/ 39815 h 146246"/>
                <a:gd name="connsiteX4" fmla="*/ 116462 w 194995"/>
                <a:gd name="connsiteY4" fmla="*/ 146247 h 146246"/>
                <a:gd name="connsiteX5" fmla="*/ 78534 w 194995"/>
                <a:gd name="connsiteY5" fmla="*/ 146247 h 146246"/>
                <a:gd name="connsiteX6" fmla="*/ 78534 w 194995"/>
                <a:gd name="connsiteY6" fmla="*/ 43882 h 146246"/>
                <a:gd name="connsiteX7" fmla="*/ 63646 w 194995"/>
                <a:gd name="connsiteY7" fmla="*/ 31433 h 146246"/>
                <a:gd name="connsiteX8" fmla="*/ 37929 w 194995"/>
                <a:gd name="connsiteY8" fmla="*/ 39815 h 146246"/>
                <a:gd name="connsiteX9" fmla="*/ 37929 w 194995"/>
                <a:gd name="connsiteY9" fmla="*/ 146247 h 146246"/>
                <a:gd name="connsiteX10" fmla="*/ 0 w 194995"/>
                <a:gd name="connsiteY10" fmla="*/ 146247 h 146246"/>
                <a:gd name="connsiteX11" fmla="*/ 0 w 194995"/>
                <a:gd name="connsiteY11" fmla="*/ 2705 h 146246"/>
                <a:gd name="connsiteX12" fmla="*/ 31680 w 194995"/>
                <a:gd name="connsiteY12" fmla="*/ 2705 h 146246"/>
                <a:gd name="connsiteX13" fmla="*/ 37100 w 194995"/>
                <a:gd name="connsiteY13" fmla="*/ 16793 h 146246"/>
                <a:gd name="connsiteX14" fmla="*/ 77991 w 194995"/>
                <a:gd name="connsiteY14" fmla="*/ 0 h 146246"/>
                <a:gd name="connsiteX15" fmla="*/ 112395 w 194995"/>
                <a:gd name="connsiteY15" fmla="*/ 19774 h 146246"/>
                <a:gd name="connsiteX16" fmla="*/ 156524 w 194995"/>
                <a:gd name="connsiteY16" fmla="*/ 0 h 146246"/>
                <a:gd name="connsiteX17" fmla="*/ 194996 w 194995"/>
                <a:gd name="connsiteY17" fmla="*/ 42786 h 146246"/>
                <a:gd name="connsiteX18" fmla="*/ 194996 w 194995"/>
                <a:gd name="connsiteY18" fmla="*/ 146237 h 146246"/>
                <a:gd name="connsiteX19" fmla="*/ 157067 w 194995"/>
                <a:gd name="connsiteY19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4995" h="146246">
                  <a:moveTo>
                    <a:pt x="157067" y="146247"/>
                  </a:moveTo>
                  <a:lnTo>
                    <a:pt x="157067" y="43882"/>
                  </a:lnTo>
                  <a:cubicBezTo>
                    <a:pt x="157067" y="33880"/>
                    <a:pt x="151924" y="31433"/>
                    <a:pt x="142180" y="31433"/>
                  </a:cubicBezTo>
                  <a:cubicBezTo>
                    <a:pt x="134598" y="31433"/>
                    <a:pt x="124587" y="35214"/>
                    <a:pt x="116462" y="39815"/>
                  </a:cubicBezTo>
                  <a:lnTo>
                    <a:pt x="116462" y="146247"/>
                  </a:lnTo>
                  <a:lnTo>
                    <a:pt x="78534" y="146247"/>
                  </a:lnTo>
                  <a:lnTo>
                    <a:pt x="78534" y="43882"/>
                  </a:lnTo>
                  <a:cubicBezTo>
                    <a:pt x="78534" y="33880"/>
                    <a:pt x="73390" y="31433"/>
                    <a:pt x="63646" y="31433"/>
                  </a:cubicBezTo>
                  <a:cubicBezTo>
                    <a:pt x="55797" y="31433"/>
                    <a:pt x="46853" y="34414"/>
                    <a:pt x="37929" y="39815"/>
                  </a:cubicBezTo>
                  <a:lnTo>
                    <a:pt x="3792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6793"/>
                  </a:lnTo>
                  <a:cubicBezTo>
                    <a:pt x="46311" y="8125"/>
                    <a:pt x="61198" y="0"/>
                    <a:pt x="77991" y="0"/>
                  </a:cubicBezTo>
                  <a:cubicBezTo>
                    <a:pt x="95860" y="0"/>
                    <a:pt x="106975" y="6220"/>
                    <a:pt x="112395" y="19774"/>
                  </a:cubicBezTo>
                  <a:cubicBezTo>
                    <a:pt x="124301" y="8944"/>
                    <a:pt x="137855" y="0"/>
                    <a:pt x="156524" y="0"/>
                  </a:cubicBezTo>
                  <a:cubicBezTo>
                    <a:pt x="179279" y="0"/>
                    <a:pt x="194996" y="10830"/>
                    <a:pt x="194996" y="42786"/>
                  </a:cubicBezTo>
                  <a:lnTo>
                    <a:pt x="194996" y="146237"/>
                  </a:lnTo>
                  <a:lnTo>
                    <a:pt x="157067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5" name="Freihandform: Form 24">
              <a:extLst>
                <a:ext uri="{FF2B5EF4-FFF2-40B4-BE49-F238E27FC236}">
                  <a16:creationId xmlns:a16="http://schemas.microsoft.com/office/drawing/2014/main" id="{14CA5783-03D3-C3E2-831A-AF4F5E82CB26}"/>
                </a:ext>
              </a:extLst>
            </p:cNvPr>
            <p:cNvSpPr/>
            <p:nvPr/>
          </p:nvSpPr>
          <p:spPr>
            <a:xfrm>
              <a:off x="7103630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5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6" name="Freihandform: Form 25">
              <a:extLst>
                <a:ext uri="{FF2B5EF4-FFF2-40B4-BE49-F238E27FC236}">
                  <a16:creationId xmlns:a16="http://schemas.microsoft.com/office/drawing/2014/main" id="{41379709-396A-169C-5C45-4076C9B3F722}"/>
                </a:ext>
              </a:extLst>
            </p:cNvPr>
            <p:cNvSpPr/>
            <p:nvPr/>
          </p:nvSpPr>
          <p:spPr>
            <a:xfrm>
              <a:off x="7267127" y="3386508"/>
              <a:ext cx="77990" cy="146237"/>
            </a:xfrm>
            <a:custGeom>
              <a:avLst/>
              <a:gdLst>
                <a:gd name="connsiteX0" fmla="*/ 77991 w 77990"/>
                <a:gd name="connsiteY0" fmla="*/ 37643 h 146237"/>
                <a:gd name="connsiteX1" fmla="*/ 56340 w 77990"/>
                <a:gd name="connsiteY1" fmla="*/ 34938 h 146237"/>
                <a:gd name="connsiteX2" fmla="*/ 37929 w 77990"/>
                <a:gd name="connsiteY2" fmla="*/ 40081 h 146237"/>
                <a:gd name="connsiteX3" fmla="*/ 37929 w 77990"/>
                <a:gd name="connsiteY3" fmla="*/ 146237 h 146237"/>
                <a:gd name="connsiteX4" fmla="*/ 0 w 77990"/>
                <a:gd name="connsiteY4" fmla="*/ 146237 h 146237"/>
                <a:gd name="connsiteX5" fmla="*/ 0 w 77990"/>
                <a:gd name="connsiteY5" fmla="*/ 2696 h 146237"/>
                <a:gd name="connsiteX6" fmla="*/ 30337 w 77990"/>
                <a:gd name="connsiteY6" fmla="*/ 2696 h 146237"/>
                <a:gd name="connsiteX7" fmla="*/ 35195 w 77990"/>
                <a:gd name="connsiteY7" fmla="*/ 17069 h 146237"/>
                <a:gd name="connsiteX8" fmla="*/ 62017 w 77990"/>
                <a:gd name="connsiteY8" fmla="*/ 0 h 146237"/>
                <a:gd name="connsiteX9" fmla="*/ 77991 w 77990"/>
                <a:gd name="connsiteY9" fmla="*/ 1619 h 146237"/>
                <a:gd name="connsiteX10" fmla="*/ 77991 w 7799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90" h="146237">
                  <a:moveTo>
                    <a:pt x="77991" y="37643"/>
                  </a:moveTo>
                  <a:cubicBezTo>
                    <a:pt x="69866" y="36024"/>
                    <a:pt x="60398" y="34938"/>
                    <a:pt x="56340" y="34938"/>
                  </a:cubicBezTo>
                  <a:cubicBezTo>
                    <a:pt x="51454" y="34938"/>
                    <a:pt x="44415" y="36814"/>
                    <a:pt x="37929" y="40081"/>
                  </a:cubicBezTo>
                  <a:lnTo>
                    <a:pt x="3792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37" y="2696"/>
                  </a:lnTo>
                  <a:lnTo>
                    <a:pt x="35195" y="17069"/>
                  </a:lnTo>
                  <a:cubicBezTo>
                    <a:pt x="41977" y="6220"/>
                    <a:pt x="51445" y="0"/>
                    <a:pt x="62017" y="0"/>
                  </a:cubicBezTo>
                  <a:cubicBezTo>
                    <a:pt x="67161" y="0"/>
                    <a:pt x="73666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7" name="Freihandform: Form 26">
              <a:extLst>
                <a:ext uri="{FF2B5EF4-FFF2-40B4-BE49-F238E27FC236}">
                  <a16:creationId xmlns:a16="http://schemas.microsoft.com/office/drawing/2014/main" id="{1B2A0758-EF67-E539-4C1A-A4585148CE20}"/>
                </a:ext>
              </a:extLst>
            </p:cNvPr>
            <p:cNvSpPr/>
            <p:nvPr/>
          </p:nvSpPr>
          <p:spPr>
            <a:xfrm>
              <a:off x="7368387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09 w 78000"/>
                <a:gd name="connsiteY2" fmla="*/ 40081 h 146237"/>
                <a:gd name="connsiteX3" fmla="*/ 37909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4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5" y="36024"/>
                    <a:pt x="60388" y="34938"/>
                    <a:pt x="56321" y="34938"/>
                  </a:cubicBezTo>
                  <a:cubicBezTo>
                    <a:pt x="51463" y="34938"/>
                    <a:pt x="44415" y="36814"/>
                    <a:pt x="37909" y="40081"/>
                  </a:cubicBezTo>
                  <a:lnTo>
                    <a:pt x="3790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4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8" name="Freihandform: Form 27">
              <a:extLst>
                <a:ext uri="{FF2B5EF4-FFF2-40B4-BE49-F238E27FC236}">
                  <a16:creationId xmlns:a16="http://schemas.microsoft.com/office/drawing/2014/main" id="{FC4CEFF2-EE32-95F5-BC66-118D603CDE5D}"/>
                </a:ext>
              </a:extLst>
            </p:cNvPr>
            <p:cNvSpPr/>
            <p:nvPr/>
          </p:nvSpPr>
          <p:spPr>
            <a:xfrm>
              <a:off x="7457455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9" name="Freihandform: Form 28">
              <a:extLst>
                <a:ext uri="{FF2B5EF4-FFF2-40B4-BE49-F238E27FC236}">
                  <a16:creationId xmlns:a16="http://schemas.microsoft.com/office/drawing/2014/main" id="{CDA27B0A-0E26-B0F8-4D48-D5FC8400CACD}"/>
                </a:ext>
              </a:extLst>
            </p:cNvPr>
            <p:cNvSpPr/>
            <p:nvPr/>
          </p:nvSpPr>
          <p:spPr>
            <a:xfrm>
              <a:off x="7600950" y="3389204"/>
              <a:ext cx="211226" cy="143541"/>
            </a:xfrm>
            <a:custGeom>
              <a:avLst/>
              <a:gdLst>
                <a:gd name="connsiteX0" fmla="*/ 181165 w 211226"/>
                <a:gd name="connsiteY0" fmla="*/ 143542 h 143541"/>
                <a:gd name="connsiteX1" fmla="*/ 129426 w 211226"/>
                <a:gd name="connsiteY1" fmla="*/ 143542 h 143541"/>
                <a:gd name="connsiteX2" fmla="*/ 117520 w 211226"/>
                <a:gd name="connsiteY2" fmla="*/ 85325 h 143541"/>
                <a:gd name="connsiteX3" fmla="*/ 105613 w 211226"/>
                <a:gd name="connsiteY3" fmla="*/ 22498 h 143541"/>
                <a:gd name="connsiteX4" fmla="*/ 93421 w 211226"/>
                <a:gd name="connsiteY4" fmla="*/ 83963 h 143541"/>
                <a:gd name="connsiteX5" fmla="*/ 81772 w 211226"/>
                <a:gd name="connsiteY5" fmla="*/ 143542 h 143541"/>
                <a:gd name="connsiteX6" fmla="*/ 30061 w 211226"/>
                <a:gd name="connsiteY6" fmla="*/ 143542 h 143541"/>
                <a:gd name="connsiteX7" fmla="*/ 0 w 211226"/>
                <a:gd name="connsiteY7" fmla="*/ 0 h 143541"/>
                <a:gd name="connsiteX8" fmla="*/ 41691 w 211226"/>
                <a:gd name="connsiteY8" fmla="*/ 0 h 143541"/>
                <a:gd name="connsiteX9" fmla="*/ 50102 w 211226"/>
                <a:gd name="connsiteY9" fmla="*/ 66904 h 143541"/>
                <a:gd name="connsiteX10" fmla="*/ 56064 w 211226"/>
                <a:gd name="connsiteY10" fmla="*/ 122958 h 143541"/>
                <a:gd name="connsiteX11" fmla="*/ 65808 w 211226"/>
                <a:gd name="connsiteY11" fmla="*/ 66904 h 143541"/>
                <a:gd name="connsiteX12" fmla="*/ 79877 w 211226"/>
                <a:gd name="connsiteY12" fmla="*/ 0 h 143541"/>
                <a:gd name="connsiteX13" fmla="*/ 131331 w 211226"/>
                <a:gd name="connsiteY13" fmla="*/ 0 h 143541"/>
                <a:gd name="connsiteX14" fmla="*/ 145418 w 211226"/>
                <a:gd name="connsiteY14" fmla="*/ 66904 h 143541"/>
                <a:gd name="connsiteX15" fmla="*/ 154629 w 211226"/>
                <a:gd name="connsiteY15" fmla="*/ 122958 h 143541"/>
                <a:gd name="connsiteX16" fmla="*/ 160849 w 211226"/>
                <a:gd name="connsiteY16" fmla="*/ 66904 h 143541"/>
                <a:gd name="connsiteX17" fmla="*/ 170059 w 211226"/>
                <a:gd name="connsiteY17" fmla="*/ 0 h 143541"/>
                <a:gd name="connsiteX18" fmla="*/ 211226 w 211226"/>
                <a:gd name="connsiteY18" fmla="*/ 0 h 143541"/>
                <a:gd name="connsiteX19" fmla="*/ 181165 w 211226"/>
                <a:gd name="connsiteY19" fmla="*/ 143542 h 143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1226" h="143541">
                  <a:moveTo>
                    <a:pt x="181165" y="143542"/>
                  </a:moveTo>
                  <a:lnTo>
                    <a:pt x="129426" y="143542"/>
                  </a:lnTo>
                  <a:lnTo>
                    <a:pt x="117520" y="85325"/>
                  </a:lnTo>
                  <a:cubicBezTo>
                    <a:pt x="115357" y="74495"/>
                    <a:pt x="109937" y="46320"/>
                    <a:pt x="105613" y="22498"/>
                  </a:cubicBezTo>
                  <a:cubicBezTo>
                    <a:pt x="100727" y="46053"/>
                    <a:pt x="95326" y="73676"/>
                    <a:pt x="93421" y="83963"/>
                  </a:cubicBezTo>
                  <a:lnTo>
                    <a:pt x="81772" y="143542"/>
                  </a:lnTo>
                  <a:lnTo>
                    <a:pt x="30061" y="143542"/>
                  </a:lnTo>
                  <a:lnTo>
                    <a:pt x="0" y="0"/>
                  </a:lnTo>
                  <a:lnTo>
                    <a:pt x="41691" y="0"/>
                  </a:lnTo>
                  <a:lnTo>
                    <a:pt x="50102" y="66904"/>
                  </a:lnTo>
                  <a:cubicBezTo>
                    <a:pt x="52264" y="83953"/>
                    <a:pt x="55788" y="120777"/>
                    <a:pt x="56064" y="122958"/>
                  </a:cubicBezTo>
                  <a:cubicBezTo>
                    <a:pt x="56607" y="119691"/>
                    <a:pt x="62008" y="84773"/>
                    <a:pt x="65808" y="66904"/>
                  </a:cubicBezTo>
                  <a:lnTo>
                    <a:pt x="79877" y="0"/>
                  </a:lnTo>
                  <a:lnTo>
                    <a:pt x="131331" y="0"/>
                  </a:lnTo>
                  <a:lnTo>
                    <a:pt x="145418" y="66904"/>
                  </a:lnTo>
                  <a:cubicBezTo>
                    <a:pt x="148657" y="83153"/>
                    <a:pt x="154086" y="119158"/>
                    <a:pt x="154629" y="122958"/>
                  </a:cubicBezTo>
                  <a:cubicBezTo>
                    <a:pt x="154886" y="120520"/>
                    <a:pt x="158410" y="83410"/>
                    <a:pt x="160849" y="66904"/>
                  </a:cubicBezTo>
                  <a:lnTo>
                    <a:pt x="170059" y="0"/>
                  </a:lnTo>
                  <a:lnTo>
                    <a:pt x="211226" y="0"/>
                  </a:lnTo>
                  <a:lnTo>
                    <a:pt x="181165" y="14354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7686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F6F39E2-88FE-A04B-0206-C2A69CE7F6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114550"/>
            <a:ext cx="11198225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9137462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1874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4B176A3-0CCA-EE39-C7CC-A980B3025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8996816" cy="102031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3547760-748F-E2D9-DB12-20A8218552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44942" y="6384353"/>
            <a:ext cx="612095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>
                <a:solidFill>
                  <a:schemeClr val="tx2"/>
                </a:solidFill>
                <a:latin typeface="Fago Pro" panose="02000506040000020004" pitchFamily="50" charset="0"/>
              </a:defRPr>
            </a:lvl1pPr>
          </a:lstStyle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19924481-2BAC-44B6-A3F3-4FF71CB8E9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4" y="2112579"/>
            <a:ext cx="11198224" cy="41612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893599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  <p:sldLayoutId id="2147483656" r:id="rId4"/>
    <p:sldLayoutId id="2147483657" r:id="rId5"/>
    <p:sldLayoutId id="2147483651" r:id="rId6"/>
    <p:sldLayoutId id="2147483652" r:id="rId7"/>
    <p:sldLayoutId id="2147483654" r:id="rId8"/>
    <p:sldLayoutId id="2147483653" r:id="rId9"/>
    <p:sldLayoutId id="2147483658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2"/>
          </a:solidFill>
          <a:latin typeface="Fago Pro" panose="02000506040000020004" pitchFamily="50" charset="0"/>
          <a:ea typeface="+mj-ea"/>
          <a:cs typeface="+mj-cs"/>
        </a:defRPr>
      </a:lvl1pPr>
    </p:titleStyle>
    <p:bodyStyle>
      <a:lvl1pPr marL="247650" indent="-247650" algn="l" defTabSz="914400" rtl="0" eaLnBrk="1" latinLnBrk="0" hangingPunct="1">
        <a:lnSpc>
          <a:spcPct val="100000"/>
        </a:lnSpc>
        <a:spcBef>
          <a:spcPts val="600"/>
        </a:spcBef>
        <a:buClr>
          <a:schemeClr val="bg2"/>
        </a:buClr>
        <a:buFont typeface="Arial" panose="020B0604020202020204" pitchFamily="34" charset="0"/>
        <a:buChar char="•"/>
        <a:defRPr sz="22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1pPr>
      <a:lvl2pPr marL="636588" indent="-179388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Arial" panose="020B0604020202020204" pitchFamily="34" charset="0"/>
        <a:buChar char="•"/>
        <a:tabLst>
          <a:tab pos="652463" algn="l"/>
        </a:tabLst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2pPr>
      <a:lvl3pPr marL="925513" indent="-2095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Courier New" panose="02070309020205020404" pitchFamily="49" charset="0"/>
        <a:buChar char="o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3pPr>
      <a:lvl4pPr marL="1250950" indent="-1968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Wingdings" panose="05000000000000000000" pitchFamily="2" charset="2"/>
        <a:buChar char="§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4pPr>
      <a:lvl5pPr marL="1497013" indent="-1968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Symbol" panose="05050102010706020507" pitchFamily="18" charset="2"/>
        <a:buChar char="-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52" userDrawn="1">
          <p15:clr>
            <a:srgbClr val="F26B43"/>
          </p15:clr>
        </p15:guide>
        <p15:guide id="2" pos="3764" userDrawn="1">
          <p15:clr>
            <a:srgbClr val="F26B43"/>
          </p15:clr>
        </p15:guide>
        <p15:guide id="3" pos="7469" userDrawn="1">
          <p15:clr>
            <a:srgbClr val="F26B43"/>
          </p15:clr>
        </p15:guide>
        <p15:guide id="4" orient="horz" pos="414" userDrawn="1">
          <p15:clr>
            <a:srgbClr val="F26B43"/>
          </p15:clr>
        </p15:guide>
        <p15:guide id="5" orient="horz" pos="1321" userDrawn="1">
          <p15:clr>
            <a:srgbClr val="F26B43"/>
          </p15:clr>
        </p15:guide>
        <p15:guide id="6" pos="4116" userDrawn="1">
          <p15:clr>
            <a:srgbClr val="F26B43"/>
          </p15:clr>
        </p15:guide>
        <p15:guide id="7" orient="horz" pos="1074" userDrawn="1">
          <p15:clr>
            <a:srgbClr val="F26B43"/>
          </p15:clr>
        </p15:guide>
        <p15:guide id="8" pos="41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10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12.xml"/><Relationship Id="rId9" Type="http://schemas.openxmlformats.org/officeDocument/2006/relationships/hyperlink" Target="https://www.linkedin.com/posts/acmemfg_robotics-in-firearms-manufacturing-ugcPost-7369734289594265600-czF-/?utm_source=share&amp;utm_medium=member_ios&amp;rcm=ACoAADRvq9UBt8eCFatfXhj1M3hiUBcCr_gBVCA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jpeg"/><Relationship Id="rId5" Type="http://schemas.openxmlformats.org/officeDocument/2006/relationships/hyperlink" Target="https://talkbusiness.net/2025/04/u-s-army-artillery-production-plant-in-camden-to-create-185-jobs/" TargetMode="External"/><Relationship Id="rId4" Type="http://schemas.openxmlformats.org/officeDocument/2006/relationships/hyperlink" Target="https://www.linkedin.com/posts/weldon-solutions_weldonsolutions-automation-nationalsecurity-activity-7326244528267415553-JGtp?utm_source=share&amp;utm_medium=member_desktop&amp;rcm=ACoAADIZ9tYBinYTZ57k6rwr757dW17KFWzsXH8" TargetMode="External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2.png"/><Relationship Id="rId5" Type="http://schemas.openxmlformats.org/officeDocument/2006/relationships/hyperlink" Target="https://www.linkedin.com/posts/weldon-solutions_nationaldefense-automation-weldonsolutions-activity-7325591112461471745-4_jz/?utm_source=share&amp;utm_medium=member_desktop&amp;rcm=ACoAADRvq9UBt8eCFatfXhj1M3hiUBcCr_gBVCA" TargetMode="External"/><Relationship Id="rId4" Type="http://schemas.openxmlformats.org/officeDocument/2006/relationships/hyperlink" Target="https://www.linkedin.com/posts/weldon-solutions_automate2025-weldonsolutions-robotics-activity-7326606926060892160--ctJ/?utm_source=share&amp;utm_medium=member_desktop&amp;rcm=ACoAADRvq9UBt8eCFatfXhj1M3hiUBcCr_gBVCA" TargetMode="External"/><Relationship Id="rId9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10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862972-15DA-D138-C23C-68599B4640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ihandform: Form 6">
            <a:extLst>
              <a:ext uri="{FF2B5EF4-FFF2-40B4-BE49-F238E27FC236}">
                <a16:creationId xmlns:a16="http://schemas.microsoft.com/office/drawing/2014/main" id="{3DC70DA4-78DE-BA52-E4D0-AF306592DF2B}"/>
              </a:ext>
            </a:extLst>
          </p:cNvPr>
          <p:cNvSpPr>
            <a:spLocks noChangeAspect="1"/>
          </p:cNvSpPr>
          <p:nvPr/>
        </p:nvSpPr>
        <p:spPr>
          <a:xfrm>
            <a:off x="0" y="1940915"/>
            <a:ext cx="12192000" cy="4332887"/>
          </a:xfrm>
          <a:custGeom>
            <a:avLst/>
            <a:gdLst>
              <a:gd name="connsiteX0" fmla="*/ 9392001 w 12192000"/>
              <a:gd name="connsiteY0" fmla="*/ 0 h 4332887"/>
              <a:gd name="connsiteX1" fmla="*/ 12192000 w 12192000"/>
              <a:gd name="connsiteY1" fmla="*/ 0 h 4332887"/>
              <a:gd name="connsiteX2" fmla="*/ 12192000 w 12192000"/>
              <a:gd name="connsiteY2" fmla="*/ 1693812 h 4332887"/>
              <a:gd name="connsiteX3" fmla="*/ 9815013 w 12192000"/>
              <a:gd name="connsiteY3" fmla="*/ 1693812 h 4332887"/>
              <a:gd name="connsiteX4" fmla="*/ 4861549 w 12192000"/>
              <a:gd name="connsiteY4" fmla="*/ 4332887 h 4332887"/>
              <a:gd name="connsiteX5" fmla="*/ 0 w 12192000"/>
              <a:gd name="connsiteY5" fmla="*/ 4332887 h 4332887"/>
              <a:gd name="connsiteX6" fmla="*/ 0 w 12192000"/>
              <a:gd name="connsiteY6" fmla="*/ 2639076 h 4332887"/>
              <a:gd name="connsiteX7" fmla="*/ 4438485 w 12192000"/>
              <a:gd name="connsiteY7" fmla="*/ 2639076 h 4332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4332887">
                <a:moveTo>
                  <a:pt x="9392001" y="0"/>
                </a:moveTo>
                <a:lnTo>
                  <a:pt x="12192000" y="0"/>
                </a:lnTo>
                <a:lnTo>
                  <a:pt x="12192000" y="1693812"/>
                </a:lnTo>
                <a:lnTo>
                  <a:pt x="9815013" y="1693812"/>
                </a:lnTo>
                <a:lnTo>
                  <a:pt x="4861549" y="4332887"/>
                </a:lnTo>
                <a:lnTo>
                  <a:pt x="0" y="4332887"/>
                </a:lnTo>
                <a:lnTo>
                  <a:pt x="0" y="2639076"/>
                </a:lnTo>
                <a:lnTo>
                  <a:pt x="4438485" y="2639076"/>
                </a:lnTo>
                <a:close/>
              </a:path>
            </a:pathLst>
          </a:custGeom>
          <a:solidFill>
            <a:schemeClr val="bg2"/>
          </a:solidFill>
          <a:ln w="14193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0D0235C-57CC-D88C-D9BF-1918BF341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669034"/>
            <a:ext cx="4653850" cy="1620773"/>
          </a:xfrm>
        </p:spPr>
        <p:txBody>
          <a:bodyPr/>
          <a:lstStyle/>
          <a:p>
            <a:r>
              <a:rPr lang="de-DE">
                <a:solidFill>
                  <a:schemeClr val="bg1"/>
                </a:solidFill>
              </a:rPr>
              <a:t>SCHUNK Engineering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70D5477-A1D5-C1AB-0F9D-F9C85C1B596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2" y="2631207"/>
            <a:ext cx="5158093" cy="845602"/>
          </a:xfrm>
        </p:spPr>
        <p:txBody>
          <a:bodyPr/>
          <a:lstStyle/>
          <a:p>
            <a:pPr marL="0" indent="0">
              <a:buNone/>
            </a:pPr>
            <a:r>
              <a:rPr lang="de-DE" sz="2000" b="1">
                <a:solidFill>
                  <a:schemeClr val="bg2"/>
                </a:solidFill>
              </a:rPr>
              <a:t>Solution Book - Defense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3525748-C0AC-7CB4-34F0-92C64FFA61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58300" y="342900"/>
            <a:ext cx="2598738" cy="768498"/>
          </a:xfrm>
          <a:prstGeom prst="rect">
            <a:avLst/>
          </a:prstGeom>
        </p:spPr>
      </p:pic>
      <p:grpSp>
        <p:nvGrpSpPr>
          <p:cNvPr id="33" name="Grafik 6">
            <a:extLst>
              <a:ext uri="{FF2B5EF4-FFF2-40B4-BE49-F238E27FC236}">
                <a16:creationId xmlns:a16="http://schemas.microsoft.com/office/drawing/2014/main" id="{08453B16-7F24-A81B-E226-E9E543CADA4E}"/>
              </a:ext>
            </a:extLst>
          </p:cNvPr>
          <p:cNvGrpSpPr>
            <a:grpSpLocks noChangeAspect="1"/>
          </p:cNvGrpSpPr>
          <p:nvPr/>
        </p:nvGrpSpPr>
        <p:grpSpPr>
          <a:xfrm>
            <a:off x="9222316" y="6107294"/>
            <a:ext cx="2631282" cy="162000"/>
            <a:chOff x="4381500" y="3324234"/>
            <a:chExt cx="3430676" cy="211216"/>
          </a:xfrm>
          <a:solidFill>
            <a:schemeClr val="bg1"/>
          </a:solidFill>
        </p:grpSpPr>
        <p:sp>
          <p:nvSpPr>
            <p:cNvPr id="34" name="Freihandform: Form 33">
              <a:extLst>
                <a:ext uri="{FF2B5EF4-FFF2-40B4-BE49-F238E27FC236}">
                  <a16:creationId xmlns:a16="http://schemas.microsoft.com/office/drawing/2014/main" id="{5D2D2EAE-2A0D-C3E9-907F-7B809BB34C24}"/>
                </a:ext>
              </a:extLst>
            </p:cNvPr>
            <p:cNvSpPr/>
            <p:nvPr/>
          </p:nvSpPr>
          <p:spPr>
            <a:xfrm>
              <a:off x="4381500" y="3343179"/>
              <a:ext cx="129997" cy="189566"/>
            </a:xfrm>
            <a:custGeom>
              <a:avLst/>
              <a:gdLst>
                <a:gd name="connsiteX0" fmla="*/ 92069 w 129997"/>
                <a:gd name="connsiteY0" fmla="*/ 189567 h 189566"/>
                <a:gd name="connsiteX1" fmla="*/ 92069 w 129997"/>
                <a:gd name="connsiteY1" fmla="*/ 102365 h 189566"/>
                <a:gd name="connsiteX2" fmla="*/ 37919 w 129997"/>
                <a:gd name="connsiteY2" fmla="*/ 102365 h 189566"/>
                <a:gd name="connsiteX3" fmla="*/ 37919 w 129997"/>
                <a:gd name="connsiteY3" fmla="*/ 189567 h 189566"/>
                <a:gd name="connsiteX4" fmla="*/ 0 w 129997"/>
                <a:gd name="connsiteY4" fmla="*/ 189567 h 189566"/>
                <a:gd name="connsiteX5" fmla="*/ 0 w 129997"/>
                <a:gd name="connsiteY5" fmla="*/ 0 h 189566"/>
                <a:gd name="connsiteX6" fmla="*/ 37919 w 129997"/>
                <a:gd name="connsiteY6" fmla="*/ 0 h 189566"/>
                <a:gd name="connsiteX7" fmla="*/ 37919 w 129997"/>
                <a:gd name="connsiteY7" fmla="*/ 73133 h 189566"/>
                <a:gd name="connsiteX8" fmla="*/ 92078 w 129997"/>
                <a:gd name="connsiteY8" fmla="*/ 73133 h 189566"/>
                <a:gd name="connsiteX9" fmla="*/ 92078 w 129997"/>
                <a:gd name="connsiteY9" fmla="*/ 0 h 189566"/>
                <a:gd name="connsiteX10" fmla="*/ 129997 w 129997"/>
                <a:gd name="connsiteY10" fmla="*/ 0 h 189566"/>
                <a:gd name="connsiteX11" fmla="*/ 129997 w 129997"/>
                <a:gd name="connsiteY11" fmla="*/ 189567 h 189566"/>
                <a:gd name="connsiteX12" fmla="*/ 92069 w 129997"/>
                <a:gd name="connsiteY12" fmla="*/ 189567 h 18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9997" h="189566">
                  <a:moveTo>
                    <a:pt x="92069" y="189567"/>
                  </a:moveTo>
                  <a:lnTo>
                    <a:pt x="92069" y="102365"/>
                  </a:lnTo>
                  <a:lnTo>
                    <a:pt x="37919" y="102365"/>
                  </a:lnTo>
                  <a:lnTo>
                    <a:pt x="37919" y="189567"/>
                  </a:lnTo>
                  <a:lnTo>
                    <a:pt x="0" y="1895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73133"/>
                  </a:lnTo>
                  <a:lnTo>
                    <a:pt x="92078" y="73133"/>
                  </a:lnTo>
                  <a:lnTo>
                    <a:pt x="92078" y="0"/>
                  </a:lnTo>
                  <a:lnTo>
                    <a:pt x="129997" y="0"/>
                  </a:lnTo>
                  <a:lnTo>
                    <a:pt x="129997" y="189567"/>
                  </a:lnTo>
                  <a:lnTo>
                    <a:pt x="92069" y="1895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35" name="Freihandform: Form 34">
              <a:extLst>
                <a:ext uri="{FF2B5EF4-FFF2-40B4-BE49-F238E27FC236}">
                  <a16:creationId xmlns:a16="http://schemas.microsoft.com/office/drawing/2014/main" id="{A214519D-1C9D-212E-8A64-99AE5699B5B7}"/>
                </a:ext>
              </a:extLst>
            </p:cNvPr>
            <p:cNvSpPr/>
            <p:nvPr/>
          </p:nvSpPr>
          <p:spPr>
            <a:xfrm>
              <a:off x="4545282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704 w 116433"/>
                <a:gd name="connsiteY15" fmla="*/ 77734 h 148942"/>
                <a:gd name="connsiteX16" fmla="*/ 37929 w 116433"/>
                <a:gd name="connsiteY16" fmla="*/ 101832 h 148942"/>
                <a:gd name="connsiteX17" fmla="*/ 54435 w 116433"/>
                <a:gd name="connsiteY17" fmla="*/ 120787 h 148942"/>
                <a:gd name="connsiteX18" fmla="*/ 78543 w 116433"/>
                <a:gd name="connsiteY18" fmla="*/ 113738 h 148942"/>
                <a:gd name="connsiteX19" fmla="*/ 78543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8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704" y="77734"/>
                  </a:lnTo>
                  <a:cubicBezTo>
                    <a:pt x="46320" y="78276"/>
                    <a:pt x="37929" y="83420"/>
                    <a:pt x="37929" y="101832"/>
                  </a:cubicBezTo>
                  <a:cubicBezTo>
                    <a:pt x="37929" y="116719"/>
                    <a:pt x="44691" y="120787"/>
                    <a:pt x="54435" y="120787"/>
                  </a:cubicBezTo>
                  <a:cubicBezTo>
                    <a:pt x="63922" y="120787"/>
                    <a:pt x="71228" y="117805"/>
                    <a:pt x="78543" y="113738"/>
                  </a:cubicBezTo>
                  <a:lnTo>
                    <a:pt x="78543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36" name="Freihandform: Form 35">
              <a:extLst>
                <a:ext uri="{FF2B5EF4-FFF2-40B4-BE49-F238E27FC236}">
                  <a16:creationId xmlns:a16="http://schemas.microsoft.com/office/drawing/2014/main" id="{43E3FA7E-A190-E1A4-1E4B-E8C242820E1C}"/>
                </a:ext>
              </a:extLst>
            </p:cNvPr>
            <p:cNvSpPr/>
            <p:nvPr/>
          </p:nvSpPr>
          <p:spPr>
            <a:xfrm>
              <a:off x="4703664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37" name="Freihandform: Form 36">
              <a:extLst>
                <a:ext uri="{FF2B5EF4-FFF2-40B4-BE49-F238E27FC236}">
                  <a16:creationId xmlns:a16="http://schemas.microsoft.com/office/drawing/2014/main" id="{3DCF323B-09B1-AFA2-7700-B12BEC652BA4}"/>
                </a:ext>
              </a:extLst>
            </p:cNvPr>
            <p:cNvSpPr/>
            <p:nvPr/>
          </p:nvSpPr>
          <p:spPr>
            <a:xfrm>
              <a:off x="4862026" y="3337779"/>
              <a:ext cx="127292" cy="197672"/>
            </a:xfrm>
            <a:custGeom>
              <a:avLst/>
              <a:gdLst>
                <a:gd name="connsiteX0" fmla="*/ 96679 w 127292"/>
                <a:gd name="connsiteY0" fmla="*/ 194967 h 197672"/>
                <a:gd name="connsiteX1" fmla="*/ 92345 w 127292"/>
                <a:gd name="connsiteY1" fmla="*/ 183318 h 197672"/>
                <a:gd name="connsiteX2" fmla="*/ 54169 w 127292"/>
                <a:gd name="connsiteY2" fmla="*/ 197672 h 197672"/>
                <a:gd name="connsiteX3" fmla="*/ 0 w 127292"/>
                <a:gd name="connsiteY3" fmla="*/ 123206 h 197672"/>
                <a:gd name="connsiteX4" fmla="*/ 59579 w 127292"/>
                <a:gd name="connsiteY4" fmla="*/ 48739 h 197672"/>
                <a:gd name="connsiteX5" fmla="*/ 89373 w 127292"/>
                <a:gd name="connsiteY5" fmla="*/ 60103 h 197672"/>
                <a:gd name="connsiteX6" fmla="*/ 89373 w 127292"/>
                <a:gd name="connsiteY6" fmla="*/ 0 h 197672"/>
                <a:gd name="connsiteX7" fmla="*/ 127292 w 127292"/>
                <a:gd name="connsiteY7" fmla="*/ 0 h 197672"/>
                <a:gd name="connsiteX8" fmla="*/ 127292 w 127292"/>
                <a:gd name="connsiteY8" fmla="*/ 194967 h 197672"/>
                <a:gd name="connsiteX9" fmla="*/ 96679 w 127292"/>
                <a:gd name="connsiteY9" fmla="*/ 194967 h 197672"/>
                <a:gd name="connsiteX10" fmla="*/ 89383 w 127292"/>
                <a:gd name="connsiteY10" fmla="*/ 84753 h 197672"/>
                <a:gd name="connsiteX11" fmla="*/ 67713 w 127292"/>
                <a:gd name="connsiteY11" fmla="*/ 77429 h 197672"/>
                <a:gd name="connsiteX12" fmla="*/ 37919 w 127292"/>
                <a:gd name="connsiteY12" fmla="*/ 123196 h 197672"/>
                <a:gd name="connsiteX13" fmla="*/ 64999 w 127292"/>
                <a:gd name="connsiteY13" fmla="*/ 169507 h 197672"/>
                <a:gd name="connsiteX14" fmla="*/ 89373 w 127292"/>
                <a:gd name="connsiteY14" fmla="*/ 160582 h 197672"/>
                <a:gd name="connsiteX15" fmla="*/ 89373 w 12729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9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2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92" y="0"/>
                  </a:lnTo>
                  <a:lnTo>
                    <a:pt x="127292" y="194967"/>
                  </a:lnTo>
                  <a:lnTo>
                    <a:pt x="96679" y="194967"/>
                  </a:lnTo>
                  <a:close/>
                  <a:moveTo>
                    <a:pt x="89383" y="84753"/>
                  </a:moveTo>
                  <a:cubicBezTo>
                    <a:pt x="83420" y="80686"/>
                    <a:pt x="75571" y="77429"/>
                    <a:pt x="67713" y="77429"/>
                  </a:cubicBezTo>
                  <a:cubicBezTo>
                    <a:pt x="51730" y="77429"/>
                    <a:pt x="37919" y="80410"/>
                    <a:pt x="37919" y="123196"/>
                  </a:cubicBezTo>
                  <a:cubicBezTo>
                    <a:pt x="37919" y="166526"/>
                    <a:pt x="49835" y="169507"/>
                    <a:pt x="64999" y="169507"/>
                  </a:cubicBezTo>
                  <a:cubicBezTo>
                    <a:pt x="72857" y="169507"/>
                    <a:pt x="81791" y="165983"/>
                    <a:pt x="89373" y="160582"/>
                  </a:cubicBezTo>
                  <a:lnTo>
                    <a:pt x="89373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38" name="Freihandform: Form 37">
              <a:extLst>
                <a:ext uri="{FF2B5EF4-FFF2-40B4-BE49-F238E27FC236}">
                  <a16:creationId xmlns:a16="http://schemas.microsoft.com/office/drawing/2014/main" id="{ACA4766B-1E2B-B4E1-E533-F55C8FDE6C6F}"/>
                </a:ext>
              </a:extLst>
            </p:cNvPr>
            <p:cNvSpPr/>
            <p:nvPr/>
          </p:nvSpPr>
          <p:spPr>
            <a:xfrm>
              <a:off x="5118401" y="3324234"/>
              <a:ext cx="44967" cy="208511"/>
            </a:xfrm>
            <a:custGeom>
              <a:avLst/>
              <a:gdLst>
                <a:gd name="connsiteX0" fmla="*/ 22479 w 44967"/>
                <a:gd name="connsiteY0" fmla="*/ 46025 h 208511"/>
                <a:gd name="connsiteX1" fmla="*/ 0 w 44967"/>
                <a:gd name="connsiteY1" fmla="*/ 23012 h 208511"/>
                <a:gd name="connsiteX2" fmla="*/ 22479 w 44967"/>
                <a:gd name="connsiteY2" fmla="*/ 0 h 208511"/>
                <a:gd name="connsiteX3" fmla="*/ 44968 w 44967"/>
                <a:gd name="connsiteY3" fmla="*/ 23012 h 208511"/>
                <a:gd name="connsiteX4" fmla="*/ 22479 w 44967"/>
                <a:gd name="connsiteY4" fmla="*/ 46025 h 208511"/>
                <a:gd name="connsiteX5" fmla="*/ 3524 w 44967"/>
                <a:gd name="connsiteY5" fmla="*/ 208512 h 208511"/>
                <a:gd name="connsiteX6" fmla="*/ 3524 w 44967"/>
                <a:gd name="connsiteY6" fmla="*/ 64970 h 208511"/>
                <a:gd name="connsiteX7" fmla="*/ 41443 w 44967"/>
                <a:gd name="connsiteY7" fmla="*/ 64970 h 208511"/>
                <a:gd name="connsiteX8" fmla="*/ 41443 w 44967"/>
                <a:gd name="connsiteY8" fmla="*/ 208512 h 208511"/>
                <a:gd name="connsiteX9" fmla="*/ 3524 w 44967"/>
                <a:gd name="connsiteY9" fmla="*/ 208512 h 208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967" h="208511">
                  <a:moveTo>
                    <a:pt x="22479" y="46025"/>
                  </a:moveTo>
                  <a:cubicBezTo>
                    <a:pt x="9754" y="46025"/>
                    <a:pt x="0" y="35481"/>
                    <a:pt x="0" y="23012"/>
                  </a:cubicBezTo>
                  <a:cubicBezTo>
                    <a:pt x="0" y="10563"/>
                    <a:pt x="9744" y="0"/>
                    <a:pt x="22479" y="0"/>
                  </a:cubicBezTo>
                  <a:cubicBezTo>
                    <a:pt x="35214" y="0"/>
                    <a:pt x="44968" y="10563"/>
                    <a:pt x="44968" y="23012"/>
                  </a:cubicBezTo>
                  <a:cubicBezTo>
                    <a:pt x="44958" y="35471"/>
                    <a:pt x="35204" y="46025"/>
                    <a:pt x="22479" y="46025"/>
                  </a:cubicBezTo>
                  <a:close/>
                  <a:moveTo>
                    <a:pt x="3524" y="208512"/>
                  </a:moveTo>
                  <a:lnTo>
                    <a:pt x="3524" y="64970"/>
                  </a:lnTo>
                  <a:lnTo>
                    <a:pt x="41443" y="64970"/>
                  </a:lnTo>
                  <a:lnTo>
                    <a:pt x="41443" y="208512"/>
                  </a:lnTo>
                  <a:lnTo>
                    <a:pt x="3524" y="20851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39" name="Freihandform: Form 38">
              <a:extLst>
                <a:ext uri="{FF2B5EF4-FFF2-40B4-BE49-F238E27FC236}">
                  <a16:creationId xmlns:a16="http://schemas.microsoft.com/office/drawing/2014/main" id="{13CD671C-76C8-99B8-44E9-DE58BD1977B1}"/>
                </a:ext>
              </a:extLst>
            </p:cNvPr>
            <p:cNvSpPr/>
            <p:nvPr/>
          </p:nvSpPr>
          <p:spPr>
            <a:xfrm>
              <a:off x="5201783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0" name="Freihandform: Form 39">
              <a:extLst>
                <a:ext uri="{FF2B5EF4-FFF2-40B4-BE49-F238E27FC236}">
                  <a16:creationId xmlns:a16="http://schemas.microsoft.com/office/drawing/2014/main" id="{298F74C7-0E95-C0A4-83B4-579419A4D5A4}"/>
                </a:ext>
              </a:extLst>
            </p:cNvPr>
            <p:cNvSpPr/>
            <p:nvPr/>
          </p:nvSpPr>
          <p:spPr>
            <a:xfrm>
              <a:off x="5457624" y="3337779"/>
              <a:ext cx="124577" cy="194967"/>
            </a:xfrm>
            <a:custGeom>
              <a:avLst/>
              <a:gdLst>
                <a:gd name="connsiteX0" fmla="*/ 86659 w 124577"/>
                <a:gd name="connsiteY0" fmla="*/ 194967 h 194967"/>
                <a:gd name="connsiteX1" fmla="*/ 86659 w 124577"/>
                <a:gd name="connsiteY1" fmla="*/ 93678 h 194967"/>
                <a:gd name="connsiteX2" fmla="*/ 70409 w 124577"/>
                <a:gd name="connsiteY2" fmla="*/ 80153 h 194967"/>
                <a:gd name="connsiteX3" fmla="*/ 37919 w 124577"/>
                <a:gd name="connsiteY3" fmla="*/ 90440 h 194967"/>
                <a:gd name="connsiteX4" fmla="*/ 37919 w 124577"/>
                <a:gd name="connsiteY4" fmla="*/ 194967 h 194967"/>
                <a:gd name="connsiteX5" fmla="*/ 0 w 124577"/>
                <a:gd name="connsiteY5" fmla="*/ 194967 h 194967"/>
                <a:gd name="connsiteX6" fmla="*/ 0 w 124577"/>
                <a:gd name="connsiteY6" fmla="*/ 0 h 194967"/>
                <a:gd name="connsiteX7" fmla="*/ 37919 w 124577"/>
                <a:gd name="connsiteY7" fmla="*/ 0 h 194967"/>
                <a:gd name="connsiteX8" fmla="*/ 37919 w 124577"/>
                <a:gd name="connsiteY8" fmla="*/ 66342 h 194967"/>
                <a:gd name="connsiteX9" fmla="*/ 84773 w 124577"/>
                <a:gd name="connsiteY9" fmla="*/ 48730 h 194967"/>
                <a:gd name="connsiteX10" fmla="*/ 124578 w 124577"/>
                <a:gd name="connsiteY10" fmla="*/ 91516 h 194967"/>
                <a:gd name="connsiteX11" fmla="*/ 124578 w 124577"/>
                <a:gd name="connsiteY11" fmla="*/ 194967 h 194967"/>
                <a:gd name="connsiteX12" fmla="*/ 86659 w 124577"/>
                <a:gd name="connsiteY12" fmla="*/ 194967 h 19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77" h="194967">
                  <a:moveTo>
                    <a:pt x="86659" y="194967"/>
                  </a:moveTo>
                  <a:lnTo>
                    <a:pt x="86659" y="93678"/>
                  </a:lnTo>
                  <a:cubicBezTo>
                    <a:pt x="86659" y="83391"/>
                    <a:pt x="82868" y="80153"/>
                    <a:pt x="70409" y="80153"/>
                  </a:cubicBezTo>
                  <a:cubicBezTo>
                    <a:pt x="61741" y="80153"/>
                    <a:pt x="50378" y="84220"/>
                    <a:pt x="37919" y="90440"/>
                  </a:cubicBezTo>
                  <a:lnTo>
                    <a:pt x="37919" y="194967"/>
                  </a:lnTo>
                  <a:lnTo>
                    <a:pt x="0" y="1949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66342"/>
                  </a:lnTo>
                  <a:cubicBezTo>
                    <a:pt x="50644" y="56855"/>
                    <a:pt x="68247" y="48730"/>
                    <a:pt x="84773" y="48730"/>
                  </a:cubicBezTo>
                  <a:cubicBezTo>
                    <a:pt x="108595" y="48730"/>
                    <a:pt x="124578" y="59836"/>
                    <a:pt x="124578" y="91516"/>
                  </a:cubicBezTo>
                  <a:lnTo>
                    <a:pt x="124578" y="194967"/>
                  </a:lnTo>
                  <a:lnTo>
                    <a:pt x="86659" y="1949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1" name="Freihandform: Form 40">
              <a:extLst>
                <a:ext uri="{FF2B5EF4-FFF2-40B4-BE49-F238E27FC236}">
                  <a16:creationId xmlns:a16="http://schemas.microsoft.com/office/drawing/2014/main" id="{D3B531B8-D79E-F395-CE7E-5065DB1B97B7}"/>
                </a:ext>
              </a:extLst>
            </p:cNvPr>
            <p:cNvSpPr/>
            <p:nvPr/>
          </p:nvSpPr>
          <p:spPr>
            <a:xfrm>
              <a:off x="5612206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694 w 116433"/>
                <a:gd name="connsiteY15" fmla="*/ 77724 h 148942"/>
                <a:gd name="connsiteX16" fmla="*/ 37919 w 116433"/>
                <a:gd name="connsiteY16" fmla="*/ 101822 h 148942"/>
                <a:gd name="connsiteX17" fmla="*/ 54426 w 116433"/>
                <a:gd name="connsiteY17" fmla="*/ 120777 h 148942"/>
                <a:gd name="connsiteX18" fmla="*/ 78534 w 116433"/>
                <a:gd name="connsiteY18" fmla="*/ 113729 h 148942"/>
                <a:gd name="connsiteX19" fmla="*/ 78534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9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694" y="77724"/>
                  </a:lnTo>
                  <a:cubicBezTo>
                    <a:pt x="46311" y="78267"/>
                    <a:pt x="37919" y="83410"/>
                    <a:pt x="37919" y="101822"/>
                  </a:cubicBezTo>
                  <a:cubicBezTo>
                    <a:pt x="37919" y="116710"/>
                    <a:pt x="44682" y="120777"/>
                    <a:pt x="54426" y="120777"/>
                  </a:cubicBezTo>
                  <a:cubicBezTo>
                    <a:pt x="63913" y="120777"/>
                    <a:pt x="71218" y="117796"/>
                    <a:pt x="78534" y="113729"/>
                  </a:cubicBezTo>
                  <a:lnTo>
                    <a:pt x="78534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2" name="Freihandform: Form 41">
              <a:extLst>
                <a:ext uri="{FF2B5EF4-FFF2-40B4-BE49-F238E27FC236}">
                  <a16:creationId xmlns:a16="http://schemas.microsoft.com/office/drawing/2014/main" id="{97B237D2-3E3A-420A-3D04-8C97DE2BB642}"/>
                </a:ext>
              </a:extLst>
            </p:cNvPr>
            <p:cNvSpPr/>
            <p:nvPr/>
          </p:nvSpPr>
          <p:spPr>
            <a:xfrm>
              <a:off x="5770578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82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3" name="Freihandform: Form 42">
              <a:extLst>
                <a:ext uri="{FF2B5EF4-FFF2-40B4-BE49-F238E27FC236}">
                  <a16:creationId xmlns:a16="http://schemas.microsoft.com/office/drawing/2014/main" id="{9484C237-7C11-CF26-53B1-10BE6A595AC3}"/>
                </a:ext>
              </a:extLst>
            </p:cNvPr>
            <p:cNvSpPr/>
            <p:nvPr/>
          </p:nvSpPr>
          <p:spPr>
            <a:xfrm>
              <a:off x="5928941" y="3337779"/>
              <a:ext cx="127282" cy="197672"/>
            </a:xfrm>
            <a:custGeom>
              <a:avLst/>
              <a:gdLst>
                <a:gd name="connsiteX0" fmla="*/ 96679 w 127282"/>
                <a:gd name="connsiteY0" fmla="*/ 194967 h 197672"/>
                <a:gd name="connsiteX1" fmla="*/ 92345 w 127282"/>
                <a:gd name="connsiteY1" fmla="*/ 183318 h 197672"/>
                <a:gd name="connsiteX2" fmla="*/ 54169 w 127282"/>
                <a:gd name="connsiteY2" fmla="*/ 197672 h 197672"/>
                <a:gd name="connsiteX3" fmla="*/ 0 w 127282"/>
                <a:gd name="connsiteY3" fmla="*/ 123206 h 197672"/>
                <a:gd name="connsiteX4" fmla="*/ 59579 w 127282"/>
                <a:gd name="connsiteY4" fmla="*/ 48739 h 197672"/>
                <a:gd name="connsiteX5" fmla="*/ 89373 w 127282"/>
                <a:gd name="connsiteY5" fmla="*/ 60103 h 197672"/>
                <a:gd name="connsiteX6" fmla="*/ 89373 w 127282"/>
                <a:gd name="connsiteY6" fmla="*/ 0 h 197672"/>
                <a:gd name="connsiteX7" fmla="*/ 127283 w 127282"/>
                <a:gd name="connsiteY7" fmla="*/ 0 h 197672"/>
                <a:gd name="connsiteX8" fmla="*/ 127283 w 127282"/>
                <a:gd name="connsiteY8" fmla="*/ 194967 h 197672"/>
                <a:gd name="connsiteX9" fmla="*/ 96679 w 127282"/>
                <a:gd name="connsiteY9" fmla="*/ 194967 h 197672"/>
                <a:gd name="connsiteX10" fmla="*/ 89373 w 127282"/>
                <a:gd name="connsiteY10" fmla="*/ 84753 h 197672"/>
                <a:gd name="connsiteX11" fmla="*/ 67704 w 127282"/>
                <a:gd name="connsiteY11" fmla="*/ 77429 h 197672"/>
                <a:gd name="connsiteX12" fmla="*/ 37909 w 127282"/>
                <a:gd name="connsiteY12" fmla="*/ 123196 h 197672"/>
                <a:gd name="connsiteX13" fmla="*/ 64989 w 127282"/>
                <a:gd name="connsiteY13" fmla="*/ 169507 h 197672"/>
                <a:gd name="connsiteX14" fmla="*/ 89364 w 127282"/>
                <a:gd name="connsiteY14" fmla="*/ 160582 h 197672"/>
                <a:gd name="connsiteX15" fmla="*/ 89364 w 12728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8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3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83" y="0"/>
                  </a:lnTo>
                  <a:lnTo>
                    <a:pt x="127283" y="194967"/>
                  </a:lnTo>
                  <a:lnTo>
                    <a:pt x="96679" y="194967"/>
                  </a:lnTo>
                  <a:close/>
                  <a:moveTo>
                    <a:pt x="89373" y="84753"/>
                  </a:moveTo>
                  <a:cubicBezTo>
                    <a:pt x="83410" y="80686"/>
                    <a:pt x="75562" y="77429"/>
                    <a:pt x="67704" y="77429"/>
                  </a:cubicBezTo>
                  <a:cubicBezTo>
                    <a:pt x="51721" y="77429"/>
                    <a:pt x="37909" y="80410"/>
                    <a:pt x="37909" y="123196"/>
                  </a:cubicBezTo>
                  <a:cubicBezTo>
                    <a:pt x="37909" y="166526"/>
                    <a:pt x="49825" y="169507"/>
                    <a:pt x="64989" y="169507"/>
                  </a:cubicBezTo>
                  <a:cubicBezTo>
                    <a:pt x="72847" y="169507"/>
                    <a:pt x="81782" y="165983"/>
                    <a:pt x="89364" y="160582"/>
                  </a:cubicBezTo>
                  <a:lnTo>
                    <a:pt x="89364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4" name="Freihandform: Form 43">
              <a:extLst>
                <a:ext uri="{FF2B5EF4-FFF2-40B4-BE49-F238E27FC236}">
                  <a16:creationId xmlns:a16="http://schemas.microsoft.com/office/drawing/2014/main" id="{B0F40653-5592-1161-A511-5FB2744FAF8D}"/>
                </a:ext>
              </a:extLst>
            </p:cNvPr>
            <p:cNvSpPr/>
            <p:nvPr/>
          </p:nvSpPr>
          <p:spPr>
            <a:xfrm>
              <a:off x="6169885" y="3335054"/>
              <a:ext cx="105613" cy="197700"/>
            </a:xfrm>
            <a:custGeom>
              <a:avLst/>
              <a:gdLst>
                <a:gd name="connsiteX0" fmla="*/ 76638 w 105613"/>
                <a:gd name="connsiteY0" fmla="*/ 30061 h 197700"/>
                <a:gd name="connsiteX1" fmla="*/ 62284 w 105613"/>
                <a:gd name="connsiteY1" fmla="*/ 46596 h 197700"/>
                <a:gd name="connsiteX2" fmla="*/ 62284 w 105613"/>
                <a:gd name="connsiteY2" fmla="*/ 54159 h 197700"/>
                <a:gd name="connsiteX3" fmla="*/ 94783 w 105613"/>
                <a:gd name="connsiteY3" fmla="*/ 54159 h 197700"/>
                <a:gd name="connsiteX4" fmla="*/ 91002 w 105613"/>
                <a:gd name="connsiteY4" fmla="*/ 79619 h 197700"/>
                <a:gd name="connsiteX5" fmla="*/ 62284 w 105613"/>
                <a:gd name="connsiteY5" fmla="*/ 79619 h 197700"/>
                <a:gd name="connsiteX6" fmla="*/ 62284 w 105613"/>
                <a:gd name="connsiteY6" fmla="*/ 197701 h 197700"/>
                <a:gd name="connsiteX7" fmla="*/ 24365 w 105613"/>
                <a:gd name="connsiteY7" fmla="*/ 197701 h 197700"/>
                <a:gd name="connsiteX8" fmla="*/ 24365 w 105613"/>
                <a:gd name="connsiteY8" fmla="*/ 79610 h 197700"/>
                <a:gd name="connsiteX9" fmla="*/ 0 w 105613"/>
                <a:gd name="connsiteY9" fmla="*/ 79610 h 197700"/>
                <a:gd name="connsiteX10" fmla="*/ 0 w 105613"/>
                <a:gd name="connsiteY10" fmla="*/ 54150 h 197700"/>
                <a:gd name="connsiteX11" fmla="*/ 24365 w 105613"/>
                <a:gd name="connsiteY11" fmla="*/ 54150 h 197700"/>
                <a:gd name="connsiteX12" fmla="*/ 24365 w 105613"/>
                <a:gd name="connsiteY12" fmla="*/ 44691 h 197700"/>
                <a:gd name="connsiteX13" fmla="*/ 70152 w 105613"/>
                <a:gd name="connsiteY13" fmla="*/ 0 h 197700"/>
                <a:gd name="connsiteX14" fmla="*/ 105613 w 105613"/>
                <a:gd name="connsiteY14" fmla="*/ 6506 h 197700"/>
                <a:gd name="connsiteX15" fmla="*/ 105613 w 105613"/>
                <a:gd name="connsiteY15" fmla="*/ 34404 h 197700"/>
                <a:gd name="connsiteX16" fmla="*/ 76638 w 105613"/>
                <a:gd name="connsiteY16" fmla="*/ 30061 h 19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613" h="197700">
                  <a:moveTo>
                    <a:pt x="76638" y="30061"/>
                  </a:moveTo>
                  <a:cubicBezTo>
                    <a:pt x="66094" y="30061"/>
                    <a:pt x="62284" y="34661"/>
                    <a:pt x="62284" y="46596"/>
                  </a:cubicBezTo>
                  <a:lnTo>
                    <a:pt x="62284" y="54159"/>
                  </a:lnTo>
                  <a:lnTo>
                    <a:pt x="94783" y="54159"/>
                  </a:lnTo>
                  <a:lnTo>
                    <a:pt x="91002" y="79619"/>
                  </a:lnTo>
                  <a:lnTo>
                    <a:pt x="62284" y="79619"/>
                  </a:lnTo>
                  <a:lnTo>
                    <a:pt x="62284" y="197701"/>
                  </a:lnTo>
                  <a:lnTo>
                    <a:pt x="24365" y="197701"/>
                  </a:lnTo>
                  <a:lnTo>
                    <a:pt x="24365" y="79610"/>
                  </a:lnTo>
                  <a:lnTo>
                    <a:pt x="0" y="79610"/>
                  </a:lnTo>
                  <a:lnTo>
                    <a:pt x="0" y="54150"/>
                  </a:lnTo>
                  <a:lnTo>
                    <a:pt x="24365" y="54150"/>
                  </a:lnTo>
                  <a:lnTo>
                    <a:pt x="24365" y="44691"/>
                  </a:lnTo>
                  <a:cubicBezTo>
                    <a:pt x="24365" y="9744"/>
                    <a:pt x="46034" y="0"/>
                    <a:pt x="70152" y="0"/>
                  </a:cubicBezTo>
                  <a:cubicBezTo>
                    <a:pt x="83420" y="0"/>
                    <a:pt x="96945" y="2981"/>
                    <a:pt x="105613" y="6506"/>
                  </a:cubicBezTo>
                  <a:lnTo>
                    <a:pt x="105613" y="34404"/>
                  </a:lnTo>
                  <a:cubicBezTo>
                    <a:pt x="95869" y="31956"/>
                    <a:pt x="83677" y="30061"/>
                    <a:pt x="76638" y="300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5" name="Freihandform: Form 44">
              <a:extLst>
                <a:ext uri="{FF2B5EF4-FFF2-40B4-BE49-F238E27FC236}">
                  <a16:creationId xmlns:a16="http://schemas.microsoft.com/office/drawing/2014/main" id="{C6C3D970-2BA3-2F6F-81FB-97FF4D94438D}"/>
                </a:ext>
              </a:extLst>
            </p:cNvPr>
            <p:cNvSpPr/>
            <p:nvPr/>
          </p:nvSpPr>
          <p:spPr>
            <a:xfrm>
              <a:off x="6271679" y="3386518"/>
              <a:ext cx="131082" cy="148932"/>
            </a:xfrm>
            <a:custGeom>
              <a:avLst/>
              <a:gdLst>
                <a:gd name="connsiteX0" fmla="*/ 65541 w 131082"/>
                <a:gd name="connsiteY0" fmla="*/ 148933 h 148932"/>
                <a:gd name="connsiteX1" fmla="*/ 0 w 131082"/>
                <a:gd name="connsiteY1" fmla="*/ 74466 h 148932"/>
                <a:gd name="connsiteX2" fmla="*/ 65541 w 131082"/>
                <a:gd name="connsiteY2" fmla="*/ 0 h 148932"/>
                <a:gd name="connsiteX3" fmla="*/ 131083 w 131082"/>
                <a:gd name="connsiteY3" fmla="*/ 74466 h 148932"/>
                <a:gd name="connsiteX4" fmla="*/ 65541 w 131082"/>
                <a:gd name="connsiteY4" fmla="*/ 148933 h 148932"/>
                <a:gd name="connsiteX5" fmla="*/ 65541 w 131082"/>
                <a:gd name="connsiteY5" fmla="*/ 26803 h 148932"/>
                <a:gd name="connsiteX6" fmla="*/ 37919 w 131082"/>
                <a:gd name="connsiteY6" fmla="*/ 74457 h 148932"/>
                <a:gd name="connsiteX7" fmla="*/ 65541 w 131082"/>
                <a:gd name="connsiteY7" fmla="*/ 121853 h 148932"/>
                <a:gd name="connsiteX8" fmla="*/ 93164 w 131082"/>
                <a:gd name="connsiteY8" fmla="*/ 74457 h 148932"/>
                <a:gd name="connsiteX9" fmla="*/ 65541 w 131082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82" h="148932">
                  <a:moveTo>
                    <a:pt x="65541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1" y="0"/>
                  </a:cubicBezTo>
                  <a:cubicBezTo>
                    <a:pt x="95317" y="0"/>
                    <a:pt x="131083" y="10030"/>
                    <a:pt x="131083" y="74466"/>
                  </a:cubicBezTo>
                  <a:cubicBezTo>
                    <a:pt x="131093" y="139465"/>
                    <a:pt x="94240" y="148933"/>
                    <a:pt x="65541" y="148933"/>
                  </a:cubicBezTo>
                  <a:close/>
                  <a:moveTo>
                    <a:pt x="65541" y="26803"/>
                  </a:moveTo>
                  <a:cubicBezTo>
                    <a:pt x="50654" y="26803"/>
                    <a:pt x="37919" y="31661"/>
                    <a:pt x="37919" y="74457"/>
                  </a:cubicBezTo>
                  <a:cubicBezTo>
                    <a:pt x="37919" y="116710"/>
                    <a:pt x="53350" y="121853"/>
                    <a:pt x="65541" y="121853"/>
                  </a:cubicBezTo>
                  <a:cubicBezTo>
                    <a:pt x="77733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1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6" name="Freihandform: Form 45">
              <a:extLst>
                <a:ext uri="{FF2B5EF4-FFF2-40B4-BE49-F238E27FC236}">
                  <a16:creationId xmlns:a16="http://schemas.microsoft.com/office/drawing/2014/main" id="{AC7C3E2F-A32E-CD4F-4859-371D6F789BB1}"/>
                </a:ext>
              </a:extLst>
            </p:cNvPr>
            <p:cNvSpPr/>
            <p:nvPr/>
          </p:nvSpPr>
          <p:spPr>
            <a:xfrm>
              <a:off x="6435194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10 w 78000"/>
                <a:gd name="connsiteY2" fmla="*/ 40081 h 146237"/>
                <a:gd name="connsiteX3" fmla="*/ 37910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5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6" y="36024"/>
                    <a:pt x="60389" y="34938"/>
                    <a:pt x="56321" y="34938"/>
                  </a:cubicBezTo>
                  <a:cubicBezTo>
                    <a:pt x="51464" y="34938"/>
                    <a:pt x="44415" y="36814"/>
                    <a:pt x="37910" y="40081"/>
                  </a:cubicBezTo>
                  <a:lnTo>
                    <a:pt x="37910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5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7" name="Freihandform: Form 46">
              <a:extLst>
                <a:ext uri="{FF2B5EF4-FFF2-40B4-BE49-F238E27FC236}">
                  <a16:creationId xmlns:a16="http://schemas.microsoft.com/office/drawing/2014/main" id="{E76B5BAD-559D-2F87-C820-43B4DD77396E}"/>
                </a:ext>
              </a:extLst>
            </p:cNvPr>
            <p:cNvSpPr/>
            <p:nvPr/>
          </p:nvSpPr>
          <p:spPr>
            <a:xfrm>
              <a:off x="6605482" y="3345875"/>
              <a:ext cx="97488" cy="189576"/>
            </a:xfrm>
            <a:custGeom>
              <a:avLst/>
              <a:gdLst>
                <a:gd name="connsiteX0" fmla="*/ 63637 w 97488"/>
                <a:gd name="connsiteY0" fmla="*/ 189576 h 189576"/>
                <a:gd name="connsiteX1" fmla="*/ 24375 w 97488"/>
                <a:gd name="connsiteY1" fmla="*/ 150847 h 189576"/>
                <a:gd name="connsiteX2" fmla="*/ 24375 w 97488"/>
                <a:gd name="connsiteY2" fmla="*/ 68790 h 189576"/>
                <a:gd name="connsiteX3" fmla="*/ 0 w 97488"/>
                <a:gd name="connsiteY3" fmla="*/ 68790 h 189576"/>
                <a:gd name="connsiteX4" fmla="*/ 0 w 97488"/>
                <a:gd name="connsiteY4" fmla="*/ 43329 h 189576"/>
                <a:gd name="connsiteX5" fmla="*/ 24375 w 97488"/>
                <a:gd name="connsiteY5" fmla="*/ 43329 h 189576"/>
                <a:gd name="connsiteX6" fmla="*/ 27080 w 97488"/>
                <a:gd name="connsiteY6" fmla="*/ 11649 h 189576"/>
                <a:gd name="connsiteX7" fmla="*/ 62284 w 97488"/>
                <a:gd name="connsiteY7" fmla="*/ 0 h 189576"/>
                <a:gd name="connsiteX8" fmla="*/ 62284 w 97488"/>
                <a:gd name="connsiteY8" fmla="*/ 43329 h 189576"/>
                <a:gd name="connsiteX9" fmla="*/ 94783 w 97488"/>
                <a:gd name="connsiteY9" fmla="*/ 43329 h 189576"/>
                <a:gd name="connsiteX10" fmla="*/ 91002 w 97488"/>
                <a:gd name="connsiteY10" fmla="*/ 68790 h 189576"/>
                <a:gd name="connsiteX11" fmla="*/ 62284 w 97488"/>
                <a:gd name="connsiteY11" fmla="*/ 68790 h 189576"/>
                <a:gd name="connsiteX12" fmla="*/ 62284 w 97488"/>
                <a:gd name="connsiteY12" fmla="*/ 150305 h 189576"/>
                <a:gd name="connsiteX13" fmla="*/ 71495 w 97488"/>
                <a:gd name="connsiteY13" fmla="*/ 159515 h 189576"/>
                <a:gd name="connsiteX14" fmla="*/ 97488 w 97488"/>
                <a:gd name="connsiteY14" fmla="*/ 154657 h 189576"/>
                <a:gd name="connsiteX15" fmla="*/ 97488 w 97488"/>
                <a:gd name="connsiteY15" fmla="*/ 183356 h 189576"/>
                <a:gd name="connsiteX16" fmla="*/ 63637 w 97488"/>
                <a:gd name="connsiteY16" fmla="*/ 189576 h 189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7488" h="189576">
                  <a:moveTo>
                    <a:pt x="63637" y="189576"/>
                  </a:moveTo>
                  <a:cubicBezTo>
                    <a:pt x="44148" y="189576"/>
                    <a:pt x="24375" y="184718"/>
                    <a:pt x="24375" y="150847"/>
                  </a:cubicBezTo>
                  <a:lnTo>
                    <a:pt x="24375" y="68790"/>
                  </a:lnTo>
                  <a:lnTo>
                    <a:pt x="0" y="68790"/>
                  </a:lnTo>
                  <a:lnTo>
                    <a:pt x="0" y="43329"/>
                  </a:lnTo>
                  <a:lnTo>
                    <a:pt x="24375" y="43329"/>
                  </a:lnTo>
                  <a:lnTo>
                    <a:pt x="27080" y="11649"/>
                  </a:lnTo>
                  <a:lnTo>
                    <a:pt x="62284" y="0"/>
                  </a:lnTo>
                  <a:lnTo>
                    <a:pt x="62284" y="43329"/>
                  </a:lnTo>
                  <a:lnTo>
                    <a:pt x="94783" y="43329"/>
                  </a:lnTo>
                  <a:lnTo>
                    <a:pt x="91002" y="68790"/>
                  </a:lnTo>
                  <a:lnTo>
                    <a:pt x="62284" y="68790"/>
                  </a:lnTo>
                  <a:lnTo>
                    <a:pt x="62284" y="150305"/>
                  </a:lnTo>
                  <a:cubicBezTo>
                    <a:pt x="62284" y="158429"/>
                    <a:pt x="66627" y="159515"/>
                    <a:pt x="71495" y="159515"/>
                  </a:cubicBezTo>
                  <a:cubicBezTo>
                    <a:pt x="75019" y="159515"/>
                    <a:pt x="88030" y="157096"/>
                    <a:pt x="97488" y="154657"/>
                  </a:cubicBezTo>
                  <a:lnTo>
                    <a:pt x="97488" y="183356"/>
                  </a:lnTo>
                  <a:cubicBezTo>
                    <a:pt x="87192" y="187147"/>
                    <a:pt x="73924" y="189576"/>
                    <a:pt x="63637" y="1895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8" name="Freihandform: Form 47">
              <a:extLst>
                <a:ext uri="{FF2B5EF4-FFF2-40B4-BE49-F238E27FC236}">
                  <a16:creationId xmlns:a16="http://schemas.microsoft.com/office/drawing/2014/main" id="{409981E6-ACFC-A574-CC42-E54266664355}"/>
                </a:ext>
              </a:extLst>
            </p:cNvPr>
            <p:cNvSpPr/>
            <p:nvPr/>
          </p:nvSpPr>
          <p:spPr>
            <a:xfrm>
              <a:off x="6714048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2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9" name="Freihandform: Form 48">
              <a:extLst>
                <a:ext uri="{FF2B5EF4-FFF2-40B4-BE49-F238E27FC236}">
                  <a16:creationId xmlns:a16="http://schemas.microsoft.com/office/drawing/2014/main" id="{883A1F35-83C1-F8FE-54AA-8D7ECC48A4A7}"/>
                </a:ext>
              </a:extLst>
            </p:cNvPr>
            <p:cNvSpPr/>
            <p:nvPr/>
          </p:nvSpPr>
          <p:spPr>
            <a:xfrm>
              <a:off x="6877554" y="3386499"/>
              <a:ext cx="194995" cy="146246"/>
            </a:xfrm>
            <a:custGeom>
              <a:avLst/>
              <a:gdLst>
                <a:gd name="connsiteX0" fmla="*/ 157067 w 194995"/>
                <a:gd name="connsiteY0" fmla="*/ 146247 h 146246"/>
                <a:gd name="connsiteX1" fmla="*/ 157067 w 194995"/>
                <a:gd name="connsiteY1" fmla="*/ 43882 h 146246"/>
                <a:gd name="connsiteX2" fmla="*/ 142180 w 194995"/>
                <a:gd name="connsiteY2" fmla="*/ 31433 h 146246"/>
                <a:gd name="connsiteX3" fmla="*/ 116462 w 194995"/>
                <a:gd name="connsiteY3" fmla="*/ 39815 h 146246"/>
                <a:gd name="connsiteX4" fmla="*/ 116462 w 194995"/>
                <a:gd name="connsiteY4" fmla="*/ 146247 h 146246"/>
                <a:gd name="connsiteX5" fmla="*/ 78534 w 194995"/>
                <a:gd name="connsiteY5" fmla="*/ 146247 h 146246"/>
                <a:gd name="connsiteX6" fmla="*/ 78534 w 194995"/>
                <a:gd name="connsiteY6" fmla="*/ 43882 h 146246"/>
                <a:gd name="connsiteX7" fmla="*/ 63646 w 194995"/>
                <a:gd name="connsiteY7" fmla="*/ 31433 h 146246"/>
                <a:gd name="connsiteX8" fmla="*/ 37929 w 194995"/>
                <a:gd name="connsiteY8" fmla="*/ 39815 h 146246"/>
                <a:gd name="connsiteX9" fmla="*/ 37929 w 194995"/>
                <a:gd name="connsiteY9" fmla="*/ 146247 h 146246"/>
                <a:gd name="connsiteX10" fmla="*/ 0 w 194995"/>
                <a:gd name="connsiteY10" fmla="*/ 146247 h 146246"/>
                <a:gd name="connsiteX11" fmla="*/ 0 w 194995"/>
                <a:gd name="connsiteY11" fmla="*/ 2705 h 146246"/>
                <a:gd name="connsiteX12" fmla="*/ 31680 w 194995"/>
                <a:gd name="connsiteY12" fmla="*/ 2705 h 146246"/>
                <a:gd name="connsiteX13" fmla="*/ 37100 w 194995"/>
                <a:gd name="connsiteY13" fmla="*/ 16793 h 146246"/>
                <a:gd name="connsiteX14" fmla="*/ 77991 w 194995"/>
                <a:gd name="connsiteY14" fmla="*/ 0 h 146246"/>
                <a:gd name="connsiteX15" fmla="*/ 112395 w 194995"/>
                <a:gd name="connsiteY15" fmla="*/ 19774 h 146246"/>
                <a:gd name="connsiteX16" fmla="*/ 156524 w 194995"/>
                <a:gd name="connsiteY16" fmla="*/ 0 h 146246"/>
                <a:gd name="connsiteX17" fmla="*/ 194996 w 194995"/>
                <a:gd name="connsiteY17" fmla="*/ 42786 h 146246"/>
                <a:gd name="connsiteX18" fmla="*/ 194996 w 194995"/>
                <a:gd name="connsiteY18" fmla="*/ 146237 h 146246"/>
                <a:gd name="connsiteX19" fmla="*/ 157067 w 194995"/>
                <a:gd name="connsiteY19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4995" h="146246">
                  <a:moveTo>
                    <a:pt x="157067" y="146247"/>
                  </a:moveTo>
                  <a:lnTo>
                    <a:pt x="157067" y="43882"/>
                  </a:lnTo>
                  <a:cubicBezTo>
                    <a:pt x="157067" y="33880"/>
                    <a:pt x="151924" y="31433"/>
                    <a:pt x="142180" y="31433"/>
                  </a:cubicBezTo>
                  <a:cubicBezTo>
                    <a:pt x="134598" y="31433"/>
                    <a:pt x="124587" y="35214"/>
                    <a:pt x="116462" y="39815"/>
                  </a:cubicBezTo>
                  <a:lnTo>
                    <a:pt x="116462" y="146247"/>
                  </a:lnTo>
                  <a:lnTo>
                    <a:pt x="78534" y="146247"/>
                  </a:lnTo>
                  <a:lnTo>
                    <a:pt x="78534" y="43882"/>
                  </a:lnTo>
                  <a:cubicBezTo>
                    <a:pt x="78534" y="33880"/>
                    <a:pt x="73390" y="31433"/>
                    <a:pt x="63646" y="31433"/>
                  </a:cubicBezTo>
                  <a:cubicBezTo>
                    <a:pt x="55797" y="31433"/>
                    <a:pt x="46853" y="34414"/>
                    <a:pt x="37929" y="39815"/>
                  </a:cubicBezTo>
                  <a:lnTo>
                    <a:pt x="3792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6793"/>
                  </a:lnTo>
                  <a:cubicBezTo>
                    <a:pt x="46311" y="8125"/>
                    <a:pt x="61198" y="0"/>
                    <a:pt x="77991" y="0"/>
                  </a:cubicBezTo>
                  <a:cubicBezTo>
                    <a:pt x="95860" y="0"/>
                    <a:pt x="106975" y="6220"/>
                    <a:pt x="112395" y="19774"/>
                  </a:cubicBezTo>
                  <a:cubicBezTo>
                    <a:pt x="124301" y="8944"/>
                    <a:pt x="137855" y="0"/>
                    <a:pt x="156524" y="0"/>
                  </a:cubicBezTo>
                  <a:cubicBezTo>
                    <a:pt x="179279" y="0"/>
                    <a:pt x="194996" y="10830"/>
                    <a:pt x="194996" y="42786"/>
                  </a:cubicBezTo>
                  <a:lnTo>
                    <a:pt x="194996" y="146237"/>
                  </a:lnTo>
                  <a:lnTo>
                    <a:pt x="157067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50" name="Freihandform: Form 49">
              <a:extLst>
                <a:ext uri="{FF2B5EF4-FFF2-40B4-BE49-F238E27FC236}">
                  <a16:creationId xmlns:a16="http://schemas.microsoft.com/office/drawing/2014/main" id="{EB6866F2-BAF4-C043-9D36-1761EF67467C}"/>
                </a:ext>
              </a:extLst>
            </p:cNvPr>
            <p:cNvSpPr/>
            <p:nvPr/>
          </p:nvSpPr>
          <p:spPr>
            <a:xfrm>
              <a:off x="7103630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5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51" name="Freihandform: Form 50">
              <a:extLst>
                <a:ext uri="{FF2B5EF4-FFF2-40B4-BE49-F238E27FC236}">
                  <a16:creationId xmlns:a16="http://schemas.microsoft.com/office/drawing/2014/main" id="{1196EE03-FE57-DD7F-F688-51B4DD1FA0BB}"/>
                </a:ext>
              </a:extLst>
            </p:cNvPr>
            <p:cNvSpPr/>
            <p:nvPr/>
          </p:nvSpPr>
          <p:spPr>
            <a:xfrm>
              <a:off x="7267127" y="3386508"/>
              <a:ext cx="77990" cy="146237"/>
            </a:xfrm>
            <a:custGeom>
              <a:avLst/>
              <a:gdLst>
                <a:gd name="connsiteX0" fmla="*/ 77991 w 77990"/>
                <a:gd name="connsiteY0" fmla="*/ 37643 h 146237"/>
                <a:gd name="connsiteX1" fmla="*/ 56340 w 77990"/>
                <a:gd name="connsiteY1" fmla="*/ 34938 h 146237"/>
                <a:gd name="connsiteX2" fmla="*/ 37929 w 77990"/>
                <a:gd name="connsiteY2" fmla="*/ 40081 h 146237"/>
                <a:gd name="connsiteX3" fmla="*/ 37929 w 77990"/>
                <a:gd name="connsiteY3" fmla="*/ 146237 h 146237"/>
                <a:gd name="connsiteX4" fmla="*/ 0 w 77990"/>
                <a:gd name="connsiteY4" fmla="*/ 146237 h 146237"/>
                <a:gd name="connsiteX5" fmla="*/ 0 w 77990"/>
                <a:gd name="connsiteY5" fmla="*/ 2696 h 146237"/>
                <a:gd name="connsiteX6" fmla="*/ 30337 w 77990"/>
                <a:gd name="connsiteY6" fmla="*/ 2696 h 146237"/>
                <a:gd name="connsiteX7" fmla="*/ 35195 w 77990"/>
                <a:gd name="connsiteY7" fmla="*/ 17069 h 146237"/>
                <a:gd name="connsiteX8" fmla="*/ 62017 w 77990"/>
                <a:gd name="connsiteY8" fmla="*/ 0 h 146237"/>
                <a:gd name="connsiteX9" fmla="*/ 77991 w 77990"/>
                <a:gd name="connsiteY9" fmla="*/ 1619 h 146237"/>
                <a:gd name="connsiteX10" fmla="*/ 77991 w 7799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90" h="146237">
                  <a:moveTo>
                    <a:pt x="77991" y="37643"/>
                  </a:moveTo>
                  <a:cubicBezTo>
                    <a:pt x="69866" y="36024"/>
                    <a:pt x="60398" y="34938"/>
                    <a:pt x="56340" y="34938"/>
                  </a:cubicBezTo>
                  <a:cubicBezTo>
                    <a:pt x="51454" y="34938"/>
                    <a:pt x="44415" y="36814"/>
                    <a:pt x="37929" y="40081"/>
                  </a:cubicBezTo>
                  <a:lnTo>
                    <a:pt x="3792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37" y="2696"/>
                  </a:lnTo>
                  <a:lnTo>
                    <a:pt x="35195" y="17069"/>
                  </a:lnTo>
                  <a:cubicBezTo>
                    <a:pt x="41977" y="6220"/>
                    <a:pt x="51445" y="0"/>
                    <a:pt x="62017" y="0"/>
                  </a:cubicBezTo>
                  <a:cubicBezTo>
                    <a:pt x="67161" y="0"/>
                    <a:pt x="73666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52" name="Freihandform: Form 51">
              <a:extLst>
                <a:ext uri="{FF2B5EF4-FFF2-40B4-BE49-F238E27FC236}">
                  <a16:creationId xmlns:a16="http://schemas.microsoft.com/office/drawing/2014/main" id="{8B9C27BD-1BFF-BF8D-BB34-EB742F86E493}"/>
                </a:ext>
              </a:extLst>
            </p:cNvPr>
            <p:cNvSpPr/>
            <p:nvPr/>
          </p:nvSpPr>
          <p:spPr>
            <a:xfrm>
              <a:off x="7368387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09 w 78000"/>
                <a:gd name="connsiteY2" fmla="*/ 40081 h 146237"/>
                <a:gd name="connsiteX3" fmla="*/ 37909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4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5" y="36024"/>
                    <a:pt x="60388" y="34938"/>
                    <a:pt x="56321" y="34938"/>
                  </a:cubicBezTo>
                  <a:cubicBezTo>
                    <a:pt x="51463" y="34938"/>
                    <a:pt x="44415" y="36814"/>
                    <a:pt x="37909" y="40081"/>
                  </a:cubicBezTo>
                  <a:lnTo>
                    <a:pt x="3790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4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53" name="Freihandform: Form 52">
              <a:extLst>
                <a:ext uri="{FF2B5EF4-FFF2-40B4-BE49-F238E27FC236}">
                  <a16:creationId xmlns:a16="http://schemas.microsoft.com/office/drawing/2014/main" id="{BC6E8C24-514E-E0A2-89D4-5AE514527C76}"/>
                </a:ext>
              </a:extLst>
            </p:cNvPr>
            <p:cNvSpPr/>
            <p:nvPr/>
          </p:nvSpPr>
          <p:spPr>
            <a:xfrm>
              <a:off x="7457455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54" name="Freihandform: Form 53">
              <a:extLst>
                <a:ext uri="{FF2B5EF4-FFF2-40B4-BE49-F238E27FC236}">
                  <a16:creationId xmlns:a16="http://schemas.microsoft.com/office/drawing/2014/main" id="{F0F3E57F-BE01-8E31-3485-729F04FCA045}"/>
                </a:ext>
              </a:extLst>
            </p:cNvPr>
            <p:cNvSpPr/>
            <p:nvPr/>
          </p:nvSpPr>
          <p:spPr>
            <a:xfrm>
              <a:off x="7600950" y="3389204"/>
              <a:ext cx="211226" cy="143541"/>
            </a:xfrm>
            <a:custGeom>
              <a:avLst/>
              <a:gdLst>
                <a:gd name="connsiteX0" fmla="*/ 181165 w 211226"/>
                <a:gd name="connsiteY0" fmla="*/ 143542 h 143541"/>
                <a:gd name="connsiteX1" fmla="*/ 129426 w 211226"/>
                <a:gd name="connsiteY1" fmla="*/ 143542 h 143541"/>
                <a:gd name="connsiteX2" fmla="*/ 117520 w 211226"/>
                <a:gd name="connsiteY2" fmla="*/ 85325 h 143541"/>
                <a:gd name="connsiteX3" fmla="*/ 105613 w 211226"/>
                <a:gd name="connsiteY3" fmla="*/ 22498 h 143541"/>
                <a:gd name="connsiteX4" fmla="*/ 93421 w 211226"/>
                <a:gd name="connsiteY4" fmla="*/ 83963 h 143541"/>
                <a:gd name="connsiteX5" fmla="*/ 81772 w 211226"/>
                <a:gd name="connsiteY5" fmla="*/ 143542 h 143541"/>
                <a:gd name="connsiteX6" fmla="*/ 30061 w 211226"/>
                <a:gd name="connsiteY6" fmla="*/ 143542 h 143541"/>
                <a:gd name="connsiteX7" fmla="*/ 0 w 211226"/>
                <a:gd name="connsiteY7" fmla="*/ 0 h 143541"/>
                <a:gd name="connsiteX8" fmla="*/ 41691 w 211226"/>
                <a:gd name="connsiteY8" fmla="*/ 0 h 143541"/>
                <a:gd name="connsiteX9" fmla="*/ 50102 w 211226"/>
                <a:gd name="connsiteY9" fmla="*/ 66904 h 143541"/>
                <a:gd name="connsiteX10" fmla="*/ 56064 w 211226"/>
                <a:gd name="connsiteY10" fmla="*/ 122958 h 143541"/>
                <a:gd name="connsiteX11" fmla="*/ 65808 w 211226"/>
                <a:gd name="connsiteY11" fmla="*/ 66904 h 143541"/>
                <a:gd name="connsiteX12" fmla="*/ 79877 w 211226"/>
                <a:gd name="connsiteY12" fmla="*/ 0 h 143541"/>
                <a:gd name="connsiteX13" fmla="*/ 131331 w 211226"/>
                <a:gd name="connsiteY13" fmla="*/ 0 h 143541"/>
                <a:gd name="connsiteX14" fmla="*/ 145418 w 211226"/>
                <a:gd name="connsiteY14" fmla="*/ 66904 h 143541"/>
                <a:gd name="connsiteX15" fmla="*/ 154629 w 211226"/>
                <a:gd name="connsiteY15" fmla="*/ 122958 h 143541"/>
                <a:gd name="connsiteX16" fmla="*/ 160849 w 211226"/>
                <a:gd name="connsiteY16" fmla="*/ 66904 h 143541"/>
                <a:gd name="connsiteX17" fmla="*/ 170059 w 211226"/>
                <a:gd name="connsiteY17" fmla="*/ 0 h 143541"/>
                <a:gd name="connsiteX18" fmla="*/ 211226 w 211226"/>
                <a:gd name="connsiteY18" fmla="*/ 0 h 143541"/>
                <a:gd name="connsiteX19" fmla="*/ 181165 w 211226"/>
                <a:gd name="connsiteY19" fmla="*/ 143542 h 143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1226" h="143541">
                  <a:moveTo>
                    <a:pt x="181165" y="143542"/>
                  </a:moveTo>
                  <a:lnTo>
                    <a:pt x="129426" y="143542"/>
                  </a:lnTo>
                  <a:lnTo>
                    <a:pt x="117520" y="85325"/>
                  </a:lnTo>
                  <a:cubicBezTo>
                    <a:pt x="115357" y="74495"/>
                    <a:pt x="109937" y="46320"/>
                    <a:pt x="105613" y="22498"/>
                  </a:cubicBezTo>
                  <a:cubicBezTo>
                    <a:pt x="100727" y="46053"/>
                    <a:pt x="95326" y="73676"/>
                    <a:pt x="93421" y="83963"/>
                  </a:cubicBezTo>
                  <a:lnTo>
                    <a:pt x="81772" y="143542"/>
                  </a:lnTo>
                  <a:lnTo>
                    <a:pt x="30061" y="143542"/>
                  </a:lnTo>
                  <a:lnTo>
                    <a:pt x="0" y="0"/>
                  </a:lnTo>
                  <a:lnTo>
                    <a:pt x="41691" y="0"/>
                  </a:lnTo>
                  <a:lnTo>
                    <a:pt x="50102" y="66904"/>
                  </a:lnTo>
                  <a:cubicBezTo>
                    <a:pt x="52264" y="83953"/>
                    <a:pt x="55788" y="120777"/>
                    <a:pt x="56064" y="122958"/>
                  </a:cubicBezTo>
                  <a:cubicBezTo>
                    <a:pt x="56607" y="119691"/>
                    <a:pt x="62008" y="84773"/>
                    <a:pt x="65808" y="66904"/>
                  </a:cubicBezTo>
                  <a:lnTo>
                    <a:pt x="79877" y="0"/>
                  </a:lnTo>
                  <a:lnTo>
                    <a:pt x="131331" y="0"/>
                  </a:lnTo>
                  <a:lnTo>
                    <a:pt x="145418" y="66904"/>
                  </a:lnTo>
                  <a:cubicBezTo>
                    <a:pt x="148657" y="83153"/>
                    <a:pt x="154086" y="119158"/>
                    <a:pt x="154629" y="122958"/>
                  </a:cubicBezTo>
                  <a:cubicBezTo>
                    <a:pt x="154886" y="120520"/>
                    <a:pt x="158410" y="83410"/>
                    <a:pt x="160849" y="66904"/>
                  </a:cubicBezTo>
                  <a:lnTo>
                    <a:pt x="170059" y="0"/>
                  </a:lnTo>
                  <a:lnTo>
                    <a:pt x="211226" y="0"/>
                  </a:lnTo>
                  <a:lnTo>
                    <a:pt x="181165" y="14354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</p:grpSp>
      <p:sp>
        <p:nvSpPr>
          <p:cNvPr id="5" name="Rechteck 4">
            <a:extLst>
              <a:ext uri="{FF2B5EF4-FFF2-40B4-BE49-F238E27FC236}">
                <a16:creationId xmlns:a16="http://schemas.microsoft.com/office/drawing/2014/main" id="{AEC4F2A7-602C-BB42-8535-6D665CD3874B}"/>
              </a:ext>
            </a:extLst>
          </p:cNvPr>
          <p:cNvSpPr/>
          <p:nvPr/>
        </p:nvSpPr>
        <p:spPr>
          <a:xfrm>
            <a:off x="8495013" y="3099816"/>
            <a:ext cx="3696987" cy="222893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Note: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This presentation contains confidential information and is only released for non-public use by customers and suppliers.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Consultation with specialist department may be necessary.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- Remove this note before use -</a:t>
            </a:r>
            <a:endParaRPr kumimoji="0" lang="de-DE" sz="12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30569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3DF3AF-542B-2F52-9892-25C24C5CB3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5EACAAFC-7F92-4290-A676-9524EDFE4B9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277" y="2109369"/>
            <a:ext cx="6138665" cy="2016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0C9E9AD-B2A2-58DC-2996-EE08F1BE68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542" y="4480338"/>
            <a:ext cx="4880930" cy="1973142"/>
          </a:xfrm>
          <a:prstGeom prst="rect">
            <a:avLst/>
          </a:prstGeom>
        </p:spPr>
      </p:pic>
      <p:sp>
        <p:nvSpPr>
          <p:cNvPr id="7" name="Titel 6">
            <a:extLst>
              <a:ext uri="{FF2B5EF4-FFF2-40B4-BE49-F238E27FC236}">
                <a16:creationId xmlns:a16="http://schemas.microsoft.com/office/drawing/2014/main" id="{33AE453A-DB7D-6367-2375-F003B5288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666751"/>
            <a:ext cx="9571313" cy="917444"/>
          </a:xfrm>
        </p:spPr>
        <p:txBody>
          <a:bodyPr/>
          <a:lstStyle/>
          <a:p>
            <a:r>
              <a:rPr lang="en-US" noProof="0" dirty="0"/>
              <a:t>X-Y-Z Gantry System</a:t>
            </a:r>
            <a:br>
              <a:rPr lang="en-US" noProof="0" dirty="0"/>
            </a:br>
            <a:r>
              <a:rPr lang="en-US" sz="2400" b="0" noProof="0" dirty="0"/>
              <a:t>Flexible Handling of Varied Cylindrical Workpieces</a:t>
            </a:r>
            <a:endParaRPr lang="en-US" b="0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6B11B3F-9A16-412E-D720-F98C9CDF334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1800" b="1" noProof="0" dirty="0">
                <a:solidFill>
                  <a:schemeClr val="bg2"/>
                </a:solidFill>
              </a:rPr>
              <a:t>Defense </a:t>
            </a:r>
            <a:r>
              <a:rPr lang="en-US" noProof="0" dirty="0"/>
              <a:t>-</a:t>
            </a:r>
            <a:r>
              <a:rPr lang="en-US" sz="1800" b="1" noProof="0" dirty="0">
                <a:solidFill>
                  <a:schemeClr val="bg2"/>
                </a:solidFill>
              </a:rPr>
              <a:t> Weapons Assembly</a:t>
            </a:r>
            <a:endParaRPr lang="en-US" noProof="0" dirty="0"/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51D7C2E7-41E5-3EC6-2C9D-3F94DA381B5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fld id="{73F7D4EC-FAF2-48D2-B8E5-457915FC50F3}" type="slidenum">
              <a:rPr lang="en-US" noProof="0" smtClean="0"/>
              <a:pPr/>
              <a:t>10</a:t>
            </a:fld>
            <a:endParaRPr lang="en-US" noProof="0" dirty="0"/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9DEEC585-5570-F703-0120-96D25514386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cxnSp>
        <p:nvCxnSpPr>
          <p:cNvPr id="12" name="Verbinder: gewinkelt 76">
            <a:extLst>
              <a:ext uri="{FF2B5EF4-FFF2-40B4-BE49-F238E27FC236}">
                <a16:creationId xmlns:a16="http://schemas.microsoft.com/office/drawing/2014/main" id="{01FFCCC0-53A1-5812-7D43-DE02A83B8FBC}"/>
              </a:ext>
            </a:extLst>
          </p:cNvPr>
          <p:cNvCxnSpPr>
            <a:cxnSpLocks/>
          </p:cNvCxnSpPr>
          <p:nvPr/>
        </p:nvCxnSpPr>
        <p:spPr>
          <a:xfrm flipV="1">
            <a:off x="2695575" y="2882183"/>
            <a:ext cx="1039034" cy="346629"/>
          </a:xfrm>
          <a:prstGeom prst="bentConnector3">
            <a:avLst>
              <a:gd name="adj1" fmla="val 50000"/>
            </a:avLst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Verbinder: gewinkelt 76">
            <a:extLst>
              <a:ext uri="{FF2B5EF4-FFF2-40B4-BE49-F238E27FC236}">
                <a16:creationId xmlns:a16="http://schemas.microsoft.com/office/drawing/2014/main" id="{62007D0C-22E2-A07A-15FD-A556BC25D954}"/>
              </a:ext>
            </a:extLst>
          </p:cNvPr>
          <p:cNvCxnSpPr>
            <a:cxnSpLocks/>
            <a:stCxn id="104" idx="3"/>
          </p:cNvCxnSpPr>
          <p:nvPr/>
        </p:nvCxnSpPr>
        <p:spPr>
          <a:xfrm>
            <a:off x="2695575" y="3766066"/>
            <a:ext cx="2748894" cy="0"/>
          </a:xfrm>
          <a:prstGeom prst="bentConnector3">
            <a:avLst>
              <a:gd name="adj1" fmla="val 50000"/>
            </a:avLst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Verbinder: gewinkelt 76">
            <a:extLst>
              <a:ext uri="{FF2B5EF4-FFF2-40B4-BE49-F238E27FC236}">
                <a16:creationId xmlns:a16="http://schemas.microsoft.com/office/drawing/2014/main" id="{F4131D5C-7B8D-EEA7-8ABB-35E2202C679B}"/>
              </a:ext>
            </a:extLst>
          </p:cNvPr>
          <p:cNvCxnSpPr>
            <a:cxnSpLocks/>
          </p:cNvCxnSpPr>
          <p:nvPr/>
        </p:nvCxnSpPr>
        <p:spPr>
          <a:xfrm rot="10800000" flipV="1">
            <a:off x="3078852" y="4458826"/>
            <a:ext cx="1562723" cy="834575"/>
          </a:xfrm>
          <a:prstGeom prst="bentConnector3">
            <a:avLst>
              <a:gd name="adj1" fmla="val 64628"/>
            </a:avLst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Verbinder: gewinkelt 76">
            <a:extLst>
              <a:ext uri="{FF2B5EF4-FFF2-40B4-BE49-F238E27FC236}">
                <a16:creationId xmlns:a16="http://schemas.microsoft.com/office/drawing/2014/main" id="{8CA6EEA2-53C9-2FFE-EB5A-88CBD24747D5}"/>
              </a:ext>
            </a:extLst>
          </p:cNvPr>
          <p:cNvCxnSpPr>
            <a:cxnSpLocks/>
          </p:cNvCxnSpPr>
          <p:nvPr/>
        </p:nvCxnSpPr>
        <p:spPr>
          <a:xfrm rot="10800000">
            <a:off x="4201758" y="5744216"/>
            <a:ext cx="955465" cy="1"/>
          </a:xfrm>
          <a:prstGeom prst="bentConnector3">
            <a:avLst>
              <a:gd name="adj1" fmla="val 50000"/>
            </a:avLst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Textfeld 64">
            <a:extLst>
              <a:ext uri="{FF2B5EF4-FFF2-40B4-BE49-F238E27FC236}">
                <a16:creationId xmlns:a16="http://schemas.microsoft.com/office/drawing/2014/main" id="{BA19E104-03BE-9887-8D1B-1E99D587185E}"/>
              </a:ext>
            </a:extLst>
          </p:cNvPr>
          <p:cNvSpPr txBox="1"/>
          <p:nvPr/>
        </p:nvSpPr>
        <p:spPr>
          <a:xfrm>
            <a:off x="822633" y="3059668"/>
            <a:ext cx="2022862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de-DE"/>
            </a:defPPr>
            <a:lvl1pPr>
              <a:buClr>
                <a:schemeClr val="bg2"/>
              </a:buClr>
              <a:buSzPct val="100000"/>
              <a:defRPr sz="1600">
                <a:solidFill>
                  <a:srgbClr val="003D6A"/>
                </a:solidFill>
              </a:defRPr>
            </a:lvl1pPr>
          </a:lstStyle>
          <a:p>
            <a:r>
              <a:rPr lang="en-US" sz="1800" noProof="0" dirty="0"/>
              <a:t>Gamma 120-ASH</a:t>
            </a:r>
          </a:p>
        </p:txBody>
      </p:sp>
      <p:sp>
        <p:nvSpPr>
          <p:cNvPr id="104" name="Textfeld 64">
            <a:extLst>
              <a:ext uri="{FF2B5EF4-FFF2-40B4-BE49-F238E27FC236}">
                <a16:creationId xmlns:a16="http://schemas.microsoft.com/office/drawing/2014/main" id="{631B64CC-69DC-A4EF-50B0-4FAD33BEAB10}"/>
              </a:ext>
            </a:extLst>
          </p:cNvPr>
          <p:cNvSpPr txBox="1"/>
          <p:nvPr/>
        </p:nvSpPr>
        <p:spPr>
          <a:xfrm>
            <a:off x="870778" y="3581400"/>
            <a:ext cx="1824797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de-DE"/>
            </a:defPPr>
            <a:lvl1pPr>
              <a:buClr>
                <a:schemeClr val="bg2"/>
              </a:buClr>
              <a:buSzPct val="100000"/>
              <a:defRPr sz="1600">
                <a:solidFill>
                  <a:srgbClr val="003D6A"/>
                </a:solidFill>
              </a:defRPr>
            </a:lvl1pPr>
          </a:lstStyle>
          <a:p>
            <a:r>
              <a:rPr lang="en-US" sz="1800" noProof="0" dirty="0"/>
              <a:t>Beta 100-D-SSS</a:t>
            </a:r>
          </a:p>
        </p:txBody>
      </p:sp>
      <p:sp>
        <p:nvSpPr>
          <p:cNvPr id="105" name="Textfeld 64">
            <a:extLst>
              <a:ext uri="{FF2B5EF4-FFF2-40B4-BE49-F238E27FC236}">
                <a16:creationId xmlns:a16="http://schemas.microsoft.com/office/drawing/2014/main" id="{93B698EA-C2C0-303D-AB7F-F9477433F470}"/>
              </a:ext>
            </a:extLst>
          </p:cNvPr>
          <p:cNvSpPr txBox="1"/>
          <p:nvPr/>
        </p:nvSpPr>
        <p:spPr>
          <a:xfrm>
            <a:off x="4617087" y="4288980"/>
            <a:ext cx="2022862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de-DE"/>
            </a:defPPr>
            <a:lvl1pPr>
              <a:buClr>
                <a:schemeClr val="bg2"/>
              </a:buClr>
              <a:buSzPct val="100000"/>
              <a:defRPr sz="1600">
                <a:solidFill>
                  <a:srgbClr val="003D6A"/>
                </a:solidFill>
              </a:defRPr>
            </a:lvl1pPr>
          </a:lstStyle>
          <a:p>
            <a:r>
              <a:rPr lang="en-US" sz="1800" noProof="0" dirty="0"/>
              <a:t>Beta 140-C-ZSS</a:t>
            </a:r>
          </a:p>
        </p:txBody>
      </p:sp>
      <p:sp>
        <p:nvSpPr>
          <p:cNvPr id="106" name="Textfeld 64">
            <a:extLst>
              <a:ext uri="{FF2B5EF4-FFF2-40B4-BE49-F238E27FC236}">
                <a16:creationId xmlns:a16="http://schemas.microsoft.com/office/drawing/2014/main" id="{B51DFA33-B4AD-67DA-F707-AF1D79659EC5}"/>
              </a:ext>
            </a:extLst>
          </p:cNvPr>
          <p:cNvSpPr txBox="1"/>
          <p:nvPr/>
        </p:nvSpPr>
        <p:spPr>
          <a:xfrm>
            <a:off x="5133923" y="5559550"/>
            <a:ext cx="2022862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de-DE"/>
            </a:defPPr>
            <a:lvl1pPr>
              <a:buClr>
                <a:schemeClr val="bg2"/>
              </a:buClr>
              <a:buSzPct val="100000"/>
              <a:defRPr sz="1600">
                <a:solidFill>
                  <a:srgbClr val="003D6A"/>
                </a:solidFill>
              </a:defRPr>
            </a:lvl1pPr>
          </a:lstStyle>
          <a:p>
            <a:r>
              <a:rPr lang="en-US" sz="1800" noProof="0" dirty="0"/>
              <a:t>Beta 110-SRS-M</a:t>
            </a:r>
          </a:p>
        </p:txBody>
      </p:sp>
      <p:sp>
        <p:nvSpPr>
          <p:cNvPr id="109" name="Textfeld 94">
            <a:extLst>
              <a:ext uri="{FF2B5EF4-FFF2-40B4-BE49-F238E27FC236}">
                <a16:creationId xmlns:a16="http://schemas.microsoft.com/office/drawing/2014/main" id="{0E30661B-005C-8CDF-ADB0-1FF1E642A08D}"/>
              </a:ext>
            </a:extLst>
          </p:cNvPr>
          <p:cNvSpPr txBox="1"/>
          <p:nvPr/>
        </p:nvSpPr>
        <p:spPr>
          <a:xfrm>
            <a:off x="7109888" y="1616001"/>
            <a:ext cx="4747150" cy="541686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rgbClr val="003D6A"/>
                </a:solidFill>
              </a:rPr>
              <a:t>Function</a:t>
            </a:r>
            <a:br>
              <a:rPr lang="en-US" sz="2000" b="1" dirty="0"/>
            </a:br>
            <a:r>
              <a:rPr lang="en-US" sz="1600" dirty="0">
                <a:solidFill>
                  <a:srgbClr val="003D6A"/>
                </a:solidFill>
              </a:rPr>
              <a:t>Gantry system for precise pick-and-place</a:t>
            </a:r>
          </a:p>
          <a:p>
            <a:pPr>
              <a:buClr>
                <a:schemeClr val="bg2"/>
              </a:buClr>
              <a:buSzPct val="100000"/>
            </a:pPr>
            <a:endParaRPr lang="en-US" sz="1000" b="1" dirty="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rgbClr val="003D6A"/>
                </a:solidFill>
              </a:rPr>
              <a:t>Customer benefit</a:t>
            </a:r>
          </a:p>
          <a:p>
            <a:pPr marL="800100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003D6A"/>
                </a:solidFill>
              </a:rPr>
              <a:t>Fast, precise actuators move workpieces reliably as intended</a:t>
            </a:r>
          </a:p>
          <a:p>
            <a:pPr>
              <a:buClr>
                <a:schemeClr val="bg2"/>
              </a:buClr>
              <a:buSzPct val="100000"/>
            </a:pPr>
            <a:endParaRPr lang="en-US" sz="1000" dirty="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rgbClr val="003D6A"/>
                </a:solidFill>
              </a:rPr>
              <a:t>Scope</a:t>
            </a:r>
          </a:p>
          <a:p>
            <a:pPr lvl="1">
              <a:buClr>
                <a:schemeClr val="bg2"/>
              </a:buClr>
              <a:buSzPct val="100000"/>
            </a:pPr>
            <a:r>
              <a:rPr lang="en-US" sz="1600" b="1" dirty="0">
                <a:solidFill>
                  <a:srgbClr val="003D6A"/>
                </a:solidFill>
              </a:rPr>
              <a:t>2x Gamma 120-ASH</a:t>
            </a:r>
          </a:p>
          <a:p>
            <a:pPr lvl="1" algn="just">
              <a:buClr>
                <a:schemeClr val="bg2"/>
              </a:buClr>
              <a:buSzPct val="100000"/>
            </a:pPr>
            <a:r>
              <a:rPr lang="en-US" sz="1600" dirty="0">
                <a:solidFill>
                  <a:srgbClr val="003D6A"/>
                </a:solidFill>
              </a:rPr>
              <a:t>Mech. stroke: 4.600 mm</a:t>
            </a:r>
          </a:p>
          <a:p>
            <a:pPr lvl="1" algn="just">
              <a:buClr>
                <a:schemeClr val="bg2"/>
              </a:buClr>
              <a:buSzPct val="100000"/>
            </a:pPr>
            <a:r>
              <a:rPr lang="en-US" sz="1600" dirty="0">
                <a:solidFill>
                  <a:srgbClr val="003D6A"/>
                </a:solidFill>
              </a:rPr>
              <a:t>Weight: 100 kg</a:t>
            </a:r>
          </a:p>
          <a:p>
            <a:pPr lvl="1">
              <a:buClr>
                <a:schemeClr val="bg2"/>
              </a:buClr>
              <a:buSzPct val="100000"/>
            </a:pPr>
            <a:r>
              <a:rPr lang="en-US" sz="1600" b="1" dirty="0">
                <a:solidFill>
                  <a:srgbClr val="003D6A"/>
                </a:solidFill>
              </a:rPr>
              <a:t>2x Beta 140-C-ZSS</a:t>
            </a:r>
          </a:p>
          <a:p>
            <a:pPr lvl="1" algn="just">
              <a:buClr>
                <a:schemeClr val="bg2"/>
              </a:buClr>
              <a:buSzPct val="100000"/>
            </a:pPr>
            <a:r>
              <a:rPr lang="en-US" sz="1600" dirty="0">
                <a:solidFill>
                  <a:srgbClr val="003D6A"/>
                </a:solidFill>
              </a:rPr>
              <a:t>Mech. stroke: 4.600 mm</a:t>
            </a:r>
          </a:p>
          <a:p>
            <a:pPr lvl="1" algn="just">
              <a:buClr>
                <a:schemeClr val="bg2"/>
              </a:buClr>
              <a:buSzPct val="100000"/>
            </a:pPr>
            <a:r>
              <a:rPr lang="en-US" sz="1600" dirty="0">
                <a:solidFill>
                  <a:srgbClr val="003D6A"/>
                </a:solidFill>
              </a:rPr>
              <a:t>Weight: 80 kg</a:t>
            </a:r>
          </a:p>
          <a:p>
            <a:pPr lvl="1">
              <a:buClr>
                <a:schemeClr val="bg2"/>
              </a:buClr>
              <a:buSzPct val="100000"/>
            </a:pPr>
            <a:r>
              <a:rPr lang="en-US" sz="1600" b="1" dirty="0">
                <a:solidFill>
                  <a:srgbClr val="003D6A"/>
                </a:solidFill>
              </a:rPr>
              <a:t>8x Beta 110-SRS-M</a:t>
            </a:r>
          </a:p>
          <a:p>
            <a:pPr lvl="1" algn="just">
              <a:buClr>
                <a:schemeClr val="bg2"/>
              </a:buClr>
              <a:buSzPct val="100000"/>
            </a:pPr>
            <a:r>
              <a:rPr lang="en-US" sz="1600" dirty="0">
                <a:solidFill>
                  <a:srgbClr val="003D6A"/>
                </a:solidFill>
              </a:rPr>
              <a:t>Mech. stroke: 500 mm</a:t>
            </a:r>
          </a:p>
          <a:p>
            <a:pPr lvl="1" algn="just">
              <a:buClr>
                <a:schemeClr val="bg2"/>
              </a:buClr>
              <a:buSzPct val="100000"/>
            </a:pPr>
            <a:r>
              <a:rPr lang="en-US" sz="1600" dirty="0">
                <a:solidFill>
                  <a:srgbClr val="003D6A"/>
                </a:solidFill>
              </a:rPr>
              <a:t>Weight: 35 kg</a:t>
            </a:r>
            <a:endParaRPr lang="en-US" sz="1600" b="1" dirty="0">
              <a:solidFill>
                <a:srgbClr val="003D6A"/>
              </a:solidFill>
            </a:endParaRPr>
          </a:p>
          <a:p>
            <a:pPr lvl="1">
              <a:buClr>
                <a:schemeClr val="bg2"/>
              </a:buClr>
              <a:buSzPct val="100000"/>
            </a:pPr>
            <a:r>
              <a:rPr lang="en-US" sz="1600" b="1" dirty="0">
                <a:solidFill>
                  <a:srgbClr val="003D6A"/>
                </a:solidFill>
              </a:rPr>
              <a:t>8x Beta 100-D-SSS</a:t>
            </a:r>
          </a:p>
          <a:p>
            <a:pPr lvl="1" algn="just">
              <a:buClr>
                <a:schemeClr val="bg2"/>
              </a:buClr>
              <a:buSzPct val="100000"/>
            </a:pPr>
            <a:r>
              <a:rPr lang="en-US" sz="1600" dirty="0">
                <a:solidFill>
                  <a:srgbClr val="003D6A"/>
                </a:solidFill>
              </a:rPr>
              <a:t>Mech. stroke: 1.000 mm</a:t>
            </a:r>
          </a:p>
          <a:p>
            <a:pPr lvl="1" algn="just">
              <a:buClr>
                <a:schemeClr val="bg2"/>
              </a:buClr>
              <a:buSzPct val="100000"/>
            </a:pPr>
            <a:r>
              <a:rPr lang="en-US" sz="1600" dirty="0">
                <a:solidFill>
                  <a:srgbClr val="003D6A"/>
                </a:solidFill>
              </a:rPr>
              <a:t>Weight: 30 kg</a:t>
            </a:r>
            <a:endParaRPr lang="en-US" sz="1600" b="1" dirty="0">
              <a:solidFill>
                <a:srgbClr val="003D6A"/>
              </a:solidFill>
            </a:endParaRPr>
          </a:p>
          <a:p>
            <a:pPr>
              <a:buClr>
                <a:schemeClr val="bg2"/>
              </a:buClr>
              <a:buSzPct val="100000"/>
            </a:pPr>
            <a:endParaRPr lang="en-US" sz="1600" dirty="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092586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772019-0A0D-0136-6D6A-D6A738A9C5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C3B1BF82-3B1A-F17A-E185-7B2E66112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666751"/>
            <a:ext cx="9571313" cy="917444"/>
          </a:xfrm>
        </p:spPr>
        <p:txBody>
          <a:bodyPr/>
          <a:lstStyle/>
          <a:p>
            <a:r>
              <a:rPr lang="en-US" noProof="0" dirty="0"/>
              <a:t>Magnetic Gripping / X-Y-Z Gantry System</a:t>
            </a:r>
            <a:br>
              <a:rPr lang="en-US" noProof="0" dirty="0"/>
            </a:br>
            <a:r>
              <a:rPr lang="en-US" sz="2400" b="0" noProof="0" dirty="0"/>
              <a:t>Flexible Handling of Varied Cylindrical Workpieces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ACA10AB-B418-4F79-F6A9-3885BAB543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1800" b="1" noProof="0" dirty="0">
                <a:solidFill>
                  <a:schemeClr val="bg2"/>
                </a:solidFill>
              </a:rPr>
              <a:t>Defense </a:t>
            </a:r>
            <a:r>
              <a:rPr lang="en-US" noProof="0" dirty="0"/>
              <a:t>-</a:t>
            </a:r>
            <a:r>
              <a:rPr lang="en-US" sz="1800" b="1" noProof="0" dirty="0">
                <a:solidFill>
                  <a:schemeClr val="bg2"/>
                </a:solidFill>
              </a:rPr>
              <a:t> Weapons Assembly</a:t>
            </a:r>
            <a:endParaRPr lang="en-US" noProof="0" dirty="0"/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53F39F8E-E1D0-96F8-B986-83771D9235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fld id="{73F7D4EC-FAF2-48D2-B8E5-457915FC50F3}" type="slidenum">
              <a:rPr lang="en-US" noProof="0" smtClean="0"/>
              <a:pPr/>
              <a:t>11</a:t>
            </a:fld>
            <a:endParaRPr lang="en-US" noProof="0" dirty="0"/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C4A995C9-7A58-B4B6-D620-753DD86D56B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pic>
        <p:nvPicPr>
          <p:cNvPr id="12" name="Picture 11" descr="A large pipe in a factory&#10;&#10;AI-generated content may be incorrect.">
            <a:extLst>
              <a:ext uri="{FF2B5EF4-FFF2-40B4-BE49-F238E27FC236}">
                <a16:creationId xmlns:a16="http://schemas.microsoft.com/office/drawing/2014/main" id="{1BE4AF43-62B4-56F2-8396-D789B05CC6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963" y="2258120"/>
            <a:ext cx="6348310" cy="3576513"/>
          </a:xfrm>
          <a:prstGeom prst="rect">
            <a:avLst/>
          </a:prstGeom>
        </p:spPr>
      </p:pic>
      <p:pic>
        <p:nvPicPr>
          <p:cNvPr id="22" name="Picture 21" descr="A large machine in a factory&#10;&#10;AI-generated content may be incorrect.">
            <a:extLst>
              <a:ext uri="{FF2B5EF4-FFF2-40B4-BE49-F238E27FC236}">
                <a16:creationId xmlns:a16="http://schemas.microsoft.com/office/drawing/2014/main" id="{34067FEB-A4FC-543D-0FB1-BDF987212A4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1158" y="2252723"/>
            <a:ext cx="4775879" cy="3581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909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CD86C7-11BE-66DA-0EE7-790C60B6C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Handling of artillery shells </a:t>
            </a:r>
            <a:br>
              <a:rPr lang="en-US" dirty="0"/>
            </a:br>
            <a:r>
              <a:rPr lang="en-US" b="0" dirty="0">
                <a:solidFill>
                  <a:srgbClr val="003D6A"/>
                </a:solidFill>
                <a:latin typeface="Fago Pro"/>
              </a:rPr>
              <a:t>to/from curing oven</a:t>
            </a:r>
            <a:endParaRPr lang="en-US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A15E19E-3064-20BF-3902-F67FA7CE6E8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DEFC98D-32DC-AA69-6F42-3FA4DC1ACB7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Defense - Grenade Handling</a:t>
            </a:r>
          </a:p>
          <a:p>
            <a:endParaRPr lang="en-US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665E0C0A-B2E3-EDCA-67DE-CF555807180D}"/>
              </a:ext>
            </a:extLst>
          </p:cNvPr>
          <p:cNvSpPr txBox="1"/>
          <p:nvPr/>
        </p:nvSpPr>
        <p:spPr>
          <a:xfrm>
            <a:off x="7056950" y="2103210"/>
            <a:ext cx="4800087" cy="40010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lang="en-US" sz="2000" b="1" noProof="0" dirty="0">
                <a:solidFill>
                  <a:srgbClr val="003D6A"/>
                </a:solidFill>
                <a:latin typeface="Fago Pro"/>
              </a:rPr>
              <a:t>Function and benefits</a:t>
            </a:r>
            <a:br>
              <a:rPr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Parallel gripper with customized finger and pads to handle artillery shells to/from curing oven</a:t>
            </a:r>
            <a:endParaRPr lang="en-US" sz="1600" noProof="0" dirty="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en-US" sz="1000" b="1" noProof="0" dirty="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 noProof="0" dirty="0">
                <a:solidFill>
                  <a:srgbClr val="003D6A"/>
                </a:solidFill>
              </a:rPr>
              <a:t>Customer benefit</a:t>
            </a:r>
          </a:p>
          <a:p>
            <a:pPr marL="800100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1600" noProof="0" dirty="0">
                <a:solidFill>
                  <a:srgbClr val="003D6A"/>
                </a:solidFill>
              </a:rPr>
              <a:t>handling of hot parts: specially designed and shield gripper to allow for handling in very tough, high-temperature environment</a:t>
            </a:r>
          </a:p>
          <a:p>
            <a:pPr>
              <a:buClr>
                <a:schemeClr val="bg2"/>
              </a:buClr>
              <a:buSzPct val="100000"/>
            </a:pPr>
            <a:endParaRPr lang="en-US" sz="1000" b="1" noProof="0" dirty="0">
              <a:solidFill>
                <a:srgbClr val="003D6A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Customized top jaws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Fago Pro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with special inserts for tight gripping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highlight>
                <a:srgbClr val="FFFF00"/>
              </a:highlight>
              <a:uLnTx/>
              <a:uFillTx/>
              <a:latin typeface="Fago Pro"/>
              <a:ea typeface="+mn-ea"/>
              <a:cs typeface="+mn-cs"/>
            </a:endParaRPr>
          </a:p>
          <a:p>
            <a:pPr>
              <a:buClr>
                <a:schemeClr val="bg2"/>
              </a:buClr>
              <a:buSzPct val="100000"/>
            </a:pPr>
            <a:endParaRPr lang="en-US" sz="1000" noProof="0" dirty="0">
              <a:solidFill>
                <a:srgbClr val="003D6A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Expert project planning teams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Sizing, design and assembly by SCHUNK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2DBF6B8-9142-C976-5F2D-31F7D7D258A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927" y="1963752"/>
            <a:ext cx="4212000" cy="4194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9152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B07052-3226-7C32-D26E-785A7DC134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F1A55791-63C6-D642-D6B5-31649E61707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8268" y="1816415"/>
            <a:ext cx="2641372" cy="3840352"/>
          </a:xfrm>
          <a:prstGeom prst="rect">
            <a:avLst/>
          </a:prstGeom>
        </p:spPr>
      </p:pic>
      <p:sp>
        <p:nvSpPr>
          <p:cNvPr id="7" name="Titel 6">
            <a:extLst>
              <a:ext uri="{FF2B5EF4-FFF2-40B4-BE49-F238E27FC236}">
                <a16:creationId xmlns:a16="http://schemas.microsoft.com/office/drawing/2014/main" id="{8DA75A20-FDD7-DF54-2F99-8BAE4E846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666751"/>
            <a:ext cx="9571313" cy="917444"/>
          </a:xfrm>
        </p:spPr>
        <p:txBody>
          <a:bodyPr/>
          <a:lstStyle/>
          <a:p>
            <a:r>
              <a:rPr lang="en-US" noProof="0" dirty="0"/>
              <a:t>Magnetic Gripping</a:t>
            </a:r>
            <a:br>
              <a:rPr lang="en-US" noProof="0" dirty="0"/>
            </a:br>
            <a:r>
              <a:rPr lang="en-US" sz="2400" b="0" noProof="0" dirty="0"/>
              <a:t>Bin </a:t>
            </a:r>
            <a:r>
              <a:rPr lang="en-US" sz="2400" b="0" dirty="0"/>
              <a:t>picking </a:t>
            </a:r>
            <a:r>
              <a:rPr lang="en-US" sz="2400" b="0" noProof="0" dirty="0"/>
              <a:t>of Varied Cylindrical Workpieces</a:t>
            </a:r>
            <a:endParaRPr lang="en-US" b="0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310E882-C94A-D9CB-F1A5-8E992316060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1800" b="1" noProof="0" dirty="0">
                <a:solidFill>
                  <a:schemeClr val="bg2"/>
                </a:solidFill>
              </a:rPr>
              <a:t>Defense </a:t>
            </a:r>
            <a:r>
              <a:rPr lang="en-US" noProof="0" dirty="0"/>
              <a:t>-</a:t>
            </a:r>
            <a:r>
              <a:rPr lang="en-US" sz="1800" b="1" noProof="0" dirty="0">
                <a:solidFill>
                  <a:schemeClr val="bg2"/>
                </a:solidFill>
              </a:rPr>
              <a:t> Weapons Assembly</a:t>
            </a:r>
            <a:endParaRPr lang="en-US" noProof="0" dirty="0"/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8B43EDF4-86C0-7B92-DE46-A6CC732AC2E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9D30628A-8E18-CDAF-4E33-1DA85E7ADBEF}"/>
              </a:ext>
            </a:extLst>
          </p:cNvPr>
          <p:cNvSpPr txBox="1"/>
          <p:nvPr/>
        </p:nvSpPr>
        <p:spPr>
          <a:xfrm>
            <a:off x="6852499" y="1570331"/>
            <a:ext cx="5195665" cy="569386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Function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Magnetic gripper for flexible gripping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Customer benefit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Single tool handles many diameters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vertical &amp; horizontal handling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Customer work piece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Missile bodies, raw material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Scope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</a:b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Gripper: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EMH-DP 080-B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Payload for horizontal magnet surface: </a:t>
            </a:r>
            <a:r>
              <a:rPr lang="en-US" sz="1600" dirty="0">
                <a:solidFill>
                  <a:srgbClr val="003D6A"/>
                </a:solidFill>
                <a:latin typeface="Fago Pro"/>
              </a:rPr>
              <a:t>175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 kg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Payload for vertical magnet surface: 7</a:t>
            </a:r>
            <a:r>
              <a:rPr lang="en-US" sz="1600" dirty="0">
                <a:solidFill>
                  <a:srgbClr val="003D6A"/>
                </a:solidFill>
                <a:latin typeface="Fago Pro"/>
              </a:rPr>
              <a:t>0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 kg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Weight: 8 kg</a:t>
            </a:r>
            <a:endParaRPr kumimoji="0" lang="en-US" sz="1600" b="0" i="0" u="none" strike="noStrike" kern="1200" cap="none" spc="0" normalizeH="0" baseline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>
              <a:buClr>
                <a:srgbClr val="009EE0"/>
              </a:buClr>
              <a:buSzPct val="100000"/>
            </a:pPr>
            <a:r>
              <a:rPr lang="en-US" sz="1600" noProof="0" dirty="0">
                <a:solidFill>
                  <a:srgbClr val="003D6A"/>
                </a:solidFill>
                <a:latin typeface="Fago Pro"/>
              </a:rPr>
              <a:t>      </a:t>
            </a:r>
            <a:r>
              <a:rPr lang="en-US" sz="1600" b="1" noProof="0" dirty="0">
                <a:solidFill>
                  <a:srgbClr val="003D6A"/>
                </a:solidFill>
                <a:latin typeface="Fago Pro"/>
              </a:rPr>
              <a:t>Compensation</a:t>
            </a:r>
            <a:r>
              <a:rPr lang="en-US" sz="1600" b="1" dirty="0">
                <a:solidFill>
                  <a:srgbClr val="003D6A"/>
                </a:solidFill>
                <a:latin typeface="Fago Pro"/>
              </a:rPr>
              <a:t> unit: </a:t>
            </a:r>
            <a:r>
              <a:rPr lang="en-US" sz="1600" dirty="0">
                <a:solidFill>
                  <a:srgbClr val="003D6A"/>
                </a:solidFill>
                <a:latin typeface="Fago Pro"/>
              </a:rPr>
              <a:t>AGM-Z 125</a:t>
            </a:r>
          </a:p>
          <a:p>
            <a:pPr marL="742950" lvl="1" indent="-28575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003D6A"/>
                </a:solidFill>
                <a:latin typeface="Fago Pro"/>
              </a:rPr>
              <a:t>Compensation Z: 15 mm</a:t>
            </a:r>
          </a:p>
          <a:p>
            <a:pPr marL="742950" lvl="1" indent="-28575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003D6A"/>
                </a:solidFill>
                <a:latin typeface="Fago Pro"/>
              </a:rPr>
              <a:t>Weight. 10 kg</a:t>
            </a: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     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Tx/>
              <a:buNone/>
              <a:tabLst/>
              <a:defRPr/>
            </a:pP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</a:b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18DEDD9E-7014-7477-7977-20A69E4EA029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8ADE23F3-AD8B-2E0F-EAC4-392D7F259FE4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638D9C9C-C596-D445-B3F0-E23509C7C505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02306C41-7EC5-7275-1EE8-07FF4481DDFF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50B05D47-6181-147A-33C5-F37ED39C9BD9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C53501F5-6199-5834-E672-2BD86F7EAFFF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E6D033E3-06A7-E463-0A28-5BDC9741EEAE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C9DD906A-6A28-828E-D17A-4AAC3D202E40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REQUIREMENTS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56352020-3C18-D4DD-D5E0-0A0A2B1D0296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cxnSp>
        <p:nvCxnSpPr>
          <p:cNvPr id="14" name="Verbinder: gewinkelt 76">
            <a:extLst>
              <a:ext uri="{FF2B5EF4-FFF2-40B4-BE49-F238E27FC236}">
                <a16:creationId xmlns:a16="http://schemas.microsoft.com/office/drawing/2014/main" id="{A834BAC9-2F02-86D3-35A3-23C49D4F27D9}"/>
              </a:ext>
            </a:extLst>
          </p:cNvPr>
          <p:cNvCxnSpPr>
            <a:cxnSpLocks/>
            <a:stCxn id="21" idx="1"/>
          </p:cNvCxnSpPr>
          <p:nvPr/>
        </p:nvCxnSpPr>
        <p:spPr>
          <a:xfrm rot="10800000">
            <a:off x="3905253" y="3511638"/>
            <a:ext cx="438692" cy="16855"/>
          </a:xfrm>
          <a:prstGeom prst="bentConnector3">
            <a:avLst>
              <a:gd name="adj1" fmla="val 50000"/>
            </a:avLst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feld 64">
            <a:extLst>
              <a:ext uri="{FF2B5EF4-FFF2-40B4-BE49-F238E27FC236}">
                <a16:creationId xmlns:a16="http://schemas.microsoft.com/office/drawing/2014/main" id="{E91138A6-CE6B-E9D3-4D02-BFDAFED24272}"/>
              </a:ext>
            </a:extLst>
          </p:cNvPr>
          <p:cNvSpPr txBox="1"/>
          <p:nvPr/>
        </p:nvSpPr>
        <p:spPr>
          <a:xfrm>
            <a:off x="4343945" y="3343826"/>
            <a:ext cx="1525514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de-DE"/>
            </a:defPPr>
            <a:lvl1pPr>
              <a:buClr>
                <a:schemeClr val="bg2"/>
              </a:buClr>
              <a:buSzPct val="100000"/>
              <a:defRPr sz="1600">
                <a:solidFill>
                  <a:srgbClr val="003D6A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EMH-RP 114</a:t>
            </a:r>
          </a:p>
        </p:txBody>
      </p:sp>
      <p:sp>
        <p:nvSpPr>
          <p:cNvPr id="22" name="Textfeld 64">
            <a:extLst>
              <a:ext uri="{FF2B5EF4-FFF2-40B4-BE49-F238E27FC236}">
                <a16:creationId xmlns:a16="http://schemas.microsoft.com/office/drawing/2014/main" id="{F515B597-5F99-A808-81CD-B33B4F7DEA87}"/>
              </a:ext>
            </a:extLst>
          </p:cNvPr>
          <p:cNvSpPr txBox="1"/>
          <p:nvPr/>
        </p:nvSpPr>
        <p:spPr>
          <a:xfrm>
            <a:off x="354908" y="3537953"/>
            <a:ext cx="3808910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de-DE"/>
            </a:defPPr>
            <a:lvl1pPr>
              <a:buClr>
                <a:schemeClr val="bg2"/>
              </a:buClr>
              <a:buSzPct val="100000"/>
              <a:defRPr sz="1600">
                <a:solidFill>
                  <a:srgbClr val="003D6A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PVL EMH-RP 114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customized for project</a:t>
            </a:r>
          </a:p>
        </p:txBody>
      </p:sp>
      <p:grpSp>
        <p:nvGrpSpPr>
          <p:cNvPr id="23" name="Gruppieren 3">
            <a:extLst>
              <a:ext uri="{FF2B5EF4-FFF2-40B4-BE49-F238E27FC236}">
                <a16:creationId xmlns:a16="http://schemas.microsoft.com/office/drawing/2014/main" id="{4A30297C-62BF-565E-D928-0146623C8DE7}"/>
              </a:ext>
            </a:extLst>
          </p:cNvPr>
          <p:cNvGrpSpPr/>
          <p:nvPr/>
        </p:nvGrpSpPr>
        <p:grpSpPr>
          <a:xfrm>
            <a:off x="3100327" y="6126112"/>
            <a:ext cx="629579" cy="598693"/>
            <a:chOff x="4749430" y="2974495"/>
            <a:chExt cx="2215224" cy="2106551"/>
          </a:xfrm>
        </p:grpSpPr>
        <p:sp>
          <p:nvSpPr>
            <p:cNvPr id="24" name="Rechteck 8">
              <a:extLst>
                <a:ext uri="{FF2B5EF4-FFF2-40B4-BE49-F238E27FC236}">
                  <a16:creationId xmlns:a16="http://schemas.microsoft.com/office/drawing/2014/main" id="{29002C69-4740-EE37-A01B-8C8B318D8D3F}"/>
                </a:ext>
              </a:extLst>
            </p:cNvPr>
            <p:cNvSpPr/>
            <p:nvPr/>
          </p:nvSpPr>
          <p:spPr>
            <a:xfrm>
              <a:off x="5386243" y="4155146"/>
              <a:ext cx="914400" cy="925900"/>
            </a:xfrm>
            <a:prstGeom prst="rect">
              <a:avLst/>
            </a:prstGeom>
            <a:solidFill>
              <a:srgbClr val="003D6A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25" name="Rechteck 9">
              <a:extLst>
                <a:ext uri="{FF2B5EF4-FFF2-40B4-BE49-F238E27FC236}">
                  <a16:creationId xmlns:a16="http://schemas.microsoft.com/office/drawing/2014/main" id="{1D2EE81E-E7C9-953E-77A7-36819E1D6389}"/>
                </a:ext>
              </a:extLst>
            </p:cNvPr>
            <p:cNvSpPr/>
            <p:nvPr/>
          </p:nvSpPr>
          <p:spPr>
            <a:xfrm>
              <a:off x="6543234" y="3689719"/>
              <a:ext cx="256053" cy="1135452"/>
            </a:xfrm>
            <a:prstGeom prst="rect">
              <a:avLst/>
            </a:prstGeom>
            <a:solidFill>
              <a:srgbClr val="009E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26" name="Rechteck: obere Ecken abgeschnitten 10">
              <a:extLst>
                <a:ext uri="{FF2B5EF4-FFF2-40B4-BE49-F238E27FC236}">
                  <a16:creationId xmlns:a16="http://schemas.microsoft.com/office/drawing/2014/main" id="{1AAD48F1-D92F-ECC6-F788-2E95041F1702}"/>
                </a:ext>
              </a:extLst>
            </p:cNvPr>
            <p:cNvSpPr/>
            <p:nvPr/>
          </p:nvSpPr>
          <p:spPr>
            <a:xfrm rot="16200000">
              <a:off x="6311198" y="4464719"/>
              <a:ext cx="363291" cy="357612"/>
            </a:xfrm>
            <a:prstGeom prst="snip2SameRect">
              <a:avLst/>
            </a:prstGeom>
            <a:solidFill>
              <a:srgbClr val="009E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27" name="Rechteck 11">
              <a:extLst>
                <a:ext uri="{FF2B5EF4-FFF2-40B4-BE49-F238E27FC236}">
                  <a16:creationId xmlns:a16="http://schemas.microsoft.com/office/drawing/2014/main" id="{E2B07C78-68D3-0A8C-30C5-6BB8882C4048}"/>
                </a:ext>
              </a:extLst>
            </p:cNvPr>
            <p:cNvSpPr/>
            <p:nvPr/>
          </p:nvSpPr>
          <p:spPr>
            <a:xfrm flipH="1">
              <a:off x="4891268" y="3689719"/>
              <a:ext cx="256053" cy="1135452"/>
            </a:xfrm>
            <a:prstGeom prst="rect">
              <a:avLst/>
            </a:prstGeom>
            <a:solidFill>
              <a:srgbClr val="009E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28" name="Rechteck: obere Ecken abgeschnitten 12">
              <a:extLst>
                <a:ext uri="{FF2B5EF4-FFF2-40B4-BE49-F238E27FC236}">
                  <a16:creationId xmlns:a16="http://schemas.microsoft.com/office/drawing/2014/main" id="{6A8BC1FB-F507-6F7C-26B1-D463D8AA4A5F}"/>
                </a:ext>
              </a:extLst>
            </p:cNvPr>
            <p:cNvSpPr/>
            <p:nvPr/>
          </p:nvSpPr>
          <p:spPr>
            <a:xfrm rot="5400000" flipH="1">
              <a:off x="5016067" y="4464719"/>
              <a:ext cx="363291" cy="357612"/>
            </a:xfrm>
            <a:prstGeom prst="snip2SameRect">
              <a:avLst/>
            </a:prstGeom>
            <a:solidFill>
              <a:srgbClr val="009E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29" name="Rechteck 13">
              <a:extLst>
                <a:ext uri="{FF2B5EF4-FFF2-40B4-BE49-F238E27FC236}">
                  <a16:creationId xmlns:a16="http://schemas.microsoft.com/office/drawing/2014/main" id="{E3117DEE-AD07-D68E-A9FE-C05DBA2CDC79}"/>
                </a:ext>
              </a:extLst>
            </p:cNvPr>
            <p:cNvSpPr/>
            <p:nvPr/>
          </p:nvSpPr>
          <p:spPr>
            <a:xfrm>
              <a:off x="4749430" y="2974495"/>
              <a:ext cx="2215224" cy="715224"/>
            </a:xfrm>
            <a:prstGeom prst="rect">
              <a:avLst/>
            </a:prstGeom>
            <a:solidFill>
              <a:srgbClr val="009E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sp>
        <p:nvSpPr>
          <p:cNvPr id="31" name="Textfeld 127">
            <a:extLst>
              <a:ext uri="{FF2B5EF4-FFF2-40B4-BE49-F238E27FC236}">
                <a16:creationId xmlns:a16="http://schemas.microsoft.com/office/drawing/2014/main" id="{172F7FFD-2DF9-2BEF-5572-BBF90FE14E65}"/>
              </a:ext>
            </a:extLst>
          </p:cNvPr>
          <p:cNvSpPr txBox="1"/>
          <p:nvPr/>
        </p:nvSpPr>
        <p:spPr>
          <a:xfrm>
            <a:off x="4624160" y="6525104"/>
            <a:ext cx="8289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RELIABILITY</a:t>
            </a:r>
          </a:p>
        </p:txBody>
      </p:sp>
      <p:sp>
        <p:nvSpPr>
          <p:cNvPr id="64" name="Textfeld 125">
            <a:extLst>
              <a:ext uri="{FF2B5EF4-FFF2-40B4-BE49-F238E27FC236}">
                <a16:creationId xmlns:a16="http://schemas.microsoft.com/office/drawing/2014/main" id="{DC6B78DE-E65E-60F1-3A1C-85D46BD3CE57}"/>
              </a:ext>
            </a:extLst>
          </p:cNvPr>
          <p:cNvSpPr txBox="1"/>
          <p:nvPr/>
        </p:nvSpPr>
        <p:spPr>
          <a:xfrm>
            <a:off x="5349702" y="6521467"/>
            <a:ext cx="814424" cy="18757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STRONG</a:t>
            </a:r>
          </a:p>
        </p:txBody>
      </p:sp>
      <p:pic>
        <p:nvPicPr>
          <p:cNvPr id="65" name="Grafik 29">
            <a:extLst>
              <a:ext uri="{FF2B5EF4-FFF2-40B4-BE49-F238E27FC236}">
                <a16:creationId xmlns:a16="http://schemas.microsoft.com/office/drawing/2014/main" id="{4E641EB8-834E-A276-B7FA-218B9EDCFF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05139" y="6048017"/>
            <a:ext cx="526231" cy="526231"/>
          </a:xfrm>
          <a:prstGeom prst="rect">
            <a:avLst/>
          </a:prstGeom>
        </p:spPr>
      </p:pic>
      <p:pic>
        <p:nvPicPr>
          <p:cNvPr id="67" name="Grafik 24">
            <a:extLst>
              <a:ext uri="{FF2B5EF4-FFF2-40B4-BE49-F238E27FC236}">
                <a16:creationId xmlns:a16="http://schemas.microsoft.com/office/drawing/2014/main" id="{401436A7-4976-3C9D-9584-08F4580421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817330" y="6122608"/>
            <a:ext cx="461426" cy="461426"/>
          </a:xfrm>
          <a:prstGeom prst="rect">
            <a:avLst/>
          </a:prstGeom>
        </p:spPr>
      </p:pic>
      <p:grpSp>
        <p:nvGrpSpPr>
          <p:cNvPr id="68" name="Gruppieren 3">
            <a:extLst>
              <a:ext uri="{FF2B5EF4-FFF2-40B4-BE49-F238E27FC236}">
                <a16:creationId xmlns:a16="http://schemas.microsoft.com/office/drawing/2014/main" id="{8F836C4D-466D-347D-72CA-BBD16D615BF7}"/>
              </a:ext>
            </a:extLst>
          </p:cNvPr>
          <p:cNvGrpSpPr/>
          <p:nvPr/>
        </p:nvGrpSpPr>
        <p:grpSpPr>
          <a:xfrm>
            <a:off x="909502" y="6146926"/>
            <a:ext cx="629579" cy="525972"/>
            <a:chOff x="4749430" y="2974495"/>
            <a:chExt cx="2215224" cy="1850676"/>
          </a:xfrm>
        </p:grpSpPr>
        <p:sp>
          <p:nvSpPr>
            <p:cNvPr id="70" name="Rechteck 9">
              <a:extLst>
                <a:ext uri="{FF2B5EF4-FFF2-40B4-BE49-F238E27FC236}">
                  <a16:creationId xmlns:a16="http://schemas.microsoft.com/office/drawing/2014/main" id="{B42A1F89-7437-49EC-2460-3E1C9B47B145}"/>
                </a:ext>
              </a:extLst>
            </p:cNvPr>
            <p:cNvSpPr/>
            <p:nvPr/>
          </p:nvSpPr>
          <p:spPr>
            <a:xfrm>
              <a:off x="6543234" y="3689719"/>
              <a:ext cx="256053" cy="1135452"/>
            </a:xfrm>
            <a:prstGeom prst="rect">
              <a:avLst/>
            </a:prstGeom>
            <a:solidFill>
              <a:srgbClr val="009E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72" name="Rechteck: obere Ecken abgeschnitten 10">
              <a:extLst>
                <a:ext uri="{FF2B5EF4-FFF2-40B4-BE49-F238E27FC236}">
                  <a16:creationId xmlns:a16="http://schemas.microsoft.com/office/drawing/2014/main" id="{DEEB9252-2AAE-A897-BF99-1ECC08399E3B}"/>
                </a:ext>
              </a:extLst>
            </p:cNvPr>
            <p:cNvSpPr/>
            <p:nvPr/>
          </p:nvSpPr>
          <p:spPr>
            <a:xfrm rot="16200000">
              <a:off x="6311198" y="4464719"/>
              <a:ext cx="363291" cy="357612"/>
            </a:xfrm>
            <a:prstGeom prst="snip2SameRect">
              <a:avLst/>
            </a:prstGeom>
            <a:solidFill>
              <a:srgbClr val="009E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73" name="Rechteck 11">
              <a:extLst>
                <a:ext uri="{FF2B5EF4-FFF2-40B4-BE49-F238E27FC236}">
                  <a16:creationId xmlns:a16="http://schemas.microsoft.com/office/drawing/2014/main" id="{88A36F90-AF20-9576-E15D-26BC11EB01F5}"/>
                </a:ext>
              </a:extLst>
            </p:cNvPr>
            <p:cNvSpPr/>
            <p:nvPr/>
          </p:nvSpPr>
          <p:spPr>
            <a:xfrm flipH="1">
              <a:off x="4891268" y="3689719"/>
              <a:ext cx="256053" cy="1135452"/>
            </a:xfrm>
            <a:prstGeom prst="rect">
              <a:avLst/>
            </a:prstGeom>
            <a:solidFill>
              <a:srgbClr val="009E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74" name="Rechteck: obere Ecken abgeschnitten 12">
              <a:extLst>
                <a:ext uri="{FF2B5EF4-FFF2-40B4-BE49-F238E27FC236}">
                  <a16:creationId xmlns:a16="http://schemas.microsoft.com/office/drawing/2014/main" id="{24A3C8B5-090E-2C88-752C-0800B08A5D2C}"/>
                </a:ext>
              </a:extLst>
            </p:cNvPr>
            <p:cNvSpPr/>
            <p:nvPr/>
          </p:nvSpPr>
          <p:spPr>
            <a:xfrm rot="5400000" flipH="1">
              <a:off x="5016067" y="4464719"/>
              <a:ext cx="363291" cy="357612"/>
            </a:xfrm>
            <a:prstGeom prst="snip2SameRect">
              <a:avLst/>
            </a:prstGeom>
            <a:solidFill>
              <a:srgbClr val="009E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75" name="Rechteck 13">
              <a:extLst>
                <a:ext uri="{FF2B5EF4-FFF2-40B4-BE49-F238E27FC236}">
                  <a16:creationId xmlns:a16="http://schemas.microsoft.com/office/drawing/2014/main" id="{BB62457F-059C-3EFE-E6EE-97C5C32F5405}"/>
                </a:ext>
              </a:extLst>
            </p:cNvPr>
            <p:cNvSpPr/>
            <p:nvPr/>
          </p:nvSpPr>
          <p:spPr>
            <a:xfrm>
              <a:off x="4749430" y="2974495"/>
              <a:ext cx="2215224" cy="715224"/>
            </a:xfrm>
            <a:prstGeom prst="rect">
              <a:avLst/>
            </a:prstGeom>
            <a:solidFill>
              <a:srgbClr val="009E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sp>
        <p:nvSpPr>
          <p:cNvPr id="15" name="Textfeld 64">
            <a:extLst>
              <a:ext uri="{FF2B5EF4-FFF2-40B4-BE49-F238E27FC236}">
                <a16:creationId xmlns:a16="http://schemas.microsoft.com/office/drawing/2014/main" id="{A6F3DE4E-AFFB-E4C3-6A08-84243FB71D77}"/>
              </a:ext>
            </a:extLst>
          </p:cNvPr>
          <p:cNvSpPr txBox="1"/>
          <p:nvPr/>
        </p:nvSpPr>
        <p:spPr>
          <a:xfrm>
            <a:off x="5048043" y="2000740"/>
            <a:ext cx="135056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de-DE"/>
            </a:defPPr>
            <a:lvl1pPr>
              <a:buClr>
                <a:schemeClr val="bg2"/>
              </a:buClr>
              <a:buSzPct val="100000"/>
              <a:defRPr sz="1600">
                <a:solidFill>
                  <a:srgbClr val="003D6A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AGM-Z 125</a:t>
            </a:r>
          </a:p>
        </p:txBody>
      </p:sp>
      <p:cxnSp>
        <p:nvCxnSpPr>
          <p:cNvPr id="17" name="Verbinder: gewinkelt 76">
            <a:extLst>
              <a:ext uri="{FF2B5EF4-FFF2-40B4-BE49-F238E27FC236}">
                <a16:creationId xmlns:a16="http://schemas.microsoft.com/office/drawing/2014/main" id="{E748CE7B-4DDC-B6F2-F4A9-7C696962F3AA}"/>
              </a:ext>
            </a:extLst>
          </p:cNvPr>
          <p:cNvCxnSpPr>
            <a:cxnSpLocks/>
          </p:cNvCxnSpPr>
          <p:nvPr/>
        </p:nvCxnSpPr>
        <p:spPr>
          <a:xfrm rot="10800000" flipV="1">
            <a:off x="4619054" y="2167692"/>
            <a:ext cx="380120" cy="2"/>
          </a:xfrm>
          <a:prstGeom prst="bentConnector3">
            <a:avLst>
              <a:gd name="adj1" fmla="val -30186"/>
            </a:avLst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Verbinder: gewinkelt 76">
            <a:extLst>
              <a:ext uri="{FF2B5EF4-FFF2-40B4-BE49-F238E27FC236}">
                <a16:creationId xmlns:a16="http://schemas.microsoft.com/office/drawing/2014/main" id="{F0BC2C25-BA33-5536-45D3-7C64267C59C9}"/>
              </a:ext>
            </a:extLst>
          </p:cNvPr>
          <p:cNvCxnSpPr>
            <a:cxnSpLocks/>
          </p:cNvCxnSpPr>
          <p:nvPr/>
        </p:nvCxnSpPr>
        <p:spPr>
          <a:xfrm>
            <a:off x="2076450" y="3766755"/>
            <a:ext cx="1606458" cy="342850"/>
          </a:xfrm>
          <a:prstGeom prst="bentConnector3">
            <a:avLst>
              <a:gd name="adj1" fmla="val 50000"/>
            </a:avLst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49921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7A46DB-BCA4-FEFD-3543-DAEAD62685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72404CA2-88A9-2F55-B1BD-CF39F1F7C5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666751"/>
            <a:ext cx="9571313" cy="917444"/>
          </a:xfrm>
        </p:spPr>
        <p:txBody>
          <a:bodyPr/>
          <a:lstStyle/>
          <a:p>
            <a:r>
              <a:rPr lang="en-US" dirty="0"/>
              <a:t>Wet abrasive pistol frame lapping process</a:t>
            </a:r>
            <a:br>
              <a:rPr lang="en-US" sz="2400" dirty="0"/>
            </a:br>
            <a:r>
              <a:rPr lang="en-US" sz="2400" dirty="0"/>
              <a:t>PGN-Plus-E</a:t>
            </a:r>
            <a:endParaRPr lang="en-US" sz="2400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FF99412-8AD9-76FE-062E-AE83A81B1D4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1800" b="1" noProof="0" dirty="0">
                <a:solidFill>
                  <a:schemeClr val="bg2"/>
                </a:solidFill>
              </a:rPr>
              <a:t>Defense </a:t>
            </a:r>
            <a:r>
              <a:rPr lang="en-US" noProof="0" dirty="0"/>
              <a:t>-</a:t>
            </a:r>
            <a:r>
              <a:rPr lang="en-US" sz="1800" b="1" noProof="0" dirty="0">
                <a:solidFill>
                  <a:schemeClr val="bg2"/>
                </a:solidFill>
              </a:rPr>
              <a:t> Weapons Assembly</a:t>
            </a:r>
            <a:endParaRPr lang="en-US" noProof="0" dirty="0"/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500E7395-5992-F692-BB6E-64B84959707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fld id="{73F7D4EC-FAF2-48D2-B8E5-457915FC50F3}" type="slidenum">
              <a:rPr lang="en-US" noProof="0" smtClean="0"/>
              <a:pPr/>
              <a:t>14</a:t>
            </a:fld>
            <a:endParaRPr lang="en-US" noProof="0" dirty="0"/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E16A76DA-08ED-F7DE-6B07-5B767052CAB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pic>
        <p:nvPicPr>
          <p:cNvPr id="1026" name="Grafik 1">
            <a:extLst>
              <a:ext uri="{FF2B5EF4-FFF2-40B4-BE49-F238E27FC236}">
                <a16:creationId xmlns:a16="http://schemas.microsoft.com/office/drawing/2014/main" id="{495BBEB6-B520-68B4-3F9E-DA18A036FB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813" y="2106613"/>
            <a:ext cx="2994929" cy="41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1757081584431">
            <a:hlinkClick r:id="" action="ppaction://media"/>
            <a:extLst>
              <a:ext uri="{FF2B5EF4-FFF2-40B4-BE49-F238E27FC236}">
                <a16:creationId xmlns:a16="http://schemas.microsoft.com/office/drawing/2014/main" id="{A41EA71A-806F-70DA-D6F2-7D31014C580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32775" y="2106613"/>
            <a:ext cx="2349000" cy="4176000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8B20529D-C2B1-A6A0-FD5B-E0A0D0EC1590}"/>
              </a:ext>
            </a:extLst>
          </p:cNvPr>
          <p:cNvSpPr/>
          <p:nvPr/>
        </p:nvSpPr>
        <p:spPr>
          <a:xfrm>
            <a:off x="1609625" y="4002312"/>
            <a:ext cx="1257399" cy="1760007"/>
          </a:xfrm>
          <a:prstGeom prst="rect">
            <a:avLst/>
          </a:pr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44764A51-92F4-B6F5-6658-B328121FEA0C}"/>
              </a:ext>
            </a:extLst>
          </p:cNvPr>
          <p:cNvSpPr txBox="1"/>
          <p:nvPr/>
        </p:nvSpPr>
        <p:spPr>
          <a:xfrm>
            <a:off x="3937272" y="5208967"/>
            <a:ext cx="259687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PGN-plus-E</a:t>
            </a:r>
          </a:p>
          <a:p>
            <a:r>
              <a:rPr lang="en-US" sz="1600" dirty="0">
                <a:solidFill>
                  <a:schemeClr val="tx2"/>
                </a:solidFill>
              </a:rPr>
              <a:t>video shows PGN-plus-E in IO-Link version with additional dust cover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D946E982-5556-55CD-63E9-2FB7B64C17C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1108" y="2333625"/>
            <a:ext cx="2422237" cy="2703892"/>
          </a:xfrm>
          <a:prstGeom prst="rect">
            <a:avLst/>
          </a:prstGeom>
        </p:spPr>
      </p:pic>
      <p:pic>
        <p:nvPicPr>
          <p:cNvPr id="1028" name="Picture 4" descr="Acme Manufacturing">
            <a:extLst>
              <a:ext uri="{FF2B5EF4-FFF2-40B4-BE49-F238E27FC236}">
                <a16:creationId xmlns:a16="http://schemas.microsoft.com/office/drawing/2014/main" id="{CB220AD2-C5FC-F2F3-4E3E-12F649E846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3506" y="892904"/>
            <a:ext cx="1090426" cy="1090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F6DE8AEA-7E25-68EA-7E51-B5F5C2A0F9D1}"/>
              </a:ext>
            </a:extLst>
          </p:cNvPr>
          <p:cNvSpPr txBox="1"/>
          <p:nvPr/>
        </p:nvSpPr>
        <p:spPr>
          <a:xfrm>
            <a:off x="663387" y="6333033"/>
            <a:ext cx="11084114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en-US" sz="1000" dirty="0">
                <a:solidFill>
                  <a:srgbClr val="003D6A"/>
                </a:solidFill>
              </a:rPr>
              <a:t>Source: </a:t>
            </a:r>
            <a:r>
              <a:rPr lang="en-US" sz="1000" dirty="0">
                <a:solidFill>
                  <a:srgbClr val="003D6A"/>
                </a:solidFill>
                <a:hlinkClick r:id="rId9"/>
              </a:rPr>
              <a:t>Robotics in Firearms Manufacturing</a:t>
            </a:r>
            <a:endParaRPr lang="en-US" sz="1000" dirty="0">
              <a:solidFill>
                <a:srgbClr val="003D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27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2E4D52-F99B-D5D1-9615-338231BB44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13121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AAEE91-67E5-9706-C5D5-C79C682AB3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0048AF6A-86D2-D6BD-4B2B-F73148D54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666751"/>
            <a:ext cx="9571313" cy="917444"/>
          </a:xfrm>
        </p:spPr>
        <p:txBody>
          <a:bodyPr/>
          <a:lstStyle/>
          <a:p>
            <a:r>
              <a:rPr lang="en-US" noProof="0" dirty="0"/>
              <a:t>2-Finger parallel gripper</a:t>
            </a:r>
            <a:br>
              <a:rPr lang="en-US" noProof="0" dirty="0"/>
            </a:br>
            <a:r>
              <a:rPr lang="en-US" sz="2400" b="0" noProof="0" dirty="0"/>
              <a:t>Compact design for secure handling</a:t>
            </a:r>
            <a:endParaRPr lang="en-US" b="0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FD33354-17BA-8156-44B4-5809DFB3D7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noProof="0" dirty="0"/>
              <a:t>Defense - Weapons handling</a:t>
            </a:r>
          </a:p>
        </p:txBody>
      </p:sp>
      <p:sp>
        <p:nvSpPr>
          <p:cNvPr id="4" name="Foliennummernplatzhalter 2">
            <a:extLst>
              <a:ext uri="{FF2B5EF4-FFF2-40B4-BE49-F238E27FC236}">
                <a16:creationId xmlns:a16="http://schemas.microsoft.com/office/drawing/2014/main" id="{AA8D97D8-4BCF-817E-43E0-D6129ECE8B4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fld id="{73F7D4EC-FAF2-48D2-B8E5-457915FC50F3}" type="slidenum">
              <a:rPr lang="en-US" noProof="0" smtClean="0"/>
              <a:pPr/>
              <a:t>2</a:t>
            </a:fld>
            <a:endParaRPr lang="en-US" noProof="0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45B7236E-3A34-C03D-4E12-3B65FFCC8E82}"/>
              </a:ext>
            </a:extLst>
          </p:cNvPr>
          <p:cNvSpPr txBox="1"/>
          <p:nvPr/>
        </p:nvSpPr>
        <p:spPr>
          <a:xfrm>
            <a:off x="6534150" y="1709979"/>
            <a:ext cx="5322887" cy="37856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 noProof="0" dirty="0">
                <a:solidFill>
                  <a:srgbClr val="003D6A"/>
                </a:solidFill>
              </a:rPr>
              <a:t>Function / Customer benefit</a:t>
            </a:r>
            <a:br>
              <a:rPr lang="en-US" sz="2000" b="1" noProof="0" dirty="0"/>
            </a:br>
            <a:r>
              <a:rPr lang="en-US" sz="1600" noProof="0" dirty="0">
                <a:solidFill>
                  <a:srgbClr val="003D6A"/>
                </a:solidFill>
              </a:rPr>
              <a:t>2 Finger parallel gripper for a secure handling of missiles for combat aircraft </a:t>
            </a:r>
            <a:endParaRPr lang="en-US" sz="2000" noProof="0" dirty="0">
              <a:solidFill>
                <a:srgbClr val="003D6A"/>
              </a:solidFill>
            </a:endParaRPr>
          </a:p>
          <a:p>
            <a:pPr>
              <a:buClr>
                <a:schemeClr val="bg2"/>
              </a:buClr>
              <a:buSzPct val="100000"/>
            </a:pPr>
            <a:endParaRPr lang="en-US" sz="1000" noProof="0" dirty="0">
              <a:solidFill>
                <a:srgbClr val="003D6A"/>
              </a:solidFill>
            </a:endParaRPr>
          </a:p>
          <a:p>
            <a:pPr>
              <a:buClr>
                <a:schemeClr val="bg2"/>
              </a:buClr>
              <a:buSzPct val="100000"/>
            </a:pPr>
            <a:endParaRPr lang="en-US" sz="1000" noProof="0" dirty="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 noProof="0" dirty="0">
                <a:solidFill>
                  <a:srgbClr val="003D6A"/>
                </a:solidFill>
              </a:rPr>
              <a:t>Scope</a:t>
            </a:r>
            <a:br>
              <a:rPr lang="en-US" sz="2000" b="1" noProof="0" dirty="0"/>
            </a:br>
            <a:r>
              <a:rPr lang="en-US" sz="1600" b="1" dirty="0">
                <a:solidFill>
                  <a:srgbClr val="003D6A"/>
                </a:solidFill>
              </a:rPr>
              <a:t>Gripper: </a:t>
            </a:r>
            <a:r>
              <a:rPr lang="en-US" sz="1600" noProof="0" dirty="0">
                <a:solidFill>
                  <a:srgbClr val="003D6A"/>
                </a:solidFill>
              </a:rPr>
              <a:t>PGN plus P 240-2-AS</a:t>
            </a:r>
          </a:p>
          <a:p>
            <a:pPr marL="1714500" lvl="3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003D6A"/>
                </a:solidFill>
              </a:rPr>
              <a:t>Stroke per Jaw: 17 mm</a:t>
            </a:r>
            <a:endParaRPr lang="en-US" sz="1600" noProof="0" dirty="0">
              <a:solidFill>
                <a:srgbClr val="003D6A"/>
              </a:solidFill>
            </a:endParaRPr>
          </a:p>
          <a:p>
            <a:pPr marL="1714500" lvl="3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003D6A"/>
                </a:solidFill>
              </a:rPr>
              <a:t>Gripping force: 14.000 N</a:t>
            </a:r>
          </a:p>
          <a:p>
            <a:pPr marL="1714500" lvl="3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1600" noProof="0" dirty="0">
                <a:solidFill>
                  <a:srgbClr val="003D6A"/>
                </a:solidFill>
              </a:rPr>
              <a:t>Weight: 12 kg</a:t>
            </a:r>
          </a:p>
          <a:p>
            <a:pPr>
              <a:buClr>
                <a:schemeClr val="bg2"/>
              </a:buClr>
              <a:buSzPct val="100000"/>
            </a:pPr>
            <a:r>
              <a:rPr lang="en-US" sz="1600" noProof="0" dirty="0">
                <a:solidFill>
                  <a:srgbClr val="003D6A"/>
                </a:solidFill>
              </a:rPr>
              <a:t>      </a:t>
            </a:r>
          </a:p>
          <a:p>
            <a:pPr marL="342900" lvl="0" indent="-342900" algn="just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en-US" sz="2000" b="1" noProof="0" dirty="0">
                <a:solidFill>
                  <a:srgbClr val="003D6A"/>
                </a:solidFill>
              </a:rPr>
              <a:t>Customer needs</a:t>
            </a:r>
          </a:p>
          <a:p>
            <a:pPr marL="800100" lvl="1" indent="-342900" algn="just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en-US" sz="1600" noProof="0" dirty="0">
                <a:solidFill>
                  <a:srgbClr val="003D6A"/>
                </a:solidFill>
              </a:rPr>
              <a:t>Very high safety factor</a:t>
            </a:r>
          </a:p>
          <a:p>
            <a:pPr marL="800100" lvl="1" indent="-342900" algn="just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en-US" sz="1600" noProof="0" dirty="0">
                <a:solidFill>
                  <a:srgbClr val="003D6A"/>
                </a:solidFill>
              </a:rPr>
              <a:t>Very high reliability</a:t>
            </a:r>
          </a:p>
          <a:p>
            <a:pPr marL="800100" lvl="1" indent="-342900" algn="just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solidFill>
                  <a:srgbClr val="003D6A"/>
                </a:solidFill>
              </a:rPr>
              <a:t>High flexibility</a:t>
            </a:r>
            <a:endParaRPr lang="en-US" sz="2000" noProof="0" dirty="0">
              <a:solidFill>
                <a:srgbClr val="003D6A"/>
              </a:solidFill>
            </a:endParaRPr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EB709DBC-59F0-EBDE-9026-3C0E448EEC7D}"/>
              </a:ext>
            </a:extLst>
          </p:cNvPr>
          <p:cNvGrpSpPr/>
          <p:nvPr/>
        </p:nvGrpSpPr>
        <p:grpSpPr>
          <a:xfrm>
            <a:off x="5189702" y="5789490"/>
            <a:ext cx="1920000" cy="960002"/>
            <a:chOff x="30192" y="3612786"/>
            <a:chExt cx="1440000" cy="720000"/>
          </a:xfrm>
        </p:grpSpPr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D891E891-C6DD-96E2-77D9-FC565E669813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noProof="0" dirty="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PRODUCTS</a:t>
              </a:r>
            </a:p>
          </p:txBody>
        </p:sp>
        <p:sp>
          <p:nvSpPr>
            <p:cNvPr id="23" name="Rechteck 22">
              <a:extLst>
                <a:ext uri="{FF2B5EF4-FFF2-40B4-BE49-F238E27FC236}">
                  <a16:creationId xmlns:a16="http://schemas.microsoft.com/office/drawing/2014/main" id="{E1367CD5-6DC8-3EB6-DD07-042270D3BB1B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noProof="0" dirty="0"/>
            </a:p>
          </p:txBody>
        </p:sp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5F2675AB-14D9-FDA8-2077-4DEDE54A1095}"/>
              </a:ext>
            </a:extLst>
          </p:cNvPr>
          <p:cNvGrpSpPr/>
          <p:nvPr/>
        </p:nvGrpSpPr>
        <p:grpSpPr>
          <a:xfrm>
            <a:off x="7249636" y="5789473"/>
            <a:ext cx="2160000" cy="959999"/>
            <a:chOff x="1512203" y="3612787"/>
            <a:chExt cx="1620000" cy="720000"/>
          </a:xfrm>
        </p:grpSpPr>
        <p:sp>
          <p:nvSpPr>
            <p:cNvPr id="25" name="Textfeld 24">
              <a:extLst>
                <a:ext uri="{FF2B5EF4-FFF2-40B4-BE49-F238E27FC236}">
                  <a16:creationId xmlns:a16="http://schemas.microsoft.com/office/drawing/2014/main" id="{0569C1DB-6A2C-ED14-6617-D1A1E8A08BC5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noProof="0" dirty="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PROCESS</a:t>
              </a:r>
            </a:p>
          </p:txBody>
        </p:sp>
        <p:sp>
          <p:nvSpPr>
            <p:cNvPr id="26" name="Rechteck 25">
              <a:extLst>
                <a:ext uri="{FF2B5EF4-FFF2-40B4-BE49-F238E27FC236}">
                  <a16:creationId xmlns:a16="http://schemas.microsoft.com/office/drawing/2014/main" id="{50288A5C-3ACB-83A0-6170-680F003CA471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noProof="0" dirty="0"/>
            </a:p>
          </p:txBody>
        </p:sp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E780A058-956F-C5EA-9614-54CDFAC73164}"/>
              </a:ext>
            </a:extLst>
          </p:cNvPr>
          <p:cNvGrpSpPr/>
          <p:nvPr/>
        </p:nvGrpSpPr>
        <p:grpSpPr>
          <a:xfrm>
            <a:off x="9565834" y="5789473"/>
            <a:ext cx="2160000" cy="959999"/>
            <a:chOff x="1528539" y="3612787"/>
            <a:chExt cx="1620001" cy="720000"/>
          </a:xfrm>
        </p:grpSpPr>
        <p:sp>
          <p:nvSpPr>
            <p:cNvPr id="28" name="Textfeld 27">
              <a:extLst>
                <a:ext uri="{FF2B5EF4-FFF2-40B4-BE49-F238E27FC236}">
                  <a16:creationId xmlns:a16="http://schemas.microsoft.com/office/drawing/2014/main" id="{078192DF-17FC-B357-7081-C8B155B6164F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noProof="0" dirty="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REQUIREMENTS</a:t>
              </a:r>
              <a:endParaRPr lang="en-US" sz="1000" noProof="0" dirty="0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29" name="Rechteck 28">
              <a:extLst>
                <a:ext uri="{FF2B5EF4-FFF2-40B4-BE49-F238E27FC236}">
                  <a16:creationId xmlns:a16="http://schemas.microsoft.com/office/drawing/2014/main" id="{7B1A8C03-2516-AFB9-84AF-6EF34EEF6BF5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noProof="0" dirty="0"/>
            </a:p>
          </p:txBody>
        </p:sp>
      </p:grpSp>
      <p:sp>
        <p:nvSpPr>
          <p:cNvPr id="30" name="AutoShape 2">
            <a:extLst>
              <a:ext uri="{FF2B5EF4-FFF2-40B4-BE49-F238E27FC236}">
                <a16:creationId xmlns:a16="http://schemas.microsoft.com/office/drawing/2014/main" id="{E041319B-5254-334A-6620-C7E68D596E0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pic>
        <p:nvPicPr>
          <p:cNvPr id="31" name="Grafik 63">
            <a:extLst>
              <a:ext uri="{FF2B5EF4-FFF2-40B4-BE49-F238E27FC236}">
                <a16:creationId xmlns:a16="http://schemas.microsoft.com/office/drawing/2014/main" id="{7BECE63C-8E25-3EF5-44CF-E920539D09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36000" y="6032721"/>
            <a:ext cx="720000" cy="720000"/>
          </a:xfrm>
          <a:prstGeom prst="rect">
            <a:avLst/>
          </a:prstGeom>
        </p:spPr>
      </p:pic>
      <p:grpSp>
        <p:nvGrpSpPr>
          <p:cNvPr id="64" name="Gruppieren 3">
            <a:extLst>
              <a:ext uri="{FF2B5EF4-FFF2-40B4-BE49-F238E27FC236}">
                <a16:creationId xmlns:a16="http://schemas.microsoft.com/office/drawing/2014/main" id="{66039B67-0648-CD4A-862B-6E7C35A48F58}"/>
              </a:ext>
            </a:extLst>
          </p:cNvPr>
          <p:cNvGrpSpPr/>
          <p:nvPr/>
        </p:nvGrpSpPr>
        <p:grpSpPr>
          <a:xfrm>
            <a:off x="8014850" y="6136559"/>
            <a:ext cx="629581" cy="598694"/>
            <a:chOff x="4749430" y="2974495"/>
            <a:chExt cx="2215224" cy="2106551"/>
          </a:xfrm>
        </p:grpSpPr>
        <p:sp>
          <p:nvSpPr>
            <p:cNvPr id="65" name="Rechteck 8">
              <a:extLst>
                <a:ext uri="{FF2B5EF4-FFF2-40B4-BE49-F238E27FC236}">
                  <a16:creationId xmlns:a16="http://schemas.microsoft.com/office/drawing/2014/main" id="{6CA68EF4-3FFE-7A4A-6815-0A791A7DF803}"/>
                </a:ext>
              </a:extLst>
            </p:cNvPr>
            <p:cNvSpPr/>
            <p:nvPr/>
          </p:nvSpPr>
          <p:spPr>
            <a:xfrm>
              <a:off x="5386243" y="4155146"/>
              <a:ext cx="914400" cy="925900"/>
            </a:xfrm>
            <a:prstGeom prst="rect">
              <a:avLst/>
            </a:prstGeom>
            <a:solidFill>
              <a:srgbClr val="003D6A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67" name="Rechteck 9">
              <a:extLst>
                <a:ext uri="{FF2B5EF4-FFF2-40B4-BE49-F238E27FC236}">
                  <a16:creationId xmlns:a16="http://schemas.microsoft.com/office/drawing/2014/main" id="{B0C6B729-5049-A888-D720-4A67C1EE0281}"/>
                </a:ext>
              </a:extLst>
            </p:cNvPr>
            <p:cNvSpPr/>
            <p:nvPr/>
          </p:nvSpPr>
          <p:spPr>
            <a:xfrm>
              <a:off x="6543234" y="3689719"/>
              <a:ext cx="256053" cy="1135452"/>
            </a:xfrm>
            <a:prstGeom prst="rect">
              <a:avLst/>
            </a:prstGeom>
            <a:solidFill>
              <a:srgbClr val="009E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68" name="Rechteck: obere Ecken abgeschnitten 10">
              <a:extLst>
                <a:ext uri="{FF2B5EF4-FFF2-40B4-BE49-F238E27FC236}">
                  <a16:creationId xmlns:a16="http://schemas.microsoft.com/office/drawing/2014/main" id="{22D846B9-B78F-83E4-1D6F-30693F9B076F}"/>
                </a:ext>
              </a:extLst>
            </p:cNvPr>
            <p:cNvSpPr/>
            <p:nvPr/>
          </p:nvSpPr>
          <p:spPr>
            <a:xfrm rot="16200000">
              <a:off x="6311198" y="4464719"/>
              <a:ext cx="363291" cy="357612"/>
            </a:xfrm>
            <a:prstGeom prst="snip2SameRect">
              <a:avLst/>
            </a:prstGeom>
            <a:solidFill>
              <a:srgbClr val="009E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69" name="Rechteck 11">
              <a:extLst>
                <a:ext uri="{FF2B5EF4-FFF2-40B4-BE49-F238E27FC236}">
                  <a16:creationId xmlns:a16="http://schemas.microsoft.com/office/drawing/2014/main" id="{F13ED6B2-8BB8-66F4-41B0-C8C74CAEF9F8}"/>
                </a:ext>
              </a:extLst>
            </p:cNvPr>
            <p:cNvSpPr/>
            <p:nvPr/>
          </p:nvSpPr>
          <p:spPr>
            <a:xfrm flipH="1">
              <a:off x="4891268" y="3689719"/>
              <a:ext cx="256053" cy="1135452"/>
            </a:xfrm>
            <a:prstGeom prst="rect">
              <a:avLst/>
            </a:prstGeom>
            <a:solidFill>
              <a:srgbClr val="009E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70" name="Rechteck: obere Ecken abgeschnitten 12">
              <a:extLst>
                <a:ext uri="{FF2B5EF4-FFF2-40B4-BE49-F238E27FC236}">
                  <a16:creationId xmlns:a16="http://schemas.microsoft.com/office/drawing/2014/main" id="{499954E7-2D09-7118-B37D-FD6F5F3E14B7}"/>
                </a:ext>
              </a:extLst>
            </p:cNvPr>
            <p:cNvSpPr/>
            <p:nvPr/>
          </p:nvSpPr>
          <p:spPr>
            <a:xfrm rot="5400000" flipH="1">
              <a:off x="5016067" y="4464719"/>
              <a:ext cx="363291" cy="357612"/>
            </a:xfrm>
            <a:prstGeom prst="snip2SameRect">
              <a:avLst/>
            </a:prstGeom>
            <a:solidFill>
              <a:srgbClr val="009E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72" name="Rechteck 13">
              <a:extLst>
                <a:ext uri="{FF2B5EF4-FFF2-40B4-BE49-F238E27FC236}">
                  <a16:creationId xmlns:a16="http://schemas.microsoft.com/office/drawing/2014/main" id="{D0506883-7A30-06E7-345C-8C2AD1202B8F}"/>
                </a:ext>
              </a:extLst>
            </p:cNvPr>
            <p:cNvSpPr/>
            <p:nvPr/>
          </p:nvSpPr>
          <p:spPr>
            <a:xfrm>
              <a:off x="4749430" y="2974495"/>
              <a:ext cx="2215224" cy="715224"/>
            </a:xfrm>
            <a:prstGeom prst="rect">
              <a:avLst/>
            </a:prstGeom>
            <a:solidFill>
              <a:srgbClr val="009E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sp>
        <p:nvSpPr>
          <p:cNvPr id="73" name="Textfeld 127">
            <a:extLst>
              <a:ext uri="{FF2B5EF4-FFF2-40B4-BE49-F238E27FC236}">
                <a16:creationId xmlns:a16="http://schemas.microsoft.com/office/drawing/2014/main" id="{DBC93975-1D31-2AC1-A16B-8D4C4C6C73A6}"/>
              </a:ext>
            </a:extLst>
          </p:cNvPr>
          <p:cNvSpPr txBox="1"/>
          <p:nvPr/>
        </p:nvSpPr>
        <p:spPr>
          <a:xfrm>
            <a:off x="9515881" y="6493626"/>
            <a:ext cx="8289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noProof="0" dirty="0">
                <a:solidFill>
                  <a:srgbClr val="00446B"/>
                </a:solidFill>
                <a:latin typeface="+mj-lt"/>
                <a:ea typeface="+mj-ea"/>
                <a:cs typeface="+mj-cs"/>
              </a:rPr>
              <a:t>RELIABILITY</a:t>
            </a:r>
          </a:p>
        </p:txBody>
      </p:sp>
      <p:sp>
        <p:nvSpPr>
          <p:cNvPr id="74" name="Textfeld 125">
            <a:extLst>
              <a:ext uri="{FF2B5EF4-FFF2-40B4-BE49-F238E27FC236}">
                <a16:creationId xmlns:a16="http://schemas.microsoft.com/office/drawing/2014/main" id="{A751E71A-AE09-84FE-2486-06B67AE6F17D}"/>
              </a:ext>
            </a:extLst>
          </p:cNvPr>
          <p:cNvSpPr txBox="1"/>
          <p:nvPr/>
        </p:nvSpPr>
        <p:spPr>
          <a:xfrm>
            <a:off x="10241423" y="6489989"/>
            <a:ext cx="814424" cy="18757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noProof="0" dirty="0">
                <a:solidFill>
                  <a:srgbClr val="00446B"/>
                </a:solidFill>
                <a:latin typeface="+mj-lt"/>
                <a:ea typeface="+mj-ea"/>
                <a:cs typeface="+mj-cs"/>
              </a:rPr>
              <a:t>STRONG</a:t>
            </a:r>
          </a:p>
        </p:txBody>
      </p:sp>
      <p:pic>
        <p:nvPicPr>
          <p:cNvPr id="75" name="Grafik 29">
            <a:extLst>
              <a:ext uri="{FF2B5EF4-FFF2-40B4-BE49-F238E27FC236}">
                <a16:creationId xmlns:a16="http://schemas.microsoft.com/office/drawing/2014/main" id="{173E5F55-41DF-0145-8884-79BEAA5FF9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396860" y="6016539"/>
            <a:ext cx="526231" cy="526231"/>
          </a:xfrm>
          <a:prstGeom prst="rect">
            <a:avLst/>
          </a:prstGeom>
        </p:spPr>
      </p:pic>
      <p:pic>
        <p:nvPicPr>
          <p:cNvPr id="76" name="Grafik 24">
            <a:extLst>
              <a:ext uri="{FF2B5EF4-FFF2-40B4-BE49-F238E27FC236}">
                <a16:creationId xmlns:a16="http://schemas.microsoft.com/office/drawing/2014/main" id="{2EFBB74A-F5F1-F494-824D-1652321C33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709051" y="6091130"/>
            <a:ext cx="461426" cy="46142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4B83EB0-651E-E779-C9F2-FE7A9B4406D4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2925" y="1818353"/>
            <a:ext cx="2731875" cy="4313283"/>
          </a:xfrm>
          <a:prstGeom prst="rect">
            <a:avLst/>
          </a:prstGeom>
        </p:spPr>
      </p:pic>
      <p:sp>
        <p:nvSpPr>
          <p:cNvPr id="9" name="Textfeld 64">
            <a:extLst>
              <a:ext uri="{FF2B5EF4-FFF2-40B4-BE49-F238E27FC236}">
                <a16:creationId xmlns:a16="http://schemas.microsoft.com/office/drawing/2014/main" id="{40781776-1067-6EBA-34F5-478B9EE14E99}"/>
              </a:ext>
            </a:extLst>
          </p:cNvPr>
          <p:cNvSpPr txBox="1"/>
          <p:nvPr/>
        </p:nvSpPr>
        <p:spPr>
          <a:xfrm>
            <a:off x="4161952" y="4515996"/>
            <a:ext cx="2547492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de-DE"/>
            </a:defPPr>
            <a:lvl1pPr>
              <a:buClr>
                <a:schemeClr val="bg2"/>
              </a:buClr>
              <a:buSzPct val="100000"/>
              <a:defRPr sz="1600">
                <a:solidFill>
                  <a:srgbClr val="003D6A"/>
                </a:solidFill>
              </a:defRPr>
            </a:lvl1pPr>
          </a:lstStyle>
          <a:p>
            <a:r>
              <a:rPr lang="en-US" sz="1800" noProof="0" dirty="0"/>
              <a:t>PGN plus P 240-2-AS</a:t>
            </a:r>
          </a:p>
          <a:p>
            <a:endParaRPr lang="en-US" sz="1800" noProof="0" dirty="0"/>
          </a:p>
        </p:txBody>
      </p:sp>
      <p:cxnSp>
        <p:nvCxnSpPr>
          <p:cNvPr id="10" name="Verbinder: gewinkelt 76">
            <a:extLst>
              <a:ext uri="{FF2B5EF4-FFF2-40B4-BE49-F238E27FC236}">
                <a16:creationId xmlns:a16="http://schemas.microsoft.com/office/drawing/2014/main" id="{60753824-4BEF-69FB-493C-0C511F6D72BC}"/>
              </a:ext>
            </a:extLst>
          </p:cNvPr>
          <p:cNvCxnSpPr>
            <a:cxnSpLocks/>
          </p:cNvCxnSpPr>
          <p:nvPr/>
        </p:nvCxnSpPr>
        <p:spPr>
          <a:xfrm rot="10800000">
            <a:off x="2537112" y="4700908"/>
            <a:ext cx="1490412" cy="0"/>
          </a:xfrm>
          <a:prstGeom prst="bentConnector3">
            <a:avLst>
              <a:gd name="adj1" fmla="val 50000"/>
            </a:avLst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67111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C15106-0C08-2398-1AEE-99CB412902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353FDC33-AD6F-753C-BF25-9715F908C4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217" y="2104631"/>
            <a:ext cx="4509816" cy="3221297"/>
          </a:xfrm>
          <a:prstGeom prst="rect">
            <a:avLst/>
          </a:prstGeom>
        </p:spPr>
      </p:pic>
      <p:sp>
        <p:nvSpPr>
          <p:cNvPr id="7" name="Titel 6">
            <a:extLst>
              <a:ext uri="{FF2B5EF4-FFF2-40B4-BE49-F238E27FC236}">
                <a16:creationId xmlns:a16="http://schemas.microsoft.com/office/drawing/2014/main" id="{453435D5-C79C-4AC8-0AA6-CADEE09BD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666751"/>
            <a:ext cx="9571313" cy="917444"/>
          </a:xfrm>
        </p:spPr>
        <p:txBody>
          <a:bodyPr/>
          <a:lstStyle/>
          <a:p>
            <a:r>
              <a:rPr lang="en-US" noProof="0" dirty="0"/>
              <a:t>2-Finger parallel gripper</a:t>
            </a:r>
            <a:br>
              <a:rPr lang="en-US" noProof="0" dirty="0"/>
            </a:br>
            <a:r>
              <a:rPr lang="en-US" sz="2400" b="0" noProof="0" dirty="0"/>
              <a:t>Compact design for secure handling</a:t>
            </a:r>
            <a:endParaRPr lang="en-US" b="0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852D59B-613B-F188-66A1-EA13BF84661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noProof="0" dirty="0"/>
              <a:t>Defense - Weapons handling</a:t>
            </a:r>
          </a:p>
        </p:txBody>
      </p:sp>
      <p:sp>
        <p:nvSpPr>
          <p:cNvPr id="4" name="Foliennummernplatzhalter 2">
            <a:extLst>
              <a:ext uri="{FF2B5EF4-FFF2-40B4-BE49-F238E27FC236}">
                <a16:creationId xmlns:a16="http://schemas.microsoft.com/office/drawing/2014/main" id="{38D7132F-6201-6F77-F0A9-59977E935D3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fld id="{73F7D4EC-FAF2-48D2-B8E5-457915FC50F3}" type="slidenum">
              <a:rPr lang="en-US" noProof="0" smtClean="0"/>
              <a:pPr/>
              <a:t>3</a:t>
            </a:fld>
            <a:endParaRPr lang="en-US" noProof="0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06BAB9E0-388A-4385-34CD-3361808DA827}"/>
              </a:ext>
            </a:extLst>
          </p:cNvPr>
          <p:cNvSpPr txBox="1"/>
          <p:nvPr/>
        </p:nvSpPr>
        <p:spPr>
          <a:xfrm>
            <a:off x="6534150" y="1709979"/>
            <a:ext cx="5322887" cy="467820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 noProof="0" dirty="0">
                <a:solidFill>
                  <a:srgbClr val="003D6A"/>
                </a:solidFill>
              </a:rPr>
              <a:t>Function / Customer benefit</a:t>
            </a:r>
            <a:br>
              <a:rPr lang="en-US" sz="2000" b="1" noProof="0" dirty="0"/>
            </a:br>
            <a:r>
              <a:rPr lang="en-US" sz="1600" noProof="0" dirty="0">
                <a:solidFill>
                  <a:srgbClr val="003D6A"/>
                </a:solidFill>
              </a:rPr>
              <a:t>2 Finger parallel gripper for a secure handling of artillery shells (Ø155mm)</a:t>
            </a:r>
            <a:endParaRPr lang="en-US" sz="1000" noProof="0" dirty="0">
              <a:solidFill>
                <a:srgbClr val="003D6A"/>
              </a:solidFill>
            </a:endParaRPr>
          </a:p>
          <a:p>
            <a:pPr>
              <a:buClr>
                <a:schemeClr val="bg2"/>
              </a:buClr>
              <a:buSzPct val="100000"/>
            </a:pPr>
            <a:endParaRPr lang="en-US" sz="1000" noProof="0" dirty="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 noProof="0" dirty="0">
                <a:solidFill>
                  <a:srgbClr val="003D6A"/>
                </a:solidFill>
              </a:rPr>
              <a:t>Scope</a:t>
            </a:r>
            <a:br>
              <a:rPr lang="en-US" sz="2000" b="1" noProof="0" dirty="0"/>
            </a:br>
            <a:r>
              <a:rPr lang="en-US" sz="1600" b="1" dirty="0">
                <a:solidFill>
                  <a:srgbClr val="003D6A"/>
                </a:solidFill>
              </a:rPr>
              <a:t>Gripper: </a:t>
            </a:r>
            <a:r>
              <a:rPr lang="en-US" sz="1600" noProof="0" dirty="0">
                <a:solidFill>
                  <a:srgbClr val="003D6A"/>
                </a:solidFill>
              </a:rPr>
              <a:t>PGN plus P </a:t>
            </a:r>
            <a:r>
              <a:rPr lang="en-US" sz="1600" dirty="0">
                <a:solidFill>
                  <a:srgbClr val="003D6A"/>
                </a:solidFill>
              </a:rPr>
              <a:t>380</a:t>
            </a:r>
            <a:r>
              <a:rPr lang="en-US" sz="1600" noProof="0" dirty="0">
                <a:solidFill>
                  <a:srgbClr val="003D6A"/>
                </a:solidFill>
              </a:rPr>
              <a:t>-1-AS</a:t>
            </a:r>
          </a:p>
          <a:p>
            <a:pPr marL="1714500" lvl="3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003D6A"/>
                </a:solidFill>
              </a:rPr>
              <a:t>Stroke per Jaw: 45 mm</a:t>
            </a:r>
            <a:endParaRPr lang="en-US" sz="1600" noProof="0" dirty="0">
              <a:solidFill>
                <a:srgbClr val="003D6A"/>
              </a:solidFill>
            </a:endParaRPr>
          </a:p>
          <a:p>
            <a:pPr marL="1714500" lvl="3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003D6A"/>
                </a:solidFill>
              </a:rPr>
              <a:t>Gripping force: 13.800 N</a:t>
            </a:r>
          </a:p>
          <a:p>
            <a:pPr marL="1714500" lvl="3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1600" noProof="0" dirty="0">
                <a:solidFill>
                  <a:srgbClr val="003D6A"/>
                </a:solidFill>
              </a:rPr>
              <a:t>Weight: </a:t>
            </a:r>
            <a:r>
              <a:rPr lang="en-US" sz="1600" dirty="0">
                <a:solidFill>
                  <a:srgbClr val="003D6A"/>
                </a:solidFill>
              </a:rPr>
              <a:t>36</a:t>
            </a:r>
            <a:r>
              <a:rPr lang="en-US" sz="1600" noProof="0" dirty="0">
                <a:solidFill>
                  <a:srgbClr val="003D6A"/>
                </a:solidFill>
              </a:rPr>
              <a:t> kg</a:t>
            </a:r>
          </a:p>
          <a:p>
            <a:pPr>
              <a:buClr>
                <a:schemeClr val="bg2"/>
              </a:buClr>
              <a:buSzPct val="100000"/>
            </a:pPr>
            <a:r>
              <a:rPr lang="en-US" sz="2000" noProof="0" dirty="0">
                <a:solidFill>
                  <a:srgbClr val="003D6A"/>
                </a:solidFill>
              </a:rPr>
              <a:t>      </a:t>
            </a:r>
            <a:r>
              <a:rPr lang="en-US" sz="2000" b="1" noProof="0" dirty="0">
                <a:solidFill>
                  <a:srgbClr val="003D6A"/>
                </a:solidFill>
              </a:rPr>
              <a:t>Jaws:</a:t>
            </a:r>
          </a:p>
          <a:p>
            <a:pPr marL="1657350" lvl="3" indent="-28575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003D6A"/>
                </a:solidFill>
              </a:rPr>
              <a:t>Top jaws: weight reduced</a:t>
            </a:r>
          </a:p>
          <a:p>
            <a:pPr marL="1657350" lvl="3" indent="-28575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003D6A"/>
                </a:solidFill>
              </a:rPr>
              <a:t>clamping inserts: for raw materials in cylindrical and square shape</a:t>
            </a:r>
            <a:endParaRPr lang="en-US" sz="1600" noProof="0" dirty="0">
              <a:solidFill>
                <a:srgbClr val="003D6A"/>
              </a:solidFill>
            </a:endParaRPr>
          </a:p>
          <a:p>
            <a:pPr>
              <a:buClr>
                <a:schemeClr val="bg2"/>
              </a:buClr>
              <a:buSzPct val="100000"/>
            </a:pPr>
            <a:endParaRPr lang="en-US" sz="1600" noProof="0" dirty="0">
              <a:solidFill>
                <a:srgbClr val="003D6A"/>
              </a:solidFill>
            </a:endParaRPr>
          </a:p>
          <a:p>
            <a:pPr marL="342900" lvl="0" indent="-342900" algn="just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en-US" sz="2000" b="1" noProof="0" dirty="0">
                <a:solidFill>
                  <a:srgbClr val="003D6A"/>
                </a:solidFill>
              </a:rPr>
              <a:t>Customer needs</a:t>
            </a:r>
          </a:p>
          <a:p>
            <a:pPr marL="800100" lvl="1" indent="-342900" algn="just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en-US" sz="1600" noProof="0" dirty="0">
                <a:solidFill>
                  <a:srgbClr val="003D6A"/>
                </a:solidFill>
              </a:rPr>
              <a:t>Very high safety factor</a:t>
            </a:r>
          </a:p>
          <a:p>
            <a:pPr marL="800100" lvl="1" indent="-342900" algn="just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en-US" sz="1600" noProof="0" dirty="0">
                <a:solidFill>
                  <a:srgbClr val="003D6A"/>
                </a:solidFill>
              </a:rPr>
              <a:t>Very high reliability</a:t>
            </a:r>
          </a:p>
          <a:p>
            <a:pPr marL="800100" lvl="1" indent="-342900" algn="just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solidFill>
                  <a:srgbClr val="003D6A"/>
                </a:solidFill>
              </a:rPr>
              <a:t>High flexibility</a:t>
            </a:r>
            <a:endParaRPr lang="en-US" sz="2000" noProof="0" dirty="0">
              <a:solidFill>
                <a:srgbClr val="003D6A"/>
              </a:solidFill>
            </a:endParaRPr>
          </a:p>
        </p:txBody>
      </p:sp>
      <p:sp>
        <p:nvSpPr>
          <p:cNvPr id="30" name="AutoShape 2">
            <a:extLst>
              <a:ext uri="{FF2B5EF4-FFF2-40B4-BE49-F238E27FC236}">
                <a16:creationId xmlns:a16="http://schemas.microsoft.com/office/drawing/2014/main" id="{44F3FDA4-B240-703C-1FDC-B2CC8012817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9" name="Textfeld 64">
            <a:extLst>
              <a:ext uri="{FF2B5EF4-FFF2-40B4-BE49-F238E27FC236}">
                <a16:creationId xmlns:a16="http://schemas.microsoft.com/office/drawing/2014/main" id="{0E683133-6892-8247-1529-C24500A28822}"/>
              </a:ext>
            </a:extLst>
          </p:cNvPr>
          <p:cNvSpPr txBox="1"/>
          <p:nvPr/>
        </p:nvSpPr>
        <p:spPr>
          <a:xfrm>
            <a:off x="3511636" y="1640505"/>
            <a:ext cx="2547492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de-DE"/>
            </a:defPPr>
            <a:lvl1pPr>
              <a:buClr>
                <a:schemeClr val="bg2"/>
              </a:buClr>
              <a:buSzPct val="100000"/>
              <a:defRPr sz="1600">
                <a:solidFill>
                  <a:srgbClr val="003D6A"/>
                </a:solidFill>
              </a:defRPr>
            </a:lvl1pPr>
          </a:lstStyle>
          <a:p>
            <a:r>
              <a:rPr lang="en-US" sz="1800" b="1" noProof="0" dirty="0"/>
              <a:t>PGN plus P 380-1-AS</a:t>
            </a:r>
          </a:p>
          <a:p>
            <a:endParaRPr lang="en-US" sz="1800" noProof="0" dirty="0"/>
          </a:p>
        </p:txBody>
      </p:sp>
      <p:cxnSp>
        <p:nvCxnSpPr>
          <p:cNvPr id="10" name="Verbinder: gewinkelt 76">
            <a:extLst>
              <a:ext uri="{FF2B5EF4-FFF2-40B4-BE49-F238E27FC236}">
                <a16:creationId xmlns:a16="http://schemas.microsoft.com/office/drawing/2014/main" id="{D06ADC95-DD64-C2E9-89E7-1E4A34CFA9A4}"/>
              </a:ext>
            </a:extLst>
          </p:cNvPr>
          <p:cNvCxnSpPr>
            <a:cxnSpLocks/>
          </p:cNvCxnSpPr>
          <p:nvPr/>
        </p:nvCxnSpPr>
        <p:spPr>
          <a:xfrm rot="10800000" flipV="1">
            <a:off x="2222480" y="1808066"/>
            <a:ext cx="1335187" cy="478770"/>
          </a:xfrm>
          <a:prstGeom prst="bentConnector3">
            <a:avLst>
              <a:gd name="adj1" fmla="val 50000"/>
            </a:avLst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Verbinder: gewinkelt 76">
            <a:extLst>
              <a:ext uri="{FF2B5EF4-FFF2-40B4-BE49-F238E27FC236}">
                <a16:creationId xmlns:a16="http://schemas.microsoft.com/office/drawing/2014/main" id="{77F1D834-7093-DD75-C8BE-36603FDBA983}"/>
              </a:ext>
            </a:extLst>
          </p:cNvPr>
          <p:cNvCxnSpPr>
            <a:cxnSpLocks/>
          </p:cNvCxnSpPr>
          <p:nvPr/>
        </p:nvCxnSpPr>
        <p:spPr>
          <a:xfrm rot="16200000" flipV="1">
            <a:off x="4483042" y="5325928"/>
            <a:ext cx="678425" cy="1"/>
          </a:xfrm>
          <a:prstGeom prst="bentConnector3">
            <a:avLst>
              <a:gd name="adj1" fmla="val 50000"/>
            </a:avLst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feld 64">
            <a:extLst>
              <a:ext uri="{FF2B5EF4-FFF2-40B4-BE49-F238E27FC236}">
                <a16:creationId xmlns:a16="http://schemas.microsoft.com/office/drawing/2014/main" id="{440415B3-E32A-91A5-AF78-5296BCE94B42}"/>
              </a:ext>
            </a:extLst>
          </p:cNvPr>
          <p:cNvSpPr txBox="1"/>
          <p:nvPr/>
        </p:nvSpPr>
        <p:spPr>
          <a:xfrm>
            <a:off x="4347306" y="5544918"/>
            <a:ext cx="2547492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de-DE"/>
            </a:defPPr>
            <a:lvl1pPr>
              <a:buClr>
                <a:schemeClr val="bg2"/>
              </a:buClr>
              <a:buSzPct val="100000"/>
              <a:defRPr sz="1600">
                <a:solidFill>
                  <a:srgbClr val="003D6A"/>
                </a:solidFill>
              </a:defRPr>
            </a:lvl1pPr>
          </a:lstStyle>
          <a:p>
            <a:r>
              <a:rPr lang="en-US" sz="1800" b="1" noProof="0" dirty="0"/>
              <a:t>Top jaw</a:t>
            </a:r>
          </a:p>
          <a:p>
            <a:endParaRPr lang="en-US" sz="1800" noProof="0" dirty="0"/>
          </a:p>
        </p:txBody>
      </p:sp>
      <p:cxnSp>
        <p:nvCxnSpPr>
          <p:cNvPr id="71" name="Verbinder: gewinkelt 76">
            <a:extLst>
              <a:ext uri="{FF2B5EF4-FFF2-40B4-BE49-F238E27FC236}">
                <a16:creationId xmlns:a16="http://schemas.microsoft.com/office/drawing/2014/main" id="{7933E516-3522-AE5E-3286-E2DC90A1C3AC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787973" y="5284833"/>
            <a:ext cx="705252" cy="305189"/>
          </a:xfrm>
          <a:prstGeom prst="bentConnector3">
            <a:avLst>
              <a:gd name="adj1" fmla="val 50000"/>
            </a:avLst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feld 64">
            <a:extLst>
              <a:ext uri="{FF2B5EF4-FFF2-40B4-BE49-F238E27FC236}">
                <a16:creationId xmlns:a16="http://schemas.microsoft.com/office/drawing/2014/main" id="{C3F69CF8-3F19-3823-CEE3-B6A98FE13F58}"/>
              </a:ext>
            </a:extLst>
          </p:cNvPr>
          <p:cNvSpPr txBox="1"/>
          <p:nvPr/>
        </p:nvSpPr>
        <p:spPr>
          <a:xfrm>
            <a:off x="888000" y="5724339"/>
            <a:ext cx="3668850" cy="86177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de-DE"/>
            </a:defPPr>
            <a:lvl1pPr>
              <a:buClr>
                <a:schemeClr val="bg2"/>
              </a:buClr>
              <a:buSzPct val="100000"/>
              <a:defRPr sz="1600">
                <a:solidFill>
                  <a:srgbClr val="003D6A"/>
                </a:solidFill>
              </a:defRPr>
            </a:lvl1pPr>
          </a:lstStyle>
          <a:p>
            <a:r>
              <a:rPr lang="en-US" sz="1800" b="1" noProof="0" dirty="0"/>
              <a:t>Clamping inserts</a:t>
            </a:r>
            <a:br>
              <a:rPr lang="en-US" sz="1800" noProof="0" dirty="0"/>
            </a:br>
            <a:r>
              <a:rPr lang="en-US" sz="1400" noProof="0" dirty="0"/>
              <a:t>for cylindrical/square shape</a:t>
            </a:r>
          </a:p>
          <a:p>
            <a:endParaRPr lang="en-US" sz="1800" noProof="0" dirty="0"/>
          </a:p>
        </p:txBody>
      </p:sp>
    </p:spTree>
    <p:extLst>
      <p:ext uri="{BB962C8B-B14F-4D97-AF65-F5344CB8AC3E}">
        <p14:creationId xmlns:p14="http://schemas.microsoft.com/office/powerpoint/2010/main" val="13746392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B68F64-CB77-7492-294B-1E478B704D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7402C4FD-D0A0-8A9B-CE06-BC652320A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noProof="0" dirty="0"/>
              <a:t>Ball Screw Actuator </a:t>
            </a:r>
            <a:br>
              <a:rPr lang="en-US" noProof="0" dirty="0"/>
            </a:br>
            <a:r>
              <a:rPr lang="en-US" sz="2400" b="0" noProof="0" dirty="0"/>
              <a:t>Accurate positioning, high payload capacity, and high speed</a:t>
            </a:r>
            <a:endParaRPr lang="en-US" b="0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192BAC7-C854-13E9-F66D-D6396977449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noProof="0" dirty="0"/>
              <a:t>Defense - Laser Marking Artillery Shell</a:t>
            </a:r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29FA253B-E25F-B91C-B495-587998B58ED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fld id="{73F7D4EC-FAF2-48D2-B8E5-457915FC50F3}" type="slidenum">
              <a:rPr lang="en-US" noProof="0" smtClean="0"/>
              <a:pPr/>
              <a:t>4</a:t>
            </a:fld>
            <a:endParaRPr lang="en-US" noProof="0" dirty="0"/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1783419F-7757-401F-945B-6ABAAFF69F81}"/>
              </a:ext>
            </a:extLst>
          </p:cNvPr>
          <p:cNvSpPr txBox="1"/>
          <p:nvPr/>
        </p:nvSpPr>
        <p:spPr>
          <a:xfrm>
            <a:off x="6998016" y="2106169"/>
            <a:ext cx="4859022" cy="387798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en-US" sz="2000" b="1" dirty="0">
                <a:solidFill>
                  <a:srgbClr val="003D6A"/>
                </a:solidFill>
              </a:rPr>
              <a:t>Function and benefits</a:t>
            </a:r>
            <a:br>
              <a:rPr lang="en-US" sz="2000" b="1" dirty="0"/>
            </a:br>
            <a:r>
              <a:rPr lang="en-US" sz="1600" dirty="0">
                <a:solidFill>
                  <a:srgbClr val="003D6A"/>
                </a:solidFill>
              </a:rPr>
              <a:t>Linear actuator to position artillery shells for laser marking process.</a:t>
            </a:r>
          </a:p>
          <a:p>
            <a:pPr marL="342900" lvl="0" indent="-342900" algn="just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endParaRPr lang="en-US" sz="1000" b="1" dirty="0">
              <a:solidFill>
                <a:srgbClr val="003D6A"/>
              </a:solidFill>
            </a:endParaRPr>
          </a:p>
          <a:p>
            <a:pPr marL="342900" indent="-342900" algn="just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rgbClr val="003D6A"/>
                </a:solidFill>
              </a:rPr>
              <a:t>Scope</a:t>
            </a:r>
          </a:p>
          <a:p>
            <a:pPr lvl="1" algn="just">
              <a:buClr>
                <a:schemeClr val="bg2"/>
              </a:buClr>
              <a:buSzPct val="100000"/>
            </a:pPr>
            <a:r>
              <a:rPr lang="en-US" sz="1600" b="1" dirty="0">
                <a:solidFill>
                  <a:srgbClr val="003D6A"/>
                </a:solidFill>
              </a:rPr>
              <a:t>Linear Axis: </a:t>
            </a:r>
            <a:r>
              <a:rPr lang="en-US" sz="1600" dirty="0">
                <a:solidFill>
                  <a:srgbClr val="003D6A"/>
                </a:solidFill>
              </a:rPr>
              <a:t>Delta 240</a:t>
            </a:r>
          </a:p>
          <a:p>
            <a:pPr lvl="1" algn="just">
              <a:buClr>
                <a:schemeClr val="bg2"/>
              </a:buClr>
              <a:buSzPct val="100000"/>
            </a:pPr>
            <a:r>
              <a:rPr lang="en-US" sz="1600" dirty="0">
                <a:solidFill>
                  <a:srgbClr val="003D6A"/>
                </a:solidFill>
              </a:rPr>
              <a:t>Mech. stroke: 2200 mm</a:t>
            </a:r>
          </a:p>
          <a:p>
            <a:pPr lvl="1" algn="just">
              <a:buClr>
                <a:schemeClr val="bg2"/>
              </a:buClr>
              <a:buSzPct val="100000"/>
            </a:pPr>
            <a:r>
              <a:rPr lang="en-US" sz="1600" dirty="0">
                <a:solidFill>
                  <a:srgbClr val="003D6A"/>
                </a:solidFill>
              </a:rPr>
              <a:t>total length: 3238 mm</a:t>
            </a:r>
          </a:p>
          <a:p>
            <a:pPr lvl="1" algn="just">
              <a:buClr>
                <a:schemeClr val="bg2"/>
              </a:buClr>
              <a:buSzPct val="100000"/>
            </a:pPr>
            <a:r>
              <a:rPr lang="en-US" sz="1600" dirty="0">
                <a:solidFill>
                  <a:srgbClr val="003D6A"/>
                </a:solidFill>
              </a:rPr>
              <a:t>repeatability accuracy (+/-): 0,03 mm</a:t>
            </a:r>
          </a:p>
          <a:p>
            <a:pPr lvl="1" algn="just">
              <a:buClr>
                <a:schemeClr val="bg2"/>
              </a:buClr>
              <a:buSzPct val="100000"/>
            </a:pPr>
            <a:r>
              <a:rPr lang="en-US" sz="1600" dirty="0">
                <a:solidFill>
                  <a:srgbClr val="003D6A"/>
                </a:solidFill>
              </a:rPr>
              <a:t>Weight: 145 kg</a:t>
            </a:r>
          </a:p>
          <a:p>
            <a:pPr lvl="0" algn="just">
              <a:buClr>
                <a:srgbClr val="009EE0"/>
              </a:buClr>
              <a:buSzPct val="100000"/>
              <a:defRPr/>
            </a:pPr>
            <a:endParaRPr lang="en-US" sz="1600" dirty="0">
              <a:solidFill>
                <a:srgbClr val="003D6A"/>
              </a:solidFill>
            </a:endParaRPr>
          </a:p>
          <a:p>
            <a:pPr marL="342900" lvl="0" indent="-342900" algn="just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en-US" sz="2000" b="1" dirty="0">
                <a:solidFill>
                  <a:srgbClr val="003D6A"/>
                </a:solidFill>
              </a:rPr>
              <a:t>Customer needs</a:t>
            </a:r>
          </a:p>
          <a:p>
            <a:pPr marL="800100" lvl="1" indent="-342900" algn="just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solidFill>
                  <a:srgbClr val="003D6A"/>
                </a:solidFill>
              </a:rPr>
              <a:t>High repeatability and position accuracy</a:t>
            </a:r>
          </a:p>
          <a:p>
            <a:pPr marL="800100" lvl="1" indent="-342900" algn="just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solidFill>
                  <a:srgbClr val="003D6A"/>
                </a:solidFill>
              </a:rPr>
              <a:t>High speed capability</a:t>
            </a:r>
          </a:p>
          <a:p>
            <a:pPr marL="800100" lvl="1" indent="-342900" algn="just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solidFill>
                  <a:srgbClr val="003D6A"/>
                </a:solidFill>
              </a:rPr>
              <a:t>Heavy payload capacity</a:t>
            </a:r>
            <a:endParaRPr lang="en-US" sz="2000" b="1" noProof="0" dirty="0">
              <a:solidFill>
                <a:srgbClr val="003D6A"/>
              </a:solidFill>
            </a:endParaRP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0BD9CA38-229B-E716-8BCE-5865147F23F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grpSp>
        <p:nvGrpSpPr>
          <p:cNvPr id="72" name="Gruppieren 71">
            <a:extLst>
              <a:ext uri="{FF2B5EF4-FFF2-40B4-BE49-F238E27FC236}">
                <a16:creationId xmlns:a16="http://schemas.microsoft.com/office/drawing/2014/main" id="{EF8C92CC-AB34-6A02-967A-10D9A0615948}"/>
              </a:ext>
            </a:extLst>
          </p:cNvPr>
          <p:cNvGrpSpPr/>
          <p:nvPr/>
        </p:nvGrpSpPr>
        <p:grpSpPr>
          <a:xfrm>
            <a:off x="817867" y="5687052"/>
            <a:ext cx="1386053" cy="432000"/>
            <a:chOff x="198239" y="4950297"/>
            <a:chExt cx="1386053" cy="432000"/>
          </a:xfrm>
        </p:grpSpPr>
        <p:sp>
          <p:nvSpPr>
            <p:cNvPr id="68" name="Textfeld 67">
              <a:extLst>
                <a:ext uri="{FF2B5EF4-FFF2-40B4-BE49-F238E27FC236}">
                  <a16:creationId xmlns:a16="http://schemas.microsoft.com/office/drawing/2014/main" id="{3D7FB323-86BF-1F53-E96C-69CA802AF96A}"/>
                </a:ext>
              </a:extLst>
            </p:cNvPr>
            <p:cNvSpPr txBox="1"/>
            <p:nvPr/>
          </p:nvSpPr>
          <p:spPr>
            <a:xfrm>
              <a:off x="658814" y="5000098"/>
              <a:ext cx="925478" cy="3323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l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lang="en-US" sz="1200" noProof="0" dirty="0">
                  <a:solidFill>
                    <a:srgbClr val="003D6A"/>
                  </a:solidFill>
                </a:rPr>
                <a:t>second page available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70" name="Grafik 69" descr="Informationen mit einfarbiger Füllung">
              <a:extLst>
                <a:ext uri="{FF2B5EF4-FFF2-40B4-BE49-F238E27FC236}">
                  <a16:creationId xmlns:a16="http://schemas.microsoft.com/office/drawing/2014/main" id="{5184D833-5047-FEC3-4A61-0B3467E990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98239" y="4950297"/>
              <a:ext cx="432000" cy="432000"/>
            </a:xfrm>
            <a:prstGeom prst="rect">
              <a:avLst/>
            </a:prstGeom>
          </p:spPr>
        </p:pic>
      </p:grpSp>
      <p:pic>
        <p:nvPicPr>
          <p:cNvPr id="9" name="Grafik 8">
            <a:extLst>
              <a:ext uri="{FF2B5EF4-FFF2-40B4-BE49-F238E27FC236}">
                <a16:creationId xmlns:a16="http://schemas.microsoft.com/office/drawing/2014/main" id="{A220255A-18D8-F268-FEA2-6AC89570239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815" y="2285846"/>
            <a:ext cx="5875335" cy="2316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8917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80962F-4B93-D14A-FE11-BBBBF6CB32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DD27C206-9161-B397-5A9A-73B6082EB0A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815" y="2229302"/>
            <a:ext cx="10259996" cy="4044498"/>
          </a:xfrm>
          <a:prstGeom prst="rect">
            <a:avLst/>
          </a:prstGeo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1861D005-BF79-AFE4-81EA-EC93F5FBAC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en-US" noProof="0" smtClean="0"/>
              <a:pPr/>
              <a:t>5</a:t>
            </a:fld>
            <a:endParaRPr lang="en-US" noProof="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B5E9FB0-22FE-410E-A5C8-4C4A387F16C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noProof="0" dirty="0"/>
              <a:t>Defense - Laser Marking Artillery Shell</a:t>
            </a:r>
          </a:p>
        </p:txBody>
      </p:sp>
      <p:sp>
        <p:nvSpPr>
          <p:cNvPr id="11" name="Textfeld 64">
            <a:extLst>
              <a:ext uri="{FF2B5EF4-FFF2-40B4-BE49-F238E27FC236}">
                <a16:creationId xmlns:a16="http://schemas.microsoft.com/office/drawing/2014/main" id="{590BB92D-7512-9FF1-AC84-689B6F6B598E}"/>
              </a:ext>
            </a:extLst>
          </p:cNvPr>
          <p:cNvSpPr txBox="1"/>
          <p:nvPr/>
        </p:nvSpPr>
        <p:spPr>
          <a:xfrm>
            <a:off x="1145451" y="2669328"/>
            <a:ext cx="3808910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de-DE"/>
            </a:defPPr>
            <a:lvl1pPr>
              <a:buClr>
                <a:schemeClr val="bg2"/>
              </a:buClr>
              <a:buSzPct val="100000"/>
              <a:defRPr sz="1600">
                <a:solidFill>
                  <a:srgbClr val="003D6A"/>
                </a:solidFill>
              </a:defRPr>
            </a:lvl1pPr>
          </a:lstStyle>
          <a:p>
            <a:r>
              <a:rPr lang="en-US" sz="1800" b="1" noProof="0" dirty="0"/>
              <a:t>Linear axis Delta</a:t>
            </a:r>
          </a:p>
          <a:p>
            <a:r>
              <a:rPr lang="en-US" sz="1800" dirty="0"/>
              <a:t>(Delta </a:t>
            </a:r>
            <a:r>
              <a:rPr lang="en-US" sz="1800" noProof="0" dirty="0"/>
              <a:t>240-C-SSS-M-3240-2200-3238-4SAG-2010-1ES10-18BL10-1-MK3-GS24)</a:t>
            </a:r>
          </a:p>
        </p:txBody>
      </p:sp>
      <p:sp>
        <p:nvSpPr>
          <p:cNvPr id="14" name="Titel 6">
            <a:extLst>
              <a:ext uri="{FF2B5EF4-FFF2-40B4-BE49-F238E27FC236}">
                <a16:creationId xmlns:a16="http://schemas.microsoft.com/office/drawing/2014/main" id="{E8AC6C1B-B2F6-6A8F-49C3-D7913CDB2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666751"/>
            <a:ext cx="9571313" cy="917444"/>
          </a:xfrm>
        </p:spPr>
        <p:txBody>
          <a:bodyPr/>
          <a:lstStyle/>
          <a:p>
            <a:r>
              <a:rPr lang="en-US" sz="3200" noProof="0" dirty="0"/>
              <a:t>Ball Screw Actuator </a:t>
            </a:r>
            <a:br>
              <a:rPr lang="en-US" sz="3200" noProof="0" dirty="0"/>
            </a:br>
            <a:r>
              <a:rPr lang="en-US" sz="2400" b="0" noProof="0" dirty="0"/>
              <a:t>Accurate positioning, high payload capacity, and high speed</a:t>
            </a:r>
          </a:p>
        </p:txBody>
      </p:sp>
      <p:cxnSp>
        <p:nvCxnSpPr>
          <p:cNvPr id="6" name="Verbinder: gewinkelt 76">
            <a:extLst>
              <a:ext uri="{FF2B5EF4-FFF2-40B4-BE49-F238E27FC236}">
                <a16:creationId xmlns:a16="http://schemas.microsoft.com/office/drawing/2014/main" id="{CA2B0D5D-0247-78C4-8A12-B2B2F51D09E7}"/>
              </a:ext>
            </a:extLst>
          </p:cNvPr>
          <p:cNvCxnSpPr>
            <a:cxnSpLocks/>
          </p:cNvCxnSpPr>
          <p:nvPr/>
        </p:nvCxnSpPr>
        <p:spPr>
          <a:xfrm>
            <a:off x="2466975" y="3724275"/>
            <a:ext cx="1981200" cy="1123950"/>
          </a:xfrm>
          <a:prstGeom prst="bentConnector3">
            <a:avLst>
              <a:gd name="adj1" fmla="val 50000"/>
            </a:avLst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49062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DBD433-F3A9-B05C-45B3-1CB9776BF7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EDBA93-1654-2651-28CB-ED69CD853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Dynamics Ordnance and Tactical Systems: </a:t>
            </a:r>
            <a:r>
              <a:rPr lang="en-US" b="0" dirty="0"/>
              <a:t>155 mm artillery shell production</a:t>
            </a:r>
            <a:endParaRPr lang="en-US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3010D54-73B2-03E7-1979-FB1DAD99EB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9CB3F90-02D9-E734-2608-C47CD4F7AE6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Defense</a:t>
            </a:r>
          </a:p>
        </p:txBody>
      </p:sp>
      <p:pic>
        <p:nvPicPr>
          <p:cNvPr id="1028" name="Picture 4" descr="Keine alternative Textbeschreibung für dieses Bild vorhanden">
            <a:extLst>
              <a:ext uri="{FF2B5EF4-FFF2-40B4-BE49-F238E27FC236}">
                <a16:creationId xmlns:a16="http://schemas.microsoft.com/office/drawing/2014/main" id="{CABA10B5-00BF-FC48-336E-A960037E98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814" y="2105194"/>
            <a:ext cx="3055938" cy="415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5CCBF17C-CA5C-9BA9-295D-FFAC2EECA83E}"/>
              </a:ext>
            </a:extLst>
          </p:cNvPr>
          <p:cNvSpPr txBox="1"/>
          <p:nvPr/>
        </p:nvSpPr>
        <p:spPr>
          <a:xfrm>
            <a:off x="663387" y="6333033"/>
            <a:ext cx="11084114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Source: </a:t>
            </a:r>
            <a:r>
              <a:rPr lang="en-US" sz="1000" dirty="0">
                <a:solidFill>
                  <a:srgbClr val="003D6A"/>
                </a:solidFill>
                <a:hlinkClick r:id="rId4"/>
              </a:rPr>
              <a:t>Weldon Solution - LinkedIn, post 1</a:t>
            </a:r>
            <a:r>
              <a:rPr lang="en-US" sz="1000" dirty="0">
                <a:solidFill>
                  <a:srgbClr val="003D6A"/>
                </a:solidFill>
              </a:rPr>
              <a:t>;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  <a:hlinkClick r:id="rId5"/>
              </a:rPr>
              <a:t>talkbusiness.net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; </a:t>
            </a:r>
          </a:p>
        </p:txBody>
      </p:sp>
      <p:pic>
        <p:nvPicPr>
          <p:cNvPr id="1030" name="Picture 6" descr="Keine alternative Textbeschreibung für dieses Bild vorhanden">
            <a:extLst>
              <a:ext uri="{FF2B5EF4-FFF2-40B4-BE49-F238E27FC236}">
                <a16:creationId xmlns:a16="http://schemas.microsoft.com/office/drawing/2014/main" id="{6BD81C7C-0849-6CFE-26C6-50D35D3E4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45551" y="2097088"/>
            <a:ext cx="4158000" cy="41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Keine alternative Textbeschreibung für dieses Bild vorhanden">
            <a:extLst>
              <a:ext uri="{FF2B5EF4-FFF2-40B4-BE49-F238E27FC236}">
                <a16:creationId xmlns:a16="http://schemas.microsoft.com/office/drawing/2014/main" id="{758C7DF4-2C77-AECC-CA22-BFDCB0C3C9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34350" y="2114550"/>
            <a:ext cx="3486150" cy="41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28DB3498-A4F5-5194-46B8-1574AF0D3758}"/>
              </a:ext>
            </a:extLst>
          </p:cNvPr>
          <p:cNvSpPr/>
          <p:nvPr/>
        </p:nvSpPr>
        <p:spPr>
          <a:xfrm>
            <a:off x="1685925" y="3726087"/>
            <a:ext cx="1093302" cy="1530317"/>
          </a:xfrm>
          <a:prstGeom prst="rect">
            <a:avLst/>
          </a:pr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BFA7DA76-17D1-F45E-6DAB-CB501DCE46D9}"/>
              </a:ext>
            </a:extLst>
          </p:cNvPr>
          <p:cNvSpPr/>
          <p:nvPr/>
        </p:nvSpPr>
        <p:spPr>
          <a:xfrm>
            <a:off x="4741862" y="3726087"/>
            <a:ext cx="2173287" cy="560163"/>
          </a:xfrm>
          <a:prstGeom prst="rect">
            <a:avLst/>
          </a:pr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C198973E-BC03-97D7-F8DD-1C1AC8413897}"/>
              </a:ext>
            </a:extLst>
          </p:cNvPr>
          <p:cNvSpPr/>
          <p:nvPr/>
        </p:nvSpPr>
        <p:spPr>
          <a:xfrm>
            <a:off x="5975350" y="4895850"/>
            <a:ext cx="1454150" cy="981200"/>
          </a:xfrm>
          <a:prstGeom prst="rect">
            <a:avLst/>
          </a:pr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B296ED16-4483-B5F2-A432-7700D2F55D77}"/>
              </a:ext>
            </a:extLst>
          </p:cNvPr>
          <p:cNvSpPr/>
          <p:nvPr/>
        </p:nvSpPr>
        <p:spPr>
          <a:xfrm>
            <a:off x="8623299" y="3105150"/>
            <a:ext cx="2378075" cy="1638300"/>
          </a:xfrm>
          <a:prstGeom prst="rect">
            <a:avLst/>
          </a:pr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A369EADB-D84B-1B34-C636-0AD26FDBD9A4}"/>
              </a:ext>
            </a:extLst>
          </p:cNvPr>
          <p:cNvSpPr/>
          <p:nvPr/>
        </p:nvSpPr>
        <p:spPr>
          <a:xfrm>
            <a:off x="5716588" y="3316068"/>
            <a:ext cx="2286963" cy="1169763"/>
          </a:xfrm>
          <a:prstGeom prst="rect">
            <a:avLst/>
          </a:pr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3B2C90E7-ACAE-5A7A-3892-216D07982F93}"/>
              </a:ext>
            </a:extLst>
          </p:cNvPr>
          <p:cNvSpPr txBox="1"/>
          <p:nvPr/>
        </p:nvSpPr>
        <p:spPr>
          <a:xfrm>
            <a:off x="5716588" y="3105150"/>
            <a:ext cx="1506823" cy="221599"/>
          </a:xfrm>
          <a:prstGeom prst="rect">
            <a:avLst/>
          </a:prstGeom>
          <a:solidFill>
            <a:schemeClr val="accent3"/>
          </a:solidFill>
        </p:spPr>
        <p:txBody>
          <a:bodyPr wrap="none" lIns="0" tIns="0" rIns="0" bIns="0" rtlCol="0">
            <a:spAutoFit/>
          </a:bodyPr>
          <a:lstStyle>
            <a:defPPr>
              <a:defRPr lang="de-DE"/>
            </a:defPPr>
            <a:lvl1pPr marR="0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  <a:defRPr kumimoji="0" sz="2200" b="0" i="0" u="none" strike="noStrike" cap="none" spc="0" normalizeH="0" baseline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</a:defRPr>
            </a:lvl1pPr>
          </a:lstStyle>
          <a:p>
            <a:r>
              <a:rPr lang="en-US" sz="1600" dirty="0"/>
              <a:t>Linear axis Delta</a:t>
            </a:r>
          </a:p>
        </p:txBody>
      </p:sp>
      <p:pic>
        <p:nvPicPr>
          <p:cNvPr id="2050" name="Picture 2" descr="General Dynamics Ordnance and Tactical Systems">
            <a:extLst>
              <a:ext uri="{FF2B5EF4-FFF2-40B4-BE49-F238E27FC236}">
                <a16:creationId xmlns:a16="http://schemas.microsoft.com/office/drawing/2014/main" id="{7D010382-733B-B2FF-5AA1-6334CC4AEB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15550" y="934639"/>
            <a:ext cx="1728000" cy="322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nternational Manufacturing Technology Show 2026 | Weldon Solutions">
            <a:extLst>
              <a:ext uri="{FF2B5EF4-FFF2-40B4-BE49-F238E27FC236}">
                <a16:creationId xmlns:a16="http://schemas.microsoft.com/office/drawing/2014/main" id="{0888E8A2-D50B-2776-1CBB-C009D4C26A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82325" y="1252013"/>
            <a:ext cx="876960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65B233BF-1D02-9FED-133E-32230DC49E5F}"/>
              </a:ext>
            </a:extLst>
          </p:cNvPr>
          <p:cNvSpPr txBox="1"/>
          <p:nvPr/>
        </p:nvSpPr>
        <p:spPr>
          <a:xfrm>
            <a:off x="1621030" y="5291911"/>
            <a:ext cx="1223092" cy="2492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ea typeface="+mn-ea"/>
                <a:cs typeface="+mn-cs"/>
              </a:rPr>
              <a:t>PGN-plus-P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7CCFBD03-B031-E930-EFFC-0C4B98B3A77B}"/>
              </a:ext>
            </a:extLst>
          </p:cNvPr>
          <p:cNvSpPr txBox="1"/>
          <p:nvPr/>
        </p:nvSpPr>
        <p:spPr>
          <a:xfrm>
            <a:off x="4485916" y="4286250"/>
            <a:ext cx="1223092" cy="2492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ea typeface="+mn-ea"/>
                <a:cs typeface="+mn-cs"/>
              </a:rPr>
              <a:t>PGL-plus-P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5E25E127-A533-37BB-F80B-A5F04EE43129}"/>
              </a:ext>
            </a:extLst>
          </p:cNvPr>
          <p:cNvSpPr txBox="1"/>
          <p:nvPr/>
        </p:nvSpPr>
        <p:spPr>
          <a:xfrm>
            <a:off x="4682409" y="5627751"/>
            <a:ext cx="1223092" cy="2492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ea typeface="+mn-ea"/>
                <a:cs typeface="+mn-cs"/>
              </a:rPr>
              <a:t>PGN-plus-P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97AA28DF-306B-08B3-5439-C361EE53E290}"/>
              </a:ext>
            </a:extLst>
          </p:cNvPr>
          <p:cNvSpPr txBox="1"/>
          <p:nvPr/>
        </p:nvSpPr>
        <p:spPr>
          <a:xfrm>
            <a:off x="8623299" y="4784824"/>
            <a:ext cx="1223092" cy="2492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ea typeface="+mn-ea"/>
                <a:cs typeface="+mn-cs"/>
              </a:rPr>
              <a:t>PGN-plus-P</a:t>
            </a:r>
          </a:p>
        </p:txBody>
      </p:sp>
    </p:spTree>
    <p:extLst>
      <p:ext uri="{BB962C8B-B14F-4D97-AF65-F5344CB8AC3E}">
        <p14:creationId xmlns:p14="http://schemas.microsoft.com/office/powerpoint/2010/main" val="31054410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A78927-4DA8-4AFA-8E22-BD74DC294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Dynamics Ordnance and Tactical Systems: </a:t>
            </a:r>
            <a:r>
              <a:rPr lang="en-US" b="0" dirty="0"/>
              <a:t>155 mm artillery shell production</a:t>
            </a:r>
            <a:endParaRPr lang="en-US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852FB1CB-DB70-CA33-FD39-26EF5EB0F6C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9496859-445F-907D-09AB-6AF6EE982D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Defense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9167B4C0-B14F-22EB-6EE0-5A125B60DEC5}"/>
              </a:ext>
            </a:extLst>
          </p:cNvPr>
          <p:cNvSpPr txBox="1"/>
          <p:nvPr/>
        </p:nvSpPr>
        <p:spPr>
          <a:xfrm>
            <a:off x="663387" y="6333033"/>
            <a:ext cx="11084114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Source:</a:t>
            </a:r>
            <a:r>
              <a:rPr lang="en-US" sz="1000" dirty="0">
                <a:solidFill>
                  <a:srgbClr val="003D6A"/>
                </a:solidFill>
              </a:rPr>
              <a:t> </a:t>
            </a:r>
            <a:r>
              <a:rPr lang="en-US" sz="1000" dirty="0">
                <a:hlinkClick r:id="rId4"/>
              </a:rPr>
              <a:t>Weldon Solution - LinkedIn, post 2</a:t>
            </a:r>
            <a:r>
              <a:rPr lang="en-US" sz="1000" dirty="0"/>
              <a:t>; </a:t>
            </a:r>
            <a:r>
              <a:rPr lang="en-US" sz="1000" dirty="0">
                <a:hlinkClick r:id="rId5"/>
              </a:rPr>
              <a:t>Weldon Solution - LinkedIn, post 3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3" name="1746652599855">
            <a:hlinkClick r:id="" action="ppaction://media"/>
            <a:extLst>
              <a:ext uri="{FF2B5EF4-FFF2-40B4-BE49-F238E27FC236}">
                <a16:creationId xmlns:a16="http://schemas.microsoft.com/office/drawing/2014/main" id="{0DF24D57-0659-4CAF-951D-D4089A132B4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6275" y="2095165"/>
            <a:ext cx="7410450" cy="4167564"/>
          </a:xfrm>
          <a:prstGeom prst="rect">
            <a:avLst/>
          </a:prstGeom>
        </p:spPr>
      </p:pic>
      <p:pic>
        <p:nvPicPr>
          <p:cNvPr id="14" name="Picture 2" descr="General Dynamics Ordnance and Tactical Systems">
            <a:extLst>
              <a:ext uri="{FF2B5EF4-FFF2-40B4-BE49-F238E27FC236}">
                <a16:creationId xmlns:a16="http://schemas.microsoft.com/office/drawing/2014/main" id="{AEDB5F61-4644-5C46-FC70-ABC94BBE3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15550" y="934639"/>
            <a:ext cx="1728000" cy="322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International Manufacturing Technology Show 2026 | Weldon Solutions">
            <a:extLst>
              <a:ext uri="{FF2B5EF4-FFF2-40B4-BE49-F238E27FC236}">
                <a16:creationId xmlns:a16="http://schemas.microsoft.com/office/drawing/2014/main" id="{B28B3AF7-5ED2-6954-1C72-A0307AE50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82325" y="1252013"/>
            <a:ext cx="876960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Keine alternative Textbeschreibung für dieses Bild vorhanden">
            <a:extLst>
              <a:ext uri="{FF2B5EF4-FFF2-40B4-BE49-F238E27FC236}">
                <a16:creationId xmlns:a16="http://schemas.microsoft.com/office/drawing/2014/main" id="{B399644E-25CB-D28E-3573-B3FE862915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67700" y="2092109"/>
            <a:ext cx="3589337" cy="41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4344DC73-51E6-7875-E94B-90899249128C}"/>
              </a:ext>
            </a:extLst>
          </p:cNvPr>
          <p:cNvSpPr/>
          <p:nvPr/>
        </p:nvSpPr>
        <p:spPr>
          <a:xfrm>
            <a:off x="10654199" y="3405950"/>
            <a:ext cx="1093302" cy="851725"/>
          </a:xfrm>
          <a:prstGeom prst="rect">
            <a:avLst/>
          </a:pr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4A652F07-2FD2-1672-A63A-C006C59AFF43}"/>
              </a:ext>
            </a:extLst>
          </p:cNvPr>
          <p:cNvSpPr txBox="1"/>
          <p:nvPr/>
        </p:nvSpPr>
        <p:spPr>
          <a:xfrm>
            <a:off x="10589304" y="4308995"/>
            <a:ext cx="1223092" cy="249299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ea typeface="+mn-ea"/>
                <a:cs typeface="+mn-cs"/>
              </a:rPr>
              <a:t>PGN-plus-P</a:t>
            </a:r>
          </a:p>
        </p:txBody>
      </p:sp>
    </p:spTree>
    <p:extLst>
      <p:ext uri="{BB962C8B-B14F-4D97-AF65-F5344CB8AC3E}">
        <p14:creationId xmlns:p14="http://schemas.microsoft.com/office/powerpoint/2010/main" val="3046583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1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0C27F053-7725-ADA5-FEC1-2BE3D9DBA80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232" y="2105715"/>
            <a:ext cx="10610590" cy="4176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400841E-2284-72F6-DFC1-CA8431834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X-Y-Z Gantry System + Magnetic Gripping</a:t>
            </a:r>
            <a:br>
              <a:rPr lang="en-US" dirty="0"/>
            </a:br>
            <a:r>
              <a:rPr lang="en-US" sz="2400" b="0" dirty="0"/>
              <a:t>Flexible Handling of Varied Cylindrical Workpieces</a:t>
            </a:r>
            <a:endParaRPr lang="en-US" sz="240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AB18E0F-E666-739D-159D-7EC0B50CE09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AC3C220-9F75-3BDF-5FED-B4F40DE8E52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Defense - Weapons Assembly</a:t>
            </a:r>
          </a:p>
        </p:txBody>
      </p:sp>
    </p:spTree>
    <p:extLst>
      <p:ext uri="{BB962C8B-B14F-4D97-AF65-F5344CB8AC3E}">
        <p14:creationId xmlns:p14="http://schemas.microsoft.com/office/powerpoint/2010/main" val="40358508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979347-B7FF-7111-017C-92B0BED463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96E2760D-9CD8-E94D-3632-DFB4F6701C7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937" y="2180403"/>
            <a:ext cx="6070420" cy="2304000"/>
          </a:xfrm>
          <a:prstGeom prst="rect">
            <a:avLst/>
          </a:prstGeom>
        </p:spPr>
      </p:pic>
      <p:sp>
        <p:nvSpPr>
          <p:cNvPr id="7" name="Titel 6">
            <a:extLst>
              <a:ext uri="{FF2B5EF4-FFF2-40B4-BE49-F238E27FC236}">
                <a16:creationId xmlns:a16="http://schemas.microsoft.com/office/drawing/2014/main" id="{6A612E59-A63E-6A7A-F28E-B096116C6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666751"/>
            <a:ext cx="9571313" cy="917444"/>
          </a:xfrm>
        </p:spPr>
        <p:txBody>
          <a:bodyPr/>
          <a:lstStyle/>
          <a:p>
            <a:r>
              <a:rPr lang="en-US" noProof="0" dirty="0"/>
              <a:t>Magnetic Gripping</a:t>
            </a:r>
            <a:br>
              <a:rPr lang="en-US" noProof="0" dirty="0"/>
            </a:br>
            <a:r>
              <a:rPr lang="en-US" sz="2400" b="0" noProof="0" dirty="0"/>
              <a:t>Flexible Handling of Varied Cylindrical Workpieces</a:t>
            </a:r>
            <a:endParaRPr lang="en-US" b="0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2BB276A-EC5F-8C13-75C9-31504DDBD70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1800" b="1" noProof="0" dirty="0">
                <a:solidFill>
                  <a:schemeClr val="bg2"/>
                </a:solidFill>
              </a:rPr>
              <a:t>Defense </a:t>
            </a:r>
            <a:r>
              <a:rPr lang="en-US" noProof="0" dirty="0"/>
              <a:t>-</a:t>
            </a:r>
            <a:r>
              <a:rPr lang="en-US" sz="1800" b="1" noProof="0" dirty="0">
                <a:solidFill>
                  <a:schemeClr val="bg2"/>
                </a:solidFill>
              </a:rPr>
              <a:t> Weapons Assembly</a:t>
            </a:r>
            <a:endParaRPr lang="en-US" noProof="0" dirty="0"/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FCB7F278-75B5-A096-F506-3BD1B04D74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fld id="{73F7D4EC-FAF2-48D2-B8E5-457915FC50F3}" type="slidenum">
              <a:rPr lang="en-US" noProof="0" smtClean="0"/>
              <a:pPr/>
              <a:t>9</a:t>
            </a:fld>
            <a:endParaRPr lang="en-US" noProof="0" dirty="0"/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25C28762-93EB-91E5-4CA1-1F6937902CBE}"/>
              </a:ext>
            </a:extLst>
          </p:cNvPr>
          <p:cNvSpPr txBox="1"/>
          <p:nvPr/>
        </p:nvSpPr>
        <p:spPr>
          <a:xfrm>
            <a:off x="6966052" y="1934499"/>
            <a:ext cx="5082112" cy="470898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rgbClr val="003D6A"/>
                </a:solidFill>
              </a:rPr>
              <a:t>Function</a:t>
            </a:r>
            <a:br>
              <a:rPr lang="en-US" sz="2000" b="1" dirty="0"/>
            </a:br>
            <a:r>
              <a:rPr lang="en-US" sz="1600" dirty="0">
                <a:solidFill>
                  <a:srgbClr val="003D6A"/>
                </a:solidFill>
              </a:rPr>
              <a:t>Magnetic gripper for flexible gripping</a:t>
            </a:r>
          </a:p>
          <a:p>
            <a:pPr>
              <a:buClr>
                <a:schemeClr val="bg2"/>
              </a:buClr>
              <a:buSzPct val="100000"/>
            </a:pPr>
            <a:endParaRPr lang="en-US" sz="1000" b="1" dirty="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rgbClr val="003D6A"/>
                </a:solidFill>
              </a:rPr>
              <a:t>Customer benefit</a:t>
            </a:r>
          </a:p>
          <a:p>
            <a:pPr marL="800100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003D6A"/>
                </a:solidFill>
              </a:rPr>
              <a:t>Single tool handles many diameters</a:t>
            </a:r>
          </a:p>
          <a:p>
            <a:pPr marL="800100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003D6A"/>
                </a:solidFill>
              </a:rPr>
              <a:t>No changeover or moving parts</a:t>
            </a:r>
          </a:p>
          <a:p>
            <a:pPr>
              <a:buClr>
                <a:schemeClr val="bg2"/>
              </a:buClr>
              <a:buSzPct val="100000"/>
            </a:pPr>
            <a:endParaRPr lang="en-US" sz="1000" b="1" dirty="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rgbClr val="003D6A"/>
                </a:solidFill>
              </a:rPr>
              <a:t>Customer work piece</a:t>
            </a:r>
            <a:br>
              <a:rPr lang="en-US" sz="2000" b="1" dirty="0">
                <a:solidFill>
                  <a:srgbClr val="003D6A"/>
                </a:solidFill>
              </a:rPr>
            </a:br>
            <a:r>
              <a:rPr lang="en-US" sz="1600" dirty="0">
                <a:solidFill>
                  <a:srgbClr val="003D6A"/>
                </a:solidFill>
              </a:rPr>
              <a:t>Missile bodies </a:t>
            </a:r>
            <a:endParaRPr lang="en-US" sz="2000" dirty="0">
              <a:solidFill>
                <a:srgbClr val="003D6A"/>
              </a:solidFill>
            </a:endParaRPr>
          </a:p>
          <a:p>
            <a:pPr>
              <a:buClr>
                <a:schemeClr val="bg2"/>
              </a:buClr>
              <a:buSzPct val="100000"/>
            </a:pPr>
            <a:endParaRPr lang="en-US" sz="1000" dirty="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rgbClr val="003D6A"/>
                </a:solidFill>
              </a:rPr>
              <a:t>Scope</a:t>
            </a:r>
            <a:br>
              <a:rPr lang="en-US" sz="2000" b="1" dirty="0">
                <a:solidFill>
                  <a:srgbClr val="003D6A"/>
                </a:solidFill>
              </a:rPr>
            </a:br>
            <a:r>
              <a:rPr lang="en-US" sz="1600" b="1" dirty="0">
                <a:solidFill>
                  <a:srgbClr val="003D6A"/>
                </a:solidFill>
              </a:rPr>
              <a:t>Gripper: </a:t>
            </a:r>
            <a:r>
              <a:rPr lang="en-US" sz="1600" dirty="0">
                <a:solidFill>
                  <a:srgbClr val="003D6A"/>
                </a:solidFill>
              </a:rPr>
              <a:t>EMH-DP 080-B</a:t>
            </a:r>
          </a:p>
          <a:p>
            <a:pPr marL="800100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003D6A"/>
                </a:solidFill>
              </a:rPr>
              <a:t>Payload for horizontal magnet surface: 19 kg</a:t>
            </a:r>
          </a:p>
          <a:p>
            <a:pPr marL="800100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003D6A"/>
                </a:solidFill>
              </a:rPr>
              <a:t>Payload for vertical magnet surface: 7.5 kg</a:t>
            </a:r>
          </a:p>
          <a:p>
            <a:pPr marL="800100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003D6A"/>
                </a:solidFill>
              </a:rPr>
              <a:t>Weight: 3 kg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en-US" sz="1600" dirty="0">
              <a:solidFill>
                <a:srgbClr val="003D6A"/>
              </a:solidFill>
            </a:endParaRPr>
          </a:p>
          <a:p>
            <a:pPr>
              <a:buClr>
                <a:schemeClr val="bg2"/>
              </a:buClr>
              <a:buSzPct val="100000"/>
            </a:pPr>
            <a:r>
              <a:rPr lang="en-US" sz="1600" dirty="0">
                <a:solidFill>
                  <a:srgbClr val="003D6A"/>
                </a:solidFill>
              </a:rPr>
              <a:t>      </a:t>
            </a:r>
            <a:endParaRPr lang="en-US" sz="2000" dirty="0">
              <a:solidFill>
                <a:srgbClr val="003D6A"/>
              </a:solidFill>
            </a:endParaRPr>
          </a:p>
          <a:p>
            <a:pPr>
              <a:buClr>
                <a:schemeClr val="bg2"/>
              </a:buClr>
              <a:buSzPct val="100000"/>
            </a:pPr>
            <a:br>
              <a:rPr lang="en-US" sz="2000" b="1" dirty="0"/>
            </a:br>
            <a:endParaRPr lang="en-US" sz="1000" noProof="0" dirty="0">
              <a:solidFill>
                <a:srgbClr val="003D6A"/>
              </a:solidFill>
            </a:endParaRPr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14ED1DD4-9D1A-85E3-C659-ED45B86C7874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A3C95EE5-5024-C6F4-C7EE-B049F5712788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noProof="0" dirty="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146A46D7-8280-BD2E-A3D2-C4411039881F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noProof="0" dirty="0"/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9EC23A60-31AB-60FE-9EBC-679C1DA65F92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BA16AA32-A902-2EF0-701E-9C0D4C4D7F9C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noProof="0" dirty="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A2B0D5CD-0A4F-A791-8AD1-819CD34E4F58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noProof="0" dirty="0"/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B98D887C-8F20-438A-B05E-24E64BFFFCA0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675E5271-611C-E70D-2AB1-BC637DA93DC7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noProof="0" dirty="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REQUIREMENTS</a:t>
              </a:r>
              <a:endParaRPr lang="en-US" sz="1000" noProof="0" dirty="0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69621CF3-290A-44A5-386D-12D182C98E3C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noProof="0" dirty="0"/>
            </a:p>
          </p:txBody>
        </p:sp>
      </p:grpSp>
      <p:sp>
        <p:nvSpPr>
          <p:cNvPr id="2" name="AutoShape 2">
            <a:extLst>
              <a:ext uri="{FF2B5EF4-FFF2-40B4-BE49-F238E27FC236}">
                <a16:creationId xmlns:a16="http://schemas.microsoft.com/office/drawing/2014/main" id="{680BACF6-1DEF-54C2-F597-4082A746E5D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cxnSp>
        <p:nvCxnSpPr>
          <p:cNvPr id="14" name="Verbinder: gewinkelt 76">
            <a:extLst>
              <a:ext uri="{FF2B5EF4-FFF2-40B4-BE49-F238E27FC236}">
                <a16:creationId xmlns:a16="http://schemas.microsoft.com/office/drawing/2014/main" id="{5AA15643-5F40-42AF-8A20-FF1CDFB39D1E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701429" y="4148183"/>
            <a:ext cx="1263063" cy="0"/>
          </a:xfrm>
          <a:prstGeom prst="bentConnector3">
            <a:avLst>
              <a:gd name="adj1" fmla="val 50000"/>
            </a:avLst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feld 64">
            <a:extLst>
              <a:ext uri="{FF2B5EF4-FFF2-40B4-BE49-F238E27FC236}">
                <a16:creationId xmlns:a16="http://schemas.microsoft.com/office/drawing/2014/main" id="{87D7AD44-5C23-C740-05A1-8096496943CE}"/>
              </a:ext>
            </a:extLst>
          </p:cNvPr>
          <p:cNvSpPr txBox="1"/>
          <p:nvPr/>
        </p:nvSpPr>
        <p:spPr>
          <a:xfrm>
            <a:off x="761041" y="4740909"/>
            <a:ext cx="380891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de-DE"/>
            </a:defPPr>
            <a:lvl1pPr>
              <a:buClr>
                <a:schemeClr val="bg2"/>
              </a:buClr>
              <a:buSzPct val="100000"/>
              <a:defRPr sz="1600">
                <a:solidFill>
                  <a:srgbClr val="003D6A"/>
                </a:solidFill>
              </a:defRPr>
            </a:lvl1pPr>
          </a:lstStyle>
          <a:p>
            <a:r>
              <a:rPr lang="en-US" sz="1800" noProof="0" dirty="0"/>
              <a:t>EMH-DP 080-B</a:t>
            </a:r>
          </a:p>
        </p:txBody>
      </p:sp>
      <p:sp>
        <p:nvSpPr>
          <p:cNvPr id="22" name="Textfeld 64">
            <a:extLst>
              <a:ext uri="{FF2B5EF4-FFF2-40B4-BE49-F238E27FC236}">
                <a16:creationId xmlns:a16="http://schemas.microsoft.com/office/drawing/2014/main" id="{F6860DE1-CBB7-4BA8-ABC0-A681B2AD78AF}"/>
              </a:ext>
            </a:extLst>
          </p:cNvPr>
          <p:cNvSpPr txBox="1"/>
          <p:nvPr/>
        </p:nvSpPr>
        <p:spPr>
          <a:xfrm>
            <a:off x="3682908" y="4713235"/>
            <a:ext cx="3808910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de-DE"/>
            </a:defPPr>
            <a:lvl1pPr>
              <a:buClr>
                <a:schemeClr val="bg2"/>
              </a:buClr>
              <a:buSzPct val="100000"/>
              <a:defRPr sz="1600">
                <a:solidFill>
                  <a:srgbClr val="003D6A"/>
                </a:solidFill>
              </a:defRPr>
            </a:lvl1pPr>
          </a:lstStyle>
          <a:p>
            <a:r>
              <a:rPr lang="en-US" sz="1800" noProof="0" dirty="0"/>
              <a:t>PVL EMH-DP 080 Ø150-Ø260 </a:t>
            </a:r>
          </a:p>
          <a:p>
            <a:r>
              <a:rPr lang="en-US" sz="1800" noProof="0" dirty="0"/>
              <a:t>Custom for project</a:t>
            </a:r>
          </a:p>
        </p:txBody>
      </p:sp>
      <p:grpSp>
        <p:nvGrpSpPr>
          <p:cNvPr id="23" name="Gruppieren 3">
            <a:extLst>
              <a:ext uri="{FF2B5EF4-FFF2-40B4-BE49-F238E27FC236}">
                <a16:creationId xmlns:a16="http://schemas.microsoft.com/office/drawing/2014/main" id="{91EE4DBB-9066-705F-2DCC-2B145BB96E5E}"/>
              </a:ext>
            </a:extLst>
          </p:cNvPr>
          <p:cNvGrpSpPr/>
          <p:nvPr/>
        </p:nvGrpSpPr>
        <p:grpSpPr>
          <a:xfrm>
            <a:off x="3100327" y="6126112"/>
            <a:ext cx="629579" cy="598693"/>
            <a:chOff x="4749430" y="2974495"/>
            <a:chExt cx="2215224" cy="2106551"/>
          </a:xfrm>
        </p:grpSpPr>
        <p:sp>
          <p:nvSpPr>
            <p:cNvPr id="24" name="Rechteck 8">
              <a:extLst>
                <a:ext uri="{FF2B5EF4-FFF2-40B4-BE49-F238E27FC236}">
                  <a16:creationId xmlns:a16="http://schemas.microsoft.com/office/drawing/2014/main" id="{18E85AAB-8170-7CCE-F19D-E18C694A3591}"/>
                </a:ext>
              </a:extLst>
            </p:cNvPr>
            <p:cNvSpPr/>
            <p:nvPr/>
          </p:nvSpPr>
          <p:spPr>
            <a:xfrm>
              <a:off x="5386243" y="4155146"/>
              <a:ext cx="914400" cy="925900"/>
            </a:xfrm>
            <a:prstGeom prst="rect">
              <a:avLst/>
            </a:prstGeom>
            <a:solidFill>
              <a:srgbClr val="003D6A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25" name="Rechteck 9">
              <a:extLst>
                <a:ext uri="{FF2B5EF4-FFF2-40B4-BE49-F238E27FC236}">
                  <a16:creationId xmlns:a16="http://schemas.microsoft.com/office/drawing/2014/main" id="{D4504823-3BC0-55F2-BDE5-C26906180A27}"/>
                </a:ext>
              </a:extLst>
            </p:cNvPr>
            <p:cNvSpPr/>
            <p:nvPr/>
          </p:nvSpPr>
          <p:spPr>
            <a:xfrm>
              <a:off x="6543234" y="3689719"/>
              <a:ext cx="256053" cy="1135452"/>
            </a:xfrm>
            <a:prstGeom prst="rect">
              <a:avLst/>
            </a:prstGeom>
            <a:solidFill>
              <a:srgbClr val="009E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26" name="Rechteck: obere Ecken abgeschnitten 10">
              <a:extLst>
                <a:ext uri="{FF2B5EF4-FFF2-40B4-BE49-F238E27FC236}">
                  <a16:creationId xmlns:a16="http://schemas.microsoft.com/office/drawing/2014/main" id="{947F2046-249B-6317-64CC-FF3D397FD432}"/>
                </a:ext>
              </a:extLst>
            </p:cNvPr>
            <p:cNvSpPr/>
            <p:nvPr/>
          </p:nvSpPr>
          <p:spPr>
            <a:xfrm rot="16200000">
              <a:off x="6311198" y="4464719"/>
              <a:ext cx="363291" cy="357612"/>
            </a:xfrm>
            <a:prstGeom prst="snip2SameRect">
              <a:avLst/>
            </a:prstGeom>
            <a:solidFill>
              <a:srgbClr val="009E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27" name="Rechteck 11">
              <a:extLst>
                <a:ext uri="{FF2B5EF4-FFF2-40B4-BE49-F238E27FC236}">
                  <a16:creationId xmlns:a16="http://schemas.microsoft.com/office/drawing/2014/main" id="{7EE48D06-A5D5-92EA-B8E9-6F1DC0166160}"/>
                </a:ext>
              </a:extLst>
            </p:cNvPr>
            <p:cNvSpPr/>
            <p:nvPr/>
          </p:nvSpPr>
          <p:spPr>
            <a:xfrm flipH="1">
              <a:off x="4891268" y="3689719"/>
              <a:ext cx="256053" cy="1135452"/>
            </a:xfrm>
            <a:prstGeom prst="rect">
              <a:avLst/>
            </a:prstGeom>
            <a:solidFill>
              <a:srgbClr val="009E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28" name="Rechteck: obere Ecken abgeschnitten 12">
              <a:extLst>
                <a:ext uri="{FF2B5EF4-FFF2-40B4-BE49-F238E27FC236}">
                  <a16:creationId xmlns:a16="http://schemas.microsoft.com/office/drawing/2014/main" id="{4A768F7C-C008-C85A-9851-BE9C6B555410}"/>
                </a:ext>
              </a:extLst>
            </p:cNvPr>
            <p:cNvSpPr/>
            <p:nvPr/>
          </p:nvSpPr>
          <p:spPr>
            <a:xfrm rot="5400000" flipH="1">
              <a:off x="5016067" y="4464719"/>
              <a:ext cx="363291" cy="357612"/>
            </a:xfrm>
            <a:prstGeom prst="snip2SameRect">
              <a:avLst/>
            </a:prstGeom>
            <a:solidFill>
              <a:srgbClr val="009E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29" name="Rechteck 13">
              <a:extLst>
                <a:ext uri="{FF2B5EF4-FFF2-40B4-BE49-F238E27FC236}">
                  <a16:creationId xmlns:a16="http://schemas.microsoft.com/office/drawing/2014/main" id="{9AE47A84-6542-BBD3-642F-6D82E64F48FF}"/>
                </a:ext>
              </a:extLst>
            </p:cNvPr>
            <p:cNvSpPr/>
            <p:nvPr/>
          </p:nvSpPr>
          <p:spPr>
            <a:xfrm>
              <a:off x="4749430" y="2974495"/>
              <a:ext cx="2215224" cy="715224"/>
            </a:xfrm>
            <a:prstGeom prst="rect">
              <a:avLst/>
            </a:prstGeom>
            <a:solidFill>
              <a:srgbClr val="009E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sp>
        <p:nvSpPr>
          <p:cNvPr id="31" name="Textfeld 127">
            <a:extLst>
              <a:ext uri="{FF2B5EF4-FFF2-40B4-BE49-F238E27FC236}">
                <a16:creationId xmlns:a16="http://schemas.microsoft.com/office/drawing/2014/main" id="{A556F23A-CA7E-A33E-B929-F8359FDB97D7}"/>
              </a:ext>
            </a:extLst>
          </p:cNvPr>
          <p:cNvSpPr txBox="1"/>
          <p:nvPr/>
        </p:nvSpPr>
        <p:spPr>
          <a:xfrm>
            <a:off x="4624160" y="6525104"/>
            <a:ext cx="8289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noProof="0" dirty="0">
                <a:solidFill>
                  <a:srgbClr val="00446B"/>
                </a:solidFill>
                <a:latin typeface="+mj-lt"/>
                <a:ea typeface="+mj-ea"/>
                <a:cs typeface="+mj-cs"/>
              </a:rPr>
              <a:t>RELIABILITY</a:t>
            </a:r>
          </a:p>
        </p:txBody>
      </p:sp>
      <p:sp>
        <p:nvSpPr>
          <p:cNvPr id="64" name="Textfeld 125">
            <a:extLst>
              <a:ext uri="{FF2B5EF4-FFF2-40B4-BE49-F238E27FC236}">
                <a16:creationId xmlns:a16="http://schemas.microsoft.com/office/drawing/2014/main" id="{C62E308D-B614-99A4-7B14-564B6C52F0B3}"/>
              </a:ext>
            </a:extLst>
          </p:cNvPr>
          <p:cNvSpPr txBox="1"/>
          <p:nvPr/>
        </p:nvSpPr>
        <p:spPr>
          <a:xfrm>
            <a:off x="5349702" y="6521467"/>
            <a:ext cx="814424" cy="18757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noProof="0" dirty="0">
                <a:solidFill>
                  <a:srgbClr val="00446B"/>
                </a:solidFill>
                <a:latin typeface="+mj-lt"/>
                <a:ea typeface="+mj-ea"/>
                <a:cs typeface="+mj-cs"/>
              </a:rPr>
              <a:t>STRONG</a:t>
            </a:r>
          </a:p>
        </p:txBody>
      </p:sp>
      <p:pic>
        <p:nvPicPr>
          <p:cNvPr id="65" name="Grafik 29">
            <a:extLst>
              <a:ext uri="{FF2B5EF4-FFF2-40B4-BE49-F238E27FC236}">
                <a16:creationId xmlns:a16="http://schemas.microsoft.com/office/drawing/2014/main" id="{5EEB2D9F-9D71-462D-428B-9C7B69D658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05139" y="6048017"/>
            <a:ext cx="526231" cy="526231"/>
          </a:xfrm>
          <a:prstGeom prst="rect">
            <a:avLst/>
          </a:prstGeom>
        </p:spPr>
      </p:pic>
      <p:pic>
        <p:nvPicPr>
          <p:cNvPr id="67" name="Grafik 24">
            <a:extLst>
              <a:ext uri="{FF2B5EF4-FFF2-40B4-BE49-F238E27FC236}">
                <a16:creationId xmlns:a16="http://schemas.microsoft.com/office/drawing/2014/main" id="{CFE8178C-5CF6-9015-FB64-1B59D4CB77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817330" y="6122608"/>
            <a:ext cx="461426" cy="461426"/>
          </a:xfrm>
          <a:prstGeom prst="rect">
            <a:avLst/>
          </a:prstGeom>
        </p:spPr>
      </p:pic>
      <p:grpSp>
        <p:nvGrpSpPr>
          <p:cNvPr id="68" name="Gruppieren 3">
            <a:extLst>
              <a:ext uri="{FF2B5EF4-FFF2-40B4-BE49-F238E27FC236}">
                <a16:creationId xmlns:a16="http://schemas.microsoft.com/office/drawing/2014/main" id="{2936E66D-1692-6219-1104-644D703A6548}"/>
              </a:ext>
            </a:extLst>
          </p:cNvPr>
          <p:cNvGrpSpPr/>
          <p:nvPr/>
        </p:nvGrpSpPr>
        <p:grpSpPr>
          <a:xfrm>
            <a:off x="909502" y="6146926"/>
            <a:ext cx="629579" cy="525972"/>
            <a:chOff x="4749430" y="2974495"/>
            <a:chExt cx="2215224" cy="1850676"/>
          </a:xfrm>
        </p:grpSpPr>
        <p:sp>
          <p:nvSpPr>
            <p:cNvPr id="70" name="Rechteck 9">
              <a:extLst>
                <a:ext uri="{FF2B5EF4-FFF2-40B4-BE49-F238E27FC236}">
                  <a16:creationId xmlns:a16="http://schemas.microsoft.com/office/drawing/2014/main" id="{0659F599-B644-9937-E249-063F58434DB6}"/>
                </a:ext>
              </a:extLst>
            </p:cNvPr>
            <p:cNvSpPr/>
            <p:nvPr/>
          </p:nvSpPr>
          <p:spPr>
            <a:xfrm>
              <a:off x="6543234" y="3689719"/>
              <a:ext cx="256053" cy="1135452"/>
            </a:xfrm>
            <a:prstGeom prst="rect">
              <a:avLst/>
            </a:prstGeom>
            <a:solidFill>
              <a:srgbClr val="009E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72" name="Rechteck: obere Ecken abgeschnitten 10">
              <a:extLst>
                <a:ext uri="{FF2B5EF4-FFF2-40B4-BE49-F238E27FC236}">
                  <a16:creationId xmlns:a16="http://schemas.microsoft.com/office/drawing/2014/main" id="{F24B7095-0F68-4AEB-66D4-3653F92BF101}"/>
                </a:ext>
              </a:extLst>
            </p:cNvPr>
            <p:cNvSpPr/>
            <p:nvPr/>
          </p:nvSpPr>
          <p:spPr>
            <a:xfrm rot="16200000">
              <a:off x="6311198" y="4464719"/>
              <a:ext cx="363291" cy="357612"/>
            </a:xfrm>
            <a:prstGeom prst="snip2SameRect">
              <a:avLst/>
            </a:prstGeom>
            <a:solidFill>
              <a:srgbClr val="009E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73" name="Rechteck 11">
              <a:extLst>
                <a:ext uri="{FF2B5EF4-FFF2-40B4-BE49-F238E27FC236}">
                  <a16:creationId xmlns:a16="http://schemas.microsoft.com/office/drawing/2014/main" id="{5B1365E6-B6A5-B895-11EA-96659363236E}"/>
                </a:ext>
              </a:extLst>
            </p:cNvPr>
            <p:cNvSpPr/>
            <p:nvPr/>
          </p:nvSpPr>
          <p:spPr>
            <a:xfrm flipH="1">
              <a:off x="4891268" y="3689719"/>
              <a:ext cx="256053" cy="1135452"/>
            </a:xfrm>
            <a:prstGeom prst="rect">
              <a:avLst/>
            </a:prstGeom>
            <a:solidFill>
              <a:srgbClr val="009E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74" name="Rechteck: obere Ecken abgeschnitten 12">
              <a:extLst>
                <a:ext uri="{FF2B5EF4-FFF2-40B4-BE49-F238E27FC236}">
                  <a16:creationId xmlns:a16="http://schemas.microsoft.com/office/drawing/2014/main" id="{7FE1DD9F-E59C-F64E-9F31-1DEF7D3B8032}"/>
                </a:ext>
              </a:extLst>
            </p:cNvPr>
            <p:cNvSpPr/>
            <p:nvPr/>
          </p:nvSpPr>
          <p:spPr>
            <a:xfrm rot="5400000" flipH="1">
              <a:off x="5016067" y="4464719"/>
              <a:ext cx="363291" cy="357612"/>
            </a:xfrm>
            <a:prstGeom prst="snip2SameRect">
              <a:avLst/>
            </a:prstGeom>
            <a:solidFill>
              <a:srgbClr val="009E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75" name="Rechteck 13">
              <a:extLst>
                <a:ext uri="{FF2B5EF4-FFF2-40B4-BE49-F238E27FC236}">
                  <a16:creationId xmlns:a16="http://schemas.microsoft.com/office/drawing/2014/main" id="{B4018845-DF01-1D01-555C-0FB6AF232B34}"/>
                </a:ext>
              </a:extLst>
            </p:cNvPr>
            <p:cNvSpPr/>
            <p:nvPr/>
          </p:nvSpPr>
          <p:spPr>
            <a:xfrm>
              <a:off x="4749430" y="2974495"/>
              <a:ext cx="2215224" cy="715224"/>
            </a:xfrm>
            <a:prstGeom prst="rect">
              <a:avLst/>
            </a:prstGeom>
            <a:solidFill>
              <a:srgbClr val="009E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cxnSp>
        <p:nvCxnSpPr>
          <p:cNvPr id="16" name="Verbinder: gewinkelt 76">
            <a:extLst>
              <a:ext uri="{FF2B5EF4-FFF2-40B4-BE49-F238E27FC236}">
                <a16:creationId xmlns:a16="http://schemas.microsoft.com/office/drawing/2014/main" id="{65AD55C8-2003-FAB1-3032-A9A9B000FA38}"/>
              </a:ext>
            </a:extLst>
          </p:cNvPr>
          <p:cNvCxnSpPr>
            <a:cxnSpLocks/>
          </p:cNvCxnSpPr>
          <p:nvPr/>
        </p:nvCxnSpPr>
        <p:spPr>
          <a:xfrm rot="16200000" flipV="1">
            <a:off x="3155433" y="4508925"/>
            <a:ext cx="1054950" cy="0"/>
          </a:xfrm>
          <a:prstGeom prst="bentConnector3">
            <a:avLst>
              <a:gd name="adj1" fmla="val 50000"/>
            </a:avLst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95645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SCHUNK">
      <a:dk1>
        <a:sysClr val="windowText" lastClr="000000"/>
      </a:dk1>
      <a:lt1>
        <a:sysClr val="window" lastClr="FFFFFF"/>
      </a:lt1>
      <a:dk2>
        <a:srgbClr val="003D6A"/>
      </a:dk2>
      <a:lt2>
        <a:srgbClr val="009EE0"/>
      </a:lt2>
      <a:accent1>
        <a:srgbClr val="003D6A"/>
      </a:accent1>
      <a:accent2>
        <a:srgbClr val="009EE0"/>
      </a:accent2>
      <a:accent3>
        <a:srgbClr val="BCCF00"/>
      </a:accent3>
      <a:accent4>
        <a:srgbClr val="D2006F"/>
      </a:accent4>
      <a:accent5>
        <a:srgbClr val="009263"/>
      </a:accent5>
      <a:accent6>
        <a:srgbClr val="D8BA22"/>
      </a:accent6>
      <a:hlink>
        <a:srgbClr val="009EE0"/>
      </a:hlink>
      <a:folHlink>
        <a:srgbClr val="A4A4A4"/>
      </a:folHlink>
    </a:clrScheme>
    <a:fontScheme name="Schunk Fago">
      <a:majorFont>
        <a:latin typeface="Fago Pro"/>
        <a:ea typeface=""/>
        <a:cs typeface=""/>
      </a:majorFont>
      <a:minorFont>
        <a:latin typeface="Fago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marR="0" algn="l" defTabSz="914400" rtl="0" eaLnBrk="1" fontAlgn="auto" latinLnBrk="0" hangingPunct="1">
          <a:lnSpc>
            <a:spcPct val="90000"/>
          </a:lnSpc>
          <a:spcBef>
            <a:spcPts val="300"/>
          </a:spcBef>
          <a:spcAft>
            <a:spcPts val="0"/>
          </a:spcAft>
          <a:buClr>
            <a:srgbClr val="009EE0"/>
          </a:buClr>
          <a:buSzTx/>
          <a:tabLst/>
          <a:defRPr kumimoji="0" sz="2200" b="0" i="0" u="none" strike="noStrike" kern="1200" cap="none" spc="0" normalizeH="0" baseline="0" noProof="0" dirty="0" err="1" smtClean="0">
            <a:ln>
              <a:noFill/>
            </a:ln>
            <a:solidFill>
              <a:srgbClr val="003D6A"/>
            </a:solidFill>
            <a:effectLst/>
            <a:uLnTx/>
            <a:uFillTx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chunk_PPT-Vorlage_Hand_in_Hand_EN_0823.pptx  -  Read-Only" id="{0FA78DD8-8137-4A25-9288-2E4CB8202941}" vid="{17A01DDD-5B6A-483C-85A6-0C15E11046F0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867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EF377ED1-DCEB-4F4C-BEE7-EC42FBAD87CE}">
  <we:reference id="ea4a38c2-de38-11e9-a1c6-00155de8db01" version="1.2.0.2" store="EXCatalog" storeType="EXCatalog"/>
  <we:alternateReferences/>
  <we:properties>
    <we:property name="CantoAssets" value="&quot;[{\&quot;scheme\&quot;:\&quot;image\&quot;,\&quot;id\&quot;:\&quot;jq6jsgdbr10op8av9fhvm8vs6h\&quot;,\&quot;tenant\&quot;:\&quot;schunk.canto.de\&quot;,\&quot;time\&quot;:\&quot;20220718131700000\&quot;,\&quot;name\&quot;:\&quot;Inline-Nutzentrenner_ILR-2200_Anwendungsbild_10_2017_freigestellt_CMYK.tif\&quot;,\&quot;addedby\&quot;:\&quot;test\&quot;},{\&quot;scheme\&quot;:\&quot;image\&quot;,\&quot;id\&quot;:\&quot;fn345hvtl964d6l016cl7pd506\&quot;,\&quot;tenant\&quot;:\&quot;schunk.canto.de\&quot;,\&quot;time\&quot;:\&quot;20230630090345000\&quot;,\&quot;name\&quot;:\&quot;Hand_Sculpture_Small_500x1000_01_2023_CMYK.indd\&quot;,\&quot;addedby\&quot;:\&quot;test\&quot;},{\&quot;scheme\&quot;:\&quot;image\&quot;,\&quot;id\&quot;:\&quot;5o840vkpvp0v117au5sqbmis2l\&quot;,\&quot;tenant\&quot;:\&quot;schunk.canto.de\&quot;,\&quot;time\&quot;:\&quot;20230630090144000\&quot;,\&quot;name\&quot;:\&quot;Hand_Sculpture_Small_500x1000_01_2023_CMYK.idml\&quot;,\&quot;addedby\&quot;:\&quot;test\&quot;},{\&quot;scheme\&quot;:\&quot;image\&quot;,\&quot;id\&quot;:\&quot;du394clcp943bbah4jbva8ed7t\&quot;,\&quot;tenant\&quot;:\&quot;schunk.canto.de\&quot;,\&quot;time\&quot;:\&quot;20230630084639000\&quot;,\&quot;name\&quot;:\&quot;Hand_Sculpture_Small_500x1000_3D_View_01_2023_RGB.jpg\&quot;,\&quot;addedby\&quot;:\&quot;test\&quot;},{\&quot;scheme\&quot;:\&quot;image\&quot;,\&quot;id\&quot;:\&quot;loqkhmbnmd0i7ba0v0kgt0tk1u\&quot;,\&quot;tenant\&quot;:\&quot;schunk.canto.de\&quot;,\&quot;time\&quot;:\&quot;20240206180740000\&quot;,\&quot;name\&quot;:\&quot;RCG Stellverteterbild.PSD\&quot;,\&quot;addedby\&quot;:\&quot;test\&quot;},{\&quot;scheme\&quot;:\&quot;image\&quot;,\&quot;id\&quot;:\&quot;6q0o143tn12bd7oiv76rt8b62g\&quot;,\&quot;tenant\&quot;:\&quot;schunk.canto.de\&quot;,\&quot;time\&quot;:\&quot;20250204111757000\&quot;,\&quot;name\&quot;:\&quot;E-Mobility_Produktrendering-Werkstueck_lifter-trays-PrismaticCell_SLD_ELG.psd\&quot;,\&quot;addedby\&quot;:\&quot;test\&quot;},{\&quot;scheme\&quot;:\&quot;image\&quot;,\&quot;id\&quot;:\&quot;2ss7opgnrh3rb1t0d6svuoug2t\&quot;,\&quot;tenant\&quot;:\&quot;schunk.canto.de\&quot;,\&quot;time\&quot;:\&quot;20240603180615000\&quot;,\&quot;name\&quot;:\&quot;Automotive Produktbild Stellvertreter.PNG\&quot;,\&quot;addedby\&quot;:\&quot;test\&quot;},{\&quot;scheme\&quot;:\&quot;image\&quot;,\&quot;id\&quot;:\&quot;k4cfvnes79391c796eaku0au2u\&quot;,\&quot;tenant\&quot;:\&quot;schunk.canto.de\&quot;,\&quot;time\&quot;:\&quot;20240522161537000\&quot;,\&quot;name\&quot;:\&quot;icon_Automotive_HG_grau_RGB_05_2024.eps\&quot;,\&quot;addedby\&quot;:\&quot;test\&quot;},{\&quot;scheme\&quot;:\&quot;image\&quot;,\&quot;id\&quot;:\&quot;dubhhmh8eh18l8pv7dmn6d1s4c\&quot;,\&quot;tenant\&quot;:\&quot;schunk.canto.de\&quot;,\&quot;time\&quot;:\&quot;20240122131656000\&quot;,\&quot;name\&quot;:\&quot;E-Mobility_Produktrendering-Werkstueck_E-Antrieb_Statorhandling.psd\&quot;,\&quot;addedby\&quot;:\&quot;test\&quot;},{\&quot;scheme\&quot;:\&quot;image\&quot;,\&quot;id\&quot;:\&quot;bralngndcl04j54umk34a21c3r\&quot;,\&quot;tenant\&quot;:\&quot;schunk.canto.de\&quot;,\&quot;time\&quot;:\&quot;20240115172323000\&quot;,\&quot;name\&quot;:\&quot;E-Mobility_Produktrendering-Werkstueck_Mehrfachgreifer_Prismatische Zellen.psd\&quot;,\&quot;addedby\&quot;:\&quot;test\&quot;},{\&quot;scheme\&quot;:\&quot;image\&quot;,\&quot;id\&quot;:\&quot;rebg4bg2rd4tfdqs0tumtmdr46\&quot;,\&quot;tenant\&quot;:\&quot;schunk.canto.de\&quot;,\&quot;time\&quot;:\&quot;20240115172332000\&quot;,\&quot;name\&quot;:\&quot;E-Mobility_Produktrendering-Werkstueck_Batterypackgreifer.psd\&quot;,\&quot;addedby\&quot;:\&quot;test\&quot;},{\&quot;scheme\&quot;:\&quot;image\&quot;,\&quot;id\&quot;:\&quot;snekrocm8d3s94a6qc2css4007\&quot;,\&quot;tenant\&quot;:\&quot;schunk.canto.de\&quot;,\&quot;time\&quot;:\&quot;20240122131658000\&quot;,\&quot;name\&quot;:\&quot;E-Mobility_Produktrendering-Werkstueck_Linearportal_Brennstoffzellenstack.psd\&quot;,\&quot;addedby\&quot;:\&quot;test\&quot;},{\&quot;scheme\&quot;:\&quot;image\&quot;,\&quot;id\&quot;:\&quot;smb852lk1d5l9dhm102se0bn1h\&quot;,\&quot;tenant\&quot;:\&quot;schunk.canto.de\&quot;,\&quot;time\&quot;:\&quot;20240115172338000\&quot;,\&quot;name\&quot;:\&quot;E-Mobility_Produktrendering-Werkstueck_Batteriezellenhandling_prismatischeZelle.psd\&quot;,\&quot;addedby\&quot;:\&quot;test\&quot;},{\&quot;scheme\&quot;:\&quot;image\&quot;,\&quot;id\&quot;:\&quot;9uto2i9pql0i31vd2se5h9h340\&quot;,\&quot;tenant\&quot;:\&quot;schunk.canto.de\&quot;,\&quot;time\&quot;:\&quot;20220928074131000\&quot;,\&quot;name\&quot;:\&quot;1506741_Expander_for_6_Batterien_4zu3.psd\&quot;,\&quot;addedby\&quot;:\&quot;test\&quot;},{\&quot;scheme\&quot;:\&quot;image\&quot;,\&quot;id\&quot;:\&quot;nkrgi931i11krc4mfnob9qcp4u\&quot;,\&quot;tenant\&quot;:\&quot;schunk.canto.de\&quot;,\&quot;time\&quot;:\&quot;20240122131644000\&quot;,\&quot;name\&quot;:\&quot;E-Mobility_Produktrendering-Werkstueck_Brennstoffzelle_Stacking-Einheit.psd\&quot;,\&quot;addedby\&quot;:\&quot;test\&quot;},{\&quot;scheme\&quot;:\&quot;image\&quot;,\&quot;id\&quot;:\&quot;o3ude1p3mh34r0cd60cc07as20\&quot;,\&quot;tenant\&quot;:\&quot;schunk.canto.de\&quot;,\&quot;time\&quot;:\&quot;20240115172310000\&quot;,\&quot;name\&quot;:\&quot;E-Mobility_Produktrendering-Werkstueck_RCG_Mehrfachgreifer_Raffeinheit.psd\&quot;,\&quot;addedby\&quot;:\&quot;test\&quot;},{\&quot;scheme\&quot;:\&quot;image\&quot;,\&quot;id\&quot;:\&quot;9ig7jlgh0t6pr3rimv0vqk8o7r\&quot;,\&quot;tenant\&quot;:\&quot;schunk.canto.de\&quot;,\&quot;time\&quot;:\&quot;20220928074130000\&quot;,\&quot;name\&quot;:\&quot;Transport_Zellen_NEU_4zu3.psd\&quot;,\&quot;addedby\&quot;:\&quot;test\&quot;},{\&quot;scheme\&quot;:\&quot;image\&quot;,\&quot;id\&quot;:\&quot;3utq04juh175p9b3fb8knna05e\&quot;,\&quot;tenant\&quot;:\&quot;schunk.canto.de\&quot;,\&quot;time\&quot;:\&quot;20240814133531000\&quot;,\&quot;name\&quot;:\&quot;RCG_Anwendungsbild_4_E-Mobility_0724.tif\&quot;,\&quot;addedby\&quot;:\&quot;test\&quot;},{\&quot;scheme\&quot;:\&quot;image\&quot;,\&quot;id\&quot;:\&quot;5f4odgm6r93nj3b6iu4b0ee50q\&quot;,\&quot;tenant\&quot;:\&quot;schunk.canto.de\&quot;,\&quot;time\&quot;:\&quot;20240313082129000\&quot;,\&quot;name\&quot;:\&quot;RCG_Runzellenhandling_Detail_Anwendungsrendering_03_2024.psd\&quot;,\&quot;addedby\&quot;:\&quot;test\&quot;},{\&quot;scheme\&quot;:\&quot;image\&quot;,\&quot;id\&quot;:\&quot;bkng1c3e296014p3nuug55hm5j\&quot;,\&quot;tenant\&quot;:\&quot;schunk.canto.de\&quot;,\&quot;time\&quot;:\&quot;20240313094849000\&quot;,\&quot;name\&quot;:\&quot;RCG_Doppelreihe_an_Industrieroboter.png\&quot;,\&quot;addedby\&quot;:\&quot;test\&quot;},{\&quot;scheme\&quot;:\&quot;image\&quot;,\&quot;id\&quot;:\&quot;2f4g2g42ql2db8dukoe5bd643g\&quot;,\&quot;tenant\&quot;:\&quot;schunk.canto.de\&quot;,\&quot;time\&quot;:\&quot;20230515141840000\&quot;,\&quot;name\&quot;:\&quot;16zu9_MPG-plus_PGN-plus-P_SWS_SRM_Anwendungsbild_Rundzellenhandling_E-Mobility_01_2023_.png\&quot;,\&quot;addedby\&quot;:\&quot;test\&quot;},{\&quot;scheme\&quot;:\&quot;image\&quot;,\&quot;id\&quot;:\&quot;mgdogfqpat6bd2go20ge458p3t\&quot;,\&quot;tenant\&quot;:\&quot;schunk.canto.de\&quot;,\&quot;time\&quot;:\&quot;20230515141755000\&quot;,\&quot;name\&quot;:\&quot;4zu3_MPG-plus_PGN-plus-P_SWS_SRM_Anwendungsbild_Rundzellenhandling_E-Mobility_01_2023_.png\&quot;,\&quot;addedby\&quot;:\&quot;test\&quot;},{\&quot;scheme\&quot;:\&quot;image\&quot;,\&quot;id\&quot;:\&quot;emhp1rkgu51rde7sc4l94s673k\&quot;,\&quot;tenant\&quot;:\&quot;schunk.canto.de\&quot;,\&quot;time\&quot;:\&quot;20250204111824000\&quot;,\&quot;name\&quot;:\&quot;E-Mobility_Produktrendering-Werkstueck_Spannloesung_PrismaticCell_1.psd\&quot;,\&quot;addedby\&quot;:\&quot;test\&quot;},{\&quot;scheme\&quot;:\&quot;image\&quot;,\&quot;id\&quot;:\&quot;t3abhu23u13prfahtcsr2tqf0n\&quot;,\&quot;tenant\&quot;:\&quot;schunk.canto.de\&quot;,\&quot;time\&quot;:\&quot;20250204111819000\&quot;,\&quot;name\&quot;:\&quot;E-Mobility_Produktrendering-Werkstueck_Spannloesung_PrismaticCell_2.psd\&quot;,\&quot;addedby\&quot;:\&quot;test\&quot;},{\&quot;scheme\&quot;:\&quot;image\&quot;,\&quot;id\&quot;:\&quot;1fsj2lu18h30b0sv173vo2pn4u\&quot;,\&quot;tenant\&quot;:\&quot;schunk.canto.de\&quot;,\&quot;time\&quot;:\&quot;20240122131654000\&quot;,\&quot;name\&quot;:\&quot;E-Mobility_Produktrendering-Werkstueck_E-Antrieb_Komplettsystem_Statorhandling_mit-Gestell.psd\&quot;,\&quot;addedby\&quot;:\&quot;test\&quot;},{\&quot;scheme\&quot;:\&quot;image\&quot;,\&quot;id\&quot;:\&quot;fbs65ik35p7chfonq1nrij544r\&quot;,\&quot;tenant\&quot;:\&quot;schunk.canto.de\&quot;,\&quot;time\&quot;:\&quot;20240122131652000\&quot;,\&quot;name\&quot;:\&quot;E-Mobility_Produktrendering-Werkstueck_E-Antrieb_Komplettsystem_Statorhandling.psd\&quot;,\&quot;addedby\&quot;:\&quot;test\&quot;},{\&quot;scheme\&quot;:\&quot;video\&quot;,\&quot;id\&quot;:\&quot;5jkohehjb116n76v8mni0j9b0j\&quot;,\&quot;tenant\&quot;:\&quot;schunk.canto.de\&quot;,\&quot;time\&quot;:\&quot;20241209093621000\&quot;,\&quot;name\&quot;:\&quot;E-Mobility_Prismatic-Cells_Animation_DE_EN_1124.mp4\&quot;,\&quot;addedby\&quot;:\&quot;test\&quot;},{\&quot;scheme\&quot;:\&quot;image\&quot;,\&quot;id\&quot;:\&quot;41njmod1cd64panr93oo11fm2e\&quot;,\&quot;tenant\&quot;:\&quot;schunk.canto.de\&quot;,\&quot;time\&quot;:\&quot;20240814133528000\&quot;,\&quot;name\&quot;:\&quot;RCG_Anwendungsbild_3_E-Mobility_0724.tif\&quot;,\&quot;addedby\&quot;:\&quot;test\&quot;},{\&quot;scheme\&quot;:\&quot;image\&quot;,\&quot;id\&quot;:\&quot;j9adgaf15550r9r1btmm11nq19\&quot;,\&quot;tenant\&quot;:\&quot;schunk.canto.de\&quot;,\&quot;time\&quot;:\&quot;20240612104022000\&quot;,\&quot;name\&quot;:\&quot;RCG_Anwendungsbild_02_0624.tif\&quot;,\&quot;addedby\&quot;:\&quot;test\&quot;},{\&quot;scheme\&quot;:\&quot;image\&quot;,\&quot;id\&quot;:\&quot;quh86j1s012f7fpu4hondtln2i\&quot;,\&quot;tenant\&quot;:\&quot;schunk.canto.de\&quot;,\&quot;time\&quot;:\&quot;20240612103915000\&quot;,\&quot;name\&quot;:\&quot;RCG_Anwendungsbild_0624.tif\&quot;,\&quot;addedby\&quot;:\&quot;test\&quot;},{\&quot;scheme\&quot;:\&quot;image\&quot;,\&quot;id\&quot;:\&quot;5l542ptsil5ur5kumh7qvbfa02\&quot;,\&quot;tenant\&quot;:\&quot;schunk.canto.de\&quot;,\&quot;time\&quot;:\&quot;20250820173540000\&quot;,\&quot;name\&quot;:\&quot;SCHUNK Engineering_Handling Turbinenschaufeln_Beladung Entladung_Rendering_0825.png\&quot;,\&quot;addedby\&quot;:\&quot;test\&quot;},{\&quot;scheme\&quot;:\&quot;image\&quot;,\&quot;id\&quot;:\&quot;bq2ssap8ep61h9cfd64b30r355\&quot;,\&quot;tenant\&quot;:\&quot;schunk.canto.de\&quot;,\&quot;time\&quot;:\&quot;20230214085000000\&quot;,\&quot;name\&quot;:\&quot;Hairpingreifer_Anwendungsbild_E-Mobility_01_2023.tif\&quot;,\&quot;addedby\&quot;:\&quot;test\&quot;},{\&quot;scheme\&quot;:\&quot;image\&quot;,\&quot;id\&quot;:\&quot;qgf6jkrbk13ad85rpntcnkhm33\&quot;,\&quot;tenant\&quot;:\&quot;schunk.canto.de\&quot;,\&quot;time\&quot;:\&quot;20230214085047000\&quot;,\&quot;name\&quot;:\&quot;Hairpingreifer_Anwendungsbild02_E-Mobility_01_2023.tif\&quot;,\&quot;addedby\&quot;:\&quot;test\&quot;}]&quot;"/>
  </we:properties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7CE9CB255DC144396D27F9D80420C83" ma:contentTypeVersion="9" ma:contentTypeDescription="Ein neues Dokument erstellen." ma:contentTypeScope="" ma:versionID="12ecc8c467ab7043df6b2626ae9bc98c">
  <xsd:schema xmlns:xsd="http://www.w3.org/2001/XMLSchema" xmlns:xs="http://www.w3.org/2001/XMLSchema" xmlns:p="http://schemas.microsoft.com/office/2006/metadata/properties" xmlns:ns3="08a67b55-4257-4c61-bb87-f75f1d8a802b" targetNamespace="http://schemas.microsoft.com/office/2006/metadata/properties" ma:root="true" ma:fieldsID="4a476c51c964ecb518576c36b5837081" ns3:_="">
    <xsd:import namespace="08a67b55-4257-4c61-bb87-f75f1d8a802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a67b55-4257-4c61-bb87-f75f1d8a80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12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266E520-3700-49C0-9DC2-14CF5AFFEB12}">
  <ds:schemaRefs>
    <ds:schemaRef ds:uri="08a67b55-4257-4c61-bb87-f75f1d8a802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3B8629B4-4FCB-42DA-B7B6-C4A7F15E86CC}">
  <ds:schemaRefs>
    <ds:schemaRef ds:uri="http://purl.org/dc/terms/"/>
    <ds:schemaRef ds:uri="08a67b55-4257-4c61-bb87-f75f1d8a802b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dcmitype/"/>
    <ds:schemaRef ds:uri="http://schemas.microsoft.com/office/infopath/2007/PartnerControls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3B69E4AA-1591-4F10-9B6E-D82029B11D2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Schunk_PPT-Vorlage_Hand_in_Hand_EN_0823</Template>
  <TotalTime>0</TotalTime>
  <Words>1115</Words>
  <Application>Microsoft Office PowerPoint</Application>
  <PresentationFormat>Breitbild</PresentationFormat>
  <Paragraphs>237</Paragraphs>
  <Slides>15</Slides>
  <Notes>12</Notes>
  <HiddenSlides>0</HiddenSlides>
  <MMClips>2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22" baseType="lpstr">
      <vt:lpstr>Fago Pro</vt:lpstr>
      <vt:lpstr>Courier New</vt:lpstr>
      <vt:lpstr>Symbol</vt:lpstr>
      <vt:lpstr>Calibri</vt:lpstr>
      <vt:lpstr>Wingdings</vt:lpstr>
      <vt:lpstr>Arial</vt:lpstr>
      <vt:lpstr>Office</vt:lpstr>
      <vt:lpstr>SCHUNK Engineering</vt:lpstr>
      <vt:lpstr>2-Finger parallel gripper Compact design for secure handling</vt:lpstr>
      <vt:lpstr>2-Finger parallel gripper Compact design for secure handling</vt:lpstr>
      <vt:lpstr>Ball Screw Actuator  Accurate positioning, high payload capacity, and high speed</vt:lpstr>
      <vt:lpstr>Ball Screw Actuator  Accurate positioning, high payload capacity, and high speed</vt:lpstr>
      <vt:lpstr>General Dynamics Ordnance and Tactical Systems: 155 mm artillery shell production</vt:lpstr>
      <vt:lpstr>General Dynamics Ordnance and Tactical Systems: 155 mm artillery shell production</vt:lpstr>
      <vt:lpstr>X-Y-Z Gantry System + Magnetic Gripping Flexible Handling of Varied Cylindrical Workpieces</vt:lpstr>
      <vt:lpstr>Magnetic Gripping Flexible Handling of Varied Cylindrical Workpieces</vt:lpstr>
      <vt:lpstr>X-Y-Z Gantry System Flexible Handling of Varied Cylindrical Workpieces</vt:lpstr>
      <vt:lpstr>Magnetic Gripping / X-Y-Z Gantry System Flexible Handling of Varied Cylindrical Workpieces</vt:lpstr>
      <vt:lpstr>Handling of artillery shells  to/from curing oven</vt:lpstr>
      <vt:lpstr>Magnetic Gripping Bin picking of Varied Cylindrical Workpieces</vt:lpstr>
      <vt:lpstr>Wet abrasive pistol frame lapping process PGN-Plus-E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title of the presentation  is also written here in two lines</dc:title>
  <dc:creator>Hanselmann, Markus</dc:creator>
  <cp:lastModifiedBy>Buortesch, Nicole</cp:lastModifiedBy>
  <cp:revision>2</cp:revision>
  <dcterms:created xsi:type="dcterms:W3CDTF">2024-02-23T09:36:46Z</dcterms:created>
  <dcterms:modified xsi:type="dcterms:W3CDTF">2026-01-12T06:56:36Z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0x01010017CE9CB255DC144396D27F9D80420C83</vt:lpwstr>
  </property>
</Properties>
</file>