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85"/>
  </p:notesMasterIdLst>
  <p:sldIdLst>
    <p:sldId id="2147480112" r:id="rId5"/>
    <p:sldId id="2147480122" r:id="rId6"/>
    <p:sldId id="2147480113" r:id="rId7"/>
    <p:sldId id="2147480115" r:id="rId8"/>
    <p:sldId id="2147480114" r:id="rId9"/>
    <p:sldId id="267" r:id="rId10"/>
    <p:sldId id="2147480123" r:id="rId11"/>
    <p:sldId id="2147480117" r:id="rId12"/>
    <p:sldId id="2147480118" r:id="rId13"/>
    <p:sldId id="2147480119" r:id="rId14"/>
    <p:sldId id="2147480120" r:id="rId15"/>
    <p:sldId id="2147480121" r:id="rId16"/>
    <p:sldId id="2147480124" r:id="rId17"/>
    <p:sldId id="2147480131" r:id="rId18"/>
    <p:sldId id="2147480132" r:id="rId19"/>
    <p:sldId id="2147480126" r:id="rId20"/>
    <p:sldId id="2147480127" r:id="rId21"/>
    <p:sldId id="2147480128" r:id="rId22"/>
    <p:sldId id="2147480129" r:id="rId23"/>
    <p:sldId id="2147480133" r:id="rId24"/>
    <p:sldId id="2147480135" r:id="rId25"/>
    <p:sldId id="2147480161" r:id="rId26"/>
    <p:sldId id="2147480162" r:id="rId27"/>
    <p:sldId id="2147480137" r:id="rId28"/>
    <p:sldId id="2147480136" r:id="rId29"/>
    <p:sldId id="2147480145" r:id="rId30"/>
    <p:sldId id="2147480144" r:id="rId31"/>
    <p:sldId id="2147480146" r:id="rId32"/>
    <p:sldId id="2147480147" r:id="rId33"/>
    <p:sldId id="2147480141" r:id="rId34"/>
    <p:sldId id="2147480142" r:id="rId35"/>
    <p:sldId id="2147480143" r:id="rId36"/>
    <p:sldId id="2147480134" r:id="rId37"/>
    <p:sldId id="2147480138" r:id="rId38"/>
    <p:sldId id="2147480157" r:id="rId39"/>
    <p:sldId id="2147480159" r:id="rId40"/>
    <p:sldId id="2147480148" r:id="rId41"/>
    <p:sldId id="2147480163" r:id="rId42"/>
    <p:sldId id="2147480151" r:id="rId43"/>
    <p:sldId id="2147480164" r:id="rId44"/>
    <p:sldId id="2147480158" r:id="rId45"/>
    <p:sldId id="2147480153" r:id="rId46"/>
    <p:sldId id="2147480154" r:id="rId47"/>
    <p:sldId id="2147480155" r:id="rId48"/>
    <p:sldId id="2147480160" r:id="rId49"/>
    <p:sldId id="2147480156" r:id="rId50"/>
    <p:sldId id="284" r:id="rId51"/>
    <p:sldId id="2147479982" r:id="rId52"/>
    <p:sldId id="2147479983" r:id="rId53"/>
    <p:sldId id="2147479981" r:id="rId54"/>
    <p:sldId id="2147480111" r:id="rId55"/>
    <p:sldId id="260" r:id="rId56"/>
    <p:sldId id="277" r:id="rId57"/>
    <p:sldId id="3478" r:id="rId58"/>
    <p:sldId id="280" r:id="rId59"/>
    <p:sldId id="2146849462" r:id="rId60"/>
    <p:sldId id="3461" r:id="rId61"/>
    <p:sldId id="319" r:id="rId62"/>
    <p:sldId id="2147479984" r:id="rId63"/>
    <p:sldId id="2147479985" r:id="rId64"/>
    <p:sldId id="2147479986" r:id="rId65"/>
    <p:sldId id="278" r:id="rId66"/>
    <p:sldId id="2147479987" r:id="rId67"/>
    <p:sldId id="318" r:id="rId68"/>
    <p:sldId id="2147479758" r:id="rId69"/>
    <p:sldId id="293" r:id="rId70"/>
    <p:sldId id="2147480056" r:id="rId71"/>
    <p:sldId id="2147480080" r:id="rId72"/>
    <p:sldId id="2147480104" r:id="rId73"/>
    <p:sldId id="2147480081" r:id="rId74"/>
    <p:sldId id="2147480103" r:id="rId75"/>
    <p:sldId id="5957" r:id="rId76"/>
    <p:sldId id="320" r:id="rId77"/>
    <p:sldId id="2147480105" r:id="rId78"/>
    <p:sldId id="2147480109" r:id="rId79"/>
    <p:sldId id="2147480106" r:id="rId80"/>
    <p:sldId id="2147480107" r:id="rId81"/>
    <p:sldId id="2147480108" r:id="rId82"/>
    <p:sldId id="2147480110" r:id="rId83"/>
    <p:sldId id="268" r:id="rId84"/>
  </p:sldIdLst>
  <p:sldSz cx="12192000" cy="6858000"/>
  <p:notesSz cx="6858000" cy="9144000"/>
  <p:embeddedFontLst>
    <p:embeddedFont>
      <p:font typeface="Fago Pro" panose="02000506040000020004" pitchFamily="2" charset="0"/>
      <p:regular r:id="rId86"/>
      <p:bold r:id="rId87"/>
      <p:italic r:id="rId88"/>
      <p:boldItalic r:id="rId89"/>
    </p:embeddedFont>
    <p:embeddedFont>
      <p:font typeface="Segoe UI" panose="020B0502040204020203" pitchFamily="34" charset="0"/>
      <p:regular r:id="rId90"/>
      <p:bold r:id="rId91"/>
      <p:italic r:id="rId92"/>
      <p:boldItalic r:id="rId93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alesPresentation_RobotPLUS_DE" id="{8C2F526A-6793-4D29-A82F-845612C8D73A}">
          <p14:sldIdLst>
            <p14:sldId id="2147480112"/>
            <p14:sldId id="2147480122"/>
            <p14:sldId id="2147480113"/>
            <p14:sldId id="2147480115"/>
            <p14:sldId id="2147480114"/>
          </p14:sldIdLst>
        </p14:section>
        <p14:section name="Werkzeugwechsler_CPS" id="{098E1B4E-9A1A-4D80-8A98-61CE4FD87648}">
          <p14:sldIdLst>
            <p14:sldId id="267"/>
            <p14:sldId id="2147480123"/>
            <p14:sldId id="2147480117"/>
            <p14:sldId id="2147480118"/>
            <p14:sldId id="2147480119"/>
            <p14:sldId id="2147480120"/>
            <p14:sldId id="2147480121"/>
          </p14:sldIdLst>
        </p14:section>
        <p14:section name="Werkzeugwechsler_CPB" id="{9BE3EFE9-6B90-40E2-975C-0ABFDA3CBB40}">
          <p14:sldIdLst>
            <p14:sldId id="2147480124"/>
            <p14:sldId id="2147480131"/>
            <p14:sldId id="2147480132"/>
            <p14:sldId id="2147480126"/>
            <p14:sldId id="2147480127"/>
            <p14:sldId id="2147480128"/>
            <p14:sldId id="2147480129"/>
          </p14:sldIdLst>
        </p14:section>
        <p14:section name="Werkzeugwechsler CMS" id="{B0127DD9-ECC3-4246-86A8-8083A194B93D}">
          <p14:sldIdLst>
            <p14:sldId id="2147480133"/>
            <p14:sldId id="2147480135"/>
            <p14:sldId id="2147480161"/>
            <p14:sldId id="2147480162"/>
          </p14:sldIdLst>
        </p14:section>
        <p14:section name="Kraft-Momenten-Sensor_FTS" id="{46DDE91A-7C61-4F3B-98B3-93BF1A0C5E2A}">
          <p14:sldIdLst>
            <p14:sldId id="2147480137"/>
            <p14:sldId id="2147480136"/>
            <p14:sldId id="2147480145"/>
            <p14:sldId id="2147480144"/>
            <p14:sldId id="2147480146"/>
            <p14:sldId id="2147480147"/>
            <p14:sldId id="2147480141"/>
            <p14:sldId id="2147480142"/>
            <p14:sldId id="2147480143"/>
          </p14:sldIdLst>
        </p14:section>
        <p14:section name="Ausgleichseinheit_AGM" id="{70EF0A1B-2371-4611-B850-77A175CFFB6A}">
          <p14:sldIdLst>
            <p14:sldId id="2147480134"/>
            <p14:sldId id="2147480138"/>
            <p14:sldId id="2147480157"/>
            <p14:sldId id="2147480159"/>
            <p14:sldId id="2147480148"/>
            <p14:sldId id="2147480163"/>
            <p14:sldId id="2147480151"/>
            <p14:sldId id="2147480164"/>
            <p14:sldId id="2147480158"/>
            <p14:sldId id="2147480153"/>
            <p14:sldId id="2147480154"/>
            <p14:sldId id="2147480155"/>
          </p14:sldIdLst>
        </p14:section>
        <p14:section name="Abschluss" id="{B957E40A-4229-4A02-979A-44BCDB226678}">
          <p14:sldIdLst>
            <p14:sldId id="2147480160"/>
            <p14:sldId id="2147480156"/>
          </p14:sldIdLst>
        </p14:section>
        <p14:section name="Archiv_AlteFolien" id="{C01F4CCA-FF27-4A86-8E76-4614E44D3C2F}">
          <p14:sldIdLst>
            <p14:sldId id="284"/>
            <p14:sldId id="2147479982"/>
            <p14:sldId id="2147479983"/>
            <p14:sldId id="2147479981"/>
            <p14:sldId id="2147480111"/>
            <p14:sldId id="260"/>
            <p14:sldId id="277"/>
            <p14:sldId id="3478"/>
            <p14:sldId id="280"/>
            <p14:sldId id="2146849462"/>
            <p14:sldId id="3461"/>
            <p14:sldId id="319"/>
            <p14:sldId id="2147479984"/>
            <p14:sldId id="2147479985"/>
            <p14:sldId id="2147479986"/>
            <p14:sldId id="278"/>
            <p14:sldId id="2147479987"/>
            <p14:sldId id="318"/>
            <p14:sldId id="2147479758"/>
            <p14:sldId id="293"/>
            <p14:sldId id="2147480056"/>
            <p14:sldId id="2147480080"/>
            <p14:sldId id="2147480104"/>
            <p14:sldId id="2147480081"/>
            <p14:sldId id="2147480103"/>
            <p14:sldId id="5957"/>
            <p14:sldId id="320"/>
            <p14:sldId id="2147480105"/>
            <p14:sldId id="2147480109"/>
            <p14:sldId id="2147480106"/>
            <p14:sldId id="2147480107"/>
            <p14:sldId id="2147480108"/>
            <p14:sldId id="2147480110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E3E3"/>
    <a:srgbClr val="E0E5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72540-EF59-496D-B32E-947C3769C2D6}" v="2" dt="2025-12-08T10:51:40.6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84" Type="http://schemas.openxmlformats.org/officeDocument/2006/relationships/slide" Target="slides/slide80.xml"/><Relationship Id="rId89" Type="http://schemas.openxmlformats.org/officeDocument/2006/relationships/font" Target="fonts/font4.fntdata"/><Relationship Id="rId97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font" Target="fonts/font7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87" Type="http://schemas.openxmlformats.org/officeDocument/2006/relationships/font" Target="fonts/font2.fntdata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90" Type="http://schemas.openxmlformats.org/officeDocument/2006/relationships/font" Target="fonts/font5.fntdata"/><Relationship Id="rId95" Type="http://schemas.openxmlformats.org/officeDocument/2006/relationships/presProps" Target="pres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100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notesMaster" Target="notesMasters/notesMaster1.xml"/><Relationship Id="rId93" Type="http://schemas.openxmlformats.org/officeDocument/2006/relationships/font" Target="fonts/font8.fntdata"/><Relationship Id="rId98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font" Target="fonts/font3.fntdata"/><Relationship Id="rId91" Type="http://schemas.openxmlformats.org/officeDocument/2006/relationships/font" Target="fonts/font6.fntdata"/><Relationship Id="rId9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font" Target="fonts/font1.fntdata"/><Relationship Id="rId94" Type="http://schemas.openxmlformats.org/officeDocument/2006/relationships/commentAuthors" Target="commentAuthors.xml"/><Relationship Id="rId9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übsch, Florian" userId="733b0dc5-10c0-4b95-a979-d5ddd64819e3" providerId="ADAL" clId="{D3810104-9211-4C20-BAD8-02FFE36FA407}"/>
    <pc:docChg chg="undo custSel modSld">
      <pc:chgData name="Hübsch, Florian" userId="733b0dc5-10c0-4b95-a979-d5ddd64819e3" providerId="ADAL" clId="{D3810104-9211-4C20-BAD8-02FFE36FA407}" dt="2025-09-23T13:09:29.822" v="2" actId="6549"/>
      <pc:docMkLst>
        <pc:docMk/>
      </pc:docMkLst>
      <pc:sldChg chg="modSp mod">
        <pc:chgData name="Hübsch, Florian" userId="733b0dc5-10c0-4b95-a979-d5ddd64819e3" providerId="ADAL" clId="{D3810104-9211-4C20-BAD8-02FFE36FA407}" dt="2025-09-23T13:09:29.822" v="2" actId="6549"/>
        <pc:sldMkLst>
          <pc:docMk/>
          <pc:sldMk cId="604799366" sldId="2147480122"/>
        </pc:sldMkLst>
      </pc:sldChg>
    </pc:docChg>
  </pc:docChgLst>
  <pc:docChgLst>
    <pc:chgData name="Creyaufmüller, Lisa Helena" userId="2cbe57a9-7333-4e97-a49d-ff2f044d65f0" providerId="ADAL" clId="{392D3AE6-B696-4D18-9162-753760296A6B}"/>
    <pc:docChg chg="modSld">
      <pc:chgData name="Creyaufmüller, Lisa Helena" userId="2cbe57a9-7333-4e97-a49d-ff2f044d65f0" providerId="ADAL" clId="{392D3AE6-B696-4D18-9162-753760296A6B}" dt="2025-10-20T12:33:38.874" v="9" actId="14100"/>
      <pc:docMkLst>
        <pc:docMk/>
      </pc:docMkLst>
      <pc:sldChg chg="modSp mod">
        <pc:chgData name="Creyaufmüller, Lisa Helena" userId="2cbe57a9-7333-4e97-a49d-ff2f044d65f0" providerId="ADAL" clId="{392D3AE6-B696-4D18-9162-753760296A6B}" dt="2025-10-20T12:33:38.874" v="9" actId="14100"/>
        <pc:sldMkLst>
          <pc:docMk/>
          <pc:sldMk cId="2071834915" sldId="2147480151"/>
        </pc:sldMkLst>
      </pc:sldChg>
    </pc:docChg>
  </pc:docChgLst>
  <pc:docChgLst>
    <pc:chgData name="Hämmerle, Michael" userId="220b026f-0716-4ef2-a48d-a58f7ddda64e" providerId="ADAL" clId="{7908F279-9360-4E4C-93F3-ACD32845C57B}"/>
    <pc:docChg chg="custSel addSld modSld">
      <pc:chgData name="Hämmerle, Michael" userId="220b026f-0716-4ef2-a48d-a58f7ddda64e" providerId="ADAL" clId="{7908F279-9360-4E4C-93F3-ACD32845C57B}" dt="2025-09-09T07:27:14.185" v="187" actId="404"/>
      <pc:docMkLst>
        <pc:docMk/>
      </pc:docMkLst>
      <pc:sldChg chg="addSp delSp modSp add mod">
        <pc:chgData name="Hämmerle, Michael" userId="220b026f-0716-4ef2-a48d-a58f7ddda64e" providerId="ADAL" clId="{7908F279-9360-4E4C-93F3-ACD32845C57B}" dt="2025-09-09T07:12:45.528" v="45" actId="478"/>
        <pc:sldMkLst>
          <pc:docMk/>
          <pc:sldMk cId="3949918571" sldId="284"/>
        </pc:sldMkLst>
      </pc:sldChg>
      <pc:sldChg chg="addSp delSp modSp add mod">
        <pc:chgData name="Hämmerle, Michael" userId="220b026f-0716-4ef2-a48d-a58f7ddda64e" providerId="ADAL" clId="{7908F279-9360-4E4C-93F3-ACD32845C57B}" dt="2025-09-09T07:27:08.233" v="186" actId="20577"/>
        <pc:sldMkLst>
          <pc:docMk/>
          <pc:sldMk cId="4145210704" sldId="318"/>
        </pc:sldMkLst>
      </pc:sldChg>
      <pc:sldChg chg="addSp delSp modSp add mod">
        <pc:chgData name="Hämmerle, Michael" userId="220b026f-0716-4ef2-a48d-a58f7ddda64e" providerId="ADAL" clId="{7908F279-9360-4E4C-93F3-ACD32845C57B}" dt="2025-09-09T07:26:51.270" v="182" actId="20577"/>
        <pc:sldMkLst>
          <pc:docMk/>
          <pc:sldMk cId="1653430620" sldId="319"/>
        </pc:sldMkLst>
      </pc:sldChg>
      <pc:sldChg chg="addSp delSp modSp add mod">
        <pc:chgData name="Hämmerle, Michael" userId="220b026f-0716-4ef2-a48d-a58f7ddda64e" providerId="ADAL" clId="{7908F279-9360-4E4C-93F3-ACD32845C57B}" dt="2025-09-09T07:27:14.185" v="187" actId="404"/>
        <pc:sldMkLst>
          <pc:docMk/>
          <pc:sldMk cId="4188209353" sldId="320"/>
        </pc:sldMkLst>
      </pc:sldChg>
      <pc:sldChg chg="addSp delSp modSp add mod">
        <pc:chgData name="Hämmerle, Michael" userId="220b026f-0716-4ef2-a48d-a58f7ddda64e" providerId="ADAL" clId="{7908F279-9360-4E4C-93F3-ACD32845C57B}" dt="2025-09-09T07:26:19.205" v="179" actId="20577"/>
        <pc:sldMkLst>
          <pc:docMk/>
          <pc:sldMk cId="3666663956" sldId="2147480111"/>
        </pc:sldMkLst>
      </pc:sldChg>
    </pc:docChg>
  </pc:docChgLst>
  <pc:docChgLst>
    <pc:chgData name="Schilling, Tobias" userId="4804db97-69c2-4ee4-bc79-581271e09c57" providerId="ADAL" clId="{43A2864D-81BF-40EB-9E8A-5E6663CD0E42}"/>
    <pc:docChg chg="modSld">
      <pc:chgData name="Schilling, Tobias" userId="4804db97-69c2-4ee4-bc79-581271e09c57" providerId="ADAL" clId="{43A2864D-81BF-40EB-9E8A-5E6663CD0E42}" dt="2025-09-16T13:45:05.121" v="2" actId="1076"/>
      <pc:docMkLst>
        <pc:docMk/>
      </pc:docMkLst>
      <pc:sldChg chg="addSp modSp mod">
        <pc:chgData name="Schilling, Tobias" userId="4804db97-69c2-4ee4-bc79-581271e09c57" providerId="ADAL" clId="{43A2864D-81BF-40EB-9E8A-5E6663CD0E42}" dt="2025-09-16T13:45:05.121" v="2" actId="1076"/>
        <pc:sldMkLst>
          <pc:docMk/>
          <pc:sldMk cId="2909805860" sldId="2147480106"/>
        </pc:sldMkLst>
      </pc:sldChg>
      <pc:sldChg chg="addSp modSp">
        <pc:chgData name="Schilling, Tobias" userId="4804db97-69c2-4ee4-bc79-581271e09c57" providerId="ADAL" clId="{43A2864D-81BF-40EB-9E8A-5E6663CD0E42}" dt="2025-09-16T13:45:00.877" v="0"/>
        <pc:sldMkLst>
          <pc:docMk/>
          <pc:sldMk cId="2690351538" sldId="2147480109"/>
        </pc:sldMkLst>
      </pc:sldChg>
    </pc:docChg>
  </pc:docChgLst>
  <pc:docChgLst>
    <pc:chgData name="Schilling, Tobias" userId="4804db97-69c2-4ee4-bc79-581271e09c57" providerId="ADAL" clId="{02A3D523-F46A-4166-AA8F-D0130D5954BF}"/>
    <pc:docChg chg="modSld">
      <pc:chgData name="Schilling, Tobias" userId="4804db97-69c2-4ee4-bc79-581271e09c57" providerId="ADAL" clId="{02A3D523-F46A-4166-AA8F-D0130D5954BF}" dt="2025-10-24T06:20:18.988" v="14" actId="108"/>
      <pc:docMkLst>
        <pc:docMk/>
      </pc:docMkLst>
      <pc:sldChg chg="addSp modSp mod">
        <pc:chgData name="Schilling, Tobias" userId="4804db97-69c2-4ee4-bc79-581271e09c57" providerId="ADAL" clId="{02A3D523-F46A-4166-AA8F-D0130D5954BF}" dt="2025-10-24T06:20:06.717" v="1" actId="1076"/>
        <pc:sldMkLst>
          <pc:docMk/>
          <pc:sldMk cId="1170251043" sldId="2147480141"/>
        </pc:sldMkLst>
      </pc:sldChg>
      <pc:sldChg chg="modSp mod">
        <pc:chgData name="Schilling, Tobias" userId="4804db97-69c2-4ee4-bc79-581271e09c57" providerId="ADAL" clId="{02A3D523-F46A-4166-AA8F-D0130D5954BF}" dt="2025-10-24T06:20:18.988" v="14" actId="108"/>
        <pc:sldMkLst>
          <pc:docMk/>
          <pc:sldMk cId="3323892946" sldId="2147480142"/>
        </pc:sldMkLst>
      </pc:sldChg>
    </pc:docChg>
  </pc:docChgLst>
  <pc:docChgLst>
    <pc:chgData name="Horst, Hannah" userId="8e93cc13-b08f-4b33-8e7d-c34535919aba" providerId="ADAL" clId="{4769FF53-942B-4FB7-8B60-8BF084976B13}"/>
    <pc:docChg chg="undo custSel addSld delSld modSld sldOrd addSection modSection">
      <pc:chgData name="Horst, Hannah" userId="8e93cc13-b08f-4b33-8e7d-c34535919aba" providerId="ADAL" clId="{4769FF53-942B-4FB7-8B60-8BF084976B13}" dt="2025-09-23T07:59:13.805" v="6228" actId="729"/>
      <pc:docMkLst>
        <pc:docMk/>
      </pc:docMkLst>
      <pc:sldChg chg="addSp delSp modSp add mod ord">
        <pc:chgData name="Horst, Hannah" userId="8e93cc13-b08f-4b33-8e7d-c34535919aba" providerId="ADAL" clId="{4769FF53-942B-4FB7-8B60-8BF084976B13}" dt="2025-09-22T08:02:08.317" v="2243" actId="1076"/>
        <pc:sldMkLst>
          <pc:docMk/>
          <pc:sldMk cId="1755517945" sldId="267"/>
        </pc:sldMkLst>
      </pc:sldChg>
      <pc:sldChg chg="del">
        <pc:chgData name="Horst, Hannah" userId="8e93cc13-b08f-4b33-8e7d-c34535919aba" providerId="ADAL" clId="{4769FF53-942B-4FB7-8B60-8BF084976B13}" dt="2025-09-22T06:19:07.107" v="0" actId="2696"/>
        <pc:sldMkLst>
          <pc:docMk/>
          <pc:sldMk cId="1312834208" sldId="269"/>
        </pc:sldMkLst>
      </pc:sldChg>
      <pc:sldChg chg="del">
        <pc:chgData name="Horst, Hannah" userId="8e93cc13-b08f-4b33-8e7d-c34535919aba" providerId="ADAL" clId="{4769FF53-942B-4FB7-8B60-8BF084976B13}" dt="2025-09-22T06:19:07.107" v="0" actId="2696"/>
        <pc:sldMkLst>
          <pc:docMk/>
          <pc:sldMk cId="2151193729" sldId="270"/>
        </pc:sldMkLst>
      </pc:sldChg>
      <pc:sldChg chg="del">
        <pc:chgData name="Horst, Hannah" userId="8e93cc13-b08f-4b33-8e7d-c34535919aba" providerId="ADAL" clId="{4769FF53-942B-4FB7-8B60-8BF084976B13}" dt="2025-09-22T06:19:07.107" v="0" actId="2696"/>
        <pc:sldMkLst>
          <pc:docMk/>
          <pc:sldMk cId="1099546714" sldId="271"/>
        </pc:sldMkLst>
      </pc:sldChg>
      <pc:sldChg chg="del">
        <pc:chgData name="Horst, Hannah" userId="8e93cc13-b08f-4b33-8e7d-c34535919aba" providerId="ADAL" clId="{4769FF53-942B-4FB7-8B60-8BF084976B13}" dt="2025-09-22T06:19:07.107" v="0" actId="2696"/>
        <pc:sldMkLst>
          <pc:docMk/>
          <pc:sldMk cId="1968516286" sldId="283"/>
        </pc:sldMkLst>
      </pc:sldChg>
      <pc:sldChg chg="modSp mod">
        <pc:chgData name="Horst, Hannah" userId="8e93cc13-b08f-4b33-8e7d-c34535919aba" providerId="ADAL" clId="{4769FF53-942B-4FB7-8B60-8BF084976B13}" dt="2025-09-22T12:37:06.666" v="4509" actId="1076"/>
        <pc:sldMkLst>
          <pc:docMk/>
          <pc:sldMk cId="1700095989" sldId="2147479758"/>
        </pc:sldMkLst>
      </pc:sldChg>
      <pc:sldChg chg="add">
        <pc:chgData name="Horst, Hannah" userId="8e93cc13-b08f-4b33-8e7d-c34535919aba" providerId="ADAL" clId="{4769FF53-942B-4FB7-8B60-8BF084976B13}" dt="2025-09-22T06:19:54.134" v="4"/>
        <pc:sldMkLst>
          <pc:docMk/>
          <pc:sldMk cId="2704366691" sldId="2147480112"/>
        </pc:sldMkLst>
      </pc:sldChg>
      <pc:sldChg chg="addSp delSp modSp add mod modClrScheme chgLayout">
        <pc:chgData name="Horst, Hannah" userId="8e93cc13-b08f-4b33-8e7d-c34535919aba" providerId="ADAL" clId="{4769FF53-942B-4FB7-8B60-8BF084976B13}" dt="2025-09-22T09:29:22.759" v="3283" actId="166"/>
        <pc:sldMkLst>
          <pc:docMk/>
          <pc:sldMk cId="1651684404" sldId="2147480113"/>
        </pc:sldMkLst>
      </pc:sldChg>
      <pc:sldChg chg="addSp delSp modSp add mod ord">
        <pc:chgData name="Horst, Hannah" userId="8e93cc13-b08f-4b33-8e7d-c34535919aba" providerId="ADAL" clId="{4769FF53-942B-4FB7-8B60-8BF084976B13}" dt="2025-09-22T09:49:43.413" v="3650"/>
        <pc:sldMkLst>
          <pc:docMk/>
          <pc:sldMk cId="3652271050" sldId="2147480114"/>
        </pc:sldMkLst>
      </pc:sldChg>
      <pc:sldChg chg="modSp add ord">
        <pc:chgData name="Horst, Hannah" userId="8e93cc13-b08f-4b33-8e7d-c34535919aba" providerId="ADAL" clId="{4769FF53-942B-4FB7-8B60-8BF084976B13}" dt="2025-09-22T07:07:14.672" v="1431"/>
        <pc:sldMkLst>
          <pc:docMk/>
          <pc:sldMk cId="459979620" sldId="2147480115"/>
        </pc:sldMkLst>
      </pc:sldChg>
      <pc:sldChg chg="addSp delSp modSp add del mod modShow">
        <pc:chgData name="Horst, Hannah" userId="8e93cc13-b08f-4b33-8e7d-c34535919aba" providerId="ADAL" clId="{4769FF53-942B-4FB7-8B60-8BF084976B13}" dt="2025-09-22T07:30:01.746" v="1800" actId="47"/>
        <pc:sldMkLst>
          <pc:docMk/>
          <pc:sldMk cId="496905722" sldId="2147480116"/>
        </pc:sldMkLst>
      </pc:sldChg>
      <pc:sldChg chg="addSp delSp modSp add mod">
        <pc:chgData name="Horst, Hannah" userId="8e93cc13-b08f-4b33-8e7d-c34535919aba" providerId="ADAL" clId="{4769FF53-942B-4FB7-8B60-8BF084976B13}" dt="2025-09-22T07:41:49.841" v="2019" actId="1076"/>
        <pc:sldMkLst>
          <pc:docMk/>
          <pc:sldMk cId="1170158797" sldId="2147480117"/>
        </pc:sldMkLst>
      </pc:sldChg>
      <pc:sldChg chg="addSp delSp modSp add mod">
        <pc:chgData name="Horst, Hannah" userId="8e93cc13-b08f-4b33-8e7d-c34535919aba" providerId="ADAL" clId="{4769FF53-942B-4FB7-8B60-8BF084976B13}" dt="2025-09-22T07:42:15.250" v="2050" actId="113"/>
        <pc:sldMkLst>
          <pc:docMk/>
          <pc:sldMk cId="603196477" sldId="2147480118"/>
        </pc:sldMkLst>
      </pc:sldChg>
      <pc:sldChg chg="addSp delSp modSp add mod modShow">
        <pc:chgData name="Horst, Hannah" userId="8e93cc13-b08f-4b33-8e7d-c34535919aba" providerId="ADAL" clId="{4769FF53-942B-4FB7-8B60-8BF084976B13}" dt="2025-09-23T07:58:49.852" v="6223" actId="729"/>
        <pc:sldMkLst>
          <pc:docMk/>
          <pc:sldMk cId="625077245" sldId="2147480119"/>
        </pc:sldMkLst>
      </pc:sldChg>
      <pc:sldChg chg="addSp delSp modSp add mod modShow">
        <pc:chgData name="Horst, Hannah" userId="8e93cc13-b08f-4b33-8e7d-c34535919aba" providerId="ADAL" clId="{4769FF53-942B-4FB7-8B60-8BF084976B13}" dt="2025-09-23T07:58:52.359" v="6224" actId="729"/>
        <pc:sldMkLst>
          <pc:docMk/>
          <pc:sldMk cId="4277116990" sldId="2147480120"/>
        </pc:sldMkLst>
      </pc:sldChg>
      <pc:sldChg chg="addSp delSp modSp add mod chgLayout">
        <pc:chgData name="Horst, Hannah" userId="8e93cc13-b08f-4b33-8e7d-c34535919aba" providerId="ADAL" clId="{4769FF53-942B-4FB7-8B60-8BF084976B13}" dt="2025-09-22T09:46:49.560" v="3591" actId="1035"/>
        <pc:sldMkLst>
          <pc:docMk/>
          <pc:sldMk cId="3215645587" sldId="2147480121"/>
        </pc:sldMkLst>
      </pc:sldChg>
      <pc:sldChg chg="modSp new mod">
        <pc:chgData name="Horst, Hannah" userId="8e93cc13-b08f-4b33-8e7d-c34535919aba" providerId="ADAL" clId="{4769FF53-942B-4FB7-8B60-8BF084976B13}" dt="2025-09-22T09:49:17.539" v="3648" actId="20577"/>
        <pc:sldMkLst>
          <pc:docMk/>
          <pc:sldMk cId="604799366" sldId="2147480122"/>
        </pc:sldMkLst>
      </pc:sldChg>
      <pc:sldChg chg="addSp delSp modSp new mod ord">
        <pc:chgData name="Horst, Hannah" userId="8e93cc13-b08f-4b33-8e7d-c34535919aba" providerId="ADAL" clId="{4769FF53-942B-4FB7-8B60-8BF084976B13}" dt="2025-09-22T14:43:25.250" v="5736"/>
        <pc:sldMkLst>
          <pc:docMk/>
          <pc:sldMk cId="1270236031" sldId="2147480123"/>
        </pc:sldMkLst>
      </pc:sldChg>
      <pc:sldChg chg="addSp delSp modSp add mod">
        <pc:chgData name="Horst, Hannah" userId="8e93cc13-b08f-4b33-8e7d-c34535919aba" providerId="ADAL" clId="{4769FF53-942B-4FB7-8B60-8BF084976B13}" dt="2025-09-22T08:37:48.184" v="2734" actId="1076"/>
        <pc:sldMkLst>
          <pc:docMk/>
          <pc:sldMk cId="1505660560" sldId="2147480124"/>
        </pc:sldMkLst>
      </pc:sldChg>
      <pc:sldChg chg="delSp new del mod">
        <pc:chgData name="Horst, Hannah" userId="8e93cc13-b08f-4b33-8e7d-c34535919aba" providerId="ADAL" clId="{4769FF53-942B-4FB7-8B60-8BF084976B13}" dt="2025-09-22T08:32:53.387" v="2682" actId="47"/>
        <pc:sldMkLst>
          <pc:docMk/>
          <pc:sldMk cId="1066577916" sldId="2147480125"/>
        </pc:sldMkLst>
      </pc:sldChg>
      <pc:sldChg chg="add mod modShow">
        <pc:chgData name="Horst, Hannah" userId="8e93cc13-b08f-4b33-8e7d-c34535919aba" providerId="ADAL" clId="{4769FF53-942B-4FB7-8B60-8BF084976B13}" dt="2025-09-22T08:22:58.657" v="2553" actId="729"/>
        <pc:sldMkLst>
          <pc:docMk/>
          <pc:sldMk cId="2296677289" sldId="2147480126"/>
        </pc:sldMkLst>
      </pc:sldChg>
      <pc:sldChg chg="addSp delSp modSp add mod modShow">
        <pc:chgData name="Horst, Hannah" userId="8e93cc13-b08f-4b33-8e7d-c34535919aba" providerId="ADAL" clId="{4769FF53-942B-4FB7-8B60-8BF084976B13}" dt="2025-09-23T07:58:57.058" v="6225" actId="729"/>
        <pc:sldMkLst>
          <pc:docMk/>
          <pc:sldMk cId="766729993" sldId="2147480127"/>
        </pc:sldMkLst>
      </pc:sldChg>
      <pc:sldChg chg="addSp delSp modSp add mod modShow">
        <pc:chgData name="Horst, Hannah" userId="8e93cc13-b08f-4b33-8e7d-c34535919aba" providerId="ADAL" clId="{4769FF53-942B-4FB7-8B60-8BF084976B13}" dt="2025-09-23T07:58:57.058" v="6225" actId="729"/>
        <pc:sldMkLst>
          <pc:docMk/>
          <pc:sldMk cId="3013348020" sldId="2147480128"/>
        </pc:sldMkLst>
      </pc:sldChg>
      <pc:sldChg chg="addSp delSp modSp add mod">
        <pc:chgData name="Horst, Hannah" userId="8e93cc13-b08f-4b33-8e7d-c34535919aba" providerId="ADAL" clId="{4769FF53-942B-4FB7-8B60-8BF084976B13}" dt="2025-09-22T08:53:36.019" v="2877" actId="732"/>
        <pc:sldMkLst>
          <pc:docMk/>
          <pc:sldMk cId="948601649" sldId="2147480129"/>
        </pc:sldMkLst>
      </pc:sldChg>
      <pc:sldChg chg="add del ord">
        <pc:chgData name="Horst, Hannah" userId="8e93cc13-b08f-4b33-8e7d-c34535919aba" providerId="ADAL" clId="{4769FF53-942B-4FB7-8B60-8BF084976B13}" dt="2025-09-22T08:35:51.070" v="2707" actId="2696"/>
        <pc:sldMkLst>
          <pc:docMk/>
          <pc:sldMk cId="1300928537" sldId="2147480130"/>
        </pc:sldMkLst>
      </pc:sldChg>
      <pc:sldChg chg="addSp delSp modSp new mod ord">
        <pc:chgData name="Horst, Hannah" userId="8e93cc13-b08f-4b33-8e7d-c34535919aba" providerId="ADAL" clId="{4769FF53-942B-4FB7-8B60-8BF084976B13}" dt="2025-09-22T14:43:21.833" v="5734"/>
        <pc:sldMkLst>
          <pc:docMk/>
          <pc:sldMk cId="4138969467" sldId="2147480131"/>
        </pc:sldMkLst>
      </pc:sldChg>
      <pc:sldChg chg="addSp delSp modSp add mod">
        <pc:chgData name="Horst, Hannah" userId="8e93cc13-b08f-4b33-8e7d-c34535919aba" providerId="ADAL" clId="{4769FF53-942B-4FB7-8B60-8BF084976B13}" dt="2025-09-22T08:35:45.175" v="2706" actId="1076"/>
        <pc:sldMkLst>
          <pc:docMk/>
          <pc:sldMk cId="1822323569" sldId="2147480132"/>
        </pc:sldMkLst>
      </pc:sldChg>
      <pc:sldChg chg="addSp delSp modSp add mod ord">
        <pc:chgData name="Horst, Hannah" userId="8e93cc13-b08f-4b33-8e7d-c34535919aba" providerId="ADAL" clId="{4769FF53-942B-4FB7-8B60-8BF084976B13}" dt="2025-09-22T14:43:29.912" v="5738"/>
        <pc:sldMkLst>
          <pc:docMk/>
          <pc:sldMk cId="2680037361" sldId="2147480133"/>
        </pc:sldMkLst>
      </pc:sldChg>
      <pc:sldChg chg="addSp delSp modSp add mod ord">
        <pc:chgData name="Horst, Hannah" userId="8e93cc13-b08f-4b33-8e7d-c34535919aba" providerId="ADAL" clId="{4769FF53-942B-4FB7-8B60-8BF084976B13}" dt="2025-09-22T14:43:33.772" v="5740"/>
        <pc:sldMkLst>
          <pc:docMk/>
          <pc:sldMk cId="118603035" sldId="2147480134"/>
        </pc:sldMkLst>
      </pc:sldChg>
      <pc:sldChg chg="addSp delSp modSp new mod ord">
        <pc:chgData name="Horst, Hannah" userId="8e93cc13-b08f-4b33-8e7d-c34535919aba" providerId="ADAL" clId="{4769FF53-942B-4FB7-8B60-8BF084976B13}" dt="2025-09-22T15:05:32.076" v="6174" actId="1076"/>
        <pc:sldMkLst>
          <pc:docMk/>
          <pc:sldMk cId="539577787" sldId="2147480135"/>
        </pc:sldMkLst>
      </pc:sldChg>
      <pc:sldChg chg="addSp delSp modSp add mod ord">
        <pc:chgData name="Horst, Hannah" userId="8e93cc13-b08f-4b33-8e7d-c34535919aba" providerId="ADAL" clId="{4769FF53-942B-4FB7-8B60-8BF084976B13}" dt="2025-09-22T09:49:06.317" v="3643"/>
        <pc:sldMkLst>
          <pc:docMk/>
          <pc:sldMk cId="1655177230" sldId="2147480136"/>
        </pc:sldMkLst>
      </pc:sldChg>
      <pc:sldChg chg="addSp delSp modSp new mod ord">
        <pc:chgData name="Horst, Hannah" userId="8e93cc13-b08f-4b33-8e7d-c34535919aba" providerId="ADAL" clId="{4769FF53-942B-4FB7-8B60-8BF084976B13}" dt="2025-09-22T14:03:10.249" v="5701" actId="1076"/>
        <pc:sldMkLst>
          <pc:docMk/>
          <pc:sldMk cId="1054619237" sldId="2147480137"/>
        </pc:sldMkLst>
      </pc:sldChg>
      <pc:sldChg chg="addSp delSp modSp add mod ord">
        <pc:chgData name="Horst, Hannah" userId="8e93cc13-b08f-4b33-8e7d-c34535919aba" providerId="ADAL" clId="{4769FF53-942B-4FB7-8B60-8BF084976B13}" dt="2025-09-22T14:00:25.808" v="5649" actId="1076"/>
        <pc:sldMkLst>
          <pc:docMk/>
          <pc:sldMk cId="3935909121" sldId="2147480138"/>
        </pc:sldMkLst>
      </pc:sldChg>
      <pc:sldChg chg="delSp add del mod">
        <pc:chgData name="Horst, Hannah" userId="8e93cc13-b08f-4b33-8e7d-c34535919aba" providerId="ADAL" clId="{4769FF53-942B-4FB7-8B60-8BF084976B13}" dt="2025-09-22T09:24:23.868" v="3226" actId="47"/>
        <pc:sldMkLst>
          <pc:docMk/>
          <pc:sldMk cId="493550290" sldId="2147480139"/>
        </pc:sldMkLst>
      </pc:sldChg>
      <pc:sldChg chg="addSp modSp add del mod chgLayout">
        <pc:chgData name="Horst, Hannah" userId="8e93cc13-b08f-4b33-8e7d-c34535919aba" providerId="ADAL" clId="{4769FF53-942B-4FB7-8B60-8BF084976B13}" dt="2025-09-22T10:19:06.156" v="3770" actId="47"/>
        <pc:sldMkLst>
          <pc:docMk/>
          <pc:sldMk cId="1732323891" sldId="2147480139"/>
        </pc:sldMkLst>
      </pc:sldChg>
      <pc:sldChg chg="add del">
        <pc:chgData name="Horst, Hannah" userId="8e93cc13-b08f-4b33-8e7d-c34535919aba" providerId="ADAL" clId="{4769FF53-942B-4FB7-8B60-8BF084976B13}" dt="2025-09-22T09:22:35.370" v="3207" actId="47"/>
        <pc:sldMkLst>
          <pc:docMk/>
          <pc:sldMk cId="230936630" sldId="2147480140"/>
        </pc:sldMkLst>
      </pc:sldChg>
      <pc:sldChg chg="add del">
        <pc:chgData name="Horst, Hannah" userId="8e93cc13-b08f-4b33-8e7d-c34535919aba" providerId="ADAL" clId="{4769FF53-942B-4FB7-8B60-8BF084976B13}" dt="2025-09-22T10:31:10.216" v="3907" actId="2696"/>
        <pc:sldMkLst>
          <pc:docMk/>
          <pc:sldMk cId="2285865352" sldId="2147480140"/>
        </pc:sldMkLst>
      </pc:sldChg>
      <pc:sldChg chg="add del mod modShow">
        <pc:chgData name="Horst, Hannah" userId="8e93cc13-b08f-4b33-8e7d-c34535919aba" providerId="ADAL" clId="{4769FF53-942B-4FB7-8B60-8BF084976B13}" dt="2025-09-22T09:46:12.906" v="3568" actId="2696"/>
        <pc:sldMkLst>
          <pc:docMk/>
          <pc:sldMk cId="4187591786" sldId="2147480140"/>
        </pc:sldMkLst>
      </pc:sldChg>
      <pc:sldChg chg="addSp delSp modSp add mod">
        <pc:chgData name="Horst, Hannah" userId="8e93cc13-b08f-4b33-8e7d-c34535919aba" providerId="ADAL" clId="{4769FF53-942B-4FB7-8B60-8BF084976B13}" dt="2025-09-22T10:53:24.731" v="4302" actId="404"/>
        <pc:sldMkLst>
          <pc:docMk/>
          <pc:sldMk cId="1170251043" sldId="2147480141"/>
        </pc:sldMkLst>
      </pc:sldChg>
      <pc:sldChg chg="addSp delSp modSp add mod modShow">
        <pc:chgData name="Horst, Hannah" userId="8e93cc13-b08f-4b33-8e7d-c34535919aba" providerId="ADAL" clId="{4769FF53-942B-4FB7-8B60-8BF084976B13}" dt="2025-09-22T10:36:13.195" v="3987"/>
        <pc:sldMkLst>
          <pc:docMk/>
          <pc:sldMk cId="3323892946" sldId="2147480142"/>
        </pc:sldMkLst>
      </pc:sldChg>
      <pc:sldChg chg="addSp delSp modSp add mod modShow">
        <pc:chgData name="Horst, Hannah" userId="8e93cc13-b08f-4b33-8e7d-c34535919aba" providerId="ADAL" clId="{4769FF53-942B-4FB7-8B60-8BF084976B13}" dt="2025-09-23T07:59:06.097" v="6227" actId="729"/>
        <pc:sldMkLst>
          <pc:docMk/>
          <pc:sldMk cId="217581054" sldId="2147480143"/>
        </pc:sldMkLst>
      </pc:sldChg>
      <pc:sldChg chg="add mod ord modShow">
        <pc:chgData name="Horst, Hannah" userId="8e93cc13-b08f-4b33-8e7d-c34535919aba" providerId="ADAL" clId="{4769FF53-942B-4FB7-8B60-8BF084976B13}" dt="2025-09-22T10:22:38.134" v="3779" actId="729"/>
        <pc:sldMkLst>
          <pc:docMk/>
          <pc:sldMk cId="3549307074" sldId="2147480144"/>
        </pc:sldMkLst>
      </pc:sldChg>
      <pc:sldChg chg="addSp delSp modSp new mod modClrScheme chgLayout">
        <pc:chgData name="Horst, Hannah" userId="8e93cc13-b08f-4b33-8e7d-c34535919aba" providerId="ADAL" clId="{4769FF53-942B-4FB7-8B60-8BF084976B13}" dt="2025-09-22T10:53:33.930" v="4306" actId="404"/>
        <pc:sldMkLst>
          <pc:docMk/>
          <pc:sldMk cId="249798602" sldId="2147480145"/>
        </pc:sldMkLst>
      </pc:sldChg>
      <pc:sldChg chg="addSp delSp modSp add mod">
        <pc:chgData name="Horst, Hannah" userId="8e93cc13-b08f-4b33-8e7d-c34535919aba" providerId="ADAL" clId="{4769FF53-942B-4FB7-8B60-8BF084976B13}" dt="2025-09-22T13:14:23.423" v="5171" actId="14100"/>
        <pc:sldMkLst>
          <pc:docMk/>
          <pc:sldMk cId="3050322818" sldId="2147480146"/>
        </pc:sldMkLst>
      </pc:sldChg>
      <pc:sldChg chg="addSp delSp modSp add mod modAnim">
        <pc:chgData name="Horst, Hannah" userId="8e93cc13-b08f-4b33-8e7d-c34535919aba" providerId="ADAL" clId="{4769FF53-942B-4FB7-8B60-8BF084976B13}" dt="2025-09-22T10:53:29.371" v="4304" actId="404"/>
        <pc:sldMkLst>
          <pc:docMk/>
          <pc:sldMk cId="1218166646" sldId="2147480147"/>
        </pc:sldMkLst>
      </pc:sldChg>
      <pc:sldChg chg="addSp delSp modSp add mod">
        <pc:chgData name="Horst, Hannah" userId="8e93cc13-b08f-4b33-8e7d-c34535919aba" providerId="ADAL" clId="{4769FF53-942B-4FB7-8B60-8BF084976B13}" dt="2025-09-22T13:00:35.497" v="4995" actId="1076"/>
        <pc:sldMkLst>
          <pc:docMk/>
          <pc:sldMk cId="4292515257" sldId="2147480148"/>
        </pc:sldMkLst>
      </pc:sldChg>
      <pc:sldChg chg="add del ord">
        <pc:chgData name="Horst, Hannah" userId="8e93cc13-b08f-4b33-8e7d-c34535919aba" providerId="ADAL" clId="{4769FF53-942B-4FB7-8B60-8BF084976B13}" dt="2025-09-22T10:59:46.749" v="4360" actId="47"/>
        <pc:sldMkLst>
          <pc:docMk/>
          <pc:sldMk cId="3256070500" sldId="2147480149"/>
        </pc:sldMkLst>
      </pc:sldChg>
      <pc:sldChg chg="modSp add mod modShow">
        <pc:chgData name="Horst, Hannah" userId="8e93cc13-b08f-4b33-8e7d-c34535919aba" providerId="ADAL" clId="{4769FF53-942B-4FB7-8B60-8BF084976B13}" dt="2025-09-23T07:59:13.805" v="6228" actId="729"/>
        <pc:sldMkLst>
          <pc:docMk/>
          <pc:sldMk cId="2045655308" sldId="2147480150"/>
        </pc:sldMkLst>
      </pc:sldChg>
      <pc:sldChg chg="addSp delSp modSp add mod">
        <pc:chgData name="Horst, Hannah" userId="8e93cc13-b08f-4b33-8e7d-c34535919aba" providerId="ADAL" clId="{4769FF53-942B-4FB7-8B60-8BF084976B13}" dt="2025-09-22T13:01:08.858" v="5003" actId="478"/>
        <pc:sldMkLst>
          <pc:docMk/>
          <pc:sldMk cId="2071834915" sldId="2147480151"/>
        </pc:sldMkLst>
      </pc:sldChg>
      <pc:sldChg chg="modSp add mod modShow">
        <pc:chgData name="Horst, Hannah" userId="8e93cc13-b08f-4b33-8e7d-c34535919aba" providerId="ADAL" clId="{4769FF53-942B-4FB7-8B60-8BF084976B13}" dt="2025-09-23T07:59:13.805" v="6228" actId="729"/>
        <pc:sldMkLst>
          <pc:docMk/>
          <pc:sldMk cId="1261974795" sldId="2147480152"/>
        </pc:sldMkLst>
      </pc:sldChg>
      <pc:sldChg chg="addSp delSp modSp add mod modShow">
        <pc:chgData name="Horst, Hannah" userId="8e93cc13-b08f-4b33-8e7d-c34535919aba" providerId="ADAL" clId="{4769FF53-942B-4FB7-8B60-8BF084976B13}" dt="2025-09-23T07:59:13.805" v="6228" actId="729"/>
        <pc:sldMkLst>
          <pc:docMk/>
          <pc:sldMk cId="4004108179" sldId="2147480153"/>
        </pc:sldMkLst>
      </pc:sldChg>
      <pc:sldChg chg="addSp delSp modSp add mod">
        <pc:chgData name="Horst, Hannah" userId="8e93cc13-b08f-4b33-8e7d-c34535919aba" providerId="ADAL" clId="{4769FF53-942B-4FB7-8B60-8BF084976B13}" dt="2025-09-22T13:46:37.068" v="5384" actId="1076"/>
        <pc:sldMkLst>
          <pc:docMk/>
          <pc:sldMk cId="148373845" sldId="2147480154"/>
        </pc:sldMkLst>
      </pc:sldChg>
      <pc:sldChg chg="addSp delSp modSp add mod">
        <pc:chgData name="Horst, Hannah" userId="8e93cc13-b08f-4b33-8e7d-c34535919aba" providerId="ADAL" clId="{4769FF53-942B-4FB7-8B60-8BF084976B13}" dt="2025-09-22T15:08:55.582" v="6211" actId="1076"/>
        <pc:sldMkLst>
          <pc:docMk/>
          <pc:sldMk cId="1756705918" sldId="2147480155"/>
        </pc:sldMkLst>
      </pc:sldChg>
      <pc:sldChg chg="add">
        <pc:chgData name="Horst, Hannah" userId="8e93cc13-b08f-4b33-8e7d-c34535919aba" providerId="ADAL" clId="{4769FF53-942B-4FB7-8B60-8BF084976B13}" dt="2025-09-22T10:52:13.155" v="4241"/>
        <pc:sldMkLst>
          <pc:docMk/>
          <pc:sldMk cId="1125122966" sldId="2147480156"/>
        </pc:sldMkLst>
      </pc:sldChg>
      <pc:sldChg chg="addSp delSp modSp new mod modClrScheme chgLayout">
        <pc:chgData name="Horst, Hannah" userId="8e93cc13-b08f-4b33-8e7d-c34535919aba" providerId="ADAL" clId="{4769FF53-942B-4FB7-8B60-8BF084976B13}" dt="2025-09-22T10:59:42.712" v="4359" actId="14100"/>
        <pc:sldMkLst>
          <pc:docMk/>
          <pc:sldMk cId="2233840" sldId="2147480157"/>
        </pc:sldMkLst>
      </pc:sldChg>
      <pc:sldChg chg="addSp delSp modSp add mod">
        <pc:chgData name="Horst, Hannah" userId="8e93cc13-b08f-4b33-8e7d-c34535919aba" providerId="ADAL" clId="{4769FF53-942B-4FB7-8B60-8BF084976B13}" dt="2025-09-22T13:04:05.438" v="5081" actId="1076"/>
        <pc:sldMkLst>
          <pc:docMk/>
          <pc:sldMk cId="1657498800" sldId="2147480158"/>
        </pc:sldMkLst>
      </pc:sldChg>
      <pc:sldChg chg="addSp delSp modSp new mod">
        <pc:chgData name="Horst, Hannah" userId="8e93cc13-b08f-4b33-8e7d-c34535919aba" providerId="ADAL" clId="{4769FF53-942B-4FB7-8B60-8BF084976B13}" dt="2025-09-22T13:41:25.575" v="5290" actId="6549"/>
        <pc:sldMkLst>
          <pc:docMk/>
          <pc:sldMk cId="3673526214" sldId="2147480159"/>
        </pc:sldMkLst>
      </pc:sldChg>
      <pc:sldChg chg="addSp delSp modSp new mod">
        <pc:chgData name="Horst, Hannah" userId="8e93cc13-b08f-4b33-8e7d-c34535919aba" providerId="ADAL" clId="{4769FF53-942B-4FB7-8B60-8BF084976B13}" dt="2025-09-22T15:09:39.631" v="6222" actId="478"/>
        <pc:sldMkLst>
          <pc:docMk/>
          <pc:sldMk cId="3997972397" sldId="2147480160"/>
        </pc:sldMkLst>
      </pc:sldChg>
      <pc:sldChg chg="addSp delSp modSp new mod modClrScheme chgLayout">
        <pc:chgData name="Horst, Hannah" userId="8e93cc13-b08f-4b33-8e7d-c34535919aba" providerId="ADAL" clId="{4769FF53-942B-4FB7-8B60-8BF084976B13}" dt="2025-09-22T14:52:37.260" v="5865" actId="14100"/>
        <pc:sldMkLst>
          <pc:docMk/>
          <pc:sldMk cId="2530845228" sldId="2147480161"/>
        </pc:sldMkLst>
      </pc:sldChg>
      <pc:sldChg chg="addSp delSp modSp new mod modShow">
        <pc:chgData name="Horst, Hannah" userId="8e93cc13-b08f-4b33-8e7d-c34535919aba" providerId="ADAL" clId="{4769FF53-942B-4FB7-8B60-8BF084976B13}" dt="2025-09-23T07:59:00.892" v="6226" actId="729"/>
        <pc:sldMkLst>
          <pc:docMk/>
          <pc:sldMk cId="1048634741" sldId="2147480162"/>
        </pc:sldMkLst>
      </pc:sldChg>
    </pc:docChg>
  </pc:docChgLst>
  <pc:docChgLst>
    <pc:chgData name="Hämmerle, Michael" userId="220b026f-0716-4ef2-a48d-a58f7ddda64e" providerId="ADAL" clId="{DF14FC9E-7677-4061-8374-AB2AE083044D}"/>
    <pc:docChg chg="custSel delSld modSld modSection">
      <pc:chgData name="Hämmerle, Michael" userId="220b026f-0716-4ef2-a48d-a58f7ddda64e" providerId="ADAL" clId="{DF14FC9E-7677-4061-8374-AB2AE083044D}" dt="2025-09-09T06:16:36.393" v="23" actId="478"/>
      <pc:docMkLst>
        <pc:docMk/>
      </pc:docMkLst>
      <pc:sldChg chg="delSp mod">
        <pc:chgData name="Hämmerle, Michael" userId="220b026f-0716-4ef2-a48d-a58f7ddda64e" providerId="ADAL" clId="{DF14FC9E-7677-4061-8374-AB2AE083044D}" dt="2025-09-09T06:13:56.329" v="4" actId="478"/>
        <pc:sldMkLst>
          <pc:docMk/>
          <pc:sldMk cId="235981135" sldId="260"/>
        </pc:sldMkLst>
      </pc:sldChg>
      <pc:sldChg chg="delSp mod">
        <pc:chgData name="Hämmerle, Michael" userId="220b026f-0716-4ef2-a48d-a58f7ddda64e" providerId="ADAL" clId="{DF14FC9E-7677-4061-8374-AB2AE083044D}" dt="2025-09-09T06:14:00.465" v="5" actId="478"/>
        <pc:sldMkLst>
          <pc:docMk/>
          <pc:sldMk cId="1373143203" sldId="277"/>
        </pc:sldMkLst>
      </pc:sldChg>
      <pc:sldChg chg="delSp mod">
        <pc:chgData name="Hämmerle, Michael" userId="220b026f-0716-4ef2-a48d-a58f7ddda64e" providerId="ADAL" clId="{DF14FC9E-7677-4061-8374-AB2AE083044D}" dt="2025-09-09T06:15:50.871" v="13" actId="478"/>
        <pc:sldMkLst>
          <pc:docMk/>
          <pc:sldMk cId="2385228680" sldId="278"/>
        </pc:sldMkLst>
      </pc:sldChg>
      <pc:sldChg chg="del">
        <pc:chgData name="Hämmerle, Michael" userId="220b026f-0716-4ef2-a48d-a58f7ddda64e" providerId="ADAL" clId="{DF14FC9E-7677-4061-8374-AB2AE083044D}" dt="2025-09-08T13:43:56.182" v="0" actId="47"/>
        <pc:sldMkLst>
          <pc:docMk/>
          <pc:sldMk cId="3949918571" sldId="284"/>
        </pc:sldMkLst>
      </pc:sldChg>
      <pc:sldChg chg="del">
        <pc:chgData name="Hämmerle, Michael" userId="220b026f-0716-4ef2-a48d-a58f7ddda64e" providerId="ADAL" clId="{DF14FC9E-7677-4061-8374-AB2AE083044D}" dt="2025-09-08T13:43:59.322" v="1" actId="47"/>
        <pc:sldMkLst>
          <pc:docMk/>
          <pc:sldMk cId="3089986344" sldId="285"/>
        </pc:sldMkLst>
      </pc:sldChg>
      <pc:sldChg chg="delSp mod">
        <pc:chgData name="Hämmerle, Michael" userId="220b026f-0716-4ef2-a48d-a58f7ddda64e" providerId="ADAL" clId="{DF14FC9E-7677-4061-8374-AB2AE083044D}" dt="2025-09-09T06:16:02.928" v="16" actId="478"/>
        <pc:sldMkLst>
          <pc:docMk/>
          <pc:sldMk cId="1065568376" sldId="293"/>
        </pc:sldMkLst>
      </pc:sldChg>
      <pc:sldChg chg="delSp mod">
        <pc:chgData name="Hämmerle, Michael" userId="220b026f-0716-4ef2-a48d-a58f7ddda64e" providerId="ADAL" clId="{DF14FC9E-7677-4061-8374-AB2AE083044D}" dt="2025-09-09T06:14:04.284" v="6" actId="478"/>
        <pc:sldMkLst>
          <pc:docMk/>
          <pc:sldMk cId="582680020" sldId="3478"/>
        </pc:sldMkLst>
      </pc:sldChg>
      <pc:sldChg chg="delSp mod">
        <pc:chgData name="Hämmerle, Michael" userId="220b026f-0716-4ef2-a48d-a58f7ddda64e" providerId="ADAL" clId="{DF14FC9E-7677-4061-8374-AB2AE083044D}" dt="2025-09-09T06:16:23.457" v="22" actId="478"/>
        <pc:sldMkLst>
          <pc:docMk/>
          <pc:sldMk cId="2303142011" sldId="5957"/>
        </pc:sldMkLst>
      </pc:sldChg>
      <pc:sldChg chg="delSp mod">
        <pc:chgData name="Hämmerle, Michael" userId="220b026f-0716-4ef2-a48d-a58f7ddda64e" providerId="ADAL" clId="{DF14FC9E-7677-4061-8374-AB2AE083044D}" dt="2025-09-09T06:14:08.401" v="7" actId="478"/>
        <pc:sldMkLst>
          <pc:docMk/>
          <pc:sldMk cId="141255296" sldId="2146849462"/>
        </pc:sldMkLst>
      </pc:sldChg>
      <pc:sldChg chg="delSp mod">
        <pc:chgData name="Hämmerle, Michael" userId="220b026f-0716-4ef2-a48d-a58f7ddda64e" providerId="ADAL" clId="{DF14FC9E-7677-4061-8374-AB2AE083044D}" dt="2025-09-09T06:15:59.504" v="15" actId="478"/>
        <pc:sldMkLst>
          <pc:docMk/>
          <pc:sldMk cId="1700095989" sldId="2147479758"/>
        </pc:sldMkLst>
      </pc:sldChg>
      <pc:sldChg chg="delSp mod">
        <pc:chgData name="Hämmerle, Michael" userId="220b026f-0716-4ef2-a48d-a58f7ddda64e" providerId="ADAL" clId="{DF14FC9E-7677-4061-8374-AB2AE083044D}" dt="2025-09-09T06:13:43.946" v="2" actId="478"/>
        <pc:sldMkLst>
          <pc:docMk/>
          <pc:sldMk cId="3548463027" sldId="2147479982"/>
        </pc:sldMkLst>
      </pc:sldChg>
      <pc:sldChg chg="delSp mod">
        <pc:chgData name="Hämmerle, Michael" userId="220b026f-0716-4ef2-a48d-a58f7ddda64e" providerId="ADAL" clId="{DF14FC9E-7677-4061-8374-AB2AE083044D}" dt="2025-09-09T06:13:49.009" v="3" actId="478"/>
        <pc:sldMkLst>
          <pc:docMk/>
          <pc:sldMk cId="597023930" sldId="2147479983"/>
        </pc:sldMkLst>
      </pc:sldChg>
      <pc:sldChg chg="delSp mod">
        <pc:chgData name="Hämmerle, Michael" userId="220b026f-0716-4ef2-a48d-a58f7ddda64e" providerId="ADAL" clId="{DF14FC9E-7677-4061-8374-AB2AE083044D}" dt="2025-09-09T06:15:21.905" v="8" actId="478"/>
        <pc:sldMkLst>
          <pc:docMk/>
          <pc:sldMk cId="2265835183" sldId="2147479984"/>
        </pc:sldMkLst>
      </pc:sldChg>
      <pc:sldChg chg="delSp modSp mod">
        <pc:chgData name="Hämmerle, Michael" userId="220b026f-0716-4ef2-a48d-a58f7ddda64e" providerId="ADAL" clId="{DF14FC9E-7677-4061-8374-AB2AE083044D}" dt="2025-09-09T06:15:39.840" v="11" actId="478"/>
        <pc:sldMkLst>
          <pc:docMk/>
          <pc:sldMk cId="248738677" sldId="2147479985"/>
        </pc:sldMkLst>
      </pc:sldChg>
      <pc:sldChg chg="delSp mod">
        <pc:chgData name="Hämmerle, Michael" userId="220b026f-0716-4ef2-a48d-a58f7ddda64e" providerId="ADAL" clId="{DF14FC9E-7677-4061-8374-AB2AE083044D}" dt="2025-09-09T06:15:46.273" v="12" actId="478"/>
        <pc:sldMkLst>
          <pc:docMk/>
          <pc:sldMk cId="3939349901" sldId="2147479986"/>
        </pc:sldMkLst>
      </pc:sldChg>
      <pc:sldChg chg="delSp mod">
        <pc:chgData name="Hämmerle, Michael" userId="220b026f-0716-4ef2-a48d-a58f7ddda64e" providerId="ADAL" clId="{DF14FC9E-7677-4061-8374-AB2AE083044D}" dt="2025-09-09T06:15:55.264" v="14" actId="478"/>
        <pc:sldMkLst>
          <pc:docMk/>
          <pc:sldMk cId="1605671934" sldId="2147479987"/>
        </pc:sldMkLst>
      </pc:sldChg>
      <pc:sldChg chg="delSp mod">
        <pc:chgData name="Hämmerle, Michael" userId="220b026f-0716-4ef2-a48d-a58f7ddda64e" providerId="ADAL" clId="{DF14FC9E-7677-4061-8374-AB2AE083044D}" dt="2025-09-09T06:16:06.033" v="17" actId="478"/>
        <pc:sldMkLst>
          <pc:docMk/>
          <pc:sldMk cId="1419635540" sldId="2147480056"/>
        </pc:sldMkLst>
      </pc:sldChg>
      <pc:sldChg chg="delSp mod">
        <pc:chgData name="Hämmerle, Michael" userId="220b026f-0716-4ef2-a48d-a58f7ddda64e" providerId="ADAL" clId="{DF14FC9E-7677-4061-8374-AB2AE083044D}" dt="2025-09-09T06:16:08.625" v="18" actId="478"/>
        <pc:sldMkLst>
          <pc:docMk/>
          <pc:sldMk cId="194812663" sldId="2147480080"/>
        </pc:sldMkLst>
      </pc:sldChg>
      <pc:sldChg chg="delSp mod">
        <pc:chgData name="Hämmerle, Michael" userId="220b026f-0716-4ef2-a48d-a58f7ddda64e" providerId="ADAL" clId="{DF14FC9E-7677-4061-8374-AB2AE083044D}" dt="2025-09-09T06:16:14.977" v="20" actId="478"/>
        <pc:sldMkLst>
          <pc:docMk/>
          <pc:sldMk cId="810801108" sldId="2147480081"/>
        </pc:sldMkLst>
      </pc:sldChg>
      <pc:sldChg chg="delSp mod">
        <pc:chgData name="Hämmerle, Michael" userId="220b026f-0716-4ef2-a48d-a58f7ddda64e" providerId="ADAL" clId="{DF14FC9E-7677-4061-8374-AB2AE083044D}" dt="2025-09-09T06:16:19.936" v="21" actId="478"/>
        <pc:sldMkLst>
          <pc:docMk/>
          <pc:sldMk cId="1024668958" sldId="2147480103"/>
        </pc:sldMkLst>
      </pc:sldChg>
      <pc:sldChg chg="delSp mod">
        <pc:chgData name="Hämmerle, Michael" userId="220b026f-0716-4ef2-a48d-a58f7ddda64e" providerId="ADAL" clId="{DF14FC9E-7677-4061-8374-AB2AE083044D}" dt="2025-09-09T06:16:11.400" v="19" actId="478"/>
        <pc:sldMkLst>
          <pc:docMk/>
          <pc:sldMk cId="3329977352" sldId="2147480104"/>
        </pc:sldMkLst>
      </pc:sldChg>
      <pc:sldChg chg="delSp mod">
        <pc:chgData name="Hämmerle, Michael" userId="220b026f-0716-4ef2-a48d-a58f7ddda64e" providerId="ADAL" clId="{DF14FC9E-7677-4061-8374-AB2AE083044D}" dt="2025-09-09T06:16:36.393" v="23" actId="478"/>
        <pc:sldMkLst>
          <pc:docMk/>
          <pc:sldMk cId="158389331" sldId="2147480110"/>
        </pc:sldMkLst>
      </pc:sldChg>
    </pc:docChg>
  </pc:docChgLst>
  <pc:docChgLst>
    <pc:chgData name="Creyaufmüller, Lisa Helena" userId="2cbe57a9-7333-4e97-a49d-ff2f044d65f0" providerId="ADAL" clId="{03A7584A-FE69-4701-8B8B-DDE553C1C48E}"/>
    <pc:docChg chg="addSld delSld modSld modSection">
      <pc:chgData name="Creyaufmüller, Lisa Helena" userId="2cbe57a9-7333-4e97-a49d-ff2f044d65f0" providerId="ADAL" clId="{03A7584A-FE69-4701-8B8B-DDE553C1C48E}" dt="2025-12-08T10:52:24.882" v="13" actId="20577"/>
      <pc:docMkLst>
        <pc:docMk/>
      </pc:docMkLst>
      <pc:sldChg chg="modSp mod">
        <pc:chgData name="Creyaufmüller, Lisa Helena" userId="2cbe57a9-7333-4e97-a49d-ff2f044d65f0" providerId="ADAL" clId="{03A7584A-FE69-4701-8B8B-DDE553C1C48E}" dt="2025-12-08T10:50:19.367" v="6" actId="20577"/>
        <pc:sldMkLst>
          <pc:docMk/>
          <pc:sldMk cId="118603035" sldId="2147480134"/>
        </pc:sldMkLst>
        <pc:spChg chg="mod">
          <ac:chgData name="Creyaufmüller, Lisa Helena" userId="2cbe57a9-7333-4e97-a49d-ff2f044d65f0" providerId="ADAL" clId="{03A7584A-FE69-4701-8B8B-DDE553C1C48E}" dt="2025-12-08T10:50:19.367" v="6" actId="20577"/>
          <ac:spMkLst>
            <pc:docMk/>
            <pc:sldMk cId="118603035" sldId="2147480134"/>
            <ac:spMk id="20" creationId="{25B48F60-CA18-B853-955C-1180E91830D1}"/>
          </ac:spMkLst>
        </pc:spChg>
      </pc:sldChg>
      <pc:sldChg chg="del">
        <pc:chgData name="Creyaufmüller, Lisa Helena" userId="2cbe57a9-7333-4e97-a49d-ff2f044d65f0" providerId="ADAL" clId="{03A7584A-FE69-4701-8B8B-DDE553C1C48E}" dt="2025-12-08T10:51:23.755" v="8" actId="2696"/>
        <pc:sldMkLst>
          <pc:docMk/>
          <pc:sldMk cId="2045655308" sldId="2147480150"/>
        </pc:sldMkLst>
      </pc:sldChg>
      <pc:sldChg chg="del">
        <pc:chgData name="Creyaufmüller, Lisa Helena" userId="2cbe57a9-7333-4e97-a49d-ff2f044d65f0" providerId="ADAL" clId="{03A7584A-FE69-4701-8B8B-DDE553C1C48E}" dt="2025-12-08T10:51:42.142" v="11" actId="47"/>
        <pc:sldMkLst>
          <pc:docMk/>
          <pc:sldMk cId="1261974795" sldId="2147480152"/>
        </pc:sldMkLst>
      </pc:sldChg>
      <pc:sldChg chg="modSp mod">
        <pc:chgData name="Creyaufmüller, Lisa Helena" userId="2cbe57a9-7333-4e97-a49d-ff2f044d65f0" providerId="ADAL" clId="{03A7584A-FE69-4701-8B8B-DDE553C1C48E}" dt="2025-12-08T10:52:24.882" v="13" actId="20577"/>
        <pc:sldMkLst>
          <pc:docMk/>
          <pc:sldMk cId="2233840" sldId="2147480157"/>
        </pc:sldMkLst>
        <pc:spChg chg="mod">
          <ac:chgData name="Creyaufmüller, Lisa Helena" userId="2cbe57a9-7333-4e97-a49d-ff2f044d65f0" providerId="ADAL" clId="{03A7584A-FE69-4701-8B8B-DDE553C1C48E}" dt="2025-12-08T10:52:24.882" v="13" actId="20577"/>
          <ac:spMkLst>
            <pc:docMk/>
            <pc:sldMk cId="2233840" sldId="2147480157"/>
            <ac:spMk id="9" creationId="{1AB4B44F-F67D-FE3B-3723-B118010663CC}"/>
          </ac:spMkLst>
        </pc:spChg>
      </pc:sldChg>
      <pc:sldChg chg="add mod modShow">
        <pc:chgData name="Creyaufmüller, Lisa Helena" userId="2cbe57a9-7333-4e97-a49d-ff2f044d65f0" providerId="ADAL" clId="{03A7584A-FE69-4701-8B8B-DDE553C1C48E}" dt="2025-12-08T10:51:25.802" v="9" actId="729"/>
        <pc:sldMkLst>
          <pc:docMk/>
          <pc:sldMk cId="754965159" sldId="2147480163"/>
        </pc:sldMkLst>
      </pc:sldChg>
      <pc:sldChg chg="add mod modShow">
        <pc:chgData name="Creyaufmüller, Lisa Helena" userId="2cbe57a9-7333-4e97-a49d-ff2f044d65f0" providerId="ADAL" clId="{03A7584A-FE69-4701-8B8B-DDE553C1C48E}" dt="2025-12-08T10:51:45.360" v="12" actId="729"/>
        <pc:sldMkLst>
          <pc:docMk/>
          <pc:sldMk cId="3251685798" sldId="21474801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08.12.2025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AF19E5-8B1E-CF9D-7B0C-519A93E08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9AE0E90-7DED-630C-E804-B27325AA04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5C047DA4-20B5-1767-1E77-EDAB577080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D070025-A6DD-6264-FC85-03186FD0A5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2014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FAA0E-0957-87D0-4D87-5DE4037E0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F8EE226-9C24-C426-BDE3-0ECABFF3EE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83AC1318-517A-5A26-4ACD-FECD62D373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18B2B5D-892D-AAFF-24D0-EF4D904378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2977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71497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8D0F9-23FD-5B3D-A71A-7686C5D99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AEBF0468-C218-FEB0-60F4-83953E38E1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76BBC9E7-14CD-5914-ECF3-F666FF0C16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 err="1">
                <a:solidFill>
                  <a:srgbClr val="00B0F0"/>
                </a:solidFill>
              </a:rPr>
              <a:t>Focused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to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the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existing</a:t>
            </a:r>
            <a:r>
              <a:rPr lang="de-DE" sz="1200" b="1">
                <a:solidFill>
                  <a:srgbClr val="00B0F0"/>
                </a:solidFill>
              </a:rPr>
              <a:t> Systems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Wording </a:t>
            </a:r>
            <a:r>
              <a:rPr lang="de-DE" sz="1200" b="1" err="1">
                <a:solidFill>
                  <a:srgbClr val="00B0F0"/>
                </a:solidFill>
              </a:rPr>
              <a:t>from</a:t>
            </a:r>
            <a:r>
              <a:rPr lang="de-DE" sz="1200" b="1">
                <a:solidFill>
                  <a:srgbClr val="00B0F0"/>
                </a:solidFill>
              </a:rPr>
              <a:t> SWM </a:t>
            </a:r>
            <a:r>
              <a:rPr lang="de-DE" sz="1200" b="1" err="1">
                <a:solidFill>
                  <a:srgbClr val="00B0F0"/>
                </a:solidFill>
              </a:rPr>
              <a:t>to</a:t>
            </a:r>
            <a:r>
              <a:rPr lang="de-DE" sz="1200" b="1">
                <a:solidFill>
                  <a:srgbClr val="00B0F0"/>
                </a:solidFill>
              </a:rPr>
              <a:t> CTS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P: 1:1 </a:t>
            </a:r>
            <a:r>
              <a:rPr lang="de-DE" sz="1200" b="1" err="1">
                <a:solidFill>
                  <a:srgbClr val="00B0F0"/>
                </a:solidFill>
              </a:rPr>
              <a:t>replacement</a:t>
            </a:r>
            <a:endParaRPr lang="de-DE" sz="1200" b="1">
              <a:solidFill>
                <a:srgbClr val="00B0F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C: 1:1 </a:t>
            </a:r>
            <a:r>
              <a:rPr lang="de-DE" sz="1200" b="1" err="1">
                <a:solidFill>
                  <a:srgbClr val="00B0F0"/>
                </a:solidFill>
              </a:rPr>
              <a:t>replacement</a:t>
            </a:r>
            <a:endParaRPr lang="de-DE" sz="1200" b="1">
              <a:solidFill>
                <a:srgbClr val="00B0F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T: 1:1 </a:t>
            </a:r>
            <a:r>
              <a:rPr lang="de-DE" sz="1200" b="1" err="1">
                <a:solidFill>
                  <a:srgbClr val="00B0F0"/>
                </a:solidFill>
              </a:rPr>
              <a:t>replaement</a:t>
            </a:r>
            <a:endParaRPr lang="de-DE" sz="1200" b="1">
              <a:solidFill>
                <a:srgbClr val="00B0F0"/>
              </a:solidFill>
            </a:endParaRPr>
          </a:p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ECBB319-FC5F-56AB-87EA-1A5D907FD0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840359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5527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D37E3-7EF6-257D-E877-71FE26CC8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FC1AD90D-8042-CE4E-4632-794EFD9A9A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DDE470D-D9E0-FFF2-48C4-CE3F46C6CC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4D24F00-21C8-14E4-A379-32F15A2AB4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2509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FC930-12C6-36C5-4612-367A064519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11A4C6CE-2BD8-79DB-DF70-0040BCB0EF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4F21F672-F60B-0744-834E-09BE581CC6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4E16F9F-4600-4B6A-B441-84FABC949B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882951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04EE96-9DA9-40F0-293B-FB9E78EAD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4E5E8B87-A436-0BF0-2FBB-61C396FFBE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2423D4F-48F8-109C-84B1-398FE59AFB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1677A77D-EEF8-DD32-8B88-FED61412B1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06038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04BA8-16E3-BB5A-66BE-8E0CA63257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57EDA782-923D-3ADE-D113-B13DD9C07B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96AA0DF2-DDDE-7A8B-4ED2-2984D7EE57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1DBB0E31-D50B-BEDC-06B5-D38D6BCB4A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589429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E72BB6-28EF-D853-0FEC-56C1C9F32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6AD60903-C567-0611-AD6C-A9925EAF98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2288A8F-CBB4-9C97-88C7-A3BDD14A4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C6A9C32-DEFC-BCCC-EB57-E507A86D69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586197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E3980-625D-42DE-EEF7-42E64E4DE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CA4762A-AE4B-4E98-0E3B-542A31C02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C8E0878E-9ED0-27AF-1301-FBC9D85F9B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Folie fertig</a:t>
            </a:r>
          </a:p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8338A93-ECDF-4A18-B5A4-31B528DF8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11942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2BB69-644C-23A8-E679-18C58024B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6BBE5BAE-7087-8E42-8489-9C83139270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EA4BDFC-AAB5-70C4-798A-83CB8E6FE7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0A1F0A1E-265F-42E1-4BBB-9D0A032C38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989445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3E1E7-8966-BE70-97AA-711DA49D0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B2AA51D9-44AF-8142-0655-6AA0B608BE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CB77C160-E0FB-32D6-D524-DA48898EAB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AEBBDA6-D3C7-D8FB-9734-DB806323B7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55832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1A3C8-35E7-1EF0-6A5C-E761B4235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C9D424C1-D9EA-9F94-22CE-AFB01F8306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37271BF8-849B-57CD-4A05-45B12340D3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F6235B25-1378-2FB1-0102-1FEEAAC363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127801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57551-CA37-0483-0566-F4827A89D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958C4CAB-204B-EFB5-63E0-41DE803851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82C5EFB-38C7-B7CC-9A3A-E3F5D07736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DFF88C66-A732-A3C1-6462-0A92674BCB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627501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33A0CD-0676-0875-9632-1E189ED39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960931D6-8B9B-29CA-CFC2-BF544DA9C8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012608CB-2ABE-8EE8-B834-0460B9B952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Folie fertig</a:t>
            </a:r>
          </a:p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4EB6296-2C6C-CF11-7F5F-6F5B059369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635456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06871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 err="1">
                <a:solidFill>
                  <a:srgbClr val="00B0F0"/>
                </a:solidFill>
              </a:rPr>
              <a:t>Focused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to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the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existing</a:t>
            </a:r>
            <a:r>
              <a:rPr lang="de-DE" sz="1200" b="1">
                <a:solidFill>
                  <a:srgbClr val="00B0F0"/>
                </a:solidFill>
              </a:rPr>
              <a:t> Systems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Wording </a:t>
            </a:r>
            <a:r>
              <a:rPr lang="de-DE" sz="1200" b="1" err="1">
                <a:solidFill>
                  <a:srgbClr val="00B0F0"/>
                </a:solidFill>
              </a:rPr>
              <a:t>from</a:t>
            </a:r>
            <a:r>
              <a:rPr lang="de-DE" sz="1200" b="1">
                <a:solidFill>
                  <a:srgbClr val="00B0F0"/>
                </a:solidFill>
              </a:rPr>
              <a:t> SWM </a:t>
            </a:r>
            <a:r>
              <a:rPr lang="de-DE" sz="1200" b="1" err="1">
                <a:solidFill>
                  <a:srgbClr val="00B0F0"/>
                </a:solidFill>
              </a:rPr>
              <a:t>to</a:t>
            </a:r>
            <a:r>
              <a:rPr lang="de-DE" sz="1200" b="1">
                <a:solidFill>
                  <a:srgbClr val="00B0F0"/>
                </a:solidFill>
              </a:rPr>
              <a:t> CTS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P: 1:1 </a:t>
            </a:r>
            <a:r>
              <a:rPr lang="de-DE" sz="1200" b="1" err="1">
                <a:solidFill>
                  <a:srgbClr val="00B0F0"/>
                </a:solidFill>
              </a:rPr>
              <a:t>replacement</a:t>
            </a:r>
            <a:endParaRPr lang="de-DE" sz="1200" b="1">
              <a:solidFill>
                <a:srgbClr val="00B0F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C: 1:1 </a:t>
            </a:r>
            <a:r>
              <a:rPr lang="de-DE" sz="1200" b="1" err="1">
                <a:solidFill>
                  <a:srgbClr val="00B0F0"/>
                </a:solidFill>
              </a:rPr>
              <a:t>replacement</a:t>
            </a:r>
            <a:endParaRPr lang="de-DE" sz="1200" b="1">
              <a:solidFill>
                <a:srgbClr val="00B0F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T: 1:1 </a:t>
            </a:r>
            <a:r>
              <a:rPr lang="de-DE" sz="1200" b="1" err="1">
                <a:solidFill>
                  <a:srgbClr val="00B0F0"/>
                </a:solidFill>
              </a:rPr>
              <a:t>replaement</a:t>
            </a:r>
            <a:endParaRPr lang="de-DE" sz="1200" b="1">
              <a:solidFill>
                <a:srgbClr val="00B0F0"/>
              </a:solidFill>
            </a:endParaRPr>
          </a:p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287226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Folie fertig</a:t>
            </a:r>
          </a:p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65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31840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2BB69-644C-23A8-E679-18C58024B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6BBE5BAE-7087-8E42-8489-9C83139270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EA4BDFC-AAB5-70C4-798A-83CB8E6FE7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0A1F0A1E-265F-42E1-4BBB-9D0A032C38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67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989445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0BC0D-6EA3-399C-2D36-E60191F6C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6CAF5167-E7DD-CEFD-3333-365956FBCE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0C7FCAA3-FEF2-6C6D-0D87-3107CB764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7E49A748-E07D-A870-3371-72F143628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68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628738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1A3C8-35E7-1EF0-6A5C-E761B4235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C9D424C1-D9EA-9F94-22CE-AFB01F8306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37271BF8-849B-57CD-4A05-45B12340D3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F6235B25-1378-2FB1-0102-1FEEAAC363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69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127801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43E79C-A18E-05E4-09EF-4B02D975A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2B1F6EF4-97F9-7DBC-60D6-EB5BBE9110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145BFB5-7826-C35B-5E3F-F896F7B43F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Folie fertig</a:t>
            </a:r>
          </a:p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03127E9-15C4-3A3C-35C7-24898D5B8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598952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04643-A56E-0406-AC77-3650391D1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9E6ABC2B-6768-516C-E51A-B15E7119D6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7186C4F-E042-7133-3C9C-1BE9402C7F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DE50CE3-1BFB-FCA4-F16C-2E16D9195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39439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7CAA97-66FE-A101-25B0-C3D0F2C12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5E28CF89-B95C-5741-897F-199B8787E9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0E3EB8D-1D81-125A-106E-4870FB9433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5443408-CADD-1DAB-1F41-4D5D29E7C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363978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B21D3-4135-772F-912F-99DC384A1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B43D0AC7-95BC-1A79-6334-F89A543D42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E76EAF6B-AB18-2AD1-6DB8-3C5FF987C7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B5C40F8-A00B-CA6B-FC80-179596E8CD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67350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2B78D-5638-616F-26C0-445305963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79EAB477-CBAB-45B6-DCD6-056091C70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91E44235-103A-365C-9206-DAA1B76C21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D91CB3B-E014-6BAD-E946-8FD142B374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141332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5ECB62-D564-0977-2D36-6C2E31C91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F31891F0-C3F8-CBC1-C96A-0BC20DD1A6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EBC3A390-042C-A384-45FF-A0FC4018B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7251E126-F4BA-D3B2-3FE4-EEFEC0F645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5034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err="1"/>
              <a:t>Agendapunkt</a:t>
            </a:r>
            <a:r>
              <a:rPr lang="de-DE"/>
              <a:t> eins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SE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3.xml"/><Relationship Id="rId5" Type="http://schemas.openxmlformats.org/officeDocument/2006/relationships/slide" Target="slide25.xml"/><Relationship Id="rId4" Type="http://schemas.openxmlformats.org/officeDocument/2006/relationships/slide" Target="slide20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2.png"/><Relationship Id="rId7" Type="http://schemas.openxmlformats.org/officeDocument/2006/relationships/slide" Target="slide3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slide" Target="slide25.xml"/><Relationship Id="rId5" Type="http://schemas.openxmlformats.org/officeDocument/2006/relationships/image" Target="../media/image13.png"/><Relationship Id="rId10" Type="http://schemas.openxmlformats.org/officeDocument/2006/relationships/slide" Target="slide15.xml"/><Relationship Id="rId4" Type="http://schemas.microsoft.com/office/2007/relationships/hdphoto" Target="../media/hdphoto1.wdp"/><Relationship Id="rId9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svg"/><Relationship Id="rId10" Type="http://schemas.openxmlformats.org/officeDocument/2006/relationships/image" Target="../media/image5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7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78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89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12" Type="http://schemas.openxmlformats.org/officeDocument/2006/relationships/image" Target="../media/image8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openxmlformats.org/officeDocument/2006/relationships/image" Target="../media/image87.png"/><Relationship Id="rId5" Type="http://schemas.openxmlformats.org/officeDocument/2006/relationships/image" Target="../media/image81.png"/><Relationship Id="rId10" Type="http://schemas.openxmlformats.org/officeDocument/2006/relationships/image" Target="../media/image86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Relationship Id="rId14" Type="http://schemas.openxmlformats.org/officeDocument/2006/relationships/image" Target="../media/image9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13" Type="http://schemas.openxmlformats.org/officeDocument/2006/relationships/image" Target="../media/image102.pn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0" Type="http://schemas.openxmlformats.org/officeDocument/2006/relationships/image" Target="../media/image99.png"/><Relationship Id="rId4" Type="http://schemas.openxmlformats.org/officeDocument/2006/relationships/image" Target="../media/image93.png"/><Relationship Id="rId9" Type="http://schemas.openxmlformats.org/officeDocument/2006/relationships/image" Target="../media/image98.png"/><Relationship Id="rId14" Type="http://schemas.openxmlformats.org/officeDocument/2006/relationships/image" Target="../media/image10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4.png"/><Relationship Id="rId4" Type="http://schemas.openxmlformats.org/officeDocument/2006/relationships/image" Target="../media/image37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Relationship Id="rId9" Type="http://schemas.openxmlformats.org/officeDocument/2006/relationships/image" Target="../media/image1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11.png"/><Relationship Id="rId7" Type="http://schemas.openxmlformats.org/officeDocument/2006/relationships/image" Target="../media/image18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png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svg"/><Relationship Id="rId3" Type="http://schemas.openxmlformats.org/officeDocument/2006/relationships/image" Target="../media/image121.svg"/><Relationship Id="rId7" Type="http://schemas.openxmlformats.org/officeDocument/2006/relationships/image" Target="../media/image124.png"/><Relationship Id="rId12" Type="http://schemas.openxmlformats.org/officeDocument/2006/relationships/hyperlink" Target="mailto:automationsolution@de.schunk.com" TargetMode="External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svg"/><Relationship Id="rId11" Type="http://schemas.openxmlformats.org/officeDocument/2006/relationships/image" Target="../media/image14.png"/><Relationship Id="rId5" Type="http://schemas.openxmlformats.org/officeDocument/2006/relationships/image" Target="../media/image122.png"/><Relationship Id="rId10" Type="http://schemas.openxmlformats.org/officeDocument/2006/relationships/slide" Target="slide5.xml"/><Relationship Id="rId4" Type="http://schemas.openxmlformats.org/officeDocument/2006/relationships/hyperlink" Target="http://www.schunk.com/robotplus" TargetMode="External"/><Relationship Id="rId9" Type="http://schemas.openxmlformats.org/officeDocument/2006/relationships/image" Target="../media/image7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31.png"/><Relationship Id="rId7" Type="http://schemas.openxmlformats.org/officeDocument/2006/relationships/image" Target="../media/image135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png"/><Relationship Id="rId3" Type="http://schemas.openxmlformats.org/officeDocument/2006/relationships/image" Target="../media/image131.png"/><Relationship Id="rId7" Type="http://schemas.openxmlformats.org/officeDocument/2006/relationships/image" Target="../media/image135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10" Type="http://schemas.openxmlformats.org/officeDocument/2006/relationships/image" Target="../media/image37.svg"/><Relationship Id="rId4" Type="http://schemas.openxmlformats.org/officeDocument/2006/relationships/image" Target="../media/image132.png"/><Relationship Id="rId9" Type="http://schemas.openxmlformats.org/officeDocument/2006/relationships/image" Target="../media/image36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4.png"/><Relationship Id="rId3" Type="http://schemas.openxmlformats.org/officeDocument/2006/relationships/image" Target="../media/image139.png"/><Relationship Id="rId7" Type="http://schemas.openxmlformats.org/officeDocument/2006/relationships/image" Target="../media/image143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2.png"/><Relationship Id="rId11" Type="http://schemas.openxmlformats.org/officeDocument/2006/relationships/image" Target="../media/image31.png"/><Relationship Id="rId5" Type="http://schemas.openxmlformats.org/officeDocument/2006/relationships/image" Target="../media/image141.png"/><Relationship Id="rId10" Type="http://schemas.openxmlformats.org/officeDocument/2006/relationships/image" Target="../media/image30.png"/><Relationship Id="rId4" Type="http://schemas.openxmlformats.org/officeDocument/2006/relationships/image" Target="../media/image140.png"/><Relationship Id="rId9" Type="http://schemas.openxmlformats.org/officeDocument/2006/relationships/image" Target="../media/image42.jpe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12" Type="http://schemas.openxmlformats.org/officeDocument/2006/relationships/image" Target="../media/image8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openxmlformats.org/officeDocument/2006/relationships/image" Target="../media/image87.png"/><Relationship Id="rId5" Type="http://schemas.openxmlformats.org/officeDocument/2006/relationships/image" Target="../media/image81.png"/><Relationship Id="rId10" Type="http://schemas.openxmlformats.org/officeDocument/2006/relationships/image" Target="../media/image86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/Relationships>
</file>

<file path=ppt/slides/_rels/slide6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6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0" Type="http://schemas.openxmlformats.org/officeDocument/2006/relationships/image" Target="../media/image99.png"/><Relationship Id="rId4" Type="http://schemas.openxmlformats.org/officeDocument/2006/relationships/image" Target="../media/image93.png"/><Relationship Id="rId9" Type="http://schemas.openxmlformats.org/officeDocument/2006/relationships/image" Target="../media/image98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4.png"/><Relationship Id="rId4" Type="http://schemas.openxmlformats.org/officeDocument/2006/relationships/image" Target="../media/image37.sv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7.png"/><Relationship Id="rId4" Type="http://schemas.openxmlformats.org/officeDocument/2006/relationships/image" Target="../media/image147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3.png"/><Relationship Id="rId3" Type="http://schemas.openxmlformats.org/officeDocument/2006/relationships/image" Target="../media/image148.png"/><Relationship Id="rId7" Type="http://schemas.openxmlformats.org/officeDocument/2006/relationships/image" Target="../media/image15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1.png"/><Relationship Id="rId11" Type="http://schemas.openxmlformats.org/officeDocument/2006/relationships/image" Target="../media/image156.png"/><Relationship Id="rId5" Type="http://schemas.openxmlformats.org/officeDocument/2006/relationships/image" Target="../media/image150.png"/><Relationship Id="rId10" Type="http://schemas.openxmlformats.org/officeDocument/2006/relationships/image" Target="../media/image155.png"/><Relationship Id="rId4" Type="http://schemas.openxmlformats.org/officeDocument/2006/relationships/image" Target="../media/image149.png"/><Relationship Id="rId9" Type="http://schemas.openxmlformats.org/officeDocument/2006/relationships/image" Target="../media/image154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157.png"/><Relationship Id="rId7" Type="http://schemas.openxmlformats.org/officeDocument/2006/relationships/image" Target="../media/image159.sv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8.png"/><Relationship Id="rId5" Type="http://schemas.openxmlformats.org/officeDocument/2006/relationships/image" Target="../media/image58.png"/><Relationship Id="rId10" Type="http://schemas.openxmlformats.org/officeDocument/2006/relationships/image" Target="../media/image57.png"/><Relationship Id="rId4" Type="http://schemas.openxmlformats.org/officeDocument/2006/relationships/image" Target="../media/image56.png"/><Relationship Id="rId9" Type="http://schemas.openxmlformats.org/officeDocument/2006/relationships/image" Target="../media/image160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svg"/><Relationship Id="rId10" Type="http://schemas.openxmlformats.org/officeDocument/2006/relationships/image" Target="../media/image5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B07F0-7895-6F93-581A-07255BB71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0BC51D1-1FCB-CCC6-4253-7AC5676FB6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59" y="0"/>
            <a:ext cx="1222595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Grafik 6">
            <a:extLst>
              <a:ext uri="{FF2B5EF4-FFF2-40B4-BE49-F238E27FC236}">
                <a16:creationId xmlns:a16="http://schemas.microsoft.com/office/drawing/2014/main" id="{2BA7BB21-E2BD-F69D-2DB3-AF7D7028F405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36" name="Freihandform: Form 35">
              <a:extLst>
                <a:ext uri="{FF2B5EF4-FFF2-40B4-BE49-F238E27FC236}">
                  <a16:creationId xmlns:a16="http://schemas.microsoft.com/office/drawing/2014/main" id="{485807F4-A5D6-B7C7-97CA-17F0E2F408B2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7" name="Freihandform: Form 36">
              <a:extLst>
                <a:ext uri="{FF2B5EF4-FFF2-40B4-BE49-F238E27FC236}">
                  <a16:creationId xmlns:a16="http://schemas.microsoft.com/office/drawing/2014/main" id="{430BB6D3-401B-69CF-9E14-60ECB13652D6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186B1846-854C-6CDB-1DF5-58EA8CBBB6C3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9" name="Freihandform: Form 38">
              <a:extLst>
                <a:ext uri="{FF2B5EF4-FFF2-40B4-BE49-F238E27FC236}">
                  <a16:creationId xmlns:a16="http://schemas.microsoft.com/office/drawing/2014/main" id="{4BDCC762-DCBF-3E87-D920-B0FD4B0B0BA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0" name="Freihandform: Form 39">
              <a:extLst>
                <a:ext uri="{FF2B5EF4-FFF2-40B4-BE49-F238E27FC236}">
                  <a16:creationId xmlns:a16="http://schemas.microsoft.com/office/drawing/2014/main" id="{0A77F0AD-AB6C-EE8F-8BF8-5D082B3DD2B6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1" name="Freihandform: Form 40">
              <a:extLst>
                <a:ext uri="{FF2B5EF4-FFF2-40B4-BE49-F238E27FC236}">
                  <a16:creationId xmlns:a16="http://schemas.microsoft.com/office/drawing/2014/main" id="{EB97DF8B-9216-C88C-8FDC-98BE3D45749F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2" name="Freihandform: Form 41">
              <a:extLst>
                <a:ext uri="{FF2B5EF4-FFF2-40B4-BE49-F238E27FC236}">
                  <a16:creationId xmlns:a16="http://schemas.microsoft.com/office/drawing/2014/main" id="{913ADFAC-164E-2F38-8B98-7130C50CDCFF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3" name="Freihandform: Form 42">
              <a:extLst>
                <a:ext uri="{FF2B5EF4-FFF2-40B4-BE49-F238E27FC236}">
                  <a16:creationId xmlns:a16="http://schemas.microsoft.com/office/drawing/2014/main" id="{6983A2E7-1AE4-1363-C130-CE6CA5F7A37D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4" name="Freihandform: Form 43">
              <a:extLst>
                <a:ext uri="{FF2B5EF4-FFF2-40B4-BE49-F238E27FC236}">
                  <a16:creationId xmlns:a16="http://schemas.microsoft.com/office/drawing/2014/main" id="{53F992DE-FD4B-F5F9-6457-B1DB7F7008DE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5" name="Freihandform: Form 44">
              <a:extLst>
                <a:ext uri="{FF2B5EF4-FFF2-40B4-BE49-F238E27FC236}">
                  <a16:creationId xmlns:a16="http://schemas.microsoft.com/office/drawing/2014/main" id="{B6FC60E9-18B3-3B88-6B88-BB1E2958CD3B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6" name="Freihandform: Form 45">
              <a:extLst>
                <a:ext uri="{FF2B5EF4-FFF2-40B4-BE49-F238E27FC236}">
                  <a16:creationId xmlns:a16="http://schemas.microsoft.com/office/drawing/2014/main" id="{55AA7630-AE62-3F11-D052-B2A42AE702A3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7" name="Freihandform: Form 46">
              <a:extLst>
                <a:ext uri="{FF2B5EF4-FFF2-40B4-BE49-F238E27FC236}">
                  <a16:creationId xmlns:a16="http://schemas.microsoft.com/office/drawing/2014/main" id="{F19684F6-CF2A-AAA4-F76A-20D07B2BC0E1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8" name="Freihandform: Form 47">
              <a:extLst>
                <a:ext uri="{FF2B5EF4-FFF2-40B4-BE49-F238E27FC236}">
                  <a16:creationId xmlns:a16="http://schemas.microsoft.com/office/drawing/2014/main" id="{BF20F0FD-6CE6-7ABB-344F-393576C94853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9" name="Freihandform: Form 48">
              <a:extLst>
                <a:ext uri="{FF2B5EF4-FFF2-40B4-BE49-F238E27FC236}">
                  <a16:creationId xmlns:a16="http://schemas.microsoft.com/office/drawing/2014/main" id="{44CD335F-AF26-2DB8-D4C8-E40398A668AC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0" name="Freihandform: Form 49">
              <a:extLst>
                <a:ext uri="{FF2B5EF4-FFF2-40B4-BE49-F238E27FC236}">
                  <a16:creationId xmlns:a16="http://schemas.microsoft.com/office/drawing/2014/main" id="{17D3A065-98A0-F485-F6F1-BD22FD932017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1" name="Freihandform: Form 50">
              <a:extLst>
                <a:ext uri="{FF2B5EF4-FFF2-40B4-BE49-F238E27FC236}">
                  <a16:creationId xmlns:a16="http://schemas.microsoft.com/office/drawing/2014/main" id="{9949197A-CC40-266E-0C12-369DDC768D9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CE04512F-31B1-6148-0FE4-6200E084CE6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9C905DB5-349A-96FA-1F28-4FBB5D714157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4" name="Freihandform: Form 53">
              <a:extLst>
                <a:ext uri="{FF2B5EF4-FFF2-40B4-BE49-F238E27FC236}">
                  <a16:creationId xmlns:a16="http://schemas.microsoft.com/office/drawing/2014/main" id="{58F87849-DAB3-2919-156D-B0B026A21831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5" name="Freihandform: Form 54">
              <a:extLst>
                <a:ext uri="{FF2B5EF4-FFF2-40B4-BE49-F238E27FC236}">
                  <a16:creationId xmlns:a16="http://schemas.microsoft.com/office/drawing/2014/main" id="{FAC77B69-5E3D-C9F9-C923-699B6E547AE2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6" name="Freihandform: Form 55">
              <a:extLst>
                <a:ext uri="{FF2B5EF4-FFF2-40B4-BE49-F238E27FC236}">
                  <a16:creationId xmlns:a16="http://schemas.microsoft.com/office/drawing/2014/main" id="{7C108854-3F95-0330-4982-4B79C538F6B1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30C06A94-5FA2-0545-80C5-86856C390A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366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2160A8F7-8925-ECC7-D529-8CE7DB1C67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endParaRPr lang="de-DE"/>
          </a:p>
          <a:p>
            <a:pPr>
              <a:spcAft>
                <a:spcPts val="600"/>
              </a:spcAft>
            </a:pPr>
            <a:r>
              <a:rPr lang="de-DE"/>
              <a:t>Was ist Robot PLUS?</a:t>
            </a:r>
          </a:p>
          <a:p>
            <a:pPr>
              <a:spcAft>
                <a:spcPts val="600"/>
              </a:spcAft>
            </a:pPr>
            <a:r>
              <a:rPr lang="de-DE"/>
              <a:t>Werkzeugwechsler</a:t>
            </a:r>
          </a:p>
          <a:p>
            <a:pPr lvl="1">
              <a:spcAft>
                <a:spcPts val="600"/>
              </a:spcAft>
            </a:pPr>
            <a:r>
              <a:rPr lang="de-DE" sz="2800"/>
              <a:t>Automatischer Werkzeugwechsler </a:t>
            </a:r>
            <a:r>
              <a:rPr lang="de-DE" sz="2800">
                <a:hlinkClick r:id="rId2" action="ppaction://hlinksldjump"/>
              </a:rPr>
              <a:t>CPS</a:t>
            </a:r>
            <a:endParaRPr lang="de-DE" sz="2800"/>
          </a:p>
          <a:p>
            <a:pPr lvl="1">
              <a:spcAft>
                <a:spcPts val="600"/>
              </a:spcAft>
            </a:pPr>
            <a:r>
              <a:rPr lang="de-DE" sz="2800"/>
              <a:t>Automatischer Werkzeugwechsler </a:t>
            </a:r>
            <a:r>
              <a:rPr lang="de-DE" sz="2800">
                <a:hlinkClick r:id="rId3" action="ppaction://hlinksldjump"/>
              </a:rPr>
              <a:t>CPB</a:t>
            </a:r>
            <a:endParaRPr lang="de-DE" sz="2800"/>
          </a:p>
          <a:p>
            <a:pPr lvl="1">
              <a:spcAft>
                <a:spcPts val="600"/>
              </a:spcAft>
            </a:pPr>
            <a:r>
              <a:rPr lang="de-DE" sz="2800"/>
              <a:t>Manueller Werkzeugwechsler </a:t>
            </a:r>
            <a:r>
              <a:rPr lang="de-DE" sz="2800">
                <a:hlinkClick r:id="rId4" action="ppaction://hlinksldjump"/>
              </a:rPr>
              <a:t>CMS</a:t>
            </a:r>
            <a:endParaRPr lang="de-DE" sz="2800"/>
          </a:p>
          <a:p>
            <a:pPr>
              <a:spcAft>
                <a:spcPts val="600"/>
              </a:spcAft>
            </a:pPr>
            <a:r>
              <a:rPr lang="de-DE"/>
              <a:t>Kraft-Momenten-Sensor </a:t>
            </a:r>
            <a:r>
              <a:rPr lang="de-DE">
                <a:hlinkClick r:id="rId5" action="ppaction://hlinksldjump"/>
              </a:rPr>
              <a:t>FTS</a:t>
            </a:r>
            <a:endParaRPr lang="de-DE"/>
          </a:p>
          <a:p>
            <a:pPr>
              <a:spcAft>
                <a:spcPts val="600"/>
              </a:spcAft>
            </a:pPr>
            <a:r>
              <a:rPr lang="de-DE"/>
              <a:t>Ausgleichseinheit </a:t>
            </a:r>
            <a:r>
              <a:rPr lang="de-DE">
                <a:hlinkClick r:id="rId6" action="ppaction://hlinksldjump"/>
              </a:rPr>
              <a:t>AGM</a:t>
            </a:r>
            <a:endParaRPr lang="de-DE"/>
          </a:p>
          <a:p>
            <a:pPr marL="0" indent="0">
              <a:spcAft>
                <a:spcPts val="600"/>
              </a:spcAft>
              <a:buNone/>
            </a:pP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4799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5693C-E53B-EA73-24AF-6B2756107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rafik 16" descr="Ein Bild, das Gebäude, Im Haus, Bautechnik, Aluminium enthält.&#10;&#10;KI-generierte Inhalte können fehlerhaft sein.">
            <a:extLst>
              <a:ext uri="{FF2B5EF4-FFF2-40B4-BE49-F238E27FC236}">
                <a16:creationId xmlns:a16="http://schemas.microsoft.com/office/drawing/2014/main" id="{CEE29886-EF54-CA1B-B5C9-9E3E0BFD9E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87" r="4976"/>
          <a:stretch>
            <a:fillRect/>
          </a:stretch>
        </p:blipFill>
        <p:spPr>
          <a:xfrm>
            <a:off x="9425936" y="0"/>
            <a:ext cx="2766063" cy="3429000"/>
          </a:xfrm>
          <a:prstGeom prst="rect">
            <a:avLst/>
          </a:prstGeom>
        </p:spPr>
      </p:pic>
      <p:sp>
        <p:nvSpPr>
          <p:cNvPr id="9" name="Textplatzhalter 4">
            <a:extLst>
              <a:ext uri="{FF2B5EF4-FFF2-40B4-BE49-F238E27FC236}">
                <a16:creationId xmlns:a16="http://schemas.microsoft.com/office/drawing/2014/main" id="{75B72453-6AB2-2623-14D9-46B9DE46A553}"/>
              </a:ext>
            </a:extLst>
          </p:cNvPr>
          <p:cNvSpPr txBox="1">
            <a:spLocks/>
          </p:cNvSpPr>
          <p:nvPr/>
        </p:nvSpPr>
        <p:spPr>
          <a:xfrm>
            <a:off x="658813" y="2114550"/>
            <a:ext cx="5486400" cy="318167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de-DE" sz="1800"/>
              <a:t>In der modernen Fertigung sind Flexibilität und Effizienz entscheidend. </a:t>
            </a:r>
          </a:p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de-DE" sz="1800"/>
              <a:t>Das </a:t>
            </a:r>
            <a:r>
              <a:rPr lang="de-DE" sz="1800" b="1"/>
              <a:t>Robot PLUS Portfolio </a:t>
            </a:r>
            <a:r>
              <a:rPr lang="de-DE" sz="1800"/>
              <a:t>von SCHUNK ist speziell darauf ausgerichtet, Ihre Produktionsprozesse zu verbessern. Es bietet ein umfassendes Angebot an  </a:t>
            </a:r>
            <a:r>
              <a:rPr lang="de-DE" sz="1800" b="1"/>
              <a:t>Werkzeugwechslern, Ausgleichseinheiten und Kraft-Momenten-Sensoren</a:t>
            </a:r>
            <a:r>
              <a:rPr lang="de-DE" sz="1800"/>
              <a:t> – entwickelt auf Grundlage jahrzehntelanger Erfahrung. </a:t>
            </a:r>
          </a:p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de-DE" sz="1800"/>
              <a:t>Mit SCHUNK als Partner profitieren Sie von einer Kombination aus </a:t>
            </a:r>
            <a:r>
              <a:rPr lang="de-DE" sz="1800" b="1"/>
              <a:t>hochwertigen Produkten und umfassendem, zuverlässigem Support</a:t>
            </a:r>
            <a:r>
              <a:rPr lang="de-DE" sz="1800"/>
              <a:t>, der Ihre Automatisierungsprojekte weltweit unterstützt und vorantreibt.</a:t>
            </a:r>
          </a:p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br>
              <a:rPr lang="de-DE" sz="1800"/>
            </a:br>
            <a:endParaRPr lang="de-DE" sz="1800"/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6A52B848-AF48-C360-2949-A337147E8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124" y="666751"/>
            <a:ext cx="1963270" cy="383680"/>
          </a:xfrm>
        </p:spPr>
        <p:txBody>
          <a:bodyPr/>
          <a:lstStyle/>
          <a:p>
            <a:r>
              <a:rPr lang="de-DE"/>
              <a:t>Portfolio</a:t>
            </a:r>
          </a:p>
        </p:txBody>
      </p:sp>
      <p:pic>
        <p:nvPicPr>
          <p:cNvPr id="14" name="Grafik 13" descr="Ein Bild, das Schrift, Grafiken, Grafikdesign, Typografie enthält.&#10;&#10;KI-generierte Inhalte können fehlerhaft sein.">
            <a:extLst>
              <a:ext uri="{FF2B5EF4-FFF2-40B4-BE49-F238E27FC236}">
                <a16:creationId xmlns:a16="http://schemas.microsoft.com/office/drawing/2014/main" id="{4DCE12C5-CE6B-6A7B-C5D1-550B57A3E9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326" y="713817"/>
            <a:ext cx="2306264" cy="336614"/>
          </a:xfrm>
          <a:prstGeom prst="rect">
            <a:avLst/>
          </a:prstGeom>
        </p:spPr>
      </p:pic>
      <p:pic>
        <p:nvPicPr>
          <p:cNvPr id="18" name="Grafik 17" descr="Ein Bild, das Bautechnik, Im Haus, Maschine, medizinische Ausrüstung enthält.&#10;&#10;KI-generierte Inhalte können fehlerhaft sein.">
            <a:extLst>
              <a:ext uri="{FF2B5EF4-FFF2-40B4-BE49-F238E27FC236}">
                <a16:creationId xmlns:a16="http://schemas.microsoft.com/office/drawing/2014/main" id="{6262C52B-E555-A6C2-315C-25F9A8D518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1" r="36071"/>
          <a:stretch>
            <a:fillRect/>
          </a:stretch>
        </p:blipFill>
        <p:spPr>
          <a:xfrm>
            <a:off x="9425935" y="3417390"/>
            <a:ext cx="2766064" cy="3440610"/>
          </a:xfrm>
          <a:prstGeom prst="rect">
            <a:avLst/>
          </a:prstGeom>
        </p:spPr>
      </p:pic>
      <p:pic>
        <p:nvPicPr>
          <p:cNvPr id="19" name="Grafik 18" descr="Ein Bild, das Im Haus, Maschine, Forschungsinstrument, Bautechnik enthält.&#10;&#10;KI-generierte Inhalte können fehlerhaft sein.">
            <a:extLst>
              <a:ext uri="{FF2B5EF4-FFF2-40B4-BE49-F238E27FC236}">
                <a16:creationId xmlns:a16="http://schemas.microsoft.com/office/drawing/2014/main" id="{0787D800-438B-59A2-1A8F-341C1B414E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08" r="14251"/>
          <a:stretch>
            <a:fillRect/>
          </a:stretch>
        </p:blipFill>
        <p:spPr>
          <a:xfrm>
            <a:off x="6571294" y="-6295"/>
            <a:ext cx="2854643" cy="3429980"/>
          </a:xfrm>
          <a:prstGeom prst="rect">
            <a:avLst/>
          </a:prstGeom>
        </p:spPr>
      </p:pic>
      <p:pic>
        <p:nvPicPr>
          <p:cNvPr id="20" name="Grafik 19" descr="Ein Bild, das Im Haus, Wand, medizinische Ausrüstung, Forschungsinstrument enthält.&#10;&#10;KI-generierte Inhalte können fehlerhaft sein.">
            <a:extLst>
              <a:ext uri="{FF2B5EF4-FFF2-40B4-BE49-F238E27FC236}">
                <a16:creationId xmlns:a16="http://schemas.microsoft.com/office/drawing/2014/main" id="{2E1B5FCA-889E-7435-99B9-F46F67F6F0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77" r="9869"/>
          <a:stretch>
            <a:fillRect/>
          </a:stretch>
        </p:blipFill>
        <p:spPr>
          <a:xfrm>
            <a:off x="6571295" y="3417390"/>
            <a:ext cx="2854643" cy="3440609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A989C791-F338-7D10-F705-684E1ED0EC4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684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FC06D4-6A22-9F01-19E2-6CA237027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FB74766-3536-A0DA-CF5E-F51BDB2B24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/>
          </a:p>
        </p:txBody>
      </p:sp>
      <p:pic>
        <p:nvPicPr>
          <p:cNvPr id="2" name="Videoprojekt 2">
            <a:hlinkClick r:id="" action="ppaction://media"/>
            <a:extLst>
              <a:ext uri="{FF2B5EF4-FFF2-40B4-BE49-F238E27FC236}">
                <a16:creationId xmlns:a16="http://schemas.microsoft.com/office/drawing/2014/main" id="{3E4FD091-82CA-B0E4-DD55-6D2CC5D29AD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223" end="543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97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C321B-3EC7-E8B9-5A62-C563E68FB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Himmel, draußen enthält.&#10;&#10;KI-generierte Inhalte können fehlerhaft sein.">
            <a:extLst>
              <a:ext uri="{FF2B5EF4-FFF2-40B4-BE49-F238E27FC236}">
                <a16:creationId xmlns:a16="http://schemas.microsoft.com/office/drawing/2014/main" id="{36F676A5-DB5C-CCA6-A656-E1EAA91D06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"/>
                    </a14:imgEffect>
                    <a14:imgEffect>
                      <a14:brightnessContrast bright="11000" contrast="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4" t="821" r="22376" b="32547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4" name="Rechteck 33">
            <a:extLst>
              <a:ext uri="{FF2B5EF4-FFF2-40B4-BE49-F238E27FC236}">
                <a16:creationId xmlns:a16="http://schemas.microsoft.com/office/drawing/2014/main" id="{D20D9CC6-E2BC-C80B-05D7-9F2D9B2B13C4}"/>
              </a:ext>
            </a:extLst>
          </p:cNvPr>
          <p:cNvSpPr/>
          <p:nvPr/>
        </p:nvSpPr>
        <p:spPr>
          <a:xfrm>
            <a:off x="584341" y="5263455"/>
            <a:ext cx="1782915" cy="61102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Rechteck 35">
            <a:extLst>
              <a:ext uri="{FF2B5EF4-FFF2-40B4-BE49-F238E27FC236}">
                <a16:creationId xmlns:a16="http://schemas.microsoft.com/office/drawing/2014/main" id="{EDCC610D-A928-FC17-51DE-A1F5F6578B32}"/>
              </a:ext>
            </a:extLst>
          </p:cNvPr>
          <p:cNvSpPr/>
          <p:nvPr/>
        </p:nvSpPr>
        <p:spPr>
          <a:xfrm>
            <a:off x="2463483" y="5263455"/>
            <a:ext cx="2269191" cy="61102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Rechteck 36">
            <a:extLst>
              <a:ext uri="{FF2B5EF4-FFF2-40B4-BE49-F238E27FC236}">
                <a16:creationId xmlns:a16="http://schemas.microsoft.com/office/drawing/2014/main" id="{4763E2E8-5D8C-2032-F1A4-69E008A56B63}"/>
              </a:ext>
            </a:extLst>
          </p:cNvPr>
          <p:cNvSpPr/>
          <p:nvPr/>
        </p:nvSpPr>
        <p:spPr>
          <a:xfrm>
            <a:off x="7259186" y="5263455"/>
            <a:ext cx="2269191" cy="61102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4C67881-0473-30D0-5A78-F50EF4EAA1F2}"/>
              </a:ext>
            </a:extLst>
          </p:cNvPr>
          <p:cNvSpPr txBox="1">
            <a:spLocks/>
          </p:cNvSpPr>
          <p:nvPr/>
        </p:nvSpPr>
        <p:spPr>
          <a:xfrm>
            <a:off x="719326" y="5361829"/>
            <a:ext cx="1782915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/>
              <a:t>Ausgleichseinheit AGM</a:t>
            </a:r>
          </a:p>
        </p:txBody>
      </p:sp>
      <p:sp>
        <p:nvSpPr>
          <p:cNvPr id="33" name="Rechteck 32">
            <a:extLst>
              <a:ext uri="{FF2B5EF4-FFF2-40B4-BE49-F238E27FC236}">
                <a16:creationId xmlns:a16="http://schemas.microsoft.com/office/drawing/2014/main" id="{C4DD2DF1-D40B-5754-D818-DBC4E6537233}"/>
              </a:ext>
            </a:extLst>
          </p:cNvPr>
          <p:cNvSpPr/>
          <p:nvPr/>
        </p:nvSpPr>
        <p:spPr>
          <a:xfrm>
            <a:off x="4188759" y="2732252"/>
            <a:ext cx="2269191" cy="61102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60BCE8CA-A356-88E5-D325-AFC24CFA2C1F}"/>
              </a:ext>
            </a:extLst>
          </p:cNvPr>
          <p:cNvSpPr txBox="1">
            <a:spLocks/>
          </p:cNvSpPr>
          <p:nvPr/>
        </p:nvSpPr>
        <p:spPr>
          <a:xfrm>
            <a:off x="2556010" y="5361829"/>
            <a:ext cx="2327648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/>
              <a:t>Automatischer Werkzeugwechsler CPB</a:t>
            </a:r>
          </a:p>
        </p:txBody>
      </p:sp>
      <p:cxnSp>
        <p:nvCxnSpPr>
          <p:cNvPr id="19" name="Verbinder: gewinkelt 18">
            <a:extLst>
              <a:ext uri="{FF2B5EF4-FFF2-40B4-BE49-F238E27FC236}">
                <a16:creationId xmlns:a16="http://schemas.microsoft.com/office/drawing/2014/main" id="{089B5BC9-845F-DA3B-7B8F-2B83F7D05A98}"/>
              </a:ext>
            </a:extLst>
          </p:cNvPr>
          <p:cNvCxnSpPr>
            <a:cxnSpLocks/>
          </p:cNvCxnSpPr>
          <p:nvPr/>
        </p:nvCxnSpPr>
        <p:spPr>
          <a:xfrm rot="5400000">
            <a:off x="3290382" y="4661685"/>
            <a:ext cx="575817" cy="486480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D831AA0A-C5E0-D835-4786-FC8FEB12B228}"/>
              </a:ext>
            </a:extLst>
          </p:cNvPr>
          <p:cNvSpPr txBox="1">
            <a:spLocks/>
          </p:cNvSpPr>
          <p:nvPr/>
        </p:nvSpPr>
        <p:spPr>
          <a:xfrm>
            <a:off x="4298438" y="2842379"/>
            <a:ext cx="2358686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/>
              <a:t>Automatischer </a:t>
            </a:r>
            <a:br>
              <a:rPr lang="de-DE" sz="1400" b="1"/>
            </a:br>
            <a:r>
              <a:rPr lang="de-DE" sz="1400" b="1"/>
              <a:t>Werkzeugwechsler CPS</a:t>
            </a:r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BEC1C12F-7F62-0846-4D04-53C911C6ECDB}"/>
              </a:ext>
            </a:extLst>
          </p:cNvPr>
          <p:cNvCxnSpPr>
            <a:cxnSpLocks/>
          </p:cNvCxnSpPr>
          <p:nvPr/>
        </p:nvCxnSpPr>
        <p:spPr>
          <a:xfrm rot="16200000" flipV="1">
            <a:off x="5686208" y="3445862"/>
            <a:ext cx="509693" cy="471158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C0D7643B-0744-A88A-D4BC-D96A6F6FCB5D}"/>
              </a:ext>
            </a:extLst>
          </p:cNvPr>
          <p:cNvSpPr txBox="1">
            <a:spLocks/>
          </p:cNvSpPr>
          <p:nvPr/>
        </p:nvSpPr>
        <p:spPr>
          <a:xfrm>
            <a:off x="3204824" y="5339966"/>
            <a:ext cx="2187228" cy="106902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8" name="Rechteck 37">
            <a:extLst>
              <a:ext uri="{FF2B5EF4-FFF2-40B4-BE49-F238E27FC236}">
                <a16:creationId xmlns:a16="http://schemas.microsoft.com/office/drawing/2014/main" id="{CC7A096D-7DDB-255D-E7CB-742E0429937B}"/>
              </a:ext>
            </a:extLst>
          </p:cNvPr>
          <p:cNvSpPr/>
          <p:nvPr/>
        </p:nvSpPr>
        <p:spPr>
          <a:xfrm>
            <a:off x="10138979" y="2732252"/>
            <a:ext cx="1837145" cy="61102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Textplatzhalter 4">
            <a:extLst>
              <a:ext uri="{FF2B5EF4-FFF2-40B4-BE49-F238E27FC236}">
                <a16:creationId xmlns:a16="http://schemas.microsoft.com/office/drawing/2014/main" id="{56F2AB38-37AC-42C8-7F6E-EB16EB9F1DCC}"/>
              </a:ext>
            </a:extLst>
          </p:cNvPr>
          <p:cNvSpPr txBox="1">
            <a:spLocks/>
          </p:cNvSpPr>
          <p:nvPr/>
        </p:nvSpPr>
        <p:spPr>
          <a:xfrm>
            <a:off x="10269267" y="2842379"/>
            <a:ext cx="1583032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/>
              <a:t>Kraft-Momenten-Sensor FTS</a:t>
            </a:r>
          </a:p>
        </p:txBody>
      </p:sp>
      <p:cxnSp>
        <p:nvCxnSpPr>
          <p:cNvPr id="46" name="Verbinder: gewinkelt 45">
            <a:extLst>
              <a:ext uri="{FF2B5EF4-FFF2-40B4-BE49-F238E27FC236}">
                <a16:creationId xmlns:a16="http://schemas.microsoft.com/office/drawing/2014/main" id="{F0F964B4-1676-C277-4834-E9127BC69597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10813279" y="3554248"/>
            <a:ext cx="449103" cy="193796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D0A46BDC-AA96-490B-5F3B-9A6A0011B0C2}"/>
              </a:ext>
            </a:extLst>
          </p:cNvPr>
          <p:cNvSpPr txBox="1">
            <a:spLocks/>
          </p:cNvSpPr>
          <p:nvPr/>
        </p:nvSpPr>
        <p:spPr>
          <a:xfrm>
            <a:off x="7371822" y="5339966"/>
            <a:ext cx="2053347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/>
              <a:t>Manueller Werkzeugwechsler CMS</a:t>
            </a:r>
          </a:p>
        </p:txBody>
      </p:sp>
      <p:cxnSp>
        <p:nvCxnSpPr>
          <p:cNvPr id="52" name="Verbinder: gewinkelt 51">
            <a:extLst>
              <a:ext uri="{FF2B5EF4-FFF2-40B4-BE49-F238E27FC236}">
                <a16:creationId xmlns:a16="http://schemas.microsoft.com/office/drawing/2014/main" id="{1D1E3B85-1DC8-1AD1-36EF-07A8EC72EE1E}"/>
              </a:ext>
            </a:extLst>
          </p:cNvPr>
          <p:cNvCxnSpPr>
            <a:cxnSpLocks/>
          </p:cNvCxnSpPr>
          <p:nvPr/>
        </p:nvCxnSpPr>
        <p:spPr>
          <a:xfrm rot="5400000">
            <a:off x="8057822" y="4718606"/>
            <a:ext cx="568712" cy="365534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Verbinder: gewinkelt 10">
            <a:extLst>
              <a:ext uri="{FF2B5EF4-FFF2-40B4-BE49-F238E27FC236}">
                <a16:creationId xmlns:a16="http://schemas.microsoft.com/office/drawing/2014/main" id="{8D90083C-A99D-00D0-F0BF-AB5F915BEDB2}"/>
              </a:ext>
            </a:extLst>
          </p:cNvPr>
          <p:cNvCxnSpPr>
            <a:cxnSpLocks/>
          </p:cNvCxnSpPr>
          <p:nvPr/>
        </p:nvCxnSpPr>
        <p:spPr>
          <a:xfrm rot="5400000">
            <a:off x="1821952" y="4831016"/>
            <a:ext cx="410473" cy="313158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hteck 46">
            <a:extLst>
              <a:ext uri="{FF2B5EF4-FFF2-40B4-BE49-F238E27FC236}">
                <a16:creationId xmlns:a16="http://schemas.microsoft.com/office/drawing/2014/main" id="{0A3A4867-2D3B-EF36-1EF7-AB8F75BF0E0B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0">
                <a:srgbClr val="E0E5EA">
                  <a:lumMod val="72000"/>
                  <a:lumOff val="28000"/>
                </a:srgbClr>
              </a:gs>
              <a:gs pos="51000">
                <a:schemeClr val="bg1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974ADE06-12C7-78C5-3C93-45BC79B19CD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8" name="Titel 9">
            <a:extLst>
              <a:ext uri="{FF2B5EF4-FFF2-40B4-BE49-F238E27FC236}">
                <a16:creationId xmlns:a16="http://schemas.microsoft.com/office/drawing/2014/main" id="{EB48CEDF-1648-CB9C-45EC-749B7A49C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124" y="666751"/>
            <a:ext cx="1963270" cy="383680"/>
          </a:xfrm>
        </p:spPr>
        <p:txBody>
          <a:bodyPr/>
          <a:lstStyle/>
          <a:p>
            <a:r>
              <a:rPr lang="de-DE"/>
              <a:t>Portfolio</a:t>
            </a:r>
          </a:p>
        </p:txBody>
      </p:sp>
      <p:pic>
        <p:nvPicPr>
          <p:cNvPr id="10" name="Grafik 9" descr="Ein Bild, das Schrift, Grafiken, Grafikdesign, Typografie enthält.&#10;&#10;KI-generierte Inhalte können fehlerhaft sein.">
            <a:extLst>
              <a:ext uri="{FF2B5EF4-FFF2-40B4-BE49-F238E27FC236}">
                <a16:creationId xmlns:a16="http://schemas.microsoft.com/office/drawing/2014/main" id="{664F23DE-C280-68CA-8D83-2664CFDC6C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326" y="713817"/>
            <a:ext cx="2306264" cy="336614"/>
          </a:xfrm>
          <a:prstGeom prst="rect">
            <a:avLst/>
          </a:prstGeom>
        </p:spPr>
      </p:pic>
      <p:sp>
        <p:nvSpPr>
          <p:cNvPr id="28" name="Textplatzhalter 4">
            <a:extLst>
              <a:ext uri="{FF2B5EF4-FFF2-40B4-BE49-F238E27FC236}">
                <a16:creationId xmlns:a16="http://schemas.microsoft.com/office/drawing/2014/main" id="{26CC4EAE-69A9-D206-0F1F-769D3E70C5C7}"/>
              </a:ext>
            </a:extLst>
          </p:cNvPr>
          <p:cNvSpPr txBox="1">
            <a:spLocks/>
          </p:cNvSpPr>
          <p:nvPr/>
        </p:nvSpPr>
        <p:spPr>
          <a:xfrm>
            <a:off x="719326" y="1488756"/>
            <a:ext cx="4458577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de-DE" sz="2000" b="1"/>
              <a:t>Werkzeugwechsler</a:t>
            </a:r>
          </a:p>
          <a:p>
            <a:pPr>
              <a:spcBef>
                <a:spcPts val="0"/>
              </a:spcBef>
            </a:pPr>
            <a:r>
              <a:rPr lang="de-DE" sz="2000" b="1"/>
              <a:t>Ausgleichseinheiten </a:t>
            </a:r>
          </a:p>
          <a:p>
            <a:pPr>
              <a:spcBef>
                <a:spcPts val="0"/>
              </a:spcBef>
            </a:pPr>
            <a:r>
              <a:rPr lang="de-DE" sz="2000" b="1"/>
              <a:t>Kraft-Momenten-Sensoren</a:t>
            </a:r>
          </a:p>
        </p:txBody>
      </p:sp>
      <p:pic>
        <p:nvPicPr>
          <p:cNvPr id="48" name="Grafik 47" descr="Ein Bild, das Logo, Symbol, Grafiken, Schrift enthält.&#10;&#10;Automatisch generierte Beschreibung">
            <a:hlinkClick r:id="rId7" action="ppaction://hlinksldjump"/>
            <a:extLst>
              <a:ext uri="{FF2B5EF4-FFF2-40B4-BE49-F238E27FC236}">
                <a16:creationId xmlns:a16="http://schemas.microsoft.com/office/drawing/2014/main" id="{63A1F6E2-C76B-5C4A-5068-0DDC9CD775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571" y="5600498"/>
            <a:ext cx="161529" cy="155997"/>
          </a:xfrm>
          <a:prstGeom prst="rect">
            <a:avLst/>
          </a:prstGeom>
        </p:spPr>
      </p:pic>
      <p:pic>
        <p:nvPicPr>
          <p:cNvPr id="53" name="Grafik 52" descr="Ein Bild, das Logo, Symbol, Grafiken, Schrift enthält.&#10;&#10;Automatisch generierte Beschreibung">
            <a:hlinkClick r:id="rId9" action="ppaction://hlinksldjump"/>
            <a:extLst>
              <a:ext uri="{FF2B5EF4-FFF2-40B4-BE49-F238E27FC236}">
                <a16:creationId xmlns:a16="http://schemas.microsoft.com/office/drawing/2014/main" id="{DB895A81-A39D-58D2-0BCC-9AC73B11ACC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634" y="3080861"/>
            <a:ext cx="161529" cy="155997"/>
          </a:xfrm>
          <a:prstGeom prst="rect">
            <a:avLst/>
          </a:prstGeom>
        </p:spPr>
      </p:pic>
      <p:pic>
        <p:nvPicPr>
          <p:cNvPr id="54" name="Grafik 53" descr="Ein Bild, das Logo, Symbol, Grafiken, Schrift enthält.&#10;&#10;Automatisch generierte Beschreibung">
            <a:hlinkClick r:id="rId10" action="ppaction://hlinksldjump"/>
            <a:extLst>
              <a:ext uri="{FF2B5EF4-FFF2-40B4-BE49-F238E27FC236}">
                <a16:creationId xmlns:a16="http://schemas.microsoft.com/office/drawing/2014/main" id="{9ADDA04F-D451-BEC5-C977-276958E6DC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077" y="5608117"/>
            <a:ext cx="161529" cy="155997"/>
          </a:xfrm>
          <a:prstGeom prst="rect">
            <a:avLst/>
          </a:prstGeom>
        </p:spPr>
      </p:pic>
      <p:pic>
        <p:nvPicPr>
          <p:cNvPr id="55" name="Grafik 54" descr="Ein Bild, das Logo, Symbol, Grafiken, Schrift enthält.&#10;&#10;Automatisch generierte Beschreibung">
            <a:hlinkClick r:id="rId10" action="ppaction://hlinksldjump"/>
            <a:extLst>
              <a:ext uri="{FF2B5EF4-FFF2-40B4-BE49-F238E27FC236}">
                <a16:creationId xmlns:a16="http://schemas.microsoft.com/office/drawing/2014/main" id="{47CB2135-A7D7-AC62-FAF2-07DB6155DB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4249" y="5568719"/>
            <a:ext cx="161529" cy="155997"/>
          </a:xfrm>
          <a:prstGeom prst="rect">
            <a:avLst/>
          </a:prstGeom>
        </p:spPr>
      </p:pic>
      <p:pic>
        <p:nvPicPr>
          <p:cNvPr id="56" name="Grafik 55" descr="Ein Bild, das Logo, Symbol, Grafiken, Schrift enthält.&#10;&#10;Automatisch generierte Beschreibung">
            <a:hlinkClick r:id="rId11" action="ppaction://hlinksldjump"/>
            <a:extLst>
              <a:ext uri="{FF2B5EF4-FFF2-40B4-BE49-F238E27FC236}">
                <a16:creationId xmlns:a16="http://schemas.microsoft.com/office/drawing/2014/main" id="{4B7531A7-F924-D961-B636-F5FE41CDCC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6389" y="3080860"/>
            <a:ext cx="161529" cy="15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271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fik 5">
            <a:extLst>
              <a:ext uri="{FF2B5EF4-FFF2-40B4-BE49-F238E27FC236}">
                <a16:creationId xmlns:a16="http://schemas.microsoft.com/office/drawing/2014/main" id="{3ADADA67-6181-6BAB-1863-64774744AB51}"/>
              </a:ext>
            </a:extLst>
          </p:cNvPr>
          <p:cNvSpPr/>
          <p:nvPr/>
        </p:nvSpPr>
        <p:spPr>
          <a:xfrm>
            <a:off x="0" y="1105916"/>
            <a:ext cx="12192000" cy="5178331"/>
          </a:xfrm>
          <a:custGeom>
            <a:avLst/>
            <a:gdLst>
              <a:gd name="connsiteX0" fmla="*/ 2905125 w 6858000"/>
              <a:gd name="connsiteY0" fmla="*/ 2912812 h 2912811"/>
              <a:gd name="connsiteX1" fmla="*/ 0 w 6858000"/>
              <a:gd name="connsiteY1" fmla="*/ 2912812 h 2912811"/>
              <a:gd name="connsiteX2" fmla="*/ 0 w 6858000"/>
              <a:gd name="connsiteY2" fmla="*/ 1484062 h 2912811"/>
              <a:gd name="connsiteX3" fmla="*/ 2548271 w 6858000"/>
              <a:gd name="connsiteY3" fmla="*/ 1484062 h 2912811"/>
              <a:gd name="connsiteX4" fmla="*/ 5333810 w 6858000"/>
              <a:gd name="connsiteY4" fmla="*/ 0 h 2912811"/>
              <a:gd name="connsiteX5" fmla="*/ 6858000 w 6858000"/>
              <a:gd name="connsiteY5" fmla="*/ 0 h 2912811"/>
              <a:gd name="connsiteX6" fmla="*/ 6858000 w 6858000"/>
              <a:gd name="connsiteY6" fmla="*/ 1428750 h 2912811"/>
              <a:gd name="connsiteX7" fmla="*/ 5690664 w 6858000"/>
              <a:gd name="connsiteY7" fmla="*/ 1428750 h 2912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912811">
                <a:moveTo>
                  <a:pt x="2905125" y="2912812"/>
                </a:moveTo>
                <a:lnTo>
                  <a:pt x="0" y="2912812"/>
                </a:lnTo>
                <a:lnTo>
                  <a:pt x="0" y="1484062"/>
                </a:lnTo>
                <a:lnTo>
                  <a:pt x="2548271" y="1484062"/>
                </a:lnTo>
                <a:lnTo>
                  <a:pt x="5333810" y="0"/>
                </a:lnTo>
                <a:lnTo>
                  <a:pt x="6858000" y="0"/>
                </a:lnTo>
                <a:lnTo>
                  <a:pt x="6858000" y="1428750"/>
                </a:lnTo>
                <a:lnTo>
                  <a:pt x="5690664" y="142875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4" name="Titel 13">
            <a:extLst>
              <a:ext uri="{FF2B5EF4-FFF2-40B4-BE49-F238E27FC236}">
                <a16:creationId xmlns:a16="http://schemas.microsoft.com/office/drawing/2014/main" id="{B873213A-5297-BE91-8BF0-02CE46C67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4914672" cy="1020318"/>
          </a:xfrm>
        </p:spPr>
        <p:txBody>
          <a:bodyPr/>
          <a:lstStyle/>
          <a:p>
            <a:r>
              <a:rPr lang="de-DE"/>
              <a:t>Automatischer Werkzeugwechsler CPS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00B6196B-EDA0-0D13-12C5-FC5EBEA49A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/>
          </a:p>
        </p:txBody>
      </p:sp>
      <p:sp>
        <p:nvSpPr>
          <p:cNvPr id="15" name="Textplatzhalter 14">
            <a:extLst>
              <a:ext uri="{FF2B5EF4-FFF2-40B4-BE49-F238E27FC236}">
                <a16:creationId xmlns:a16="http://schemas.microsoft.com/office/drawing/2014/main" id="{C8A95CD4-9138-5BD7-07F5-45096E1443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B2431B81-88F8-6D10-F1A0-E64BD86FC67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3684587" cy="1194707"/>
          </a:xfrm>
        </p:spPr>
        <p:txBody>
          <a:bodyPr/>
          <a:lstStyle/>
          <a:p>
            <a:pPr marL="0" lvl="0" indent="0">
              <a:buClr>
                <a:srgbClr val="009EE0"/>
              </a:buClr>
              <a:buNone/>
              <a:defRPr/>
            </a:pPr>
            <a:r>
              <a:rPr lang="de-DE" sz="1800"/>
              <a:t>Zuverlässiger automatischer Werkzeugwechsler mit integrierter Feder zur Spaltminimierung bei Druckluftabfall</a:t>
            </a:r>
          </a:p>
        </p:txBody>
      </p:sp>
      <p:sp>
        <p:nvSpPr>
          <p:cNvPr id="19" name="Titel 11">
            <a:extLst>
              <a:ext uri="{FF2B5EF4-FFF2-40B4-BE49-F238E27FC236}">
                <a16:creationId xmlns:a16="http://schemas.microsoft.com/office/drawing/2014/main" id="{BF76A8A5-DD1B-6722-BE8A-EA19FB2D3471}"/>
              </a:ext>
            </a:extLst>
          </p:cNvPr>
          <p:cNvSpPr txBox="1">
            <a:spLocks/>
          </p:cNvSpPr>
          <p:nvPr/>
        </p:nvSpPr>
        <p:spPr>
          <a:xfrm>
            <a:off x="658813" y="5227347"/>
            <a:ext cx="5185059" cy="52473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Optionsmodule für vielfältige Medienübertragung</a:t>
            </a:r>
          </a:p>
        </p:txBody>
      </p:sp>
      <p:sp>
        <p:nvSpPr>
          <p:cNvPr id="20" name="Titel 11">
            <a:extLst>
              <a:ext uri="{FF2B5EF4-FFF2-40B4-BE49-F238E27FC236}">
                <a16:creationId xmlns:a16="http://schemas.microsoft.com/office/drawing/2014/main" id="{72635FD9-0EA8-B947-097E-41785001D50F}"/>
              </a:ext>
            </a:extLst>
          </p:cNvPr>
          <p:cNvSpPr txBox="1">
            <a:spLocks/>
          </p:cNvSpPr>
          <p:nvPr/>
        </p:nvSpPr>
        <p:spPr>
          <a:xfrm>
            <a:off x="658813" y="3984531"/>
            <a:ext cx="4914672" cy="1148624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8800" b="1">
                <a:solidFill>
                  <a:schemeClr val="bg1"/>
                </a:solidFill>
                <a:latin typeface="Fago Pro" panose="02000506040000020004" pitchFamily="50" charset="0"/>
              </a:rPr>
              <a:t>&gt;200</a:t>
            </a:r>
            <a:endParaRPr lang="de-DE" sz="9600" b="1">
              <a:solidFill>
                <a:schemeClr val="bg1"/>
              </a:solidFill>
              <a:latin typeface="Fago Pro" panose="02000506040000020004" pitchFamily="50" charset="0"/>
            </a:endParaRPr>
          </a:p>
        </p:txBody>
      </p:sp>
      <p:pic>
        <p:nvPicPr>
          <p:cNvPr id="3" name="Grafik 2" descr="Ein Bild, das Autoteile, Maschine, Kreis enthält.&#10;&#10;KI-generierte Inhalte können fehlerhaft sein.">
            <a:extLst>
              <a:ext uri="{FF2B5EF4-FFF2-40B4-BE49-F238E27FC236}">
                <a16:creationId xmlns:a16="http://schemas.microsoft.com/office/drawing/2014/main" id="{905C35AF-67A7-75EB-4283-B8925D4E8F4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8130" y="1319817"/>
            <a:ext cx="3318116" cy="4620259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pic>
        <p:nvPicPr>
          <p:cNvPr id="4" name="Grafik 3" descr="Ein Bild, das Text, Schrift, Kreis, Logo enthält.&#10;&#10;KI-generierte Inhalte können fehlerhaft sein.">
            <a:extLst>
              <a:ext uri="{FF2B5EF4-FFF2-40B4-BE49-F238E27FC236}">
                <a16:creationId xmlns:a16="http://schemas.microsoft.com/office/drawing/2014/main" id="{F1DE1EA7-D46D-2F71-BC25-A2E3642FB5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0011" y="1610869"/>
            <a:ext cx="1540985" cy="154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517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Metall, Stahl, Pfeife Flöte Rohr, Aluminium enthält.&#10;&#10;KI-generierte Inhalte können fehlerhaft sein.">
            <a:extLst>
              <a:ext uri="{FF2B5EF4-FFF2-40B4-BE49-F238E27FC236}">
                <a16:creationId xmlns:a16="http://schemas.microsoft.com/office/drawing/2014/main" id="{7A390447-B537-AEE7-ED49-7408FEC872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0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9B45F533-1E55-D826-2F85-4F8E308703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6" name="Grafik 6">
            <a:extLst>
              <a:ext uri="{FF2B5EF4-FFF2-40B4-BE49-F238E27FC236}">
                <a16:creationId xmlns:a16="http://schemas.microsoft.com/office/drawing/2014/main" id="{F2A8C7FB-F4CC-A8A7-75F0-E09891701593}"/>
              </a:ext>
            </a:extLst>
          </p:cNvPr>
          <p:cNvSpPr/>
          <p:nvPr/>
        </p:nvSpPr>
        <p:spPr>
          <a:xfrm>
            <a:off x="7315200" y="3793235"/>
            <a:ext cx="4416138" cy="2608706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7" name="Titel 11">
            <a:extLst>
              <a:ext uri="{FF2B5EF4-FFF2-40B4-BE49-F238E27FC236}">
                <a16:creationId xmlns:a16="http://schemas.microsoft.com/office/drawing/2014/main" id="{B16CD161-3A5F-C52F-BBC4-47D082FDA951}"/>
              </a:ext>
            </a:extLst>
          </p:cNvPr>
          <p:cNvSpPr txBox="1">
            <a:spLocks/>
          </p:cNvSpPr>
          <p:nvPr/>
        </p:nvSpPr>
        <p:spPr>
          <a:xfrm>
            <a:off x="7151051" y="4047264"/>
            <a:ext cx="4416137" cy="418620"/>
          </a:xfrm>
          <a:prstGeom prst="rect">
            <a:avLst/>
          </a:prstGeom>
        </p:spPr>
        <p:txBody>
          <a:bodyPr lIns="50400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de-DE" sz="3500">
                <a:solidFill>
                  <a:schemeClr val="bg1"/>
                </a:solidFill>
              </a:rPr>
              <a:t>Schnelles &amp; sicheres Wechseln von Endeffektoren am Roboter</a:t>
            </a:r>
          </a:p>
        </p:txBody>
      </p:sp>
    </p:spTree>
    <p:extLst>
      <p:ext uri="{BB962C8B-B14F-4D97-AF65-F5344CB8AC3E}">
        <p14:creationId xmlns:p14="http://schemas.microsoft.com/office/powerpoint/2010/main" val="1270236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ABA19-3E31-BD90-EB3B-A3459CF0C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476C818-ECF3-7DD8-DC31-6A72D1A822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2810A31-0532-EB3C-6550-2ABF021861C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4" y="1872278"/>
            <a:ext cx="7637462" cy="4409035"/>
          </a:xfrm>
        </p:spPr>
        <p:txBody>
          <a:bodyPr vert="horz" lIns="0" tIns="0" rIns="0" bIns="0" rtlCol="0" anchor="t">
            <a:noAutofit/>
          </a:bodyPr>
          <a:lstStyle/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en-US" b="1" err="1">
                <a:solidFill>
                  <a:schemeClr val="accent1"/>
                </a:solidFill>
              </a:rPr>
              <a:t>Bewährter</a:t>
            </a:r>
            <a:r>
              <a:rPr lang="en-US" b="1">
                <a:solidFill>
                  <a:schemeClr val="accent1"/>
                </a:solidFill>
              </a:rPr>
              <a:t> Kugel-</a:t>
            </a:r>
            <a:r>
              <a:rPr lang="en-US" b="1" err="1">
                <a:solidFill>
                  <a:schemeClr val="accent1"/>
                </a:solidFill>
              </a:rPr>
              <a:t>Verriegelungsmechanismus</a:t>
            </a:r>
            <a:endParaRPr lang="en-US" b="1">
              <a:solidFill>
                <a:schemeClr val="accent1"/>
              </a:solidFill>
            </a:endParaRP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>
                <a:solidFill>
                  <a:schemeClr val="accent1"/>
                </a:solidFill>
                <a:latin typeface="Fago Pro"/>
              </a:rPr>
              <a:t>Seit über 30 Jahren bewährte Technik am Markt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err="1">
                <a:solidFill>
                  <a:schemeClr val="accent1"/>
                </a:solidFill>
                <a:latin typeface="Fago Pro"/>
              </a:rPr>
              <a:t>Robuster</a:t>
            </a:r>
            <a:r>
              <a:rPr lang="en-US">
                <a:solidFill>
                  <a:schemeClr val="accent1"/>
                </a:solidFill>
                <a:latin typeface="Fago Pro"/>
              </a:rPr>
              <a:t> </a:t>
            </a:r>
            <a:r>
              <a:rPr lang="en-US" err="1">
                <a:solidFill>
                  <a:schemeClr val="accent1"/>
                </a:solidFill>
                <a:latin typeface="Fago Pro"/>
              </a:rPr>
              <a:t>Verriegelungsmechanismus</a:t>
            </a:r>
            <a:r>
              <a:rPr lang="en-US">
                <a:solidFill>
                  <a:schemeClr val="accent1"/>
                </a:solidFill>
                <a:latin typeface="Fago Pro"/>
              </a:rPr>
              <a:t> </a:t>
            </a:r>
            <a:r>
              <a:rPr lang="en-US" err="1">
                <a:solidFill>
                  <a:schemeClr val="accent1"/>
                </a:solidFill>
                <a:latin typeface="Fago Pro"/>
              </a:rPr>
              <a:t>aus</a:t>
            </a:r>
            <a:r>
              <a:rPr lang="en-US">
                <a:solidFill>
                  <a:schemeClr val="accent1"/>
                </a:solidFill>
                <a:latin typeface="Fago Pro"/>
              </a:rPr>
              <a:t> </a:t>
            </a:r>
            <a:r>
              <a:rPr lang="en-US" err="1">
                <a:solidFill>
                  <a:schemeClr val="accent1"/>
                </a:solidFill>
                <a:latin typeface="Fago Pro"/>
              </a:rPr>
              <a:t>rostfreiem</a:t>
            </a:r>
            <a:r>
              <a:rPr lang="en-US">
                <a:solidFill>
                  <a:schemeClr val="accent1"/>
                </a:solidFill>
                <a:latin typeface="Fago Pro"/>
              </a:rPr>
              <a:t> Stahl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>
                <a:solidFill>
                  <a:schemeClr val="accent1"/>
                </a:solidFill>
                <a:latin typeface="Fago Pro"/>
              </a:rPr>
              <a:t>Gehäuse aus eloxiertem, hochfestem Aluminium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>
                <a:solidFill>
                  <a:schemeClr val="accent1"/>
                </a:solidFill>
                <a:latin typeface="Fago Pro"/>
              </a:rPr>
              <a:t>Integrierte Feder zur Minimierung des Spaltes bei Druckluftabfall zwischen Kopf und Adapter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en-US" b="1" err="1">
                <a:solidFill>
                  <a:schemeClr val="accent1"/>
                </a:solidFill>
              </a:rPr>
              <a:t>Umfassendes</a:t>
            </a:r>
            <a:r>
              <a:rPr lang="en-US" b="1">
                <a:solidFill>
                  <a:schemeClr val="accent1"/>
                </a:solidFill>
              </a:rPr>
              <a:t> </a:t>
            </a:r>
            <a:r>
              <a:rPr lang="en-US" b="1" err="1">
                <a:solidFill>
                  <a:schemeClr val="accent1"/>
                </a:solidFill>
              </a:rPr>
              <a:t>Zubehörportfolio</a:t>
            </a:r>
            <a:endParaRPr lang="en-US" b="1">
              <a:solidFill>
                <a:schemeClr val="accent1"/>
              </a:solidFill>
            </a:endParaRP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>
                <a:solidFill>
                  <a:schemeClr val="accent1"/>
                </a:solidFill>
              </a:rPr>
              <a:t>Umfangreiches Portfolio an Durchführungsmodulen für alle Arten von Anwendungen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>
                <a:solidFill>
                  <a:schemeClr val="accent1"/>
                </a:solidFill>
                <a:latin typeface="Fago Pro"/>
              </a:rPr>
              <a:t>Breites Angebot an weiterem Zubehör wie </a:t>
            </a:r>
            <a:r>
              <a:rPr lang="de-DE" err="1">
                <a:solidFill>
                  <a:schemeClr val="accent1"/>
                </a:solidFill>
                <a:latin typeface="Fago Pro"/>
              </a:rPr>
              <a:t>bsp.</a:t>
            </a:r>
            <a:r>
              <a:rPr lang="de-DE">
                <a:solidFill>
                  <a:schemeClr val="accent1"/>
                </a:solidFill>
                <a:latin typeface="Fago Pro"/>
              </a:rPr>
              <a:t> Ablage, </a:t>
            </a:r>
            <a:r>
              <a:rPr lang="de-DE" err="1">
                <a:solidFill>
                  <a:schemeClr val="accent1"/>
                </a:solidFill>
                <a:latin typeface="Fago Pro"/>
              </a:rPr>
              <a:t>Abfragesensorik</a:t>
            </a:r>
            <a:endParaRPr lang="de-DE">
              <a:solidFill>
                <a:schemeClr val="accent1"/>
              </a:solidFill>
              <a:latin typeface="Fago Pro"/>
            </a:endParaRP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>
                <a:solidFill>
                  <a:schemeClr val="accent1"/>
                </a:solidFill>
                <a:latin typeface="Fago Pro"/>
              </a:rPr>
              <a:t>Je Baugröße passendes Ablagemagazin CTS erhältlich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en-US" b="1" err="1">
                <a:solidFill>
                  <a:schemeClr val="accent1"/>
                </a:solidFill>
              </a:rPr>
              <a:t>Austauschbarkeit</a:t>
            </a:r>
            <a:endParaRPr lang="en-US" b="1">
              <a:solidFill>
                <a:schemeClr val="accent1"/>
              </a:solidFill>
            </a:endParaRPr>
          </a:p>
          <a:p>
            <a:pPr marL="460375" lvl="2" indent="-17145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1"/>
                </a:solidFill>
                <a:latin typeface="Fago Pro"/>
              </a:rPr>
              <a:t> </a:t>
            </a:r>
            <a:r>
              <a:rPr lang="de-DE">
                <a:solidFill>
                  <a:schemeClr val="accent1"/>
                </a:solidFill>
                <a:latin typeface="Fago Pro"/>
              </a:rPr>
              <a:t>Mit bestehenden SCHUNK SWS Werkzeugwechslern und Zubehör</a:t>
            </a:r>
            <a:endParaRPr lang="en-US">
              <a:solidFill>
                <a:schemeClr val="accent1"/>
              </a:solidFill>
              <a:latin typeface="Fago Pro"/>
            </a:endParaRPr>
          </a:p>
        </p:txBody>
      </p:sp>
      <p:pic>
        <p:nvPicPr>
          <p:cNvPr id="7" name="Grafik 6" descr="Ein Bild, das Glühbirne, Licht enthält.&#10;&#10;KI-generierte Inhalte können fehlerhaft sein.">
            <a:extLst>
              <a:ext uri="{FF2B5EF4-FFF2-40B4-BE49-F238E27FC236}">
                <a16:creationId xmlns:a16="http://schemas.microsoft.com/office/drawing/2014/main" id="{8158A271-C6CA-0FA6-E669-41F274B528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04" r="7831"/>
          <a:stretch>
            <a:fillRect/>
          </a:stretch>
        </p:blipFill>
        <p:spPr>
          <a:xfrm>
            <a:off x="6705600" y="0"/>
            <a:ext cx="5486400" cy="6519438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9438F1E9-F792-9C95-88C2-FA14823F1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de-DE"/>
              <a:t>Automatischer Werkzeugwechsler CPS</a:t>
            </a:r>
            <a:br>
              <a:rPr lang="de-DE"/>
            </a:br>
            <a:r>
              <a:rPr lang="de-DE" sz="2800" b="0"/>
              <a:t>Ihre Vorteile</a:t>
            </a:r>
            <a:endParaRPr lang="en-US" sz="2800" b="0" noProof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80409A50-69D8-0388-3C4B-DA9672A1BE5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58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3DCC8-3CCC-BBBD-68CA-0393B315D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D0EFB64-8188-D125-8134-0855DB9020E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pic>
        <p:nvPicPr>
          <p:cNvPr id="10" name="Inhaltsplatzhalter 27">
            <a:extLst>
              <a:ext uri="{FF2B5EF4-FFF2-40B4-BE49-F238E27FC236}">
                <a16:creationId xmlns:a16="http://schemas.microsoft.com/office/drawing/2014/main" id="{5B2F6CFE-78B8-3D51-8140-59619B8BEB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22376" y="2517657"/>
            <a:ext cx="3359574" cy="2395392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F6B290DF-D64E-5E98-F12F-221819442FA5}"/>
              </a:ext>
            </a:extLst>
          </p:cNvPr>
          <p:cNvSpPr txBox="1"/>
          <p:nvPr/>
        </p:nvSpPr>
        <p:spPr>
          <a:xfrm>
            <a:off x="4597772" y="5778284"/>
            <a:ext cx="2808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Integrierte</a:t>
            </a:r>
            <a:r>
              <a:rPr lang="en-US" sz="1200"/>
              <a:t> Pneumatikdurchführungen</a:t>
            </a:r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Geeignet</a:t>
            </a:r>
            <a:r>
              <a:rPr lang="en-US" sz="1200">
                <a:solidFill>
                  <a:srgbClr val="009EE0"/>
                </a:solidFill>
              </a:rPr>
              <a:t> für </a:t>
            </a:r>
            <a:r>
              <a:rPr lang="en-US" sz="1200" err="1">
                <a:solidFill>
                  <a:srgbClr val="009EE0"/>
                </a:solidFill>
              </a:rPr>
              <a:t>Druckluft</a:t>
            </a:r>
            <a:r>
              <a:rPr lang="en-US" sz="1200">
                <a:solidFill>
                  <a:srgbClr val="009EE0"/>
                </a:solidFill>
              </a:rPr>
              <a:t> und </a:t>
            </a:r>
            <a:r>
              <a:rPr lang="en-US" sz="1200" err="1">
                <a:solidFill>
                  <a:srgbClr val="009EE0"/>
                </a:solidFill>
              </a:rPr>
              <a:t>Vakuum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9FC292FB-1AF7-9805-9ABF-3E0FE2A10DE7}"/>
              </a:ext>
            </a:extLst>
          </p:cNvPr>
          <p:cNvSpPr txBox="1"/>
          <p:nvPr/>
        </p:nvSpPr>
        <p:spPr>
          <a:xfrm>
            <a:off x="1199772" y="3069022"/>
            <a:ext cx="2470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Kugelverriegelungsmechanismus</a:t>
            </a:r>
            <a:r>
              <a:rPr lang="en-US" sz="1200"/>
              <a:t> 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Kopf </a:t>
            </a:r>
            <a:r>
              <a:rPr lang="en-US" sz="1200" err="1">
                <a:solidFill>
                  <a:srgbClr val="009EE0"/>
                </a:solidFill>
              </a:rPr>
              <a:t>zieht</a:t>
            </a:r>
            <a:r>
              <a:rPr lang="en-US" sz="1200">
                <a:solidFill>
                  <a:srgbClr val="009EE0"/>
                </a:solidFill>
              </a:rPr>
              <a:t> Adapter </a:t>
            </a:r>
            <a:r>
              <a:rPr lang="en-US" sz="1200" err="1">
                <a:solidFill>
                  <a:srgbClr val="009EE0"/>
                </a:solidFill>
              </a:rPr>
              <a:t>heran</a:t>
            </a:r>
            <a:r>
              <a:rPr lang="en-US" sz="1200">
                <a:solidFill>
                  <a:srgbClr val="009EE0"/>
                </a:solidFill>
              </a:rPr>
              <a:t>,</a:t>
            </a:r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keine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Berührung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notwendig</a:t>
            </a:r>
            <a:r>
              <a:rPr lang="en-US" sz="1200">
                <a:solidFill>
                  <a:srgbClr val="009EE0"/>
                </a:solidFill>
              </a:rPr>
              <a:t> 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311A7D3-3E01-24C8-1A4F-D96E950BDEBB}"/>
              </a:ext>
            </a:extLst>
          </p:cNvPr>
          <p:cNvSpPr txBox="1"/>
          <p:nvPr/>
        </p:nvSpPr>
        <p:spPr>
          <a:xfrm>
            <a:off x="1192156" y="4147868"/>
            <a:ext cx="242950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Selbsthemmender</a:t>
            </a:r>
            <a:r>
              <a:rPr lang="en-US" sz="1200"/>
              <a:t> </a:t>
            </a:r>
            <a:r>
              <a:rPr lang="en-US" sz="1200" err="1"/>
              <a:t>Verriegelungsmechanismus</a:t>
            </a:r>
            <a:r>
              <a:rPr lang="en-US" sz="1200"/>
              <a:t> </a:t>
            </a:r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Werkzeug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bleibt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gekoppelt</a:t>
            </a:r>
            <a:endParaRPr lang="en-US" sz="1200">
              <a:solidFill>
                <a:srgbClr val="009EE0"/>
              </a:solidFill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854B8691-9365-FB36-E49A-5AFE696A56F5}"/>
              </a:ext>
            </a:extLst>
          </p:cNvPr>
          <p:cNvSpPr txBox="1"/>
          <p:nvPr/>
        </p:nvSpPr>
        <p:spPr>
          <a:xfrm>
            <a:off x="1479611" y="5224773"/>
            <a:ext cx="3118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Vorbereitete</a:t>
            </a:r>
            <a:r>
              <a:rPr lang="en-US" sz="1200"/>
              <a:t> </a:t>
            </a:r>
            <a:r>
              <a:rPr lang="en-US" sz="1200" err="1"/>
              <a:t>Abfragesensorik</a:t>
            </a:r>
            <a:endParaRPr lang="en-US" sz="1200"/>
          </a:p>
          <a:p>
            <a:pPr algn="ctr"/>
            <a:r>
              <a:rPr lang="en-US" sz="1200">
                <a:solidFill>
                  <a:srgbClr val="009EE0"/>
                </a:solidFill>
              </a:rPr>
              <a:t>Überwachung </a:t>
            </a:r>
            <a:r>
              <a:rPr lang="en-US" sz="1200" err="1">
                <a:solidFill>
                  <a:srgbClr val="009EE0"/>
                </a:solidFill>
              </a:rPr>
              <a:t>Zustände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ver</a:t>
            </a:r>
            <a:r>
              <a:rPr lang="en-US" sz="1200">
                <a:solidFill>
                  <a:srgbClr val="009EE0"/>
                </a:solidFill>
              </a:rPr>
              <a:t>- und </a:t>
            </a:r>
            <a:r>
              <a:rPr lang="en-US" sz="1200" err="1">
                <a:solidFill>
                  <a:srgbClr val="009EE0"/>
                </a:solidFill>
              </a:rPr>
              <a:t>entriegelt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sowie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Werkzeuganwesenheit</a:t>
            </a:r>
            <a:endParaRPr lang="en-US" sz="1200">
              <a:solidFill>
                <a:srgbClr val="009EE0"/>
              </a:solidFill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7778EC2D-1BD9-98CB-573B-33A393C300C8}"/>
              </a:ext>
            </a:extLst>
          </p:cNvPr>
          <p:cNvSpPr txBox="1"/>
          <p:nvPr/>
        </p:nvSpPr>
        <p:spPr>
          <a:xfrm>
            <a:off x="1677978" y="1990175"/>
            <a:ext cx="3295290" cy="646331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Integrierte</a:t>
            </a:r>
            <a:r>
              <a:rPr lang="en-US" sz="1200"/>
              <a:t> Feder</a:t>
            </a:r>
          </a:p>
          <a:p>
            <a:pPr algn="ctr"/>
            <a:r>
              <a:rPr lang="de-DE" sz="1200">
                <a:solidFill>
                  <a:srgbClr val="009EE0"/>
                </a:solidFill>
              </a:rPr>
              <a:t>Spaltminimierung bei Druckluftabfall zwischen Kopf und Adapter</a:t>
            </a:r>
            <a:endParaRPr lang="en-US" sz="1200">
              <a:solidFill>
                <a:srgbClr val="009EE0"/>
              </a:solidFill>
            </a:endParaRP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B998F44D-DCBA-A3C8-2A66-E01F5D58108A}"/>
              </a:ext>
            </a:extLst>
          </p:cNvPr>
          <p:cNvSpPr txBox="1"/>
          <p:nvPr/>
        </p:nvSpPr>
        <p:spPr>
          <a:xfrm>
            <a:off x="8121214" y="4025010"/>
            <a:ext cx="28087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Gehäuse</a:t>
            </a:r>
            <a:r>
              <a:rPr lang="en-US" sz="1200"/>
              <a:t> </a:t>
            </a:r>
            <a:r>
              <a:rPr lang="en-US" sz="1200" err="1"/>
              <a:t>aus</a:t>
            </a:r>
            <a:r>
              <a:rPr lang="en-US" sz="1200"/>
              <a:t> </a:t>
            </a:r>
            <a:r>
              <a:rPr lang="en-US" sz="1200" err="1"/>
              <a:t>hochfestem</a:t>
            </a:r>
            <a:r>
              <a:rPr lang="en-US" sz="1200"/>
              <a:t>, </a:t>
            </a:r>
            <a:r>
              <a:rPr lang="en-US" sz="1200" err="1"/>
              <a:t>harteloxiertem</a:t>
            </a:r>
            <a:r>
              <a:rPr lang="en-US" sz="1200"/>
              <a:t>  </a:t>
            </a:r>
            <a:r>
              <a:rPr lang="en-US" sz="1200" err="1"/>
              <a:t>Aluminium</a:t>
            </a:r>
            <a:endParaRPr lang="en-US" sz="1200"/>
          </a:p>
          <a:p>
            <a:pPr algn="ctr"/>
            <a:r>
              <a:rPr lang="en-US" sz="1200">
                <a:solidFill>
                  <a:srgbClr val="009EE0"/>
                </a:solidFill>
              </a:rPr>
              <a:t>Lange </a:t>
            </a:r>
            <a:r>
              <a:rPr lang="en-US" sz="1200" err="1">
                <a:solidFill>
                  <a:srgbClr val="009EE0"/>
                </a:solidFill>
              </a:rPr>
              <a:t>Lebensdauer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bei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hoher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Belastung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5BDD12DD-7FE0-2C02-3B52-201C0A95CE9E}"/>
              </a:ext>
            </a:extLst>
          </p:cNvPr>
          <p:cNvSpPr txBox="1"/>
          <p:nvPr/>
        </p:nvSpPr>
        <p:spPr>
          <a:xfrm>
            <a:off x="8121214" y="3009910"/>
            <a:ext cx="264448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Serialisierung</a:t>
            </a:r>
            <a:endParaRPr lang="en-US" sz="1200"/>
          </a:p>
          <a:p>
            <a:pPr algn="ctr"/>
            <a:r>
              <a:rPr lang="de-DE" sz="1200">
                <a:solidFill>
                  <a:srgbClr val="009EE0"/>
                </a:solidFill>
              </a:rPr>
              <a:t>Schnelle und einfache Nachverfolgung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CE0F9854-B634-4EAA-3AD8-31B29B9CE0C4}"/>
              </a:ext>
            </a:extLst>
          </p:cNvPr>
          <p:cNvSpPr txBox="1"/>
          <p:nvPr/>
        </p:nvSpPr>
        <p:spPr>
          <a:xfrm>
            <a:off x="7600151" y="1988604"/>
            <a:ext cx="329528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Funktionsteile</a:t>
            </a:r>
            <a:r>
              <a:rPr lang="en-US" sz="1200"/>
              <a:t> </a:t>
            </a:r>
            <a:r>
              <a:rPr lang="en-US" sz="1200" err="1"/>
              <a:t>aus</a:t>
            </a:r>
            <a:r>
              <a:rPr lang="en-US" sz="1200"/>
              <a:t> </a:t>
            </a:r>
            <a:r>
              <a:rPr lang="en-US" sz="1200" err="1"/>
              <a:t>rostfreiem</a:t>
            </a:r>
            <a:r>
              <a:rPr lang="en-US" sz="1200"/>
              <a:t> Stahl,</a:t>
            </a:r>
            <a:endParaRPr lang="en-US" sz="1200">
              <a:solidFill>
                <a:srgbClr val="009EE0"/>
              </a:solidFill>
            </a:endParaRPr>
          </a:p>
          <a:p>
            <a:pPr algn="ctr"/>
            <a:r>
              <a:rPr lang="en-US" sz="1200"/>
              <a:t>ab Werk </a:t>
            </a:r>
            <a:r>
              <a:rPr lang="en-US" sz="1200" err="1"/>
              <a:t>mit</a:t>
            </a:r>
            <a:r>
              <a:rPr lang="en-US" sz="1200"/>
              <a:t> H1 Fett </a:t>
            </a:r>
            <a:r>
              <a:rPr lang="en-US" sz="1200" err="1"/>
              <a:t>gefettet</a:t>
            </a:r>
            <a:endParaRPr lang="en-US" sz="1200"/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Vorbereitet</a:t>
            </a:r>
            <a:r>
              <a:rPr lang="en-US" sz="1200">
                <a:solidFill>
                  <a:srgbClr val="009EE0"/>
                </a:solidFill>
              </a:rPr>
              <a:t> für </a:t>
            </a:r>
            <a:r>
              <a:rPr lang="en-US" sz="1200" err="1">
                <a:solidFill>
                  <a:srgbClr val="009EE0"/>
                </a:solidFill>
              </a:rPr>
              <a:t>verschiedene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Umgebungsbedingungen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ADB3FE44-D8E8-4A1E-E6FC-1C6946586F0E}"/>
              </a:ext>
            </a:extLst>
          </p:cNvPr>
          <p:cNvSpPr txBox="1"/>
          <p:nvPr/>
        </p:nvSpPr>
        <p:spPr>
          <a:xfrm>
            <a:off x="7406554" y="5224773"/>
            <a:ext cx="335914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Anschraubbild</a:t>
            </a:r>
            <a:r>
              <a:rPr lang="en-US" sz="1200"/>
              <a:t> </a:t>
            </a:r>
            <a:r>
              <a:rPr lang="en-US" sz="1200" err="1"/>
              <a:t>Werkzeugseite</a:t>
            </a:r>
            <a:endParaRPr lang="en-US" sz="1200"/>
          </a:p>
          <a:p>
            <a:pPr algn="ctr"/>
            <a:r>
              <a:rPr lang="de-DE" sz="1200">
                <a:solidFill>
                  <a:srgbClr val="009EE0"/>
                </a:solidFill>
              </a:rPr>
              <a:t>Endeffektor kann beidseitig angeschraubt werden, maximale Flexibilität</a:t>
            </a:r>
          </a:p>
        </p:txBody>
      </p:sp>
      <p:sp>
        <p:nvSpPr>
          <p:cNvPr id="3" name="Titel 1">
            <a:extLst>
              <a:ext uri="{FF2B5EF4-FFF2-40B4-BE49-F238E27FC236}">
                <a16:creationId xmlns:a16="http://schemas.microsoft.com/office/drawing/2014/main" id="{0B7D02F1-252A-29E9-1DD7-81312DB2DFFA}"/>
              </a:ext>
            </a:extLst>
          </p:cNvPr>
          <p:cNvSpPr txBox="1">
            <a:spLocks/>
          </p:cNvSpPr>
          <p:nvPr/>
        </p:nvSpPr>
        <p:spPr>
          <a:xfrm>
            <a:off x="658814" y="666751"/>
            <a:ext cx="8996816" cy="456394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/>
              <a:t>Automatischer Werkzeugwechsler CPS</a:t>
            </a:r>
          </a:p>
          <a:p>
            <a:r>
              <a:rPr lang="de-DE" sz="2800" b="0"/>
              <a:t>Ihre Vorteile im Überblick</a:t>
            </a:r>
            <a:endParaRPr lang="en-US" sz="2800" b="0"/>
          </a:p>
        </p:txBody>
      </p:sp>
    </p:spTree>
    <p:extLst>
      <p:ext uri="{BB962C8B-B14F-4D97-AF65-F5344CB8AC3E}">
        <p14:creationId xmlns:p14="http://schemas.microsoft.com/office/powerpoint/2010/main" val="603196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16EF3D3-ED8F-A6E9-F840-B551085371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7B2FFD7-DD42-0D96-C8C3-BE3C640DA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062703" cy="456394"/>
          </a:xfrm>
        </p:spPr>
        <p:txBody>
          <a:bodyPr/>
          <a:lstStyle/>
          <a:p>
            <a:r>
              <a:rPr lang="de-DE"/>
              <a:t>Automatischer Werkzeugwechsler CPS</a:t>
            </a:r>
            <a:br>
              <a:rPr lang="en-US">
                <a:latin typeface="Fago Pro"/>
              </a:rPr>
            </a:br>
            <a:r>
              <a:rPr lang="de-DE" sz="2800" b="0" noProof="0">
                <a:latin typeface="Fago Pro"/>
              </a:rPr>
              <a:t>Optimale Größenauswahl mit 18 Baugrößen</a:t>
            </a:r>
            <a:endParaRPr lang="en-US" b="0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88482A5-0299-2304-7190-2776D9719EF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graphicFrame>
        <p:nvGraphicFramePr>
          <p:cNvPr id="5" name="Tabelle 4">
            <a:extLst>
              <a:ext uri="{FF2B5EF4-FFF2-40B4-BE49-F238E27FC236}">
                <a16:creationId xmlns:a16="http://schemas.microsoft.com/office/drawing/2014/main" id="{A4B1C4D8-337B-38B4-65CA-4D76B91FD7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3930082"/>
              </p:ext>
            </p:extLst>
          </p:nvPr>
        </p:nvGraphicFramePr>
        <p:xfrm>
          <a:off x="664615" y="1728129"/>
          <a:ext cx="10862769" cy="485798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32825">
                  <a:extLst>
                    <a:ext uri="{9D8B030D-6E8A-4147-A177-3AD203B41FA5}">
                      <a16:colId xmlns:a16="http://schemas.microsoft.com/office/drawing/2014/main" val="1727586975"/>
                    </a:ext>
                  </a:extLst>
                </a:gridCol>
                <a:gridCol w="777240">
                  <a:extLst>
                    <a:ext uri="{9D8B030D-6E8A-4147-A177-3AD203B41FA5}">
                      <a16:colId xmlns:a16="http://schemas.microsoft.com/office/drawing/2014/main" val="239277912"/>
                    </a:ext>
                  </a:extLst>
                </a:gridCol>
                <a:gridCol w="1060704">
                  <a:extLst>
                    <a:ext uri="{9D8B030D-6E8A-4147-A177-3AD203B41FA5}">
                      <a16:colId xmlns:a16="http://schemas.microsoft.com/office/drawing/2014/main" val="1388772631"/>
                    </a:ext>
                  </a:extLst>
                </a:gridCol>
                <a:gridCol w="2952000">
                  <a:extLst>
                    <a:ext uri="{9D8B030D-6E8A-4147-A177-3AD203B41FA5}">
                      <a16:colId xmlns:a16="http://schemas.microsoft.com/office/drawing/2014/main" val="3376598588"/>
                    </a:ext>
                  </a:extLst>
                </a:gridCol>
                <a:gridCol w="2880000">
                  <a:extLst>
                    <a:ext uri="{9D8B030D-6E8A-4147-A177-3AD203B41FA5}">
                      <a16:colId xmlns:a16="http://schemas.microsoft.com/office/drawing/2014/main" val="1753253568"/>
                    </a:ext>
                  </a:extLst>
                </a:gridCol>
                <a:gridCol w="2160000">
                  <a:extLst>
                    <a:ext uri="{9D8B030D-6E8A-4147-A177-3AD203B41FA5}">
                      <a16:colId xmlns:a16="http://schemas.microsoft.com/office/drawing/2014/main" val="2282484055"/>
                    </a:ext>
                  </a:extLst>
                </a:gridCol>
              </a:tblGrid>
              <a:tr h="39917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Traglast-bereich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Bau-größe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Vorzugs- </a:t>
                      </a: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produkt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Allgemeine Daten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Gewicht gekoppelt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Max. </a:t>
                      </a:r>
                      <a:r>
                        <a:rPr lang="de-DE" sz="12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dyn</a:t>
                      </a:r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. Moment (</a:t>
                      </a:r>
                      <a:r>
                        <a:rPr lang="de-DE" sz="12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Mxy</a:t>
                      </a:r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/</a:t>
                      </a:r>
                      <a:r>
                        <a:rPr lang="de-DE" sz="12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Mz</a:t>
                      </a:r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Anzahl Anschraubflächen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Vorteile des Vorzugsprodukts</a:t>
                      </a:r>
                      <a:endParaRPr lang="de-DE" sz="1050" b="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Allgemeine Daten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Wiederholgenauigkeit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Betriebsdruck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Schmierfett</a:t>
                      </a:r>
                      <a:endParaRPr lang="de-DE" sz="1300" b="0" i="0" u="none" strike="noStrike" kern="1200">
                        <a:solidFill>
                          <a:schemeClr val="bg1"/>
                        </a:solidFill>
                        <a:latin typeface="Fago Pro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3917724"/>
                  </a:ext>
                </a:extLst>
              </a:tr>
              <a:tr h="41523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&lt;16kg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001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007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011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007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0,05 kg … 0,42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2/6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35/50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1x Optionsmodul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Mehr Luftanschlüsse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97620470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&lt;35kg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021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021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0,86 kg … 1,66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100/80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120/150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3 Optionsmodule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Größere Luftdurchführungen im Gehäuse G 1/8“ anstelle von M5)</a:t>
                      </a:r>
                    </a:p>
                    <a:p>
                      <a:pPr marL="285750" indent="-285750" algn="l" defTabSz="914400" rtl="0" eaLnBrk="1" latinLnBrk="0" hangingPunct="1">
                        <a:buFont typeface="Symbol" panose="05050102010706020507" pitchFamily="18" charset="2"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Mehr Anschraubflächen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48987162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&lt;50kg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041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1,87 kg … 2,98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350/350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350/400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5 Optionsmodule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rtl="0" eaLnBrk="1" latinLnBrk="0" hangingPunct="1">
                        <a:buFont typeface="Symbol" panose="05050102010706020507" pitchFamily="18" charset="2"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29103977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&lt;100kg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060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071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2,00 kg … 3,68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500/400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800/1.800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2 Optionsmodule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 integriert</a:t>
                      </a:r>
                      <a:endParaRPr lang="en-US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Anwesenheitsabfrage vorbereitet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06570552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&lt;300 kg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160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210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160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210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6,60 kg … 9,30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1.000/1.800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3.500/1.800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4 Optionsmodule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Anwesenheitsabfrage vorbereitet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17252351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&lt;700 kg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310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510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310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510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20,00 kg … 28,00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5.000/4.500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10.000/4.500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6 Optionsmodule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Anwesenheitsabfrage vorbereitet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9704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5077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8107519-4E7C-2FFE-958C-01EC20200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4DCBBB5-BE62-A24A-560B-697E703E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11066462" cy="456394"/>
          </a:xfrm>
        </p:spPr>
        <p:txBody>
          <a:bodyPr/>
          <a:lstStyle/>
          <a:p>
            <a:r>
              <a:rPr lang="de-DE"/>
              <a:t>Automatischer Werkzeugwechsler CPS</a:t>
            </a:r>
            <a:br>
              <a:rPr lang="en-US">
                <a:latin typeface="Fago Pro"/>
              </a:rPr>
            </a:br>
            <a:r>
              <a:rPr lang="de-DE" sz="2800" b="0" noProof="0">
                <a:latin typeface="Fago Pro"/>
              </a:rPr>
              <a:t>&gt; 200 Optionsmodule COS für alle vielfältige Medienübertragung</a:t>
            </a:r>
            <a:endParaRPr lang="en-US" b="0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A9B3151-7FE1-F05F-7CB6-DCFFD2F13A5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26E2A674-6D30-E3BF-A7A7-B035042E02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1914228"/>
              </p:ext>
            </p:extLst>
          </p:nvPr>
        </p:nvGraphicFramePr>
        <p:xfrm>
          <a:off x="658813" y="2134160"/>
          <a:ext cx="10836000" cy="23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000">
                  <a:extLst>
                    <a:ext uri="{9D8B030D-6E8A-4147-A177-3AD203B41FA5}">
                      <a16:colId xmlns:a16="http://schemas.microsoft.com/office/drawing/2014/main" val="3221236724"/>
                    </a:ext>
                  </a:extLst>
                </a:gridCol>
                <a:gridCol w="1872000">
                  <a:extLst>
                    <a:ext uri="{9D8B030D-6E8A-4147-A177-3AD203B41FA5}">
                      <a16:colId xmlns:a16="http://schemas.microsoft.com/office/drawing/2014/main" val="912858099"/>
                    </a:ext>
                  </a:extLst>
                </a:gridCol>
                <a:gridCol w="1800000">
                  <a:extLst>
                    <a:ext uri="{9D8B030D-6E8A-4147-A177-3AD203B41FA5}">
                      <a16:colId xmlns:a16="http://schemas.microsoft.com/office/drawing/2014/main" val="1512084867"/>
                    </a:ext>
                  </a:extLst>
                </a:gridCol>
                <a:gridCol w="1800000">
                  <a:extLst>
                    <a:ext uri="{9D8B030D-6E8A-4147-A177-3AD203B41FA5}">
                      <a16:colId xmlns:a16="http://schemas.microsoft.com/office/drawing/2014/main" val="1055985108"/>
                    </a:ext>
                  </a:extLst>
                </a:gridCol>
                <a:gridCol w="1908000">
                  <a:extLst>
                    <a:ext uri="{9D8B030D-6E8A-4147-A177-3AD203B41FA5}">
                      <a16:colId xmlns:a16="http://schemas.microsoft.com/office/drawing/2014/main" val="1170562027"/>
                    </a:ext>
                  </a:extLst>
                </a:gridCol>
                <a:gridCol w="1728000">
                  <a:extLst>
                    <a:ext uri="{9D8B030D-6E8A-4147-A177-3AD203B41FA5}">
                      <a16:colId xmlns:a16="http://schemas.microsoft.com/office/drawing/2014/main" val="2171813264"/>
                    </a:ext>
                  </a:extLst>
                </a:gridCol>
              </a:tblGrid>
              <a:tr h="468000">
                <a:tc>
                  <a:txBody>
                    <a:bodyPr/>
                    <a:lstStyle/>
                    <a:p>
                      <a:pPr algn="l"/>
                      <a:r>
                        <a:rPr lang="de-DE" sz="1400"/>
                        <a:t>SIGNAL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/>
                        <a:t>KOMMUNIKATION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/>
                        <a:t>LEISTUNG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/>
                        <a:t>PNEUMATIK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/>
                        <a:t>VAKUUM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/>
                        <a:t>HYDRAULIK / </a:t>
                      </a:r>
                    </a:p>
                    <a:p>
                      <a:pPr algn="l"/>
                      <a:r>
                        <a:rPr lang="de-DE" sz="1400"/>
                        <a:t>FLUID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68065265"/>
                  </a:ext>
                </a:extLst>
              </a:tr>
              <a:tr h="468000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&gt; 200 Varianten</a:t>
                      </a:r>
                    </a:p>
                  </a:txBody>
                  <a:tcPr marL="9525" marR="9525" marT="9525" marB="0" anchor="ctr"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521412186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Max. 48 VAC / 5 A</a:t>
                      </a: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EtherNet</a:t>
                      </a:r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Bis zu 500 VAC / 45 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NBR-Formdichtungen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NBR-Lippendichtungen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Bis zu 150 bar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840370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Digitale Signale</a:t>
                      </a: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EtherNet</a:t>
                      </a:r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/IP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M5, G 1/8“, G 1/4“, </a:t>
                      </a:r>
                      <a:b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</a:br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 3/8“, G ½“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 ¾“, G 1,1/2“, </a:t>
                      </a:r>
                      <a:b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</a:br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 2“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Bis zu 8 bar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878609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 fontAlgn="b"/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ProfiNet</a:t>
                      </a:r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6898067"/>
                  </a:ext>
                </a:extLst>
              </a:tr>
            </a:tbl>
          </a:graphicData>
        </a:graphic>
      </p:graphicFrame>
      <p:pic>
        <p:nvPicPr>
          <p:cNvPr id="7" name="Grafik 6" descr="Ein Bild, das Zylinder, Maschine, Kreis enthält.&#10;&#10;KI-generierte Inhalte können fehlerhaft sein.">
            <a:extLst>
              <a:ext uri="{FF2B5EF4-FFF2-40B4-BE49-F238E27FC236}">
                <a16:creationId xmlns:a16="http://schemas.microsoft.com/office/drawing/2014/main" id="{81D2D7C0-96A2-D645-E553-7C0C12367A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255" y="5283865"/>
            <a:ext cx="1589162" cy="840431"/>
          </a:xfrm>
          <a:prstGeom prst="rect">
            <a:avLst/>
          </a:prstGeom>
        </p:spPr>
      </p:pic>
      <p:pic>
        <p:nvPicPr>
          <p:cNvPr id="9" name="Grafik 8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1BC4F48E-15C4-4C01-9C64-22497E0FC9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2680" y="5252450"/>
            <a:ext cx="974189" cy="916670"/>
          </a:xfrm>
          <a:prstGeom prst="rect">
            <a:avLst/>
          </a:prstGeom>
        </p:spPr>
      </p:pic>
      <p:pic>
        <p:nvPicPr>
          <p:cNvPr id="10" name="Grafik 9" descr="Ein Bild, das Elektronik, Lautsprecher, Subwoofer, Audiogeräte enthält.&#10;&#10;KI-generierte Inhalte können fehlerhaft sein.">
            <a:extLst>
              <a:ext uri="{FF2B5EF4-FFF2-40B4-BE49-F238E27FC236}">
                <a16:creationId xmlns:a16="http://schemas.microsoft.com/office/drawing/2014/main" id="{31AA1A1E-6CDA-2E3C-503A-6369A145FCA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9384" y="5236192"/>
            <a:ext cx="1766343" cy="890074"/>
          </a:xfrm>
          <a:prstGeom prst="rect">
            <a:avLst/>
          </a:prstGeom>
        </p:spPr>
      </p:pic>
      <p:pic>
        <p:nvPicPr>
          <p:cNvPr id="12" name="Grafik 11" descr="Ein Bild, das Elektronik, Maschine, Kreis, Lautsprecher enthält.&#10;&#10;KI-generierte Inhalte können fehlerhaft sein.">
            <a:extLst>
              <a:ext uri="{FF2B5EF4-FFF2-40B4-BE49-F238E27FC236}">
                <a16:creationId xmlns:a16="http://schemas.microsoft.com/office/drawing/2014/main" id="{2D7EB861-EF47-CA8F-DB12-89D54FA1EF7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9073" y="5295305"/>
            <a:ext cx="1751092" cy="830961"/>
          </a:xfrm>
          <a:prstGeom prst="rect">
            <a:avLst/>
          </a:prstGeom>
        </p:spPr>
      </p:pic>
      <p:pic>
        <p:nvPicPr>
          <p:cNvPr id="13" name="Grafik 12" descr="Ein Bild, das medizinisch, Kreis, Röntgenfilm, Design enthält.&#10;&#10;KI-generierte Inhalte können fehlerhaft sein.">
            <a:extLst>
              <a:ext uri="{FF2B5EF4-FFF2-40B4-BE49-F238E27FC236}">
                <a16:creationId xmlns:a16="http://schemas.microsoft.com/office/drawing/2014/main" id="{50E6F515-3EF9-5B69-8BFC-E7B20F0B758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1874" y="5258321"/>
            <a:ext cx="1163082" cy="932928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1FD4509C-2BD0-379F-8AB4-FC1F21BB403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74299" y="5225765"/>
            <a:ext cx="1589162" cy="91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116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30EC-8D16-A4D5-2409-E76DC3CE8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:a16="http://schemas.microsoft.com/office/drawing/2014/main" id="{01508393-6283-7A9D-4155-76B9B372DA42}"/>
              </a:ext>
            </a:extLst>
          </p:cNvPr>
          <p:cNvSpPr/>
          <p:nvPr/>
        </p:nvSpPr>
        <p:spPr>
          <a:xfrm>
            <a:off x="658814" y="1914525"/>
            <a:ext cx="10971211" cy="4476749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1" name="Grafik 10" descr="Ein Bild, das Design enthält.&#10;&#10;Automatisch generierte Beschreibung mit mittlerer Zuverlässigkeit">
            <a:extLst>
              <a:ext uri="{FF2B5EF4-FFF2-40B4-BE49-F238E27FC236}">
                <a16:creationId xmlns:a16="http://schemas.microsoft.com/office/drawing/2014/main" id="{C355F1CF-7D94-1153-248D-30AD0A5046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61744" y="4797904"/>
            <a:ext cx="2101381" cy="1232435"/>
          </a:xfrm>
          <a:prstGeom prst="rect">
            <a:avLst/>
          </a:prstGeom>
        </p:spPr>
      </p:pic>
      <p:pic>
        <p:nvPicPr>
          <p:cNvPr id="16" name="Grafik 15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06804486-4DE9-792E-22F5-8A07200D304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8544" y="2805030"/>
            <a:ext cx="1295609" cy="1758283"/>
          </a:xfrm>
          <a:prstGeom prst="rect">
            <a:avLst/>
          </a:prstGeom>
        </p:spPr>
      </p:pic>
      <p:pic>
        <p:nvPicPr>
          <p:cNvPr id="17" name="Grafik 16" descr="Ein Bild, das Design, Gerät enthält.&#10;&#10;Automatisch generierte Beschreibung">
            <a:extLst>
              <a:ext uri="{FF2B5EF4-FFF2-40B4-BE49-F238E27FC236}">
                <a16:creationId xmlns:a16="http://schemas.microsoft.com/office/drawing/2014/main" id="{C714D5C8-3061-EDC3-5E90-D88B4B795B3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7565" y="2805030"/>
            <a:ext cx="1623680" cy="956038"/>
          </a:xfrm>
          <a:prstGeom prst="rect">
            <a:avLst/>
          </a:prstGeom>
        </p:spPr>
      </p:pic>
      <p:pic>
        <p:nvPicPr>
          <p:cNvPr id="18" name="Grafik 17" descr="Ein Bild, das Text, Kreis, Design enthält.&#10;&#10;Automatisch generierte Beschreibung">
            <a:extLst>
              <a:ext uri="{FF2B5EF4-FFF2-40B4-BE49-F238E27FC236}">
                <a16:creationId xmlns:a16="http://schemas.microsoft.com/office/drawing/2014/main" id="{27DCFCB3-D8D2-2228-C5F7-99F18EC86FC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94127" y="4797904"/>
            <a:ext cx="1344419" cy="1343119"/>
          </a:xfrm>
          <a:prstGeom prst="rect">
            <a:avLst/>
          </a:prstGeom>
        </p:spPr>
      </p:pic>
      <p:pic>
        <p:nvPicPr>
          <p:cNvPr id="20" name="Grafik 19" descr="Ein Bild, das Elektronik, Kamera enthält.&#10;&#10;Automatisch generierte Beschreibung">
            <a:extLst>
              <a:ext uri="{FF2B5EF4-FFF2-40B4-BE49-F238E27FC236}">
                <a16:creationId xmlns:a16="http://schemas.microsoft.com/office/drawing/2014/main" id="{C1A0457D-7C3E-31D3-2476-07BD57686F3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40717" y="2805030"/>
            <a:ext cx="1264799" cy="2039497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992DD2F4-47A2-6BB8-5442-65151844ECCB}"/>
              </a:ext>
            </a:extLst>
          </p:cNvPr>
          <p:cNvSpPr txBox="1"/>
          <p:nvPr/>
        </p:nvSpPr>
        <p:spPr>
          <a:xfrm>
            <a:off x="7171668" y="4151202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C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b="1">
                <a:solidFill>
                  <a:schemeClr val="tx2"/>
                </a:solidFill>
              </a:rPr>
              <a:t>Bolzenablage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47F13303-4A40-62FF-D656-A10037514448}"/>
              </a:ext>
            </a:extLst>
          </p:cNvPr>
          <p:cNvSpPr txBox="1"/>
          <p:nvPr/>
        </p:nvSpPr>
        <p:spPr>
          <a:xfrm>
            <a:off x="1057565" y="2158328"/>
            <a:ext cx="1835474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Passiv</a:t>
            </a:r>
            <a:endParaRPr lang="de-DE" b="1">
              <a:solidFill>
                <a:schemeClr val="tx2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(ohne Verriegelung)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0805CD5A-CF81-591E-9A44-AE181715F186}"/>
              </a:ext>
            </a:extLst>
          </p:cNvPr>
          <p:cNvSpPr txBox="1"/>
          <p:nvPr/>
        </p:nvSpPr>
        <p:spPr>
          <a:xfrm>
            <a:off x="4995582" y="2158328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P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chemeClr val="tx2"/>
                </a:solidFill>
              </a:rPr>
              <a:t>Pin &amp; Buchse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F43A3E83-EAB2-9222-2EFE-B4D98BD61692}"/>
              </a:ext>
            </a:extLst>
          </p:cNvPr>
          <p:cNvSpPr txBox="1"/>
          <p:nvPr/>
        </p:nvSpPr>
        <p:spPr>
          <a:xfrm>
            <a:off x="2625570" y="4116807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de-DE" b="1">
                <a:solidFill>
                  <a:schemeClr val="tx2"/>
                </a:solidFill>
              </a:rPr>
              <a:t>Aktiv</a:t>
            </a:r>
          </a:p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kumimoji="0" lang="de-DE" sz="1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(mit Verriegelung)</a:t>
            </a: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017455A-EECD-3101-60AD-C69A7CCAB59A}"/>
              </a:ext>
            </a:extLst>
          </p:cNvPr>
          <p:cNvSpPr txBox="1"/>
          <p:nvPr/>
        </p:nvSpPr>
        <p:spPr>
          <a:xfrm>
            <a:off x="9332350" y="2158328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T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b="1">
                <a:solidFill>
                  <a:schemeClr val="tx2"/>
                </a:solidFill>
              </a:rPr>
              <a:t>Ablageblech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itel 1">
            <a:extLst>
              <a:ext uri="{FF2B5EF4-FFF2-40B4-BE49-F238E27FC236}">
                <a16:creationId xmlns:a16="http://schemas.microsoft.com/office/drawing/2014/main" id="{49F99B09-0ED4-B749-7B16-4B7673806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Automatischer Werkzeugwechsler CPS</a:t>
            </a:r>
            <a:br>
              <a:rPr lang="en-US">
                <a:latin typeface="Fago Pro"/>
              </a:rPr>
            </a:br>
            <a:r>
              <a:rPr lang="de-DE" sz="2800" b="0" noProof="0">
                <a:latin typeface="Fago Pro"/>
              </a:rPr>
              <a:t>Umfangreiches Zubehörportfolio CTS</a:t>
            </a:r>
            <a:endParaRPr lang="en-US" sz="2800" b="0"/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6B84D22B-7AF3-EEC8-F84E-C47EC6CF823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</p:spTree>
    <p:extLst>
      <p:ext uri="{BB962C8B-B14F-4D97-AF65-F5344CB8AC3E}">
        <p14:creationId xmlns:p14="http://schemas.microsoft.com/office/powerpoint/2010/main" val="3215645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A20DD-6C52-89C4-B5E6-9470BB6DC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fik 5">
            <a:extLst>
              <a:ext uri="{FF2B5EF4-FFF2-40B4-BE49-F238E27FC236}">
                <a16:creationId xmlns:a16="http://schemas.microsoft.com/office/drawing/2014/main" id="{446639D0-6326-4B08-AF37-EF3C3BB73001}"/>
              </a:ext>
            </a:extLst>
          </p:cNvPr>
          <p:cNvSpPr/>
          <p:nvPr/>
        </p:nvSpPr>
        <p:spPr>
          <a:xfrm>
            <a:off x="0" y="1105916"/>
            <a:ext cx="12192000" cy="5178331"/>
          </a:xfrm>
          <a:custGeom>
            <a:avLst/>
            <a:gdLst>
              <a:gd name="connsiteX0" fmla="*/ 2905125 w 6858000"/>
              <a:gd name="connsiteY0" fmla="*/ 2912812 h 2912811"/>
              <a:gd name="connsiteX1" fmla="*/ 0 w 6858000"/>
              <a:gd name="connsiteY1" fmla="*/ 2912812 h 2912811"/>
              <a:gd name="connsiteX2" fmla="*/ 0 w 6858000"/>
              <a:gd name="connsiteY2" fmla="*/ 1484062 h 2912811"/>
              <a:gd name="connsiteX3" fmla="*/ 2548271 w 6858000"/>
              <a:gd name="connsiteY3" fmla="*/ 1484062 h 2912811"/>
              <a:gd name="connsiteX4" fmla="*/ 5333810 w 6858000"/>
              <a:gd name="connsiteY4" fmla="*/ 0 h 2912811"/>
              <a:gd name="connsiteX5" fmla="*/ 6858000 w 6858000"/>
              <a:gd name="connsiteY5" fmla="*/ 0 h 2912811"/>
              <a:gd name="connsiteX6" fmla="*/ 6858000 w 6858000"/>
              <a:gd name="connsiteY6" fmla="*/ 1428750 h 2912811"/>
              <a:gd name="connsiteX7" fmla="*/ 5690664 w 6858000"/>
              <a:gd name="connsiteY7" fmla="*/ 1428750 h 2912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912811">
                <a:moveTo>
                  <a:pt x="2905125" y="2912812"/>
                </a:moveTo>
                <a:lnTo>
                  <a:pt x="0" y="2912812"/>
                </a:lnTo>
                <a:lnTo>
                  <a:pt x="0" y="1484062"/>
                </a:lnTo>
                <a:lnTo>
                  <a:pt x="2548271" y="1484062"/>
                </a:lnTo>
                <a:lnTo>
                  <a:pt x="5333810" y="0"/>
                </a:lnTo>
                <a:lnTo>
                  <a:pt x="6858000" y="0"/>
                </a:lnTo>
                <a:lnTo>
                  <a:pt x="6858000" y="1428750"/>
                </a:lnTo>
                <a:lnTo>
                  <a:pt x="5690664" y="142875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4" name="Titel 13">
            <a:extLst>
              <a:ext uri="{FF2B5EF4-FFF2-40B4-BE49-F238E27FC236}">
                <a16:creationId xmlns:a16="http://schemas.microsoft.com/office/drawing/2014/main" id="{21A96671-5F5B-5A6B-EF19-9054E850A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4914672" cy="1020318"/>
          </a:xfrm>
        </p:spPr>
        <p:txBody>
          <a:bodyPr/>
          <a:lstStyle/>
          <a:p>
            <a:r>
              <a:rPr lang="de-DE"/>
              <a:t>Automatischer Werkzeugwechsler CPB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A1F51D57-9F4A-DF16-F293-EC8E894667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13</a:t>
            </a:fld>
            <a:endParaRPr lang="de-DE"/>
          </a:p>
        </p:txBody>
      </p:sp>
      <p:sp>
        <p:nvSpPr>
          <p:cNvPr id="15" name="Textplatzhalter 14">
            <a:extLst>
              <a:ext uri="{FF2B5EF4-FFF2-40B4-BE49-F238E27FC236}">
                <a16:creationId xmlns:a16="http://schemas.microsoft.com/office/drawing/2014/main" id="{0F3633EC-6551-99B5-EA79-436C81EB00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8AB46360-53E4-D870-F3AF-44EC172A83C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71924"/>
            <a:ext cx="4687887" cy="1545976"/>
          </a:xfrm>
        </p:spPr>
        <p:txBody>
          <a:bodyPr/>
          <a:lstStyle/>
          <a:p>
            <a:pPr marL="0" lvl="0" indent="0">
              <a:buClr>
                <a:srgbClr val="009EE0"/>
              </a:buClr>
              <a:buNone/>
              <a:defRPr/>
            </a:pPr>
            <a:r>
              <a:rPr lang="de-DE" sz="1800"/>
              <a:t>Robuster Werkzeugwechsler mit Bolzenschließmechanismus, ausgestattet mit zusätzlichen pneumatischen Durchführungen und Montageflächen für maximale Flexibilität</a:t>
            </a:r>
          </a:p>
        </p:txBody>
      </p:sp>
      <p:sp>
        <p:nvSpPr>
          <p:cNvPr id="19" name="Titel 11">
            <a:extLst>
              <a:ext uri="{FF2B5EF4-FFF2-40B4-BE49-F238E27FC236}">
                <a16:creationId xmlns:a16="http://schemas.microsoft.com/office/drawing/2014/main" id="{C18E390E-6465-9EE3-D915-9686DB384EB0}"/>
              </a:ext>
            </a:extLst>
          </p:cNvPr>
          <p:cNvSpPr txBox="1">
            <a:spLocks/>
          </p:cNvSpPr>
          <p:nvPr/>
        </p:nvSpPr>
        <p:spPr>
          <a:xfrm>
            <a:off x="658813" y="5227347"/>
            <a:ext cx="5185059" cy="52473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bewährte Technologie aus dem Bereich stationäre Spanntechnik</a:t>
            </a:r>
          </a:p>
        </p:txBody>
      </p:sp>
      <p:sp>
        <p:nvSpPr>
          <p:cNvPr id="20" name="Titel 11">
            <a:extLst>
              <a:ext uri="{FF2B5EF4-FFF2-40B4-BE49-F238E27FC236}">
                <a16:creationId xmlns:a16="http://schemas.microsoft.com/office/drawing/2014/main" id="{8D029ACA-73DD-AA40-086D-A062F05E2509}"/>
              </a:ext>
            </a:extLst>
          </p:cNvPr>
          <p:cNvSpPr txBox="1">
            <a:spLocks/>
          </p:cNvSpPr>
          <p:nvPr/>
        </p:nvSpPr>
        <p:spPr>
          <a:xfrm>
            <a:off x="590664" y="4078723"/>
            <a:ext cx="4914672" cy="1148624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8000" b="1">
                <a:solidFill>
                  <a:schemeClr val="bg1"/>
                </a:solidFill>
                <a:latin typeface="Fago Pro" panose="02000506040000020004" pitchFamily="50" charset="0"/>
              </a:rPr>
              <a:t>&gt;20 Jahre </a:t>
            </a:r>
          </a:p>
        </p:txBody>
      </p:sp>
      <p:pic>
        <p:nvPicPr>
          <p:cNvPr id="5" name="Grafik 4" descr="Ein Bild, das Kreis, Design enthält.&#10;&#10;KI-generierte Inhalte können fehlerhaft sein.">
            <a:extLst>
              <a:ext uri="{FF2B5EF4-FFF2-40B4-BE49-F238E27FC236}">
                <a16:creationId xmlns:a16="http://schemas.microsoft.com/office/drawing/2014/main" id="{EA245923-A9A9-53CA-2E8A-8D40202E6A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413503"/>
            <a:ext cx="3915466" cy="4432886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pic>
        <p:nvPicPr>
          <p:cNvPr id="4" name="Grafik 3" descr="Ein Bild, das Text, Schrift, Kreis, Logo enthält.&#10;&#10;KI-generierte Inhalte können fehlerhaft sein.">
            <a:extLst>
              <a:ext uri="{FF2B5EF4-FFF2-40B4-BE49-F238E27FC236}">
                <a16:creationId xmlns:a16="http://schemas.microsoft.com/office/drawing/2014/main" id="{B7236928-A243-15B8-4902-6CC707501F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487" y="1413503"/>
            <a:ext cx="1540985" cy="154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6605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Pfeife Flöte Rohr, Bautechnik, gelb, Maschine enthält.&#10;&#10;KI-generierte Inhalte können fehlerhaft sein.">
            <a:extLst>
              <a:ext uri="{FF2B5EF4-FFF2-40B4-BE49-F238E27FC236}">
                <a16:creationId xmlns:a16="http://schemas.microsoft.com/office/drawing/2014/main" id="{82EF6758-4EDA-781E-BFD4-CF545D524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6" t="5589" b="1284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4BA3BA3C-DECD-EFFA-82E2-E390B53172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6" name="Grafik 6">
            <a:extLst>
              <a:ext uri="{FF2B5EF4-FFF2-40B4-BE49-F238E27FC236}">
                <a16:creationId xmlns:a16="http://schemas.microsoft.com/office/drawing/2014/main" id="{4D73DEE3-636D-8D5A-2E31-EEADDD417D71}"/>
              </a:ext>
            </a:extLst>
          </p:cNvPr>
          <p:cNvSpPr/>
          <p:nvPr/>
        </p:nvSpPr>
        <p:spPr>
          <a:xfrm>
            <a:off x="560099" y="510665"/>
            <a:ext cx="4230975" cy="2499327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7" name="Titel 11">
            <a:extLst>
              <a:ext uri="{FF2B5EF4-FFF2-40B4-BE49-F238E27FC236}">
                <a16:creationId xmlns:a16="http://schemas.microsoft.com/office/drawing/2014/main" id="{D0B89AB8-FE40-50F0-19DE-603A29625792}"/>
              </a:ext>
            </a:extLst>
          </p:cNvPr>
          <p:cNvSpPr txBox="1">
            <a:spLocks/>
          </p:cNvSpPr>
          <p:nvPr/>
        </p:nvSpPr>
        <p:spPr>
          <a:xfrm>
            <a:off x="334962" y="742089"/>
            <a:ext cx="3961161" cy="418620"/>
          </a:xfrm>
          <a:prstGeom prst="rect">
            <a:avLst/>
          </a:prstGeom>
        </p:spPr>
        <p:txBody>
          <a:bodyPr lIns="50400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de-DE" sz="3500">
                <a:solidFill>
                  <a:schemeClr val="bg1"/>
                </a:solidFill>
              </a:rPr>
              <a:t>Unvergleichliche Flexibilität entdecken</a:t>
            </a:r>
          </a:p>
        </p:txBody>
      </p:sp>
    </p:spTree>
    <p:extLst>
      <p:ext uri="{BB962C8B-B14F-4D97-AF65-F5344CB8AC3E}">
        <p14:creationId xmlns:p14="http://schemas.microsoft.com/office/powerpoint/2010/main" val="4138969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0C214-C6C7-C458-662D-0DF4FE95F0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Licht enthält.&#10;&#10;KI-generierte Inhalte können fehlerhaft sein.">
            <a:extLst>
              <a:ext uri="{FF2B5EF4-FFF2-40B4-BE49-F238E27FC236}">
                <a16:creationId xmlns:a16="http://schemas.microsoft.com/office/drawing/2014/main" id="{93520699-F64C-0AC6-574E-5C420F258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08" r="9296" b="24082"/>
          <a:stretch>
            <a:fillRect/>
          </a:stretch>
        </p:blipFill>
        <p:spPr>
          <a:xfrm>
            <a:off x="7366000" y="0"/>
            <a:ext cx="4826000" cy="6858000"/>
          </a:xfrm>
          <a:prstGeom prst="rect">
            <a:avLst/>
          </a:prstGeom>
        </p:spPr>
      </p:pic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959EE95-C8FF-0D3B-0967-2E698E9ADAA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164BD3C7-2DD4-9E1B-D619-CE05C5188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de-DE"/>
              <a:t>Automatischer Werkzeugwechsler CPB</a:t>
            </a:r>
            <a:br>
              <a:rPr lang="de-DE"/>
            </a:br>
            <a:r>
              <a:rPr lang="de-DE" sz="2800" b="0"/>
              <a:t>Ihre Vorteile</a:t>
            </a:r>
            <a:endParaRPr lang="en-US" sz="2800" b="0" noProof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13A2D887-F434-A9C3-428C-AD1BA8963D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9" name="Textplatzhalter 4">
            <a:extLst>
              <a:ext uri="{FF2B5EF4-FFF2-40B4-BE49-F238E27FC236}">
                <a16:creationId xmlns:a16="http://schemas.microsoft.com/office/drawing/2014/main" id="{852C4A88-E9FE-A823-6992-593426DCCF84}"/>
              </a:ext>
            </a:extLst>
          </p:cNvPr>
          <p:cNvSpPr txBox="1">
            <a:spLocks/>
          </p:cNvSpPr>
          <p:nvPr/>
        </p:nvSpPr>
        <p:spPr>
          <a:xfrm>
            <a:off x="658814" y="1780396"/>
            <a:ext cx="7351710" cy="455370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en-US" b="1" err="1">
                <a:solidFill>
                  <a:schemeClr val="accent1"/>
                </a:solidFill>
              </a:rPr>
              <a:t>Bewährter</a:t>
            </a:r>
            <a:r>
              <a:rPr lang="en-US" b="1">
                <a:solidFill>
                  <a:schemeClr val="accent1"/>
                </a:solidFill>
              </a:rPr>
              <a:t> </a:t>
            </a:r>
            <a:r>
              <a:rPr lang="en-US" b="1" err="1">
                <a:solidFill>
                  <a:schemeClr val="accent1"/>
                </a:solidFill>
              </a:rPr>
              <a:t>Spannschieber-Verriegelungsmechanismus</a:t>
            </a:r>
            <a:endParaRPr lang="en-US" b="1">
              <a:solidFill>
                <a:schemeClr val="accent1"/>
              </a:solidFill>
            </a:endParaRP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Seit über 20 Jahren ausgereifte Technologie in stationären Spannsystemen</a:t>
            </a:r>
          </a:p>
          <a:p>
            <a:pPr marL="628650" lvl="1" indent="-171450"/>
            <a:r>
              <a:rPr lang="en-US" sz="1400" err="1">
                <a:solidFill>
                  <a:schemeClr val="accent1"/>
                </a:solidFill>
              </a:rPr>
              <a:t>Robuster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Verriegelungsmechanismus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aus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vakuumgehärtetem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Edelstahl</a:t>
            </a:r>
            <a:r>
              <a:rPr lang="en-US" sz="1400">
                <a:solidFill>
                  <a:schemeClr val="accent1"/>
                </a:solidFill>
              </a:rPr>
              <a:t> </a:t>
            </a: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Gehäuse aus eloxiertem, hochfestem Aluminium</a:t>
            </a: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Integrierte Feder zur Verhinderung einer Spaltbildung bei Druckluftverlust</a:t>
            </a:r>
            <a:endParaRPr lang="de-DE" sz="800">
              <a:solidFill>
                <a:schemeClr val="accent1"/>
              </a:solidFill>
            </a:endParaRP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en-US" b="1" err="1">
                <a:solidFill>
                  <a:schemeClr val="accent1"/>
                </a:solidFill>
              </a:rPr>
              <a:t>Erhöhte</a:t>
            </a:r>
            <a:r>
              <a:rPr lang="en-US" b="1">
                <a:solidFill>
                  <a:schemeClr val="accent1"/>
                </a:solidFill>
              </a:rPr>
              <a:t> </a:t>
            </a:r>
            <a:r>
              <a:rPr lang="en-US" b="1" err="1">
                <a:solidFill>
                  <a:schemeClr val="accent1"/>
                </a:solidFill>
              </a:rPr>
              <a:t>Flexibilität</a:t>
            </a:r>
            <a:endParaRPr lang="en-US" b="1">
              <a:solidFill>
                <a:schemeClr val="accent1"/>
              </a:solidFill>
            </a:endParaRP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Vorbereitete, induktive Abfrage für Ver-/Entriegelung sowie Werkzeuganwesenheit</a:t>
            </a: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Neu entwickelte, universell anschraubbare Optionsmodule mit Bolzenschnittstelle </a:t>
            </a:r>
            <a:r>
              <a:rPr lang="en-US" sz="1400" err="1">
                <a:solidFill>
                  <a:schemeClr val="accent1"/>
                </a:solidFill>
              </a:rPr>
              <a:t>Zusätzliche</a:t>
            </a:r>
            <a:r>
              <a:rPr lang="en-US" sz="1400">
                <a:solidFill>
                  <a:schemeClr val="accent1"/>
                </a:solidFill>
              </a:rPr>
              <a:t>, </a:t>
            </a:r>
            <a:r>
              <a:rPr lang="en-US" sz="1400" err="1">
                <a:solidFill>
                  <a:schemeClr val="accent1"/>
                </a:solidFill>
              </a:rPr>
              <a:t>integrierte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pneumatische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Durchführungen</a:t>
            </a:r>
            <a:r>
              <a:rPr lang="en-US" sz="1400">
                <a:solidFill>
                  <a:schemeClr val="accent1"/>
                </a:solidFill>
              </a:rPr>
              <a:t> für </a:t>
            </a:r>
            <a:r>
              <a:rPr lang="en-US" sz="1400" err="1">
                <a:solidFill>
                  <a:schemeClr val="accent1"/>
                </a:solidFill>
              </a:rPr>
              <a:t>Druckluft</a:t>
            </a:r>
            <a:r>
              <a:rPr lang="en-US" sz="1400">
                <a:solidFill>
                  <a:schemeClr val="accent1"/>
                </a:solidFill>
              </a:rPr>
              <a:t> und </a:t>
            </a:r>
            <a:r>
              <a:rPr lang="en-US" sz="1400" err="1">
                <a:solidFill>
                  <a:schemeClr val="accent1"/>
                </a:solidFill>
              </a:rPr>
              <a:t>Vakuum</a:t>
            </a:r>
            <a:r>
              <a:rPr lang="en-US" sz="1400">
                <a:solidFill>
                  <a:schemeClr val="accent1"/>
                </a:solidFill>
              </a:rPr>
              <a:t> </a:t>
            </a:r>
            <a:r>
              <a:rPr lang="en-US" sz="1400" err="1">
                <a:solidFill>
                  <a:schemeClr val="accent1"/>
                </a:solidFill>
              </a:rPr>
              <a:t>geeignet</a:t>
            </a:r>
            <a:endParaRPr lang="en-US" sz="1400">
              <a:solidFill>
                <a:schemeClr val="accent1"/>
              </a:solidFill>
            </a:endParaRP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Mehr Anschraubflächen für Durchführungs­module dank rechteckiger bzw. hexagonaler Bauform</a:t>
            </a:r>
            <a:endParaRPr lang="de-DE" sz="800">
              <a:solidFill>
                <a:schemeClr val="accent1"/>
              </a:solidFill>
            </a:endParaRP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en-US" b="1" err="1">
                <a:solidFill>
                  <a:schemeClr val="accent1"/>
                </a:solidFill>
              </a:rPr>
              <a:t>Einfache</a:t>
            </a:r>
            <a:r>
              <a:rPr lang="en-US" b="1">
                <a:solidFill>
                  <a:schemeClr val="accent1"/>
                </a:solidFill>
              </a:rPr>
              <a:t> </a:t>
            </a:r>
            <a:r>
              <a:rPr lang="en-US" b="1" err="1">
                <a:solidFill>
                  <a:schemeClr val="accent1"/>
                </a:solidFill>
              </a:rPr>
              <a:t>Handhabung</a:t>
            </a:r>
            <a:endParaRPr lang="en-US" b="1">
              <a:solidFill>
                <a:schemeClr val="accent1"/>
              </a:solidFill>
            </a:endParaRP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Integriertes ISO-Flanschbild in Kopf- und Adapterseite</a:t>
            </a: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Integrierte Luftdurchführungen am Adapter können sowohl radial als auch axial genutzt werden</a:t>
            </a:r>
          </a:p>
          <a:p>
            <a:pPr marL="628650" lvl="1" indent="-171450"/>
            <a:r>
              <a:rPr lang="de-DE" sz="1400">
                <a:solidFill>
                  <a:schemeClr val="accent1"/>
                </a:solidFill>
              </a:rPr>
              <a:t>Adapterseitig können Endeffektoren sowohl in den Wechseladapter (Bolt-Up) als auch durch ihn hindurch (Bolt-Down) verschraubt werden</a:t>
            </a:r>
            <a:endParaRPr lang="en-US" sz="1600">
              <a:solidFill>
                <a:srgbClr val="002060"/>
              </a:solidFill>
              <a:latin typeface="Fago Pro"/>
            </a:endParaRPr>
          </a:p>
        </p:txBody>
      </p:sp>
    </p:spTree>
    <p:extLst>
      <p:ext uri="{BB962C8B-B14F-4D97-AF65-F5344CB8AC3E}">
        <p14:creationId xmlns:p14="http://schemas.microsoft.com/office/powerpoint/2010/main" val="1822323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126CB77-7476-70F0-8DC1-0526DF0E3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180B7CF-8460-0BC6-BC95-7EF71B57F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Entwickelt</a:t>
            </a:r>
            <a:r>
              <a:rPr lang="en-US">
                <a:latin typeface="Fago Pro"/>
              </a:rPr>
              <a:t> und </a:t>
            </a:r>
            <a:r>
              <a:rPr lang="en-US" err="1">
                <a:latin typeface="Fago Pro"/>
              </a:rPr>
              <a:t>gefertigt</a:t>
            </a:r>
            <a:r>
              <a:rPr lang="en-US">
                <a:latin typeface="Fago Pro"/>
              </a:rPr>
              <a:t> in Deutschland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AB4A78E8-FF03-B710-B80B-8A8A33936E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FC9B5D5C-A52D-A750-91B8-5140D106638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804692"/>
            <a:ext cx="11198225" cy="125400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err="1">
                <a:solidFill>
                  <a:srgbClr val="002060"/>
                </a:solidFill>
                <a:latin typeface="Fago Pro"/>
              </a:rPr>
              <a:t>Durchgängige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Baureihe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mit</a:t>
            </a:r>
            <a:r>
              <a:rPr lang="en-US">
                <a:solidFill>
                  <a:srgbClr val="002060"/>
                </a:solidFill>
                <a:latin typeface="Fago Pro"/>
              </a:rPr>
              <a:t> 7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Baugrößen</a:t>
            </a:r>
            <a:r>
              <a:rPr lang="en-US">
                <a:solidFill>
                  <a:srgbClr val="002060"/>
                </a:solidFill>
                <a:latin typeface="Fago Pro"/>
              </a:rPr>
              <a:t> (040 bis 160),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bewährter</a:t>
            </a:r>
            <a:r>
              <a:rPr lang="en-US">
                <a:solidFill>
                  <a:srgbClr val="002060"/>
                </a:solidFill>
                <a:latin typeface="Fago Pro"/>
              </a:rPr>
              <a:t> SCHUNK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Spannschieber-Verriegelungsmechanismus</a:t>
            </a:r>
            <a:endParaRPr lang="en-US">
              <a:solidFill>
                <a:srgbClr val="002060"/>
              </a:solidFill>
              <a:latin typeface="Fago Pro"/>
            </a:endParaRPr>
          </a:p>
          <a:p>
            <a:r>
              <a:rPr lang="en-US" err="1">
                <a:solidFill>
                  <a:srgbClr val="002060"/>
                </a:solidFill>
                <a:latin typeface="Fago Pro"/>
              </a:rPr>
              <a:t>Zuladung</a:t>
            </a:r>
            <a:r>
              <a:rPr lang="en-US">
                <a:solidFill>
                  <a:srgbClr val="002060"/>
                </a:solidFill>
                <a:latin typeface="Fago Pro"/>
              </a:rPr>
              <a:t> bis 300 kg, bis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zu</a:t>
            </a:r>
            <a:r>
              <a:rPr lang="en-US">
                <a:solidFill>
                  <a:srgbClr val="002060"/>
                </a:solidFill>
                <a:latin typeface="Fago Pro"/>
              </a:rPr>
              <a:t> 3.000 Nm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Mxy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Momentenbelastung</a:t>
            </a:r>
            <a:endParaRPr lang="en-US">
              <a:solidFill>
                <a:srgbClr val="002060"/>
              </a:solidFill>
              <a:latin typeface="Fago Pro"/>
            </a:endParaRPr>
          </a:p>
          <a:p>
            <a:r>
              <a:rPr lang="en-US">
                <a:solidFill>
                  <a:srgbClr val="002060"/>
                </a:solidFill>
                <a:latin typeface="Fago Pro"/>
              </a:rPr>
              <a:t>Neu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entwickelte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Baureihe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Optionsmodule</a:t>
            </a:r>
            <a:r>
              <a:rPr lang="en-US">
                <a:solidFill>
                  <a:srgbClr val="002060"/>
                </a:solidFill>
                <a:latin typeface="Fago Pro"/>
              </a:rPr>
              <a:t>,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direkt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anschraubbar</a:t>
            </a:r>
            <a:r>
              <a:rPr lang="en-US">
                <a:solidFill>
                  <a:srgbClr val="002060"/>
                </a:solidFill>
                <a:latin typeface="Fago Pro"/>
              </a:rPr>
              <a:t> an Wechsler CPB</a:t>
            </a:r>
          </a:p>
          <a:p>
            <a:endParaRPr lang="en-US">
              <a:solidFill>
                <a:srgbClr val="002060"/>
              </a:solidFill>
              <a:latin typeface="Fago Pro"/>
            </a:endParaRPr>
          </a:p>
          <a:p>
            <a:endParaRPr lang="en-US">
              <a:solidFill>
                <a:srgbClr val="002060"/>
              </a:solidFill>
              <a:latin typeface="Fago Pro"/>
            </a:endParaRPr>
          </a:p>
        </p:txBody>
      </p:sp>
      <p:pic>
        <p:nvPicPr>
          <p:cNvPr id="7" name="Grafik 6" descr="Ein Bild, das Kreis, Design enthält.&#10;&#10;KI-generierte Inhalte können fehlerhaft sein.">
            <a:extLst>
              <a:ext uri="{FF2B5EF4-FFF2-40B4-BE49-F238E27FC236}">
                <a16:creationId xmlns:a16="http://schemas.microsoft.com/office/drawing/2014/main" id="{74635FE7-B670-6B17-6CFC-D36698ED2F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7592" y="3428999"/>
            <a:ext cx="2812014" cy="318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6772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507E503B-5569-1CAA-8922-4D57750F18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elle 8">
            <a:extLst>
              <a:ext uri="{FF2B5EF4-FFF2-40B4-BE49-F238E27FC236}">
                <a16:creationId xmlns:a16="http://schemas.microsoft.com/office/drawing/2014/main" id="{10F7FBE2-F798-9E0F-2849-2388F0BE95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670845"/>
              </p:ext>
            </p:extLst>
          </p:nvPr>
        </p:nvGraphicFramePr>
        <p:xfrm>
          <a:off x="658814" y="2072420"/>
          <a:ext cx="10950378" cy="4442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671">
                  <a:extLst>
                    <a:ext uri="{9D8B030D-6E8A-4147-A177-3AD203B41FA5}">
                      <a16:colId xmlns:a16="http://schemas.microsoft.com/office/drawing/2014/main" val="2087123982"/>
                    </a:ext>
                  </a:extLst>
                </a:gridCol>
                <a:gridCol w="1044671">
                  <a:extLst>
                    <a:ext uri="{9D8B030D-6E8A-4147-A177-3AD203B41FA5}">
                      <a16:colId xmlns:a16="http://schemas.microsoft.com/office/drawing/2014/main" val="41894268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4036972499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1063914749"/>
                    </a:ext>
                  </a:extLst>
                </a:gridCol>
                <a:gridCol w="1392894">
                  <a:extLst>
                    <a:ext uri="{9D8B030D-6E8A-4147-A177-3AD203B41FA5}">
                      <a16:colId xmlns:a16="http://schemas.microsoft.com/office/drawing/2014/main" val="3104150639"/>
                    </a:ext>
                  </a:extLst>
                </a:gridCol>
                <a:gridCol w="1358071">
                  <a:extLst>
                    <a:ext uri="{9D8B030D-6E8A-4147-A177-3AD203B41FA5}">
                      <a16:colId xmlns:a16="http://schemas.microsoft.com/office/drawing/2014/main" val="1477556658"/>
                    </a:ext>
                  </a:extLst>
                </a:gridCol>
                <a:gridCol w="1116000">
                  <a:extLst>
                    <a:ext uri="{9D8B030D-6E8A-4147-A177-3AD203B41FA5}">
                      <a16:colId xmlns:a16="http://schemas.microsoft.com/office/drawing/2014/main" val="2367852253"/>
                    </a:ext>
                  </a:extLst>
                </a:gridCol>
                <a:gridCol w="1116000">
                  <a:extLst>
                    <a:ext uri="{9D8B030D-6E8A-4147-A177-3AD203B41FA5}">
                      <a16:colId xmlns:a16="http://schemas.microsoft.com/office/drawing/2014/main" val="2063569900"/>
                    </a:ext>
                  </a:extLst>
                </a:gridCol>
                <a:gridCol w="1358071">
                  <a:extLst>
                    <a:ext uri="{9D8B030D-6E8A-4147-A177-3AD203B41FA5}">
                      <a16:colId xmlns:a16="http://schemas.microsoft.com/office/drawing/2014/main" val="951924449"/>
                    </a:ext>
                  </a:extLst>
                </a:gridCol>
              </a:tblGrid>
              <a:tr h="1105970">
                <a:tc>
                  <a:txBody>
                    <a:bodyPr/>
                    <a:lstStyle/>
                    <a:p>
                      <a:r>
                        <a:rPr lang="de-DE" sz="1400" b="1" i="0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18000" marR="36000" marT="36000" marB="36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Traglast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Gewicht im gekoppelten Zustand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Max. Dynamisches Moment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latin typeface="Fago Pro" panose="02000506040000020004" pitchFamily="50" charset="0"/>
                        </a:rPr>
                        <a:t>M</a:t>
                      </a:r>
                      <a:r>
                        <a:rPr lang="de-DE" sz="1400" b="1" baseline="-25000">
                          <a:latin typeface="Fago Pro" panose="02000506040000020004" pitchFamily="50" charset="0"/>
                        </a:rPr>
                        <a:t>X</a:t>
                      </a:r>
                      <a:r>
                        <a:rPr lang="de-DE" sz="1400" b="1" baseline="0">
                          <a:latin typeface="Fago Pro" panose="02000506040000020004" pitchFamily="50" charset="0"/>
                        </a:rPr>
                        <a:t> / </a:t>
                      </a:r>
                      <a:r>
                        <a:rPr lang="de-DE" sz="1400" b="1">
                          <a:latin typeface="Fago Pro" panose="02000506040000020004" pitchFamily="50" charset="0"/>
                        </a:rPr>
                        <a:t>M</a:t>
                      </a:r>
                      <a:r>
                        <a:rPr lang="de-DE" sz="1400" b="1" baseline="-25000">
                          <a:latin typeface="Fago Pro" panose="02000506040000020004" pitchFamily="50" charset="0"/>
                        </a:rPr>
                        <a:t>Z</a:t>
                      </a:r>
                    </a:p>
                    <a:p>
                      <a:endParaRPr lang="de-DE" sz="1400" b="1" baseline="-2500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Abfragesensorik</a:t>
                      </a: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induktiv </a:t>
                      </a: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ver</a:t>
                      </a: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- und entriegelt vorbereitet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Abfragesensorik</a:t>
                      </a: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induktiv und  Werkzeug-anwesenheit vorbereitet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Wiederhol- </a:t>
                      </a: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genauigkeit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Betriebs-druck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Anzahl Anschraub-flächen für Optionsmodule</a:t>
                      </a:r>
                    </a:p>
                    <a:p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939046"/>
                  </a:ext>
                </a:extLst>
              </a:tr>
              <a:tr h="2771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 b="0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[kg]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0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[kg]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0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</a:t>
                      </a:r>
                      <a:r>
                        <a:rPr lang="de-DE" sz="1400" b="0" err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Nm</a:t>
                      </a:r>
                      <a:r>
                        <a:rPr lang="de-DE" sz="1400" b="0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400" b="0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400" b="0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[mm]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0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[bar]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400" b="0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998773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040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0,41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/ 100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0,015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7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4,5-7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40357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050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35</a:t>
                      </a:r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0,57   </a:t>
                      </a:r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125 / 125</a:t>
                      </a:r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latin typeface="+mn-lt"/>
                        </a:rPr>
                        <a:t>2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5249152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063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50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1,23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350</a:t>
                      </a:r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/ 350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05759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080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85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1,92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500 / 500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788560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100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3,03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800 / 600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0292351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125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200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7,22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2.000</a:t>
                      </a:r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/ 1.000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3*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449988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CPB 160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300</a:t>
                      </a:r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10,56</a:t>
                      </a:r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3.000 / 1.500</a:t>
                      </a:r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/>
                      <a:endParaRPr lang="de-DE" sz="1400" b="0">
                        <a:latin typeface="+mn-lt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latin typeface="+mn-lt"/>
                        </a:rPr>
                        <a:t>3*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93557"/>
                  </a:ext>
                </a:extLst>
              </a:tr>
              <a:tr h="360000">
                <a:tc gridSpan="9">
                  <a:txBody>
                    <a:bodyPr/>
                    <a:lstStyle/>
                    <a:p>
                      <a:pPr marL="0" algn="l" defTabSz="914400" rtl="0" eaLnBrk="1" latinLnBrk="0" hangingPunct="1"/>
                      <a:b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4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*</a:t>
                      </a:r>
                      <a:r>
                        <a:rPr lang="de-DE" sz="1200" b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doppeltes Anschraubbild, Anschraubbild J (bspw. für COS R19 Optionsmodul) vorbereitet.</a:t>
                      </a:r>
                      <a:endParaRPr lang="de-DE" sz="1400" b="0" kern="120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9105049"/>
                  </a:ext>
                </a:extLst>
              </a:tr>
            </a:tbl>
          </a:graphicData>
        </a:graphic>
      </p:graphicFrame>
      <p:sp>
        <p:nvSpPr>
          <p:cNvPr id="2" name="Titel 1">
            <a:extLst>
              <a:ext uri="{FF2B5EF4-FFF2-40B4-BE49-F238E27FC236}">
                <a16:creationId xmlns:a16="http://schemas.microsoft.com/office/drawing/2014/main" id="{86EDDB0E-2F1A-A777-8BE6-ECEFABEF9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de-DE"/>
              <a:t>Automatischer Werkzeugwechsler CPB</a:t>
            </a:r>
            <a:br>
              <a:rPr lang="en-US">
                <a:latin typeface="Fago Pro"/>
              </a:rPr>
            </a:br>
            <a:r>
              <a:rPr lang="de-DE" sz="2800" b="0" noProof="0">
                <a:latin typeface="Fago Pro"/>
              </a:rPr>
              <a:t>Vom Maschinentisch an den Roboter</a:t>
            </a:r>
            <a:endParaRPr lang="en-US" b="0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D945CB1-5FE7-9F5C-937B-636D6EA7999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pic>
        <p:nvPicPr>
          <p:cNvPr id="23" name="Grafik 22" descr="Häkchen mit einfarbiger Füllung">
            <a:extLst>
              <a:ext uri="{FF2B5EF4-FFF2-40B4-BE49-F238E27FC236}">
                <a16:creationId xmlns:a16="http://schemas.microsoft.com/office/drawing/2014/main" id="{6C43CD0C-BED5-0769-96E8-7BED5D8577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3850431"/>
            <a:ext cx="360000" cy="360000"/>
          </a:xfrm>
          <a:prstGeom prst="rect">
            <a:avLst/>
          </a:prstGeom>
        </p:spPr>
      </p:pic>
      <p:pic>
        <p:nvPicPr>
          <p:cNvPr id="24" name="Grafik 23" descr="Häkchen mit einfarbiger Füllung">
            <a:extLst>
              <a:ext uri="{FF2B5EF4-FFF2-40B4-BE49-F238E27FC236}">
                <a16:creationId xmlns:a16="http://schemas.microsoft.com/office/drawing/2014/main" id="{CD7C827C-A85F-2DC1-2EC6-3B7AAFB32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3495111"/>
            <a:ext cx="360000" cy="360000"/>
          </a:xfrm>
          <a:prstGeom prst="rect">
            <a:avLst/>
          </a:prstGeom>
        </p:spPr>
      </p:pic>
      <p:pic>
        <p:nvPicPr>
          <p:cNvPr id="25" name="Grafik 24" descr="Häkchen mit einfarbiger Füllung">
            <a:extLst>
              <a:ext uri="{FF2B5EF4-FFF2-40B4-BE49-F238E27FC236}">
                <a16:creationId xmlns:a16="http://schemas.microsoft.com/office/drawing/2014/main" id="{4D9ABF41-1C90-EF6F-ADAE-C439A23470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4561071"/>
            <a:ext cx="360000" cy="360000"/>
          </a:xfrm>
          <a:prstGeom prst="rect">
            <a:avLst/>
          </a:prstGeom>
        </p:spPr>
      </p:pic>
      <p:pic>
        <p:nvPicPr>
          <p:cNvPr id="26" name="Grafik 25" descr="Häkchen mit einfarbiger Füllung">
            <a:extLst>
              <a:ext uri="{FF2B5EF4-FFF2-40B4-BE49-F238E27FC236}">
                <a16:creationId xmlns:a16="http://schemas.microsoft.com/office/drawing/2014/main" id="{147804A4-5B13-9042-BE0D-39372881C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4916391"/>
            <a:ext cx="360000" cy="360000"/>
          </a:xfrm>
          <a:prstGeom prst="rect">
            <a:avLst/>
          </a:prstGeom>
        </p:spPr>
      </p:pic>
      <p:pic>
        <p:nvPicPr>
          <p:cNvPr id="27" name="Grafik 26" descr="Häkchen mit einfarbiger Füllung">
            <a:extLst>
              <a:ext uri="{FF2B5EF4-FFF2-40B4-BE49-F238E27FC236}">
                <a16:creationId xmlns:a16="http://schemas.microsoft.com/office/drawing/2014/main" id="{EE44681A-3F27-FDD7-AC10-165352B6EB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5271711"/>
            <a:ext cx="360000" cy="360000"/>
          </a:xfrm>
          <a:prstGeom prst="rect">
            <a:avLst/>
          </a:prstGeom>
        </p:spPr>
      </p:pic>
      <p:pic>
        <p:nvPicPr>
          <p:cNvPr id="28" name="Grafik 27" descr="Häkchen mit einfarbiger Füllung">
            <a:extLst>
              <a:ext uri="{FF2B5EF4-FFF2-40B4-BE49-F238E27FC236}">
                <a16:creationId xmlns:a16="http://schemas.microsoft.com/office/drawing/2014/main" id="{FFEC112E-BAE6-0F73-04E1-6509ACEE39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5627030"/>
            <a:ext cx="360000" cy="360000"/>
          </a:xfrm>
          <a:prstGeom prst="rect">
            <a:avLst/>
          </a:prstGeom>
        </p:spPr>
      </p:pic>
      <p:pic>
        <p:nvPicPr>
          <p:cNvPr id="29" name="Grafik 28" descr="Häkchen mit einfarbiger Füllung">
            <a:extLst>
              <a:ext uri="{FF2B5EF4-FFF2-40B4-BE49-F238E27FC236}">
                <a16:creationId xmlns:a16="http://schemas.microsoft.com/office/drawing/2014/main" id="{65558D71-E4F2-1207-ECF3-4C043C1F7E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2947" y="4205751"/>
            <a:ext cx="360000" cy="360000"/>
          </a:xfrm>
          <a:prstGeom prst="rect">
            <a:avLst/>
          </a:prstGeom>
        </p:spPr>
      </p:pic>
      <p:pic>
        <p:nvPicPr>
          <p:cNvPr id="22" name="Grafik 21" descr="Häkchen mit einfarbiger Füllung">
            <a:extLst>
              <a:ext uri="{FF2B5EF4-FFF2-40B4-BE49-F238E27FC236}">
                <a16:creationId xmlns:a16="http://schemas.microsoft.com/office/drawing/2014/main" id="{41A29C33-CC07-1159-CAB8-C1B9B01DAC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3850431"/>
            <a:ext cx="360000" cy="360000"/>
          </a:xfrm>
          <a:prstGeom prst="rect">
            <a:avLst/>
          </a:prstGeom>
        </p:spPr>
      </p:pic>
      <p:pic>
        <p:nvPicPr>
          <p:cNvPr id="30" name="Grafik 29" descr="Häkchen mit einfarbiger Füllung">
            <a:extLst>
              <a:ext uri="{FF2B5EF4-FFF2-40B4-BE49-F238E27FC236}">
                <a16:creationId xmlns:a16="http://schemas.microsoft.com/office/drawing/2014/main" id="{A43748B7-EC4A-7988-25BC-4AAEDCC4D6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3495111"/>
            <a:ext cx="360000" cy="360000"/>
          </a:xfrm>
          <a:prstGeom prst="rect">
            <a:avLst/>
          </a:prstGeom>
        </p:spPr>
      </p:pic>
      <p:pic>
        <p:nvPicPr>
          <p:cNvPr id="31" name="Grafik 30" descr="Häkchen mit einfarbiger Füllung">
            <a:extLst>
              <a:ext uri="{FF2B5EF4-FFF2-40B4-BE49-F238E27FC236}">
                <a16:creationId xmlns:a16="http://schemas.microsoft.com/office/drawing/2014/main" id="{95D36E78-9424-F6D3-1E12-07F8EBA7F3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4561071"/>
            <a:ext cx="360000" cy="360000"/>
          </a:xfrm>
          <a:prstGeom prst="rect">
            <a:avLst/>
          </a:prstGeom>
        </p:spPr>
      </p:pic>
      <p:pic>
        <p:nvPicPr>
          <p:cNvPr id="32" name="Grafik 31" descr="Häkchen mit einfarbiger Füllung">
            <a:extLst>
              <a:ext uri="{FF2B5EF4-FFF2-40B4-BE49-F238E27FC236}">
                <a16:creationId xmlns:a16="http://schemas.microsoft.com/office/drawing/2014/main" id="{24837CAE-8911-449C-72DB-22B4301B4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4916391"/>
            <a:ext cx="360000" cy="360000"/>
          </a:xfrm>
          <a:prstGeom prst="rect">
            <a:avLst/>
          </a:prstGeom>
        </p:spPr>
      </p:pic>
      <p:pic>
        <p:nvPicPr>
          <p:cNvPr id="33" name="Grafik 32" descr="Häkchen mit einfarbiger Füllung">
            <a:extLst>
              <a:ext uri="{FF2B5EF4-FFF2-40B4-BE49-F238E27FC236}">
                <a16:creationId xmlns:a16="http://schemas.microsoft.com/office/drawing/2014/main" id="{7C19F107-12EC-3EF1-2BA7-00B4FB2C2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5271711"/>
            <a:ext cx="360000" cy="360000"/>
          </a:xfrm>
          <a:prstGeom prst="rect">
            <a:avLst/>
          </a:prstGeom>
        </p:spPr>
      </p:pic>
      <p:pic>
        <p:nvPicPr>
          <p:cNvPr id="34" name="Grafik 33" descr="Häkchen mit einfarbiger Füllung">
            <a:extLst>
              <a:ext uri="{FF2B5EF4-FFF2-40B4-BE49-F238E27FC236}">
                <a16:creationId xmlns:a16="http://schemas.microsoft.com/office/drawing/2014/main" id="{830D4269-72BE-F2B7-4F4E-A66F9FE435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5627030"/>
            <a:ext cx="360000" cy="360000"/>
          </a:xfrm>
          <a:prstGeom prst="rect">
            <a:avLst/>
          </a:prstGeom>
        </p:spPr>
      </p:pic>
      <p:pic>
        <p:nvPicPr>
          <p:cNvPr id="35" name="Grafik 34" descr="Häkchen mit einfarbiger Füllung">
            <a:extLst>
              <a:ext uri="{FF2B5EF4-FFF2-40B4-BE49-F238E27FC236}">
                <a16:creationId xmlns:a16="http://schemas.microsoft.com/office/drawing/2014/main" id="{CF347DD4-B931-B98E-8B40-D47CF673EC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8497" y="420575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729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2F0437D-C8D8-88AA-90B2-B636E7DAF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F144E7D0-5703-F2FE-C30F-72F5709CE0E3}"/>
              </a:ext>
            </a:extLst>
          </p:cNvPr>
          <p:cNvGrpSpPr/>
          <p:nvPr/>
        </p:nvGrpSpPr>
        <p:grpSpPr>
          <a:xfrm>
            <a:off x="5023354" y="5446168"/>
            <a:ext cx="5913756" cy="997828"/>
            <a:chOff x="4297044" y="5422760"/>
            <a:chExt cx="7169303" cy="1209676"/>
          </a:xfrm>
        </p:grpSpPr>
        <p:pic>
          <p:nvPicPr>
            <p:cNvPr id="18" name="Grafik 17">
              <a:extLst>
                <a:ext uri="{FF2B5EF4-FFF2-40B4-BE49-F238E27FC236}">
                  <a16:creationId xmlns:a16="http://schemas.microsoft.com/office/drawing/2014/main" id="{457CE8ED-0778-1C29-2062-507DAA6CA56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1829" b="15994"/>
            <a:stretch>
              <a:fillRect/>
            </a:stretch>
          </p:blipFill>
          <p:spPr>
            <a:xfrm>
              <a:off x="7067854" y="5725772"/>
              <a:ext cx="2036492" cy="895350"/>
            </a:xfrm>
            <a:prstGeom prst="rect">
              <a:avLst/>
            </a:prstGeom>
          </p:spPr>
        </p:pic>
        <p:pic>
          <p:nvPicPr>
            <p:cNvPr id="19" name="Grafik 18">
              <a:extLst>
                <a:ext uri="{FF2B5EF4-FFF2-40B4-BE49-F238E27FC236}">
                  <a16:creationId xmlns:a16="http://schemas.microsoft.com/office/drawing/2014/main" id="{31181802-66E9-4C9E-9181-4ED05755F7F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1639" b="11681"/>
            <a:stretch>
              <a:fillRect/>
            </a:stretch>
          </p:blipFill>
          <p:spPr>
            <a:xfrm>
              <a:off x="9185080" y="5546107"/>
              <a:ext cx="2281267" cy="1010854"/>
            </a:xfrm>
            <a:prstGeom prst="rect">
              <a:avLst/>
            </a:prstGeom>
          </p:spPr>
        </p:pic>
        <p:pic>
          <p:nvPicPr>
            <p:cNvPr id="20" name="Grafik 19">
              <a:extLst>
                <a:ext uri="{FF2B5EF4-FFF2-40B4-BE49-F238E27FC236}">
                  <a16:creationId xmlns:a16="http://schemas.microsoft.com/office/drawing/2014/main" id="{1772DB8C-3EF6-A205-A898-15BF44062B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3698" b="12296"/>
            <a:stretch>
              <a:fillRect/>
            </a:stretch>
          </p:blipFill>
          <p:spPr>
            <a:xfrm rot="431291">
              <a:off x="4297044" y="5422760"/>
              <a:ext cx="3275315" cy="1209676"/>
            </a:xfrm>
            <a:prstGeom prst="rect">
              <a:avLst/>
            </a:prstGeom>
          </p:spPr>
        </p:pic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B96E8E42-50A9-1851-DEEB-FE0B20AF5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692885" cy="456394"/>
          </a:xfrm>
        </p:spPr>
        <p:txBody>
          <a:bodyPr/>
          <a:lstStyle/>
          <a:p>
            <a:r>
              <a:rPr lang="de-DE"/>
              <a:t>Automatischer Werkzeugwechsler CPB</a:t>
            </a:r>
            <a:br>
              <a:rPr lang="en-US">
                <a:latin typeface="Fago Pro"/>
              </a:rPr>
            </a:br>
            <a:r>
              <a:rPr lang="de-DE" sz="2800" b="0" noProof="0">
                <a:latin typeface="Fago Pro"/>
              </a:rPr>
              <a:t>Optionsmodule COB für Mediendurchführung</a:t>
            </a:r>
            <a:endParaRPr lang="en-US" sz="2800" b="0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4831719-C00B-A279-5E80-A9CC632E889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B912E80F-C796-34C1-7C57-8750841A84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2746759"/>
              </p:ext>
            </p:extLst>
          </p:nvPr>
        </p:nvGraphicFramePr>
        <p:xfrm>
          <a:off x="4252913" y="2021034"/>
          <a:ext cx="7454638" cy="35250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000">
                  <a:extLst>
                    <a:ext uri="{9D8B030D-6E8A-4147-A177-3AD203B41FA5}">
                      <a16:colId xmlns:a16="http://schemas.microsoft.com/office/drawing/2014/main" val="3221236724"/>
                    </a:ext>
                  </a:extLst>
                </a:gridCol>
                <a:gridCol w="1512000">
                  <a:extLst>
                    <a:ext uri="{9D8B030D-6E8A-4147-A177-3AD203B41FA5}">
                      <a16:colId xmlns:a16="http://schemas.microsoft.com/office/drawing/2014/main" val="912858099"/>
                    </a:ext>
                  </a:extLst>
                </a:gridCol>
                <a:gridCol w="1399430">
                  <a:extLst>
                    <a:ext uri="{9D8B030D-6E8A-4147-A177-3AD203B41FA5}">
                      <a16:colId xmlns:a16="http://schemas.microsoft.com/office/drawing/2014/main" val="1512084867"/>
                    </a:ext>
                  </a:extLst>
                </a:gridCol>
                <a:gridCol w="1532541">
                  <a:extLst>
                    <a:ext uri="{9D8B030D-6E8A-4147-A177-3AD203B41FA5}">
                      <a16:colId xmlns:a16="http://schemas.microsoft.com/office/drawing/2014/main" val="1055985108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170562027"/>
                    </a:ext>
                  </a:extLst>
                </a:gridCol>
              </a:tblGrid>
              <a:tr h="41633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SIGNAL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KOMMUNIKATION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LEISTUNG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PNEUMATIK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VAKUUM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65265"/>
                  </a:ext>
                </a:extLst>
              </a:tr>
              <a:tr h="360000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&gt; 50 Varianten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919626331"/>
                  </a:ext>
                </a:extLst>
              </a:tr>
              <a:tr h="43624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S12R/L</a:t>
                      </a:r>
                    </a:p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plus Kodierung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CB2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CB2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A6M5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V1A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1412186"/>
                  </a:ext>
                </a:extLst>
              </a:tr>
              <a:tr h="43624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P4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CB1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A618A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V2A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8403703"/>
                  </a:ext>
                </a:extLst>
              </a:tr>
              <a:tr h="43624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S8</a:t>
                      </a:r>
                    </a:p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plus Kodierung 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CIO1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A10M5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878609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6898067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1493294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CB6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000652"/>
                  </a:ext>
                </a:extLst>
              </a:tr>
              <a:tr h="3600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Alle </a:t>
                      </a:r>
                      <a:r>
                        <a:rPr lang="en-US" sz="140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Optionsmodule</a:t>
                      </a:r>
                      <a:r>
                        <a:rPr lang="en-US" sz="140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 </a:t>
                      </a:r>
                      <a:r>
                        <a:rPr lang="en-US" sz="140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mit</a:t>
                      </a:r>
                      <a:r>
                        <a:rPr lang="en-US" sz="140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 </a:t>
                      </a:r>
                      <a:r>
                        <a:rPr lang="en-US" sz="140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Serialisierung</a:t>
                      </a:r>
                      <a:r>
                        <a:rPr lang="en-US" sz="140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 </a:t>
                      </a:r>
                      <a:r>
                        <a:rPr lang="en-US" sz="140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mittels</a:t>
                      </a:r>
                      <a:r>
                        <a:rPr lang="en-US" sz="140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Segoe UI"/>
                        </a:rPr>
                        <a:t> </a:t>
                      </a:r>
                      <a:r>
                        <a:rPr lang="en-US" sz="1400">
                          <a:solidFill>
                            <a:schemeClr val="tx2"/>
                          </a:solidFill>
                          <a:latin typeface="Fago Pro" panose="02000506040000020004" pitchFamily="50" charset="0"/>
                        </a:rPr>
                        <a:t>DMC</a:t>
                      </a:r>
                      <a:r>
                        <a:rPr lang="en-US" sz="1200">
                          <a:solidFill>
                            <a:schemeClr val="tx2"/>
                          </a:solidFill>
                          <a:cs typeface="Segoe UI"/>
                        </a:rPr>
                        <a:t> </a:t>
                      </a:r>
                      <a:r>
                        <a:rPr lang="en-US" sz="1400">
                          <a:solidFill>
                            <a:schemeClr val="tx2"/>
                          </a:solidFill>
                          <a:latin typeface="Fago Pro" panose="02000506040000020004" pitchFamily="50" charset="0"/>
                        </a:rPr>
                        <a:t>Code</a:t>
                      </a:r>
                      <a:r>
                        <a:rPr lang="en-US" sz="1200">
                          <a:cs typeface="Segoe UI"/>
                        </a:rPr>
                        <a:t>​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3681051"/>
                  </a:ext>
                </a:extLst>
              </a:tr>
            </a:tbl>
          </a:graphicData>
        </a:graphic>
      </p:graphicFrame>
      <p:pic>
        <p:nvPicPr>
          <p:cNvPr id="7" name="Grafik 6">
            <a:extLst>
              <a:ext uri="{FF2B5EF4-FFF2-40B4-BE49-F238E27FC236}">
                <a16:creationId xmlns:a16="http://schemas.microsoft.com/office/drawing/2014/main" id="{3613DE80-7639-09F9-B91E-40EC3C5766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13" y="2052946"/>
            <a:ext cx="2816191" cy="2752107"/>
          </a:xfrm>
          <a:prstGeom prst="rect">
            <a:avLst/>
          </a:prstGeom>
        </p:spPr>
      </p:pic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C8145626-78EB-73D0-4EDE-5E1271B58DE1}"/>
              </a:ext>
            </a:extLst>
          </p:cNvPr>
          <p:cNvSpPr txBox="1">
            <a:spLocks/>
          </p:cNvSpPr>
          <p:nvPr/>
        </p:nvSpPr>
        <p:spPr>
          <a:xfrm>
            <a:off x="658813" y="5549362"/>
            <a:ext cx="3232180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>
                <a:solidFill>
                  <a:srgbClr val="002060"/>
                </a:solidFill>
                <a:latin typeface="Fago Pro"/>
              </a:rPr>
              <a:t>Neu </a:t>
            </a:r>
            <a:r>
              <a:rPr lang="en-US" sz="1800" err="1">
                <a:solidFill>
                  <a:srgbClr val="002060"/>
                </a:solidFill>
                <a:latin typeface="Fago Pro"/>
              </a:rPr>
              <a:t>entwickelte</a:t>
            </a:r>
            <a:r>
              <a:rPr lang="en-US" sz="1800">
                <a:solidFill>
                  <a:srgbClr val="002060"/>
                </a:solidFill>
                <a:latin typeface="Fago Pro"/>
              </a:rPr>
              <a:t> </a:t>
            </a:r>
            <a:r>
              <a:rPr lang="en-US" sz="1800" err="1">
                <a:solidFill>
                  <a:srgbClr val="002060"/>
                </a:solidFill>
                <a:latin typeface="Fago Pro"/>
              </a:rPr>
              <a:t>Optionsmodule</a:t>
            </a:r>
            <a:r>
              <a:rPr lang="en-US" sz="1800">
                <a:solidFill>
                  <a:srgbClr val="002060"/>
                </a:solidFill>
                <a:latin typeface="Fago Pro"/>
              </a:rPr>
              <a:t> COB, </a:t>
            </a:r>
            <a:r>
              <a:rPr lang="en-US" sz="1800" err="1">
                <a:solidFill>
                  <a:srgbClr val="002060"/>
                </a:solidFill>
                <a:latin typeface="Fago Pro"/>
              </a:rPr>
              <a:t>direkt</a:t>
            </a:r>
            <a:r>
              <a:rPr lang="en-US" sz="1800">
                <a:solidFill>
                  <a:srgbClr val="002060"/>
                </a:solidFill>
                <a:latin typeface="Fago Pro"/>
              </a:rPr>
              <a:t> </a:t>
            </a:r>
            <a:r>
              <a:rPr lang="en-US" sz="1800" err="1">
                <a:solidFill>
                  <a:srgbClr val="002060"/>
                </a:solidFill>
                <a:latin typeface="Fago Pro"/>
              </a:rPr>
              <a:t>anschraubbar</a:t>
            </a:r>
            <a:r>
              <a:rPr lang="en-US" sz="1800">
                <a:solidFill>
                  <a:srgbClr val="002060"/>
                </a:solidFill>
                <a:latin typeface="Fago Pro"/>
              </a:rPr>
              <a:t> an CPB</a:t>
            </a:r>
          </a:p>
        </p:txBody>
      </p:sp>
      <p:cxnSp>
        <p:nvCxnSpPr>
          <p:cNvPr id="12" name="Verbinder: gewinkelt 11">
            <a:extLst>
              <a:ext uri="{FF2B5EF4-FFF2-40B4-BE49-F238E27FC236}">
                <a16:creationId xmlns:a16="http://schemas.microsoft.com/office/drawing/2014/main" id="{952344F6-6CEA-664A-21D6-D20B49ADBC17}"/>
              </a:ext>
            </a:extLst>
          </p:cNvPr>
          <p:cNvCxnSpPr>
            <a:cxnSpLocks/>
          </p:cNvCxnSpPr>
          <p:nvPr/>
        </p:nvCxnSpPr>
        <p:spPr>
          <a:xfrm rot="5400000">
            <a:off x="1962131" y="4628916"/>
            <a:ext cx="880747" cy="533735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348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F1A419-BF92-94A2-AAE1-506237B04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773C01A-78C2-5CF0-2983-57B065217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de-DE"/>
              <a:t>Automatischer Werkzeugwechsler CPB</a:t>
            </a:r>
            <a:br>
              <a:rPr lang="en-US">
                <a:latin typeface="Fago Pro"/>
              </a:rPr>
            </a:br>
            <a:r>
              <a:rPr lang="de-DE" sz="2800" b="0">
                <a:latin typeface="Fago Pro"/>
              </a:rPr>
              <a:t>Umfangreiches Zubehörportfolio CTS B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F71B7F9-AFC7-8792-5ED1-D1055132216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Robot PLUS </a:t>
            </a:r>
          </a:p>
        </p:txBody>
      </p: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B712756E-9D21-FE82-D31A-536CF4FDBE0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37539" y="2029309"/>
            <a:ext cx="4695646" cy="1944213"/>
          </a:xfrm>
        </p:spPr>
        <p:txBody>
          <a:bodyPr/>
          <a:lstStyle/>
          <a:p>
            <a:r>
              <a:rPr lang="de-DE" sz="1800" noProof="0"/>
              <a:t>2 Baugrößen 050 und 085, jeweils in aktiver (mit Verriegelung) und passiver Ausführung (ohne Verriegelung) erhältlich</a:t>
            </a:r>
          </a:p>
          <a:p>
            <a:r>
              <a:rPr lang="de-DE" sz="1800" noProof="0"/>
              <a:t>Weitere Baugröße verfügbar ab Ende 2025 (bis Zuladung 250 kg)</a:t>
            </a:r>
          </a:p>
          <a:p>
            <a:r>
              <a:rPr lang="de-DE" sz="1800" noProof="0"/>
              <a:t>Anschraubfläche „A“ an allen CPB-Adaptern für die Montage des Ablagebolzens vorgesehen</a:t>
            </a:r>
            <a:endParaRPr lang="en-US" sz="1800" noProof="0"/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5855753-75CE-ECF5-A605-C3805CF6666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78824" y="4817342"/>
            <a:ext cx="3322461" cy="1670484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91C39303-135D-EA4D-5D71-2EB7387C3474}"/>
              </a:ext>
            </a:extLst>
          </p:cNvPr>
          <p:cNvSpPr txBox="1"/>
          <p:nvPr/>
        </p:nvSpPr>
        <p:spPr>
          <a:xfrm>
            <a:off x="-2369141" y="4414674"/>
            <a:ext cx="1238841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BEED4657-7996-E93E-DA4F-9C9E240C4985}"/>
              </a:ext>
            </a:extLst>
          </p:cNvPr>
          <p:cNvSpPr txBox="1"/>
          <p:nvPr/>
        </p:nvSpPr>
        <p:spPr>
          <a:xfrm>
            <a:off x="5302552" y="2579025"/>
            <a:ext cx="812800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aktiv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3266C4E4-7151-D210-5611-01E6B802BB00}"/>
              </a:ext>
            </a:extLst>
          </p:cNvPr>
          <p:cNvGrpSpPr/>
          <p:nvPr/>
        </p:nvGrpSpPr>
        <p:grpSpPr>
          <a:xfrm>
            <a:off x="658814" y="2187252"/>
            <a:ext cx="5747333" cy="4670749"/>
            <a:chOff x="728267" y="2143867"/>
            <a:chExt cx="2234896" cy="1816258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3766B8AF-C1EA-190C-3F6C-3AAA9D05D1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4068" b="46099"/>
            <a:stretch>
              <a:fillRect/>
            </a:stretch>
          </p:blipFill>
          <p:spPr>
            <a:xfrm>
              <a:off x="728267" y="2143867"/>
              <a:ext cx="1638004" cy="1816258"/>
            </a:xfrm>
            <a:prstGeom prst="rect">
              <a:avLst/>
            </a:prstGeom>
          </p:spPr>
        </p:pic>
        <p:pic>
          <p:nvPicPr>
            <p:cNvPr id="23" name="Grafik 22">
              <a:extLst>
                <a:ext uri="{FF2B5EF4-FFF2-40B4-BE49-F238E27FC236}">
                  <a16:creationId xmlns:a16="http://schemas.microsoft.com/office/drawing/2014/main" id="{4C5A6C1C-CA7E-0509-D97B-8D1DFC315A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1056"/>
            <a:stretch>
              <a:fillRect/>
            </a:stretch>
          </p:blipFill>
          <p:spPr>
            <a:xfrm>
              <a:off x="771644" y="2230052"/>
              <a:ext cx="2191519" cy="1730073"/>
            </a:xfrm>
            <a:prstGeom prst="rect">
              <a:avLst/>
            </a:prstGeom>
          </p:spPr>
        </p:pic>
      </p:grpSp>
      <p:sp>
        <p:nvSpPr>
          <p:cNvPr id="26" name="Textplatzhalter 4">
            <a:extLst>
              <a:ext uri="{FF2B5EF4-FFF2-40B4-BE49-F238E27FC236}">
                <a16:creationId xmlns:a16="http://schemas.microsoft.com/office/drawing/2014/main" id="{BDF43DBA-FDF6-B4DC-548E-F4BB7186C885}"/>
              </a:ext>
            </a:extLst>
          </p:cNvPr>
          <p:cNvSpPr txBox="1">
            <a:spLocks/>
          </p:cNvSpPr>
          <p:nvPr/>
        </p:nvSpPr>
        <p:spPr>
          <a:xfrm>
            <a:off x="1001562" y="5033242"/>
            <a:ext cx="817374" cy="5126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None/>
            </a:pPr>
            <a:r>
              <a:rPr lang="de-DE" sz="1800" b="1"/>
              <a:t>CTS B </a:t>
            </a:r>
            <a:br>
              <a:rPr lang="de-DE" sz="1800" b="1"/>
            </a:br>
            <a:r>
              <a:rPr lang="de-DE" sz="1800" b="1"/>
              <a:t>passiv</a:t>
            </a:r>
            <a:endParaRPr lang="de-DE" sz="1800"/>
          </a:p>
        </p:txBody>
      </p:sp>
      <p:cxnSp>
        <p:nvCxnSpPr>
          <p:cNvPr id="27" name="Verbinder: gewinkelt 26">
            <a:extLst>
              <a:ext uri="{FF2B5EF4-FFF2-40B4-BE49-F238E27FC236}">
                <a16:creationId xmlns:a16="http://schemas.microsoft.com/office/drawing/2014/main" id="{EF42A023-B9B5-0C89-90F3-8216DD9CD71B}"/>
              </a:ext>
            </a:extLst>
          </p:cNvPr>
          <p:cNvCxnSpPr>
            <a:cxnSpLocks/>
          </p:cNvCxnSpPr>
          <p:nvPr/>
        </p:nvCxnSpPr>
        <p:spPr>
          <a:xfrm rot="5400000">
            <a:off x="1428252" y="4551616"/>
            <a:ext cx="410473" cy="313158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Verbinder: gewinkelt 27">
            <a:extLst>
              <a:ext uri="{FF2B5EF4-FFF2-40B4-BE49-F238E27FC236}">
                <a16:creationId xmlns:a16="http://schemas.microsoft.com/office/drawing/2014/main" id="{03599F07-854B-2A0F-2B57-967E0A85F4C4}"/>
              </a:ext>
            </a:extLst>
          </p:cNvPr>
          <p:cNvCxnSpPr>
            <a:cxnSpLocks/>
          </p:cNvCxnSpPr>
          <p:nvPr/>
        </p:nvCxnSpPr>
        <p:spPr>
          <a:xfrm flipV="1">
            <a:off x="4640730" y="2668926"/>
            <a:ext cx="550272" cy="353674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016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1ABA3-F720-CDAD-CA8E-211EBDC32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fik 5">
            <a:extLst>
              <a:ext uri="{FF2B5EF4-FFF2-40B4-BE49-F238E27FC236}">
                <a16:creationId xmlns:a16="http://schemas.microsoft.com/office/drawing/2014/main" id="{CBE540B1-FE8E-230D-0543-C40FCD58F5B8}"/>
              </a:ext>
            </a:extLst>
          </p:cNvPr>
          <p:cNvSpPr/>
          <p:nvPr/>
        </p:nvSpPr>
        <p:spPr>
          <a:xfrm>
            <a:off x="0" y="1105916"/>
            <a:ext cx="12192000" cy="5178331"/>
          </a:xfrm>
          <a:custGeom>
            <a:avLst/>
            <a:gdLst>
              <a:gd name="connsiteX0" fmla="*/ 2905125 w 6858000"/>
              <a:gd name="connsiteY0" fmla="*/ 2912812 h 2912811"/>
              <a:gd name="connsiteX1" fmla="*/ 0 w 6858000"/>
              <a:gd name="connsiteY1" fmla="*/ 2912812 h 2912811"/>
              <a:gd name="connsiteX2" fmla="*/ 0 w 6858000"/>
              <a:gd name="connsiteY2" fmla="*/ 1484062 h 2912811"/>
              <a:gd name="connsiteX3" fmla="*/ 2548271 w 6858000"/>
              <a:gd name="connsiteY3" fmla="*/ 1484062 h 2912811"/>
              <a:gd name="connsiteX4" fmla="*/ 5333810 w 6858000"/>
              <a:gd name="connsiteY4" fmla="*/ 0 h 2912811"/>
              <a:gd name="connsiteX5" fmla="*/ 6858000 w 6858000"/>
              <a:gd name="connsiteY5" fmla="*/ 0 h 2912811"/>
              <a:gd name="connsiteX6" fmla="*/ 6858000 w 6858000"/>
              <a:gd name="connsiteY6" fmla="*/ 1428750 h 2912811"/>
              <a:gd name="connsiteX7" fmla="*/ 5690664 w 6858000"/>
              <a:gd name="connsiteY7" fmla="*/ 1428750 h 2912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912811">
                <a:moveTo>
                  <a:pt x="2905125" y="2912812"/>
                </a:moveTo>
                <a:lnTo>
                  <a:pt x="0" y="2912812"/>
                </a:lnTo>
                <a:lnTo>
                  <a:pt x="0" y="1484062"/>
                </a:lnTo>
                <a:lnTo>
                  <a:pt x="2548271" y="1484062"/>
                </a:lnTo>
                <a:lnTo>
                  <a:pt x="5333810" y="0"/>
                </a:lnTo>
                <a:lnTo>
                  <a:pt x="6858000" y="0"/>
                </a:lnTo>
                <a:lnTo>
                  <a:pt x="6858000" y="1428750"/>
                </a:lnTo>
                <a:lnTo>
                  <a:pt x="5690664" y="142875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4" name="Titel 13">
            <a:extLst>
              <a:ext uri="{FF2B5EF4-FFF2-40B4-BE49-F238E27FC236}">
                <a16:creationId xmlns:a16="http://schemas.microsoft.com/office/drawing/2014/main" id="{7C0370AA-0733-8FC1-F673-3385A89D7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4914672" cy="1020318"/>
          </a:xfrm>
        </p:spPr>
        <p:txBody>
          <a:bodyPr/>
          <a:lstStyle/>
          <a:p>
            <a:r>
              <a:rPr lang="de-DE"/>
              <a:t>Manueller Werkzeugwechsler CMS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D0639D8C-5425-7808-DC4F-FAD64EAE8F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20</a:t>
            </a:fld>
            <a:endParaRPr lang="de-DE"/>
          </a:p>
        </p:txBody>
      </p:sp>
      <p:sp>
        <p:nvSpPr>
          <p:cNvPr id="15" name="Textplatzhalter 14">
            <a:extLst>
              <a:ext uri="{FF2B5EF4-FFF2-40B4-BE49-F238E27FC236}">
                <a16:creationId xmlns:a16="http://schemas.microsoft.com/office/drawing/2014/main" id="{54B40414-9088-3565-61AA-9E63BB3FBA1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5F731163-AE0C-80D0-1A70-C1A72ECF276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337397"/>
            <a:ext cx="4144181" cy="1020318"/>
          </a:xfrm>
        </p:spPr>
        <p:txBody>
          <a:bodyPr/>
          <a:lstStyle/>
          <a:p>
            <a:pPr marL="0" lvl="0" indent="0">
              <a:buClr>
                <a:srgbClr val="009EE0"/>
              </a:buClr>
              <a:buNone/>
              <a:defRPr/>
            </a:pPr>
            <a:r>
              <a:rPr lang="de-DE" sz="1800"/>
              <a:t>Benutzerfreundlicher manueller Werkzeugwechsler mit umfangreichem Komplementärportfolio</a:t>
            </a:r>
          </a:p>
        </p:txBody>
      </p:sp>
      <p:sp>
        <p:nvSpPr>
          <p:cNvPr id="19" name="Titel 11">
            <a:extLst>
              <a:ext uri="{FF2B5EF4-FFF2-40B4-BE49-F238E27FC236}">
                <a16:creationId xmlns:a16="http://schemas.microsoft.com/office/drawing/2014/main" id="{CA7A5FD1-8BA3-B926-D03F-E07ADE0D8BD7}"/>
              </a:ext>
            </a:extLst>
          </p:cNvPr>
          <p:cNvSpPr txBox="1">
            <a:spLocks/>
          </p:cNvSpPr>
          <p:nvPr/>
        </p:nvSpPr>
        <p:spPr>
          <a:xfrm>
            <a:off x="3116151" y="5405751"/>
            <a:ext cx="2457336" cy="52473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800" b="1" err="1">
                <a:solidFill>
                  <a:schemeClr val="bg1"/>
                </a:solidFill>
                <a:latin typeface="Fago Pro" panose="02000506040000020004" pitchFamily="50" charset="0"/>
              </a:rPr>
              <a:t>Momentenbelastung</a:t>
            </a:r>
            <a:endParaRPr lang="de-DE" sz="1800" b="1">
              <a:solidFill>
                <a:schemeClr val="bg1"/>
              </a:solidFill>
              <a:latin typeface="Fago Pro" panose="02000506040000020004" pitchFamily="50" charset="0"/>
            </a:endParaRPr>
          </a:p>
        </p:txBody>
      </p:sp>
      <p:sp>
        <p:nvSpPr>
          <p:cNvPr id="20" name="Titel 11">
            <a:extLst>
              <a:ext uri="{FF2B5EF4-FFF2-40B4-BE49-F238E27FC236}">
                <a16:creationId xmlns:a16="http://schemas.microsoft.com/office/drawing/2014/main" id="{1A93FD15-C8DF-AE7C-490E-EA72977CCF96}"/>
              </a:ext>
            </a:extLst>
          </p:cNvPr>
          <p:cNvSpPr txBox="1">
            <a:spLocks/>
          </p:cNvSpPr>
          <p:nvPr/>
        </p:nvSpPr>
        <p:spPr>
          <a:xfrm>
            <a:off x="1315255" y="4342699"/>
            <a:ext cx="3915466" cy="1148624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8000" b="1">
                <a:solidFill>
                  <a:schemeClr val="bg1"/>
                </a:solidFill>
                <a:latin typeface="Fago Pro" panose="02000506040000020004" pitchFamily="50" charset="0"/>
              </a:rPr>
              <a:t>478</a:t>
            </a:r>
            <a:r>
              <a:rPr lang="de-DE" sz="4000" b="1">
                <a:solidFill>
                  <a:schemeClr val="bg1"/>
                </a:solidFill>
                <a:latin typeface="Fago Pro" panose="02000506040000020004" pitchFamily="50" charset="0"/>
              </a:rPr>
              <a:t> </a:t>
            </a:r>
            <a:r>
              <a:rPr lang="de-DE" sz="8000" b="1" err="1">
                <a:solidFill>
                  <a:schemeClr val="bg1"/>
                </a:solidFill>
                <a:latin typeface="Fago Pro" panose="02000506040000020004" pitchFamily="50" charset="0"/>
              </a:rPr>
              <a:t>Nm</a:t>
            </a:r>
            <a:endParaRPr lang="de-DE" sz="8000" b="1">
              <a:solidFill>
                <a:schemeClr val="bg1"/>
              </a:solidFill>
              <a:latin typeface="Fago Pro" panose="02000506040000020004" pitchFamily="50" charset="0"/>
            </a:endParaRPr>
          </a:p>
        </p:txBody>
      </p:sp>
      <p:sp>
        <p:nvSpPr>
          <p:cNvPr id="3" name="Titel 11">
            <a:extLst>
              <a:ext uri="{FF2B5EF4-FFF2-40B4-BE49-F238E27FC236}">
                <a16:creationId xmlns:a16="http://schemas.microsoft.com/office/drawing/2014/main" id="{D84183FA-DF8E-F0E7-69BD-E865DAEBE47E}"/>
              </a:ext>
            </a:extLst>
          </p:cNvPr>
          <p:cNvSpPr txBox="1">
            <a:spLocks/>
          </p:cNvSpPr>
          <p:nvPr/>
        </p:nvSpPr>
        <p:spPr>
          <a:xfrm>
            <a:off x="658813" y="4378848"/>
            <a:ext cx="989012" cy="31041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Bis zu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ECA0A18E-5DFB-A387-5FC9-E3301F095B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441" y="900828"/>
            <a:ext cx="3645238" cy="4851256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pic>
        <p:nvPicPr>
          <p:cNvPr id="4" name="Grafik 3" descr="Ein Bild, das Text, Schrift, Kreis, Logo enthält.&#10;&#10;KI-generierte Inhalte können fehlerhaft sein.">
            <a:extLst>
              <a:ext uri="{FF2B5EF4-FFF2-40B4-BE49-F238E27FC236}">
                <a16:creationId xmlns:a16="http://schemas.microsoft.com/office/drawing/2014/main" id="{14DF8787-4064-5E89-8580-99D35FAE8B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9186" y="1403978"/>
            <a:ext cx="1540985" cy="154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0373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1B0FEAF2-6B79-BCC5-6887-ED4242425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8CBA5FE5-5DF3-2BF4-2A6C-F2DF878278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6" name="Grafik 6">
            <a:extLst>
              <a:ext uri="{FF2B5EF4-FFF2-40B4-BE49-F238E27FC236}">
                <a16:creationId xmlns:a16="http://schemas.microsoft.com/office/drawing/2014/main" id="{88883563-5850-B226-1A4C-726AB6F29ACB}"/>
              </a:ext>
            </a:extLst>
          </p:cNvPr>
          <p:cNvSpPr/>
          <p:nvPr/>
        </p:nvSpPr>
        <p:spPr>
          <a:xfrm>
            <a:off x="609600" y="3812285"/>
            <a:ext cx="4076700" cy="240819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7" name="Titel 11">
            <a:extLst>
              <a:ext uri="{FF2B5EF4-FFF2-40B4-BE49-F238E27FC236}">
                <a16:creationId xmlns:a16="http://schemas.microsoft.com/office/drawing/2014/main" id="{2BAE1783-500C-1C4F-8365-677FC26EBB37}"/>
              </a:ext>
            </a:extLst>
          </p:cNvPr>
          <p:cNvSpPr txBox="1">
            <a:spLocks/>
          </p:cNvSpPr>
          <p:nvPr/>
        </p:nvSpPr>
        <p:spPr>
          <a:xfrm>
            <a:off x="378776" y="4009164"/>
            <a:ext cx="4416137" cy="418620"/>
          </a:xfrm>
          <a:prstGeom prst="rect">
            <a:avLst/>
          </a:prstGeom>
        </p:spPr>
        <p:txBody>
          <a:bodyPr lIns="50400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de-DE" sz="3500">
                <a:solidFill>
                  <a:schemeClr val="bg1"/>
                </a:solidFill>
              </a:rPr>
              <a:t>Einfacher Werkzeugwechsel in Sekunden</a:t>
            </a:r>
          </a:p>
        </p:txBody>
      </p:sp>
    </p:spTree>
    <p:extLst>
      <p:ext uri="{BB962C8B-B14F-4D97-AF65-F5344CB8AC3E}">
        <p14:creationId xmlns:p14="http://schemas.microsoft.com/office/powerpoint/2010/main" val="539577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platzhalter 14">
            <a:extLst>
              <a:ext uri="{FF2B5EF4-FFF2-40B4-BE49-F238E27FC236}">
                <a16:creationId xmlns:a16="http://schemas.microsoft.com/office/drawing/2014/main" id="{B1879F07-EEE1-570A-E8EE-F4888082D7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 </a:t>
            </a:r>
          </a:p>
        </p:txBody>
      </p:sp>
      <p:pic>
        <p:nvPicPr>
          <p:cNvPr id="9" name="Grafik 8" descr="Ein Bild, das Maschine, Forschungsinstrument, medizinische Ausrüstung enthält.&#10;&#10;KI-generierte Inhalte können fehlerhaft sein.">
            <a:extLst>
              <a:ext uri="{FF2B5EF4-FFF2-40B4-BE49-F238E27FC236}">
                <a16:creationId xmlns:a16="http://schemas.microsoft.com/office/drawing/2014/main" id="{E95DE438-9F83-1EDB-9927-3D6C0E1DFF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0451" y="0"/>
            <a:ext cx="4914672" cy="6972761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DE768AD-9A68-F752-9E3D-1A607EF385C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1C9FE08C-8734-76EC-975D-3BE084505572}"/>
              </a:ext>
            </a:extLst>
          </p:cNvPr>
          <p:cNvSpPr txBox="1">
            <a:spLocks/>
          </p:cNvSpPr>
          <p:nvPr/>
        </p:nvSpPr>
        <p:spPr>
          <a:xfrm>
            <a:off x="658814" y="2181224"/>
            <a:ext cx="5761036" cy="415287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ISO-Flanschbild</a:t>
            </a:r>
            <a:br>
              <a:rPr lang="de-DE" b="1">
                <a:solidFill>
                  <a:schemeClr val="accent1"/>
                </a:solidFill>
              </a:rPr>
            </a:br>
            <a:r>
              <a:rPr lang="de-DE" sz="1400">
                <a:solidFill>
                  <a:schemeClr val="accent1"/>
                </a:solidFill>
              </a:rPr>
              <a:t>für die einfache Montage an die meisten Robotertypen ohne zusätzliche Adapterplatten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Verriegelungs- und Werkzeuganwesenheitsabfrage</a:t>
            </a:r>
            <a:br>
              <a:rPr lang="de-DE" b="1">
                <a:solidFill>
                  <a:schemeClr val="accent1"/>
                </a:solidFill>
              </a:rPr>
            </a:br>
            <a:r>
              <a:rPr lang="de-DE" sz="1400">
                <a:solidFill>
                  <a:schemeClr val="accent1"/>
                </a:solidFill>
              </a:rPr>
              <a:t>standardmäßig vorbereitet zur prozesssicheren Abfrage, Sensoren optional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Integrierte Luftdurchführungen</a:t>
            </a:r>
            <a:br>
              <a:rPr lang="de-DE" b="1">
                <a:solidFill>
                  <a:schemeClr val="accent1"/>
                </a:solidFill>
              </a:rPr>
            </a:br>
            <a:r>
              <a:rPr lang="de-DE" sz="1400">
                <a:solidFill>
                  <a:schemeClr val="accent1"/>
                </a:solidFill>
              </a:rPr>
              <a:t>ermöglichen die Durchführung von Druckluft und Vakuum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Verriegelungshebel</a:t>
            </a:r>
            <a:br>
              <a:rPr lang="de-DE" b="1">
                <a:solidFill>
                  <a:schemeClr val="accent1"/>
                </a:solidFill>
              </a:rPr>
            </a:br>
            <a:r>
              <a:rPr lang="de-DE" sz="1400">
                <a:solidFill>
                  <a:schemeClr val="accent1"/>
                </a:solidFill>
              </a:rPr>
              <a:t>Bewährte (Schubhebel-)Technologie zur manuellen Betätigung ohne zusätzliches Werkzeug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Hohe Modulvielfalt</a:t>
            </a:r>
            <a:br>
              <a:rPr lang="de-DE" b="1">
                <a:solidFill>
                  <a:schemeClr val="accent1"/>
                </a:solidFill>
              </a:rPr>
            </a:br>
            <a:r>
              <a:rPr lang="de-DE" sz="1400">
                <a:solidFill>
                  <a:schemeClr val="accent1"/>
                </a:solidFill>
              </a:rPr>
              <a:t>für vielfältige Medienübertragungsmöglichkeiten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Als Basisvariante verfügbar</a:t>
            </a:r>
            <a:br>
              <a:rPr lang="de-DE" b="1">
                <a:solidFill>
                  <a:schemeClr val="accent1"/>
                </a:solidFill>
              </a:rPr>
            </a:br>
            <a:r>
              <a:rPr lang="de-DE" sz="1400">
                <a:solidFill>
                  <a:schemeClr val="accent1"/>
                </a:solidFill>
              </a:rPr>
              <a:t>ohne integrierte Luftdurchführungen für einfache Anwendungen</a:t>
            </a:r>
            <a:endParaRPr lang="en-US" sz="1400">
              <a:solidFill>
                <a:schemeClr val="accent1"/>
              </a:solidFill>
            </a:endParaRPr>
          </a:p>
          <a:p>
            <a:pPr marL="628650" lvl="1" indent="-171450"/>
            <a:endParaRPr lang="de-DE" sz="1400">
              <a:solidFill>
                <a:schemeClr val="accent1"/>
              </a:solidFill>
              <a:latin typeface="Fago Pro"/>
            </a:endParaRPr>
          </a:p>
          <a:p>
            <a:pPr marL="239712" indent="-171450"/>
            <a:endParaRPr lang="en-US" sz="2000">
              <a:solidFill>
                <a:srgbClr val="002060"/>
              </a:solidFill>
              <a:latin typeface="Fago Pro"/>
            </a:endParaRPr>
          </a:p>
        </p:txBody>
      </p:sp>
      <p:sp>
        <p:nvSpPr>
          <p:cNvPr id="6" name="Titel 13">
            <a:extLst>
              <a:ext uri="{FF2B5EF4-FFF2-40B4-BE49-F238E27FC236}">
                <a16:creationId xmlns:a16="http://schemas.microsoft.com/office/drawing/2014/main" id="{F1728100-DFA0-1A6D-40D3-3C1B901F7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8304211" cy="1020318"/>
          </a:xfrm>
        </p:spPr>
        <p:txBody>
          <a:bodyPr/>
          <a:lstStyle/>
          <a:p>
            <a:r>
              <a:rPr lang="de-DE"/>
              <a:t>Manueller Werkzeugwechsler CMS</a:t>
            </a:r>
            <a:br>
              <a:rPr lang="de-DE"/>
            </a:br>
            <a:r>
              <a:rPr lang="de-DE" sz="2800" b="0"/>
              <a:t>Ihre Vorteile</a:t>
            </a:r>
          </a:p>
        </p:txBody>
      </p:sp>
    </p:spTree>
    <p:extLst>
      <p:ext uri="{BB962C8B-B14F-4D97-AF65-F5344CB8AC3E}">
        <p14:creationId xmlns:p14="http://schemas.microsoft.com/office/powerpoint/2010/main" val="25308452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9CDD664-0C10-16F3-7846-8ED98A6DCE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23</a:t>
            </a:fld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26679FEF-6E5A-6DC2-0320-E14CDAD86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14" y="2397124"/>
            <a:ext cx="10829753" cy="3428999"/>
          </a:xfrm>
          <a:prstGeom prst="rect">
            <a:avLst/>
          </a:prstGeom>
        </p:spPr>
      </p:pic>
      <p:sp>
        <p:nvSpPr>
          <p:cNvPr id="8" name="Titel 13">
            <a:extLst>
              <a:ext uri="{FF2B5EF4-FFF2-40B4-BE49-F238E27FC236}">
                <a16:creationId xmlns:a16="http://schemas.microsoft.com/office/drawing/2014/main" id="{939597B0-749A-5B2B-1E2F-FBCA09288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027986" cy="1020318"/>
          </a:xfrm>
        </p:spPr>
        <p:txBody>
          <a:bodyPr/>
          <a:lstStyle/>
          <a:p>
            <a:r>
              <a:rPr lang="de-DE"/>
              <a:t>Manueller Werkzeugwechsler CMS</a:t>
            </a:r>
            <a:br>
              <a:rPr lang="de-DE"/>
            </a:br>
            <a:r>
              <a:rPr lang="de-DE" sz="2800" b="0"/>
              <a:t>Technische Daten</a:t>
            </a:r>
            <a:endParaRPr lang="de-DE"/>
          </a:p>
        </p:txBody>
      </p:sp>
      <p:sp>
        <p:nvSpPr>
          <p:cNvPr id="9" name="Textplatzhalter 14">
            <a:extLst>
              <a:ext uri="{FF2B5EF4-FFF2-40B4-BE49-F238E27FC236}">
                <a16:creationId xmlns:a16="http://schemas.microsoft.com/office/drawing/2014/main" id="{00E57E00-3180-05BB-E833-6CD9D0552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 </a:t>
            </a:r>
          </a:p>
        </p:txBody>
      </p:sp>
    </p:spTree>
    <p:extLst>
      <p:ext uri="{BB962C8B-B14F-4D97-AF65-F5344CB8AC3E}">
        <p14:creationId xmlns:p14="http://schemas.microsoft.com/office/powerpoint/2010/main" val="10486347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E3FD893E-32F5-754E-9235-6568CA11D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0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80156342-B91D-A186-8996-B8DEF27212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6" name="Grafik 6">
            <a:extLst>
              <a:ext uri="{FF2B5EF4-FFF2-40B4-BE49-F238E27FC236}">
                <a16:creationId xmlns:a16="http://schemas.microsoft.com/office/drawing/2014/main" id="{C4037D3D-05DA-5DE5-7D95-65117213E560}"/>
              </a:ext>
            </a:extLst>
          </p:cNvPr>
          <p:cNvSpPr/>
          <p:nvPr/>
        </p:nvSpPr>
        <p:spPr>
          <a:xfrm>
            <a:off x="560100" y="510666"/>
            <a:ext cx="3894138" cy="2300350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7" name="Titel 11">
            <a:extLst>
              <a:ext uri="{FF2B5EF4-FFF2-40B4-BE49-F238E27FC236}">
                <a16:creationId xmlns:a16="http://schemas.microsoft.com/office/drawing/2014/main" id="{7C3D9D25-663C-B910-0D42-3D313019984B}"/>
              </a:ext>
            </a:extLst>
          </p:cNvPr>
          <p:cNvSpPr txBox="1">
            <a:spLocks/>
          </p:cNvSpPr>
          <p:nvPr/>
        </p:nvSpPr>
        <p:spPr>
          <a:xfrm>
            <a:off x="493077" y="789714"/>
            <a:ext cx="3894138" cy="418620"/>
          </a:xfrm>
          <a:prstGeom prst="rect">
            <a:avLst/>
          </a:prstGeom>
        </p:spPr>
        <p:txBody>
          <a:bodyPr lIns="50400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de-DE" sz="3500">
                <a:solidFill>
                  <a:schemeClr val="bg1"/>
                </a:solidFill>
              </a:rPr>
              <a:t>Fingerspitzen-gefühl für Ihre Roboter</a:t>
            </a:r>
          </a:p>
        </p:txBody>
      </p:sp>
    </p:spTree>
    <p:extLst>
      <p:ext uri="{BB962C8B-B14F-4D97-AF65-F5344CB8AC3E}">
        <p14:creationId xmlns:p14="http://schemas.microsoft.com/office/powerpoint/2010/main" val="10546192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33A697-11E7-68A1-8F0D-92E4A79E0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fik 5">
            <a:extLst>
              <a:ext uri="{FF2B5EF4-FFF2-40B4-BE49-F238E27FC236}">
                <a16:creationId xmlns:a16="http://schemas.microsoft.com/office/drawing/2014/main" id="{0234E80B-5826-C4DB-977B-D3D4B19DB19D}"/>
              </a:ext>
            </a:extLst>
          </p:cNvPr>
          <p:cNvSpPr/>
          <p:nvPr/>
        </p:nvSpPr>
        <p:spPr>
          <a:xfrm>
            <a:off x="0" y="1105916"/>
            <a:ext cx="12192000" cy="5178331"/>
          </a:xfrm>
          <a:custGeom>
            <a:avLst/>
            <a:gdLst>
              <a:gd name="connsiteX0" fmla="*/ 2905125 w 6858000"/>
              <a:gd name="connsiteY0" fmla="*/ 2912812 h 2912811"/>
              <a:gd name="connsiteX1" fmla="*/ 0 w 6858000"/>
              <a:gd name="connsiteY1" fmla="*/ 2912812 h 2912811"/>
              <a:gd name="connsiteX2" fmla="*/ 0 w 6858000"/>
              <a:gd name="connsiteY2" fmla="*/ 1484062 h 2912811"/>
              <a:gd name="connsiteX3" fmla="*/ 2548271 w 6858000"/>
              <a:gd name="connsiteY3" fmla="*/ 1484062 h 2912811"/>
              <a:gd name="connsiteX4" fmla="*/ 5333810 w 6858000"/>
              <a:gd name="connsiteY4" fmla="*/ 0 h 2912811"/>
              <a:gd name="connsiteX5" fmla="*/ 6858000 w 6858000"/>
              <a:gd name="connsiteY5" fmla="*/ 0 h 2912811"/>
              <a:gd name="connsiteX6" fmla="*/ 6858000 w 6858000"/>
              <a:gd name="connsiteY6" fmla="*/ 1428750 h 2912811"/>
              <a:gd name="connsiteX7" fmla="*/ 5690664 w 6858000"/>
              <a:gd name="connsiteY7" fmla="*/ 1428750 h 2912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912811">
                <a:moveTo>
                  <a:pt x="2905125" y="2912812"/>
                </a:moveTo>
                <a:lnTo>
                  <a:pt x="0" y="2912812"/>
                </a:lnTo>
                <a:lnTo>
                  <a:pt x="0" y="1484062"/>
                </a:lnTo>
                <a:lnTo>
                  <a:pt x="2548271" y="1484062"/>
                </a:lnTo>
                <a:lnTo>
                  <a:pt x="5333810" y="0"/>
                </a:lnTo>
                <a:lnTo>
                  <a:pt x="6858000" y="0"/>
                </a:lnTo>
                <a:lnTo>
                  <a:pt x="6858000" y="1428750"/>
                </a:lnTo>
                <a:lnTo>
                  <a:pt x="5690664" y="142875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4" name="Titel 13">
            <a:extLst>
              <a:ext uri="{FF2B5EF4-FFF2-40B4-BE49-F238E27FC236}">
                <a16:creationId xmlns:a16="http://schemas.microsoft.com/office/drawing/2014/main" id="{9EE819A4-FC88-E070-DB55-A9A639D1F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6900226" cy="1020318"/>
          </a:xfrm>
        </p:spPr>
        <p:txBody>
          <a:bodyPr/>
          <a:lstStyle/>
          <a:p>
            <a:r>
              <a:rPr lang="de-DE"/>
              <a:t>Kraft-Momenten-Sensor FTS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40B7C499-A3A2-9B99-52EA-C32C429FB8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25</a:t>
            </a:fld>
            <a:endParaRPr lang="de-DE"/>
          </a:p>
        </p:txBody>
      </p:sp>
      <p:sp>
        <p:nvSpPr>
          <p:cNvPr id="15" name="Textplatzhalter 14">
            <a:extLst>
              <a:ext uri="{FF2B5EF4-FFF2-40B4-BE49-F238E27FC236}">
                <a16:creationId xmlns:a16="http://schemas.microsoft.com/office/drawing/2014/main" id="{CD28DA01-18EC-74A5-80CB-A1A804C464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C01EC91E-08FD-75DA-0ECE-CEF52FAE308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687069"/>
            <a:ext cx="4324667" cy="1545976"/>
          </a:xfrm>
        </p:spPr>
        <p:txBody>
          <a:bodyPr/>
          <a:lstStyle/>
          <a:p>
            <a:pPr marL="0" lvl="0" indent="0">
              <a:buClr>
                <a:srgbClr val="009EE0"/>
              </a:buClr>
              <a:buNone/>
              <a:defRPr/>
            </a:pPr>
            <a:r>
              <a:rPr lang="de-DE" sz="1800"/>
              <a:t>Hochpräziser 6-Achsen-Sensor für detaillierte Kraft- und Momentmessungen, ideal für anspruchsvolle Prozessüberwachung</a:t>
            </a:r>
          </a:p>
        </p:txBody>
      </p:sp>
      <p:sp>
        <p:nvSpPr>
          <p:cNvPr id="19" name="Titel 11">
            <a:extLst>
              <a:ext uri="{FF2B5EF4-FFF2-40B4-BE49-F238E27FC236}">
                <a16:creationId xmlns:a16="http://schemas.microsoft.com/office/drawing/2014/main" id="{1C8A9F10-82F9-7328-3052-6F0DF526AD08}"/>
              </a:ext>
            </a:extLst>
          </p:cNvPr>
          <p:cNvSpPr txBox="1">
            <a:spLocks/>
          </p:cNvSpPr>
          <p:nvPr/>
        </p:nvSpPr>
        <p:spPr>
          <a:xfrm>
            <a:off x="658813" y="5227347"/>
            <a:ext cx="5185059" cy="52473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Messgenauigkeit </a:t>
            </a:r>
            <a:b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</a:br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(bezogen auf den Messbereichsendwert)</a:t>
            </a:r>
          </a:p>
        </p:txBody>
      </p:sp>
      <p:sp>
        <p:nvSpPr>
          <p:cNvPr id="20" name="Titel 11">
            <a:extLst>
              <a:ext uri="{FF2B5EF4-FFF2-40B4-BE49-F238E27FC236}">
                <a16:creationId xmlns:a16="http://schemas.microsoft.com/office/drawing/2014/main" id="{D3142E88-0782-B36E-FE4A-472AEFE2718A}"/>
              </a:ext>
            </a:extLst>
          </p:cNvPr>
          <p:cNvSpPr txBox="1">
            <a:spLocks/>
          </p:cNvSpPr>
          <p:nvPr/>
        </p:nvSpPr>
        <p:spPr>
          <a:xfrm>
            <a:off x="590664" y="4078723"/>
            <a:ext cx="4914672" cy="1148624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8000" b="1">
                <a:solidFill>
                  <a:schemeClr val="bg1"/>
                </a:solidFill>
                <a:latin typeface="Fago Pro" panose="02000506040000020004" pitchFamily="50" charset="0"/>
              </a:rPr>
              <a:t>&lt; 1%</a:t>
            </a:r>
          </a:p>
        </p:txBody>
      </p:sp>
      <p:pic>
        <p:nvPicPr>
          <p:cNvPr id="6" name="Grafik 5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6CD46000-AEA2-FB5D-9CA0-5D9C8C63C6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2379" y="1808187"/>
            <a:ext cx="3646366" cy="3283552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pic>
        <p:nvPicPr>
          <p:cNvPr id="4" name="Grafik 3" descr="Ein Bild, das Text, Schrift, Kreis, Logo enthält.&#10;&#10;KI-generierte Inhalte können fehlerhaft sein.">
            <a:extLst>
              <a:ext uri="{FF2B5EF4-FFF2-40B4-BE49-F238E27FC236}">
                <a16:creationId xmlns:a16="http://schemas.microsoft.com/office/drawing/2014/main" id="{E3FA87F9-6F89-9F76-762A-2E3B6B30F8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487" y="1413503"/>
            <a:ext cx="1540985" cy="154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1772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57F63419-A953-F7E5-AC36-3DDB3B58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Kraft-Momenten-Sensor FTS</a:t>
            </a:r>
            <a:br>
              <a:rPr lang="de-DE"/>
            </a:br>
            <a:r>
              <a:rPr lang="de-DE" sz="2800" b="0"/>
              <a:t>Ihre Vorteile</a:t>
            </a:r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6354C1E-1FCB-18A4-3144-14CD79EBD8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pic>
        <p:nvPicPr>
          <p:cNvPr id="8" name="Grafik 7" descr="Ein Bild, das Maschine, Entwurf, Gerät enthält.&#10;&#10;KI-generierte Inhalte können fehlerhaft sein.">
            <a:extLst>
              <a:ext uri="{FF2B5EF4-FFF2-40B4-BE49-F238E27FC236}">
                <a16:creationId xmlns:a16="http://schemas.microsoft.com/office/drawing/2014/main" id="{0AF24712-063E-58B6-A581-4E56B7B69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1" t="24026" r="19772" b="10990"/>
          <a:stretch>
            <a:fillRect/>
          </a:stretch>
        </p:blipFill>
        <p:spPr>
          <a:xfrm>
            <a:off x="7329714" y="-1"/>
            <a:ext cx="4862286" cy="685800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902DB9D7-A5F2-4726-CD0C-E9B6CB6FE2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04C5B055-22D8-986E-28D8-DD21629247C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879600"/>
            <a:ext cx="8218487" cy="4394200"/>
          </a:xfrm>
        </p:spPr>
        <p:txBody>
          <a:bodyPr/>
          <a:lstStyle/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en-US" b="1"/>
              <a:t>​​</a:t>
            </a:r>
            <a:r>
              <a:rPr lang="de-DE" b="1"/>
              <a:t>Maximale Präzision​</a:t>
            </a:r>
            <a:br>
              <a:rPr lang="de-DE"/>
            </a:br>
            <a:r>
              <a:rPr lang="de-DE" sz="1400"/>
              <a:t>Die Dehnmessstreifen des 6-Achsen-Kraft-Momenten-Sensors erfassen die mechanische Verformung des Sensorkörpers und wandeln diese in hochpräzise Signale in allen sechs Freiheitsgraden (</a:t>
            </a:r>
            <a:r>
              <a:rPr lang="de-DE" sz="1400" err="1"/>
              <a:t>Fx</a:t>
            </a:r>
            <a:r>
              <a:rPr lang="de-DE" sz="1400"/>
              <a:t>, </a:t>
            </a:r>
            <a:r>
              <a:rPr lang="de-DE" sz="1400" err="1"/>
              <a:t>Fy</a:t>
            </a:r>
            <a:r>
              <a:rPr lang="de-DE" sz="1400"/>
              <a:t>, </a:t>
            </a:r>
            <a:r>
              <a:rPr lang="de-DE" sz="1400" err="1"/>
              <a:t>Fz</a:t>
            </a:r>
            <a:r>
              <a:rPr lang="de-DE" sz="1400"/>
              <a:t>, </a:t>
            </a:r>
            <a:r>
              <a:rPr lang="de-DE" sz="1400" err="1"/>
              <a:t>Mx</a:t>
            </a:r>
            <a:r>
              <a:rPr lang="de-DE" sz="1400"/>
              <a:t>, My, </a:t>
            </a:r>
            <a:r>
              <a:rPr lang="de-DE" sz="1400" err="1"/>
              <a:t>Mz</a:t>
            </a:r>
            <a:r>
              <a:rPr lang="de-DE" sz="1400"/>
              <a:t>) um​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/>
              <a:t>Zuverlässiger Schutz</a:t>
            </a:r>
            <a:r>
              <a:rPr lang="de-DE"/>
              <a:t>​</a:t>
            </a:r>
            <a:br>
              <a:rPr lang="de-DE"/>
            </a:br>
            <a:r>
              <a:rPr lang="de-DE" sz="1400"/>
              <a:t>Dank der Schutzklasse IP67, geeignet für den Einsatz in anspruchsvollen Umgebungen​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/>
              <a:t>Nahtlose Integration​</a:t>
            </a:r>
            <a:br>
              <a:rPr lang="de-DE"/>
            </a:br>
            <a:r>
              <a:rPr lang="de-DE" sz="1400"/>
              <a:t>Die Interface Box mit den Schnittstellen </a:t>
            </a:r>
            <a:r>
              <a:rPr lang="de-DE" sz="1400" err="1"/>
              <a:t>EtherNet</a:t>
            </a:r>
            <a:r>
              <a:rPr lang="de-DE" sz="1400"/>
              <a:t>/IP, EtherCAT und PROFINET ermöglicht eine einfache und flexible Anbindung an kundenseitige Netzwerk-Topologien​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/>
              <a:t>Intuitive Inbetriebnahme​</a:t>
            </a:r>
            <a:br>
              <a:rPr lang="de-DE"/>
            </a:br>
            <a:r>
              <a:rPr lang="de-DE" sz="1400"/>
              <a:t>Das SCHUNK Control Center vereinfacht die Inbetriebnahme durch eine benutzerfreundliche Oberfläche und schafft Synergien mit anderen SCHUNK Produkten​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/>
              <a:t>Visuelle Zustandsüberwachung​</a:t>
            </a:r>
            <a:br>
              <a:rPr lang="de-DE"/>
            </a:br>
            <a:r>
              <a:rPr lang="de-DE" sz="1400"/>
              <a:t>Integrierte LEDs für Power, Kommunikation und Sensorstatus erleichtern die Statusüberwachung</a:t>
            </a:r>
            <a:r>
              <a:rPr lang="de-DE"/>
              <a:t>​</a:t>
            </a:r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/>
              <a:t>Robuster Grundkörper​</a:t>
            </a:r>
            <a:br>
              <a:rPr lang="de-DE"/>
            </a:br>
            <a:r>
              <a:rPr lang="de-DE" sz="1400"/>
              <a:t>Die Steifigkeit sorgt eine hohe Messgenauigkeit sowie Langlebigkeit, auch bei dynamischen Anwendungen</a:t>
            </a:r>
          </a:p>
        </p:txBody>
      </p:sp>
    </p:spTree>
    <p:extLst>
      <p:ext uri="{BB962C8B-B14F-4D97-AF65-F5344CB8AC3E}">
        <p14:creationId xmlns:p14="http://schemas.microsoft.com/office/powerpoint/2010/main" val="2497986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842C653-D0BB-5D62-82A5-F7209D686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el 1">
            <a:extLst>
              <a:ext uri="{FF2B5EF4-FFF2-40B4-BE49-F238E27FC236}">
                <a16:creationId xmlns:a16="http://schemas.microsoft.com/office/drawing/2014/main" id="{963C5598-9B07-3683-5779-9C52FA41C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Vorteile und Nutzen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:a16="http://schemas.microsoft.com/office/drawing/2014/main" id="{FDCE64AE-495D-04CE-4DC2-15C2C425B14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A03BD0BF-AA3C-DF01-53F4-B541CDF4E435}"/>
              </a:ext>
            </a:extLst>
          </p:cNvPr>
          <p:cNvSpPr txBox="1"/>
          <p:nvPr/>
        </p:nvSpPr>
        <p:spPr>
          <a:xfrm>
            <a:off x="658814" y="1656510"/>
            <a:ext cx="9308146" cy="3810639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Standard IP67 für alle Baugröß</a:t>
            </a:r>
            <a:r>
              <a:rPr lang="de-DE" sz="1600">
                <a:solidFill>
                  <a:srgbClr val="003D6A"/>
                </a:solidFill>
              </a:rPr>
              <a:t>en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LED´</a:t>
            </a:r>
            <a:r>
              <a:rPr lang="de-DE" sz="1600">
                <a:solidFill>
                  <a:srgbClr val="003D6A"/>
                </a:solidFill>
              </a:rPr>
              <a:t>s für Power, Kommunikation &amp; Sensorstatus in allen Baugrößen integriert (Ausnahme FTS 047)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Alle Baugrößen mit digitalem Sensorausgang, Sensor ist unabhängig von Kabel und Interface Box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Interface Box verfügt über In / Out und kann einfach in bestehende Netzwerktopologien integriert werden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Das SCHUNK Control Center ermöglicht eine einfache Inbetriebnahme und Messdatenaufzeichnung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de-DE" sz="14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93070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EEE58-CA7A-DA17-A9BB-20BBE6B557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1FD62DB-49C5-351C-0FF6-8C8071C68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Kraft-Momenten-Sensor FTS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04C98A2D-255B-20EC-7E5B-09EB0AF35FB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A58C5E2-57BD-376A-BFFA-84332F346F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3" t="11546" r="2747" b="33869"/>
          <a:stretch>
            <a:fillRect/>
          </a:stretch>
        </p:blipFill>
        <p:spPr>
          <a:xfrm>
            <a:off x="658812" y="2606635"/>
            <a:ext cx="11209338" cy="3747079"/>
          </a:xfrm>
          <a:prstGeom prst="rect">
            <a:avLst/>
          </a:prstGeom>
        </p:spPr>
      </p:pic>
      <p:sp>
        <p:nvSpPr>
          <p:cNvPr id="7" name="Textplatzhalter 4">
            <a:extLst>
              <a:ext uri="{FF2B5EF4-FFF2-40B4-BE49-F238E27FC236}">
                <a16:creationId xmlns:a16="http://schemas.microsoft.com/office/drawing/2014/main" id="{0F8C477D-6D4C-4FA7-E686-7522132FC89D}"/>
              </a:ext>
            </a:extLst>
          </p:cNvPr>
          <p:cNvSpPr txBox="1">
            <a:spLocks/>
          </p:cNvSpPr>
          <p:nvPr/>
        </p:nvSpPr>
        <p:spPr>
          <a:xfrm>
            <a:off x="658813" y="1729274"/>
            <a:ext cx="10994291" cy="78435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>
                <a:solidFill>
                  <a:schemeClr val="accent1"/>
                </a:solidFill>
              </a:rPr>
              <a:t>Vielfältige Einsatzmöglichkeiten</a:t>
            </a:r>
            <a:r>
              <a:rPr lang="en-US" b="1">
                <a:solidFill>
                  <a:schemeClr val="accent1"/>
                </a:solidFill>
              </a:rPr>
              <a:t>​: </a:t>
            </a:r>
            <a:r>
              <a:rPr lang="de-DE"/>
              <a:t>Die durchgängige Baureihe mit 9 Baugrößen bietet für jede Anwendung die passende Lösung</a:t>
            </a:r>
            <a:r>
              <a:rPr lang="en-US"/>
              <a:t>​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196008B9-70DA-D30C-22D3-1E1E8D28A2EA}"/>
              </a:ext>
            </a:extLst>
          </p:cNvPr>
          <p:cNvSpPr txBox="1"/>
          <p:nvPr/>
        </p:nvSpPr>
        <p:spPr>
          <a:xfrm>
            <a:off x="3533644" y="2792646"/>
            <a:ext cx="963604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250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8CE65751-DFDD-BE16-64D9-3D630DBAC72D}"/>
              </a:ext>
            </a:extLst>
          </p:cNvPr>
          <p:cNvSpPr txBox="1"/>
          <p:nvPr/>
        </p:nvSpPr>
        <p:spPr>
          <a:xfrm>
            <a:off x="6257924" y="3241218"/>
            <a:ext cx="1059846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200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07385392-4665-4157-324F-84BB875D00BD}"/>
              </a:ext>
            </a:extLst>
          </p:cNvPr>
          <p:cNvSpPr txBox="1"/>
          <p:nvPr/>
        </p:nvSpPr>
        <p:spPr>
          <a:xfrm>
            <a:off x="8671455" y="3594188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160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670FB295-DBDA-8DFF-9424-68D18780401E}"/>
              </a:ext>
            </a:extLst>
          </p:cNvPr>
          <p:cNvSpPr txBox="1"/>
          <p:nvPr/>
        </p:nvSpPr>
        <p:spPr>
          <a:xfrm>
            <a:off x="10839122" y="3843874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125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9CB13B00-B75F-3FA6-2086-CF3DC136BF6C}"/>
              </a:ext>
            </a:extLst>
          </p:cNvPr>
          <p:cNvSpPr txBox="1"/>
          <p:nvPr/>
        </p:nvSpPr>
        <p:spPr>
          <a:xfrm>
            <a:off x="1219370" y="4733512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047</a:t>
            </a: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66B7E378-4E68-5DE0-1A52-BCB2DC347A49}"/>
              </a:ext>
            </a:extLst>
          </p:cNvPr>
          <p:cNvSpPr txBox="1"/>
          <p:nvPr/>
        </p:nvSpPr>
        <p:spPr>
          <a:xfrm>
            <a:off x="2426366" y="5067542"/>
            <a:ext cx="91855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056</a:t>
            </a: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A560EAC0-DE58-8E1F-0386-1505C577987C}"/>
              </a:ext>
            </a:extLst>
          </p:cNvPr>
          <p:cNvSpPr txBox="1"/>
          <p:nvPr/>
        </p:nvSpPr>
        <p:spPr>
          <a:xfrm>
            <a:off x="3699832" y="5342628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070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F084743B-3B90-7A40-ECF2-2CE71C9DECA5}"/>
              </a:ext>
            </a:extLst>
          </p:cNvPr>
          <p:cNvSpPr txBox="1"/>
          <p:nvPr/>
        </p:nvSpPr>
        <p:spPr>
          <a:xfrm>
            <a:off x="4942788" y="5658932"/>
            <a:ext cx="1007107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085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AD41BF75-EDE6-0ECA-60C1-3FCE9905E894}"/>
              </a:ext>
            </a:extLst>
          </p:cNvPr>
          <p:cNvSpPr txBox="1"/>
          <p:nvPr/>
        </p:nvSpPr>
        <p:spPr>
          <a:xfrm>
            <a:off x="6242106" y="5901428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105</a:t>
            </a:r>
          </a:p>
        </p:txBody>
      </p:sp>
    </p:spTree>
    <p:extLst>
      <p:ext uri="{BB962C8B-B14F-4D97-AF65-F5344CB8AC3E}">
        <p14:creationId xmlns:p14="http://schemas.microsoft.com/office/powerpoint/2010/main" val="30503228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2972A-881A-2171-3558-FDFA36E5B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F05008-C736-0168-565C-C5FE2DB2D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Kraft-Momenten-Sensor FTS</a:t>
            </a:r>
            <a:br>
              <a:rPr lang="de-DE"/>
            </a:br>
            <a:r>
              <a:rPr lang="de-DE" sz="2800" b="0">
                <a:latin typeface="Fago Pro"/>
              </a:rPr>
              <a:t>Umfangreiches Zubehörportfolio</a:t>
            </a:r>
            <a:endParaRPr lang="de-DE"/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B24840A9-14FA-FC03-1E70-463EB8E77B0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9FA5AF26-1B8D-FC57-5BA9-0436C4F7F6CD}"/>
              </a:ext>
            </a:extLst>
          </p:cNvPr>
          <p:cNvGrpSpPr/>
          <p:nvPr/>
        </p:nvGrpSpPr>
        <p:grpSpPr>
          <a:xfrm>
            <a:off x="4397665" y="2052051"/>
            <a:ext cx="7362536" cy="2038323"/>
            <a:chOff x="4622800" y="2052051"/>
            <a:chExt cx="7805872" cy="2161061"/>
          </a:xfrm>
        </p:grpSpPr>
        <p:pic>
          <p:nvPicPr>
            <p:cNvPr id="9" name="Grafik 8" descr="Ein Bild, das Uhr enthält.&#10;&#10;KI-generierte Inhalte können fehlerhaft sein.">
              <a:extLst>
                <a:ext uri="{FF2B5EF4-FFF2-40B4-BE49-F238E27FC236}">
                  <a16:creationId xmlns:a16="http://schemas.microsoft.com/office/drawing/2014/main" id="{413CAED9-9238-19DB-323F-EC5A6A06F5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22800" y="2052051"/>
              <a:ext cx="3841886" cy="2161061"/>
            </a:xfrm>
            <a:prstGeom prst="rect">
              <a:avLst/>
            </a:prstGeom>
          </p:spPr>
        </p:pic>
        <p:pic>
          <p:nvPicPr>
            <p:cNvPr id="13" name="Grafik 12" descr="Ein Bild, das Mikroskop, Computermonitor, Computer, Forschungsinstrument enthält.&#10;&#10;KI-generierte Inhalte können fehlerhaft sein.">
              <a:extLst>
                <a:ext uri="{FF2B5EF4-FFF2-40B4-BE49-F238E27FC236}">
                  <a16:creationId xmlns:a16="http://schemas.microsoft.com/office/drawing/2014/main" id="{8CCFEE97-40B7-04FE-2DEC-FA1F51E0C5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86786" y="2052051"/>
              <a:ext cx="3841886" cy="2161061"/>
            </a:xfrm>
            <a:prstGeom prst="rect">
              <a:avLst/>
            </a:prstGeom>
          </p:spPr>
        </p:pic>
      </p:grpSp>
      <p:sp>
        <p:nvSpPr>
          <p:cNvPr id="15" name="Textfeld 14">
            <a:extLst>
              <a:ext uri="{FF2B5EF4-FFF2-40B4-BE49-F238E27FC236}">
                <a16:creationId xmlns:a16="http://schemas.microsoft.com/office/drawing/2014/main" id="{0690D5BC-A6B1-C689-D1BA-4D44447BC338}"/>
              </a:ext>
            </a:extLst>
          </p:cNvPr>
          <p:cNvSpPr txBox="1"/>
          <p:nvPr/>
        </p:nvSpPr>
        <p:spPr>
          <a:xfrm>
            <a:off x="3923389" y="5612433"/>
            <a:ext cx="2105923" cy="82195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K</a:t>
            </a:r>
            <a:r>
              <a:rPr kumimoji="0" lang="de-DE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abel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</a:endParaRP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>
                <a:solidFill>
                  <a:srgbClr val="003D6A"/>
                </a:solidFill>
              </a:rPr>
              <a:t>5 Längen</a:t>
            </a:r>
            <a:br>
              <a:rPr lang="de-DE" sz="1600">
                <a:solidFill>
                  <a:srgbClr val="003D6A"/>
                </a:solidFill>
              </a:rPr>
            </a:b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2 </a:t>
            </a:r>
            <a:r>
              <a:rPr lang="de-DE" sz="1600" noProof="0">
                <a:solidFill>
                  <a:srgbClr val="003D6A"/>
                </a:solidFill>
              </a:rPr>
              <a:t>V</a:t>
            </a: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arianten</a:t>
            </a: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6A28EE4C-4BBA-8324-D470-537BA7A774E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6784" y="4363087"/>
            <a:ext cx="1338765" cy="821954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F232229C-D36B-2055-F938-3CE1240FBFD5}"/>
              </a:ext>
            </a:extLst>
          </p:cNvPr>
          <p:cNvSpPr txBox="1"/>
          <p:nvPr/>
        </p:nvSpPr>
        <p:spPr>
          <a:xfrm>
            <a:off x="9254895" y="4237367"/>
            <a:ext cx="2159765" cy="91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Control Center</a:t>
            </a: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800" b="1">
                <a:solidFill>
                  <a:srgbClr val="003D6A"/>
                </a:solidFill>
              </a:rPr>
              <a:t>Robotersteuerung</a:t>
            </a: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SPS/PLC</a:t>
            </a:r>
            <a:endParaRPr lang="de-DE" sz="1800" b="1">
              <a:solidFill>
                <a:srgbClr val="003D6A"/>
              </a:solidFill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0DCC5431-74C7-0F83-B62A-8F6A0A8E01A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57958" y="4227068"/>
            <a:ext cx="604178" cy="1300314"/>
          </a:xfrm>
          <a:prstGeom prst="rect">
            <a:avLst/>
          </a:prstGeom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80691555-6628-DABC-CD23-033A3D759564}"/>
              </a:ext>
            </a:extLst>
          </p:cNvPr>
          <p:cNvSpPr txBox="1"/>
          <p:nvPr/>
        </p:nvSpPr>
        <p:spPr>
          <a:xfrm>
            <a:off x="6911088" y="5566889"/>
            <a:ext cx="2980412" cy="10203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Interface-Box</a:t>
            </a:r>
            <a:endParaRPr lang="de-DE" b="1">
              <a:solidFill>
                <a:srgbClr val="003D6A"/>
              </a:solidFill>
            </a:endParaRP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 1 </a:t>
            </a:r>
            <a:r>
              <a:rPr lang="de-DE" sz="1600">
                <a:solidFill>
                  <a:srgbClr val="003D6A"/>
                </a:solidFill>
              </a:rPr>
              <a:t>für alle Schnittstellen</a:t>
            </a: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2 Varianten</a:t>
            </a:r>
            <a:r>
              <a:rPr kumimoji="0" lang="de-DE" sz="1600" i="0" u="none" strike="noStrike" kern="1200" cap="none" spc="0" normalizeH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 (IP)</a:t>
            </a:r>
            <a:endParaRPr kumimoji="0" lang="de-DE" sz="160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</a:endParaRPr>
          </a:p>
        </p:txBody>
      </p:sp>
      <p:pic>
        <p:nvPicPr>
          <p:cNvPr id="20" name="Grafik 19" descr="Ein Bild, das Elektronik, Maschine, Text, Verstärker enthält.&#10;&#10;KI-generierte Inhalte können fehlerhaft sein.">
            <a:extLst>
              <a:ext uri="{FF2B5EF4-FFF2-40B4-BE49-F238E27FC236}">
                <a16:creationId xmlns:a16="http://schemas.microsoft.com/office/drawing/2014/main" id="{10A27D1F-ACA2-7BF8-334B-C1E466967B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961" y="4319310"/>
            <a:ext cx="857220" cy="835231"/>
          </a:xfrm>
          <a:prstGeom prst="rect">
            <a:avLst/>
          </a:prstGeom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BAA6A9A5-A8C7-70A4-3A1C-98F6D6CBDE1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7340" y="4356449"/>
            <a:ext cx="2111307" cy="1255984"/>
          </a:xfrm>
          <a:prstGeom prst="rect">
            <a:avLst/>
          </a:prstGeom>
        </p:spPr>
      </p:pic>
      <p:sp>
        <p:nvSpPr>
          <p:cNvPr id="27" name="Textfeld 26">
            <a:extLst>
              <a:ext uri="{FF2B5EF4-FFF2-40B4-BE49-F238E27FC236}">
                <a16:creationId xmlns:a16="http://schemas.microsoft.com/office/drawing/2014/main" id="{5281AF22-C737-B283-86DE-260F925956D5}"/>
              </a:ext>
            </a:extLst>
          </p:cNvPr>
          <p:cNvSpPr txBox="1"/>
          <p:nvPr/>
        </p:nvSpPr>
        <p:spPr>
          <a:xfrm>
            <a:off x="658814" y="5792704"/>
            <a:ext cx="3359278" cy="5686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ISO-Adapter</a:t>
            </a:r>
            <a:endParaRPr lang="de-DE" b="1">
              <a:solidFill>
                <a:srgbClr val="003D6A"/>
              </a:solidFill>
            </a:endParaRPr>
          </a:p>
          <a:p>
            <a:pPr marR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3 Größen für jede Sensorgröße</a:t>
            </a:r>
          </a:p>
        </p:txBody>
      </p:sp>
      <p:pic>
        <p:nvPicPr>
          <p:cNvPr id="31" name="Grafik 30">
            <a:extLst>
              <a:ext uri="{FF2B5EF4-FFF2-40B4-BE49-F238E27FC236}">
                <a16:creationId xmlns:a16="http://schemas.microsoft.com/office/drawing/2014/main" id="{DFC6CAB6-2718-8C0F-1D93-7935415C01B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14" y="2052051"/>
            <a:ext cx="3623685" cy="203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1666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3BB22-E010-F8EF-374E-858609E8B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AC42F0E2-EA04-6EBE-E4BC-2FB198B8365C}"/>
              </a:ext>
            </a:extLst>
          </p:cNvPr>
          <p:cNvGrpSpPr/>
          <p:nvPr/>
        </p:nvGrpSpPr>
        <p:grpSpPr>
          <a:xfrm>
            <a:off x="996450" y="1866900"/>
            <a:ext cx="8766390" cy="4166937"/>
            <a:chOff x="1110750" y="1720972"/>
            <a:chExt cx="9594398" cy="4560515"/>
          </a:xfrm>
        </p:grpSpPr>
        <p:pic>
          <p:nvPicPr>
            <p:cNvPr id="7" name="Grafik 6" descr="Ein Bild, das Haushaltsgerät, Elektronik, Maschine, Im Haus enthält.&#10;&#10;Automatisch generierte Beschreibung">
              <a:extLst>
                <a:ext uri="{FF2B5EF4-FFF2-40B4-BE49-F238E27FC236}">
                  <a16:creationId xmlns:a16="http://schemas.microsoft.com/office/drawing/2014/main" id="{547AD095-873E-8DF9-FEAA-8F8FB6680D1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10750" y="2245357"/>
              <a:ext cx="1746527" cy="3282028"/>
            </a:xfrm>
            <a:prstGeom prst="rect">
              <a:avLst/>
            </a:prstGeom>
          </p:spPr>
        </p:pic>
        <p:grpSp>
          <p:nvGrpSpPr>
            <p:cNvPr id="22" name="Gruppieren 21">
              <a:extLst>
                <a:ext uri="{FF2B5EF4-FFF2-40B4-BE49-F238E27FC236}">
                  <a16:creationId xmlns:a16="http://schemas.microsoft.com/office/drawing/2014/main" id="{BB7E8DF6-AD21-DC27-F2FC-A37D0764375C}"/>
                </a:ext>
              </a:extLst>
            </p:cNvPr>
            <p:cNvGrpSpPr/>
            <p:nvPr/>
          </p:nvGrpSpPr>
          <p:grpSpPr>
            <a:xfrm>
              <a:off x="2662687" y="1720972"/>
              <a:ext cx="5687681" cy="3717984"/>
              <a:chOff x="2662687" y="1720972"/>
              <a:chExt cx="5687681" cy="3717984"/>
            </a:xfrm>
          </p:grpSpPr>
          <p:pic>
            <p:nvPicPr>
              <p:cNvPr id="26" name="Grafik 25" descr="Stecker mit einfarbiger Füllung">
                <a:extLst>
                  <a:ext uri="{FF2B5EF4-FFF2-40B4-BE49-F238E27FC236}">
                    <a16:creationId xmlns:a16="http://schemas.microsoft.com/office/drawing/2014/main" id="{01C64590-8B5D-CD64-4F90-0A96999F6B8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2677065" y="1706594"/>
                <a:ext cx="3717984" cy="3746739"/>
              </a:xfrm>
              <a:prstGeom prst="rect">
                <a:avLst/>
              </a:prstGeom>
            </p:spPr>
          </p:pic>
          <p:sp>
            <p:nvSpPr>
              <p:cNvPr id="27" name="Rechteck 26">
                <a:extLst>
                  <a:ext uri="{FF2B5EF4-FFF2-40B4-BE49-F238E27FC236}">
                    <a16:creationId xmlns:a16="http://schemas.microsoft.com/office/drawing/2014/main" id="{EAA987AD-C4E9-6C0F-11AC-DF6DC1B4D56E}"/>
                  </a:ext>
                </a:extLst>
              </p:cNvPr>
              <p:cNvSpPr/>
              <p:nvPr/>
            </p:nvSpPr>
            <p:spPr>
              <a:xfrm>
                <a:off x="5692715" y="3230593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/>
                  <a:t>EtherCAT</a:t>
                </a:r>
              </a:p>
            </p:txBody>
          </p:sp>
          <p:sp>
            <p:nvSpPr>
              <p:cNvPr id="28" name="Rechteck 27">
                <a:extLst>
                  <a:ext uri="{FF2B5EF4-FFF2-40B4-BE49-F238E27FC236}">
                    <a16:creationId xmlns:a16="http://schemas.microsoft.com/office/drawing/2014/main" id="{06633511-79B4-653A-9FA0-256469536933}"/>
                  </a:ext>
                </a:extLst>
              </p:cNvPr>
              <p:cNvSpPr/>
              <p:nvPr/>
            </p:nvSpPr>
            <p:spPr>
              <a:xfrm>
                <a:off x="4855233" y="2486564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 err="1"/>
                  <a:t>EtherNet</a:t>
                </a:r>
                <a:r>
                  <a:rPr lang="de-DE"/>
                  <a:t> &amp; Ethernet/IP</a:t>
                </a:r>
              </a:p>
            </p:txBody>
          </p:sp>
          <p:sp>
            <p:nvSpPr>
              <p:cNvPr id="29" name="Rechteck 28">
                <a:extLst>
                  <a:ext uri="{FF2B5EF4-FFF2-40B4-BE49-F238E27FC236}">
                    <a16:creationId xmlns:a16="http://schemas.microsoft.com/office/drawing/2014/main" id="{2043FA1B-F00C-13C1-558E-5CA2B37DD9A4}"/>
                  </a:ext>
                </a:extLst>
              </p:cNvPr>
              <p:cNvSpPr/>
              <p:nvPr/>
            </p:nvSpPr>
            <p:spPr>
              <a:xfrm>
                <a:off x="5200290" y="3992593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 err="1"/>
                  <a:t>ProfiNET</a:t>
                </a:r>
                <a:endParaRPr lang="de-DE"/>
              </a:p>
            </p:txBody>
          </p:sp>
        </p:grpSp>
        <p:pic>
          <p:nvPicPr>
            <p:cNvPr id="23" name="Grafik 22" descr="Ein Bild, das Schrift, Text, Logo, Symbol enthält.&#10;&#10;Beschreibung automatisch generiert.">
              <a:extLst>
                <a:ext uri="{FF2B5EF4-FFF2-40B4-BE49-F238E27FC236}">
                  <a16:creationId xmlns:a16="http://schemas.microsoft.com/office/drawing/2014/main" id="{3683358F-00F3-D07D-4844-64E5D1737B6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926705" y="4076700"/>
              <a:ext cx="2061210" cy="982980"/>
            </a:xfrm>
            <a:prstGeom prst="rect">
              <a:avLst/>
            </a:prstGeom>
          </p:spPr>
        </p:pic>
        <p:pic>
          <p:nvPicPr>
            <p:cNvPr id="24" name="Grafik 23" descr="Ein Bild, das Schrift, Logo, Grafiken, Text enthält.&#10;&#10;Beschreibung automatisch generiert.">
              <a:extLst>
                <a:ext uri="{FF2B5EF4-FFF2-40B4-BE49-F238E27FC236}">
                  <a16:creationId xmlns:a16="http://schemas.microsoft.com/office/drawing/2014/main" id="{3C4EC6EF-6373-97D7-BFA3-D34CCE67460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603933" y="3277553"/>
              <a:ext cx="2101215" cy="607695"/>
            </a:xfrm>
            <a:prstGeom prst="rect">
              <a:avLst/>
            </a:prstGeom>
          </p:spPr>
        </p:pic>
        <p:pic>
          <p:nvPicPr>
            <p:cNvPr id="25" name="Grafik 24" descr="Ein Bild, das Schrift, Logo, Grafiken, Text enthält.&#10;&#10;Beschreibung automatisch generiert.">
              <a:extLst>
                <a:ext uri="{FF2B5EF4-FFF2-40B4-BE49-F238E27FC236}">
                  <a16:creationId xmlns:a16="http://schemas.microsoft.com/office/drawing/2014/main" id="{D5791648-77EF-E864-6E53-E9725A4FAC0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707630" y="2576513"/>
              <a:ext cx="2080260" cy="607695"/>
            </a:xfrm>
            <a:prstGeom prst="rect">
              <a:avLst/>
            </a:prstGeom>
          </p:spPr>
        </p:pic>
        <p:pic>
          <p:nvPicPr>
            <p:cNvPr id="30" name="Grafik 29">
              <a:extLst>
                <a:ext uri="{FF2B5EF4-FFF2-40B4-BE49-F238E27FC236}">
                  <a16:creationId xmlns:a16="http://schemas.microsoft.com/office/drawing/2014/main" id="{3DBBC907-9AE7-6136-6E86-288E9813339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380114" y="5251132"/>
              <a:ext cx="1938608" cy="957396"/>
            </a:xfrm>
            <a:prstGeom prst="rect">
              <a:avLst/>
            </a:prstGeom>
          </p:spPr>
        </p:pic>
        <p:pic>
          <p:nvPicPr>
            <p:cNvPr id="4" name="Grafik 3" descr="Ein Bild, das Elektronik, Maschine, Text, Verstärker enthält.&#10;&#10;KI-generierte Inhalte können fehlerhaft sein.">
              <a:extLst>
                <a:ext uri="{FF2B5EF4-FFF2-40B4-BE49-F238E27FC236}">
                  <a16:creationId xmlns:a16="http://schemas.microsoft.com/office/drawing/2014/main" id="{E905DAF1-3365-63F2-395A-9A61AC3C5B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54828" y="4773283"/>
              <a:ext cx="1547910" cy="1508204"/>
            </a:xfrm>
            <a:prstGeom prst="rect">
              <a:avLst/>
            </a:prstGeom>
          </p:spPr>
        </p:pic>
      </p:grpSp>
      <p:sp>
        <p:nvSpPr>
          <p:cNvPr id="13" name="Titel 1">
            <a:extLst>
              <a:ext uri="{FF2B5EF4-FFF2-40B4-BE49-F238E27FC236}">
                <a16:creationId xmlns:a16="http://schemas.microsoft.com/office/drawing/2014/main" id="{FCF85D78-1B0B-C84E-743F-499539FF8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Kraft-Momenten-Sensor FTS</a:t>
            </a:r>
            <a:br>
              <a:rPr lang="de-DE"/>
            </a:br>
            <a:r>
              <a:rPr lang="de-DE" sz="2800" b="0">
                <a:latin typeface="Fago Pro"/>
              </a:rPr>
              <a:t>Kommunikationsschnittstellen</a:t>
            </a:r>
            <a:endParaRPr lang="de-DE"/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0B1E2315-31FC-A49E-4C34-42807EE9EE2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 </a:t>
            </a:r>
          </a:p>
        </p:txBody>
      </p:sp>
      <p:sp>
        <p:nvSpPr>
          <p:cNvPr id="2" name="Rechteck 1">
            <a:extLst>
              <a:ext uri="{FF2B5EF4-FFF2-40B4-BE49-F238E27FC236}">
                <a16:creationId xmlns:a16="http://schemas.microsoft.com/office/drawing/2014/main" id="{5C76398D-F1BE-57EF-859C-D74C2E0C9B20}"/>
              </a:ext>
            </a:extLst>
          </p:cNvPr>
          <p:cNvSpPr/>
          <p:nvPr/>
        </p:nvSpPr>
        <p:spPr>
          <a:xfrm>
            <a:off x="4503699" y="1825678"/>
            <a:ext cx="2657653" cy="7059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dirty="0"/>
              <a:t>Ethernet TCP/UDP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D860E2D8-C1BE-7B59-2B1A-0FF527DEA808}"/>
              </a:ext>
            </a:extLst>
          </p:cNvPr>
          <p:cNvSpPr/>
          <p:nvPr/>
        </p:nvSpPr>
        <p:spPr>
          <a:xfrm rot="17908212">
            <a:off x="3840462" y="2404970"/>
            <a:ext cx="1024660" cy="1452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702510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8F87EA67-F724-DC39-28D2-1CE01EF79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BF3DEF20-D6D5-FD36-6295-E49AA1F3C7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946508"/>
              </p:ext>
            </p:extLst>
          </p:nvPr>
        </p:nvGraphicFramePr>
        <p:xfrm>
          <a:off x="2625975" y="1581273"/>
          <a:ext cx="9050868" cy="4803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078">
                  <a:extLst>
                    <a:ext uri="{9D8B030D-6E8A-4147-A177-3AD203B41FA5}">
                      <a16:colId xmlns:a16="http://schemas.microsoft.com/office/drawing/2014/main" val="795684143"/>
                    </a:ext>
                  </a:extLst>
                </a:gridCol>
                <a:gridCol w="1757600">
                  <a:extLst>
                    <a:ext uri="{9D8B030D-6E8A-4147-A177-3AD203B41FA5}">
                      <a16:colId xmlns:a16="http://schemas.microsoft.com/office/drawing/2014/main" val="3249423921"/>
                    </a:ext>
                  </a:extLst>
                </a:gridCol>
                <a:gridCol w="1929161">
                  <a:extLst>
                    <a:ext uri="{9D8B030D-6E8A-4147-A177-3AD203B41FA5}">
                      <a16:colId xmlns:a16="http://schemas.microsoft.com/office/drawing/2014/main" val="730941648"/>
                    </a:ext>
                  </a:extLst>
                </a:gridCol>
                <a:gridCol w="1700025">
                  <a:extLst>
                    <a:ext uri="{9D8B030D-6E8A-4147-A177-3AD203B41FA5}">
                      <a16:colId xmlns:a16="http://schemas.microsoft.com/office/drawing/2014/main" val="3043016379"/>
                    </a:ext>
                  </a:extLst>
                </a:gridCol>
                <a:gridCol w="1902004">
                  <a:extLst>
                    <a:ext uri="{9D8B030D-6E8A-4147-A177-3AD203B41FA5}">
                      <a16:colId xmlns:a16="http://schemas.microsoft.com/office/drawing/2014/main" val="3919050849"/>
                    </a:ext>
                  </a:extLst>
                </a:gridCol>
              </a:tblGrid>
              <a:tr h="295279">
                <a:tc>
                  <a:txBody>
                    <a:bodyPr/>
                    <a:lstStyle/>
                    <a:p>
                      <a:pPr algn="ctr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FTS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056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600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11 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4961618"/>
                  </a:ext>
                </a:extLst>
              </a:tr>
              <a:tr h="12064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  <a:endParaRPr lang="de-DE">
                        <a:solidFill>
                          <a:schemeClr val="accent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Größe</a:t>
                      </a:r>
                    </a:p>
                    <a:p>
                      <a:pPr algn="l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Außen-durchmesser </a:t>
                      </a:r>
                    </a:p>
                    <a:p>
                      <a:pPr algn="l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Ø56mm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Messbereich</a:t>
                      </a:r>
                      <a:r>
                        <a:rPr lang="de-DE" sz="1400" b="1"/>
                        <a:t>  </a:t>
                      </a:r>
                    </a:p>
                    <a:p>
                      <a:pPr algn="l"/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Fz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600 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Messbereich</a:t>
                      </a:r>
                    </a:p>
                    <a:p>
                      <a:pPr algn="l"/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Mxyz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11 </a:t>
                      </a:r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800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165222"/>
                  </a:ext>
                </a:extLst>
              </a:tr>
              <a:tr h="305473">
                <a:tc>
                  <a:txBody>
                    <a:bodyPr/>
                    <a:lstStyle/>
                    <a:p>
                      <a:pPr algn="ctr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FTS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IFB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PN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16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6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9707309"/>
                  </a:ext>
                </a:extLst>
              </a:tr>
              <a:tr h="11639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  <a:endParaRPr lang="de-DE">
                        <a:solidFill>
                          <a:schemeClr val="accent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I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nterface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ace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B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ox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PN </a:t>
                      </a:r>
                      <a:r>
                        <a:rPr lang="de-DE" sz="1800" kern="1200" dirty="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ProfiNet</a:t>
                      </a:r>
                      <a:endParaRPr lang="de-DE" sz="1800" kern="1200" dirty="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EI </a:t>
                      </a:r>
                      <a:r>
                        <a:rPr lang="de-DE" sz="180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Ethernet/IP</a:t>
                      </a:r>
                      <a:endParaRPr lang="de-DE" sz="1800" b="1" kern="1200" dirty="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EC </a:t>
                      </a:r>
                      <a:r>
                        <a:rPr lang="de-DE" sz="180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EtherCAT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EN </a:t>
                      </a:r>
                      <a:r>
                        <a:rPr lang="de-DE" sz="180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Ethernet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-</a:t>
                      </a:r>
                    </a:p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IP67 (optional)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de-DE" sz="1400" b="1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2588794"/>
                  </a:ext>
                </a:extLst>
              </a:tr>
              <a:tr h="29527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FTS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M8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M12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5711221"/>
                  </a:ext>
                </a:extLst>
              </a:tr>
              <a:tr h="12348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C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able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M8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Größe 047 - 085</a:t>
                      </a:r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M12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Größe 105 - 250</a:t>
                      </a:r>
                      <a:endParaRPr lang="de-DE" sz="1800" b="1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M12</a:t>
                      </a:r>
                    </a:p>
                    <a:p>
                      <a:pPr algn="l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Interface Box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10 m </a:t>
                      </a:r>
                    </a:p>
                    <a:p>
                      <a:pPr algn="l"/>
                      <a:r>
                        <a:rPr lang="de-DE" sz="1800" b="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Kabel Länge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0425137"/>
                  </a:ext>
                </a:extLst>
              </a:tr>
            </a:tbl>
          </a:graphicData>
        </a:graphic>
      </p:graphicFrame>
      <p:pic>
        <p:nvPicPr>
          <p:cNvPr id="5" name="Grafik 4" descr="Ein Bild, das Screenshot, Kreis, Panorama, Design enthält.&#10;&#10;KI-generierte Inhalte können fehlerhaft sein.">
            <a:extLst>
              <a:ext uri="{FF2B5EF4-FFF2-40B4-BE49-F238E27FC236}">
                <a16:creationId xmlns:a16="http://schemas.microsoft.com/office/drawing/2014/main" id="{5A391170-BC96-4605-A5BC-42B50FEC09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5157" y="1739842"/>
            <a:ext cx="1635740" cy="1210181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759F4BFD-82C5-A249-0C0B-386C696A8FC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6577" y="3235773"/>
            <a:ext cx="783988" cy="1687301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59D2A77B-4F66-98E1-9BAC-900584C29C6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0432" y="5489608"/>
            <a:ext cx="1457324" cy="894745"/>
          </a:xfrm>
          <a:prstGeom prst="rect">
            <a:avLst/>
          </a:prstGeom>
        </p:spPr>
      </p:pic>
      <p:sp>
        <p:nvSpPr>
          <p:cNvPr id="12" name="Titel 1">
            <a:extLst>
              <a:ext uri="{FF2B5EF4-FFF2-40B4-BE49-F238E27FC236}">
                <a16:creationId xmlns:a16="http://schemas.microsoft.com/office/drawing/2014/main" id="{35C6BC4B-B5D5-FA77-6E10-198331769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505638"/>
          </a:xfrm>
        </p:spPr>
        <p:txBody>
          <a:bodyPr/>
          <a:lstStyle/>
          <a:p>
            <a:r>
              <a:rPr lang="de-DE"/>
              <a:t>Kraft-Momenten-Sensor FTS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E5BD6A85-6548-3511-E152-E8E043E6A6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 </a:t>
            </a:r>
          </a:p>
        </p:txBody>
      </p:sp>
    </p:spTree>
    <p:extLst>
      <p:ext uri="{BB962C8B-B14F-4D97-AF65-F5344CB8AC3E}">
        <p14:creationId xmlns:p14="http://schemas.microsoft.com/office/powerpoint/2010/main" val="33238929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0151E3A-D8A3-62D3-F07E-166648515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elle 6">
            <a:extLst>
              <a:ext uri="{FF2B5EF4-FFF2-40B4-BE49-F238E27FC236}">
                <a16:creationId xmlns:a16="http://schemas.microsoft.com/office/drawing/2014/main" id="{2AC21DE8-D338-CF52-38C2-9F48D4855C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899484"/>
              </p:ext>
            </p:extLst>
          </p:nvPr>
        </p:nvGraphicFramePr>
        <p:xfrm>
          <a:off x="658814" y="2810925"/>
          <a:ext cx="10701719" cy="3566160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1008000">
                  <a:extLst>
                    <a:ext uri="{9D8B030D-6E8A-4147-A177-3AD203B41FA5}">
                      <a16:colId xmlns:a16="http://schemas.microsoft.com/office/drawing/2014/main" val="2173432280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2037782457"/>
                    </a:ext>
                  </a:extLst>
                </a:gridCol>
                <a:gridCol w="1119947">
                  <a:extLst>
                    <a:ext uri="{9D8B030D-6E8A-4147-A177-3AD203B41FA5}">
                      <a16:colId xmlns:a16="http://schemas.microsoft.com/office/drawing/2014/main" val="3027677068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871266929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1490416919"/>
                    </a:ext>
                  </a:extLst>
                </a:gridCol>
                <a:gridCol w="1404000">
                  <a:extLst>
                    <a:ext uri="{9D8B030D-6E8A-4147-A177-3AD203B41FA5}">
                      <a16:colId xmlns:a16="http://schemas.microsoft.com/office/drawing/2014/main" val="3161304527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1331336812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193871658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753625580"/>
                    </a:ext>
                  </a:extLst>
                </a:gridCol>
              </a:tblGrid>
              <a:tr h="121280"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Größe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Durchmesser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Messbereich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Werkzeugseite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Roboterseitige Adapter (optional)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25847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endParaRPr lang="de-DE" sz="1400" b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Ø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 err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Fx</a:t>
                      </a:r>
                      <a:r>
                        <a:rPr lang="de-DE" sz="1400" b="0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/</a:t>
                      </a:r>
                      <a:r>
                        <a:rPr lang="de-DE" sz="1400" b="0" err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Fy</a:t>
                      </a:r>
                      <a:endParaRPr lang="de-DE" sz="1400" b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 err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Fz</a:t>
                      </a:r>
                      <a:endParaRPr lang="de-DE" sz="1400" b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 err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Mx</a:t>
                      </a:r>
                      <a:r>
                        <a:rPr lang="de-DE" sz="1400" b="0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/My/</a:t>
                      </a:r>
                      <a:r>
                        <a:rPr lang="de-DE" sz="1400" b="0" err="1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Mz</a:t>
                      </a:r>
                      <a:endParaRPr lang="de-DE" sz="1400" b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de-DE" sz="1400" b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S (klein)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M (mittel)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bg1"/>
                          </a:solidFill>
                          <a:latin typeface="+mj-lt"/>
                          <a:cs typeface="Arial" panose="020B0604020202020204" pitchFamily="34" charset="0"/>
                        </a:rPr>
                        <a:t>L (groß)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950896"/>
                  </a:ext>
                </a:extLst>
              </a:tr>
              <a:tr h="274862"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047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47 mm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125 N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300 N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4,5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25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643816"/>
                  </a:ext>
                </a:extLst>
              </a:tr>
              <a:tr h="274862"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FTS 056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56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250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600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11 </a:t>
                      </a:r>
                      <a:r>
                        <a:rPr lang="de-DE" sz="1400" b="0" kern="1200" err="1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Nm</a:t>
                      </a:r>
                      <a:endParaRPr lang="de-DE" sz="1400" b="0" kern="1200">
                        <a:solidFill>
                          <a:schemeClr val="accent1"/>
                        </a:solidFill>
                        <a:latin typeface="+mj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4518052"/>
                  </a:ext>
                </a:extLst>
              </a:tr>
              <a:tr h="384247"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070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70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500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1200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28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31,5 + </a:t>
                      </a:r>
                      <a:b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</a:b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6995437"/>
                  </a:ext>
                </a:extLst>
              </a:tr>
              <a:tr h="265684"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085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85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2400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70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4014690"/>
                  </a:ext>
                </a:extLst>
              </a:tr>
              <a:tr h="2748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105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105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4800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175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9171967"/>
                  </a:ext>
                </a:extLst>
              </a:tr>
              <a:tr h="274862"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125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125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3200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7800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350 </a:t>
                      </a:r>
                      <a:r>
                        <a:rPr lang="de-DE" sz="140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6073787"/>
                  </a:ext>
                </a:extLst>
              </a:tr>
              <a:tr h="274862"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160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160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5000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12500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700 </a:t>
                      </a:r>
                      <a:r>
                        <a:rPr lang="de-DE" sz="140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4192647"/>
                  </a:ext>
                </a:extLst>
              </a:tr>
              <a:tr h="287469"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200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200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10000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20000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1400 </a:t>
                      </a:r>
                      <a:r>
                        <a:rPr lang="de-DE" sz="1400" b="0" i="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 b="0" i="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6693752"/>
                  </a:ext>
                </a:extLst>
              </a:tr>
              <a:tr h="257672"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FTS 250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250 mm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16000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32000 N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2800 </a:t>
                      </a:r>
                      <a:r>
                        <a:rPr lang="de-DE" sz="1400" i="0" err="1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Nm</a:t>
                      </a:r>
                      <a:endParaRPr lang="de-DE" sz="1400" i="0">
                        <a:solidFill>
                          <a:schemeClr val="accent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i="0">
                          <a:solidFill>
                            <a:schemeClr val="accent1"/>
                          </a:solidFill>
                          <a:latin typeface="+mj-lt"/>
                          <a:cs typeface="Arial" panose="020B0604020202020204" pitchFamily="34" charset="0"/>
                        </a:rPr>
                        <a:t>ISO 250</a:t>
                      </a: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0772411"/>
                  </a:ext>
                </a:extLst>
              </a:tr>
            </a:tbl>
          </a:graphicData>
        </a:graphic>
      </p:graphicFrame>
      <p:sp>
        <p:nvSpPr>
          <p:cNvPr id="17" name="Titel 1">
            <a:extLst>
              <a:ext uri="{FF2B5EF4-FFF2-40B4-BE49-F238E27FC236}">
                <a16:creationId xmlns:a16="http://schemas.microsoft.com/office/drawing/2014/main" id="{4B9D8A5C-5ECD-CDFE-57F3-EFB53D51F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Kraft-Momenten-Sensor FTS</a:t>
            </a:r>
            <a:br>
              <a:rPr lang="de-DE"/>
            </a:br>
            <a:r>
              <a:rPr lang="de-DE" sz="2800" b="0">
                <a:latin typeface="Fago Pro"/>
              </a:rPr>
              <a:t>Baugrößen &amp; Adapterplatten</a:t>
            </a:r>
            <a:endParaRPr lang="de-DE" sz="2800"/>
          </a:p>
        </p:txBody>
      </p:sp>
      <p:sp>
        <p:nvSpPr>
          <p:cNvPr id="18" name="Textplatzhalter 3">
            <a:extLst>
              <a:ext uri="{FF2B5EF4-FFF2-40B4-BE49-F238E27FC236}">
                <a16:creationId xmlns:a16="http://schemas.microsoft.com/office/drawing/2014/main" id="{61643E6E-A12F-D8B4-C512-3FAD80858B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 </a:t>
            </a:r>
          </a:p>
        </p:txBody>
      </p:sp>
      <p:pic>
        <p:nvPicPr>
          <p:cNvPr id="20" name="Grafik 19" descr="Ein Bild, das Schwarzweiß enthält.&#10;&#10;KI-generierte Inhalte können fehlerhaft sein.">
            <a:extLst>
              <a:ext uri="{FF2B5EF4-FFF2-40B4-BE49-F238E27FC236}">
                <a16:creationId xmlns:a16="http://schemas.microsoft.com/office/drawing/2014/main" id="{F486998F-949E-BF1F-A22B-529E6A24F9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540"/>
          <a:stretch>
            <a:fillRect/>
          </a:stretch>
        </p:blipFill>
        <p:spPr>
          <a:xfrm>
            <a:off x="7696200" y="786283"/>
            <a:ext cx="3429000" cy="1008921"/>
          </a:xfrm>
          <a:prstGeom prst="rect">
            <a:avLst/>
          </a:prstGeom>
        </p:spPr>
      </p:pic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C3E88F15-ED4B-112F-3A79-042BBAE0AD85}"/>
              </a:ext>
            </a:extLst>
          </p:cNvPr>
          <p:cNvSpPr txBox="1">
            <a:spLocks/>
          </p:cNvSpPr>
          <p:nvPr/>
        </p:nvSpPr>
        <p:spPr>
          <a:xfrm>
            <a:off x="658814" y="2026568"/>
            <a:ext cx="10701719" cy="78435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lvl="1" indent="-265113">
              <a:spcBef>
                <a:spcPts val="600"/>
              </a:spcBef>
              <a:buClr>
                <a:srgbClr val="009EE0"/>
              </a:buClr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  <a:defRPr/>
            </a:pPr>
            <a:r>
              <a:rPr lang="de-DE" b="1"/>
              <a:t>Einfache Montage</a:t>
            </a:r>
            <a:r>
              <a:rPr lang="en-US"/>
              <a:t>​: </a:t>
            </a:r>
            <a:r>
              <a:rPr lang="de-DE"/>
              <a:t>Dank standardisierter ISO-Anschraubbilder auf der Werkzeugseite und Adapterplatten auf der Roboterseite lässt sich der FTS schnell und unkompliziert montieren</a:t>
            </a:r>
            <a:r>
              <a:rPr lang="en-US"/>
              <a:t>​​</a:t>
            </a:r>
          </a:p>
        </p:txBody>
      </p:sp>
    </p:spTree>
    <p:extLst>
      <p:ext uri="{BB962C8B-B14F-4D97-AF65-F5344CB8AC3E}">
        <p14:creationId xmlns:p14="http://schemas.microsoft.com/office/powerpoint/2010/main" val="2175810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959093-4882-62BB-4A9D-98BE51DC2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fik 5">
            <a:extLst>
              <a:ext uri="{FF2B5EF4-FFF2-40B4-BE49-F238E27FC236}">
                <a16:creationId xmlns:a16="http://schemas.microsoft.com/office/drawing/2014/main" id="{0206A30D-3277-BF36-19FB-D9419860360F}"/>
              </a:ext>
            </a:extLst>
          </p:cNvPr>
          <p:cNvSpPr/>
          <p:nvPr/>
        </p:nvSpPr>
        <p:spPr>
          <a:xfrm>
            <a:off x="0" y="1105916"/>
            <a:ext cx="12192000" cy="5178331"/>
          </a:xfrm>
          <a:custGeom>
            <a:avLst/>
            <a:gdLst>
              <a:gd name="connsiteX0" fmla="*/ 2905125 w 6858000"/>
              <a:gd name="connsiteY0" fmla="*/ 2912812 h 2912811"/>
              <a:gd name="connsiteX1" fmla="*/ 0 w 6858000"/>
              <a:gd name="connsiteY1" fmla="*/ 2912812 h 2912811"/>
              <a:gd name="connsiteX2" fmla="*/ 0 w 6858000"/>
              <a:gd name="connsiteY2" fmla="*/ 1484062 h 2912811"/>
              <a:gd name="connsiteX3" fmla="*/ 2548271 w 6858000"/>
              <a:gd name="connsiteY3" fmla="*/ 1484062 h 2912811"/>
              <a:gd name="connsiteX4" fmla="*/ 5333810 w 6858000"/>
              <a:gd name="connsiteY4" fmla="*/ 0 h 2912811"/>
              <a:gd name="connsiteX5" fmla="*/ 6858000 w 6858000"/>
              <a:gd name="connsiteY5" fmla="*/ 0 h 2912811"/>
              <a:gd name="connsiteX6" fmla="*/ 6858000 w 6858000"/>
              <a:gd name="connsiteY6" fmla="*/ 1428750 h 2912811"/>
              <a:gd name="connsiteX7" fmla="*/ 5690664 w 6858000"/>
              <a:gd name="connsiteY7" fmla="*/ 1428750 h 2912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912811">
                <a:moveTo>
                  <a:pt x="2905125" y="2912812"/>
                </a:moveTo>
                <a:lnTo>
                  <a:pt x="0" y="2912812"/>
                </a:lnTo>
                <a:lnTo>
                  <a:pt x="0" y="1484062"/>
                </a:lnTo>
                <a:lnTo>
                  <a:pt x="2548271" y="1484062"/>
                </a:lnTo>
                <a:lnTo>
                  <a:pt x="5333810" y="0"/>
                </a:lnTo>
                <a:lnTo>
                  <a:pt x="6858000" y="0"/>
                </a:lnTo>
                <a:lnTo>
                  <a:pt x="6858000" y="1428750"/>
                </a:lnTo>
                <a:lnTo>
                  <a:pt x="5690664" y="142875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4" name="Titel 13">
            <a:extLst>
              <a:ext uri="{FF2B5EF4-FFF2-40B4-BE49-F238E27FC236}">
                <a16:creationId xmlns:a16="http://schemas.microsoft.com/office/drawing/2014/main" id="{E839498F-D6F6-2580-E045-C277978CB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4914672" cy="1020318"/>
          </a:xfrm>
        </p:spPr>
        <p:txBody>
          <a:bodyPr/>
          <a:lstStyle/>
          <a:p>
            <a:r>
              <a:rPr lang="de-DE"/>
              <a:t>Ausgleichseinheit AGM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5DBF562C-2C92-A356-CE38-F21BABECB83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33</a:t>
            </a:fld>
            <a:endParaRPr lang="de-DE"/>
          </a:p>
        </p:txBody>
      </p:sp>
      <p:sp>
        <p:nvSpPr>
          <p:cNvPr id="15" name="Textplatzhalter 14">
            <a:extLst>
              <a:ext uri="{FF2B5EF4-FFF2-40B4-BE49-F238E27FC236}">
                <a16:creationId xmlns:a16="http://schemas.microsoft.com/office/drawing/2014/main" id="{FC81930D-D34D-DCBB-572D-6E24AD368B0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</a:t>
            </a:r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4ED26352-7CEE-B83B-5B87-716AB1FD489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2" y="1615726"/>
            <a:ext cx="4233228" cy="1545976"/>
          </a:xfrm>
        </p:spPr>
        <p:txBody>
          <a:bodyPr/>
          <a:lstStyle/>
          <a:p>
            <a:pPr marL="0" lvl="0" indent="0">
              <a:buClr>
                <a:srgbClr val="009EE0"/>
              </a:buClr>
              <a:buNone/>
              <a:defRPr/>
            </a:pPr>
            <a:r>
              <a:rPr lang="de-DE" sz="1800"/>
              <a:t>Modulare Ausgleichseinheit mit kompakter Bauweise und robusten Führungen</a:t>
            </a:r>
          </a:p>
          <a:p>
            <a:pPr marL="0" lvl="0" indent="0">
              <a:buClr>
                <a:srgbClr val="009EE0"/>
              </a:buClr>
              <a:buNone/>
              <a:defRPr/>
            </a:pPr>
            <a:endParaRPr lang="de-DE" sz="600"/>
          </a:p>
          <a:p>
            <a:pPr marL="0" lvl="0" indent="0">
              <a:buClr>
                <a:srgbClr val="009EE0"/>
              </a:buClr>
              <a:buNone/>
              <a:defRPr/>
            </a:pPr>
            <a:r>
              <a:rPr lang="de-DE" sz="1800">
                <a:solidFill>
                  <a:schemeClr val="accent1"/>
                </a:solidFill>
              </a:rPr>
              <a:t>Immer das richtige Ausgleichsverhalten XY, Z, W, XYZ, WZ</a:t>
            </a:r>
            <a:endParaRPr lang="de-DE" sz="1800"/>
          </a:p>
        </p:txBody>
      </p:sp>
      <p:sp>
        <p:nvSpPr>
          <p:cNvPr id="19" name="Titel 11">
            <a:extLst>
              <a:ext uri="{FF2B5EF4-FFF2-40B4-BE49-F238E27FC236}">
                <a16:creationId xmlns:a16="http://schemas.microsoft.com/office/drawing/2014/main" id="{90B1D3FA-5C0D-648A-EB79-FA3E5B8FE53B}"/>
              </a:ext>
            </a:extLst>
          </p:cNvPr>
          <p:cNvSpPr txBox="1">
            <a:spLocks/>
          </p:cNvSpPr>
          <p:nvPr/>
        </p:nvSpPr>
        <p:spPr>
          <a:xfrm>
            <a:off x="658812" y="4143225"/>
            <a:ext cx="4687887" cy="52473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Großer Traglastbereich </a:t>
            </a:r>
          </a:p>
          <a:p>
            <a:r>
              <a:rPr lang="de-DE" sz="1800" b="1">
                <a:solidFill>
                  <a:schemeClr val="bg1"/>
                </a:solidFill>
                <a:latin typeface="Fago Pro" panose="02000506040000020004" pitchFamily="50" charset="0"/>
              </a:rPr>
              <a:t>von wenigen Gramm bis zu</a:t>
            </a:r>
          </a:p>
        </p:txBody>
      </p:sp>
      <p:sp>
        <p:nvSpPr>
          <p:cNvPr id="20" name="Titel 11">
            <a:extLst>
              <a:ext uri="{FF2B5EF4-FFF2-40B4-BE49-F238E27FC236}">
                <a16:creationId xmlns:a16="http://schemas.microsoft.com/office/drawing/2014/main" id="{25B48F60-CA18-B853-955C-1180E91830D1}"/>
              </a:ext>
            </a:extLst>
          </p:cNvPr>
          <p:cNvSpPr txBox="1">
            <a:spLocks/>
          </p:cNvSpPr>
          <p:nvPr/>
        </p:nvSpPr>
        <p:spPr>
          <a:xfrm>
            <a:off x="658812" y="4667962"/>
            <a:ext cx="3543071" cy="1148624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8000" b="1" dirty="0">
                <a:solidFill>
                  <a:schemeClr val="bg1"/>
                </a:solidFill>
                <a:latin typeface="Fago Pro" panose="02000506040000020004" pitchFamily="50" charset="0"/>
              </a:rPr>
              <a:t>500 kg</a:t>
            </a:r>
          </a:p>
        </p:txBody>
      </p:sp>
      <p:pic>
        <p:nvPicPr>
          <p:cNvPr id="4" name="Grafik 3" descr="Ein Bild, das Text, Schrift, Kreis, Logo enthält.&#10;&#10;KI-generierte Inhalte können fehlerhaft sein.">
            <a:extLst>
              <a:ext uri="{FF2B5EF4-FFF2-40B4-BE49-F238E27FC236}">
                <a16:creationId xmlns:a16="http://schemas.microsoft.com/office/drawing/2014/main" id="{B405D5E1-E6BA-03EC-EF3C-6489F86D72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507" y="1419935"/>
            <a:ext cx="1200157" cy="1200157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25F1ED4-E18E-667C-4E42-7826C25C57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3551" y="1489516"/>
            <a:ext cx="2624033" cy="1876183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sp>
        <p:nvSpPr>
          <p:cNvPr id="8" name="Titel 11">
            <a:extLst>
              <a:ext uri="{FF2B5EF4-FFF2-40B4-BE49-F238E27FC236}">
                <a16:creationId xmlns:a16="http://schemas.microsoft.com/office/drawing/2014/main" id="{83512450-8BFE-1D7E-28A4-F830453D01E9}"/>
              </a:ext>
            </a:extLst>
          </p:cNvPr>
          <p:cNvSpPr txBox="1">
            <a:spLocks/>
          </p:cNvSpPr>
          <p:nvPr/>
        </p:nvSpPr>
        <p:spPr>
          <a:xfrm>
            <a:off x="658812" y="4717537"/>
            <a:ext cx="4687887" cy="52473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de-DE" sz="1800" b="1">
              <a:solidFill>
                <a:schemeClr val="bg1"/>
              </a:solidFill>
              <a:latin typeface="Fago Pro" panose="02000506040000020004" pitchFamily="50" charset="0"/>
            </a:endParaRPr>
          </a:p>
        </p:txBody>
      </p:sp>
      <p:pic>
        <p:nvPicPr>
          <p:cNvPr id="17" name="Grafik 16" descr="Ein Bild, das Elektronik, Band enthält.&#10;&#10;KI-generierte Inhalte können fehlerhaft sein.">
            <a:extLst>
              <a:ext uri="{FF2B5EF4-FFF2-40B4-BE49-F238E27FC236}">
                <a16:creationId xmlns:a16="http://schemas.microsoft.com/office/drawing/2014/main" id="{B87CC235-93DA-01D7-CEF7-0C4E6441AA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6277" y="4537739"/>
            <a:ext cx="2618579" cy="1661489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EC080CEF-8401-621C-6B65-04B73D8508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8465" y="2934110"/>
            <a:ext cx="2624033" cy="2033625"/>
          </a:xfrm>
          <a:prstGeom prst="rect">
            <a:avLst/>
          </a:prstGeom>
          <a:effectLst>
            <a:outerShdw blurRad="635000" dist="304800" algn="l" rotWithShape="0">
              <a:prstClr val="black">
                <a:alpha val="29000"/>
              </a:prstClr>
            </a:outerShdw>
          </a:effectLst>
        </p:spPr>
      </p:pic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0EFC8F84-0503-5480-9569-0A7F2D644A01}"/>
              </a:ext>
            </a:extLst>
          </p:cNvPr>
          <p:cNvSpPr txBox="1">
            <a:spLocks/>
          </p:cNvSpPr>
          <p:nvPr/>
        </p:nvSpPr>
        <p:spPr>
          <a:xfrm>
            <a:off x="6588147" y="3371635"/>
            <a:ext cx="868792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>
                <a:solidFill>
                  <a:schemeClr val="bg1"/>
                </a:solidFill>
              </a:rPr>
              <a:t>AGM-Z</a:t>
            </a:r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C70488E7-1033-A842-7544-8D0F98CE339F}"/>
              </a:ext>
            </a:extLst>
          </p:cNvPr>
          <p:cNvSpPr txBox="1">
            <a:spLocks/>
          </p:cNvSpPr>
          <p:nvPr/>
        </p:nvSpPr>
        <p:spPr>
          <a:xfrm>
            <a:off x="7210084" y="4315387"/>
            <a:ext cx="868792" cy="3525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>
                <a:solidFill>
                  <a:schemeClr val="bg1"/>
                </a:solidFill>
              </a:rPr>
              <a:t>AGM-XY</a:t>
            </a: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FE4DF41F-7D93-FAD4-42CF-68A3159C5557}"/>
              </a:ext>
            </a:extLst>
          </p:cNvPr>
          <p:cNvSpPr txBox="1">
            <a:spLocks/>
          </p:cNvSpPr>
          <p:nvPr/>
        </p:nvSpPr>
        <p:spPr>
          <a:xfrm>
            <a:off x="8220460" y="3695081"/>
            <a:ext cx="868792" cy="352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>
                <a:solidFill>
                  <a:schemeClr val="bg1"/>
                </a:solidFill>
              </a:rPr>
              <a:t>AGM-W</a:t>
            </a:r>
          </a:p>
        </p:txBody>
      </p:sp>
    </p:spTree>
    <p:extLst>
      <p:ext uri="{BB962C8B-B14F-4D97-AF65-F5344CB8AC3E}">
        <p14:creationId xmlns:p14="http://schemas.microsoft.com/office/powerpoint/2010/main" val="1186030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9C0E0-EECC-70FF-1CBA-C80238F8F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F70FC012-AF89-4ACE-71FF-62E367C82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666A05AD-A6C5-C241-2663-691F3A84DC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sp>
        <p:nvSpPr>
          <p:cNvPr id="5" name="Grafik 6">
            <a:extLst>
              <a:ext uri="{FF2B5EF4-FFF2-40B4-BE49-F238E27FC236}">
                <a16:creationId xmlns:a16="http://schemas.microsoft.com/office/drawing/2014/main" id="{892787B4-2EC5-4391-02A0-C72B4CE00093}"/>
              </a:ext>
            </a:extLst>
          </p:cNvPr>
          <p:cNvSpPr/>
          <p:nvPr/>
        </p:nvSpPr>
        <p:spPr>
          <a:xfrm>
            <a:off x="588675" y="3568190"/>
            <a:ext cx="4424312" cy="2613535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6" name="Titel 11">
            <a:extLst>
              <a:ext uri="{FF2B5EF4-FFF2-40B4-BE49-F238E27FC236}">
                <a16:creationId xmlns:a16="http://schemas.microsoft.com/office/drawing/2014/main" id="{9D1491F6-360D-27C7-998C-6D5B6315F1B7}"/>
              </a:ext>
            </a:extLst>
          </p:cNvPr>
          <p:cNvSpPr txBox="1">
            <a:spLocks/>
          </p:cNvSpPr>
          <p:nvPr/>
        </p:nvSpPr>
        <p:spPr>
          <a:xfrm>
            <a:off x="521652" y="3847239"/>
            <a:ext cx="3894138" cy="418620"/>
          </a:xfrm>
          <a:prstGeom prst="rect">
            <a:avLst/>
          </a:prstGeom>
        </p:spPr>
        <p:txBody>
          <a:bodyPr lIns="50400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3500">
                <a:solidFill>
                  <a:schemeClr val="bg1"/>
                </a:solidFill>
              </a:rPr>
              <a:t>Toleranzen beherrschen –Zuverlässigkeit steigern</a:t>
            </a:r>
          </a:p>
        </p:txBody>
      </p:sp>
    </p:spTree>
    <p:extLst>
      <p:ext uri="{BB962C8B-B14F-4D97-AF65-F5344CB8AC3E}">
        <p14:creationId xmlns:p14="http://schemas.microsoft.com/office/powerpoint/2010/main" val="39359091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platzhalter 11">
            <a:extLst>
              <a:ext uri="{FF2B5EF4-FFF2-40B4-BE49-F238E27FC236}">
                <a16:creationId xmlns:a16="http://schemas.microsoft.com/office/drawing/2014/main" id="{1AB4B44F-F67D-FE3B-3723-B118010663CC}"/>
              </a:ext>
            </a:extLst>
          </p:cNvPr>
          <p:cNvSpPr txBox="1">
            <a:spLocks/>
          </p:cNvSpPr>
          <p:nvPr/>
        </p:nvSpPr>
        <p:spPr>
          <a:xfrm>
            <a:off x="658813" y="2125980"/>
            <a:ext cx="5658167" cy="41478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lvl="1" indent="-265113" fontAlgn="base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de-DE" b="1" dirty="0"/>
              <a:t>Großer Traglastbereich</a:t>
            </a:r>
            <a:r>
              <a:rPr lang="en-US" b="1" dirty="0"/>
              <a:t>​</a:t>
            </a:r>
            <a:br>
              <a:rPr lang="en-US" dirty="0"/>
            </a:br>
            <a:r>
              <a:rPr lang="de-DE" sz="1400" dirty="0"/>
              <a:t>Mit den AGM-Einheiten können Lasten von wenigen Gramm bis über 500 kg gehandelt werden</a:t>
            </a:r>
            <a:r>
              <a:rPr lang="en-US" sz="1400" dirty="0"/>
              <a:t>​</a:t>
            </a:r>
          </a:p>
          <a:p>
            <a:pPr marL="265113" lvl="1" indent="-265113" fontAlgn="base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de-DE" b="1" dirty="0"/>
              <a:t>Keine Kompromisse bei der Störkontur </a:t>
            </a:r>
            <a:r>
              <a:rPr lang="en-US" dirty="0"/>
              <a:t>​</a:t>
            </a:r>
            <a:br>
              <a:rPr lang="en-US" dirty="0"/>
            </a:br>
            <a:r>
              <a:rPr lang="de-DE" sz="1400" dirty="0"/>
              <a:t>Die AGM-Produktfamilie bietet mit 23 Baugrößen immer die passende Einheit für vielfältige Anwendungsmöglichkeiten</a:t>
            </a:r>
            <a:r>
              <a:rPr lang="en-US" sz="1400" dirty="0"/>
              <a:t>​</a:t>
            </a:r>
          </a:p>
          <a:p>
            <a:pPr marL="265113" lvl="1" indent="-265113" fontAlgn="base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de-DE" b="1" dirty="0"/>
              <a:t>Einfache Montage</a:t>
            </a:r>
            <a:r>
              <a:rPr lang="en-US" b="1" dirty="0"/>
              <a:t>​</a:t>
            </a:r>
            <a:br>
              <a:rPr lang="en-US" dirty="0"/>
            </a:br>
            <a:r>
              <a:rPr lang="de-DE" sz="1400" dirty="0"/>
              <a:t>Die Integrierte, durchgängige ISO-Schnittstelle roboter- und werkzeugseitig von ISO 31,5 bis ISO 200 passt an die meisten Robotertypen </a:t>
            </a:r>
            <a:r>
              <a:rPr lang="en-US" sz="1400" dirty="0"/>
              <a:t>​</a:t>
            </a:r>
          </a:p>
          <a:p>
            <a:pPr marL="265113" lvl="1" indent="-265113" fontAlgn="base">
              <a:spcBef>
                <a:spcPts val="600"/>
              </a:spcBef>
              <a:buClr>
                <a:srgbClr val="009EE0"/>
              </a:buCl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r>
              <a:rPr lang="de-DE" b="1" dirty="0"/>
              <a:t>Immer das richtige Ausgleichsverhalten</a:t>
            </a:r>
            <a:r>
              <a:rPr lang="en-US" b="1" dirty="0"/>
              <a:t>​</a:t>
            </a:r>
            <a:br>
              <a:rPr lang="en-US" dirty="0"/>
            </a:br>
            <a:r>
              <a:rPr lang="de-DE" sz="1400" dirty="0"/>
              <a:t>Das breite Portfolio ermöglicht den Ausgleich in XY, Z, W, XYZ, WZ mit über 50 Varianten</a:t>
            </a:r>
            <a:endParaRPr lang="en-US" sz="1400" dirty="0"/>
          </a:p>
          <a:p>
            <a:pPr marL="265113" lvl="1" indent="-265113">
              <a:spcBef>
                <a:spcPts val="600"/>
              </a:spcBef>
              <a:buClr>
                <a:srgbClr val="009EE0"/>
              </a:buClr>
              <a:buFont typeface="Arial" panose="020B0604020202020204" pitchFamily="34" charset="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  <a:defRPr/>
            </a:pPr>
            <a:endParaRPr lang="de-DE" sz="1400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959DCB4F-28A7-0D0E-32D3-BE26AE526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Ausgleichseinheit AGM</a:t>
            </a:r>
            <a:br>
              <a:rPr lang="de-DE"/>
            </a:br>
            <a:r>
              <a:rPr lang="de-DE" sz="2800" b="0"/>
              <a:t>Produktfamilie - Ihre Vorteile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0D77D2C-398C-BDA1-0A0F-B4D9C66F59F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</a:t>
            </a:r>
          </a:p>
        </p:txBody>
      </p:sp>
      <p:pic>
        <p:nvPicPr>
          <p:cNvPr id="7" name="Grafik 6" descr="Ein Bild, das Roboter, Spielzeug, Maschine enthält.&#10;&#10;KI-generierte Inhalte können fehlerhaft sein.">
            <a:extLst>
              <a:ext uri="{FF2B5EF4-FFF2-40B4-BE49-F238E27FC236}">
                <a16:creationId xmlns:a16="http://schemas.microsoft.com/office/drawing/2014/main" id="{BABD55C2-EAB1-9553-11E5-C5A2A4DA60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3254" y="0"/>
            <a:ext cx="4833784" cy="68580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686A59DC-9ED8-CFB8-7A7D-AEA5C89B44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8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E4E8E17A-EC35-7A6C-563B-4008D20047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36</a:t>
            </a:fld>
            <a:endParaRPr lang="de-DE"/>
          </a:p>
        </p:txBody>
      </p:sp>
      <p:sp>
        <p:nvSpPr>
          <p:cNvPr id="6" name="Titel 2">
            <a:extLst>
              <a:ext uri="{FF2B5EF4-FFF2-40B4-BE49-F238E27FC236}">
                <a16:creationId xmlns:a16="http://schemas.microsoft.com/office/drawing/2014/main" id="{1764FF7F-2733-6015-A5CF-F3BBF102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Ausgleichseinheit AGM</a:t>
            </a:r>
            <a:br>
              <a:rPr lang="de-DE"/>
            </a:br>
            <a:r>
              <a:rPr lang="de-DE" sz="2800" b="0" noProof="0">
                <a:solidFill>
                  <a:schemeClr val="accent1"/>
                </a:solidFill>
              </a:rPr>
              <a:t>Toleranzen beherrschen –Zuverlässigkeit steigern</a:t>
            </a:r>
            <a:endParaRPr lang="de-DE" sz="2800" b="0"/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13849A75-7D80-67C1-6EAD-66571070CAB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05715249-4ECA-9FCB-393E-0A5F727E6D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7" r="7511" b="44155"/>
          <a:stretch>
            <a:fillRect/>
          </a:stretch>
        </p:blipFill>
        <p:spPr>
          <a:xfrm>
            <a:off x="7926450" y="2033450"/>
            <a:ext cx="3494086" cy="2620565"/>
          </a:xfrm>
          <a:prstGeom prst="rect">
            <a:avLst/>
          </a:prstGeom>
        </p:spPr>
      </p:pic>
      <p:pic>
        <p:nvPicPr>
          <p:cNvPr id="12" name="Grafik 11" descr="Ein Bild, das Lampe, Licht enthält.&#10;&#10;KI-generierte Inhalte können fehlerhaft sein.">
            <a:extLst>
              <a:ext uri="{FF2B5EF4-FFF2-40B4-BE49-F238E27FC236}">
                <a16:creationId xmlns:a16="http://schemas.microsoft.com/office/drawing/2014/main" id="{320D8732-2912-89CD-0297-609B17D4B8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32" t="29651" b="32137"/>
          <a:stretch>
            <a:fillRect/>
          </a:stretch>
        </p:blipFill>
        <p:spPr>
          <a:xfrm>
            <a:off x="4301910" y="2033450"/>
            <a:ext cx="3377276" cy="262056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BBD7ED04-EEDC-84E6-29A8-B01E0CF451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3" r="23996" b="23923"/>
          <a:stretch>
            <a:fillRect/>
          </a:stretch>
        </p:blipFill>
        <p:spPr>
          <a:xfrm>
            <a:off x="655426" y="2033450"/>
            <a:ext cx="3494086" cy="2620565"/>
          </a:xfrm>
          <a:prstGeom prst="rect">
            <a:avLst/>
          </a:prstGeom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245ECC53-199F-CA27-5AEC-B6F93A42B21E}"/>
              </a:ext>
            </a:extLst>
          </p:cNvPr>
          <p:cNvSpPr/>
          <p:nvPr/>
        </p:nvSpPr>
        <p:spPr>
          <a:xfrm>
            <a:off x="655425" y="2033450"/>
            <a:ext cx="3494086" cy="2620565"/>
          </a:xfrm>
          <a:prstGeom prst="rect">
            <a:avLst/>
          </a:prstGeom>
          <a:noFill/>
          <a:ln>
            <a:solidFill>
              <a:srgbClr val="E3E3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C6E53BD4-B47C-1E00-0549-80DE02F3B958}"/>
              </a:ext>
            </a:extLst>
          </p:cNvPr>
          <p:cNvSpPr/>
          <p:nvPr/>
        </p:nvSpPr>
        <p:spPr>
          <a:xfrm>
            <a:off x="4301911" y="2033450"/>
            <a:ext cx="3494086" cy="2620565"/>
          </a:xfrm>
          <a:prstGeom prst="rect">
            <a:avLst/>
          </a:prstGeom>
          <a:noFill/>
          <a:ln>
            <a:solidFill>
              <a:srgbClr val="E3E3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96489D8C-087A-35FF-65B3-A429593D7267}"/>
              </a:ext>
            </a:extLst>
          </p:cNvPr>
          <p:cNvSpPr/>
          <p:nvPr/>
        </p:nvSpPr>
        <p:spPr>
          <a:xfrm>
            <a:off x="7926450" y="2033450"/>
            <a:ext cx="3494086" cy="2620565"/>
          </a:xfrm>
          <a:prstGeom prst="rect">
            <a:avLst/>
          </a:prstGeom>
          <a:noFill/>
          <a:ln>
            <a:solidFill>
              <a:srgbClr val="E3E3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extplatzhalter 4">
            <a:extLst>
              <a:ext uri="{FF2B5EF4-FFF2-40B4-BE49-F238E27FC236}">
                <a16:creationId xmlns:a16="http://schemas.microsoft.com/office/drawing/2014/main" id="{75B2F510-88C1-C903-6DBD-A319C5A2667F}"/>
              </a:ext>
            </a:extLst>
          </p:cNvPr>
          <p:cNvSpPr txBox="1">
            <a:spLocks/>
          </p:cNvSpPr>
          <p:nvPr/>
        </p:nvSpPr>
        <p:spPr>
          <a:xfrm>
            <a:off x="3367892" y="4400335"/>
            <a:ext cx="781619" cy="25368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>
                <a:solidFill>
                  <a:schemeClr val="accent1"/>
                </a:solidFill>
              </a:rPr>
              <a:t>AGM-XYZ</a:t>
            </a:r>
          </a:p>
        </p:txBody>
      </p:sp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E2F08A7B-8AB7-85BA-0793-85615CB1411E}"/>
              </a:ext>
            </a:extLst>
          </p:cNvPr>
          <p:cNvSpPr txBox="1">
            <a:spLocks/>
          </p:cNvSpPr>
          <p:nvPr/>
        </p:nvSpPr>
        <p:spPr>
          <a:xfrm>
            <a:off x="7079604" y="4400335"/>
            <a:ext cx="781619" cy="25368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>
                <a:solidFill>
                  <a:schemeClr val="accent1"/>
                </a:solidFill>
              </a:rPr>
              <a:t>AGM-XY</a:t>
            </a:r>
          </a:p>
        </p:txBody>
      </p: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95AEA301-A220-0FE6-9B95-D8CC046B462F}"/>
              </a:ext>
            </a:extLst>
          </p:cNvPr>
          <p:cNvSpPr txBox="1">
            <a:spLocks/>
          </p:cNvSpPr>
          <p:nvPr/>
        </p:nvSpPr>
        <p:spPr>
          <a:xfrm>
            <a:off x="10699166" y="4400335"/>
            <a:ext cx="781619" cy="25368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400" b="1">
                <a:solidFill>
                  <a:schemeClr val="accent1"/>
                </a:solidFill>
              </a:rPr>
              <a:t>AGM-W</a:t>
            </a:r>
          </a:p>
        </p:txBody>
      </p:sp>
      <p:sp>
        <p:nvSpPr>
          <p:cNvPr id="23" name="Textplatzhalter 4">
            <a:extLst>
              <a:ext uri="{FF2B5EF4-FFF2-40B4-BE49-F238E27FC236}">
                <a16:creationId xmlns:a16="http://schemas.microsoft.com/office/drawing/2014/main" id="{A9B34151-92C4-DC8E-0D41-EF484AB82F4E}"/>
              </a:ext>
            </a:extLst>
          </p:cNvPr>
          <p:cNvSpPr txBox="1">
            <a:spLocks/>
          </p:cNvSpPr>
          <p:nvPr/>
        </p:nvSpPr>
        <p:spPr>
          <a:xfrm>
            <a:off x="733426" y="4744050"/>
            <a:ext cx="3416085" cy="184206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spcAft>
                <a:spcPts val="300"/>
              </a:spcAft>
              <a:buClr>
                <a:srgbClr val="009EE0"/>
              </a:buClr>
              <a:buNone/>
              <a:defRPr/>
            </a:pPr>
            <a:r>
              <a:rPr lang="de-DE" b="1">
                <a:solidFill>
                  <a:schemeClr val="accent1"/>
                </a:solidFill>
              </a:rPr>
              <a:t>Maschinenbeladung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Erhöhte Prozessstabilität und Effizienz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Präzises Einsetzen von Bauteilen 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Gewichtskompensation durch patentierte Federpatronen hält das Bauteil in definierter Lage</a:t>
            </a:r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39821182-CA6C-5938-77E4-DE461A55C0FC}"/>
              </a:ext>
            </a:extLst>
          </p:cNvPr>
          <p:cNvSpPr txBox="1">
            <a:spLocks/>
          </p:cNvSpPr>
          <p:nvPr/>
        </p:nvSpPr>
        <p:spPr>
          <a:xfrm>
            <a:off x="4387957" y="4744050"/>
            <a:ext cx="3416085" cy="184206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spcAft>
                <a:spcPts val="300"/>
              </a:spcAft>
              <a:buClr>
                <a:srgbClr val="009EE0"/>
              </a:buClr>
              <a:buNone/>
              <a:defRPr/>
            </a:pPr>
            <a:r>
              <a:rPr lang="de-DE" b="1">
                <a:solidFill>
                  <a:schemeClr val="accent1"/>
                </a:solidFill>
              </a:rPr>
              <a:t>Fügeprozesse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Kompensation von Ungenauigkeiten und Versatz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Manuell einstellbarer Hub ermöglicht eine stufenlose Begrenzung oder Sperrung des Ausgleichswegs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Geeignet für filigrane und zerbrechliche Bauteile</a:t>
            </a:r>
          </a:p>
        </p:txBody>
      </p:sp>
      <p:sp>
        <p:nvSpPr>
          <p:cNvPr id="26" name="Textplatzhalter 4">
            <a:extLst>
              <a:ext uri="{FF2B5EF4-FFF2-40B4-BE49-F238E27FC236}">
                <a16:creationId xmlns:a16="http://schemas.microsoft.com/office/drawing/2014/main" id="{A07F5EB1-3C75-C8FD-502E-D5571F58A6A0}"/>
              </a:ext>
            </a:extLst>
          </p:cNvPr>
          <p:cNvSpPr txBox="1">
            <a:spLocks/>
          </p:cNvSpPr>
          <p:nvPr/>
        </p:nvSpPr>
        <p:spPr>
          <a:xfrm>
            <a:off x="8042488" y="4744050"/>
            <a:ext cx="3416085" cy="184206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spcAft>
                <a:spcPts val="300"/>
              </a:spcAft>
              <a:buClr>
                <a:srgbClr val="009EE0"/>
              </a:buClr>
              <a:buNone/>
              <a:defRPr/>
            </a:pPr>
            <a:r>
              <a:rPr lang="de-DE" b="1">
                <a:solidFill>
                  <a:schemeClr val="accent1"/>
                </a:solidFill>
              </a:rPr>
              <a:t>Bin-Picking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Winkeliger Ausgleich kompensiert die unterschiedlich angeordneten Bauteile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Pneumatische Ver- und Entriegelung ermöglicht hochdynamische Prozesse </a:t>
            </a:r>
          </a:p>
          <a:p>
            <a:pPr marL="265113" lvl="1" indent="-265113">
              <a:spcBef>
                <a:spcPts val="0"/>
              </a:spcBef>
              <a:buClr>
                <a:srgbClr val="009EE0"/>
              </a:buClr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defRPr/>
            </a:pPr>
            <a:r>
              <a:rPr lang="de-DE" sz="1400">
                <a:solidFill>
                  <a:schemeClr val="accent1"/>
                </a:solidFill>
              </a:rPr>
              <a:t>Druckabhängiges Ausschwenkmoment ermöglicht einen optimal dosierten winkligen Ausgleich</a:t>
            </a:r>
          </a:p>
        </p:txBody>
      </p:sp>
    </p:spTree>
    <p:extLst>
      <p:ext uri="{BB962C8B-B14F-4D97-AF65-F5344CB8AC3E}">
        <p14:creationId xmlns:p14="http://schemas.microsoft.com/office/powerpoint/2010/main" val="36735262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6B4CB-D16F-D4C6-8F46-9CC94241C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3E8AFC5-6243-0B1C-23C6-28ECFF6AA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340112" cy="1020318"/>
          </a:xfrm>
        </p:spPr>
        <p:txBody>
          <a:bodyPr/>
          <a:lstStyle/>
          <a:p>
            <a:r>
              <a:rPr lang="de-DE"/>
              <a:t>AGM-Z</a:t>
            </a:r>
            <a:br>
              <a:rPr lang="de-DE" sz="3200"/>
            </a:br>
            <a:r>
              <a:rPr lang="de-DE" sz="2800" b="0"/>
              <a:t>Ausgleichsverhalten &amp; Baugrößen</a:t>
            </a:r>
            <a:endParaRPr lang="de-DE" sz="3200" b="0"/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D47E262B-0D4E-BC29-F39B-3AE6EC56E0ED}"/>
              </a:ext>
            </a:extLst>
          </p:cNvPr>
          <p:cNvSpPr txBox="1">
            <a:spLocks/>
          </p:cNvSpPr>
          <p:nvPr/>
        </p:nvSpPr>
        <p:spPr>
          <a:xfrm>
            <a:off x="602084" y="260885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Robot PLUS | Modulare Ausgleichseinheiten AGM </a:t>
            </a:r>
          </a:p>
        </p:txBody>
      </p:sp>
      <p:grpSp>
        <p:nvGrpSpPr>
          <p:cNvPr id="52" name="Gruppieren 51">
            <a:extLst>
              <a:ext uri="{FF2B5EF4-FFF2-40B4-BE49-F238E27FC236}">
                <a16:creationId xmlns:a16="http://schemas.microsoft.com/office/drawing/2014/main" id="{F34E02E1-E1CC-0BA3-369C-1B55EB8E81A8}"/>
              </a:ext>
            </a:extLst>
          </p:cNvPr>
          <p:cNvGrpSpPr/>
          <p:nvPr/>
        </p:nvGrpSpPr>
        <p:grpSpPr>
          <a:xfrm>
            <a:off x="3029362" y="1937762"/>
            <a:ext cx="8769814" cy="3320500"/>
            <a:chOff x="2696377" y="2365925"/>
            <a:chExt cx="9112324" cy="3450184"/>
          </a:xfrm>
        </p:grpSpPr>
        <p:pic>
          <p:nvPicPr>
            <p:cNvPr id="15" name="Grafik 14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02440717-EC78-71B9-6108-9DED105C6BC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178587" y="4198119"/>
              <a:ext cx="2630114" cy="1617990"/>
            </a:xfrm>
            <a:prstGeom prst="rect">
              <a:avLst/>
            </a:prstGeom>
          </p:spPr>
        </p:pic>
        <p:pic>
          <p:nvPicPr>
            <p:cNvPr id="19" name="Grafik 18" descr="Ein Bild, das Text, Band, Design enthält.&#10;&#10;KI-generierte Inhalte können fehlerhaft sein.">
              <a:extLst>
                <a:ext uri="{FF2B5EF4-FFF2-40B4-BE49-F238E27FC236}">
                  <a16:creationId xmlns:a16="http://schemas.microsoft.com/office/drawing/2014/main" id="{5EA70535-581C-2614-51C3-C1F3EAE594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34742" y="2655183"/>
              <a:ext cx="996362" cy="744533"/>
            </a:xfrm>
            <a:prstGeom prst="rect">
              <a:avLst/>
            </a:prstGeom>
          </p:spPr>
        </p:pic>
        <p:pic>
          <p:nvPicPr>
            <p:cNvPr id="21" name="Grafik 20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D23F94E2-B4DC-847D-89E0-4D0FBE4AACA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11439" y="2655182"/>
              <a:ext cx="1115643" cy="816639"/>
            </a:xfrm>
            <a:prstGeom prst="rect">
              <a:avLst/>
            </a:prstGeom>
          </p:spPr>
        </p:pic>
        <p:pic>
          <p:nvPicPr>
            <p:cNvPr id="23" name="Grafik 22" descr="Ein Bild, das Text, Screenshot, Kreis, Design enthält.&#10;&#10;KI-generierte Inhalte können fehlerhaft sein.">
              <a:extLst>
                <a:ext uri="{FF2B5EF4-FFF2-40B4-BE49-F238E27FC236}">
                  <a16:creationId xmlns:a16="http://schemas.microsoft.com/office/drawing/2014/main" id="{ACEB2F2B-50B6-3001-855B-51B0B0DB68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91339" y="2655182"/>
              <a:ext cx="1231769" cy="888040"/>
            </a:xfrm>
            <a:prstGeom prst="rect">
              <a:avLst/>
            </a:prstGeom>
          </p:spPr>
        </p:pic>
        <p:pic>
          <p:nvPicPr>
            <p:cNvPr id="25" name="Grafik 24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5386ADCB-38A1-E68B-91E8-BCE1936433F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541780" y="2655182"/>
              <a:ext cx="1427437" cy="956799"/>
            </a:xfrm>
            <a:prstGeom prst="rect">
              <a:avLst/>
            </a:prstGeom>
          </p:spPr>
        </p:pic>
        <p:pic>
          <p:nvPicPr>
            <p:cNvPr id="26" name="Grafik 25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C93387A7-43BF-A96E-7CC6-E411D0593DE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38126" y="2655182"/>
              <a:ext cx="1601885" cy="1133699"/>
            </a:xfrm>
            <a:prstGeom prst="rect">
              <a:avLst/>
            </a:prstGeom>
          </p:spPr>
        </p:pic>
        <p:pic>
          <p:nvPicPr>
            <p:cNvPr id="27" name="Grafik 26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62093F1C-1887-6A08-BCF4-090672A377F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907832" y="2655182"/>
              <a:ext cx="1854264" cy="1229819"/>
            </a:xfrm>
            <a:prstGeom prst="rect">
              <a:avLst/>
            </a:prstGeom>
          </p:spPr>
        </p:pic>
        <p:pic>
          <p:nvPicPr>
            <p:cNvPr id="30" name="Grafik 29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C97DE07C-CACA-D451-E845-AB980DBBCC3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96377" y="4198119"/>
              <a:ext cx="1837807" cy="1119690"/>
            </a:xfrm>
            <a:prstGeom prst="rect">
              <a:avLst/>
            </a:prstGeom>
          </p:spPr>
        </p:pic>
        <p:pic>
          <p:nvPicPr>
            <p:cNvPr id="37" name="Grafik 36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9F83F5B7-1945-F655-3B28-595D91FB877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813961" y="4198119"/>
              <a:ext cx="2319169" cy="1426704"/>
            </a:xfrm>
            <a:prstGeom prst="rect">
              <a:avLst/>
            </a:prstGeom>
          </p:spPr>
        </p:pic>
        <p:pic>
          <p:nvPicPr>
            <p:cNvPr id="38" name="Grafik 37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DB010A16-4F96-4BCD-E13E-F44FAE8C644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31799" y="4198119"/>
              <a:ext cx="2123902" cy="1306580"/>
            </a:xfrm>
            <a:prstGeom prst="rect">
              <a:avLst/>
            </a:prstGeom>
          </p:spPr>
        </p:pic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6E51D9D6-702D-B8C4-BC66-A38D3CA39B39}"/>
                </a:ext>
              </a:extLst>
            </p:cNvPr>
            <p:cNvSpPr txBox="1"/>
            <p:nvPr/>
          </p:nvSpPr>
          <p:spPr>
            <a:xfrm>
              <a:off x="2708033" y="2365925"/>
              <a:ext cx="1086684" cy="28366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031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1CE51818-D272-C01F-E883-620C7A2BABBA}"/>
                </a:ext>
              </a:extLst>
            </p:cNvPr>
            <p:cNvSpPr txBox="1"/>
            <p:nvPr/>
          </p:nvSpPr>
          <p:spPr>
            <a:xfrm>
              <a:off x="3969675" y="2365925"/>
              <a:ext cx="1305788" cy="28366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040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075DFDDC-2F68-CA85-D40B-8E29F3C1DC75}"/>
                </a:ext>
              </a:extLst>
            </p:cNvPr>
            <p:cNvSpPr txBox="1"/>
            <p:nvPr/>
          </p:nvSpPr>
          <p:spPr>
            <a:xfrm>
              <a:off x="5275619" y="2365925"/>
              <a:ext cx="1305788" cy="28366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050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2" name="Textfeld 41">
              <a:extLst>
                <a:ext uri="{FF2B5EF4-FFF2-40B4-BE49-F238E27FC236}">
                  <a16:creationId xmlns:a16="http://schemas.microsoft.com/office/drawing/2014/main" id="{0BCF4731-1854-F15A-47EC-AFD2A53288C9}"/>
                </a:ext>
              </a:extLst>
            </p:cNvPr>
            <p:cNvSpPr txBox="1"/>
            <p:nvPr/>
          </p:nvSpPr>
          <p:spPr>
            <a:xfrm>
              <a:off x="6706963" y="2365925"/>
              <a:ext cx="1305788" cy="28366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063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3" name="Textfeld 42">
              <a:extLst>
                <a:ext uri="{FF2B5EF4-FFF2-40B4-BE49-F238E27FC236}">
                  <a16:creationId xmlns:a16="http://schemas.microsoft.com/office/drawing/2014/main" id="{7CECEC46-25E5-6ED9-5BD3-8FF84C232710}"/>
                </a:ext>
              </a:extLst>
            </p:cNvPr>
            <p:cNvSpPr txBox="1"/>
            <p:nvPr/>
          </p:nvSpPr>
          <p:spPr>
            <a:xfrm>
              <a:off x="8378443" y="2365925"/>
              <a:ext cx="1305788" cy="28366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080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4" name="Textfeld 43">
              <a:extLst>
                <a:ext uri="{FF2B5EF4-FFF2-40B4-BE49-F238E27FC236}">
                  <a16:creationId xmlns:a16="http://schemas.microsoft.com/office/drawing/2014/main" id="{A3371EBB-5F37-4CBA-49C3-980B8B45426B}"/>
                </a:ext>
              </a:extLst>
            </p:cNvPr>
            <p:cNvSpPr txBox="1"/>
            <p:nvPr/>
          </p:nvSpPr>
          <p:spPr>
            <a:xfrm>
              <a:off x="10332049" y="2365925"/>
              <a:ext cx="1305788" cy="28366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100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5" name="Textfeld 44">
              <a:extLst>
                <a:ext uri="{FF2B5EF4-FFF2-40B4-BE49-F238E27FC236}">
                  <a16:creationId xmlns:a16="http://schemas.microsoft.com/office/drawing/2014/main" id="{15CC1264-FCA8-74D0-255A-93CB228F0DCC}"/>
                </a:ext>
              </a:extLst>
            </p:cNvPr>
            <p:cNvSpPr txBox="1"/>
            <p:nvPr/>
          </p:nvSpPr>
          <p:spPr>
            <a:xfrm>
              <a:off x="2944318" y="3955153"/>
              <a:ext cx="1086683" cy="28366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125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6" name="Textfeld 45">
              <a:extLst>
                <a:ext uri="{FF2B5EF4-FFF2-40B4-BE49-F238E27FC236}">
                  <a16:creationId xmlns:a16="http://schemas.microsoft.com/office/drawing/2014/main" id="{8DFD6D8C-3683-736A-816B-8595E39A7406}"/>
                </a:ext>
              </a:extLst>
            </p:cNvPr>
            <p:cNvSpPr txBox="1"/>
            <p:nvPr/>
          </p:nvSpPr>
          <p:spPr>
            <a:xfrm>
              <a:off x="5027439" y="3955153"/>
              <a:ext cx="1086683" cy="28366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160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7" name="Textfeld 46">
              <a:extLst>
                <a:ext uri="{FF2B5EF4-FFF2-40B4-BE49-F238E27FC236}">
                  <a16:creationId xmlns:a16="http://schemas.microsoft.com/office/drawing/2014/main" id="{3D47519C-8AF6-6502-4410-53029F599A86}"/>
                </a:ext>
              </a:extLst>
            </p:cNvPr>
            <p:cNvSpPr txBox="1"/>
            <p:nvPr/>
          </p:nvSpPr>
          <p:spPr>
            <a:xfrm>
              <a:off x="7453211" y="3955153"/>
              <a:ext cx="1300271" cy="28366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160L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50" name="Textfeld 49">
              <a:extLst>
                <a:ext uri="{FF2B5EF4-FFF2-40B4-BE49-F238E27FC236}">
                  <a16:creationId xmlns:a16="http://schemas.microsoft.com/office/drawing/2014/main" id="{ACB00867-E94C-51E3-C34D-930326048B7F}"/>
                </a:ext>
              </a:extLst>
            </p:cNvPr>
            <p:cNvSpPr txBox="1"/>
            <p:nvPr/>
          </p:nvSpPr>
          <p:spPr>
            <a:xfrm>
              <a:off x="9916308" y="3955153"/>
              <a:ext cx="1513692" cy="28366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AGM-Z 200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</p:grpSp>
      <p:grpSp>
        <p:nvGrpSpPr>
          <p:cNvPr id="57" name="Gruppieren 56">
            <a:extLst>
              <a:ext uri="{FF2B5EF4-FFF2-40B4-BE49-F238E27FC236}">
                <a16:creationId xmlns:a16="http://schemas.microsoft.com/office/drawing/2014/main" id="{1F17CE9E-30DB-991C-9588-D2FBEEC062FA}"/>
              </a:ext>
            </a:extLst>
          </p:cNvPr>
          <p:cNvGrpSpPr/>
          <p:nvPr/>
        </p:nvGrpSpPr>
        <p:grpSpPr>
          <a:xfrm>
            <a:off x="600388" y="1937762"/>
            <a:ext cx="2120221" cy="4358264"/>
            <a:chOff x="540445" y="1966336"/>
            <a:chExt cx="2252795" cy="4630779"/>
          </a:xfrm>
        </p:grpSpPr>
        <p:pic>
          <p:nvPicPr>
            <p:cNvPr id="54" name="Grafik 53" descr="Ein Bild, das Maschine, medizinische Ausrüstung, Haushaltsgerät enthält.&#10;&#10;KI-generierte Inhalte können fehlerhaft sein.">
              <a:extLst>
                <a:ext uri="{FF2B5EF4-FFF2-40B4-BE49-F238E27FC236}">
                  <a16:creationId xmlns:a16="http://schemas.microsoft.com/office/drawing/2014/main" id="{80D0BD67-1A11-7FC1-9755-1CC9B60DD8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342"/>
            <a:stretch>
              <a:fillRect/>
            </a:stretch>
          </p:blipFill>
          <p:spPr>
            <a:xfrm>
              <a:off x="540445" y="4320333"/>
              <a:ext cx="2252795" cy="2276782"/>
            </a:xfrm>
            <a:prstGeom prst="rect">
              <a:avLst/>
            </a:prstGeom>
          </p:spPr>
        </p:pic>
        <p:pic>
          <p:nvPicPr>
            <p:cNvPr id="56" name="Grafik 55" descr="Ein Bild, das Maschine, medizinische Ausrüstung, Haushaltsgerät enthält.&#10;&#10;KI-generierte Inhalte können fehlerhaft sein.">
              <a:extLst>
                <a:ext uri="{FF2B5EF4-FFF2-40B4-BE49-F238E27FC236}">
                  <a16:creationId xmlns:a16="http://schemas.microsoft.com/office/drawing/2014/main" id="{344C9EA9-BFD4-A872-96D7-E25AC877C7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342"/>
            <a:stretch>
              <a:fillRect/>
            </a:stretch>
          </p:blipFill>
          <p:spPr>
            <a:xfrm>
              <a:off x="540445" y="1966336"/>
              <a:ext cx="2252795" cy="2276782"/>
            </a:xfrm>
            <a:prstGeom prst="rect">
              <a:avLst/>
            </a:prstGeom>
          </p:spPr>
        </p:pic>
      </p:grpSp>
      <p:cxnSp>
        <p:nvCxnSpPr>
          <p:cNvPr id="58" name="Gerade Verbindung mit Pfeil 57">
            <a:extLst>
              <a:ext uri="{FF2B5EF4-FFF2-40B4-BE49-F238E27FC236}">
                <a16:creationId xmlns:a16="http://schemas.microsoft.com/office/drawing/2014/main" id="{2CAB29A7-DC77-BC89-9D3D-1936FCA70F65}"/>
              </a:ext>
            </a:extLst>
          </p:cNvPr>
          <p:cNvCxnSpPr>
            <a:cxnSpLocks/>
          </p:cNvCxnSpPr>
          <p:nvPr/>
        </p:nvCxnSpPr>
        <p:spPr>
          <a:xfrm flipV="1">
            <a:off x="1593385" y="2333436"/>
            <a:ext cx="0" cy="973797"/>
          </a:xfrm>
          <a:prstGeom prst="straightConnector1">
            <a:avLst/>
          </a:prstGeom>
          <a:ln w="28575">
            <a:headEnd type="arrow" w="med" len="med"/>
            <a:tailEnd type="arrow" w="med" len="med"/>
          </a:ln>
          <a:effectLst>
            <a:glow rad="101600">
              <a:schemeClr val="bg1">
                <a:alpha val="6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2" name="Gerade Verbindung mit Pfeil 61">
            <a:extLst>
              <a:ext uri="{FF2B5EF4-FFF2-40B4-BE49-F238E27FC236}">
                <a16:creationId xmlns:a16="http://schemas.microsoft.com/office/drawing/2014/main" id="{93F644FA-F8F4-188A-80B9-36C6263DA396}"/>
              </a:ext>
            </a:extLst>
          </p:cNvPr>
          <p:cNvCxnSpPr>
            <a:cxnSpLocks/>
          </p:cNvCxnSpPr>
          <p:nvPr/>
        </p:nvCxnSpPr>
        <p:spPr>
          <a:xfrm flipV="1">
            <a:off x="1584329" y="4587267"/>
            <a:ext cx="0" cy="973797"/>
          </a:xfrm>
          <a:prstGeom prst="straightConnector1">
            <a:avLst/>
          </a:prstGeom>
          <a:ln w="28575">
            <a:headEnd type="arrow" w="med" len="med"/>
            <a:tailEnd type="arrow" w="med" len="med"/>
          </a:ln>
          <a:effectLst>
            <a:glow rad="101600">
              <a:schemeClr val="bg1">
                <a:alpha val="6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5152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C048BB2-D12A-CC66-86E2-097411096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922615-70D0-62D5-BBBA-D2F2B49C7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22251"/>
            <a:ext cx="8996816" cy="1020318"/>
          </a:xfrm>
        </p:spPr>
        <p:txBody>
          <a:bodyPr/>
          <a:lstStyle/>
          <a:p>
            <a:r>
              <a:rPr lang="de-DE" sz="3200">
                <a:latin typeface="Fago Pro"/>
              </a:rPr>
              <a:t>AGM-Z</a:t>
            </a:r>
            <a:br>
              <a:rPr lang="de-DE" sz="3200">
                <a:latin typeface="Fago Pro"/>
              </a:rPr>
            </a:br>
            <a:r>
              <a:rPr lang="de-DE" sz="2400">
                <a:latin typeface="Fago Pro"/>
              </a:rPr>
              <a:t>Technische Daten</a:t>
            </a:r>
            <a:endParaRPr lang="de-DE" sz="240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FF559E8-5300-BC80-C12F-048B0781C8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38</a:t>
            </a:fld>
            <a:endParaRPr lang="de-DE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5E9FD773-8BE9-B2EB-A16C-020B349CA521}"/>
              </a:ext>
            </a:extLst>
          </p:cNvPr>
          <p:cNvGraphicFramePr>
            <a:graphicFrameLocks noGrp="1"/>
          </p:cNvGraphicFramePr>
          <p:nvPr/>
        </p:nvGraphicFramePr>
        <p:xfrm>
          <a:off x="656574" y="1449841"/>
          <a:ext cx="11059173" cy="49345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28797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292921845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1732002672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2844966243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3226549011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4233249920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3429734173"/>
                    </a:ext>
                  </a:extLst>
                </a:gridCol>
              </a:tblGrid>
              <a:tr h="570503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vertikal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in 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Eigenmasse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Adapterplatten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XYZ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41125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[mm]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3322233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031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induktiv oder magnetisch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040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063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7170390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832426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74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6,0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639287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125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135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9612895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160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19,3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9145987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160L</a:t>
                      </a:r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290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230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25,2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97570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200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500*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360*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37,8*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305564"/>
                  </a:ext>
                </a:extLst>
              </a:tr>
            </a:tbl>
          </a:graphicData>
        </a:graphic>
      </p:graphicFrame>
      <p:sp>
        <p:nvSpPr>
          <p:cNvPr id="7" name="Textplatzhalter 3">
            <a:extLst>
              <a:ext uri="{FF2B5EF4-FFF2-40B4-BE49-F238E27FC236}">
                <a16:creationId xmlns:a16="http://schemas.microsoft.com/office/drawing/2014/main" id="{AC209BC4-6FD7-997D-16EF-200322163D5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3" y="271463"/>
            <a:ext cx="8996362" cy="339725"/>
          </a:xfrm>
        </p:spPr>
        <p:txBody>
          <a:bodyPr/>
          <a:lstStyle/>
          <a:p>
            <a:r>
              <a:rPr lang="de-DE"/>
              <a:t>Modulare Ausgleichseinheiten AGM </a:t>
            </a:r>
          </a:p>
        </p:txBody>
      </p:sp>
      <p:pic>
        <p:nvPicPr>
          <p:cNvPr id="5" name="Grafik 4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C8FF3048-41A2-A286-2B38-CACA3697F5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525" y="148916"/>
            <a:ext cx="1636472" cy="1017731"/>
          </a:xfrm>
          <a:prstGeom prst="rect">
            <a:avLst/>
          </a:prstGeom>
        </p:spPr>
      </p:pic>
      <p:pic>
        <p:nvPicPr>
          <p:cNvPr id="10" name="Grafik 9" descr="Häkchen mit einfarbiger Füllung">
            <a:extLst>
              <a:ext uri="{FF2B5EF4-FFF2-40B4-BE49-F238E27FC236}">
                <a16:creationId xmlns:a16="http://schemas.microsoft.com/office/drawing/2014/main" id="{6C6E03E8-5F83-B8E0-D74D-81ACB2FCDE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2295" y="4184330"/>
            <a:ext cx="527694" cy="527694"/>
          </a:xfrm>
          <a:prstGeom prst="rect">
            <a:avLst/>
          </a:prstGeom>
        </p:spPr>
      </p:pic>
      <p:pic>
        <p:nvPicPr>
          <p:cNvPr id="11" name="Grafik 10" descr="Häkchen mit einfarbiger Füllung">
            <a:extLst>
              <a:ext uri="{FF2B5EF4-FFF2-40B4-BE49-F238E27FC236}">
                <a16:creationId xmlns:a16="http://schemas.microsoft.com/office/drawing/2014/main" id="{0018004E-50CA-0D07-67D0-DF46999B03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36933" y="4184330"/>
            <a:ext cx="527694" cy="527694"/>
          </a:xfrm>
          <a:prstGeom prst="rect">
            <a:avLst/>
          </a:prstGeom>
        </p:spPr>
      </p:pic>
      <p:pic>
        <p:nvPicPr>
          <p:cNvPr id="12" name="Grafik 11" descr="Häkchen mit einfarbiger Füllung">
            <a:extLst>
              <a:ext uri="{FF2B5EF4-FFF2-40B4-BE49-F238E27FC236}">
                <a16:creationId xmlns:a16="http://schemas.microsoft.com/office/drawing/2014/main" id="{316568C9-DF4D-20B8-A315-0AF0FC769C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3630" y="4184330"/>
            <a:ext cx="527694" cy="527694"/>
          </a:xfrm>
          <a:prstGeom prst="rect">
            <a:avLst/>
          </a:prstGeom>
        </p:spPr>
      </p:pic>
      <p:pic>
        <p:nvPicPr>
          <p:cNvPr id="4" name="Grafik 3" descr="Häkchen mit einfarbiger Füllung">
            <a:extLst>
              <a:ext uri="{FF2B5EF4-FFF2-40B4-BE49-F238E27FC236}">
                <a16:creationId xmlns:a16="http://schemas.microsoft.com/office/drawing/2014/main" id="{5558330F-6B7F-94F7-BBF0-3AC1F4308F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62670" y="4184330"/>
            <a:ext cx="527694" cy="527694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55215DA5-7FA5-1C25-843F-42BB476E7F30}"/>
              </a:ext>
            </a:extLst>
          </p:cNvPr>
          <p:cNvSpPr txBox="1"/>
          <p:nvPr/>
        </p:nvSpPr>
        <p:spPr>
          <a:xfrm>
            <a:off x="656574" y="6446290"/>
            <a:ext cx="2334276" cy="2412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5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* Technische Daten unter Vorbehalt</a:t>
            </a:r>
          </a:p>
        </p:txBody>
      </p:sp>
      <p:cxnSp>
        <p:nvCxnSpPr>
          <p:cNvPr id="19" name="Gerade Verbindung mit Pfeil 18">
            <a:extLst>
              <a:ext uri="{FF2B5EF4-FFF2-40B4-BE49-F238E27FC236}">
                <a16:creationId xmlns:a16="http://schemas.microsoft.com/office/drawing/2014/main" id="{9B29E51A-542A-2FD9-2D07-A9754807C643}"/>
              </a:ext>
            </a:extLst>
          </p:cNvPr>
          <p:cNvCxnSpPr>
            <a:cxnSpLocks/>
          </p:cNvCxnSpPr>
          <p:nvPr/>
        </p:nvCxnSpPr>
        <p:spPr>
          <a:xfrm>
            <a:off x="8108483" y="622251"/>
            <a:ext cx="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9651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79769-D1B5-718C-E12F-76B765A26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4908F97-9BA2-091E-A60F-0D49B7C88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425870" cy="1020318"/>
          </a:xfrm>
        </p:spPr>
        <p:txBody>
          <a:bodyPr/>
          <a:lstStyle/>
          <a:p>
            <a:r>
              <a:rPr lang="de-DE"/>
              <a:t>AGM-XY</a:t>
            </a:r>
            <a:br>
              <a:rPr lang="de-DE"/>
            </a:br>
            <a:r>
              <a:rPr lang="de-DE" sz="2800" b="0"/>
              <a:t>Ausgleichsverhalten &amp; Baugrößen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4901742B-0568-751C-40B9-DCB699A3DF69}"/>
              </a:ext>
            </a:extLst>
          </p:cNvPr>
          <p:cNvSpPr txBox="1">
            <a:spLocks/>
          </p:cNvSpPr>
          <p:nvPr/>
        </p:nvSpPr>
        <p:spPr>
          <a:xfrm>
            <a:off x="596265" y="300472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Robot PLUS | Modulare Ausgleichseinheiten AGM </a:t>
            </a:r>
          </a:p>
        </p:txBody>
      </p: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56E7C5B8-3938-C9BD-73AA-71DF4C448672}"/>
              </a:ext>
            </a:extLst>
          </p:cNvPr>
          <p:cNvGrpSpPr/>
          <p:nvPr/>
        </p:nvGrpSpPr>
        <p:grpSpPr>
          <a:xfrm>
            <a:off x="2994344" y="2063245"/>
            <a:ext cx="9003614" cy="3180166"/>
            <a:chOff x="487413" y="1925234"/>
            <a:chExt cx="11377196" cy="4018539"/>
          </a:xfrm>
        </p:grpSpPr>
        <p:grpSp>
          <p:nvGrpSpPr>
            <p:cNvPr id="5" name="Gruppieren 4">
              <a:extLst>
                <a:ext uri="{FF2B5EF4-FFF2-40B4-BE49-F238E27FC236}">
                  <a16:creationId xmlns:a16="http://schemas.microsoft.com/office/drawing/2014/main" id="{94B70668-9346-4DB2-D757-C25A808D9709}"/>
                </a:ext>
              </a:extLst>
            </p:cNvPr>
            <p:cNvGrpSpPr/>
            <p:nvPr/>
          </p:nvGrpSpPr>
          <p:grpSpPr>
            <a:xfrm>
              <a:off x="487413" y="1925234"/>
              <a:ext cx="11018286" cy="2208241"/>
              <a:chOff x="453802" y="1354765"/>
              <a:chExt cx="11018286" cy="2208241"/>
            </a:xfrm>
          </p:grpSpPr>
          <p:sp>
            <p:nvSpPr>
              <p:cNvPr id="7" name="Textfeld 6">
                <a:extLst>
                  <a:ext uri="{FF2B5EF4-FFF2-40B4-BE49-F238E27FC236}">
                    <a16:creationId xmlns:a16="http://schemas.microsoft.com/office/drawing/2014/main" id="{F378790B-F7CE-F442-72F7-2313A53322D3}"/>
                  </a:ext>
                </a:extLst>
              </p:cNvPr>
              <p:cNvSpPr txBox="1"/>
              <p:nvPr/>
            </p:nvSpPr>
            <p:spPr>
              <a:xfrm>
                <a:off x="453802" y="1354765"/>
                <a:ext cx="1427600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031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9" name="Textfeld 8">
                <a:extLst>
                  <a:ext uri="{FF2B5EF4-FFF2-40B4-BE49-F238E27FC236}">
                    <a16:creationId xmlns:a16="http://schemas.microsoft.com/office/drawing/2014/main" id="{2435ED91-71D4-131E-0478-0304B2ADED63}"/>
                  </a:ext>
                </a:extLst>
              </p:cNvPr>
              <p:cNvSpPr txBox="1"/>
              <p:nvPr/>
            </p:nvSpPr>
            <p:spPr>
              <a:xfrm>
                <a:off x="2052802" y="1354765"/>
                <a:ext cx="1457487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040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0" name="Textfeld 9">
                <a:extLst>
                  <a:ext uri="{FF2B5EF4-FFF2-40B4-BE49-F238E27FC236}">
                    <a16:creationId xmlns:a16="http://schemas.microsoft.com/office/drawing/2014/main" id="{1DDE6CC9-43DB-F77B-8552-63E03CF23C3D}"/>
                  </a:ext>
                </a:extLst>
              </p:cNvPr>
              <p:cNvSpPr txBox="1"/>
              <p:nvPr/>
            </p:nvSpPr>
            <p:spPr>
              <a:xfrm>
                <a:off x="3703545" y="1365916"/>
                <a:ext cx="1429428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050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1" name="Textfeld 10">
                <a:extLst>
                  <a:ext uri="{FF2B5EF4-FFF2-40B4-BE49-F238E27FC236}">
                    <a16:creationId xmlns:a16="http://schemas.microsoft.com/office/drawing/2014/main" id="{94DF144E-A9C6-32C0-6EA3-6C15D9FF1CE7}"/>
                  </a:ext>
                </a:extLst>
              </p:cNvPr>
              <p:cNvSpPr txBox="1"/>
              <p:nvPr/>
            </p:nvSpPr>
            <p:spPr>
              <a:xfrm>
                <a:off x="5433377" y="1384956"/>
                <a:ext cx="1466514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063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2" name="Textfeld 11">
                <a:extLst>
                  <a:ext uri="{FF2B5EF4-FFF2-40B4-BE49-F238E27FC236}">
                    <a16:creationId xmlns:a16="http://schemas.microsoft.com/office/drawing/2014/main" id="{9A79401B-71BF-0354-8FFC-6DBCD6EA4D63}"/>
                  </a:ext>
                </a:extLst>
              </p:cNvPr>
              <p:cNvSpPr txBox="1"/>
              <p:nvPr/>
            </p:nvSpPr>
            <p:spPr>
              <a:xfrm>
                <a:off x="7460741" y="1382285"/>
                <a:ext cx="1503072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080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3" name="Textfeld 12">
                <a:extLst>
                  <a:ext uri="{FF2B5EF4-FFF2-40B4-BE49-F238E27FC236}">
                    <a16:creationId xmlns:a16="http://schemas.microsoft.com/office/drawing/2014/main" id="{4F21EAD6-E4B2-BA4D-B315-21FBF6018EB2}"/>
                  </a:ext>
                </a:extLst>
              </p:cNvPr>
              <p:cNvSpPr txBox="1"/>
              <p:nvPr/>
            </p:nvSpPr>
            <p:spPr>
              <a:xfrm>
                <a:off x="10034629" y="1418381"/>
                <a:ext cx="1437459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100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42A57712-94B6-36EB-EA7E-A29EFCBC9737}"/>
                  </a:ext>
                </a:extLst>
              </p:cNvPr>
              <p:cNvSpPr txBox="1"/>
              <p:nvPr/>
            </p:nvSpPr>
            <p:spPr>
              <a:xfrm>
                <a:off x="651711" y="3192737"/>
                <a:ext cx="1401091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125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5" name="Textfeld 14">
                <a:extLst>
                  <a:ext uri="{FF2B5EF4-FFF2-40B4-BE49-F238E27FC236}">
                    <a16:creationId xmlns:a16="http://schemas.microsoft.com/office/drawing/2014/main" id="{483616C1-2DB0-6C1C-C700-C92C3EAFD91D}"/>
                  </a:ext>
                </a:extLst>
              </p:cNvPr>
              <p:cNvSpPr txBox="1"/>
              <p:nvPr/>
            </p:nvSpPr>
            <p:spPr>
              <a:xfrm>
                <a:off x="3312885" y="3172307"/>
                <a:ext cx="1447336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160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6" name="Textfeld 15">
                <a:extLst>
                  <a:ext uri="{FF2B5EF4-FFF2-40B4-BE49-F238E27FC236}">
                    <a16:creationId xmlns:a16="http://schemas.microsoft.com/office/drawing/2014/main" id="{8793CB6B-450B-0672-37EC-14E697A94C5B}"/>
                  </a:ext>
                </a:extLst>
              </p:cNvPr>
              <p:cNvSpPr txBox="1"/>
              <p:nvPr/>
            </p:nvSpPr>
            <p:spPr>
              <a:xfrm>
                <a:off x="6234074" y="3193717"/>
                <a:ext cx="1574056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160L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17" name="Textfeld 16">
                <a:extLst>
                  <a:ext uri="{FF2B5EF4-FFF2-40B4-BE49-F238E27FC236}">
                    <a16:creationId xmlns:a16="http://schemas.microsoft.com/office/drawing/2014/main" id="{C26EBC2C-DC09-FCDE-9B48-5AD5D02BBB38}"/>
                  </a:ext>
                </a:extLst>
              </p:cNvPr>
              <p:cNvSpPr txBox="1"/>
              <p:nvPr/>
            </p:nvSpPr>
            <p:spPr>
              <a:xfrm>
                <a:off x="9411815" y="3201912"/>
                <a:ext cx="1491603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 200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</p:grpSp>
        <p:pic>
          <p:nvPicPr>
            <p:cNvPr id="18" name="Grafik 17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2911AA03-E712-F2DD-D49B-33F8784DFBB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63564" y="2178494"/>
              <a:ext cx="1158194" cy="734948"/>
            </a:xfrm>
            <a:prstGeom prst="rect">
              <a:avLst/>
            </a:prstGeom>
          </p:spPr>
        </p:pic>
        <p:pic>
          <p:nvPicPr>
            <p:cNvPr id="19" name="Grafik 18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2FBDCFB1-12F0-3072-F674-0E388FEE84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46647" y="2187153"/>
              <a:ext cx="1296850" cy="822934"/>
            </a:xfrm>
            <a:prstGeom prst="rect">
              <a:avLst/>
            </a:prstGeom>
          </p:spPr>
        </p:pic>
        <p:pic>
          <p:nvPicPr>
            <p:cNvPr id="20" name="Grafik 19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0FFA7BFA-535B-0BE2-42CC-C4E42E5B7B2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13272" y="2177628"/>
              <a:ext cx="1500923" cy="952432"/>
            </a:xfrm>
            <a:prstGeom prst="rect">
              <a:avLst/>
            </a:prstGeom>
          </p:spPr>
        </p:pic>
        <p:pic>
          <p:nvPicPr>
            <p:cNvPr id="21" name="Grafik 20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18F8CA4B-3D01-BDD5-EF2F-E42C58D0394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206775" y="2188019"/>
              <a:ext cx="1767999" cy="1121908"/>
            </a:xfrm>
            <a:prstGeom prst="rect">
              <a:avLst/>
            </a:prstGeom>
          </p:spPr>
        </p:pic>
        <p:pic>
          <p:nvPicPr>
            <p:cNvPr id="23" name="Grafik 22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299D6D30-562B-1BA4-99B3-F42B43D4292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214979" y="2193039"/>
              <a:ext cx="1962951" cy="1245619"/>
            </a:xfrm>
            <a:prstGeom prst="rect">
              <a:avLst/>
            </a:prstGeom>
          </p:spPr>
        </p:pic>
        <p:pic>
          <p:nvPicPr>
            <p:cNvPr id="25" name="Grafik 24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2C6DBC35-98C2-E0EB-F3D3-10D9113D743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459407" y="2180028"/>
              <a:ext cx="2141640" cy="1359008"/>
            </a:xfrm>
            <a:prstGeom prst="rect">
              <a:avLst/>
            </a:prstGeom>
          </p:spPr>
        </p:pic>
        <p:pic>
          <p:nvPicPr>
            <p:cNvPr id="26" name="Grafik 25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A2445EF8-DA93-562D-BFEF-D7477511CDA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9007" y="3954258"/>
              <a:ext cx="2378378" cy="1509233"/>
            </a:xfrm>
            <a:prstGeom prst="rect">
              <a:avLst/>
            </a:prstGeom>
          </p:spPr>
        </p:pic>
        <p:pic>
          <p:nvPicPr>
            <p:cNvPr id="27" name="Grafik 26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0D28F62B-1D07-C24B-4FB2-E33220512B2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97689" y="3959060"/>
              <a:ext cx="2569554" cy="1630547"/>
            </a:xfrm>
            <a:prstGeom prst="rect">
              <a:avLst/>
            </a:prstGeom>
          </p:spPr>
        </p:pic>
        <p:pic>
          <p:nvPicPr>
            <p:cNvPr id="29" name="Grafik 28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D151103D-3929-18F4-9F4B-0B6D08D698C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91807" y="3948848"/>
              <a:ext cx="2852951" cy="1810380"/>
            </a:xfrm>
            <a:prstGeom prst="rect">
              <a:avLst/>
            </a:prstGeom>
          </p:spPr>
        </p:pic>
        <p:pic>
          <p:nvPicPr>
            <p:cNvPr id="47" name="Grafik 46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43D2434E-D86B-1570-AA32-432D7F7F4C1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69322" y="3979616"/>
              <a:ext cx="3095287" cy="1964157"/>
            </a:xfrm>
            <a:prstGeom prst="rect">
              <a:avLst/>
            </a:prstGeom>
          </p:spPr>
        </p:pic>
      </p:grpSp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AE8F653D-7731-3CC1-D671-BFA1EB5B2B9F}"/>
              </a:ext>
            </a:extLst>
          </p:cNvPr>
          <p:cNvGrpSpPr/>
          <p:nvPr/>
        </p:nvGrpSpPr>
        <p:grpSpPr>
          <a:xfrm>
            <a:off x="611646" y="2063245"/>
            <a:ext cx="2187281" cy="3756535"/>
            <a:chOff x="594037" y="1920365"/>
            <a:chExt cx="2650634" cy="4552319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32DA78BE-EE17-E779-C73E-81939C53136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995"/>
            <a:stretch>
              <a:fillRect/>
            </a:stretch>
          </p:blipFill>
          <p:spPr>
            <a:xfrm>
              <a:off x="594037" y="4213800"/>
              <a:ext cx="2650633" cy="2258884"/>
            </a:xfrm>
            <a:prstGeom prst="rect">
              <a:avLst/>
            </a:prstGeom>
          </p:spPr>
        </p:pic>
        <p:pic>
          <p:nvPicPr>
            <p:cNvPr id="32" name="Grafik 31" descr="Ein Bild, das Maschine, Kopierer, Im Haus enthält.&#10;&#10;KI-generierte Inhalte können fehlerhaft sein.">
              <a:extLst>
                <a:ext uri="{FF2B5EF4-FFF2-40B4-BE49-F238E27FC236}">
                  <a16:creationId xmlns:a16="http://schemas.microsoft.com/office/drawing/2014/main" id="{9E84A718-62BF-0D1A-E8B7-85D8D5F9ED88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151"/>
            <a:stretch>
              <a:fillRect/>
            </a:stretch>
          </p:blipFill>
          <p:spPr>
            <a:xfrm>
              <a:off x="594038" y="1920365"/>
              <a:ext cx="2650633" cy="2230359"/>
            </a:xfrm>
            <a:prstGeom prst="rect">
              <a:avLst/>
            </a:prstGeom>
          </p:spPr>
        </p:pic>
      </p:grpSp>
      <p:cxnSp>
        <p:nvCxnSpPr>
          <p:cNvPr id="37" name="Gerade Verbindung mit Pfeil 36">
            <a:extLst>
              <a:ext uri="{FF2B5EF4-FFF2-40B4-BE49-F238E27FC236}">
                <a16:creationId xmlns:a16="http://schemas.microsoft.com/office/drawing/2014/main" id="{5DC064A0-D620-118F-39DA-02AED9414CDD}"/>
              </a:ext>
            </a:extLst>
          </p:cNvPr>
          <p:cNvCxnSpPr>
            <a:cxnSpLocks/>
          </p:cNvCxnSpPr>
          <p:nvPr/>
        </p:nvCxnSpPr>
        <p:spPr>
          <a:xfrm flipH="1">
            <a:off x="658814" y="4796093"/>
            <a:ext cx="2084386" cy="0"/>
          </a:xfrm>
          <a:prstGeom prst="straightConnector1">
            <a:avLst/>
          </a:prstGeom>
          <a:ln w="28575">
            <a:headEnd type="arrow" w="med" len="med"/>
            <a:tailEnd type="arrow" w="med" len="med"/>
          </a:ln>
          <a:effectLst>
            <a:glow rad="101600">
              <a:schemeClr val="bg1">
                <a:alpha val="6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18349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F48F8D8-3C76-9A2B-3A67-3B64F1E6A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C72C8F-B625-C7A4-7B41-306E1B5A3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22251"/>
            <a:ext cx="8996816" cy="1020318"/>
          </a:xfrm>
        </p:spPr>
        <p:txBody>
          <a:bodyPr/>
          <a:lstStyle/>
          <a:p>
            <a:r>
              <a:rPr lang="de-DE" sz="3200">
                <a:latin typeface="Fago Pro"/>
              </a:rPr>
              <a:t>AGM-XY</a:t>
            </a:r>
            <a:br>
              <a:rPr lang="de-DE" sz="3200">
                <a:latin typeface="Fago Pro"/>
              </a:rPr>
            </a:br>
            <a:r>
              <a:rPr lang="de-DE" sz="2400">
                <a:latin typeface="Fago Pro"/>
              </a:rPr>
              <a:t>Technische Daten</a:t>
            </a:r>
            <a:endParaRPr lang="de-DE" sz="240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7935D51B-0355-EA1B-4FCE-C989DE6E93C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40</a:t>
            </a:fld>
            <a:endParaRPr lang="de-DE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5BCBD702-C5DC-C16E-B5F6-389C2E1F1720}"/>
              </a:ext>
            </a:extLst>
          </p:cNvPr>
          <p:cNvGraphicFramePr>
            <a:graphicFrameLocks noGrp="1"/>
          </p:cNvGraphicFramePr>
          <p:nvPr/>
        </p:nvGraphicFramePr>
        <p:xfrm>
          <a:off x="668336" y="1447123"/>
          <a:ext cx="11304000" cy="50564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91170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269630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42814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095375">
                  <a:extLst>
                    <a:ext uri="{9D8B030D-6E8A-4147-A177-3AD203B41FA5}">
                      <a16:colId xmlns:a16="http://schemas.microsoft.com/office/drawing/2014/main" val="654138360"/>
                    </a:ext>
                  </a:extLst>
                </a:gridCol>
                <a:gridCol w="1053011">
                  <a:extLst>
                    <a:ext uri="{9D8B030D-6E8A-4147-A177-3AD203B41FA5}">
                      <a16:colId xmlns:a16="http://schemas.microsoft.com/office/drawing/2014/main" val="3521535424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3263608002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2666191029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2537387343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1934712247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1500411532"/>
                    </a:ext>
                  </a:extLst>
                </a:gridCol>
              </a:tblGrid>
              <a:tr h="66498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vertikal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 in XY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Eigenmasse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 anpassbar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Adapterplatten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Gewichts-kompensation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nachrüstbar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XYZ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428638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[mm]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4833525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031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2,4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induktiv oder magnetisch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über Hubbegrenzung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über Feder- oder Luftpatrone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040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063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717039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32426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639287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125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190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9612895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160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21,8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914598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160L</a:t>
                      </a:r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350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180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31,7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97570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200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520*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350*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15*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41,8*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4305564"/>
                  </a:ext>
                </a:extLst>
              </a:tr>
            </a:tbl>
          </a:graphicData>
        </a:graphic>
      </p:graphicFrame>
      <p:sp>
        <p:nvSpPr>
          <p:cNvPr id="9" name="Textplatzhalter 3">
            <a:extLst>
              <a:ext uri="{FF2B5EF4-FFF2-40B4-BE49-F238E27FC236}">
                <a16:creationId xmlns:a16="http://schemas.microsoft.com/office/drawing/2014/main" id="{EC6559F6-33AB-3CED-01FA-B20F9289EBFC}"/>
              </a:ext>
            </a:extLst>
          </p:cNvPr>
          <p:cNvSpPr txBox="1">
            <a:spLocks/>
          </p:cNvSpPr>
          <p:nvPr/>
        </p:nvSpPr>
        <p:spPr>
          <a:xfrm>
            <a:off x="658814" y="24902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  <p:pic>
        <p:nvPicPr>
          <p:cNvPr id="15" name="Grafik 14" descr="Häkchen mit einfarbiger Füllung">
            <a:extLst>
              <a:ext uri="{FF2B5EF4-FFF2-40B4-BE49-F238E27FC236}">
                <a16:creationId xmlns:a16="http://schemas.microsoft.com/office/drawing/2014/main" id="{84629C06-F439-41FF-AFD9-ED6876DE2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82537" y="4292216"/>
            <a:ext cx="527694" cy="527694"/>
          </a:xfrm>
          <a:prstGeom prst="rect">
            <a:avLst/>
          </a:prstGeom>
        </p:spPr>
      </p:pic>
      <p:pic>
        <p:nvPicPr>
          <p:cNvPr id="16" name="Grafik 15" descr="Häkchen mit einfarbiger Füllung">
            <a:extLst>
              <a:ext uri="{FF2B5EF4-FFF2-40B4-BE49-F238E27FC236}">
                <a16:creationId xmlns:a16="http://schemas.microsoft.com/office/drawing/2014/main" id="{2166065D-B4D8-45C7-9FEE-73B3C7110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69798" y="4292216"/>
            <a:ext cx="527694" cy="527694"/>
          </a:xfrm>
          <a:prstGeom prst="rect">
            <a:avLst/>
          </a:prstGeom>
        </p:spPr>
      </p:pic>
      <p:pic>
        <p:nvPicPr>
          <p:cNvPr id="17" name="Grafik 16" descr="Häkchen mit einfarbiger Füllung">
            <a:extLst>
              <a:ext uri="{FF2B5EF4-FFF2-40B4-BE49-F238E27FC236}">
                <a16:creationId xmlns:a16="http://schemas.microsoft.com/office/drawing/2014/main" id="{B1B77E29-CE25-00F0-AAB9-52B07DBBF8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60556" y="4292216"/>
            <a:ext cx="527694" cy="527694"/>
          </a:xfrm>
          <a:prstGeom prst="rect">
            <a:avLst/>
          </a:prstGeom>
        </p:spPr>
      </p:pic>
      <p:pic>
        <p:nvPicPr>
          <p:cNvPr id="18" name="Grafik 17" descr="Häkchen mit einfarbiger Füllung">
            <a:extLst>
              <a:ext uri="{FF2B5EF4-FFF2-40B4-BE49-F238E27FC236}">
                <a16:creationId xmlns:a16="http://schemas.microsoft.com/office/drawing/2014/main" id="{A9A0A93D-CE67-E140-46BE-7E68432BC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06759" y="4292216"/>
            <a:ext cx="527694" cy="527694"/>
          </a:xfrm>
          <a:prstGeom prst="rect">
            <a:avLst/>
          </a:prstGeom>
        </p:spPr>
      </p:pic>
      <p:pic>
        <p:nvPicPr>
          <p:cNvPr id="7" name="Grafik 6" descr="Häkchen mit einfarbiger Füllung">
            <a:extLst>
              <a:ext uri="{FF2B5EF4-FFF2-40B4-BE49-F238E27FC236}">
                <a16:creationId xmlns:a16="http://schemas.microsoft.com/office/drawing/2014/main" id="{1514B706-350C-57E9-6F39-D1E6DCAB8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73983" y="4292216"/>
            <a:ext cx="527694" cy="527694"/>
          </a:xfrm>
          <a:prstGeom prst="rect">
            <a:avLst/>
          </a:prstGeom>
        </p:spPr>
      </p:pic>
      <p:pic>
        <p:nvPicPr>
          <p:cNvPr id="24" name="Grafik 23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33941CAB-B828-F878-CE66-2EC90576E2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525" y="93964"/>
            <a:ext cx="1636472" cy="1038446"/>
          </a:xfrm>
          <a:prstGeom prst="rect">
            <a:avLst/>
          </a:prstGeom>
        </p:spPr>
      </p:pic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0753925B-CB07-DBC2-A635-C9E81B6613B1}"/>
              </a:ext>
            </a:extLst>
          </p:cNvPr>
          <p:cNvCxnSpPr>
            <a:cxnSpLocks/>
          </p:cNvCxnSpPr>
          <p:nvPr/>
        </p:nvCxnSpPr>
        <p:spPr>
          <a:xfrm>
            <a:off x="7716833" y="622251"/>
            <a:ext cx="39165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08D2868D-E4E4-D7D3-EDF3-3444196408F5}"/>
              </a:ext>
            </a:extLst>
          </p:cNvPr>
          <p:cNvCxnSpPr>
            <a:cxnSpLocks/>
          </p:cNvCxnSpPr>
          <p:nvPr/>
        </p:nvCxnSpPr>
        <p:spPr>
          <a:xfrm flipH="1">
            <a:off x="7716833" y="622251"/>
            <a:ext cx="38676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" name="Textfeld 3">
            <a:extLst>
              <a:ext uri="{FF2B5EF4-FFF2-40B4-BE49-F238E27FC236}">
                <a16:creationId xmlns:a16="http://schemas.microsoft.com/office/drawing/2014/main" id="{E3EB3DA8-4CEB-81E8-F26C-E4009E46D8A4}"/>
              </a:ext>
            </a:extLst>
          </p:cNvPr>
          <p:cNvSpPr txBox="1"/>
          <p:nvPr/>
        </p:nvSpPr>
        <p:spPr>
          <a:xfrm>
            <a:off x="658814" y="6503600"/>
            <a:ext cx="2334276" cy="2412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5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* Technische Daten unter Vorbehalt</a:t>
            </a:r>
          </a:p>
        </p:txBody>
      </p:sp>
    </p:spTree>
    <p:extLst>
      <p:ext uri="{BB962C8B-B14F-4D97-AF65-F5344CB8AC3E}">
        <p14:creationId xmlns:p14="http://schemas.microsoft.com/office/powerpoint/2010/main" val="32516857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3B490-50CC-C826-5306-4B47B1926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F1285F0-8913-2877-2B7F-82596AC98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425870" cy="1020318"/>
          </a:xfrm>
        </p:spPr>
        <p:txBody>
          <a:bodyPr/>
          <a:lstStyle/>
          <a:p>
            <a:r>
              <a:rPr lang="de-DE"/>
              <a:t>AGM-W</a:t>
            </a:r>
            <a:br>
              <a:rPr lang="de-DE"/>
            </a:br>
            <a:r>
              <a:rPr lang="de-DE" sz="2800" b="0"/>
              <a:t>Ausgleichsverhalten &amp; Baugrößen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2D3F5E95-1381-0D46-FDA8-6A2F1750EECA}"/>
              </a:ext>
            </a:extLst>
          </p:cNvPr>
          <p:cNvSpPr txBox="1">
            <a:spLocks/>
          </p:cNvSpPr>
          <p:nvPr/>
        </p:nvSpPr>
        <p:spPr>
          <a:xfrm>
            <a:off x="596265" y="300472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Robot PLUS | Modulare Ausgleichseinheiten AGM </a:t>
            </a:r>
          </a:p>
        </p:txBody>
      </p: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2598C964-C143-A97B-6190-AD46243661AD}"/>
              </a:ext>
            </a:extLst>
          </p:cNvPr>
          <p:cNvGrpSpPr/>
          <p:nvPr/>
        </p:nvGrpSpPr>
        <p:grpSpPr>
          <a:xfrm>
            <a:off x="596265" y="2085546"/>
            <a:ext cx="4883776" cy="2294709"/>
            <a:chOff x="596265" y="2113006"/>
            <a:chExt cx="4057651" cy="1906543"/>
          </a:xfrm>
        </p:grpSpPr>
        <p:pic>
          <p:nvPicPr>
            <p:cNvPr id="22" name="Grafik 21" descr="Ein Bild, das Maschine enthält.&#10;&#10;KI-generierte Inhalte können fehlerhaft sein.">
              <a:extLst>
                <a:ext uri="{FF2B5EF4-FFF2-40B4-BE49-F238E27FC236}">
                  <a16:creationId xmlns:a16="http://schemas.microsoft.com/office/drawing/2014/main" id="{A0A75238-7BFC-8C62-DD9A-CCAD8F5A5D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110"/>
            <a:stretch>
              <a:fillRect/>
            </a:stretch>
          </p:blipFill>
          <p:spPr>
            <a:xfrm>
              <a:off x="596265" y="2113006"/>
              <a:ext cx="1962151" cy="1906543"/>
            </a:xfrm>
            <a:prstGeom prst="rect">
              <a:avLst/>
            </a:prstGeom>
          </p:spPr>
        </p:pic>
        <p:pic>
          <p:nvPicPr>
            <p:cNvPr id="28" name="Grafik 27">
              <a:extLst>
                <a:ext uri="{FF2B5EF4-FFF2-40B4-BE49-F238E27FC236}">
                  <a16:creationId xmlns:a16="http://schemas.microsoft.com/office/drawing/2014/main" id="{9E079F05-4E71-3BCA-2499-E038319741A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110"/>
            <a:stretch>
              <a:fillRect/>
            </a:stretch>
          </p:blipFill>
          <p:spPr>
            <a:xfrm>
              <a:off x="2691765" y="2113006"/>
              <a:ext cx="1962151" cy="1906543"/>
            </a:xfrm>
            <a:prstGeom prst="rect">
              <a:avLst/>
            </a:prstGeom>
          </p:spPr>
        </p:pic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41D80F4D-1F1B-E669-ECEF-9735B88D04EA}"/>
              </a:ext>
            </a:extLst>
          </p:cNvPr>
          <p:cNvGrpSpPr/>
          <p:nvPr/>
        </p:nvGrpSpPr>
        <p:grpSpPr>
          <a:xfrm>
            <a:off x="596265" y="4717568"/>
            <a:ext cx="5143701" cy="1516632"/>
            <a:chOff x="596265" y="4565210"/>
            <a:chExt cx="6757002" cy="1992318"/>
          </a:xfrm>
        </p:grpSpPr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5D0CAD40-1EF4-674D-7F65-E76D85EEB01B}"/>
                </a:ext>
              </a:extLst>
            </p:cNvPr>
            <p:cNvSpPr txBox="1"/>
            <p:nvPr/>
          </p:nvSpPr>
          <p:spPr>
            <a:xfrm>
              <a:off x="672207" y="4712559"/>
              <a:ext cx="1661905" cy="36109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050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35" name="Textfeld 34">
              <a:extLst>
                <a:ext uri="{FF2B5EF4-FFF2-40B4-BE49-F238E27FC236}">
                  <a16:creationId xmlns:a16="http://schemas.microsoft.com/office/drawing/2014/main" id="{44E05CF1-1D11-E591-94EA-E3C229BE2938}"/>
                </a:ext>
              </a:extLst>
            </p:cNvPr>
            <p:cNvSpPr txBox="1"/>
            <p:nvPr/>
          </p:nvSpPr>
          <p:spPr>
            <a:xfrm>
              <a:off x="2902214" y="4637311"/>
              <a:ext cx="1711537" cy="36109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063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F2D47B0F-B656-1011-DA38-56D139C16CA7}"/>
                </a:ext>
              </a:extLst>
            </p:cNvPr>
            <p:cNvSpPr txBox="1"/>
            <p:nvPr/>
          </p:nvSpPr>
          <p:spPr>
            <a:xfrm>
              <a:off x="5181853" y="4565210"/>
              <a:ext cx="2171414" cy="36109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080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pic>
          <p:nvPicPr>
            <p:cNvPr id="37" name="Grafik 36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E7AD6DC0-F79B-545D-82D8-A4E902B5623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96265" y="5021990"/>
              <a:ext cx="1777864" cy="1377877"/>
            </a:xfrm>
            <a:prstGeom prst="rect">
              <a:avLst/>
            </a:prstGeom>
          </p:spPr>
        </p:pic>
        <p:pic>
          <p:nvPicPr>
            <p:cNvPr id="38" name="Grafik 37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8150851B-B124-AC7B-C14F-09CD1B33CA5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68507" y="4946743"/>
              <a:ext cx="1992352" cy="1544110"/>
            </a:xfrm>
            <a:prstGeom prst="rect">
              <a:avLst/>
            </a:prstGeom>
          </p:spPr>
        </p:pic>
        <p:pic>
          <p:nvPicPr>
            <p:cNvPr id="39" name="Grafik 38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4BADB1B2-5B6C-FE43-5F38-67A49A488CF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81853" y="4874641"/>
              <a:ext cx="2171414" cy="1682887"/>
            </a:xfrm>
            <a:prstGeom prst="rect">
              <a:avLst/>
            </a:prstGeom>
          </p:spPr>
        </p:pic>
      </p:grpSp>
      <p:pic>
        <p:nvPicPr>
          <p:cNvPr id="42" name="Grafik 41">
            <a:extLst>
              <a:ext uri="{FF2B5EF4-FFF2-40B4-BE49-F238E27FC236}">
                <a16:creationId xmlns:a16="http://schemas.microsoft.com/office/drawing/2014/main" id="{58C99EC7-8FC3-2081-5EF2-254F4E8512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56" r="7511" b="33885"/>
          <a:stretch>
            <a:fillRect/>
          </a:stretch>
        </p:blipFill>
        <p:spPr>
          <a:xfrm>
            <a:off x="6800850" y="1"/>
            <a:ext cx="5391150" cy="6858000"/>
          </a:xfrm>
          <a:prstGeom prst="rect">
            <a:avLst/>
          </a:prstGeom>
        </p:spPr>
      </p:pic>
      <p:pic>
        <p:nvPicPr>
          <p:cNvPr id="43" name="Grafik 42">
            <a:extLst>
              <a:ext uri="{FF2B5EF4-FFF2-40B4-BE49-F238E27FC236}">
                <a16:creationId xmlns:a16="http://schemas.microsoft.com/office/drawing/2014/main" id="{1990D904-CB5B-C704-3B65-4652A9401B4E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31364"/>
          <a:stretch/>
        </p:blipFill>
        <p:spPr>
          <a:xfrm>
            <a:off x="10019893" y="359171"/>
            <a:ext cx="1837145" cy="494919"/>
          </a:xfrm>
          <a:prstGeom prst="rect">
            <a:avLst/>
          </a:prstGeom>
        </p:spPr>
      </p:pic>
      <p:cxnSp>
        <p:nvCxnSpPr>
          <p:cNvPr id="45" name="Gerader Verbinder 44">
            <a:extLst>
              <a:ext uri="{FF2B5EF4-FFF2-40B4-BE49-F238E27FC236}">
                <a16:creationId xmlns:a16="http://schemas.microsoft.com/office/drawing/2014/main" id="{D182F0DC-1BD8-8CBE-11F1-8DC313627349}"/>
              </a:ext>
            </a:extLst>
          </p:cNvPr>
          <p:cNvCxnSpPr/>
          <p:nvPr/>
        </p:nvCxnSpPr>
        <p:spPr>
          <a:xfrm flipV="1">
            <a:off x="4395788" y="2724150"/>
            <a:ext cx="1514475" cy="161925"/>
          </a:xfrm>
          <a:prstGeom prst="line">
            <a:avLst/>
          </a:prstGeom>
          <a:ln w="28575"/>
          <a:effectLst>
            <a:glow rad="101600">
              <a:schemeClr val="bg1">
                <a:alpha val="6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Gerader Verbinder 45">
            <a:extLst>
              <a:ext uri="{FF2B5EF4-FFF2-40B4-BE49-F238E27FC236}">
                <a16:creationId xmlns:a16="http://schemas.microsoft.com/office/drawing/2014/main" id="{F27BC8AD-B998-BD3C-5420-7D429F7C7CC9}"/>
              </a:ext>
            </a:extLst>
          </p:cNvPr>
          <p:cNvCxnSpPr>
            <a:cxnSpLocks/>
          </p:cNvCxnSpPr>
          <p:nvPr/>
        </p:nvCxnSpPr>
        <p:spPr>
          <a:xfrm>
            <a:off x="4395788" y="2952337"/>
            <a:ext cx="1499404" cy="204788"/>
          </a:xfrm>
          <a:prstGeom prst="line">
            <a:avLst/>
          </a:prstGeom>
          <a:ln w="28575"/>
          <a:effectLst>
            <a:glow rad="101600">
              <a:schemeClr val="bg1">
                <a:alpha val="6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9" name="Bogen 48">
            <a:extLst>
              <a:ext uri="{FF2B5EF4-FFF2-40B4-BE49-F238E27FC236}">
                <a16:creationId xmlns:a16="http://schemas.microsoft.com/office/drawing/2014/main" id="{65E06A91-CD13-B20E-A4BB-FD769890DFC0}"/>
              </a:ext>
            </a:extLst>
          </p:cNvPr>
          <p:cNvSpPr/>
          <p:nvPr/>
        </p:nvSpPr>
        <p:spPr>
          <a:xfrm rot="3378598">
            <a:off x="5439726" y="2598318"/>
            <a:ext cx="696078" cy="696078"/>
          </a:xfrm>
          <a:prstGeom prst="arc">
            <a:avLst>
              <a:gd name="adj1" fmla="val 15041590"/>
              <a:gd name="adj2" fmla="val 21298738"/>
            </a:avLst>
          </a:prstGeom>
          <a:ln w="28575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6" name="Rechteck 55">
            <a:extLst>
              <a:ext uri="{FF2B5EF4-FFF2-40B4-BE49-F238E27FC236}">
                <a16:creationId xmlns:a16="http://schemas.microsoft.com/office/drawing/2014/main" id="{ED4155C8-FD8D-397B-95ED-961B8AACE1CC}"/>
              </a:ext>
            </a:extLst>
          </p:cNvPr>
          <p:cNvSpPr/>
          <p:nvPr/>
        </p:nvSpPr>
        <p:spPr>
          <a:xfrm>
            <a:off x="8235406" y="2314895"/>
            <a:ext cx="1877949" cy="764883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Textplatzhalter 4">
            <a:extLst>
              <a:ext uri="{FF2B5EF4-FFF2-40B4-BE49-F238E27FC236}">
                <a16:creationId xmlns:a16="http://schemas.microsoft.com/office/drawing/2014/main" id="{D4DA8DD2-76D9-D63A-22D6-4DF3741F2BE7}"/>
              </a:ext>
            </a:extLst>
          </p:cNvPr>
          <p:cNvSpPr txBox="1">
            <a:spLocks/>
          </p:cNvSpPr>
          <p:nvPr/>
        </p:nvSpPr>
        <p:spPr>
          <a:xfrm>
            <a:off x="8442437" y="2441012"/>
            <a:ext cx="1712177" cy="5126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None/>
            </a:pPr>
            <a:r>
              <a:rPr lang="de-DE" sz="1800" b="1"/>
              <a:t>Zielapplikation Bin Picking</a:t>
            </a:r>
            <a:endParaRPr lang="de-DE" sz="1800"/>
          </a:p>
        </p:txBody>
      </p:sp>
      <p:cxnSp>
        <p:nvCxnSpPr>
          <p:cNvPr id="51" name="Verbinder: gewinkelt 50">
            <a:extLst>
              <a:ext uri="{FF2B5EF4-FFF2-40B4-BE49-F238E27FC236}">
                <a16:creationId xmlns:a16="http://schemas.microsoft.com/office/drawing/2014/main" id="{DB31A04E-D61F-16AC-7992-B1EBF2372AA3}"/>
              </a:ext>
            </a:extLst>
          </p:cNvPr>
          <p:cNvCxnSpPr>
            <a:cxnSpLocks/>
          </p:cNvCxnSpPr>
          <p:nvPr/>
        </p:nvCxnSpPr>
        <p:spPr>
          <a:xfrm rot="5400000">
            <a:off x="9679432" y="1860217"/>
            <a:ext cx="490163" cy="377684"/>
          </a:xfrm>
          <a:prstGeom prst="bentConnector3">
            <a:avLst>
              <a:gd name="adj1" fmla="val -4869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74988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AD0F61A-816F-735A-5DAA-379B9B032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6435E57-3DD1-B78B-8945-DBE52FB41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706919"/>
            <a:ext cx="10118043" cy="1020318"/>
          </a:xfrm>
        </p:spPr>
        <p:txBody>
          <a:bodyPr/>
          <a:lstStyle/>
          <a:p>
            <a:r>
              <a:rPr lang="de-DE"/>
              <a:t>AGM-W</a:t>
            </a:r>
            <a:br>
              <a:rPr lang="de-DE"/>
            </a:br>
            <a:r>
              <a:rPr lang="de-DE" sz="2800" b="0">
                <a:solidFill>
                  <a:schemeClr val="accent1"/>
                </a:solidFill>
              </a:rPr>
              <a:t>Technische Daten</a:t>
            </a:r>
            <a:endParaRPr lang="de-DE" sz="2800" b="0"/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46D73BC5-9D32-9CDF-6D1B-BE8C2E25B3FD}"/>
              </a:ext>
            </a:extLst>
          </p:cNvPr>
          <p:cNvSpPr txBox="1">
            <a:spLocks/>
          </p:cNvSpPr>
          <p:nvPr/>
        </p:nvSpPr>
        <p:spPr>
          <a:xfrm>
            <a:off x="658814" y="33561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Robot PLUS | Modulare Ausgleichseinheiten AGM </a:t>
            </a:r>
          </a:p>
        </p:txBody>
      </p:sp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73B530B9-0583-751C-DFB7-0F359C461F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0305352"/>
              </p:ext>
            </p:extLst>
          </p:nvPr>
        </p:nvGraphicFramePr>
        <p:xfrm>
          <a:off x="658814" y="2314051"/>
          <a:ext cx="10944000" cy="22298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24000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296000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96000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1197849539"/>
                    </a:ext>
                  </a:extLst>
                </a:gridCol>
                <a:gridCol w="1008000">
                  <a:extLst>
                    <a:ext uri="{9D8B030D-6E8A-4147-A177-3AD203B41FA5}">
                      <a16:colId xmlns:a16="http://schemas.microsoft.com/office/drawing/2014/main" val="64201848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864118775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258451078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166065213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3641041350"/>
                    </a:ext>
                  </a:extLst>
                </a:gridCol>
              </a:tblGrid>
              <a:tr h="67771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vertikal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Winkel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Eigenmasse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 Adapterplatten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Gewichts-kompensation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integriert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363323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[°]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38102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magnetisch und induktiv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b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b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b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über Steuerkolben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063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</a:tbl>
          </a:graphicData>
        </a:graphic>
      </p:graphicFrame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D42E09A1-9BBD-DAE7-2A00-CA2445C97BF2}"/>
              </a:ext>
            </a:extLst>
          </p:cNvPr>
          <p:cNvGrpSpPr/>
          <p:nvPr/>
        </p:nvGrpSpPr>
        <p:grpSpPr>
          <a:xfrm>
            <a:off x="7931582" y="646187"/>
            <a:ext cx="1475057" cy="1102169"/>
            <a:chOff x="8141613" y="-67378"/>
            <a:chExt cx="1969901" cy="1471918"/>
          </a:xfrm>
        </p:grpSpPr>
        <p:pic>
          <p:nvPicPr>
            <p:cNvPr id="10" name="Grafik 9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6B905636-4D7D-8A2E-FA95-DF11671E61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41613" y="-67378"/>
              <a:ext cx="1777864" cy="1377877"/>
            </a:xfrm>
            <a:prstGeom prst="rect">
              <a:avLst/>
            </a:prstGeom>
          </p:spPr>
        </p:pic>
        <p:sp>
          <p:nvSpPr>
            <p:cNvPr id="6" name="Bogen 5">
              <a:extLst>
                <a:ext uri="{FF2B5EF4-FFF2-40B4-BE49-F238E27FC236}">
                  <a16:creationId xmlns:a16="http://schemas.microsoft.com/office/drawing/2014/main" id="{10EE8F9A-13A4-9D34-01C7-ECA93EDFE541}"/>
                </a:ext>
              </a:extLst>
            </p:cNvPr>
            <p:cNvSpPr/>
            <p:nvPr/>
          </p:nvSpPr>
          <p:spPr>
            <a:xfrm rot="4571232">
              <a:off x="9197114" y="490140"/>
              <a:ext cx="914400" cy="914400"/>
            </a:xfrm>
            <a:prstGeom prst="arc">
              <a:avLst>
                <a:gd name="adj1" fmla="val 15041590"/>
                <a:gd name="adj2" fmla="val 21298738"/>
              </a:avLst>
            </a:prstGeom>
            <a:ln w="38100" cap="flat" cmpd="sng" algn="ctr">
              <a:solidFill>
                <a:schemeClr val="accent2"/>
              </a:solidFill>
              <a:prstDash val="solid"/>
              <a:round/>
              <a:headEnd type="arrow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pic>
        <p:nvPicPr>
          <p:cNvPr id="8" name="Grafik 7" descr="Häkchen mit einfarbiger Füllung">
            <a:extLst>
              <a:ext uri="{FF2B5EF4-FFF2-40B4-BE49-F238E27FC236}">
                <a16:creationId xmlns:a16="http://schemas.microsoft.com/office/drawing/2014/main" id="{7F045C9E-C337-F2F1-B8BF-27F8FFD0D6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01859" y="3635916"/>
            <a:ext cx="527694" cy="527694"/>
          </a:xfrm>
          <a:prstGeom prst="rect">
            <a:avLst/>
          </a:prstGeom>
        </p:spPr>
      </p:pic>
      <p:pic>
        <p:nvPicPr>
          <p:cNvPr id="9" name="Grafik 8" descr="Häkchen mit einfarbiger Füllung">
            <a:extLst>
              <a:ext uri="{FF2B5EF4-FFF2-40B4-BE49-F238E27FC236}">
                <a16:creationId xmlns:a16="http://schemas.microsoft.com/office/drawing/2014/main" id="{95EC059E-C213-BFA1-7920-5BF40E18E1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33365" y="3635916"/>
            <a:ext cx="527694" cy="527694"/>
          </a:xfrm>
          <a:prstGeom prst="rect">
            <a:avLst/>
          </a:prstGeom>
        </p:spPr>
      </p:pic>
      <p:pic>
        <p:nvPicPr>
          <p:cNvPr id="13" name="Grafik 12" descr="Häkchen mit einfarbiger Füllung">
            <a:extLst>
              <a:ext uri="{FF2B5EF4-FFF2-40B4-BE49-F238E27FC236}">
                <a16:creationId xmlns:a16="http://schemas.microsoft.com/office/drawing/2014/main" id="{333EB7CD-A4EF-F1B9-0932-986AF36BDB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76857" y="3635916"/>
            <a:ext cx="527694" cy="527694"/>
          </a:xfrm>
          <a:prstGeom prst="rect">
            <a:avLst/>
          </a:prstGeom>
        </p:spPr>
      </p:pic>
      <p:pic>
        <p:nvPicPr>
          <p:cNvPr id="14" name="Grafik 13" descr="Häkchen mit einfarbiger Füllung">
            <a:extLst>
              <a:ext uri="{FF2B5EF4-FFF2-40B4-BE49-F238E27FC236}">
                <a16:creationId xmlns:a16="http://schemas.microsoft.com/office/drawing/2014/main" id="{FA622F44-7EC8-1168-BCCF-B13F49638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55237" y="3635916"/>
            <a:ext cx="527694" cy="52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1081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07DA6-0456-A298-B909-D971855861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AB25B7-65D0-95BA-485B-C171AA083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762797"/>
          </a:xfrm>
        </p:spPr>
        <p:txBody>
          <a:bodyPr/>
          <a:lstStyle/>
          <a:p>
            <a:r>
              <a:rPr lang="de-DE"/>
              <a:t>Produktfamilie AGM</a:t>
            </a:r>
            <a:br>
              <a:rPr lang="de-DE"/>
            </a:br>
            <a:r>
              <a:rPr lang="de-DE" sz="2800" b="0"/>
              <a:t>Kombinationsmöglichkeiten dank modularer Baureihen</a:t>
            </a:r>
            <a:endParaRPr lang="de-DE" sz="4000" b="0"/>
          </a:p>
        </p:txBody>
      </p: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FD4A272B-8884-ED52-0F56-A4B88531E5F7}"/>
              </a:ext>
            </a:extLst>
          </p:cNvPr>
          <p:cNvGrpSpPr/>
          <p:nvPr/>
        </p:nvGrpSpPr>
        <p:grpSpPr>
          <a:xfrm>
            <a:off x="658814" y="2224561"/>
            <a:ext cx="5955456" cy="1590111"/>
            <a:chOff x="3406558" y="2948246"/>
            <a:chExt cx="4920902" cy="1313884"/>
          </a:xfrm>
        </p:grpSpPr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6CCF9036-0A36-97AD-816D-835868B7488E}"/>
                </a:ext>
              </a:extLst>
            </p:cNvPr>
            <p:cNvGrpSpPr/>
            <p:nvPr/>
          </p:nvGrpSpPr>
          <p:grpSpPr>
            <a:xfrm>
              <a:off x="3593113" y="2948246"/>
              <a:ext cx="4734347" cy="961508"/>
              <a:chOff x="960736" y="1580953"/>
              <a:chExt cx="4734347" cy="961508"/>
            </a:xfrm>
          </p:grpSpPr>
          <p:grpSp>
            <p:nvGrpSpPr>
              <p:cNvPr id="33" name="Gruppieren 32">
                <a:extLst>
                  <a:ext uri="{FF2B5EF4-FFF2-40B4-BE49-F238E27FC236}">
                    <a16:creationId xmlns:a16="http://schemas.microsoft.com/office/drawing/2014/main" id="{B4BB66F1-77DE-A095-571D-A6E4F9B0CCAF}"/>
                  </a:ext>
                </a:extLst>
              </p:cNvPr>
              <p:cNvGrpSpPr/>
              <p:nvPr/>
            </p:nvGrpSpPr>
            <p:grpSpPr>
              <a:xfrm>
                <a:off x="960736" y="1580953"/>
                <a:ext cx="3261992" cy="961508"/>
                <a:chOff x="960736" y="1580953"/>
                <a:chExt cx="3261992" cy="961508"/>
              </a:xfrm>
            </p:grpSpPr>
            <p:sp>
              <p:nvSpPr>
                <p:cNvPr id="35" name="Textfeld 34">
                  <a:extLst>
                    <a:ext uri="{FF2B5EF4-FFF2-40B4-BE49-F238E27FC236}">
                      <a16:creationId xmlns:a16="http://schemas.microsoft.com/office/drawing/2014/main" id="{9043A41A-A9E3-0E01-DD5C-1AE8B0F41B8C}"/>
                    </a:ext>
                  </a:extLst>
                </p:cNvPr>
                <p:cNvSpPr txBox="1"/>
                <p:nvPr/>
              </p:nvSpPr>
              <p:spPr>
                <a:xfrm>
                  <a:off x="2746700" y="1580953"/>
                  <a:ext cx="1070825" cy="36109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AGM-Z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  <p:sp>
              <p:nvSpPr>
                <p:cNvPr id="36" name="Textfeld 35">
                  <a:extLst>
                    <a:ext uri="{FF2B5EF4-FFF2-40B4-BE49-F238E27FC236}">
                      <a16:creationId xmlns:a16="http://schemas.microsoft.com/office/drawing/2014/main" id="{E5397E9F-D498-97A7-A708-CF58F15763BD}"/>
                    </a:ext>
                  </a:extLst>
                </p:cNvPr>
                <p:cNvSpPr txBox="1"/>
                <p:nvPr/>
              </p:nvSpPr>
              <p:spPr>
                <a:xfrm>
                  <a:off x="960736" y="1580953"/>
                  <a:ext cx="772576" cy="116377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AGM-XY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  <p:sp>
              <p:nvSpPr>
                <p:cNvPr id="37" name="Textfeld 36">
                  <a:extLst>
                    <a:ext uri="{FF2B5EF4-FFF2-40B4-BE49-F238E27FC236}">
                      <a16:creationId xmlns:a16="http://schemas.microsoft.com/office/drawing/2014/main" id="{D22986EE-BE1E-18E1-E389-E0B7B8FBD5CA}"/>
                    </a:ext>
                  </a:extLst>
                </p:cNvPr>
                <p:cNvSpPr txBox="1"/>
                <p:nvPr/>
              </p:nvSpPr>
              <p:spPr>
                <a:xfrm>
                  <a:off x="3835651" y="1992521"/>
                  <a:ext cx="387077" cy="54994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ctr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sz="40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2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=</a:t>
                  </a:r>
                </a:p>
              </p:txBody>
            </p:sp>
            <p:sp>
              <p:nvSpPr>
                <p:cNvPr id="38" name="Textfeld 37">
                  <a:extLst>
                    <a:ext uri="{FF2B5EF4-FFF2-40B4-BE49-F238E27FC236}">
                      <a16:creationId xmlns:a16="http://schemas.microsoft.com/office/drawing/2014/main" id="{F58F0246-07AB-9D8F-3CE5-34957A0EDAB8}"/>
                    </a:ext>
                  </a:extLst>
                </p:cNvPr>
                <p:cNvSpPr txBox="1"/>
                <p:nvPr/>
              </p:nvSpPr>
              <p:spPr>
                <a:xfrm flipV="1">
                  <a:off x="1867729" y="2040918"/>
                  <a:ext cx="608851" cy="493316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ctr">
                  <a:noAutofit/>
                </a:bodyPr>
                <a:lstStyle/>
                <a:p>
                  <a:pPr marR="0" algn="ctr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sz="4000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2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+</a:t>
                  </a:r>
                </a:p>
              </p:txBody>
            </p:sp>
          </p:grpSp>
          <p:sp>
            <p:nvSpPr>
              <p:cNvPr id="34" name="Textfeld 33">
                <a:extLst>
                  <a:ext uri="{FF2B5EF4-FFF2-40B4-BE49-F238E27FC236}">
                    <a16:creationId xmlns:a16="http://schemas.microsoft.com/office/drawing/2014/main" id="{0148AD8C-551F-3900-7E09-5D98803839A8}"/>
                  </a:ext>
                </a:extLst>
              </p:cNvPr>
              <p:cNvSpPr txBox="1"/>
              <p:nvPr/>
            </p:nvSpPr>
            <p:spPr>
              <a:xfrm>
                <a:off x="4452170" y="1580953"/>
                <a:ext cx="1242913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b="1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AGM-XYZ</a:t>
                </a:r>
                <a:endParaRPr lang="de-DE" sz="1600" b="1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</p:grpSp>
        <p:pic>
          <p:nvPicPr>
            <p:cNvPr id="30" name="Grafik 29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2CCBDA23-37C8-6C40-EE70-7E0ED031503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99559" y="3233570"/>
              <a:ext cx="1121545" cy="802428"/>
            </a:xfrm>
            <a:prstGeom prst="rect">
              <a:avLst/>
            </a:prstGeom>
          </p:spPr>
        </p:pic>
        <p:pic>
          <p:nvPicPr>
            <p:cNvPr id="31" name="Grafik 30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9E2C2140-003F-0816-E510-2BF191581BC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06558" y="3233570"/>
              <a:ext cx="1186633" cy="752994"/>
            </a:xfrm>
            <a:prstGeom prst="rect">
              <a:avLst/>
            </a:prstGeom>
          </p:spPr>
        </p:pic>
        <p:pic>
          <p:nvPicPr>
            <p:cNvPr id="32" name="Grafik 31" descr="Ein Bild, das Text, Band enthält.&#10;&#10;KI-generierte Inhalte können fehlerhaft sein.">
              <a:extLst>
                <a:ext uri="{FF2B5EF4-FFF2-40B4-BE49-F238E27FC236}">
                  <a16:creationId xmlns:a16="http://schemas.microsoft.com/office/drawing/2014/main" id="{6781E3A9-A71F-5390-1C64-AE0E2F4D0B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55749" y="3233570"/>
              <a:ext cx="1070825" cy="102856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7714BB34-B135-C97A-995A-FD80415FED29}"/>
              </a:ext>
            </a:extLst>
          </p:cNvPr>
          <p:cNvGrpSpPr/>
          <p:nvPr/>
        </p:nvGrpSpPr>
        <p:grpSpPr>
          <a:xfrm>
            <a:off x="682720" y="4114026"/>
            <a:ext cx="6022570" cy="1559667"/>
            <a:chOff x="5450213" y="799448"/>
            <a:chExt cx="4976357" cy="1288729"/>
          </a:xfrm>
        </p:grpSpPr>
        <p:grpSp>
          <p:nvGrpSpPr>
            <p:cNvPr id="5" name="Gruppieren 4">
              <a:extLst>
                <a:ext uri="{FF2B5EF4-FFF2-40B4-BE49-F238E27FC236}">
                  <a16:creationId xmlns:a16="http://schemas.microsoft.com/office/drawing/2014/main" id="{C5043C87-3F8D-D92E-C416-D02000C1016D}"/>
                </a:ext>
              </a:extLst>
            </p:cNvPr>
            <p:cNvGrpSpPr/>
            <p:nvPr/>
          </p:nvGrpSpPr>
          <p:grpSpPr>
            <a:xfrm>
              <a:off x="5450213" y="799448"/>
              <a:ext cx="4976357" cy="1146056"/>
              <a:chOff x="5450213" y="799448"/>
              <a:chExt cx="4976357" cy="1146056"/>
            </a:xfrm>
          </p:grpSpPr>
          <p:grpSp>
            <p:nvGrpSpPr>
              <p:cNvPr id="7" name="Gruppieren 6">
                <a:extLst>
                  <a:ext uri="{FF2B5EF4-FFF2-40B4-BE49-F238E27FC236}">
                    <a16:creationId xmlns:a16="http://schemas.microsoft.com/office/drawing/2014/main" id="{2D4B14B6-2C3B-54FF-0CDA-26F10B90BC9C}"/>
                  </a:ext>
                </a:extLst>
              </p:cNvPr>
              <p:cNvGrpSpPr/>
              <p:nvPr/>
            </p:nvGrpSpPr>
            <p:grpSpPr>
              <a:xfrm>
                <a:off x="5628798" y="799448"/>
                <a:ext cx="4797772" cy="970141"/>
                <a:chOff x="897311" y="1567051"/>
                <a:chExt cx="4797772" cy="970141"/>
              </a:xfrm>
            </p:grpSpPr>
            <p:grpSp>
              <p:nvGrpSpPr>
                <p:cNvPr id="11" name="Gruppieren 10">
                  <a:extLst>
                    <a:ext uri="{FF2B5EF4-FFF2-40B4-BE49-F238E27FC236}">
                      <a16:creationId xmlns:a16="http://schemas.microsoft.com/office/drawing/2014/main" id="{6DD0A3DC-2095-F9CC-5C7D-FBBD4ADB61E1}"/>
                    </a:ext>
                  </a:extLst>
                </p:cNvPr>
                <p:cNvGrpSpPr/>
                <p:nvPr/>
              </p:nvGrpSpPr>
              <p:grpSpPr>
                <a:xfrm>
                  <a:off x="897311" y="1567051"/>
                  <a:ext cx="3259531" cy="970141"/>
                  <a:chOff x="897311" y="1567051"/>
                  <a:chExt cx="3259531" cy="970141"/>
                </a:xfrm>
              </p:grpSpPr>
              <p:sp>
                <p:nvSpPr>
                  <p:cNvPr id="13" name="Textfeld 12">
                    <a:extLst>
                      <a:ext uri="{FF2B5EF4-FFF2-40B4-BE49-F238E27FC236}">
                        <a16:creationId xmlns:a16="http://schemas.microsoft.com/office/drawing/2014/main" id="{4183D3DB-5F5A-9DD2-0C96-DF413A2A203D}"/>
                      </a:ext>
                    </a:extLst>
                  </p:cNvPr>
                  <p:cNvSpPr txBox="1"/>
                  <p:nvPr/>
                </p:nvSpPr>
                <p:spPr>
                  <a:xfrm>
                    <a:off x="2746700" y="1580953"/>
                    <a:ext cx="1070825" cy="361094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lang="en-US" sz="1600" b="1">
                        <a:solidFill>
                          <a:schemeClr val="tx2"/>
                        </a:solidFill>
                        <a:latin typeface="Fago Pro" panose="02000506040000020004" pitchFamily="50" charset="0"/>
                      </a:rPr>
                      <a:t>AGM-Z</a:t>
                    </a:r>
                    <a:endParaRPr lang="de-DE" sz="1600" b="1">
                      <a:solidFill>
                        <a:schemeClr val="tx2"/>
                      </a:solidFill>
                      <a:latin typeface="Fago Pro" panose="02000506040000020004" pitchFamily="50" charset="0"/>
                    </a:endParaRPr>
                  </a:p>
                </p:txBody>
              </p:sp>
              <p:sp>
                <p:nvSpPr>
                  <p:cNvPr id="14" name="Textfeld 13">
                    <a:extLst>
                      <a:ext uri="{FF2B5EF4-FFF2-40B4-BE49-F238E27FC236}">
                        <a16:creationId xmlns:a16="http://schemas.microsoft.com/office/drawing/2014/main" id="{1FF4EFD5-653C-FB91-2283-FF1405D7830D}"/>
                      </a:ext>
                    </a:extLst>
                  </p:cNvPr>
                  <p:cNvSpPr txBox="1"/>
                  <p:nvPr/>
                </p:nvSpPr>
                <p:spPr>
                  <a:xfrm>
                    <a:off x="897311" y="1567051"/>
                    <a:ext cx="772576" cy="273655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lang="en-US" sz="1600" b="1">
                        <a:solidFill>
                          <a:schemeClr val="tx2"/>
                        </a:solidFill>
                        <a:latin typeface="Fago Pro" panose="02000506040000020004" pitchFamily="50" charset="0"/>
                      </a:rPr>
                      <a:t>AGM-W</a:t>
                    </a:r>
                    <a:endParaRPr lang="de-DE" sz="1600" b="1">
                      <a:solidFill>
                        <a:schemeClr val="tx2"/>
                      </a:solidFill>
                      <a:latin typeface="Fago Pro" panose="02000506040000020004" pitchFamily="50" charset="0"/>
                    </a:endParaRPr>
                  </a:p>
                </p:txBody>
              </p:sp>
              <p:sp>
                <p:nvSpPr>
                  <p:cNvPr id="15" name="Textfeld 14">
                    <a:extLst>
                      <a:ext uri="{FF2B5EF4-FFF2-40B4-BE49-F238E27FC236}">
                        <a16:creationId xmlns:a16="http://schemas.microsoft.com/office/drawing/2014/main" id="{23099FC3-6ADF-D99A-A6B4-5BFB8F6538B8}"/>
                      </a:ext>
                    </a:extLst>
                  </p:cNvPr>
                  <p:cNvSpPr txBox="1"/>
                  <p:nvPr/>
                </p:nvSpPr>
                <p:spPr>
                  <a:xfrm>
                    <a:off x="3769765" y="1987252"/>
                    <a:ext cx="387077" cy="549940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 anchor="ctr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kumimoji="0" lang="de-DE" sz="40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uLnTx/>
                        <a:uFillTx/>
                        <a:ea typeface="+mn-ea"/>
                        <a:cs typeface="+mn-cs"/>
                      </a:rPr>
                      <a:t>=</a:t>
                    </a:r>
                  </a:p>
                </p:txBody>
              </p:sp>
              <p:sp>
                <p:nvSpPr>
                  <p:cNvPr id="16" name="Textfeld 15">
                    <a:extLst>
                      <a:ext uri="{FF2B5EF4-FFF2-40B4-BE49-F238E27FC236}">
                        <a16:creationId xmlns:a16="http://schemas.microsoft.com/office/drawing/2014/main" id="{BF83F09A-E2FD-6BC2-A302-30FB1D44E07A}"/>
                      </a:ext>
                    </a:extLst>
                  </p:cNvPr>
                  <p:cNvSpPr txBox="1"/>
                  <p:nvPr/>
                </p:nvSpPr>
                <p:spPr>
                  <a:xfrm flipV="1">
                    <a:off x="1801164" y="2040918"/>
                    <a:ext cx="608851" cy="493316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 anchor="ctr">
                    <a:noAutofit/>
                  </a:bodyPr>
                  <a:lstStyle/>
                  <a:p>
                    <a:pPr marR="0" algn="ctr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kumimoji="0" lang="de-DE" sz="4000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uLnTx/>
                        <a:uFillTx/>
                        <a:ea typeface="+mn-ea"/>
                        <a:cs typeface="+mn-cs"/>
                      </a:rPr>
                      <a:t>+</a:t>
                    </a:r>
                  </a:p>
                </p:txBody>
              </p:sp>
            </p:grpSp>
            <p:sp>
              <p:nvSpPr>
                <p:cNvPr id="12" name="Textfeld 11">
                  <a:extLst>
                    <a:ext uri="{FF2B5EF4-FFF2-40B4-BE49-F238E27FC236}">
                      <a16:creationId xmlns:a16="http://schemas.microsoft.com/office/drawing/2014/main" id="{5A171CFB-4036-9298-2943-142AECD7BA00}"/>
                    </a:ext>
                  </a:extLst>
                </p:cNvPr>
                <p:cNvSpPr txBox="1"/>
                <p:nvPr/>
              </p:nvSpPr>
              <p:spPr>
                <a:xfrm>
                  <a:off x="4452170" y="1580953"/>
                  <a:ext cx="1242913" cy="36109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AGM-WZ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</p:grpSp>
          <p:pic>
            <p:nvPicPr>
              <p:cNvPr id="9" name="Grafik 8">
                <a:extLst>
                  <a:ext uri="{FF2B5EF4-FFF2-40B4-BE49-F238E27FC236}">
                    <a16:creationId xmlns:a16="http://schemas.microsoft.com/office/drawing/2014/main" id="{D2E9E666-AA53-38E3-9212-F3CA7CE2C0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450213" y="1094442"/>
                <a:ext cx="1098665" cy="851062"/>
              </a:xfrm>
              <a:prstGeom prst="rect">
                <a:avLst/>
              </a:prstGeom>
            </p:spPr>
          </p:pic>
          <p:pic>
            <p:nvPicPr>
              <p:cNvPr id="10" name="Grafik 9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0045946E-763D-3B7F-9EEA-B67B862B49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7221232" y="1093405"/>
                <a:ext cx="1121545" cy="802428"/>
              </a:xfrm>
              <a:prstGeom prst="rect">
                <a:avLst/>
              </a:prstGeom>
            </p:spPr>
          </p:pic>
        </p:grpSp>
        <p:pic>
          <p:nvPicPr>
            <p:cNvPr id="6" name="Grafik 5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B30820FD-752A-5DD6-8968-177F9D609A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094564" y="1038476"/>
              <a:ext cx="927547" cy="1049701"/>
            </a:xfrm>
            <a:prstGeom prst="rect">
              <a:avLst/>
            </a:prstGeom>
          </p:spPr>
        </p:pic>
      </p:grpSp>
      <p:sp>
        <p:nvSpPr>
          <p:cNvPr id="17" name="Textfeld 16">
            <a:extLst>
              <a:ext uri="{FF2B5EF4-FFF2-40B4-BE49-F238E27FC236}">
                <a16:creationId xmlns:a16="http://schemas.microsoft.com/office/drawing/2014/main" id="{DA48B72F-5B01-73D6-9C61-2DE566F62CEE}"/>
              </a:ext>
            </a:extLst>
          </p:cNvPr>
          <p:cNvSpPr txBox="1"/>
          <p:nvPr/>
        </p:nvSpPr>
        <p:spPr>
          <a:xfrm>
            <a:off x="7310149" y="2224561"/>
            <a:ext cx="3986501" cy="1708918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60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2060"/>
                </a:solidFill>
                <a:latin typeface="Fago Pro"/>
              </a:rPr>
              <a:t>Ihre Vorteile</a:t>
            </a:r>
          </a:p>
          <a:p>
            <a:pPr marL="265113" marR="0" lvl="1" indent="-265113" fontAlgn="auto">
              <a:spcAft>
                <a:spcPts val="600"/>
              </a:spcAft>
              <a:buClr>
                <a:srgbClr val="009EE0"/>
              </a:buClr>
              <a:buSzTx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  <a:tabLst>
                <a:tab pos="652463" algn="l"/>
              </a:tabLst>
              <a:defRPr/>
            </a:pPr>
            <a:r>
              <a:rPr lang="de-DE" b="1">
                <a:solidFill>
                  <a:schemeClr val="accent1"/>
                </a:solidFill>
                <a:latin typeface="Fago Pro" panose="02000506040000020004" pitchFamily="50" charset="0"/>
              </a:rPr>
              <a:t>Geringere Aufbauhöhe</a:t>
            </a:r>
          </a:p>
          <a:p>
            <a:pPr marL="265113" marR="0" lvl="1" indent="-265113" fontAlgn="auto">
              <a:spcAft>
                <a:spcPts val="600"/>
              </a:spcAft>
              <a:buClr>
                <a:srgbClr val="009EE0"/>
              </a:buClr>
              <a:buSzTx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  <a:tabLst>
                <a:tab pos="652463" algn="l"/>
              </a:tabLst>
              <a:defRPr/>
            </a:pPr>
            <a:r>
              <a:rPr lang="de-DE" b="1">
                <a:solidFill>
                  <a:schemeClr val="accent1"/>
                </a:solidFill>
                <a:latin typeface="Fago Pro" panose="02000506040000020004" pitchFamily="50" charset="0"/>
              </a:rPr>
              <a:t>Geringere Eigenmasse</a:t>
            </a:r>
            <a:br>
              <a:rPr lang="de-DE">
                <a:solidFill>
                  <a:schemeClr val="accent1"/>
                </a:solidFill>
                <a:latin typeface="Fago Pro" panose="02000506040000020004" pitchFamily="50" charset="0"/>
              </a:rPr>
            </a:br>
            <a:r>
              <a:rPr lang="de-DE">
                <a:solidFill>
                  <a:schemeClr val="accent1"/>
                </a:solidFill>
                <a:latin typeface="Fago Pro" panose="02000506040000020004" pitchFamily="50" charset="0"/>
              </a:rPr>
              <a:t>im Vergleich zur Kombination bestehend aus Einzelkomponenten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600"/>
              </a:spcAft>
              <a:buClr>
                <a:srgbClr val="00B050"/>
              </a:buClr>
              <a:buSzTx/>
              <a:buFont typeface="Arial" panose="020B0604020202020204" pitchFamily="34" charset="0"/>
              <a:buChar char="•"/>
              <a:tabLst/>
            </a:pPr>
            <a:endParaRPr lang="de-DE" b="1">
              <a:solidFill>
                <a:srgbClr val="00B050"/>
              </a:solidFill>
              <a:latin typeface="Fago Pro" panose="02000506040000020004" pitchFamily="50" charset="0"/>
            </a:endParaRP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E43E1AEA-B8D7-AC7C-E7AD-5B1F40E8A133}"/>
              </a:ext>
            </a:extLst>
          </p:cNvPr>
          <p:cNvSpPr txBox="1">
            <a:spLocks/>
          </p:cNvSpPr>
          <p:nvPr/>
        </p:nvSpPr>
        <p:spPr>
          <a:xfrm>
            <a:off x="658814" y="24902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Robot PLUS | Modulare Ausgleichseinheiten AGM </a:t>
            </a:r>
          </a:p>
        </p:txBody>
      </p:sp>
    </p:spTree>
    <p:extLst>
      <p:ext uri="{BB962C8B-B14F-4D97-AF65-F5344CB8AC3E}">
        <p14:creationId xmlns:p14="http://schemas.microsoft.com/office/powerpoint/2010/main" val="1483738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8F769-862F-9760-F7B1-AC12CD9A4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hteck 22">
            <a:extLst>
              <a:ext uri="{FF2B5EF4-FFF2-40B4-BE49-F238E27FC236}">
                <a16:creationId xmlns:a16="http://schemas.microsoft.com/office/drawing/2014/main" id="{14920339-A008-6B57-4D79-775CDBE1E758}"/>
              </a:ext>
            </a:extLst>
          </p:cNvPr>
          <p:cNvSpPr/>
          <p:nvPr/>
        </p:nvSpPr>
        <p:spPr>
          <a:xfrm>
            <a:off x="658814" y="1914525"/>
            <a:ext cx="10971211" cy="4476749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F93F0A9D-0B37-F5EF-FAC9-7E36B8FC8C2B}"/>
              </a:ext>
            </a:extLst>
          </p:cNvPr>
          <p:cNvSpPr txBox="1"/>
          <p:nvPr/>
        </p:nvSpPr>
        <p:spPr>
          <a:xfrm>
            <a:off x="6197269" y="4275436"/>
            <a:ext cx="4345008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r>
              <a:rPr lang="de-DE" b="1">
                <a:solidFill>
                  <a:schemeClr val="tx2"/>
                </a:solidFill>
                <a:latin typeface="Fago Pro" panose="02000506040000020004" pitchFamily="50" charset="0"/>
              </a:rPr>
              <a:t>Umfangreichstes Sensorangebot </a:t>
            </a:r>
          </a:p>
          <a:p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Zahlreiche magnetische und induktive Abfragemöglichkeiten für alle Baugrößen verfügbar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53AF9BFB-FA3B-2CCE-58E0-6E75D48A7E7E}"/>
              </a:ext>
            </a:extLst>
          </p:cNvPr>
          <p:cNvSpPr txBox="1"/>
          <p:nvPr/>
        </p:nvSpPr>
        <p:spPr>
          <a:xfrm>
            <a:off x="6197269" y="2057990"/>
            <a:ext cx="496603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r>
              <a:rPr lang="de-DE" b="1">
                <a:solidFill>
                  <a:schemeClr val="tx2"/>
                </a:solidFill>
                <a:latin typeface="Fago Pro" panose="02000506040000020004" pitchFamily="50" charset="0"/>
              </a:rPr>
              <a:t>Standardisierte Adapterplatten</a:t>
            </a:r>
            <a:b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zusätzlich zur integrierten ISO-Schnittstelle sind je Baugröße eine Adapterplatten auf die nächstkleinere und die nächstgrößere ISO-Schnittstelle verfügbar 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05F2D85-0717-07A5-AEFA-9A186B058C4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48306" y="5113880"/>
            <a:ext cx="1230057" cy="114796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E45BC7C2-51CB-A0C4-F4FA-550CA0954D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25" t="22650" r="6291"/>
          <a:stretch/>
        </p:blipFill>
        <p:spPr>
          <a:xfrm>
            <a:off x="8070711" y="5182677"/>
            <a:ext cx="1670637" cy="1050948"/>
          </a:xfrm>
          <a:prstGeom prst="rect">
            <a:avLst/>
          </a:prstGeom>
        </p:spPr>
      </p:pic>
      <p:sp>
        <p:nvSpPr>
          <p:cNvPr id="35" name="Textfeld 34">
            <a:extLst>
              <a:ext uri="{FF2B5EF4-FFF2-40B4-BE49-F238E27FC236}">
                <a16:creationId xmlns:a16="http://schemas.microsoft.com/office/drawing/2014/main" id="{53C70486-AC43-1DB3-D116-5C6F62F19A19}"/>
              </a:ext>
            </a:extLst>
          </p:cNvPr>
          <p:cNvSpPr txBox="1"/>
          <p:nvPr/>
        </p:nvSpPr>
        <p:spPr>
          <a:xfrm>
            <a:off x="858839" y="2057990"/>
            <a:ext cx="378936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r>
              <a:rPr lang="de-DE" b="1">
                <a:solidFill>
                  <a:schemeClr val="tx2"/>
                </a:solidFill>
                <a:latin typeface="Fago Pro" panose="02000506040000020004" pitchFamily="50" charset="0"/>
              </a:rPr>
              <a:t>Effektive Gewichtskompensation in horizontalen Anwendungen </a:t>
            </a:r>
            <a:b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durch patentierte</a:t>
            </a:r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Feder- und Luftpatronen bei AGM-XY und AGM-XYZ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82604F2E-327C-5152-4D19-CABF9E98C8B1}"/>
              </a:ext>
            </a:extLst>
          </p:cNvPr>
          <p:cNvSpPr txBox="1">
            <a:spLocks/>
          </p:cNvSpPr>
          <p:nvPr/>
        </p:nvSpPr>
        <p:spPr>
          <a:xfrm>
            <a:off x="658813" y="34848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Robot PLUS | Modulare Ausgleichseinheiten AGM 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29C1D08-B298-5BE6-10A5-3262201EAE8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513"/>
          <a:stretch/>
        </p:blipFill>
        <p:spPr>
          <a:xfrm>
            <a:off x="6533259" y="3012097"/>
            <a:ext cx="2809033" cy="900000"/>
          </a:xfrm>
          <a:prstGeom prst="rect">
            <a:avLst/>
          </a:prstGeom>
        </p:spPr>
      </p:pic>
      <p:sp>
        <p:nvSpPr>
          <p:cNvPr id="7" name="Titel 1">
            <a:extLst>
              <a:ext uri="{FF2B5EF4-FFF2-40B4-BE49-F238E27FC236}">
                <a16:creationId xmlns:a16="http://schemas.microsoft.com/office/drawing/2014/main" id="{0146651A-B82B-CA5C-2DD7-5F9E0226C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762797"/>
          </a:xfrm>
        </p:spPr>
        <p:txBody>
          <a:bodyPr/>
          <a:lstStyle/>
          <a:p>
            <a:r>
              <a:rPr lang="de-DE"/>
              <a:t>Produktfamilie AGM</a:t>
            </a:r>
            <a:br>
              <a:rPr lang="de-DE"/>
            </a:br>
            <a:r>
              <a:rPr lang="de-DE" sz="2800" b="0"/>
              <a:t>Umfangreiches Zubehörportfolio</a:t>
            </a:r>
            <a:endParaRPr lang="de-DE" sz="4000" b="0"/>
          </a:p>
        </p:txBody>
      </p: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404C47AF-A700-3E51-91CF-52E02F6A5167}"/>
              </a:ext>
            </a:extLst>
          </p:cNvPr>
          <p:cNvGrpSpPr/>
          <p:nvPr/>
        </p:nvGrpSpPr>
        <p:grpSpPr>
          <a:xfrm>
            <a:off x="1085270" y="3429000"/>
            <a:ext cx="1811374" cy="2623166"/>
            <a:chOff x="770068" y="2806526"/>
            <a:chExt cx="2417998" cy="3501657"/>
          </a:xfrm>
        </p:grpSpPr>
        <p:pic>
          <p:nvPicPr>
            <p:cNvPr id="10" name="Grafik 9" descr="Ein Bild, das Maschine, Waffe enthält.&#10;&#10;KI-generierte Inhalte können fehlerhaft sein.">
              <a:extLst>
                <a:ext uri="{FF2B5EF4-FFF2-40B4-BE49-F238E27FC236}">
                  <a16:creationId xmlns:a16="http://schemas.microsoft.com/office/drawing/2014/main" id="{834AC2BA-3E45-0978-9FE5-DB1DFCCEE94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068" y="4557355"/>
              <a:ext cx="2417998" cy="1750828"/>
            </a:xfrm>
            <a:prstGeom prst="rect">
              <a:avLst/>
            </a:prstGeom>
          </p:spPr>
        </p:pic>
        <p:pic>
          <p:nvPicPr>
            <p:cNvPr id="12" name="Grafik 11" descr="Ein Bild, das Maschine, Elektronik enthält.&#10;&#10;KI-generierte Inhalte können fehlerhaft sein.">
              <a:extLst>
                <a:ext uri="{FF2B5EF4-FFF2-40B4-BE49-F238E27FC236}">
                  <a16:creationId xmlns:a16="http://schemas.microsoft.com/office/drawing/2014/main" id="{638734E0-50A6-7B69-F0DF-159E50336D3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068" y="2806526"/>
              <a:ext cx="2330682" cy="1750829"/>
            </a:xfrm>
            <a:prstGeom prst="rect">
              <a:avLst/>
            </a:prstGeom>
          </p:spPr>
        </p:pic>
      </p:grpSp>
      <p:sp>
        <p:nvSpPr>
          <p:cNvPr id="15" name="Textplatzhalter 4">
            <a:extLst>
              <a:ext uri="{FF2B5EF4-FFF2-40B4-BE49-F238E27FC236}">
                <a16:creationId xmlns:a16="http://schemas.microsoft.com/office/drawing/2014/main" id="{984B1E0D-2554-C08F-B0E6-2304CE514910}"/>
              </a:ext>
            </a:extLst>
          </p:cNvPr>
          <p:cNvSpPr txBox="1">
            <a:spLocks/>
          </p:cNvSpPr>
          <p:nvPr/>
        </p:nvSpPr>
        <p:spPr>
          <a:xfrm>
            <a:off x="3498962" y="3854502"/>
            <a:ext cx="1712177" cy="5126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None/>
            </a:pPr>
            <a:r>
              <a:rPr lang="de-DE" sz="1600"/>
              <a:t>Automatische Luftpatrone</a:t>
            </a:r>
          </a:p>
        </p:txBody>
      </p:sp>
      <p:cxnSp>
        <p:nvCxnSpPr>
          <p:cNvPr id="16" name="Verbinder: gewinkelt 15">
            <a:extLst>
              <a:ext uri="{FF2B5EF4-FFF2-40B4-BE49-F238E27FC236}">
                <a16:creationId xmlns:a16="http://schemas.microsoft.com/office/drawing/2014/main" id="{77D6C3A6-6293-3616-78A1-352B2FCA63AB}"/>
              </a:ext>
            </a:extLst>
          </p:cNvPr>
          <p:cNvCxnSpPr>
            <a:cxnSpLocks/>
          </p:cNvCxnSpPr>
          <p:nvPr/>
        </p:nvCxnSpPr>
        <p:spPr>
          <a:xfrm flipV="1">
            <a:off x="2700408" y="3972979"/>
            <a:ext cx="572998" cy="275696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Verbinder: gewinkelt 18">
            <a:extLst>
              <a:ext uri="{FF2B5EF4-FFF2-40B4-BE49-F238E27FC236}">
                <a16:creationId xmlns:a16="http://schemas.microsoft.com/office/drawing/2014/main" id="{9C420F65-DC76-2A1E-09DB-811BC72BD884}"/>
              </a:ext>
            </a:extLst>
          </p:cNvPr>
          <p:cNvCxnSpPr>
            <a:cxnSpLocks/>
          </p:cNvCxnSpPr>
          <p:nvPr/>
        </p:nvCxnSpPr>
        <p:spPr>
          <a:xfrm flipV="1">
            <a:off x="2700408" y="5313978"/>
            <a:ext cx="572998" cy="275696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8B1391E5-B647-4957-1651-19F9D0D09272}"/>
              </a:ext>
            </a:extLst>
          </p:cNvPr>
          <p:cNvSpPr txBox="1">
            <a:spLocks/>
          </p:cNvSpPr>
          <p:nvPr/>
        </p:nvSpPr>
        <p:spPr>
          <a:xfrm>
            <a:off x="3498961" y="5195501"/>
            <a:ext cx="1712177" cy="5126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None/>
            </a:pPr>
            <a:r>
              <a:rPr lang="de-DE" sz="1600"/>
              <a:t>Manuelle </a:t>
            </a:r>
            <a:br>
              <a:rPr lang="de-DE" sz="1600"/>
            </a:br>
            <a:r>
              <a:rPr lang="de-DE" sz="1600"/>
              <a:t>Federpatrone</a:t>
            </a:r>
          </a:p>
        </p:txBody>
      </p:sp>
    </p:spTree>
    <p:extLst>
      <p:ext uri="{BB962C8B-B14F-4D97-AF65-F5344CB8AC3E}">
        <p14:creationId xmlns:p14="http://schemas.microsoft.com/office/powerpoint/2010/main" val="175670591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FA6F1E5-61FD-839D-89ED-94AD756AA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Weitere Informationen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751BBA5-72CD-D35E-7AB4-B6725A0C94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45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10EE1BBF-C1B0-A482-EFE9-5654ABAC53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</a:t>
            </a:r>
          </a:p>
        </p:txBody>
      </p: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8EFBC400-41AB-BC08-A446-CFE7B3E693E8}"/>
              </a:ext>
            </a:extLst>
          </p:cNvPr>
          <p:cNvGrpSpPr/>
          <p:nvPr/>
        </p:nvGrpSpPr>
        <p:grpSpPr>
          <a:xfrm>
            <a:off x="1248560" y="2009775"/>
            <a:ext cx="1800000" cy="1800000"/>
            <a:chOff x="2020889" y="2324100"/>
            <a:chExt cx="1800000" cy="1800000"/>
          </a:xfrm>
        </p:grpSpPr>
        <p:sp>
          <p:nvSpPr>
            <p:cNvPr id="13" name="Ellipse 12">
              <a:extLst>
                <a:ext uri="{FF2B5EF4-FFF2-40B4-BE49-F238E27FC236}">
                  <a16:creationId xmlns:a16="http://schemas.microsoft.com/office/drawing/2014/main" id="{4D2846DC-858D-5F95-0221-9E5374E179F6}"/>
                </a:ext>
              </a:extLst>
            </p:cNvPr>
            <p:cNvSpPr/>
            <p:nvPr/>
          </p:nvSpPr>
          <p:spPr>
            <a:xfrm>
              <a:off x="2020889" y="2324100"/>
              <a:ext cx="1800000" cy="18000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0" name="Grafik 9" descr="Liste mit einfarbiger Füllung">
              <a:extLst>
                <a:ext uri="{FF2B5EF4-FFF2-40B4-BE49-F238E27FC236}">
                  <a16:creationId xmlns:a16="http://schemas.microsoft.com/office/drawing/2014/main" id="{28E5172D-866C-546F-323B-41299F9C0F7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13386" y="2616596"/>
              <a:ext cx="1215007" cy="1215007"/>
            </a:xfrm>
            <a:prstGeom prst="rect">
              <a:avLst/>
            </a:prstGeom>
          </p:spPr>
        </p:pic>
      </p:grp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A0FFC141-6DE0-24BF-F115-14BA87CA8D2F}"/>
              </a:ext>
            </a:extLst>
          </p:cNvPr>
          <p:cNvGrpSpPr/>
          <p:nvPr/>
        </p:nvGrpSpPr>
        <p:grpSpPr>
          <a:xfrm>
            <a:off x="4921187" y="2009775"/>
            <a:ext cx="1800000" cy="1800000"/>
            <a:chOff x="5040314" y="2009775"/>
            <a:chExt cx="1800000" cy="1800000"/>
          </a:xfrm>
        </p:grpSpPr>
        <p:sp>
          <p:nvSpPr>
            <p:cNvPr id="14" name="Ellipse 13">
              <a:extLst>
                <a:ext uri="{FF2B5EF4-FFF2-40B4-BE49-F238E27FC236}">
                  <a16:creationId xmlns:a16="http://schemas.microsoft.com/office/drawing/2014/main" id="{2B0B5207-D548-E557-9647-ACEF4DE6FC99}"/>
                </a:ext>
              </a:extLst>
            </p:cNvPr>
            <p:cNvSpPr/>
            <p:nvPr/>
          </p:nvSpPr>
          <p:spPr>
            <a:xfrm>
              <a:off x="5040314" y="2009775"/>
              <a:ext cx="1800000" cy="18000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8" name="Grafik 7" descr="Monitor mit einfarbiger Füllung">
              <a:hlinkClick r:id="rId4"/>
              <a:extLst>
                <a:ext uri="{FF2B5EF4-FFF2-40B4-BE49-F238E27FC236}">
                  <a16:creationId xmlns:a16="http://schemas.microsoft.com/office/drawing/2014/main" id="{7DE45355-082E-1BE4-A418-052BD54E5E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245043" y="2304824"/>
              <a:ext cx="1380675" cy="1380675"/>
            </a:xfrm>
            <a:prstGeom prst="rect">
              <a:avLst/>
            </a:prstGeom>
          </p:spPr>
        </p:pic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FFA7CE35-11C3-634E-CDC4-C241BE40E854}"/>
              </a:ext>
            </a:extLst>
          </p:cNvPr>
          <p:cNvGrpSpPr/>
          <p:nvPr/>
        </p:nvGrpSpPr>
        <p:grpSpPr>
          <a:xfrm>
            <a:off x="8608837" y="2004542"/>
            <a:ext cx="1800000" cy="1800000"/>
            <a:chOff x="9048190" y="2009775"/>
            <a:chExt cx="1800000" cy="1800000"/>
          </a:xfrm>
        </p:grpSpPr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0AA6CE66-EDC4-EC1F-1BC8-FDA7AEF606CA}"/>
                </a:ext>
              </a:extLst>
            </p:cNvPr>
            <p:cNvSpPr/>
            <p:nvPr/>
          </p:nvSpPr>
          <p:spPr>
            <a:xfrm>
              <a:off x="9048190" y="2009775"/>
              <a:ext cx="1800000" cy="18000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 descr="Benutzer mit einfarbiger Füllung">
              <a:extLst>
                <a:ext uri="{FF2B5EF4-FFF2-40B4-BE49-F238E27FC236}">
                  <a16:creationId xmlns:a16="http://schemas.microsoft.com/office/drawing/2014/main" id="{3DBFA578-399B-7E78-4302-97AE83271D8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9322827" y="2301024"/>
              <a:ext cx="1226004" cy="1226004"/>
            </a:xfrm>
            <a:prstGeom prst="rect">
              <a:avLst/>
            </a:prstGeom>
          </p:spPr>
        </p:pic>
      </p:grpSp>
      <p:sp>
        <p:nvSpPr>
          <p:cNvPr id="16" name="Textfeld 15">
            <a:extLst>
              <a:ext uri="{FF2B5EF4-FFF2-40B4-BE49-F238E27FC236}">
                <a16:creationId xmlns:a16="http://schemas.microsoft.com/office/drawing/2014/main" id="{FB21BD6E-4E36-DA80-ED25-C5AF7543C316}"/>
              </a:ext>
            </a:extLst>
          </p:cNvPr>
          <p:cNvSpPr txBox="1"/>
          <p:nvPr/>
        </p:nvSpPr>
        <p:spPr>
          <a:xfrm>
            <a:off x="922302" y="3956023"/>
            <a:ext cx="24525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Zurück zur Portfolioübersicht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17" name="Grafik 16" descr="Ein Bild, das Schrift, Grafiken, Grafikdesign, Typografie enthält.&#10;&#10;KI-generierte Inhalte können fehlerhaft sein.">
            <a:extLst>
              <a:ext uri="{FF2B5EF4-FFF2-40B4-BE49-F238E27FC236}">
                <a16:creationId xmlns:a16="http://schemas.microsoft.com/office/drawing/2014/main" id="{4C0E16F1-D992-DD65-8D1F-38527892921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561" y="4625491"/>
            <a:ext cx="2003996" cy="292496"/>
          </a:xfrm>
          <a:prstGeom prst="rect">
            <a:avLst/>
          </a:prstGeom>
        </p:spPr>
      </p:pic>
      <p:pic>
        <p:nvPicPr>
          <p:cNvPr id="19" name="Grafik 18" descr="Ein Bild, das Logo, Symbol, Grafiken, Schrift enthält.&#10;&#10;Automatisch generierte Beschreibung">
            <a:hlinkClick r:id="rId10" action="ppaction://hlinksldjump"/>
            <a:extLst>
              <a:ext uri="{FF2B5EF4-FFF2-40B4-BE49-F238E27FC236}">
                <a16:creationId xmlns:a16="http://schemas.microsoft.com/office/drawing/2014/main" id="{EF975A0F-C871-B4A0-F648-08E40381814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6542" y="5298250"/>
            <a:ext cx="444034" cy="428827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878F3FDC-E0F5-15F7-2603-053C266017FB}"/>
              </a:ext>
            </a:extLst>
          </p:cNvPr>
          <p:cNvSpPr txBox="1"/>
          <p:nvPr/>
        </p:nvSpPr>
        <p:spPr>
          <a:xfrm>
            <a:off x="4522738" y="3956023"/>
            <a:ext cx="25870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Weitere Informationen finden Sie unter:</a:t>
            </a:r>
            <a:b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</a:br>
            <a:b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  <a:hlinkClick r:id="rId4"/>
              </a:rPr>
              <a:t>www.schunk.com/robotplus</a:t>
            </a:r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21" name="Grafik 20" descr="Ein Bild, das Logo, Symbol, Grafiken, Schrift enthält.&#10;&#10;Automatisch generierte Beschreibung">
            <a:hlinkClick r:id="rId4"/>
            <a:extLst>
              <a:ext uri="{FF2B5EF4-FFF2-40B4-BE49-F238E27FC236}">
                <a16:creationId xmlns:a16="http://schemas.microsoft.com/office/drawing/2014/main" id="{7676E8E0-BDF5-8191-E733-55FCFC9BEEF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234" y="5298250"/>
            <a:ext cx="444034" cy="428827"/>
          </a:xfrm>
          <a:prstGeom prst="rect">
            <a:avLst/>
          </a:prstGeom>
        </p:spPr>
      </p:pic>
      <p:sp>
        <p:nvSpPr>
          <p:cNvPr id="23" name="Textfeld 22">
            <a:extLst>
              <a:ext uri="{FF2B5EF4-FFF2-40B4-BE49-F238E27FC236}">
                <a16:creationId xmlns:a16="http://schemas.microsoft.com/office/drawing/2014/main" id="{53EA277A-4896-8200-F792-FACCE3CD721D}"/>
              </a:ext>
            </a:extLst>
          </p:cNvPr>
          <p:cNvSpPr txBox="1"/>
          <p:nvPr/>
        </p:nvSpPr>
        <p:spPr>
          <a:xfrm>
            <a:off x="7712666" y="3968397"/>
            <a:ext cx="359234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  <a:lvl1pPr algn="ctr">
              <a:defRPr sz="1400" b="1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r>
              <a:rPr lang="de-DE"/>
              <a:t>Sprechen Sie uns gerne an:</a:t>
            </a:r>
          </a:p>
          <a:p>
            <a:endParaRPr lang="de-DE"/>
          </a:p>
          <a:p>
            <a:r>
              <a:rPr lang="de-DE"/>
              <a:t>Tel.: +49-7133-103-2990</a:t>
            </a:r>
          </a:p>
          <a:p>
            <a:r>
              <a:rPr lang="de-DE">
                <a:hlinkClick r:id="rId12"/>
              </a:rPr>
              <a:t>automationsolution@de.schunk.com</a:t>
            </a:r>
            <a:r>
              <a:rPr lang="de-DE"/>
              <a:t> </a:t>
            </a:r>
          </a:p>
        </p:txBody>
      </p:sp>
      <p:pic>
        <p:nvPicPr>
          <p:cNvPr id="24" name="Grafik 23" descr="Ein Bild, das Logo, Symbol, Grafiken, Schrift enthält.&#10;&#10;Automatisch generierte Beschreibung">
            <a:hlinkClick r:id="rId12"/>
            <a:extLst>
              <a:ext uri="{FF2B5EF4-FFF2-40B4-BE49-F238E27FC236}">
                <a16:creationId xmlns:a16="http://schemas.microsoft.com/office/drawing/2014/main" id="{B92C4929-E403-5DA1-714E-B357C808156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459" y="5293017"/>
            <a:ext cx="444034" cy="428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97239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D9B67-59E6-DED5-34C9-48334D3A4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1229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35021C2-1FE4-BC34-52F5-0717B4D52B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59" y="0"/>
            <a:ext cx="1222595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Grafik 6">
            <a:extLst>
              <a:ext uri="{FF2B5EF4-FFF2-40B4-BE49-F238E27FC236}">
                <a16:creationId xmlns:a16="http://schemas.microsoft.com/office/drawing/2014/main" id="{4AFFD096-2E7E-3239-74F9-51166C0320D3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36" name="Freihandform: Form 35">
              <a:extLst>
                <a:ext uri="{FF2B5EF4-FFF2-40B4-BE49-F238E27FC236}">
                  <a16:creationId xmlns:a16="http://schemas.microsoft.com/office/drawing/2014/main" id="{62857136-FC7A-C4DA-2158-E5EE2DEE1B2E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7" name="Freihandform: Form 36">
              <a:extLst>
                <a:ext uri="{FF2B5EF4-FFF2-40B4-BE49-F238E27FC236}">
                  <a16:creationId xmlns:a16="http://schemas.microsoft.com/office/drawing/2014/main" id="{D37E9D92-F9E3-BAF8-D35B-4E652FBF4EC2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9EDF68BD-581A-FD1D-98DC-E75E7D03CCB5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9" name="Freihandform: Form 38">
              <a:extLst>
                <a:ext uri="{FF2B5EF4-FFF2-40B4-BE49-F238E27FC236}">
                  <a16:creationId xmlns:a16="http://schemas.microsoft.com/office/drawing/2014/main" id="{8559C5AC-25F6-EF96-54E8-4654F85F7D49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0" name="Freihandform: Form 39">
              <a:extLst>
                <a:ext uri="{FF2B5EF4-FFF2-40B4-BE49-F238E27FC236}">
                  <a16:creationId xmlns:a16="http://schemas.microsoft.com/office/drawing/2014/main" id="{A7940E70-57E6-BAAA-4160-14CE2992C3F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1" name="Freihandform: Form 40">
              <a:extLst>
                <a:ext uri="{FF2B5EF4-FFF2-40B4-BE49-F238E27FC236}">
                  <a16:creationId xmlns:a16="http://schemas.microsoft.com/office/drawing/2014/main" id="{14991F5B-6E8B-C0D5-048D-3C921B2C67EE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2" name="Freihandform: Form 41">
              <a:extLst>
                <a:ext uri="{FF2B5EF4-FFF2-40B4-BE49-F238E27FC236}">
                  <a16:creationId xmlns:a16="http://schemas.microsoft.com/office/drawing/2014/main" id="{73994403-7B6D-9788-38C1-F6616CB18E40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3" name="Freihandform: Form 42">
              <a:extLst>
                <a:ext uri="{FF2B5EF4-FFF2-40B4-BE49-F238E27FC236}">
                  <a16:creationId xmlns:a16="http://schemas.microsoft.com/office/drawing/2014/main" id="{4260378F-EA11-F6E8-4DF9-76870A2AEE78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4" name="Freihandform: Form 43">
              <a:extLst>
                <a:ext uri="{FF2B5EF4-FFF2-40B4-BE49-F238E27FC236}">
                  <a16:creationId xmlns:a16="http://schemas.microsoft.com/office/drawing/2014/main" id="{DDFFED3E-9A99-A212-A192-E7F8DE55C9D1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5" name="Freihandform: Form 44">
              <a:extLst>
                <a:ext uri="{FF2B5EF4-FFF2-40B4-BE49-F238E27FC236}">
                  <a16:creationId xmlns:a16="http://schemas.microsoft.com/office/drawing/2014/main" id="{24BA1191-1507-4EED-1FDB-2CBC20FB18F3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6" name="Freihandform: Form 45">
              <a:extLst>
                <a:ext uri="{FF2B5EF4-FFF2-40B4-BE49-F238E27FC236}">
                  <a16:creationId xmlns:a16="http://schemas.microsoft.com/office/drawing/2014/main" id="{366E60E1-DA20-C85A-CAD2-C66E0C9B7ED7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7" name="Freihandform: Form 46">
              <a:extLst>
                <a:ext uri="{FF2B5EF4-FFF2-40B4-BE49-F238E27FC236}">
                  <a16:creationId xmlns:a16="http://schemas.microsoft.com/office/drawing/2014/main" id="{5870332B-D4E2-1D23-10B1-67E7D64AB5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8" name="Freihandform: Form 47">
              <a:extLst>
                <a:ext uri="{FF2B5EF4-FFF2-40B4-BE49-F238E27FC236}">
                  <a16:creationId xmlns:a16="http://schemas.microsoft.com/office/drawing/2014/main" id="{E6111A10-251C-8D7F-2FF9-8C7FA798372A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9" name="Freihandform: Form 48">
              <a:extLst>
                <a:ext uri="{FF2B5EF4-FFF2-40B4-BE49-F238E27FC236}">
                  <a16:creationId xmlns:a16="http://schemas.microsoft.com/office/drawing/2014/main" id="{F7909C58-33E7-257F-BEC5-0994DA39116E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0" name="Freihandform: Form 49">
              <a:extLst>
                <a:ext uri="{FF2B5EF4-FFF2-40B4-BE49-F238E27FC236}">
                  <a16:creationId xmlns:a16="http://schemas.microsoft.com/office/drawing/2014/main" id="{DC931C8C-DBB8-7892-C028-9E13B10F86B9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1" name="Freihandform: Form 50">
              <a:extLst>
                <a:ext uri="{FF2B5EF4-FFF2-40B4-BE49-F238E27FC236}">
                  <a16:creationId xmlns:a16="http://schemas.microsoft.com/office/drawing/2014/main" id="{B4018E31-7C8D-300D-47B2-5FCD0DE1A3F0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ABB2196D-702F-BD8D-94E2-D740BA89ECB1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5EEEB261-0E00-E2A3-6E98-6023F5CD939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4" name="Freihandform: Form 53">
              <a:extLst>
                <a:ext uri="{FF2B5EF4-FFF2-40B4-BE49-F238E27FC236}">
                  <a16:creationId xmlns:a16="http://schemas.microsoft.com/office/drawing/2014/main" id="{1EEA85C2-EC24-757C-2B1E-59FBAE5696A7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5" name="Freihandform: Form 54">
              <a:extLst>
                <a:ext uri="{FF2B5EF4-FFF2-40B4-BE49-F238E27FC236}">
                  <a16:creationId xmlns:a16="http://schemas.microsoft.com/office/drawing/2014/main" id="{6CD8DB32-3701-8783-0049-E3F09734A80F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6" name="Freihandform: Form 55">
              <a:extLst>
                <a:ext uri="{FF2B5EF4-FFF2-40B4-BE49-F238E27FC236}">
                  <a16:creationId xmlns:a16="http://schemas.microsoft.com/office/drawing/2014/main" id="{41D54721-E21F-D329-270B-68871ADF92E0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1024B607-D4FF-0BB6-C4CE-E9227D38F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9185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182C79-C917-8503-43B5-9F67DEB87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3273E77-8094-9501-E994-6BB4BA20F31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37470" y="2743780"/>
            <a:ext cx="11198225" cy="3181674"/>
          </a:xfrm>
        </p:spPr>
        <p:txBody>
          <a:bodyPr/>
          <a:lstStyle/>
          <a:p>
            <a:pPr marL="0" indent="0" algn="just">
              <a:buNone/>
            </a:pPr>
            <a:r>
              <a:rPr lang="de-DE" sz="2000"/>
              <a:t>In der modernen Fertigung sind Flexibilität und Effizienz entscheidend. </a:t>
            </a:r>
          </a:p>
          <a:p>
            <a:pPr marL="0" indent="0" algn="just">
              <a:buNone/>
            </a:pPr>
            <a:endParaRPr lang="de-DE" sz="2000"/>
          </a:p>
          <a:p>
            <a:pPr marL="0" indent="0" algn="just">
              <a:buNone/>
            </a:pPr>
            <a:r>
              <a:rPr lang="de-DE" sz="2000"/>
              <a:t>Das </a:t>
            </a:r>
            <a:r>
              <a:rPr lang="de-DE" sz="2000" b="1"/>
              <a:t>Robot PLUS Portfolio </a:t>
            </a:r>
            <a:r>
              <a:rPr lang="de-DE" sz="2000"/>
              <a:t>von SCHUNK ist speziell darauf ausgerichtet, Ihre Produktionsprozesse zu verbessern. Es bietet ein umfassendes Angebot an  </a:t>
            </a:r>
            <a:r>
              <a:rPr lang="de-DE" sz="2000" b="1"/>
              <a:t>Werkzeugwechslern, Ausgleichseinheiten und Kraft-Momenten-Sensoren</a:t>
            </a:r>
            <a:r>
              <a:rPr lang="de-DE" sz="2000"/>
              <a:t> – entwickelt auf Grundlage jahrzehntelanger Erfahrung. </a:t>
            </a:r>
          </a:p>
          <a:p>
            <a:pPr marL="0" indent="0" algn="just">
              <a:buNone/>
            </a:pPr>
            <a:endParaRPr lang="de-DE" sz="2000"/>
          </a:p>
          <a:p>
            <a:pPr marL="0" indent="0" algn="just">
              <a:buNone/>
            </a:pPr>
            <a:r>
              <a:rPr lang="de-DE" sz="2000"/>
              <a:t>Mit SCHUNK als Partner profitieren Sie von einer Kombination aus </a:t>
            </a:r>
            <a:r>
              <a:rPr lang="de-DE" sz="2000" b="1"/>
              <a:t>hochwertigen Produkten und umfassendem, zuverlässigem Support</a:t>
            </a:r>
            <a:r>
              <a:rPr lang="de-DE" sz="2000"/>
              <a:t>, der Ihre Automatisierungsprojekte weltweit unterstützt und vorantreibt.</a:t>
            </a:r>
          </a:p>
          <a:p>
            <a:pPr marL="0" indent="0" algn="just">
              <a:buNone/>
            </a:pPr>
            <a:br>
              <a:rPr lang="de-DE" sz="2400"/>
            </a:br>
            <a:endParaRPr lang="de-DE"/>
          </a:p>
        </p:txBody>
      </p:sp>
      <p:pic>
        <p:nvPicPr>
          <p:cNvPr id="7" name="Grafik 6" descr="Ein Bild, das Schrift, Symbol, Grafiken, Logo enthält.&#10;&#10;KI-generierte Inhalte können fehlerhaft sein.">
            <a:extLst>
              <a:ext uri="{FF2B5EF4-FFF2-40B4-BE49-F238E27FC236}">
                <a16:creationId xmlns:a16="http://schemas.microsoft.com/office/drawing/2014/main" id="{1461E18D-CE95-C5A2-E8DE-1E2AF1268D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70" y="1296340"/>
            <a:ext cx="1378975" cy="93066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6F59915A-E007-E9E8-9B02-865BA7375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366" y="1571223"/>
            <a:ext cx="9526329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4630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D5282-D8EE-C39A-ECEF-7EABAB0F9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Himmel, draußen enthält.&#10;&#10;KI-generierte Inhalte können fehlerhaft sein.">
            <a:extLst>
              <a:ext uri="{FF2B5EF4-FFF2-40B4-BE49-F238E27FC236}">
                <a16:creationId xmlns:a16="http://schemas.microsoft.com/office/drawing/2014/main" id="{D7960B6A-0EB6-9FD3-9478-A069534E1B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"/>
                    </a14:imgEffect>
                    <a14:imgEffect>
                      <a14:brightnessContrast bright="4000" contras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12" t="17313" r="23768" b="22503"/>
          <a:stretch/>
        </p:blipFill>
        <p:spPr>
          <a:xfrm>
            <a:off x="0" y="-1"/>
            <a:ext cx="12214574" cy="6870699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B69D48FB-BCBB-381F-61C5-1F15C75DFB0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1364"/>
          <a:stretch/>
        </p:blipFill>
        <p:spPr>
          <a:xfrm>
            <a:off x="10019893" y="340121"/>
            <a:ext cx="1837145" cy="494919"/>
          </a:xfrm>
          <a:prstGeom prst="rect">
            <a:avLst/>
          </a:prstGeom>
        </p:spPr>
      </p:pic>
      <p:sp>
        <p:nvSpPr>
          <p:cNvPr id="43" name="Rechteck 42">
            <a:extLst>
              <a:ext uri="{FF2B5EF4-FFF2-40B4-BE49-F238E27FC236}">
                <a16:creationId xmlns:a16="http://schemas.microsoft.com/office/drawing/2014/main" id="{CDAEF0D7-18E0-CFF6-C534-7C57E6ECEC83}"/>
              </a:ext>
            </a:extLst>
          </p:cNvPr>
          <p:cNvSpPr/>
          <p:nvPr/>
        </p:nvSpPr>
        <p:spPr>
          <a:xfrm>
            <a:off x="213496" y="3732065"/>
            <a:ext cx="2061006" cy="232368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610A44F-5161-92D4-6CF2-9119450204A7}"/>
              </a:ext>
            </a:extLst>
          </p:cNvPr>
          <p:cNvSpPr txBox="1">
            <a:spLocks/>
          </p:cNvSpPr>
          <p:nvPr/>
        </p:nvSpPr>
        <p:spPr>
          <a:xfrm>
            <a:off x="379799" y="3898900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AUSGLEICHS-EINHEIT AGM</a:t>
            </a:r>
          </a:p>
        </p:txBody>
      </p:sp>
      <p:sp>
        <p:nvSpPr>
          <p:cNvPr id="42" name="Rechteck 41">
            <a:extLst>
              <a:ext uri="{FF2B5EF4-FFF2-40B4-BE49-F238E27FC236}">
                <a16:creationId xmlns:a16="http://schemas.microsoft.com/office/drawing/2014/main" id="{43C8D1BE-9C43-CA6C-AE26-D9BE431350F3}"/>
              </a:ext>
            </a:extLst>
          </p:cNvPr>
          <p:cNvSpPr/>
          <p:nvPr/>
        </p:nvSpPr>
        <p:spPr>
          <a:xfrm>
            <a:off x="2458652" y="3736609"/>
            <a:ext cx="2640922" cy="3007091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DB4BC2FE-4C0C-FAF8-B9C9-A27BBBF48BFA}"/>
              </a:ext>
            </a:extLst>
          </p:cNvPr>
          <p:cNvSpPr txBox="1">
            <a:spLocks/>
          </p:cNvSpPr>
          <p:nvPr/>
        </p:nvSpPr>
        <p:spPr>
          <a:xfrm>
            <a:off x="379800" y="4607512"/>
            <a:ext cx="1721987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Modulare Ausgleichseinheit mit kompakter Bauweise und robusten Führungen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de-DE" sz="1200" b="1"/>
              <a:t>Großer Traglastbereich von wenigen Gramm - 400 kg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81923A2D-3254-A5FA-E0D7-B74C1A287B65}"/>
              </a:ext>
            </a:extLst>
          </p:cNvPr>
          <p:cNvSpPr txBox="1">
            <a:spLocks/>
          </p:cNvSpPr>
          <p:nvPr/>
        </p:nvSpPr>
        <p:spPr>
          <a:xfrm>
            <a:off x="2631810" y="3893918"/>
            <a:ext cx="2473590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AUTOMATISCHER WERKZEUGWECHSLER CPB</a:t>
            </a:r>
          </a:p>
        </p:txBody>
      </p:sp>
      <p:cxnSp>
        <p:nvCxnSpPr>
          <p:cNvPr id="19" name="Verbinder: gewinkelt 18">
            <a:extLst>
              <a:ext uri="{FF2B5EF4-FFF2-40B4-BE49-F238E27FC236}">
                <a16:creationId xmlns:a16="http://schemas.microsoft.com/office/drawing/2014/main" id="{9976372E-6A45-371A-6A25-CD3790C80E0C}"/>
              </a:ext>
            </a:extLst>
          </p:cNvPr>
          <p:cNvCxnSpPr>
            <a:cxnSpLocks/>
          </p:cNvCxnSpPr>
          <p:nvPr/>
        </p:nvCxnSpPr>
        <p:spPr>
          <a:xfrm rot="5400000">
            <a:off x="3073340" y="3340439"/>
            <a:ext cx="436209" cy="356134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hteck 43">
            <a:extLst>
              <a:ext uri="{FF2B5EF4-FFF2-40B4-BE49-F238E27FC236}">
                <a16:creationId xmlns:a16="http://schemas.microsoft.com/office/drawing/2014/main" id="{649C5921-DED7-C381-1B98-51B6269939E9}"/>
              </a:ext>
            </a:extLst>
          </p:cNvPr>
          <p:cNvSpPr/>
          <p:nvPr/>
        </p:nvSpPr>
        <p:spPr>
          <a:xfrm>
            <a:off x="1122796" y="285222"/>
            <a:ext cx="4738126" cy="137779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9EF9EF96-1C82-7945-300C-269467E6FD44}"/>
              </a:ext>
            </a:extLst>
          </p:cNvPr>
          <p:cNvSpPr txBox="1">
            <a:spLocks/>
          </p:cNvSpPr>
          <p:nvPr/>
        </p:nvSpPr>
        <p:spPr>
          <a:xfrm>
            <a:off x="1300597" y="802246"/>
            <a:ext cx="4560326" cy="6981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Zuverlässiger automatischer Werkzeugwechsler mit integrierter Feder zur Spaltminimierung bei Druckluftabfall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de-DE" sz="1200" b="1"/>
              <a:t>&gt; 200 Optionsmodule für vielfältige Medienübertragung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240CABDA-6C02-4107-0E55-CC6A26C6BC6C}"/>
              </a:ext>
            </a:extLst>
          </p:cNvPr>
          <p:cNvSpPr txBox="1">
            <a:spLocks/>
          </p:cNvSpPr>
          <p:nvPr/>
        </p:nvSpPr>
        <p:spPr>
          <a:xfrm>
            <a:off x="1300597" y="431212"/>
            <a:ext cx="4738126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AUTOMATISCHER WERKZEUGWECHSLER CPS</a:t>
            </a:r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A037E53A-9375-402C-9B6E-6DE630E77FEB}"/>
              </a:ext>
            </a:extLst>
          </p:cNvPr>
          <p:cNvCxnSpPr>
            <a:cxnSpLocks/>
          </p:cNvCxnSpPr>
          <p:nvPr/>
        </p:nvCxnSpPr>
        <p:spPr>
          <a:xfrm rot="16200000" flipV="1">
            <a:off x="4959858" y="1635632"/>
            <a:ext cx="789563" cy="77787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AE2E3EF9-446A-128D-46C7-843BB98281FE}"/>
              </a:ext>
            </a:extLst>
          </p:cNvPr>
          <p:cNvSpPr txBox="1">
            <a:spLocks/>
          </p:cNvSpPr>
          <p:nvPr/>
        </p:nvSpPr>
        <p:spPr>
          <a:xfrm>
            <a:off x="2641335" y="4855991"/>
            <a:ext cx="2324366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Robuster Werkzeugwechsler mit Bolzenschließmechanismus, ausgestattet mit zusätzlichen pneumatischen Durchführungen und Montageflächen für maximale Flexibilität</a:t>
            </a:r>
            <a:br>
              <a:rPr lang="de-DE" sz="1200"/>
            </a:br>
            <a:br>
              <a:rPr lang="de-DE" sz="1200"/>
            </a:br>
            <a:r>
              <a:rPr lang="de-DE" sz="1200" b="1"/>
              <a:t>Über 20 Jahre bewährte Technologie aus dem Bereich stationäre Spanntechnik</a:t>
            </a:r>
            <a:br>
              <a:rPr lang="de-DE" sz="1200" b="1" i="1">
                <a:solidFill>
                  <a:schemeClr val="bg2"/>
                </a:solidFill>
              </a:rPr>
            </a:br>
            <a:br>
              <a:rPr lang="de-DE" sz="1200" i="1">
                <a:solidFill>
                  <a:schemeClr val="bg2"/>
                </a:solidFill>
              </a:rPr>
            </a:b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" name="Rechteck 44">
            <a:extLst>
              <a:ext uri="{FF2B5EF4-FFF2-40B4-BE49-F238E27FC236}">
                <a16:creationId xmlns:a16="http://schemas.microsoft.com/office/drawing/2014/main" id="{B089D3C7-D9FF-5F41-16D9-294614D366E6}"/>
              </a:ext>
            </a:extLst>
          </p:cNvPr>
          <p:cNvSpPr/>
          <p:nvPr/>
        </p:nvSpPr>
        <p:spPr>
          <a:xfrm>
            <a:off x="9241515" y="3728780"/>
            <a:ext cx="2640922" cy="2553973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Textplatzhalter 4">
            <a:extLst>
              <a:ext uri="{FF2B5EF4-FFF2-40B4-BE49-F238E27FC236}">
                <a16:creationId xmlns:a16="http://schemas.microsoft.com/office/drawing/2014/main" id="{DD22900F-AA34-F914-24FA-228112F0EAE9}"/>
              </a:ext>
            </a:extLst>
          </p:cNvPr>
          <p:cNvSpPr txBox="1">
            <a:spLocks/>
          </p:cNvSpPr>
          <p:nvPr/>
        </p:nvSpPr>
        <p:spPr>
          <a:xfrm>
            <a:off x="9451538" y="4597136"/>
            <a:ext cx="224516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Hochpräziser 6-Achsen-Sensor für detaillierte Kraft- und Momentmessungen, ideal für anspruchsvolle Prozessüberwachung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&lt;1</a:t>
            </a:r>
            <a:r>
              <a:rPr lang="de-DE" sz="1200"/>
              <a:t> </a:t>
            </a:r>
            <a:r>
              <a:rPr lang="de-DE" sz="1200" b="1"/>
              <a:t>% Messgenauigkeit bezogen </a:t>
            </a:r>
            <a:br>
              <a:rPr lang="de-DE" sz="1200" b="1"/>
            </a:br>
            <a:r>
              <a:rPr lang="de-DE" sz="1200" b="1"/>
              <a:t>auf den Messbereichsendwert</a:t>
            </a: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1" name="Textplatzhalter 4">
            <a:extLst>
              <a:ext uri="{FF2B5EF4-FFF2-40B4-BE49-F238E27FC236}">
                <a16:creationId xmlns:a16="http://schemas.microsoft.com/office/drawing/2014/main" id="{B33EF17E-CFCC-A5BD-941D-4CCF3CCEBC10}"/>
              </a:ext>
            </a:extLst>
          </p:cNvPr>
          <p:cNvSpPr txBox="1">
            <a:spLocks/>
          </p:cNvSpPr>
          <p:nvPr/>
        </p:nvSpPr>
        <p:spPr>
          <a:xfrm>
            <a:off x="9451538" y="3901483"/>
            <a:ext cx="224516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KRAFT-MOMENTEN-SENSOR FTS</a:t>
            </a:r>
          </a:p>
        </p:txBody>
      </p:sp>
      <p:cxnSp>
        <p:nvCxnSpPr>
          <p:cNvPr id="46" name="Verbinder: gewinkelt 45">
            <a:extLst>
              <a:ext uri="{FF2B5EF4-FFF2-40B4-BE49-F238E27FC236}">
                <a16:creationId xmlns:a16="http://schemas.microsoft.com/office/drawing/2014/main" id="{CFD412DD-5FE2-C076-B16F-4C11053EB65B}"/>
              </a:ext>
            </a:extLst>
          </p:cNvPr>
          <p:cNvCxnSpPr>
            <a:cxnSpLocks/>
            <a:endCxn id="45" idx="0"/>
          </p:cNvCxnSpPr>
          <p:nvPr/>
        </p:nvCxnSpPr>
        <p:spPr>
          <a:xfrm rot="16200000" flipH="1">
            <a:off x="10188980" y="3355784"/>
            <a:ext cx="604368" cy="14162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hteck 48">
            <a:extLst>
              <a:ext uri="{FF2B5EF4-FFF2-40B4-BE49-F238E27FC236}">
                <a16:creationId xmlns:a16="http://schemas.microsoft.com/office/drawing/2014/main" id="{4298C7E6-7837-2207-CA39-EF30BE1CACC6}"/>
              </a:ext>
            </a:extLst>
          </p:cNvPr>
          <p:cNvSpPr/>
          <p:nvPr/>
        </p:nvSpPr>
        <p:spPr>
          <a:xfrm>
            <a:off x="6759866" y="3728780"/>
            <a:ext cx="2295911" cy="2456120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Textplatzhalter 4">
            <a:extLst>
              <a:ext uri="{FF2B5EF4-FFF2-40B4-BE49-F238E27FC236}">
                <a16:creationId xmlns:a16="http://schemas.microsoft.com/office/drawing/2014/main" id="{E0D78790-584D-1962-7D8D-D66C2823E10E}"/>
              </a:ext>
            </a:extLst>
          </p:cNvPr>
          <p:cNvSpPr txBox="1">
            <a:spLocks/>
          </p:cNvSpPr>
          <p:nvPr/>
        </p:nvSpPr>
        <p:spPr>
          <a:xfrm>
            <a:off x="6923810" y="4876189"/>
            <a:ext cx="189470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200"/>
              <a:t>Benutzerfreundliches manuelles Wechselsystem mit umfangreichem Komplementärportfolio</a:t>
            </a:r>
          </a:p>
          <a:p>
            <a:pPr marL="0" indent="0">
              <a:buNone/>
            </a:pPr>
            <a:r>
              <a:rPr lang="de-DE" sz="1200" b="1"/>
              <a:t>Bis zu 478 </a:t>
            </a:r>
            <a:r>
              <a:rPr lang="de-DE" sz="1200" b="1" err="1"/>
              <a:t>Nm</a:t>
            </a:r>
            <a:r>
              <a:rPr lang="de-DE" sz="1200" b="1"/>
              <a:t> </a:t>
            </a:r>
            <a:r>
              <a:rPr lang="de-DE" sz="1200" b="1" err="1"/>
              <a:t>Momentenbelastung</a:t>
            </a:r>
            <a:endParaRPr lang="de-DE" sz="1200" b="1"/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13DA0E26-C004-0228-A401-83BCAD229A1C}"/>
              </a:ext>
            </a:extLst>
          </p:cNvPr>
          <p:cNvSpPr txBox="1">
            <a:spLocks/>
          </p:cNvSpPr>
          <p:nvPr/>
        </p:nvSpPr>
        <p:spPr>
          <a:xfrm>
            <a:off x="6923810" y="3888936"/>
            <a:ext cx="2182090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MANUELLER WERKZEUGWECHLER CMS</a:t>
            </a:r>
          </a:p>
        </p:txBody>
      </p:sp>
      <p:cxnSp>
        <p:nvCxnSpPr>
          <p:cNvPr id="52" name="Verbinder: gewinkelt 51">
            <a:extLst>
              <a:ext uri="{FF2B5EF4-FFF2-40B4-BE49-F238E27FC236}">
                <a16:creationId xmlns:a16="http://schemas.microsoft.com/office/drawing/2014/main" id="{43655C68-9891-08A7-4230-B7892AB225C1}"/>
              </a:ext>
            </a:extLst>
          </p:cNvPr>
          <p:cNvCxnSpPr>
            <a:cxnSpLocks/>
            <a:endCxn id="49" idx="0"/>
          </p:cNvCxnSpPr>
          <p:nvPr/>
        </p:nvCxnSpPr>
        <p:spPr>
          <a:xfrm rot="5400000">
            <a:off x="7799864" y="3232369"/>
            <a:ext cx="604370" cy="38845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Verbinder: gewinkelt 10">
            <a:extLst>
              <a:ext uri="{FF2B5EF4-FFF2-40B4-BE49-F238E27FC236}">
                <a16:creationId xmlns:a16="http://schemas.microsoft.com/office/drawing/2014/main" id="{ABA35B7B-0DF2-8B98-92BD-CE6AB05FACCB}"/>
              </a:ext>
            </a:extLst>
          </p:cNvPr>
          <p:cNvCxnSpPr>
            <a:cxnSpLocks/>
          </p:cNvCxnSpPr>
          <p:nvPr/>
        </p:nvCxnSpPr>
        <p:spPr>
          <a:xfrm rot="5400000">
            <a:off x="786493" y="3352110"/>
            <a:ext cx="436209" cy="332793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0239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BA1B2F8-981D-2E1F-A19D-E8DE06ED6D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50</a:t>
            </a:fld>
            <a:endParaRPr lang="de-DE"/>
          </a:p>
        </p:txBody>
      </p:sp>
      <p:pic>
        <p:nvPicPr>
          <p:cNvPr id="2" name="Videoprojekt 2">
            <a:hlinkClick r:id="" action="ppaction://media"/>
            <a:extLst>
              <a:ext uri="{FF2B5EF4-FFF2-40B4-BE49-F238E27FC236}">
                <a16:creationId xmlns:a16="http://schemas.microsoft.com/office/drawing/2014/main" id="{46FBA341-3F6D-9D61-224C-183BB4A93D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2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Gebäude, Im Haus, Bautechnik, Aluminium enthält.&#10;&#10;KI-generierte Inhalte können fehlerhaft sein.">
            <a:extLst>
              <a:ext uri="{FF2B5EF4-FFF2-40B4-BE49-F238E27FC236}">
                <a16:creationId xmlns:a16="http://schemas.microsoft.com/office/drawing/2014/main" id="{38E908A1-A9EF-8CAD-472C-B494A6760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581571" cy="6899571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8654ED70-BDEF-1962-1938-30D0E87ED55E}"/>
              </a:ext>
            </a:extLst>
          </p:cNvPr>
          <p:cNvSpPr/>
          <p:nvPr/>
        </p:nvSpPr>
        <p:spPr>
          <a:xfrm>
            <a:off x="633413" y="1484431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3DAB44E-30DF-F695-8D41-8274374F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1738D005-5B61-0F99-2B15-4CE2F0CA3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1891101"/>
            <a:ext cx="3735387" cy="2200275"/>
          </a:xfrm>
        </p:spPr>
        <p:txBody>
          <a:bodyPr lIns="504000"/>
          <a:lstStyle/>
          <a:p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>
                <a:solidFill>
                  <a:schemeClr val="bg1"/>
                </a:solidFill>
                <a:ea typeface="+mn-ea"/>
                <a:cs typeface="+mn-cs"/>
              </a:rPr>
              <a:t>CPS</a:t>
            </a: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>
                <a:solidFill>
                  <a:schemeClr val="bg1"/>
                </a:solidFill>
              </a:rPr>
              <a:t>Automatische Werkzeugwechsler</a:t>
            </a:r>
            <a:endParaRPr lang="de-DE" sz="320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6C319E44-B961-116E-4F88-2D5F0A5240A1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21BE4BC9-5164-163E-24C6-399E57057DE7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8563F6D-C5C9-7039-7077-9D07D5EE0D1C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7C53C49-58E0-FE00-1EE6-BF77C2A440E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585B0180-7C00-DC76-301D-9B2F6A56970B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71A97521-8F52-33E0-B222-6EEB14E4572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C99FDD14-9304-716F-316E-C52A87B51171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D2537D-311A-9E8E-5E9F-CBC06BD9C9D9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B51CE9A0-58D5-64ED-A942-ACA13AB07B37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1441EDB3-4C40-8910-F93C-49010DD07667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548B70EC-0286-6C89-B19A-14365BF4687F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8D8BA80-4F3C-01E3-B5B0-9C4B27D8DA02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5278E807-1E7F-6480-50B3-319270DDC4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CD388E5-0532-4479-DD48-B3A6E9F79879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80C34041-7FFD-8714-DE18-35701C00E518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C9993599-8175-523D-1A5B-A1D2A147F303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3CE7C2BD-1342-94B3-E0FE-81AC2C04E50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4D79846-D9E2-2F18-5BEE-62557C8403F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F04E0A63-870C-78FB-E6C5-2CA6F15BDEA5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9374803B-DF87-AF47-1755-861E3F7CA7AB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B270EE0-E7A4-2C33-558B-D85540326A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778716B0-882F-B009-2C1C-BDDD8BD73EE6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6666395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CPS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Made in Germany 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CPS</a:t>
            </a:r>
            <a:endParaRPr lang="en-US"/>
          </a:p>
        </p:txBody>
      </p: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70115B10-F7E3-27EB-F811-98970B194CB9}"/>
              </a:ext>
            </a:extLst>
          </p:cNvPr>
          <p:cNvGrpSpPr/>
          <p:nvPr/>
        </p:nvGrpSpPr>
        <p:grpSpPr>
          <a:xfrm>
            <a:off x="674297" y="4113767"/>
            <a:ext cx="8786935" cy="2323358"/>
            <a:chOff x="674297" y="4113767"/>
            <a:chExt cx="8786935" cy="2323358"/>
          </a:xfrm>
        </p:grpSpPr>
        <p:pic>
          <p:nvPicPr>
            <p:cNvPr id="7" name="Grafik 6" descr="Ein Bild, das Kreis, Hebel, Design enthält.&#10;&#10;Automatisch generierte Beschreibung">
              <a:extLst>
                <a:ext uri="{FF2B5EF4-FFF2-40B4-BE49-F238E27FC236}">
                  <a16:creationId xmlns:a16="http://schemas.microsoft.com/office/drawing/2014/main" id="{4854FAEB-8699-0DC3-7FE5-150E0487A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4297" y="4334510"/>
              <a:ext cx="710806" cy="947203"/>
            </a:xfrm>
            <a:prstGeom prst="rect">
              <a:avLst/>
            </a:prstGeom>
          </p:spPr>
        </p:pic>
        <p:pic>
          <p:nvPicPr>
            <p:cNvPr id="10" name="Grafik 9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CB8DD7EF-8873-8B33-D349-0AA9419219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9543" y="4334510"/>
              <a:ext cx="905903" cy="1166467"/>
            </a:xfrm>
            <a:prstGeom prst="rect">
              <a:avLst/>
            </a:prstGeom>
          </p:spPr>
        </p:pic>
        <p:pic>
          <p:nvPicPr>
            <p:cNvPr id="11" name="Grafik 10" descr="Ein Bild, das Kreis, Hebel enthält.&#10;&#10;Automatisch generierte Beschreibung">
              <a:extLst>
                <a:ext uri="{FF2B5EF4-FFF2-40B4-BE49-F238E27FC236}">
                  <a16:creationId xmlns:a16="http://schemas.microsoft.com/office/drawing/2014/main" id="{7F12EC02-B033-04CD-1B9E-DE94C98B9EF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99886" y="4329962"/>
              <a:ext cx="1077716" cy="1456911"/>
            </a:xfrm>
            <a:prstGeom prst="rect">
              <a:avLst/>
            </a:prstGeom>
          </p:spPr>
        </p:pic>
        <p:pic>
          <p:nvPicPr>
            <p:cNvPr id="12" name="Grafik 11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27D81F3F-901A-59CB-76FD-2BE3120683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32043" y="4329963"/>
              <a:ext cx="1353062" cy="1629977"/>
            </a:xfrm>
            <a:prstGeom prst="rect">
              <a:avLst/>
            </a:prstGeom>
          </p:spPr>
        </p:pic>
        <p:pic>
          <p:nvPicPr>
            <p:cNvPr id="13" name="Grafik 12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C5525F6C-6ACC-3D85-EFCA-6F3B89A92D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2083" y="4329962"/>
              <a:ext cx="1551682" cy="1890969"/>
            </a:xfrm>
            <a:prstGeom prst="rect">
              <a:avLst/>
            </a:prstGeom>
          </p:spPr>
        </p:pic>
        <p:pic>
          <p:nvPicPr>
            <p:cNvPr id="14" name="Grafik 13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EA9A1852-4B0A-CA95-E7A1-156A22E36B8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70743" y="4113767"/>
              <a:ext cx="1890489" cy="2323358"/>
            </a:xfrm>
            <a:prstGeom prst="rect">
              <a:avLst/>
            </a:prstGeom>
          </p:spPr>
        </p:pic>
      </p:grpSp>
      <p:pic>
        <p:nvPicPr>
          <p:cNvPr id="6" name="Grafik 5" descr="Ein Bild, das Autoteile, Maschine, Kreis enthält.&#10;&#10;KI-generierte Inhalte können fehlerhaft sein.">
            <a:extLst>
              <a:ext uri="{FF2B5EF4-FFF2-40B4-BE49-F238E27FC236}">
                <a16:creationId xmlns:a16="http://schemas.microsoft.com/office/drawing/2014/main" id="{9396B279-09D2-BCC5-5D56-068E2BA4A91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4580" y="1510452"/>
            <a:ext cx="3485330" cy="485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8113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633A4-4D3C-EAE4-CDFF-DD007F2C6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765D60-CAF9-EEC2-4ECA-CA207E048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CPS 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Made in Germany</a:t>
            </a:r>
            <a:br>
              <a:rPr lang="en-US">
                <a:latin typeface="Fago Pro"/>
              </a:rPr>
            </a:br>
            <a:br>
              <a:rPr lang="en-US">
                <a:latin typeface="Fago Pro"/>
              </a:rPr>
            </a:br>
            <a:br>
              <a:rPr lang="en-US">
                <a:latin typeface="Fago Pro"/>
              </a:rPr>
            </a:b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4D4C445-7EAD-90AB-5D54-366EA4E8F48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CPS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25D1487-5AFE-543B-A8DE-2CF4B8C1B34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825611"/>
            <a:ext cx="11198225" cy="4553702"/>
          </a:xfrm>
        </p:spPr>
        <p:txBody>
          <a:bodyPr vert="horz" lIns="0" tIns="0" rIns="0" bIns="0" rtlCol="0" anchor="t">
            <a:noAutofit/>
          </a:bodyPr>
          <a:lstStyle/>
          <a:p>
            <a:pPr marL="171450" lvl="1" indent="-171450">
              <a:buFont typeface="Arial" panose="020B0604020202020204" pitchFamily="34" charset="0"/>
              <a:buChar char="•"/>
            </a:pPr>
            <a:r>
              <a:rPr lang="en-US" sz="2000" b="1" err="1">
                <a:solidFill>
                  <a:schemeClr val="accent1"/>
                </a:solidFill>
                <a:latin typeface="Fago Pro"/>
              </a:rPr>
              <a:t>Bewährter</a:t>
            </a:r>
            <a:r>
              <a:rPr lang="en-US" sz="2000" b="1">
                <a:solidFill>
                  <a:schemeClr val="accent1"/>
                </a:solidFill>
                <a:latin typeface="Fago Pro"/>
              </a:rPr>
              <a:t> Kugel-</a:t>
            </a:r>
            <a:r>
              <a:rPr lang="en-US" sz="2000" b="1" err="1">
                <a:solidFill>
                  <a:schemeClr val="accent1"/>
                </a:solidFill>
                <a:latin typeface="Fago Pro"/>
              </a:rPr>
              <a:t>Verriegelungsmechanismus</a:t>
            </a:r>
            <a:endParaRPr lang="en-US" sz="2000" b="1">
              <a:solidFill>
                <a:schemeClr val="accent1"/>
              </a:solidFill>
              <a:latin typeface="Fago Pro"/>
            </a:endParaRP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 sz="2000">
                <a:solidFill>
                  <a:schemeClr val="accent1"/>
                </a:solidFill>
                <a:latin typeface="Fago Pro"/>
              </a:rPr>
              <a:t>Seit über 30 Jahren bewährte Technik am Markt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 err="1">
                <a:solidFill>
                  <a:schemeClr val="accent1"/>
                </a:solidFill>
                <a:latin typeface="Fago Pro"/>
              </a:rPr>
              <a:t>Robuster</a:t>
            </a:r>
            <a:r>
              <a:rPr lang="en-US" sz="2000">
                <a:solidFill>
                  <a:schemeClr val="accent1"/>
                </a:solidFill>
                <a:latin typeface="Fago Pro"/>
              </a:rPr>
              <a:t> </a:t>
            </a:r>
            <a:r>
              <a:rPr lang="en-US" sz="2000" err="1">
                <a:solidFill>
                  <a:schemeClr val="accent1"/>
                </a:solidFill>
                <a:latin typeface="Fago Pro"/>
              </a:rPr>
              <a:t>Verriegelungsmechanismus</a:t>
            </a:r>
            <a:r>
              <a:rPr lang="en-US" sz="2000">
                <a:solidFill>
                  <a:schemeClr val="accent1"/>
                </a:solidFill>
                <a:latin typeface="Fago Pro"/>
              </a:rPr>
              <a:t> </a:t>
            </a:r>
            <a:r>
              <a:rPr lang="en-US" sz="2000" err="1">
                <a:solidFill>
                  <a:schemeClr val="accent1"/>
                </a:solidFill>
                <a:latin typeface="Fago Pro"/>
              </a:rPr>
              <a:t>aus</a:t>
            </a:r>
            <a:r>
              <a:rPr lang="en-US" sz="2000">
                <a:solidFill>
                  <a:schemeClr val="accent1"/>
                </a:solidFill>
                <a:latin typeface="Fago Pro"/>
              </a:rPr>
              <a:t> </a:t>
            </a:r>
            <a:r>
              <a:rPr lang="en-US" sz="2000" err="1">
                <a:solidFill>
                  <a:schemeClr val="accent1"/>
                </a:solidFill>
                <a:latin typeface="Fago Pro"/>
              </a:rPr>
              <a:t>rostfreiem</a:t>
            </a:r>
            <a:r>
              <a:rPr lang="en-US" sz="2000">
                <a:solidFill>
                  <a:schemeClr val="accent1"/>
                </a:solidFill>
                <a:latin typeface="Fago Pro"/>
              </a:rPr>
              <a:t> Stahl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 sz="2000">
                <a:solidFill>
                  <a:schemeClr val="accent1"/>
                </a:solidFill>
                <a:latin typeface="Fago Pro"/>
              </a:rPr>
              <a:t>Gehäuse aus eloxiertem, hochfestem Aluminium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2000">
                <a:solidFill>
                  <a:schemeClr val="accent1"/>
                </a:solidFill>
                <a:latin typeface="Fago Pro"/>
              </a:rPr>
              <a:t>Integrierte Feder zur Minimierung des Spaltes bei Druckluftabfall zwischen Kopf und Adapter</a:t>
            </a:r>
          </a:p>
          <a:p>
            <a:pPr marL="628650" lvl="1" indent="-171450"/>
            <a:endParaRPr lang="de-DE" sz="800">
              <a:solidFill>
                <a:schemeClr val="accent1"/>
              </a:solidFill>
              <a:latin typeface="Fago Pro"/>
            </a:endParaRPr>
          </a:p>
          <a:p>
            <a:pPr marL="171450" lvl="1" indent="-171450">
              <a:buFont typeface="Arial" panose="020B0604020202020204" pitchFamily="34" charset="0"/>
              <a:buChar char="•"/>
            </a:pPr>
            <a:r>
              <a:rPr lang="en-US" sz="2000" b="1" err="1">
                <a:solidFill>
                  <a:schemeClr val="accent1"/>
                </a:solidFill>
              </a:rPr>
              <a:t>Umfassendes</a:t>
            </a:r>
            <a:r>
              <a:rPr lang="en-US" sz="2000" b="1">
                <a:solidFill>
                  <a:schemeClr val="accent1"/>
                </a:solidFill>
              </a:rPr>
              <a:t> </a:t>
            </a:r>
            <a:r>
              <a:rPr lang="en-US" sz="2000" b="1" err="1">
                <a:solidFill>
                  <a:schemeClr val="accent1"/>
                </a:solidFill>
              </a:rPr>
              <a:t>Zubehörportfolio</a:t>
            </a:r>
            <a:endParaRPr lang="en-US" sz="2000" b="1">
              <a:solidFill>
                <a:schemeClr val="accent1"/>
              </a:solidFill>
            </a:endParaRP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 sz="2000">
                <a:solidFill>
                  <a:schemeClr val="accent1"/>
                </a:solidFill>
              </a:rPr>
              <a:t>Umfangreiches Portfolio an Durchführungsmodulen für alle Arten von Anwendungen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 sz="2000">
                <a:solidFill>
                  <a:schemeClr val="accent1"/>
                </a:solidFill>
                <a:latin typeface="Fago Pro"/>
              </a:rPr>
              <a:t>Breites Angebot an weiterem Zubehör wie bsp. Ablage, Abfragesensorik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de-DE" sz="2000">
                <a:solidFill>
                  <a:schemeClr val="accent1"/>
                </a:solidFill>
                <a:latin typeface="Fago Pro"/>
              </a:rPr>
              <a:t>Je Baugröße passendes Ablagemagazin CTS erhältlich</a:t>
            </a:r>
          </a:p>
          <a:p>
            <a:pPr marL="628650" lvl="2" indent="-171450"/>
            <a:endParaRPr lang="de-DE" sz="800">
              <a:solidFill>
                <a:schemeClr val="accent1"/>
              </a:solidFill>
              <a:latin typeface="Fago Pro"/>
            </a:endParaRPr>
          </a:p>
          <a:p>
            <a:pPr marL="171450" lvl="1" indent="-171450"/>
            <a:r>
              <a:rPr lang="en-US" sz="2000" b="1" err="1">
                <a:solidFill>
                  <a:schemeClr val="accent1"/>
                </a:solidFill>
                <a:latin typeface="Fago Pro"/>
              </a:rPr>
              <a:t>Austauschbarkeit</a:t>
            </a:r>
            <a:endParaRPr lang="en-US" sz="2000" b="1">
              <a:solidFill>
                <a:schemeClr val="accent1"/>
              </a:solidFill>
            </a:endParaRPr>
          </a:p>
          <a:p>
            <a:pPr marL="460375" lvl="2" indent="-17145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accent1"/>
                </a:solidFill>
                <a:latin typeface="Fago Pro"/>
              </a:rPr>
              <a:t> </a:t>
            </a:r>
            <a:r>
              <a:rPr lang="de-DE" sz="2000">
                <a:solidFill>
                  <a:schemeClr val="accent1"/>
                </a:solidFill>
                <a:latin typeface="Fago Pro"/>
              </a:rPr>
              <a:t>Mit bestehenden SCHUNK SWS Werkzeugwechslern und Zubehör</a:t>
            </a:r>
            <a:endParaRPr lang="en-US" sz="2400">
              <a:solidFill>
                <a:schemeClr val="accent1"/>
              </a:solidFill>
              <a:latin typeface="Fago Pro"/>
            </a:endParaRPr>
          </a:p>
          <a:p>
            <a:endParaRPr lang="en-US">
              <a:solidFill>
                <a:srgbClr val="002060"/>
              </a:solidFill>
              <a:latin typeface="Fago Pro"/>
            </a:endParaRPr>
          </a:p>
        </p:txBody>
      </p:sp>
    </p:spTree>
    <p:extLst>
      <p:ext uri="{BB962C8B-B14F-4D97-AF65-F5344CB8AC3E}">
        <p14:creationId xmlns:p14="http://schemas.microsoft.com/office/powerpoint/2010/main" val="13731432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BA4DC87-DE65-AEDB-36B3-B0D583E7B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CPS</a:t>
            </a:r>
            <a:br>
              <a:rPr lang="en-US"/>
            </a:br>
            <a:r>
              <a:rPr lang="en-US" err="1"/>
              <a:t>Vorteile</a:t>
            </a:r>
            <a:r>
              <a:rPr lang="en-US"/>
              <a:t> </a:t>
            </a:r>
            <a:r>
              <a:rPr lang="en-US" err="1"/>
              <a:t>im</a:t>
            </a:r>
            <a:r>
              <a:rPr lang="en-US"/>
              <a:t> </a:t>
            </a:r>
            <a:r>
              <a:rPr lang="en-US" err="1"/>
              <a:t>Überblick</a:t>
            </a:r>
            <a:endParaRPr lang="en-US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CAD82D4-D0DE-CF67-07AF-0E8AB18C6F7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Automatischer Werkzeugwechsler CPS</a:t>
            </a:r>
            <a:endParaRPr lang="en-US"/>
          </a:p>
        </p:txBody>
      </p:sp>
      <p:pic>
        <p:nvPicPr>
          <p:cNvPr id="10" name="Inhaltsplatzhalter 27">
            <a:extLst>
              <a:ext uri="{FF2B5EF4-FFF2-40B4-BE49-F238E27FC236}">
                <a16:creationId xmlns:a16="http://schemas.microsoft.com/office/drawing/2014/main" id="{C94F610D-6EB5-1E0F-98A6-205F1EDA1E5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22376" y="2517657"/>
            <a:ext cx="3359574" cy="2395392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84042EEC-5E14-3CBE-DA6A-3F11F4B1F227}"/>
              </a:ext>
            </a:extLst>
          </p:cNvPr>
          <p:cNvSpPr txBox="1"/>
          <p:nvPr/>
        </p:nvSpPr>
        <p:spPr>
          <a:xfrm>
            <a:off x="4597772" y="5778284"/>
            <a:ext cx="2808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Integrierte</a:t>
            </a:r>
            <a:r>
              <a:rPr lang="en-US" sz="1200"/>
              <a:t> Pneumatikdurchführungen</a:t>
            </a:r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Geeignet</a:t>
            </a:r>
            <a:r>
              <a:rPr lang="en-US" sz="1200">
                <a:solidFill>
                  <a:srgbClr val="009EE0"/>
                </a:solidFill>
              </a:rPr>
              <a:t> für </a:t>
            </a:r>
            <a:r>
              <a:rPr lang="en-US" sz="1200" err="1">
                <a:solidFill>
                  <a:srgbClr val="009EE0"/>
                </a:solidFill>
              </a:rPr>
              <a:t>Druckluft</a:t>
            </a:r>
            <a:r>
              <a:rPr lang="en-US" sz="1200">
                <a:solidFill>
                  <a:srgbClr val="009EE0"/>
                </a:solidFill>
              </a:rPr>
              <a:t> und </a:t>
            </a:r>
            <a:r>
              <a:rPr lang="en-US" sz="1200" err="1">
                <a:solidFill>
                  <a:srgbClr val="009EE0"/>
                </a:solidFill>
              </a:rPr>
              <a:t>Vakuum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2B8F7768-81BE-61F9-0EF3-CA462295B16F}"/>
              </a:ext>
            </a:extLst>
          </p:cNvPr>
          <p:cNvSpPr txBox="1"/>
          <p:nvPr/>
        </p:nvSpPr>
        <p:spPr>
          <a:xfrm>
            <a:off x="1199772" y="3069022"/>
            <a:ext cx="2470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Kugelverriegelungsmechanismus</a:t>
            </a:r>
            <a:r>
              <a:rPr lang="en-US" sz="1200"/>
              <a:t> 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Kopf </a:t>
            </a:r>
            <a:r>
              <a:rPr lang="en-US" sz="1200" err="1">
                <a:solidFill>
                  <a:srgbClr val="009EE0"/>
                </a:solidFill>
              </a:rPr>
              <a:t>zieht</a:t>
            </a:r>
            <a:r>
              <a:rPr lang="en-US" sz="1200">
                <a:solidFill>
                  <a:srgbClr val="009EE0"/>
                </a:solidFill>
              </a:rPr>
              <a:t> Adapter </a:t>
            </a:r>
            <a:r>
              <a:rPr lang="en-US" sz="1200" err="1">
                <a:solidFill>
                  <a:srgbClr val="009EE0"/>
                </a:solidFill>
              </a:rPr>
              <a:t>heran</a:t>
            </a:r>
            <a:r>
              <a:rPr lang="en-US" sz="1200">
                <a:solidFill>
                  <a:srgbClr val="009EE0"/>
                </a:solidFill>
              </a:rPr>
              <a:t>,</a:t>
            </a:r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keine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Berührung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notwendig</a:t>
            </a:r>
            <a:r>
              <a:rPr lang="en-US" sz="1200">
                <a:solidFill>
                  <a:srgbClr val="009EE0"/>
                </a:solidFill>
              </a:rPr>
              <a:t> 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E09C4C36-78BF-56FE-F4F9-CE4EC393400B}"/>
              </a:ext>
            </a:extLst>
          </p:cNvPr>
          <p:cNvSpPr txBox="1"/>
          <p:nvPr/>
        </p:nvSpPr>
        <p:spPr>
          <a:xfrm>
            <a:off x="1192156" y="4147868"/>
            <a:ext cx="242950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Selbsthemmender</a:t>
            </a:r>
            <a:r>
              <a:rPr lang="en-US" sz="1200"/>
              <a:t> Verriegelungsmechanismus </a:t>
            </a:r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Werkzeug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bleibt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gekoppelt</a:t>
            </a:r>
            <a:endParaRPr lang="en-US" sz="1200">
              <a:solidFill>
                <a:srgbClr val="009EE0"/>
              </a:solidFill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B46AFF92-2E21-87A9-B88B-BDC9CE6FC607}"/>
              </a:ext>
            </a:extLst>
          </p:cNvPr>
          <p:cNvSpPr txBox="1"/>
          <p:nvPr/>
        </p:nvSpPr>
        <p:spPr>
          <a:xfrm>
            <a:off x="1479611" y="5224773"/>
            <a:ext cx="3118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Vorbereitete</a:t>
            </a:r>
            <a:r>
              <a:rPr lang="en-US" sz="1200"/>
              <a:t> </a:t>
            </a:r>
            <a:r>
              <a:rPr lang="en-US" sz="1200" err="1"/>
              <a:t>Abfragesensorik</a:t>
            </a:r>
            <a:endParaRPr lang="en-US" sz="1200"/>
          </a:p>
          <a:p>
            <a:pPr algn="ctr"/>
            <a:r>
              <a:rPr lang="en-US" sz="1200">
                <a:solidFill>
                  <a:srgbClr val="009EE0"/>
                </a:solidFill>
              </a:rPr>
              <a:t>Überwachung </a:t>
            </a:r>
            <a:r>
              <a:rPr lang="en-US" sz="1200" err="1">
                <a:solidFill>
                  <a:srgbClr val="009EE0"/>
                </a:solidFill>
              </a:rPr>
              <a:t>Zustände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ver</a:t>
            </a:r>
            <a:r>
              <a:rPr lang="en-US" sz="1200">
                <a:solidFill>
                  <a:srgbClr val="009EE0"/>
                </a:solidFill>
              </a:rPr>
              <a:t>- und </a:t>
            </a:r>
            <a:r>
              <a:rPr lang="en-US" sz="1200" err="1">
                <a:solidFill>
                  <a:srgbClr val="009EE0"/>
                </a:solidFill>
              </a:rPr>
              <a:t>entriegelt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sowie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Werkzeuganwesenheit</a:t>
            </a:r>
            <a:endParaRPr lang="en-US" sz="1200">
              <a:solidFill>
                <a:srgbClr val="009EE0"/>
              </a:solidFill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A0CEB4D2-21B5-A47B-F7DF-57A71C458EB1}"/>
              </a:ext>
            </a:extLst>
          </p:cNvPr>
          <p:cNvSpPr txBox="1"/>
          <p:nvPr/>
        </p:nvSpPr>
        <p:spPr>
          <a:xfrm>
            <a:off x="1677978" y="1990175"/>
            <a:ext cx="3295290" cy="646331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Integrierte</a:t>
            </a:r>
            <a:r>
              <a:rPr lang="en-US" sz="1200"/>
              <a:t> Feder</a:t>
            </a:r>
          </a:p>
          <a:p>
            <a:pPr algn="ctr"/>
            <a:r>
              <a:rPr lang="de-DE" sz="1200">
                <a:solidFill>
                  <a:srgbClr val="009EE0"/>
                </a:solidFill>
              </a:rPr>
              <a:t>Spaltminimierung bei Druckluftabfall zwischen Kopf und Adapter</a:t>
            </a:r>
            <a:endParaRPr lang="en-US" sz="1200">
              <a:solidFill>
                <a:srgbClr val="009EE0"/>
              </a:solidFill>
            </a:endParaRP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A0D3774A-B763-1098-5D06-B7760B7C9D19}"/>
              </a:ext>
            </a:extLst>
          </p:cNvPr>
          <p:cNvSpPr txBox="1"/>
          <p:nvPr/>
        </p:nvSpPr>
        <p:spPr>
          <a:xfrm>
            <a:off x="8121214" y="4025010"/>
            <a:ext cx="28087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err="1"/>
              <a:t>Gehäuse</a:t>
            </a:r>
            <a:r>
              <a:rPr lang="en-US" sz="1200"/>
              <a:t> </a:t>
            </a:r>
            <a:r>
              <a:rPr lang="en-US" sz="1200" err="1"/>
              <a:t>aus</a:t>
            </a:r>
            <a:r>
              <a:rPr lang="en-US" sz="1200"/>
              <a:t> </a:t>
            </a:r>
            <a:r>
              <a:rPr lang="en-US" sz="1200" err="1"/>
              <a:t>hochfestem</a:t>
            </a:r>
            <a:r>
              <a:rPr lang="en-US" sz="1200"/>
              <a:t>, </a:t>
            </a:r>
            <a:r>
              <a:rPr lang="en-US" sz="1200" err="1"/>
              <a:t>harteloxiertem</a:t>
            </a:r>
            <a:r>
              <a:rPr lang="en-US" sz="1200"/>
              <a:t>  </a:t>
            </a:r>
            <a:r>
              <a:rPr lang="en-US" sz="1200" err="1"/>
              <a:t>Aluminium</a:t>
            </a:r>
            <a:endParaRPr lang="en-US" sz="1200"/>
          </a:p>
          <a:p>
            <a:pPr algn="ctr"/>
            <a:r>
              <a:rPr lang="en-US" sz="1200">
                <a:solidFill>
                  <a:srgbClr val="009EE0"/>
                </a:solidFill>
              </a:rPr>
              <a:t>Lange </a:t>
            </a:r>
            <a:r>
              <a:rPr lang="en-US" sz="1200" err="1">
                <a:solidFill>
                  <a:srgbClr val="009EE0"/>
                </a:solidFill>
              </a:rPr>
              <a:t>Lebensdauer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bei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hoher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Belastung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AA2A4571-166E-F0D4-D12A-A06BBE3F77DB}"/>
              </a:ext>
            </a:extLst>
          </p:cNvPr>
          <p:cNvSpPr txBox="1"/>
          <p:nvPr/>
        </p:nvSpPr>
        <p:spPr>
          <a:xfrm>
            <a:off x="8121214" y="3009910"/>
            <a:ext cx="264448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Serialisierung</a:t>
            </a:r>
            <a:endParaRPr lang="en-US" sz="1200"/>
          </a:p>
          <a:p>
            <a:pPr algn="ctr"/>
            <a:r>
              <a:rPr lang="de-DE" sz="1200">
                <a:solidFill>
                  <a:srgbClr val="009EE0"/>
                </a:solidFill>
              </a:rPr>
              <a:t>Schnelle und einfache Nachverfolgung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349906B9-CFCE-E892-63A4-2FC8468B4E6A}"/>
              </a:ext>
            </a:extLst>
          </p:cNvPr>
          <p:cNvSpPr txBox="1"/>
          <p:nvPr/>
        </p:nvSpPr>
        <p:spPr>
          <a:xfrm>
            <a:off x="7600151" y="1988604"/>
            <a:ext cx="329528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Funktionsteile</a:t>
            </a:r>
            <a:r>
              <a:rPr lang="en-US" sz="1200"/>
              <a:t> </a:t>
            </a:r>
            <a:r>
              <a:rPr lang="en-US" sz="1200" err="1"/>
              <a:t>aus</a:t>
            </a:r>
            <a:r>
              <a:rPr lang="en-US" sz="1200"/>
              <a:t> </a:t>
            </a:r>
            <a:r>
              <a:rPr lang="en-US" sz="1200" err="1"/>
              <a:t>rostfreiem</a:t>
            </a:r>
            <a:r>
              <a:rPr lang="en-US" sz="1200"/>
              <a:t> Stahl,</a:t>
            </a:r>
            <a:endParaRPr lang="en-US" sz="1200">
              <a:solidFill>
                <a:srgbClr val="009EE0"/>
              </a:solidFill>
            </a:endParaRPr>
          </a:p>
          <a:p>
            <a:pPr algn="ctr"/>
            <a:r>
              <a:rPr lang="en-US" sz="1200"/>
              <a:t>ab Werk </a:t>
            </a:r>
            <a:r>
              <a:rPr lang="en-US" sz="1200" err="1"/>
              <a:t>mit</a:t>
            </a:r>
            <a:r>
              <a:rPr lang="en-US" sz="1200"/>
              <a:t> H1 Fett </a:t>
            </a:r>
            <a:r>
              <a:rPr lang="en-US" sz="1200" err="1"/>
              <a:t>gefettet</a:t>
            </a:r>
            <a:endParaRPr lang="en-US" sz="1200"/>
          </a:p>
          <a:p>
            <a:pPr algn="ctr"/>
            <a:r>
              <a:rPr lang="en-US" sz="1200" err="1">
                <a:solidFill>
                  <a:srgbClr val="009EE0"/>
                </a:solidFill>
              </a:rPr>
              <a:t>Vorbereitet</a:t>
            </a:r>
            <a:r>
              <a:rPr lang="en-US" sz="1200">
                <a:solidFill>
                  <a:srgbClr val="009EE0"/>
                </a:solidFill>
              </a:rPr>
              <a:t> für </a:t>
            </a:r>
            <a:r>
              <a:rPr lang="en-US" sz="1200" err="1">
                <a:solidFill>
                  <a:srgbClr val="009EE0"/>
                </a:solidFill>
              </a:rPr>
              <a:t>verschiedene</a:t>
            </a:r>
            <a:r>
              <a:rPr lang="en-US" sz="1200">
                <a:solidFill>
                  <a:srgbClr val="009EE0"/>
                </a:solidFill>
              </a:rPr>
              <a:t> </a:t>
            </a:r>
            <a:r>
              <a:rPr lang="en-US" sz="1200" err="1">
                <a:solidFill>
                  <a:srgbClr val="009EE0"/>
                </a:solidFill>
              </a:rPr>
              <a:t>Umgebungsbedingungen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389301D8-EDD6-E448-C6AF-21314FA22595}"/>
              </a:ext>
            </a:extLst>
          </p:cNvPr>
          <p:cNvSpPr txBox="1"/>
          <p:nvPr/>
        </p:nvSpPr>
        <p:spPr>
          <a:xfrm>
            <a:off x="7406554" y="5224773"/>
            <a:ext cx="335914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err="1"/>
              <a:t>Anschraubbild</a:t>
            </a:r>
            <a:r>
              <a:rPr lang="en-US" sz="1200"/>
              <a:t> </a:t>
            </a:r>
            <a:r>
              <a:rPr lang="en-US" sz="1200" err="1"/>
              <a:t>Werkzeugseite</a:t>
            </a:r>
            <a:endParaRPr lang="en-US" sz="1200"/>
          </a:p>
          <a:p>
            <a:pPr algn="ctr"/>
            <a:r>
              <a:rPr lang="de-DE" sz="1200">
                <a:solidFill>
                  <a:srgbClr val="009EE0"/>
                </a:solidFill>
              </a:rPr>
              <a:t>Endeffektor kann beidseitig angeschraubt werden, maximale Flexibilität</a:t>
            </a:r>
          </a:p>
        </p:txBody>
      </p:sp>
    </p:spTree>
    <p:extLst>
      <p:ext uri="{BB962C8B-B14F-4D97-AF65-F5344CB8AC3E}">
        <p14:creationId xmlns:p14="http://schemas.microsoft.com/office/powerpoint/2010/main" val="58268002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28643-708D-B26D-E61B-052A231AC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9E68D8F-92C7-B3C8-F742-FF052F0F0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062703" cy="456394"/>
          </a:xfrm>
        </p:spPr>
        <p:txBody>
          <a:bodyPr/>
          <a:lstStyle/>
          <a:p>
            <a:r>
              <a:rPr lang="en-US">
                <a:latin typeface="Fago Pro"/>
              </a:rPr>
              <a:t>CPS 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Eine </a:t>
            </a:r>
            <a:r>
              <a:rPr lang="en-US" err="1">
                <a:latin typeface="Fago Pro"/>
              </a:rPr>
              <a:t>Produktfamilie</a:t>
            </a:r>
            <a:r>
              <a:rPr lang="en-US">
                <a:latin typeface="Fago Pro"/>
              </a:rPr>
              <a:t> </a:t>
            </a:r>
            <a:r>
              <a:rPr lang="en-US" err="1">
                <a:latin typeface="Fago Pro"/>
              </a:rPr>
              <a:t>mit</a:t>
            </a:r>
            <a:r>
              <a:rPr lang="en-US">
                <a:latin typeface="Fago Pro"/>
              </a:rPr>
              <a:t> 18 </a:t>
            </a:r>
            <a:r>
              <a:rPr lang="en-US" err="1">
                <a:latin typeface="Fago Pro"/>
              </a:rPr>
              <a:t>Baugrößen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6E35538-B8FD-8E29-99D0-BAA0A02263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CPS</a:t>
            </a:r>
            <a:endParaRPr lang="en-US"/>
          </a:p>
        </p:txBody>
      </p:sp>
      <p:graphicFrame>
        <p:nvGraphicFramePr>
          <p:cNvPr id="5" name="Tabelle 4">
            <a:extLst>
              <a:ext uri="{FF2B5EF4-FFF2-40B4-BE49-F238E27FC236}">
                <a16:creationId xmlns:a16="http://schemas.microsoft.com/office/drawing/2014/main" id="{0E368714-36F9-CDF6-9173-7FC9743FDA80}"/>
              </a:ext>
            </a:extLst>
          </p:cNvPr>
          <p:cNvGraphicFramePr>
            <a:graphicFrameLocks noGrp="1"/>
          </p:cNvGraphicFramePr>
          <p:nvPr/>
        </p:nvGraphicFramePr>
        <p:xfrm>
          <a:off x="658815" y="1685308"/>
          <a:ext cx="10862769" cy="493418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32825">
                  <a:extLst>
                    <a:ext uri="{9D8B030D-6E8A-4147-A177-3AD203B41FA5}">
                      <a16:colId xmlns:a16="http://schemas.microsoft.com/office/drawing/2014/main" val="1727586975"/>
                    </a:ext>
                  </a:extLst>
                </a:gridCol>
                <a:gridCol w="777240">
                  <a:extLst>
                    <a:ext uri="{9D8B030D-6E8A-4147-A177-3AD203B41FA5}">
                      <a16:colId xmlns:a16="http://schemas.microsoft.com/office/drawing/2014/main" val="239277912"/>
                    </a:ext>
                  </a:extLst>
                </a:gridCol>
                <a:gridCol w="1060704">
                  <a:extLst>
                    <a:ext uri="{9D8B030D-6E8A-4147-A177-3AD203B41FA5}">
                      <a16:colId xmlns:a16="http://schemas.microsoft.com/office/drawing/2014/main" val="1388772631"/>
                    </a:ext>
                  </a:extLst>
                </a:gridCol>
                <a:gridCol w="2952000">
                  <a:extLst>
                    <a:ext uri="{9D8B030D-6E8A-4147-A177-3AD203B41FA5}">
                      <a16:colId xmlns:a16="http://schemas.microsoft.com/office/drawing/2014/main" val="3376598588"/>
                    </a:ext>
                  </a:extLst>
                </a:gridCol>
                <a:gridCol w="2880000">
                  <a:extLst>
                    <a:ext uri="{9D8B030D-6E8A-4147-A177-3AD203B41FA5}">
                      <a16:colId xmlns:a16="http://schemas.microsoft.com/office/drawing/2014/main" val="1753253568"/>
                    </a:ext>
                  </a:extLst>
                </a:gridCol>
                <a:gridCol w="2160000">
                  <a:extLst>
                    <a:ext uri="{9D8B030D-6E8A-4147-A177-3AD203B41FA5}">
                      <a16:colId xmlns:a16="http://schemas.microsoft.com/office/drawing/2014/main" val="2282484055"/>
                    </a:ext>
                  </a:extLst>
                </a:gridCol>
              </a:tblGrid>
              <a:tr h="39917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Traglast-bereich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Bau-größe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Vorzugs- </a:t>
                      </a:r>
                      <a:r>
                        <a:rPr lang="de-DE" sz="16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produkt</a:t>
                      </a:r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Allgemeine Daten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Gewicht gekoppelt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Max. </a:t>
                      </a:r>
                      <a:r>
                        <a:rPr lang="de-DE" sz="13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dyn</a:t>
                      </a:r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. Moment (</a:t>
                      </a:r>
                      <a:r>
                        <a:rPr lang="de-DE" sz="13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Mxy</a:t>
                      </a:r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/</a:t>
                      </a:r>
                      <a:r>
                        <a:rPr lang="de-DE" sz="13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Mz</a:t>
                      </a:r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Anzahl Anschraubflächen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Vorteile des Vorzugsprodukts</a:t>
                      </a:r>
                      <a:endParaRPr lang="de-DE" sz="1100" b="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Allgemeine Daten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Wiederholgenauigkeit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Betriebsdruck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3917724"/>
                  </a:ext>
                </a:extLst>
              </a:tr>
              <a:tr h="41523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&lt;16kg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001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007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0,05 kg … 0,42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2/6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35/50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1x Optionsmodul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Mehr Luftanschlüsse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97620470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&lt;35kg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021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021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0,86 kg … 1,66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100/80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120/150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3 Optionsmodule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Größere Luftdurchführungen im Gehäuse G 1/8“ anstelle von M5)</a:t>
                      </a:r>
                    </a:p>
                    <a:p>
                      <a:pPr marL="285750" indent="-285750" algn="l" defTabSz="914400" rtl="0" eaLnBrk="1" latinLnBrk="0" hangingPunct="1">
                        <a:buFont typeface="Symbol" panose="05050102010706020507" pitchFamily="18" charset="2"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Mehr Anschraubflächen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48987162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&lt;50kg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041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1,87 kg … 2,98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350/350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350/400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5 Optionsmodule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rtl="0" eaLnBrk="1" latinLnBrk="0" hangingPunct="1">
                        <a:buFont typeface="Symbol" panose="05050102010706020507" pitchFamily="18" charset="2"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29103977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&lt;100kg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060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071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2,00 kg … 3,68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500/400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800/1.800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2 Optionsmodule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 integriert</a:t>
                      </a:r>
                      <a:endParaRPr lang="en-US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Anwesenheitsabfrage vorbereitet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06570552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&lt;300 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160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210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160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210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6,60 kg … 9,30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1.000/1.800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3.500/1.800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4 Optionsmodule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Anwesenheitsabfrage vorbereitet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17252351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&lt;700 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310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510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310</a:t>
                      </a:r>
                      <a:br>
                        <a:rPr lang="de-DE" sz="1200" b="0" i="0" u="none" strike="noStrike" kern="120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510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20,00 kg … 28,00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5.000/4.500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10.000/4.500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Bis zu 6 Optionsmodule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Verriegelungsabfrage integriert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Anwesenheitsabfrage vorbereitet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ISO-Flanschbild roboterseitig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Schmierfett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9704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24211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323DF-9278-C261-8012-AF33CDEE7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97656E-5142-3BF8-E3CE-AF525E922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692885" cy="456394"/>
          </a:xfrm>
        </p:spPr>
        <p:txBody>
          <a:bodyPr/>
          <a:lstStyle/>
          <a:p>
            <a:r>
              <a:rPr lang="en-US">
                <a:latin typeface="Fago Pro"/>
              </a:rPr>
              <a:t>COS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Optionsmodule</a:t>
            </a:r>
            <a:r>
              <a:rPr lang="en-US">
                <a:latin typeface="Fago Pro"/>
              </a:rPr>
              <a:t> für alle </a:t>
            </a:r>
            <a:r>
              <a:rPr lang="en-US" err="1">
                <a:latin typeface="Fago Pro"/>
              </a:rPr>
              <a:t>Anwendungen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C401217-F6F7-6895-238D-6712802D0CA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83E5A4C9-FE21-5FAC-10C8-0F2ACA4BF3A5}"/>
              </a:ext>
            </a:extLst>
          </p:cNvPr>
          <p:cNvGraphicFramePr>
            <a:graphicFrameLocks noGrp="1"/>
          </p:cNvGraphicFramePr>
          <p:nvPr/>
        </p:nvGraphicFramePr>
        <p:xfrm>
          <a:off x="678956" y="1858323"/>
          <a:ext cx="10836000" cy="25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000">
                  <a:extLst>
                    <a:ext uri="{9D8B030D-6E8A-4147-A177-3AD203B41FA5}">
                      <a16:colId xmlns:a16="http://schemas.microsoft.com/office/drawing/2014/main" val="3221236724"/>
                    </a:ext>
                  </a:extLst>
                </a:gridCol>
                <a:gridCol w="1872000">
                  <a:extLst>
                    <a:ext uri="{9D8B030D-6E8A-4147-A177-3AD203B41FA5}">
                      <a16:colId xmlns:a16="http://schemas.microsoft.com/office/drawing/2014/main" val="912858099"/>
                    </a:ext>
                  </a:extLst>
                </a:gridCol>
                <a:gridCol w="1800000">
                  <a:extLst>
                    <a:ext uri="{9D8B030D-6E8A-4147-A177-3AD203B41FA5}">
                      <a16:colId xmlns:a16="http://schemas.microsoft.com/office/drawing/2014/main" val="1512084867"/>
                    </a:ext>
                  </a:extLst>
                </a:gridCol>
                <a:gridCol w="1800000">
                  <a:extLst>
                    <a:ext uri="{9D8B030D-6E8A-4147-A177-3AD203B41FA5}">
                      <a16:colId xmlns:a16="http://schemas.microsoft.com/office/drawing/2014/main" val="1055985108"/>
                    </a:ext>
                  </a:extLst>
                </a:gridCol>
                <a:gridCol w="1908000">
                  <a:extLst>
                    <a:ext uri="{9D8B030D-6E8A-4147-A177-3AD203B41FA5}">
                      <a16:colId xmlns:a16="http://schemas.microsoft.com/office/drawing/2014/main" val="1170562027"/>
                    </a:ext>
                  </a:extLst>
                </a:gridCol>
                <a:gridCol w="1728000">
                  <a:extLst>
                    <a:ext uri="{9D8B030D-6E8A-4147-A177-3AD203B41FA5}">
                      <a16:colId xmlns:a16="http://schemas.microsoft.com/office/drawing/2014/main" val="2171813264"/>
                    </a:ext>
                  </a:extLst>
                </a:gridCol>
              </a:tblGrid>
              <a:tr h="468000">
                <a:tc>
                  <a:txBody>
                    <a:bodyPr/>
                    <a:lstStyle/>
                    <a:p>
                      <a:r>
                        <a:rPr lang="de-DE"/>
                        <a:t>SIGNAL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KOMMUNIKATION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LEISTUNG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PNEUMATIK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VAKUUM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HYDRAULIK / </a:t>
                      </a:r>
                    </a:p>
                    <a:p>
                      <a:r>
                        <a:rPr lang="de-DE"/>
                        <a:t>FLUID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65265"/>
                  </a:ext>
                </a:extLst>
              </a:tr>
              <a:tr h="468000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de-DE" sz="16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&gt; 200 Varianten</a:t>
                      </a: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521412186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Max. 48 VAC / 5 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EtherNet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Bis zu 500 VAC / 45 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NBR-Formdichtungen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NBR-Lippendichtungen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Bis zu 150 bar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64840370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Digitale Signale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EtherNet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/IP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M5, G 1/8“, G 1/4“,       G 3/8“, G ½“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 ¾“, G 1,1/2“, G 2“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Bis zu 8 bar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7878609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ProfiNet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6898067"/>
                  </a:ext>
                </a:extLst>
              </a:tr>
            </a:tbl>
          </a:graphicData>
        </a:graphic>
      </p:graphicFrame>
      <p:pic>
        <p:nvPicPr>
          <p:cNvPr id="7" name="Grafik 6" descr="Ein Bild, das Zylinder, Maschine, Kreis enthält.&#10;&#10;KI-generierte Inhalte können fehlerhaft sein.">
            <a:extLst>
              <a:ext uri="{FF2B5EF4-FFF2-40B4-BE49-F238E27FC236}">
                <a16:creationId xmlns:a16="http://schemas.microsoft.com/office/drawing/2014/main" id="{076969F5-9CB7-C09E-5C3B-242C16BE38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255" y="4678660"/>
            <a:ext cx="1589162" cy="840431"/>
          </a:xfrm>
          <a:prstGeom prst="rect">
            <a:avLst/>
          </a:prstGeom>
        </p:spPr>
      </p:pic>
      <p:pic>
        <p:nvPicPr>
          <p:cNvPr id="9" name="Grafik 8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FD8A7EBE-8E4A-4651-6D07-37BD3D80BB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2680" y="4647245"/>
            <a:ext cx="974189" cy="916670"/>
          </a:xfrm>
          <a:prstGeom prst="rect">
            <a:avLst/>
          </a:prstGeom>
        </p:spPr>
      </p:pic>
      <p:pic>
        <p:nvPicPr>
          <p:cNvPr id="10" name="Grafik 9" descr="Ein Bild, das Elektronik, Lautsprecher, Subwoofer, Audiogeräte enthält.&#10;&#10;KI-generierte Inhalte können fehlerhaft sein.">
            <a:extLst>
              <a:ext uri="{FF2B5EF4-FFF2-40B4-BE49-F238E27FC236}">
                <a16:creationId xmlns:a16="http://schemas.microsoft.com/office/drawing/2014/main" id="{434D0F93-1A93-A27F-FE48-BEE7D225D05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9384" y="4630987"/>
            <a:ext cx="1766343" cy="890074"/>
          </a:xfrm>
          <a:prstGeom prst="rect">
            <a:avLst/>
          </a:prstGeom>
        </p:spPr>
      </p:pic>
      <p:pic>
        <p:nvPicPr>
          <p:cNvPr id="12" name="Grafik 11" descr="Ein Bild, das Elektronik, Maschine, Kreis, Lautsprecher enthält.&#10;&#10;KI-generierte Inhalte können fehlerhaft sein.">
            <a:extLst>
              <a:ext uri="{FF2B5EF4-FFF2-40B4-BE49-F238E27FC236}">
                <a16:creationId xmlns:a16="http://schemas.microsoft.com/office/drawing/2014/main" id="{184E6AE8-12B5-B50B-EC02-67C1D57E5B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9073" y="4690100"/>
            <a:ext cx="1751092" cy="830961"/>
          </a:xfrm>
          <a:prstGeom prst="rect">
            <a:avLst/>
          </a:prstGeom>
        </p:spPr>
      </p:pic>
      <p:pic>
        <p:nvPicPr>
          <p:cNvPr id="13" name="Grafik 12" descr="Ein Bild, das medizinisch, Kreis, Röntgenfilm, Design enthält.&#10;&#10;KI-generierte Inhalte können fehlerhaft sein.">
            <a:extLst>
              <a:ext uri="{FF2B5EF4-FFF2-40B4-BE49-F238E27FC236}">
                <a16:creationId xmlns:a16="http://schemas.microsoft.com/office/drawing/2014/main" id="{E7FC0FFD-3CE0-55DA-5F51-1C6A2D426B7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1874" y="4653116"/>
            <a:ext cx="1163082" cy="932928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7E47CEB3-FE5D-1199-98A6-58C23D11A0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74299" y="4620560"/>
            <a:ext cx="1589162" cy="91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529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fik 10" descr="Ein Bild, das Design enthält.&#10;&#10;Automatisch generierte Beschreibung mit mittlerer Zuverlässigkeit">
            <a:extLst>
              <a:ext uri="{FF2B5EF4-FFF2-40B4-BE49-F238E27FC236}">
                <a16:creationId xmlns:a16="http://schemas.microsoft.com/office/drawing/2014/main" id="{F5859A52-ED1A-9EB1-9EB4-7BCC094388D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73853" y="4822851"/>
            <a:ext cx="2101381" cy="1232435"/>
          </a:xfrm>
          <a:prstGeom prst="rect">
            <a:avLst/>
          </a:prstGeom>
        </p:spPr>
      </p:pic>
      <p:pic>
        <p:nvPicPr>
          <p:cNvPr id="16" name="Grafik 15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31BBEB9E-92B1-6DAF-B8A4-44FF036FBD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0900" y="2643091"/>
            <a:ext cx="1295609" cy="1758283"/>
          </a:xfrm>
          <a:prstGeom prst="rect">
            <a:avLst/>
          </a:prstGeom>
        </p:spPr>
      </p:pic>
      <p:pic>
        <p:nvPicPr>
          <p:cNvPr id="17" name="Grafik 16" descr="Ein Bild, das Design, Gerät enthält.&#10;&#10;Automatisch generierte Beschreibung">
            <a:extLst>
              <a:ext uri="{FF2B5EF4-FFF2-40B4-BE49-F238E27FC236}">
                <a16:creationId xmlns:a16="http://schemas.microsoft.com/office/drawing/2014/main" id="{BECBC2EF-C118-2F4D-47AC-8C5DD5B174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097" y="2643091"/>
            <a:ext cx="1623680" cy="956038"/>
          </a:xfrm>
          <a:prstGeom prst="rect">
            <a:avLst/>
          </a:prstGeom>
        </p:spPr>
      </p:pic>
      <p:pic>
        <p:nvPicPr>
          <p:cNvPr id="18" name="Grafik 17" descr="Ein Bild, das Text, Kreis, Design enthält.&#10;&#10;Automatisch generierte Beschreibung">
            <a:extLst>
              <a:ext uri="{FF2B5EF4-FFF2-40B4-BE49-F238E27FC236}">
                <a16:creationId xmlns:a16="http://schemas.microsoft.com/office/drawing/2014/main" id="{3BB9C19C-8168-C81E-1FE9-53E8A383F7D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63986" y="4767510"/>
            <a:ext cx="1344419" cy="1343119"/>
          </a:xfrm>
          <a:prstGeom prst="rect">
            <a:avLst/>
          </a:prstGeom>
        </p:spPr>
      </p:pic>
      <p:pic>
        <p:nvPicPr>
          <p:cNvPr id="20" name="Grafik 19" descr="Ein Bild, das Elektronik, Kamera enthält.&#10;&#10;Automatisch generierte Beschreibung">
            <a:extLst>
              <a:ext uri="{FF2B5EF4-FFF2-40B4-BE49-F238E27FC236}">
                <a16:creationId xmlns:a16="http://schemas.microsoft.com/office/drawing/2014/main" id="{0823373C-FF31-E78D-EAC8-6865D1F1448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53073" y="2643091"/>
            <a:ext cx="1264799" cy="2039497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BA2DA272-E602-AEC8-2BD2-F99F7B3FB7CD}"/>
              </a:ext>
            </a:extLst>
          </p:cNvPr>
          <p:cNvSpPr txBox="1"/>
          <p:nvPr/>
        </p:nvSpPr>
        <p:spPr>
          <a:xfrm>
            <a:off x="6783777" y="4176149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C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b="1">
                <a:solidFill>
                  <a:schemeClr val="tx2"/>
                </a:solidFill>
              </a:rPr>
              <a:t>Bolzenablage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8DE7FC66-01A4-CFE4-44A4-35F56A14EEAE}"/>
              </a:ext>
            </a:extLst>
          </p:cNvPr>
          <p:cNvSpPr txBox="1"/>
          <p:nvPr/>
        </p:nvSpPr>
        <p:spPr>
          <a:xfrm>
            <a:off x="371170" y="193102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Passiv</a:t>
            </a:r>
            <a:endParaRPr lang="de-DE" b="1">
              <a:solidFill>
                <a:schemeClr val="tx2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(ohne Verriegelung)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E76B72E4-21B5-A1EE-36F3-0505FE6CA5E1}"/>
              </a:ext>
            </a:extLst>
          </p:cNvPr>
          <p:cNvSpPr txBox="1"/>
          <p:nvPr/>
        </p:nvSpPr>
        <p:spPr>
          <a:xfrm>
            <a:off x="4707938" y="1931024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P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chemeClr val="tx2"/>
                </a:solidFill>
              </a:rPr>
              <a:t>Pin &amp; Buchse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0051D63A-2523-1E82-7E94-57FD6B5C8889}"/>
              </a:ext>
            </a:extLst>
          </p:cNvPr>
          <p:cNvSpPr txBox="1"/>
          <p:nvPr/>
        </p:nvSpPr>
        <p:spPr>
          <a:xfrm>
            <a:off x="2195429" y="408641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de-DE" b="1">
                <a:solidFill>
                  <a:schemeClr val="tx2"/>
                </a:solidFill>
              </a:rPr>
              <a:t>Aktiv</a:t>
            </a:r>
          </a:p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kumimoji="0" lang="de-DE" sz="1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(mit Verriegelung)</a:t>
            </a: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8BC034E4-E026-F960-5B1F-B3882954A477}"/>
              </a:ext>
            </a:extLst>
          </p:cNvPr>
          <p:cNvSpPr txBox="1"/>
          <p:nvPr/>
        </p:nvSpPr>
        <p:spPr>
          <a:xfrm>
            <a:off x="9044706" y="193102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T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b="1">
                <a:solidFill>
                  <a:schemeClr val="tx2"/>
                </a:solidFill>
              </a:rPr>
              <a:t>Ablageblech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itel 1">
            <a:extLst>
              <a:ext uri="{FF2B5EF4-FFF2-40B4-BE49-F238E27FC236}">
                <a16:creationId xmlns:a16="http://schemas.microsoft.com/office/drawing/2014/main" id="{D6D1BFF5-679D-854B-0B8B-B20F1BFE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011" y="619539"/>
            <a:ext cx="10779978" cy="1020318"/>
          </a:xfrm>
        </p:spPr>
        <p:txBody>
          <a:bodyPr/>
          <a:lstStyle/>
          <a:p>
            <a:r>
              <a:rPr lang="en-US">
                <a:latin typeface="Fago Pro"/>
              </a:rPr>
              <a:t>CTS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Umfangreiches</a:t>
            </a:r>
            <a:r>
              <a:rPr lang="en-US">
                <a:latin typeface="Fago Pro"/>
              </a:rPr>
              <a:t> </a:t>
            </a:r>
            <a:r>
              <a:rPr lang="en-US" err="1">
                <a:latin typeface="Fago Pro"/>
              </a:rPr>
              <a:t>Zubehörportfolio</a:t>
            </a:r>
            <a:endParaRPr lang="en-US" err="1"/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869000B8-BB5E-C5FD-1326-4B50F45F25D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Automatischer Werkzeugwechsler CPS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11083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35ECB-CF74-097E-97A6-5373D42028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Bautechnik, Im Haus, Maschine, medizinische Ausrüstung enthält.&#10;&#10;KI-generierte Inhalte können fehlerhaft sein.">
            <a:extLst>
              <a:ext uri="{FF2B5EF4-FFF2-40B4-BE49-F238E27FC236}">
                <a16:creationId xmlns:a16="http://schemas.microsoft.com/office/drawing/2014/main" id="{FF2C99D6-A979-F5ED-6383-83C535F66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449BCE0E-4D5C-6ECA-5AEF-58BE2A9B04BF}"/>
              </a:ext>
            </a:extLst>
          </p:cNvPr>
          <p:cNvSpPr/>
          <p:nvPr/>
        </p:nvSpPr>
        <p:spPr>
          <a:xfrm>
            <a:off x="7410450" y="1884481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7BF0CF5B-2CF8-129A-0499-1B8679CB5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21DDFE6A-C5C1-34C9-3218-3155E4D1C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450" y="2291151"/>
            <a:ext cx="3652837" cy="2200275"/>
          </a:xfrm>
        </p:spPr>
        <p:txBody>
          <a:bodyPr lIns="504000"/>
          <a:lstStyle/>
          <a:p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>
                <a:solidFill>
                  <a:schemeClr val="bg1"/>
                </a:solidFill>
                <a:ea typeface="+mn-ea"/>
                <a:cs typeface="+mn-cs"/>
              </a:rPr>
              <a:t>CPB</a:t>
            </a: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>
                <a:solidFill>
                  <a:schemeClr val="bg1"/>
                </a:solidFill>
              </a:rPr>
              <a:t>Automatische Werkzeugwechsler</a:t>
            </a:r>
            <a:endParaRPr lang="de-DE" sz="320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0ACE0529-5F00-5956-5E4F-E1D080CAE65B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5C6BB20D-A74C-3955-9938-9FBBF171FB3F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D7D4281-CBB5-71A7-6975-01254F817E36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CF8535F8-CB1E-DEF8-3AC4-82244AA6DB2E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F8D51FE7-D6AB-E319-A2B6-10B86203B03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39A6DC86-D477-F438-EE51-1CD94DAABAE2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0203516E-5D3E-9050-6C68-03A7EA333FE5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C407A5-243C-0334-5234-17F394042D24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E444129E-D3A3-E82C-EE85-E321D762C71F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08A79135-37FC-0901-C8E3-71ED366B6004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082E9F4D-21A2-E09E-75B4-B878502FA12B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D2E566F2-179E-9B4F-0928-D7638E48D24C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318EE465-B721-A1DA-D796-CC8D532A6E5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1E939298-58BD-DAD8-8C01-E27B465A7A1F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B2B1065E-DDA5-6148-8876-78384E05C371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306216CF-04E6-B1E1-13E7-658C6A92B6AC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C27EC9E4-8CF6-CAB2-E4AD-AF95A6042D9E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3AAF9AEB-B563-4EC0-6E53-CAABF36E8FF7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44FAE8F7-8EC4-4A1A-CAC2-1BD83DBA948A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FC14D9B7-C2BF-0675-B5FE-4C1845876B9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3AE0929F-B7FC-05DE-D167-A2A115B04FDB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083EB0DD-DAF2-84C4-4784-15018E6E4F8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343062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Entwickelt</a:t>
            </a:r>
            <a:r>
              <a:rPr lang="en-US">
                <a:latin typeface="Fago Pro"/>
              </a:rPr>
              <a:t> und </a:t>
            </a:r>
            <a:r>
              <a:rPr lang="en-US" err="1">
                <a:latin typeface="Fago Pro"/>
              </a:rPr>
              <a:t>gefertigt</a:t>
            </a:r>
            <a:r>
              <a:rPr lang="en-US">
                <a:latin typeface="Fago Pro"/>
              </a:rPr>
              <a:t> in Deutschland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310261E8-13B8-A82F-A6E4-C25FA45255F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804692"/>
            <a:ext cx="11198225" cy="125400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err="1">
                <a:solidFill>
                  <a:srgbClr val="002060"/>
                </a:solidFill>
                <a:latin typeface="Fago Pro"/>
              </a:rPr>
              <a:t>Durchgängige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Baureihe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mit</a:t>
            </a:r>
            <a:r>
              <a:rPr lang="en-US">
                <a:solidFill>
                  <a:srgbClr val="002060"/>
                </a:solidFill>
                <a:latin typeface="Fago Pro"/>
              </a:rPr>
              <a:t> 7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Baugrößen</a:t>
            </a:r>
            <a:r>
              <a:rPr lang="en-US">
                <a:solidFill>
                  <a:srgbClr val="002060"/>
                </a:solidFill>
                <a:latin typeface="Fago Pro"/>
              </a:rPr>
              <a:t> (040 bis 160),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bewährter</a:t>
            </a:r>
            <a:r>
              <a:rPr lang="en-US">
                <a:solidFill>
                  <a:srgbClr val="002060"/>
                </a:solidFill>
                <a:latin typeface="Fago Pro"/>
              </a:rPr>
              <a:t> SCHUNK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Spannschieber-Verriegelungsmechanismus</a:t>
            </a:r>
            <a:endParaRPr lang="en-US">
              <a:solidFill>
                <a:srgbClr val="002060"/>
              </a:solidFill>
              <a:latin typeface="Fago Pro"/>
            </a:endParaRPr>
          </a:p>
          <a:p>
            <a:r>
              <a:rPr lang="en-US">
                <a:solidFill>
                  <a:srgbClr val="002060"/>
                </a:solidFill>
                <a:latin typeface="Fago Pro"/>
              </a:rPr>
              <a:t>Zuladung bis 300 kg, bis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zu</a:t>
            </a:r>
            <a:r>
              <a:rPr lang="en-US">
                <a:solidFill>
                  <a:srgbClr val="002060"/>
                </a:solidFill>
                <a:latin typeface="Fago Pro"/>
              </a:rPr>
              <a:t> 3.000 Nm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Mxy</a:t>
            </a:r>
            <a:r>
              <a:rPr lang="en-US">
                <a:solidFill>
                  <a:srgbClr val="002060"/>
                </a:solidFill>
                <a:latin typeface="Fago Pro"/>
              </a:rPr>
              <a:t> Momentenbelastung</a:t>
            </a:r>
          </a:p>
          <a:p>
            <a:r>
              <a:rPr lang="en-US">
                <a:solidFill>
                  <a:srgbClr val="002060"/>
                </a:solidFill>
                <a:latin typeface="Fago Pro"/>
              </a:rPr>
              <a:t>Neu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entwickelte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Baureihe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Optionsmodule</a:t>
            </a:r>
            <a:r>
              <a:rPr lang="en-US">
                <a:solidFill>
                  <a:srgbClr val="002060"/>
                </a:solidFill>
                <a:latin typeface="Fago Pro"/>
              </a:rPr>
              <a:t>,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direkt</a:t>
            </a:r>
            <a:r>
              <a:rPr lang="en-US">
                <a:solidFill>
                  <a:srgbClr val="002060"/>
                </a:solidFill>
                <a:latin typeface="Fago Pro"/>
              </a:rPr>
              <a:t>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anschraubbar</a:t>
            </a:r>
            <a:r>
              <a:rPr lang="en-US">
                <a:solidFill>
                  <a:srgbClr val="002060"/>
                </a:solidFill>
                <a:latin typeface="Fago Pro"/>
              </a:rPr>
              <a:t> an Wechsler CPB</a:t>
            </a:r>
          </a:p>
          <a:p>
            <a:endParaRPr lang="en-US">
              <a:solidFill>
                <a:srgbClr val="002060"/>
              </a:solidFill>
              <a:latin typeface="Fago Pro"/>
            </a:endParaRPr>
          </a:p>
          <a:p>
            <a:endParaRPr lang="en-US">
              <a:solidFill>
                <a:srgbClr val="002060"/>
              </a:solidFill>
              <a:latin typeface="Fago Pro"/>
            </a:endParaRPr>
          </a:p>
        </p:txBody>
      </p:sp>
      <p:pic>
        <p:nvPicPr>
          <p:cNvPr id="7" name="Grafik 6" descr="Ein Bild, das Kreis, Design enthält.&#10;&#10;KI-generierte Inhalte können fehlerhaft sein.">
            <a:extLst>
              <a:ext uri="{FF2B5EF4-FFF2-40B4-BE49-F238E27FC236}">
                <a16:creationId xmlns:a16="http://schemas.microsoft.com/office/drawing/2014/main" id="{5634D185-3889-F8CC-C3EC-96DCB63FE0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7592" y="3428999"/>
            <a:ext cx="2812014" cy="318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83518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28643-708D-B26D-E61B-052A231AC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F926AAB2-5900-7959-884A-5F7D8A17D720}"/>
              </a:ext>
            </a:extLst>
          </p:cNvPr>
          <p:cNvGrpSpPr/>
          <p:nvPr/>
        </p:nvGrpSpPr>
        <p:grpSpPr>
          <a:xfrm>
            <a:off x="674297" y="4001951"/>
            <a:ext cx="11214361" cy="2561167"/>
            <a:chOff x="674297" y="4001951"/>
            <a:chExt cx="11214361" cy="2561167"/>
          </a:xfrm>
        </p:grpSpPr>
        <p:pic>
          <p:nvPicPr>
            <p:cNvPr id="7" name="Grafik 6" descr="Ein Bild, das Kreis, Hebel, Design enthält.&#10;&#10;Automatisch generierte Beschreibung">
              <a:extLst>
                <a:ext uri="{FF2B5EF4-FFF2-40B4-BE49-F238E27FC236}">
                  <a16:creationId xmlns:a16="http://schemas.microsoft.com/office/drawing/2014/main" id="{1F68E8CD-7660-7F36-60AF-19912F1506C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4297" y="4334510"/>
              <a:ext cx="710806" cy="947203"/>
            </a:xfrm>
            <a:prstGeom prst="rect">
              <a:avLst/>
            </a:prstGeom>
          </p:spPr>
        </p:pic>
        <p:pic>
          <p:nvPicPr>
            <p:cNvPr id="10" name="Grafik 9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49C3F83F-4789-053C-542B-6B3A6283ECC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9543" y="4334510"/>
              <a:ext cx="905903" cy="1166467"/>
            </a:xfrm>
            <a:prstGeom prst="rect">
              <a:avLst/>
            </a:prstGeom>
          </p:spPr>
        </p:pic>
        <p:pic>
          <p:nvPicPr>
            <p:cNvPr id="11" name="Grafik 10" descr="Ein Bild, das Kreis, Hebel enthält.&#10;&#10;Automatisch generierte Beschreibung">
              <a:extLst>
                <a:ext uri="{FF2B5EF4-FFF2-40B4-BE49-F238E27FC236}">
                  <a16:creationId xmlns:a16="http://schemas.microsoft.com/office/drawing/2014/main" id="{6E13DE8C-42AD-B576-BCDA-BEDAE16256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99886" y="4329962"/>
              <a:ext cx="1077716" cy="1456911"/>
            </a:xfrm>
            <a:prstGeom prst="rect">
              <a:avLst/>
            </a:prstGeom>
          </p:spPr>
        </p:pic>
        <p:pic>
          <p:nvPicPr>
            <p:cNvPr id="12" name="Grafik 11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F1240ADF-0515-84F9-F2DE-606E25BA57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32043" y="4329963"/>
              <a:ext cx="1353062" cy="1629977"/>
            </a:xfrm>
            <a:prstGeom prst="rect">
              <a:avLst/>
            </a:prstGeom>
          </p:spPr>
        </p:pic>
        <p:pic>
          <p:nvPicPr>
            <p:cNvPr id="13" name="Grafik 12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1B8E8EEC-E3F0-C649-E795-735F13FC2E0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2083" y="4329962"/>
              <a:ext cx="1551682" cy="1890969"/>
            </a:xfrm>
            <a:prstGeom prst="rect">
              <a:avLst/>
            </a:prstGeom>
          </p:spPr>
        </p:pic>
        <p:pic>
          <p:nvPicPr>
            <p:cNvPr id="14" name="Grafik 13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68BE514C-7D58-564A-F4A1-E76DB8F0F80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70743" y="4113767"/>
              <a:ext cx="1890489" cy="2323358"/>
            </a:xfrm>
            <a:prstGeom prst="rect">
              <a:avLst/>
            </a:prstGeom>
          </p:spPr>
        </p:pic>
        <p:pic>
          <p:nvPicPr>
            <p:cNvPr id="15" name="Grafik 14" descr="Ein Bild, das Kreis, Screenshot, Design enthält.&#10;&#10;Automatisch generierte Beschreibung">
              <a:extLst>
                <a:ext uri="{FF2B5EF4-FFF2-40B4-BE49-F238E27FC236}">
                  <a16:creationId xmlns:a16="http://schemas.microsoft.com/office/drawing/2014/main" id="{334205A3-C616-3211-23AF-20E87978703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721517" y="4001951"/>
              <a:ext cx="2167141" cy="2561167"/>
            </a:xfrm>
            <a:prstGeom prst="rect">
              <a:avLst/>
            </a:prstGeom>
          </p:spPr>
        </p:pic>
      </p:grpSp>
      <p:graphicFrame>
        <p:nvGraphicFramePr>
          <p:cNvPr id="9" name="Tabelle 8">
            <a:extLst>
              <a:ext uri="{FF2B5EF4-FFF2-40B4-BE49-F238E27FC236}">
                <a16:creationId xmlns:a16="http://schemas.microsoft.com/office/drawing/2014/main" id="{69D09B3F-201F-16CF-9C48-523EC1BE2605}"/>
              </a:ext>
            </a:extLst>
          </p:cNvPr>
          <p:cNvGraphicFramePr>
            <a:graphicFrameLocks noGrp="1"/>
          </p:cNvGraphicFramePr>
          <p:nvPr/>
        </p:nvGraphicFramePr>
        <p:xfrm>
          <a:off x="414570" y="1758735"/>
          <a:ext cx="11362861" cy="50964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8285">
                  <a:extLst>
                    <a:ext uri="{9D8B030D-6E8A-4147-A177-3AD203B41FA5}">
                      <a16:colId xmlns:a16="http://schemas.microsoft.com/office/drawing/2014/main" val="2087123982"/>
                    </a:ext>
                  </a:extLst>
                </a:gridCol>
                <a:gridCol w="1088480">
                  <a:extLst>
                    <a:ext uri="{9D8B030D-6E8A-4147-A177-3AD203B41FA5}">
                      <a16:colId xmlns:a16="http://schemas.microsoft.com/office/drawing/2014/main" val="41894268"/>
                    </a:ext>
                  </a:extLst>
                </a:gridCol>
                <a:gridCol w="1123126">
                  <a:extLst>
                    <a:ext uri="{9D8B030D-6E8A-4147-A177-3AD203B41FA5}">
                      <a16:colId xmlns:a16="http://schemas.microsoft.com/office/drawing/2014/main" val="4036972499"/>
                    </a:ext>
                  </a:extLst>
                </a:gridCol>
                <a:gridCol w="1500996">
                  <a:extLst>
                    <a:ext uri="{9D8B030D-6E8A-4147-A177-3AD203B41FA5}">
                      <a16:colId xmlns:a16="http://schemas.microsoft.com/office/drawing/2014/main" val="1063914749"/>
                    </a:ext>
                  </a:extLst>
                </a:gridCol>
                <a:gridCol w="1406106">
                  <a:extLst>
                    <a:ext uri="{9D8B030D-6E8A-4147-A177-3AD203B41FA5}">
                      <a16:colId xmlns:a16="http://schemas.microsoft.com/office/drawing/2014/main" val="3104150639"/>
                    </a:ext>
                  </a:extLst>
                </a:gridCol>
                <a:gridCol w="1388853">
                  <a:extLst>
                    <a:ext uri="{9D8B030D-6E8A-4147-A177-3AD203B41FA5}">
                      <a16:colId xmlns:a16="http://schemas.microsoft.com/office/drawing/2014/main" val="1389947125"/>
                    </a:ext>
                  </a:extLst>
                </a:gridCol>
                <a:gridCol w="1069675">
                  <a:extLst>
                    <a:ext uri="{9D8B030D-6E8A-4147-A177-3AD203B41FA5}">
                      <a16:colId xmlns:a16="http://schemas.microsoft.com/office/drawing/2014/main" val="1631955805"/>
                    </a:ext>
                  </a:extLst>
                </a:gridCol>
                <a:gridCol w="1003542">
                  <a:extLst>
                    <a:ext uri="{9D8B030D-6E8A-4147-A177-3AD203B41FA5}">
                      <a16:colId xmlns:a16="http://schemas.microsoft.com/office/drawing/2014/main" val="1304248865"/>
                    </a:ext>
                  </a:extLst>
                </a:gridCol>
                <a:gridCol w="1373798">
                  <a:extLst>
                    <a:ext uri="{9D8B030D-6E8A-4147-A177-3AD203B41FA5}">
                      <a16:colId xmlns:a16="http://schemas.microsoft.com/office/drawing/2014/main" val="3536832934"/>
                    </a:ext>
                  </a:extLst>
                </a:gridCol>
              </a:tblGrid>
              <a:tr h="793494">
                <a:tc>
                  <a:txBody>
                    <a:bodyPr/>
                    <a:lstStyle/>
                    <a:p>
                      <a:r>
                        <a:rPr lang="de-DE" sz="1400" b="1" i="0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18000" marR="36000" marT="36000" marB="36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Traglast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Gewicht im gekoppelten Zustand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Max. Dynamisches Moment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latin typeface="Fago Pro" panose="02000506040000020004" pitchFamily="50" charset="0"/>
                        </a:rPr>
                        <a:t>M</a:t>
                      </a:r>
                      <a:r>
                        <a:rPr lang="de-DE" sz="1400" b="1" baseline="-25000">
                          <a:latin typeface="Fago Pro" panose="02000506040000020004" pitchFamily="50" charset="0"/>
                        </a:rPr>
                        <a:t>X</a:t>
                      </a:r>
                      <a:r>
                        <a:rPr lang="de-DE" sz="1400" b="1" baseline="0">
                          <a:latin typeface="Fago Pro" panose="02000506040000020004" pitchFamily="50" charset="0"/>
                        </a:rPr>
                        <a:t> / </a:t>
                      </a:r>
                      <a:r>
                        <a:rPr lang="de-DE" sz="1400" b="1">
                          <a:latin typeface="Fago Pro" panose="02000506040000020004" pitchFamily="50" charset="0"/>
                        </a:rPr>
                        <a:t>M</a:t>
                      </a:r>
                      <a:r>
                        <a:rPr lang="de-DE" sz="1400" b="1" baseline="-25000">
                          <a:latin typeface="Fago Pro" panose="02000506040000020004" pitchFamily="50" charset="0"/>
                        </a:rPr>
                        <a:t>Z</a:t>
                      </a:r>
                    </a:p>
                    <a:p>
                      <a:endParaRPr lang="de-DE" sz="1400" b="1" baseline="-2500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Abfragesensorik</a:t>
                      </a: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induktiv </a:t>
                      </a: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ver</a:t>
                      </a: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- und entriegelt vorbereitet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Abfragesensorik induktiv und  Werkzeug-anwesenheit vorbereitet</a:t>
                      </a:r>
                    </a:p>
                    <a:p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Wiederhol- </a:t>
                      </a: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genauigkeit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Betriebs-druck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Anzahl Anschraub-flächen für Optionsmodule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939046"/>
                  </a:ext>
                </a:extLst>
              </a:tr>
              <a:tr h="4171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[kg]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[kg]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</a:t>
                      </a:r>
                      <a:r>
                        <a:rPr lang="de-DE" sz="1600" b="1" err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Nm</a:t>
                      </a:r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[mm]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[bar]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9987733"/>
                  </a:ext>
                </a:extLst>
              </a:tr>
              <a:tr h="40772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040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0,41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100</a:t>
                      </a:r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/ 100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1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0,015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1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4,5-7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403579"/>
                  </a:ext>
                </a:extLst>
              </a:tr>
              <a:tr h="34860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050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  35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 0,57   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125 / 125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 anchor="ctr"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5249152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4220110"/>
                  </a:ext>
                </a:extLst>
              </a:tr>
              <a:tr h="33720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063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50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1,23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350</a:t>
                      </a:r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/ 350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6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057599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007481"/>
                  </a:ext>
                </a:extLst>
              </a:tr>
              <a:tr h="33948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CPB 080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85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1,92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500 / 500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7885609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3245616"/>
                  </a:ext>
                </a:extLst>
              </a:tr>
              <a:tr h="34176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100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3,03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800 / 600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0292351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3*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996034"/>
                  </a:ext>
                </a:extLst>
              </a:tr>
              <a:tr h="3440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125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7,22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2.000</a:t>
                      </a:r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/ 1.000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449988"/>
                  </a:ext>
                </a:extLst>
              </a:tr>
              <a:tr h="40772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160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 300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10,56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3.000 / 1.500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3*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93557"/>
                  </a:ext>
                </a:extLst>
              </a:tr>
              <a:tr h="552697">
                <a:tc gridSpan="9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*</a:t>
                      </a:r>
                      <a:r>
                        <a:rPr lang="de-DE" sz="12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doppeltes Anschraubbild, Anschraubbild J (</a:t>
                      </a:r>
                      <a:r>
                        <a:rPr lang="de-DE" sz="1200" b="1" kern="1200" err="1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bsp.</a:t>
                      </a:r>
                      <a:r>
                        <a:rPr lang="de-DE" sz="12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für COS R19 Optionsmodul) vorbereitet.</a:t>
                      </a:r>
                      <a:endParaRPr lang="de-DE" sz="14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105049"/>
                  </a:ext>
                </a:extLst>
              </a:tr>
            </a:tbl>
          </a:graphicData>
        </a:graphic>
      </p:graphicFrame>
      <p:sp>
        <p:nvSpPr>
          <p:cNvPr id="2" name="Titel 1">
            <a:extLst>
              <a:ext uri="{FF2B5EF4-FFF2-40B4-BE49-F238E27FC236}">
                <a16:creationId xmlns:a16="http://schemas.microsoft.com/office/drawing/2014/main" id="{A9E68D8F-92C7-B3C8-F742-FF052F0F0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Vom</a:t>
            </a:r>
            <a:r>
              <a:rPr lang="en-US">
                <a:latin typeface="Fago Pro"/>
              </a:rPr>
              <a:t> </a:t>
            </a:r>
            <a:r>
              <a:rPr lang="en-US" err="1">
                <a:latin typeface="Fago Pro"/>
              </a:rPr>
              <a:t>Maschinentisch</a:t>
            </a:r>
            <a:r>
              <a:rPr lang="en-US">
                <a:latin typeface="Fago Pro"/>
              </a:rPr>
              <a:t> an den </a:t>
            </a:r>
            <a:r>
              <a:rPr lang="en-US" err="1">
                <a:latin typeface="Fago Pro"/>
              </a:rPr>
              <a:t>Roboter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6E35538-B8FD-8E29-99D0-BAA0A02263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pic>
        <p:nvPicPr>
          <p:cNvPr id="6" name="Grafik 5" descr="Häkchen mit einfarbiger Füllung">
            <a:extLst>
              <a:ext uri="{FF2B5EF4-FFF2-40B4-BE49-F238E27FC236}">
                <a16:creationId xmlns:a16="http://schemas.microsoft.com/office/drawing/2014/main" id="{11F8D912-B38B-3B21-D341-EB0E0BBF147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3998040"/>
            <a:ext cx="360000" cy="360000"/>
          </a:xfrm>
          <a:prstGeom prst="rect">
            <a:avLst/>
          </a:prstGeom>
        </p:spPr>
      </p:pic>
      <p:pic>
        <p:nvPicPr>
          <p:cNvPr id="8" name="Grafik 7" descr="Häkchen mit einfarbiger Füllung">
            <a:extLst>
              <a:ext uri="{FF2B5EF4-FFF2-40B4-BE49-F238E27FC236}">
                <a16:creationId xmlns:a16="http://schemas.microsoft.com/office/drawing/2014/main" id="{FE447EC2-94FA-23F4-F75F-017D72ECF4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3556443"/>
            <a:ext cx="360000" cy="360000"/>
          </a:xfrm>
          <a:prstGeom prst="rect">
            <a:avLst/>
          </a:prstGeom>
        </p:spPr>
      </p:pic>
      <p:pic>
        <p:nvPicPr>
          <p:cNvPr id="16" name="Grafik 15" descr="Häkchen mit einfarbiger Füllung">
            <a:extLst>
              <a:ext uri="{FF2B5EF4-FFF2-40B4-BE49-F238E27FC236}">
                <a16:creationId xmlns:a16="http://schemas.microsoft.com/office/drawing/2014/main" id="{C77968FD-7C62-D6DE-5121-1A840ADB27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4797524"/>
            <a:ext cx="360000" cy="360000"/>
          </a:xfrm>
          <a:prstGeom prst="rect">
            <a:avLst/>
          </a:prstGeom>
        </p:spPr>
      </p:pic>
      <p:pic>
        <p:nvPicPr>
          <p:cNvPr id="18" name="Grafik 17" descr="Häkchen mit einfarbiger Füllung">
            <a:extLst>
              <a:ext uri="{FF2B5EF4-FFF2-40B4-BE49-F238E27FC236}">
                <a16:creationId xmlns:a16="http://schemas.microsoft.com/office/drawing/2014/main" id="{153F696E-8BB7-2EA3-C8C2-68F18D3DA3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5206996"/>
            <a:ext cx="360000" cy="360000"/>
          </a:xfrm>
          <a:prstGeom prst="rect">
            <a:avLst/>
          </a:prstGeom>
        </p:spPr>
      </p:pic>
      <p:pic>
        <p:nvPicPr>
          <p:cNvPr id="19" name="Grafik 18" descr="Häkchen mit einfarbiger Füllung">
            <a:extLst>
              <a:ext uri="{FF2B5EF4-FFF2-40B4-BE49-F238E27FC236}">
                <a16:creationId xmlns:a16="http://schemas.microsoft.com/office/drawing/2014/main" id="{9BC9F024-A19E-B27A-B040-E6BBDFF42E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5579990"/>
            <a:ext cx="360000" cy="360000"/>
          </a:xfrm>
          <a:prstGeom prst="rect">
            <a:avLst/>
          </a:prstGeom>
        </p:spPr>
      </p:pic>
      <p:pic>
        <p:nvPicPr>
          <p:cNvPr id="20" name="Grafik 19" descr="Häkchen mit einfarbiger Füllung">
            <a:extLst>
              <a:ext uri="{FF2B5EF4-FFF2-40B4-BE49-F238E27FC236}">
                <a16:creationId xmlns:a16="http://schemas.microsoft.com/office/drawing/2014/main" id="{C3A95213-05B4-5033-E2E5-B618CDF9371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5974112"/>
            <a:ext cx="360000" cy="360000"/>
          </a:xfrm>
          <a:prstGeom prst="rect">
            <a:avLst/>
          </a:prstGeom>
        </p:spPr>
      </p:pic>
      <p:pic>
        <p:nvPicPr>
          <p:cNvPr id="21" name="Grafik 20" descr="Häkchen mit einfarbiger Füllung">
            <a:extLst>
              <a:ext uri="{FF2B5EF4-FFF2-40B4-BE49-F238E27FC236}">
                <a16:creationId xmlns:a16="http://schemas.microsoft.com/office/drawing/2014/main" id="{5E377619-95D6-D943-B189-F8BABC31CB5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4401175"/>
            <a:ext cx="360000" cy="360000"/>
          </a:xfrm>
          <a:prstGeom prst="rect">
            <a:avLst/>
          </a:prstGeom>
        </p:spPr>
      </p:pic>
      <p:pic>
        <p:nvPicPr>
          <p:cNvPr id="23" name="Grafik 22" descr="Häkchen mit einfarbiger Füllung">
            <a:extLst>
              <a:ext uri="{FF2B5EF4-FFF2-40B4-BE49-F238E27FC236}">
                <a16:creationId xmlns:a16="http://schemas.microsoft.com/office/drawing/2014/main" id="{5A5757B1-DD26-4673-75DF-9CEB4EC3627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3998040"/>
            <a:ext cx="360000" cy="360000"/>
          </a:xfrm>
          <a:prstGeom prst="rect">
            <a:avLst/>
          </a:prstGeom>
        </p:spPr>
      </p:pic>
      <p:pic>
        <p:nvPicPr>
          <p:cNvPr id="24" name="Grafik 23" descr="Häkchen mit einfarbiger Füllung">
            <a:extLst>
              <a:ext uri="{FF2B5EF4-FFF2-40B4-BE49-F238E27FC236}">
                <a16:creationId xmlns:a16="http://schemas.microsoft.com/office/drawing/2014/main" id="{C6FAB1F9-5142-8E14-5A09-E9D1732FEA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3556443"/>
            <a:ext cx="360000" cy="360000"/>
          </a:xfrm>
          <a:prstGeom prst="rect">
            <a:avLst/>
          </a:prstGeom>
        </p:spPr>
      </p:pic>
      <p:pic>
        <p:nvPicPr>
          <p:cNvPr id="25" name="Grafik 24" descr="Häkchen mit einfarbiger Füllung">
            <a:extLst>
              <a:ext uri="{FF2B5EF4-FFF2-40B4-BE49-F238E27FC236}">
                <a16:creationId xmlns:a16="http://schemas.microsoft.com/office/drawing/2014/main" id="{86A1DEFB-2120-7F33-E30B-7B9FB09EE43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4797524"/>
            <a:ext cx="360000" cy="360000"/>
          </a:xfrm>
          <a:prstGeom prst="rect">
            <a:avLst/>
          </a:prstGeom>
        </p:spPr>
      </p:pic>
      <p:pic>
        <p:nvPicPr>
          <p:cNvPr id="26" name="Grafik 25" descr="Häkchen mit einfarbiger Füllung">
            <a:extLst>
              <a:ext uri="{FF2B5EF4-FFF2-40B4-BE49-F238E27FC236}">
                <a16:creationId xmlns:a16="http://schemas.microsoft.com/office/drawing/2014/main" id="{68C91843-B1CA-3304-132D-1182F6426F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5206996"/>
            <a:ext cx="360000" cy="360000"/>
          </a:xfrm>
          <a:prstGeom prst="rect">
            <a:avLst/>
          </a:prstGeom>
        </p:spPr>
      </p:pic>
      <p:pic>
        <p:nvPicPr>
          <p:cNvPr id="27" name="Grafik 26" descr="Häkchen mit einfarbiger Füllung">
            <a:extLst>
              <a:ext uri="{FF2B5EF4-FFF2-40B4-BE49-F238E27FC236}">
                <a16:creationId xmlns:a16="http://schemas.microsoft.com/office/drawing/2014/main" id="{2C2105C9-F17E-4314-1CB9-95D4BF6E25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86847" y="5615388"/>
            <a:ext cx="360000" cy="360000"/>
          </a:xfrm>
          <a:prstGeom prst="rect">
            <a:avLst/>
          </a:prstGeom>
        </p:spPr>
      </p:pic>
      <p:pic>
        <p:nvPicPr>
          <p:cNvPr id="28" name="Grafik 27" descr="Häkchen mit einfarbiger Füllung">
            <a:extLst>
              <a:ext uri="{FF2B5EF4-FFF2-40B4-BE49-F238E27FC236}">
                <a16:creationId xmlns:a16="http://schemas.microsoft.com/office/drawing/2014/main" id="{BED0C8B3-FBBE-F2E5-980B-5DCBEED0EE7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5974112"/>
            <a:ext cx="360000" cy="360000"/>
          </a:xfrm>
          <a:prstGeom prst="rect">
            <a:avLst/>
          </a:prstGeom>
        </p:spPr>
      </p:pic>
      <p:pic>
        <p:nvPicPr>
          <p:cNvPr id="29" name="Grafik 28" descr="Häkchen mit einfarbiger Füllung">
            <a:extLst>
              <a:ext uri="{FF2B5EF4-FFF2-40B4-BE49-F238E27FC236}">
                <a16:creationId xmlns:a16="http://schemas.microsoft.com/office/drawing/2014/main" id="{A494CB18-C1C9-4A8E-D3C4-B0F014EE10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440117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3867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323DF-9278-C261-8012-AF33CDEE7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97656E-5142-3BF8-E3CE-AF525E922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692885" cy="456394"/>
          </a:xfrm>
        </p:spPr>
        <p:txBody>
          <a:bodyPr/>
          <a:lstStyle/>
          <a:p>
            <a:r>
              <a:rPr lang="en-US">
                <a:latin typeface="Fago Pro"/>
              </a:rPr>
              <a:t>COB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Optionsmodule</a:t>
            </a:r>
            <a:r>
              <a:rPr lang="en-US">
                <a:latin typeface="Fago Pro"/>
              </a:rPr>
              <a:t> für </a:t>
            </a:r>
            <a:r>
              <a:rPr lang="en-US" err="1">
                <a:latin typeface="Fago Pro"/>
              </a:rPr>
              <a:t>Mediendurchführung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C401217-F6F7-6895-238D-6712802D0CA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83E5A4C9-FE21-5FAC-10C8-0F2ACA4BF3A5}"/>
              </a:ext>
            </a:extLst>
          </p:cNvPr>
          <p:cNvGraphicFramePr>
            <a:graphicFrameLocks noGrp="1"/>
          </p:cNvGraphicFramePr>
          <p:nvPr/>
        </p:nvGraphicFramePr>
        <p:xfrm>
          <a:off x="678956" y="1803459"/>
          <a:ext cx="7637671" cy="3097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3221236724"/>
                    </a:ext>
                  </a:extLst>
                </a:gridCol>
                <a:gridCol w="1996366">
                  <a:extLst>
                    <a:ext uri="{9D8B030D-6E8A-4147-A177-3AD203B41FA5}">
                      <a16:colId xmlns:a16="http://schemas.microsoft.com/office/drawing/2014/main" val="912858099"/>
                    </a:ext>
                  </a:extLst>
                </a:gridCol>
                <a:gridCol w="1399430">
                  <a:extLst>
                    <a:ext uri="{9D8B030D-6E8A-4147-A177-3AD203B41FA5}">
                      <a16:colId xmlns:a16="http://schemas.microsoft.com/office/drawing/2014/main" val="1512084867"/>
                    </a:ext>
                  </a:extLst>
                </a:gridCol>
                <a:gridCol w="1532541">
                  <a:extLst>
                    <a:ext uri="{9D8B030D-6E8A-4147-A177-3AD203B41FA5}">
                      <a16:colId xmlns:a16="http://schemas.microsoft.com/office/drawing/2014/main" val="1055985108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1705620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de-DE"/>
                        <a:t>SIGNAL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KOMMUNIKATION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LEISTUNG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PNEUMATIK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VAKUUM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65265"/>
                  </a:ext>
                </a:extLst>
              </a:tr>
              <a:tr h="370840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&gt; 50 Varianten</a:t>
                      </a: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919626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S12R/L</a:t>
                      </a:r>
                    </a:p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plus Kodierung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A6M5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V1A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521412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P4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A618A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V2A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648403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S8</a:t>
                      </a:r>
                    </a:p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plus Kodierung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CIO1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A10M5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78786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6898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014932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8000652"/>
                  </a:ext>
                </a:extLst>
              </a:tr>
            </a:tbl>
          </a:graphicData>
        </a:graphic>
      </p:graphicFrame>
      <p:pic>
        <p:nvPicPr>
          <p:cNvPr id="9" name="Grafik 8">
            <a:extLst>
              <a:ext uri="{FF2B5EF4-FFF2-40B4-BE49-F238E27FC236}">
                <a16:creationId xmlns:a16="http://schemas.microsoft.com/office/drawing/2014/main" id="{B279CE8B-BD6C-85A5-01BA-47134893F3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64975" y="1803459"/>
            <a:ext cx="2786014" cy="3600000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155B1335-F8B9-F1EA-D531-18983DB55F4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99805" y="5068575"/>
            <a:ext cx="2036492" cy="1440000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E1C2E498-F334-31CF-D032-7A8546C3E98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35360" y="5070131"/>
            <a:ext cx="2281267" cy="1515982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C8AD7094-F82A-8371-AC89-29058E5DD32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8814" y="5213902"/>
            <a:ext cx="3275315" cy="144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1F859A-0A24-DD65-DE2D-59E92951AC5B}"/>
              </a:ext>
            </a:extLst>
          </p:cNvPr>
          <p:cNvSpPr txBox="1"/>
          <p:nvPr/>
        </p:nvSpPr>
        <p:spPr>
          <a:xfrm>
            <a:off x="678551" y="4933762"/>
            <a:ext cx="7622922" cy="1795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1350"/>
              </a:lnSpc>
              <a:spcBef>
                <a:spcPts val="300"/>
              </a:spcBef>
              <a:buClr>
                <a:srgbClr val="009EE0"/>
              </a:buClr>
            </a:pPr>
            <a:r>
              <a:rPr lang="en-US" sz="1400">
                <a:solidFill>
                  <a:schemeClr val="tx2"/>
                </a:solidFill>
                <a:latin typeface="+mj-lt"/>
                <a:cs typeface="Segoe UI"/>
              </a:rPr>
              <a:t>Alle </a:t>
            </a:r>
            <a:r>
              <a:rPr lang="en-US" sz="1400" err="1">
                <a:solidFill>
                  <a:schemeClr val="tx2"/>
                </a:solidFill>
                <a:latin typeface="+mj-lt"/>
                <a:cs typeface="Segoe UI"/>
              </a:rPr>
              <a:t>Optionsmodule</a:t>
            </a:r>
            <a:r>
              <a:rPr lang="en-US" sz="1400">
                <a:solidFill>
                  <a:schemeClr val="tx2"/>
                </a:solidFill>
                <a:latin typeface="+mj-lt"/>
                <a:cs typeface="Segoe UI"/>
              </a:rPr>
              <a:t> </a:t>
            </a:r>
            <a:r>
              <a:rPr lang="en-US" sz="1400" err="1">
                <a:solidFill>
                  <a:schemeClr val="tx2"/>
                </a:solidFill>
                <a:latin typeface="+mj-lt"/>
                <a:cs typeface="Segoe UI"/>
              </a:rPr>
              <a:t>mit</a:t>
            </a:r>
            <a:r>
              <a:rPr lang="en-US" sz="1400">
                <a:solidFill>
                  <a:schemeClr val="tx2"/>
                </a:solidFill>
                <a:latin typeface="+mj-lt"/>
                <a:cs typeface="Segoe UI"/>
              </a:rPr>
              <a:t> </a:t>
            </a:r>
            <a:r>
              <a:rPr lang="en-US" sz="1400" err="1">
                <a:solidFill>
                  <a:schemeClr val="tx2"/>
                </a:solidFill>
                <a:latin typeface="+mj-lt"/>
                <a:cs typeface="Segoe UI"/>
              </a:rPr>
              <a:t>Serialisierung</a:t>
            </a:r>
            <a:r>
              <a:rPr lang="en-US" sz="1400">
                <a:solidFill>
                  <a:schemeClr val="tx2"/>
                </a:solidFill>
                <a:latin typeface="+mj-lt"/>
                <a:cs typeface="Segoe UI"/>
              </a:rPr>
              <a:t> </a:t>
            </a:r>
            <a:r>
              <a:rPr lang="en-US" sz="1400" err="1">
                <a:solidFill>
                  <a:schemeClr val="tx2"/>
                </a:solidFill>
                <a:latin typeface="+mj-lt"/>
                <a:cs typeface="Segoe UI"/>
              </a:rPr>
              <a:t>mittels</a:t>
            </a:r>
            <a:r>
              <a:rPr lang="en-US" sz="1400">
                <a:solidFill>
                  <a:schemeClr val="tx2"/>
                </a:solidFill>
                <a:latin typeface="+mj-lt"/>
                <a:cs typeface="Segoe UI"/>
              </a:rPr>
              <a:t> </a:t>
            </a:r>
            <a:r>
              <a:rPr lang="en-US" sz="1400">
                <a:solidFill>
                  <a:schemeClr val="tx2"/>
                </a:solidFill>
                <a:latin typeface="Fago Pro" panose="02000506040000020004" pitchFamily="50" charset="0"/>
              </a:rPr>
              <a:t>DMC</a:t>
            </a:r>
            <a:r>
              <a:rPr lang="en-US" sz="1200">
                <a:solidFill>
                  <a:schemeClr val="tx2"/>
                </a:solidFill>
                <a:cs typeface="Segoe UI"/>
              </a:rPr>
              <a:t> </a:t>
            </a:r>
            <a:r>
              <a:rPr lang="en-US" sz="1400">
                <a:solidFill>
                  <a:schemeClr val="tx2"/>
                </a:solidFill>
                <a:latin typeface="Fago Pro" panose="02000506040000020004" pitchFamily="50" charset="0"/>
              </a:rPr>
              <a:t>Code</a:t>
            </a:r>
            <a:r>
              <a:rPr lang="en-US" sz="120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93934990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C1B62-5AD8-5B89-81D4-C033F2083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16AA64C-B730-095A-7E8A-274CBDC9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CTS B</a:t>
            </a:r>
            <a:br>
              <a:rPr lang="en-US">
                <a:latin typeface="Fago Pro"/>
              </a:rPr>
            </a:br>
            <a:r>
              <a:rPr lang="en-US" err="1">
                <a:latin typeface="Fago Pro"/>
              </a:rPr>
              <a:t>Bolzen-Ablagemagazin</a:t>
            </a:r>
            <a:endParaRPr lang="en-US" noProof="0" err="1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06C0D86-1298-C709-9DCC-0FF2AF7B2CC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D3B07BC9-8532-FD7B-9F86-9326420BA6FF}"/>
              </a:ext>
            </a:extLst>
          </p:cNvPr>
          <p:cNvGrpSpPr/>
          <p:nvPr/>
        </p:nvGrpSpPr>
        <p:grpSpPr>
          <a:xfrm>
            <a:off x="674298" y="3630082"/>
            <a:ext cx="5879606" cy="2561167"/>
            <a:chOff x="674297" y="4001951"/>
            <a:chExt cx="11214361" cy="2561167"/>
          </a:xfrm>
        </p:grpSpPr>
        <p:pic>
          <p:nvPicPr>
            <p:cNvPr id="7" name="Grafik 6" descr="Ein Bild, das Kreis, Hebel, Design enthält.&#10;&#10;Automatisch generierte Beschreibung">
              <a:extLst>
                <a:ext uri="{FF2B5EF4-FFF2-40B4-BE49-F238E27FC236}">
                  <a16:creationId xmlns:a16="http://schemas.microsoft.com/office/drawing/2014/main" id="{480983BB-A2E4-E94E-19BB-9363AEF2E5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4297" y="4334510"/>
              <a:ext cx="710806" cy="947203"/>
            </a:xfrm>
            <a:prstGeom prst="rect">
              <a:avLst/>
            </a:prstGeom>
          </p:spPr>
        </p:pic>
        <p:pic>
          <p:nvPicPr>
            <p:cNvPr id="10" name="Grafik 9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D9D009F1-684D-E3C4-6A1C-9A001EB1B0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9543" y="4334510"/>
              <a:ext cx="905903" cy="1166467"/>
            </a:xfrm>
            <a:prstGeom prst="rect">
              <a:avLst/>
            </a:prstGeom>
          </p:spPr>
        </p:pic>
        <p:pic>
          <p:nvPicPr>
            <p:cNvPr id="11" name="Grafik 10" descr="Ein Bild, das Kreis, Hebel enthält.&#10;&#10;Automatisch generierte Beschreibung">
              <a:extLst>
                <a:ext uri="{FF2B5EF4-FFF2-40B4-BE49-F238E27FC236}">
                  <a16:creationId xmlns:a16="http://schemas.microsoft.com/office/drawing/2014/main" id="{18CE590E-2663-E85A-B220-DDFB7E98C05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99886" y="4329962"/>
              <a:ext cx="1077716" cy="1456911"/>
            </a:xfrm>
            <a:prstGeom prst="rect">
              <a:avLst/>
            </a:prstGeom>
          </p:spPr>
        </p:pic>
        <p:pic>
          <p:nvPicPr>
            <p:cNvPr id="12" name="Grafik 11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CB7AE0CF-CB70-D877-6B40-FB0DAEA6AD9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32043" y="4329963"/>
              <a:ext cx="1353062" cy="1629977"/>
            </a:xfrm>
            <a:prstGeom prst="rect">
              <a:avLst/>
            </a:prstGeom>
          </p:spPr>
        </p:pic>
        <p:pic>
          <p:nvPicPr>
            <p:cNvPr id="13" name="Grafik 12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7C972E1E-6432-197E-409B-08ACE3EEE54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2083" y="4329962"/>
              <a:ext cx="1551682" cy="1890969"/>
            </a:xfrm>
            <a:prstGeom prst="rect">
              <a:avLst/>
            </a:prstGeom>
          </p:spPr>
        </p:pic>
        <p:pic>
          <p:nvPicPr>
            <p:cNvPr id="14" name="Grafik 13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450312F4-65B2-FF73-6259-399D1AFAEFE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70743" y="4113767"/>
              <a:ext cx="1890489" cy="2323358"/>
            </a:xfrm>
            <a:prstGeom prst="rect">
              <a:avLst/>
            </a:prstGeom>
          </p:spPr>
        </p:pic>
        <p:pic>
          <p:nvPicPr>
            <p:cNvPr id="15" name="Grafik 14" descr="Ein Bild, das Kreis, Screenshot, Design enthält.&#10;&#10;Automatisch generierte Beschreibung">
              <a:extLst>
                <a:ext uri="{FF2B5EF4-FFF2-40B4-BE49-F238E27FC236}">
                  <a16:creationId xmlns:a16="http://schemas.microsoft.com/office/drawing/2014/main" id="{7337B7F2-5446-81F5-AB41-4CA6AC805DD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721517" y="4001951"/>
              <a:ext cx="2167141" cy="2561167"/>
            </a:xfrm>
            <a:prstGeom prst="rect">
              <a:avLst/>
            </a:prstGeom>
          </p:spPr>
        </p:pic>
      </p:grp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63E41EDC-B9A7-C435-5BA0-D8AAC7985E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742681"/>
            <a:ext cx="10960967" cy="1944213"/>
          </a:xfrm>
        </p:spPr>
        <p:txBody>
          <a:bodyPr/>
          <a:lstStyle/>
          <a:p>
            <a:r>
              <a:rPr lang="de-DE" noProof="0"/>
              <a:t>2 Baugrößen 050 und 085, jeweils in aktiver (mit Verriegelung) und passiver Ausführung (ohne Verriegelung) erhältlich</a:t>
            </a:r>
          </a:p>
          <a:p>
            <a:r>
              <a:rPr lang="de-DE" noProof="0"/>
              <a:t>Weitere Baugröße verfügbar ab Ende 2025 (bis Zuladung 250 kg)</a:t>
            </a:r>
          </a:p>
          <a:p>
            <a:r>
              <a:rPr lang="de-DE" noProof="0"/>
              <a:t>Anschraubfläche „A“ an allen CPB Adaptern für die Montage des Ablagebolzens vorgesehen</a:t>
            </a:r>
            <a:endParaRPr lang="en-US" noProof="0"/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91E0371D-E453-9304-7FA8-35143200141D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4297" y="3749881"/>
            <a:ext cx="5728091" cy="2880000"/>
          </a:xfrm>
          <a:prstGeom prst="rect">
            <a:avLst/>
          </a:prstGeom>
        </p:spPr>
      </p:pic>
      <p:pic>
        <p:nvPicPr>
          <p:cNvPr id="6" name="Grafik 5" descr="Ein Bild, das Design, Gerät enthält.&#10;&#10;Automatisch generierte Beschreibung">
            <a:extLst>
              <a:ext uri="{FF2B5EF4-FFF2-40B4-BE49-F238E27FC236}">
                <a16:creationId xmlns:a16="http://schemas.microsoft.com/office/drawing/2014/main" id="{88B749BB-9782-544D-0069-91B822713EE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8687" y="4632033"/>
            <a:ext cx="1623680" cy="956038"/>
          </a:xfrm>
          <a:prstGeom prst="rect">
            <a:avLst/>
          </a:prstGeom>
        </p:spPr>
      </p:pic>
      <p:pic>
        <p:nvPicPr>
          <p:cNvPr id="8" name="Grafik 7" descr="Ein Bild, das Text, Kreis, Design enthält.&#10;&#10;Automatisch generierte Beschreibung">
            <a:extLst>
              <a:ext uri="{FF2B5EF4-FFF2-40B4-BE49-F238E27FC236}">
                <a16:creationId xmlns:a16="http://schemas.microsoft.com/office/drawing/2014/main" id="{79597784-D487-384F-2BFB-8C74914A152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0222" y="4545874"/>
            <a:ext cx="1344419" cy="1343119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C8EC8B41-5FF2-782F-5427-B67D826A61FC}"/>
              </a:ext>
            </a:extLst>
          </p:cNvPr>
          <p:cNvSpPr txBox="1"/>
          <p:nvPr/>
        </p:nvSpPr>
        <p:spPr>
          <a:xfrm>
            <a:off x="6609759" y="423027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de-DE" b="1">
                <a:solidFill>
                  <a:schemeClr val="tx2"/>
                </a:solidFill>
              </a:rPr>
              <a:t>passiv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FC7426B9-5B80-1477-9D0B-B335284C8D09}"/>
              </a:ext>
            </a:extLst>
          </p:cNvPr>
          <p:cNvSpPr txBox="1"/>
          <p:nvPr/>
        </p:nvSpPr>
        <p:spPr>
          <a:xfrm>
            <a:off x="8551663" y="4208104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aktiv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522868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633A4-4D3C-EAE4-CDFF-DD007F2C6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765D60-CAF9-EEC2-4ECA-CA207E048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Der </a:t>
            </a:r>
            <a:r>
              <a:rPr lang="en-US" err="1">
                <a:latin typeface="Fago Pro"/>
              </a:rPr>
              <a:t>MEHRWert</a:t>
            </a:r>
            <a:r>
              <a:rPr lang="en-US">
                <a:latin typeface="Fago Pro"/>
              </a:rPr>
              <a:t>-Wechsler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4D4C445-7EAD-90AB-5D54-366EA4E8F48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/>
              <a:t>Automatischer Werkzeugwechsler CPB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25D1487-5AFE-543B-A8DE-2CF4B8C1B34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4" y="1830651"/>
            <a:ext cx="11198225" cy="4553702"/>
          </a:xfrm>
        </p:spPr>
        <p:txBody>
          <a:bodyPr vert="horz" lIns="0" tIns="0" rIns="0" bIns="0" rtlCol="0" anchor="t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b="1" err="1">
                <a:solidFill>
                  <a:schemeClr val="accent1"/>
                </a:solidFill>
              </a:rPr>
              <a:t>Bewährter</a:t>
            </a:r>
            <a:r>
              <a:rPr lang="en-US" sz="1600" b="1">
                <a:solidFill>
                  <a:schemeClr val="accent1"/>
                </a:solidFill>
              </a:rPr>
              <a:t> </a:t>
            </a:r>
            <a:r>
              <a:rPr lang="en-US" sz="1600" b="1" err="1">
                <a:solidFill>
                  <a:schemeClr val="accent1"/>
                </a:solidFill>
              </a:rPr>
              <a:t>Spannschieber-Verriegelungsmechanismus</a:t>
            </a:r>
            <a:endParaRPr lang="en-US" sz="1600" b="1">
              <a:solidFill>
                <a:schemeClr val="accent1"/>
              </a:solidFill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1600">
                <a:solidFill>
                  <a:schemeClr val="accent1"/>
                </a:solidFill>
              </a:rPr>
              <a:t>Seit über 20 Jahren ausgereifte Technologie in stationären Spannsystemen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 err="1">
                <a:solidFill>
                  <a:schemeClr val="accent1"/>
                </a:solidFill>
              </a:rPr>
              <a:t>Robuster</a:t>
            </a:r>
            <a:r>
              <a:rPr lang="en-US" sz="1600">
                <a:solidFill>
                  <a:schemeClr val="accent1"/>
                </a:solidFill>
              </a:rPr>
              <a:t>, </a:t>
            </a:r>
            <a:r>
              <a:rPr lang="en-US" sz="1600" err="1">
                <a:solidFill>
                  <a:schemeClr val="accent1"/>
                </a:solidFill>
              </a:rPr>
              <a:t>innenliegender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Verriegelungsmechanismus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aus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vakuumgehärtetem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Edelstahl</a:t>
            </a:r>
            <a:r>
              <a:rPr lang="en-US" sz="1600">
                <a:solidFill>
                  <a:schemeClr val="accent1"/>
                </a:solidFill>
              </a:rPr>
              <a:t> </a:t>
            </a:r>
          </a:p>
          <a:p>
            <a:pPr marL="628650" lvl="1" indent="-171450"/>
            <a:r>
              <a:rPr lang="de-DE" sz="1600">
                <a:solidFill>
                  <a:schemeClr val="accent1"/>
                </a:solidFill>
              </a:rPr>
              <a:t>Gehäuse aus eloxiertem, hochfestem Aluminium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1600">
                <a:solidFill>
                  <a:schemeClr val="accent1"/>
                </a:solidFill>
              </a:rPr>
              <a:t>Integrierte Feder zur Verhinderung einer Spaltbildung bei Druckluftverlust zwischen Kopf und Adapter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de-DE" sz="800">
              <a:solidFill>
                <a:schemeClr val="accent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b="1" err="1">
                <a:solidFill>
                  <a:schemeClr val="accent1"/>
                </a:solidFill>
              </a:rPr>
              <a:t>Erhöhte</a:t>
            </a:r>
            <a:r>
              <a:rPr lang="en-US" sz="1600" b="1">
                <a:solidFill>
                  <a:schemeClr val="accent1"/>
                </a:solidFill>
              </a:rPr>
              <a:t> </a:t>
            </a:r>
            <a:r>
              <a:rPr lang="en-US" sz="1600" b="1" err="1">
                <a:solidFill>
                  <a:schemeClr val="accent1"/>
                </a:solidFill>
              </a:rPr>
              <a:t>Flexibilität</a:t>
            </a:r>
            <a:endParaRPr lang="en-US" sz="1600" b="1">
              <a:solidFill>
                <a:schemeClr val="accent1"/>
              </a:solidFill>
            </a:endParaRPr>
          </a:p>
          <a:p>
            <a:pPr marL="628650" lvl="1" indent="-171450"/>
            <a:r>
              <a:rPr lang="de-DE" sz="1600">
                <a:solidFill>
                  <a:schemeClr val="accent1"/>
                </a:solidFill>
              </a:rPr>
              <a:t>Vorbereitete, induktive Abfrage für Ver-/Entriegelung sowie Werkzeuganwesenheit</a:t>
            </a:r>
          </a:p>
          <a:p>
            <a:pPr marL="628650" lvl="1" indent="-171450"/>
            <a:r>
              <a:rPr lang="de-DE" sz="1600">
                <a:solidFill>
                  <a:schemeClr val="accent1"/>
                </a:solidFill>
              </a:rPr>
              <a:t>Neu entwickelte, universell anschraubbare Optionsmodule mit Bolzenschnittstelle für verschiedene Medien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 err="1">
                <a:solidFill>
                  <a:schemeClr val="accent1"/>
                </a:solidFill>
              </a:rPr>
              <a:t>Zusätzliche</a:t>
            </a:r>
            <a:r>
              <a:rPr lang="en-US" sz="1600">
                <a:solidFill>
                  <a:schemeClr val="accent1"/>
                </a:solidFill>
              </a:rPr>
              <a:t>, </a:t>
            </a:r>
            <a:r>
              <a:rPr lang="en-US" sz="1600" err="1">
                <a:solidFill>
                  <a:schemeClr val="accent1"/>
                </a:solidFill>
              </a:rPr>
              <a:t>integrierte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pneumatische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Durchführungen</a:t>
            </a:r>
            <a:r>
              <a:rPr lang="en-US" sz="1600">
                <a:solidFill>
                  <a:schemeClr val="accent1"/>
                </a:solidFill>
              </a:rPr>
              <a:t> für </a:t>
            </a:r>
            <a:r>
              <a:rPr lang="en-US" sz="1600" err="1">
                <a:solidFill>
                  <a:schemeClr val="accent1"/>
                </a:solidFill>
              </a:rPr>
              <a:t>Druckluft</a:t>
            </a:r>
            <a:r>
              <a:rPr lang="en-US" sz="1600">
                <a:solidFill>
                  <a:schemeClr val="accent1"/>
                </a:solidFill>
              </a:rPr>
              <a:t> und </a:t>
            </a:r>
            <a:r>
              <a:rPr lang="en-US" sz="1600" err="1">
                <a:solidFill>
                  <a:schemeClr val="accent1"/>
                </a:solidFill>
              </a:rPr>
              <a:t>Vakuum</a:t>
            </a:r>
            <a:r>
              <a:rPr lang="en-US" sz="1600">
                <a:solidFill>
                  <a:schemeClr val="accent1"/>
                </a:solidFill>
              </a:rPr>
              <a:t> </a:t>
            </a:r>
            <a:r>
              <a:rPr lang="en-US" sz="1600" err="1">
                <a:solidFill>
                  <a:schemeClr val="accent1"/>
                </a:solidFill>
              </a:rPr>
              <a:t>geeignet</a:t>
            </a:r>
            <a:endParaRPr lang="en-US" sz="1600">
              <a:solidFill>
                <a:schemeClr val="accent1"/>
              </a:solidFill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1600">
                <a:solidFill>
                  <a:schemeClr val="accent1"/>
                </a:solidFill>
              </a:rPr>
              <a:t>Mehr Anschraubflächen für Durchführungs­module dank rechteckiger bzw. hexagonaler Bauform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de-DE" sz="800">
              <a:solidFill>
                <a:schemeClr val="accent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b="1" err="1">
                <a:solidFill>
                  <a:schemeClr val="accent1"/>
                </a:solidFill>
              </a:rPr>
              <a:t>Einfache</a:t>
            </a:r>
            <a:r>
              <a:rPr lang="en-US" sz="1600" b="1">
                <a:solidFill>
                  <a:schemeClr val="accent1"/>
                </a:solidFill>
              </a:rPr>
              <a:t> </a:t>
            </a:r>
            <a:r>
              <a:rPr lang="en-US" sz="1600" b="1" err="1">
                <a:solidFill>
                  <a:schemeClr val="accent1"/>
                </a:solidFill>
              </a:rPr>
              <a:t>Handhabung</a:t>
            </a:r>
            <a:endParaRPr lang="en-US" sz="1600" b="1">
              <a:solidFill>
                <a:schemeClr val="accent1"/>
              </a:solidFill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1600">
                <a:solidFill>
                  <a:schemeClr val="accent1"/>
                </a:solidFill>
              </a:rPr>
              <a:t>Integriertes ISO-Flanschbild in Kopf- und Adapterseite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1600">
                <a:solidFill>
                  <a:schemeClr val="accent1"/>
                </a:solidFill>
              </a:rPr>
              <a:t>Integrierte Luftdurchführungen am Adapter können sowohl radial als auch axial genutzt werden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de-DE" sz="1600">
                <a:solidFill>
                  <a:schemeClr val="accent1"/>
                </a:solidFill>
              </a:rPr>
              <a:t>Adapterseitig können Endeffektoren sowohl in den Wechseladapter (Bolt-Up) als auch durch ihn hindurch (Bolt-Down) verschraubt werden</a:t>
            </a:r>
            <a:endParaRPr lang="en-US">
              <a:solidFill>
                <a:srgbClr val="002060"/>
              </a:solidFill>
              <a:latin typeface="Fago Pro"/>
            </a:endParaRPr>
          </a:p>
        </p:txBody>
      </p:sp>
    </p:spTree>
    <p:extLst>
      <p:ext uri="{BB962C8B-B14F-4D97-AF65-F5344CB8AC3E}">
        <p14:creationId xmlns:p14="http://schemas.microsoft.com/office/powerpoint/2010/main" val="160567193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6B118-4BEB-6F25-ECFF-85891CDC6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Im Haus, Wand, medizinische Ausrüstung, Forschungsinstrument enthält.&#10;&#10;KI-generierte Inhalte können fehlerhaft sein.">
            <a:extLst>
              <a:ext uri="{FF2B5EF4-FFF2-40B4-BE49-F238E27FC236}">
                <a16:creationId xmlns:a16="http://schemas.microsoft.com/office/drawing/2014/main" id="{C895AEFD-4791-6537-DE43-CC924B352E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6"/>
          <a:stretch/>
        </p:blipFill>
        <p:spPr>
          <a:xfrm>
            <a:off x="0" y="0"/>
            <a:ext cx="12192000" cy="6862924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E85AB637-B3DB-E51C-6A88-E47E144ECDCC}"/>
              </a:ext>
            </a:extLst>
          </p:cNvPr>
          <p:cNvSpPr/>
          <p:nvPr/>
        </p:nvSpPr>
        <p:spPr>
          <a:xfrm>
            <a:off x="633413" y="1484431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B55B9EB8-0C3E-5C7B-4422-E6D975BE28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70FB1316-F73F-C143-EB59-A1932F5F5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1891101"/>
            <a:ext cx="3652837" cy="2200275"/>
          </a:xfrm>
        </p:spPr>
        <p:txBody>
          <a:bodyPr lIns="504000"/>
          <a:lstStyle/>
          <a:p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>
                <a:solidFill>
                  <a:schemeClr val="bg1"/>
                </a:solidFill>
                <a:ea typeface="+mn-ea"/>
                <a:cs typeface="+mn-cs"/>
              </a:rPr>
              <a:t>AGM</a:t>
            </a: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>
                <a:solidFill>
                  <a:schemeClr val="bg1"/>
                </a:solidFill>
              </a:rPr>
              <a:t>Modulare Ausgleichs-einheiten</a:t>
            </a:r>
            <a:endParaRPr lang="de-DE" sz="320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5B57192B-C4AF-231B-F510-4C2E2DF84350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DB47FAC2-3F23-01F1-490B-8D8B18BDBA8A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CE2FBF79-83EB-4604-91FE-5DE2FC1CCF97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BA97316E-CA71-6133-E02F-F6C30643FF19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B9CCA222-2445-F7C2-E7F1-4CC47CE8F115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5247A290-4561-CF04-A325-1123D31089CD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4A526196-8C35-2517-A535-06B97C28ED28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125DBD35-EAAE-7A28-9DE6-4F2FB078A30D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04FAF1CA-DBD4-9475-ACDD-475C0A24575B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5C30AA4C-B9E5-7442-A50C-CA380E657CD8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DBE5FC14-1F56-6647-8B34-E40DA6BCB559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4A0BB6D9-74AF-E762-C0BD-F2D1AFB2A6E9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03B802E4-DECA-67B3-BA9B-A0F98759C92B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26424AA3-3E9C-2890-AEEF-6CF73A6E51AE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DB5B19F7-A532-B33A-EC81-BFA9339BD891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238AEEC0-5B30-C905-982C-07DD19A0BD72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4252C1E4-27FF-FA8B-A1B5-2E7CED5ABB27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12AE653-C2C1-7A04-533E-A971910D4950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25485A9E-4D57-0A27-4C7C-D850C15D837C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D52666CF-4380-7C93-9363-095917400C9C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02031D3-3C2C-1E0C-AF2D-38CB75EB276F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4181917B-7D29-D598-E03E-93908F9276C8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52107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D85A4D1-5BA9-828A-A7AB-5278AC3DE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340112" cy="1020318"/>
          </a:xfrm>
        </p:spPr>
        <p:txBody>
          <a:bodyPr/>
          <a:lstStyle/>
          <a:p>
            <a:r>
              <a:rPr lang="de-DE" sz="3200"/>
              <a:t>AGM-Z</a:t>
            </a:r>
            <a:br>
              <a:rPr lang="de-DE" sz="3200"/>
            </a:br>
            <a:r>
              <a:rPr lang="de-DE" sz="2400" b="1">
                <a:solidFill>
                  <a:schemeClr val="accent1"/>
                </a:solidFill>
              </a:rPr>
              <a:t>Toleranzen beherrschen und Zuverlässigkeit steigern</a:t>
            </a:r>
            <a:b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br>
              <a:rPr lang="de-DE" sz="3200"/>
            </a:br>
            <a:endParaRPr lang="de-DE" sz="3200"/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A059C89A-6134-825C-FBAB-21F7C3497F54}"/>
              </a:ext>
            </a:extLst>
          </p:cNvPr>
          <p:cNvSpPr txBox="1">
            <a:spLocks/>
          </p:cNvSpPr>
          <p:nvPr/>
        </p:nvSpPr>
        <p:spPr>
          <a:xfrm>
            <a:off x="602084" y="260885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33490F06-B00C-353D-5533-8F3C88A68957}"/>
              </a:ext>
            </a:extLst>
          </p:cNvPr>
          <p:cNvGrpSpPr/>
          <p:nvPr/>
        </p:nvGrpSpPr>
        <p:grpSpPr>
          <a:xfrm>
            <a:off x="296076" y="1872711"/>
            <a:ext cx="11599847" cy="4318538"/>
            <a:chOff x="171484" y="1298994"/>
            <a:chExt cx="11714147" cy="4408779"/>
          </a:xfrm>
        </p:grpSpPr>
        <p:pic>
          <p:nvPicPr>
            <p:cNvPr id="6" name="Grafik 5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CF59047F-A312-3284-25DB-5D611F2C0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573783" y="3648116"/>
              <a:ext cx="3311848" cy="2059657"/>
            </a:xfrm>
            <a:prstGeom prst="rect">
              <a:avLst/>
            </a:prstGeom>
          </p:spPr>
        </p:pic>
        <p:grpSp>
          <p:nvGrpSpPr>
            <p:cNvPr id="7" name="Gruppieren 6">
              <a:extLst>
                <a:ext uri="{FF2B5EF4-FFF2-40B4-BE49-F238E27FC236}">
                  <a16:creationId xmlns:a16="http://schemas.microsoft.com/office/drawing/2014/main" id="{488DA882-A8AB-4D93-99AC-9A3568D6B37E}"/>
                </a:ext>
              </a:extLst>
            </p:cNvPr>
            <p:cNvGrpSpPr/>
            <p:nvPr/>
          </p:nvGrpSpPr>
          <p:grpSpPr>
            <a:xfrm>
              <a:off x="171484" y="1298994"/>
              <a:ext cx="11393753" cy="4123075"/>
              <a:chOff x="171484" y="1298994"/>
              <a:chExt cx="11393753" cy="4123075"/>
            </a:xfrm>
          </p:grpSpPr>
          <p:pic>
            <p:nvPicPr>
              <p:cNvPr id="9" name="Grafik 8" descr="Ein Bild, das Text, Band,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A55325AC-75C3-C15E-CADE-F9C55FB120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459672" y="1587880"/>
                <a:ext cx="1254622" cy="947770"/>
              </a:xfrm>
              <a:prstGeom prst="rect">
                <a:avLst/>
              </a:prstGeom>
            </p:spPr>
          </p:pic>
          <p:pic>
            <p:nvPicPr>
              <p:cNvPr id="10" name="Grafik 9" descr="Ein Bild, das Text,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2318DC0A-5F40-0696-B5B4-D1EB0CD452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841674" y="1571994"/>
                <a:ext cx="1404822" cy="1039560"/>
              </a:xfrm>
              <a:prstGeom prst="rect">
                <a:avLst/>
              </a:prstGeom>
            </p:spPr>
          </p:pic>
          <p:pic>
            <p:nvPicPr>
              <p:cNvPr id="12" name="Grafik 11" descr="Ein Bild, das Text, Screenshot, Kreis,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27B706F4-1BB8-9C55-097E-981E90B44E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3378553" y="1521711"/>
                <a:ext cx="1551048" cy="1130451"/>
              </a:xfrm>
              <a:prstGeom prst="rect">
                <a:avLst/>
              </a:prstGeom>
            </p:spPr>
          </p:pic>
          <p:pic>
            <p:nvPicPr>
              <p:cNvPr id="14" name="Grafik 13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AD453529-1C61-88E6-7CAF-BAE364584F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103959" y="1599385"/>
                <a:ext cx="1797434" cy="1217979"/>
              </a:xfrm>
              <a:prstGeom prst="rect">
                <a:avLst/>
              </a:prstGeom>
            </p:spPr>
          </p:pic>
          <p:pic>
            <p:nvPicPr>
              <p:cNvPr id="16" name="Grafik 15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CB8C07F4-7D84-4975-34B8-3248D719E0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7064233" y="1587880"/>
                <a:ext cx="2017099" cy="1443168"/>
              </a:xfrm>
              <a:prstGeom prst="rect">
                <a:avLst/>
              </a:prstGeom>
            </p:spPr>
          </p:pic>
          <p:pic>
            <p:nvPicPr>
              <p:cNvPr id="18" name="Grafik 17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593C144E-17A6-16FB-B8E8-63A76D812F7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9230342" y="1690827"/>
                <a:ext cx="2334895" cy="1565526"/>
              </a:xfrm>
              <a:prstGeom prst="rect">
                <a:avLst/>
              </a:prstGeom>
            </p:spPr>
          </p:pic>
          <p:pic>
            <p:nvPicPr>
              <p:cNvPr id="20" name="Grafik 19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5D1BC277-CAB9-07AA-37DB-233B88E3EC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71484" y="3570701"/>
                <a:ext cx="2314173" cy="1425335"/>
              </a:xfrm>
              <a:prstGeom prst="rect">
                <a:avLst/>
              </a:prstGeom>
            </p:spPr>
          </p:pic>
          <p:pic>
            <p:nvPicPr>
              <p:cNvPr id="22" name="Grafik 21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4D1F5125-B81C-81D0-269D-04EC37DCF5B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548262" y="3605914"/>
                <a:ext cx="2920306" cy="1816155"/>
              </a:xfrm>
              <a:prstGeom prst="rect">
                <a:avLst/>
              </a:prstGeom>
            </p:spPr>
          </p:pic>
          <p:pic>
            <p:nvPicPr>
              <p:cNvPr id="24" name="Grafik 23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80C7175A-CC60-08A5-DA23-20D60A4834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2668543" y="3602252"/>
                <a:ext cx="2674425" cy="1663240"/>
              </a:xfrm>
              <a:prstGeom prst="rect">
                <a:avLst/>
              </a:prstGeom>
            </p:spPr>
          </p:pic>
          <p:sp>
            <p:nvSpPr>
              <p:cNvPr id="28" name="Textfeld 27">
                <a:extLst>
                  <a:ext uri="{FF2B5EF4-FFF2-40B4-BE49-F238E27FC236}">
                    <a16:creationId xmlns:a16="http://schemas.microsoft.com/office/drawing/2014/main" id="{1D8EC715-419D-01A1-6108-BADEB0A9DAE6}"/>
                  </a:ext>
                </a:extLst>
              </p:cNvPr>
              <p:cNvSpPr txBox="1"/>
              <p:nvPr/>
            </p:nvSpPr>
            <p:spPr>
              <a:xfrm>
                <a:off x="529953" y="1358712"/>
                <a:ext cx="1070825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031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29" name="Textfeld 28">
                <a:extLst>
                  <a:ext uri="{FF2B5EF4-FFF2-40B4-BE49-F238E27FC236}">
                    <a16:creationId xmlns:a16="http://schemas.microsoft.com/office/drawing/2014/main" id="{FE1EE3F6-108C-72F0-388F-6E34C5CEF0DD}"/>
                  </a:ext>
                </a:extLst>
              </p:cNvPr>
              <p:cNvSpPr txBox="1"/>
              <p:nvPr/>
            </p:nvSpPr>
            <p:spPr>
              <a:xfrm>
                <a:off x="2014703" y="1354765"/>
                <a:ext cx="1070825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040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1" name="Textfeld 30">
                <a:extLst>
                  <a:ext uri="{FF2B5EF4-FFF2-40B4-BE49-F238E27FC236}">
                    <a16:creationId xmlns:a16="http://schemas.microsoft.com/office/drawing/2014/main" id="{677E9B0F-C560-8140-A84C-288200C88378}"/>
                  </a:ext>
                </a:extLst>
              </p:cNvPr>
              <p:cNvSpPr txBox="1"/>
              <p:nvPr/>
            </p:nvSpPr>
            <p:spPr>
              <a:xfrm>
                <a:off x="3659152" y="1298994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050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2" name="Textfeld 31">
                <a:extLst>
                  <a:ext uri="{FF2B5EF4-FFF2-40B4-BE49-F238E27FC236}">
                    <a16:creationId xmlns:a16="http://schemas.microsoft.com/office/drawing/2014/main" id="{36FABD9D-D4CC-A0C6-0DA2-7A97DC2D2169}"/>
                  </a:ext>
                </a:extLst>
              </p:cNvPr>
              <p:cNvSpPr txBox="1"/>
              <p:nvPr/>
            </p:nvSpPr>
            <p:spPr>
              <a:xfrm>
                <a:off x="5461505" y="1360637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063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3" name="Textfeld 32">
                <a:extLst>
                  <a:ext uri="{FF2B5EF4-FFF2-40B4-BE49-F238E27FC236}">
                    <a16:creationId xmlns:a16="http://schemas.microsoft.com/office/drawing/2014/main" id="{AFFF5110-5328-F37E-9964-E295AADF59D8}"/>
                  </a:ext>
                </a:extLst>
              </p:cNvPr>
              <p:cNvSpPr txBox="1"/>
              <p:nvPr/>
            </p:nvSpPr>
            <p:spPr>
              <a:xfrm>
                <a:off x="7566239" y="1368434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080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4" name="Textfeld 33">
                <a:extLst>
                  <a:ext uri="{FF2B5EF4-FFF2-40B4-BE49-F238E27FC236}">
                    <a16:creationId xmlns:a16="http://schemas.microsoft.com/office/drawing/2014/main" id="{823DB30A-8C7D-F041-3E4C-DFEB8566C04C}"/>
                  </a:ext>
                </a:extLst>
              </p:cNvPr>
              <p:cNvSpPr txBox="1"/>
              <p:nvPr/>
            </p:nvSpPr>
            <p:spPr>
              <a:xfrm>
                <a:off x="9764517" y="1421829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100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5" name="Textfeld 34">
                <a:extLst>
                  <a:ext uri="{FF2B5EF4-FFF2-40B4-BE49-F238E27FC236}">
                    <a16:creationId xmlns:a16="http://schemas.microsoft.com/office/drawing/2014/main" id="{9C8C733A-7B35-0099-EFC8-A2D5A233CA98}"/>
                  </a:ext>
                </a:extLst>
              </p:cNvPr>
              <p:cNvSpPr txBox="1"/>
              <p:nvPr/>
            </p:nvSpPr>
            <p:spPr>
              <a:xfrm>
                <a:off x="723570" y="3323418"/>
                <a:ext cx="1070825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125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6" name="Textfeld 35">
                <a:extLst>
                  <a:ext uri="{FF2B5EF4-FFF2-40B4-BE49-F238E27FC236}">
                    <a16:creationId xmlns:a16="http://schemas.microsoft.com/office/drawing/2014/main" id="{1E542CAA-42E1-D308-1924-8DBEE35CD814}"/>
                  </a:ext>
                </a:extLst>
              </p:cNvPr>
              <p:cNvSpPr txBox="1"/>
              <p:nvPr/>
            </p:nvSpPr>
            <p:spPr>
              <a:xfrm>
                <a:off x="3346643" y="3322038"/>
                <a:ext cx="1070825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160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48" name="Textfeld 47">
                <a:extLst>
                  <a:ext uri="{FF2B5EF4-FFF2-40B4-BE49-F238E27FC236}">
                    <a16:creationId xmlns:a16="http://schemas.microsoft.com/office/drawing/2014/main" id="{B4E4135D-0DCD-60DE-AD61-0B548EDDF25B}"/>
                  </a:ext>
                </a:extLst>
              </p:cNvPr>
              <p:cNvSpPr txBox="1"/>
              <p:nvPr/>
            </p:nvSpPr>
            <p:spPr>
              <a:xfrm>
                <a:off x="6401184" y="3362498"/>
                <a:ext cx="1281296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160L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49" name="Textfeld 48">
                <a:extLst>
                  <a:ext uri="{FF2B5EF4-FFF2-40B4-BE49-F238E27FC236}">
                    <a16:creationId xmlns:a16="http://schemas.microsoft.com/office/drawing/2014/main" id="{4B436E45-55AC-7BB3-F0BD-B9C5A8CDB547}"/>
                  </a:ext>
                </a:extLst>
              </p:cNvPr>
              <p:cNvSpPr txBox="1"/>
              <p:nvPr/>
            </p:nvSpPr>
            <p:spPr>
              <a:xfrm>
                <a:off x="9502724" y="3408794"/>
                <a:ext cx="1491603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200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0009598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D43A1DC-F018-4434-8CFF-C8300089E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/>
              <a:t>AGM</a:t>
            </a:r>
            <a:br>
              <a:rPr lang="en-US" sz="2800"/>
            </a:br>
            <a:r>
              <a:rPr lang="en-US" sz="2400" err="1"/>
              <a:t>Produktfamilie</a:t>
            </a:r>
            <a:endParaRPr lang="en-US" sz="2400"/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9D6DFA49-1EFD-4F6E-B596-8CCA8BAA467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2129958"/>
            <a:ext cx="271541" cy="276105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45F753D8-C9E1-4DD1-A36E-465228574A61}"/>
              </a:ext>
            </a:extLst>
          </p:cNvPr>
          <p:cNvSpPr txBox="1"/>
          <p:nvPr/>
        </p:nvSpPr>
        <p:spPr>
          <a:xfrm>
            <a:off x="5262012" y="2118449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Großer Traglastbereich</a:t>
            </a:r>
            <a:endParaRPr lang="en-US" sz="1400" b="1"/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678C608-F1F9-4B78-A7E0-B5F541F8C095}"/>
              </a:ext>
            </a:extLst>
          </p:cNvPr>
          <p:cNvSpPr txBox="1"/>
          <p:nvPr/>
        </p:nvSpPr>
        <p:spPr>
          <a:xfrm>
            <a:off x="5262012" y="2350026"/>
            <a:ext cx="50880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Mit den AGM-Einheiten werden Lasten von wenigen Gramm bis über 400 kg gehandelt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0CC9992F-F4FA-4A65-A32E-7801F18981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3010465"/>
            <a:ext cx="271541" cy="276105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7EF21B89-2E8A-46E7-8170-2133BFB540E9}"/>
              </a:ext>
            </a:extLst>
          </p:cNvPr>
          <p:cNvSpPr txBox="1"/>
          <p:nvPr/>
        </p:nvSpPr>
        <p:spPr>
          <a:xfrm>
            <a:off x="5262012" y="2998956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Keine Kompromisse bei der Störkontur</a:t>
            </a:r>
            <a:endParaRPr lang="en-US" sz="1400" b="1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0F264575-8BC3-466B-B4D2-2E563F364B55}"/>
              </a:ext>
            </a:extLst>
          </p:cNvPr>
          <p:cNvSpPr txBox="1"/>
          <p:nvPr/>
        </p:nvSpPr>
        <p:spPr>
          <a:xfrm>
            <a:off x="5262012" y="3230533"/>
            <a:ext cx="56209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Die AGM-Produktfamilie bietet mit 23 Baugrößen immer die passende Einheit für vielfältige Anwendungsmöglichkeiten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90F2EAF3-E200-4345-83D0-9DE899F2ED6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3911091"/>
            <a:ext cx="271541" cy="276105"/>
          </a:xfrm>
          <a:prstGeom prst="rect">
            <a:avLst/>
          </a:prstGeom>
        </p:spPr>
      </p:pic>
      <p:sp>
        <p:nvSpPr>
          <p:cNvPr id="23" name="Textfeld 22">
            <a:extLst>
              <a:ext uri="{FF2B5EF4-FFF2-40B4-BE49-F238E27FC236}">
                <a16:creationId xmlns:a16="http://schemas.microsoft.com/office/drawing/2014/main" id="{B319C763-A116-4370-9B4B-21B8F5EDD8CB}"/>
              </a:ext>
            </a:extLst>
          </p:cNvPr>
          <p:cNvSpPr txBox="1"/>
          <p:nvPr/>
        </p:nvSpPr>
        <p:spPr>
          <a:xfrm>
            <a:off x="5262012" y="3899582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Einfache Montage</a:t>
            </a:r>
            <a:endParaRPr lang="en-US" sz="1400" b="1"/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0F181B7F-8388-4EE5-BBC3-A81A2F6252EE}"/>
              </a:ext>
            </a:extLst>
          </p:cNvPr>
          <p:cNvSpPr txBox="1"/>
          <p:nvPr/>
        </p:nvSpPr>
        <p:spPr>
          <a:xfrm>
            <a:off x="5262012" y="4131159"/>
            <a:ext cx="549035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Die integrierte, durchgängige ISO-Schnittstelle roboter- und werkzeugseitig von ISO 31,5 bis ISO 200 macht eine direkte Montage an den Roboter möglich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25" name="Grafik 24">
            <a:extLst>
              <a:ext uri="{FF2B5EF4-FFF2-40B4-BE49-F238E27FC236}">
                <a16:creationId xmlns:a16="http://schemas.microsoft.com/office/drawing/2014/main" id="{FF92E585-B13E-4E97-ABBE-E5FDBBB4F9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5015652"/>
            <a:ext cx="271541" cy="276105"/>
          </a:xfrm>
          <a:prstGeom prst="rect">
            <a:avLst/>
          </a:prstGeom>
        </p:spPr>
      </p:pic>
      <p:sp>
        <p:nvSpPr>
          <p:cNvPr id="26" name="Textfeld 25">
            <a:extLst>
              <a:ext uri="{FF2B5EF4-FFF2-40B4-BE49-F238E27FC236}">
                <a16:creationId xmlns:a16="http://schemas.microsoft.com/office/drawing/2014/main" id="{252EBADD-98F7-444E-A20D-1FF3BFED3DC3}"/>
              </a:ext>
            </a:extLst>
          </p:cNvPr>
          <p:cNvSpPr txBox="1"/>
          <p:nvPr/>
        </p:nvSpPr>
        <p:spPr>
          <a:xfrm>
            <a:off x="5262012" y="5004143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Immer das richtige Ausgleichsverhalten </a:t>
            </a:r>
            <a:endParaRPr lang="en-US" sz="1400" b="1"/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6A608649-467A-4010-9C36-EA1B6465390B}"/>
              </a:ext>
            </a:extLst>
          </p:cNvPr>
          <p:cNvSpPr txBox="1"/>
          <p:nvPr/>
        </p:nvSpPr>
        <p:spPr>
          <a:xfrm>
            <a:off x="5262012" y="5248420"/>
            <a:ext cx="43146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Das durchgängige Portfolio ermöglicht den Ausgleich in XY, Z, W, XYZ und WZ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5" name="Grafik 4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6AE01F22-E847-EFA7-3047-75CA9DA1887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1395" y="2543358"/>
            <a:ext cx="3456253" cy="2193214"/>
          </a:xfrm>
          <a:prstGeom prst="rect">
            <a:avLst/>
          </a:prstGeom>
        </p:spPr>
      </p:pic>
      <p:sp>
        <p:nvSpPr>
          <p:cNvPr id="7" name="Textplatzhalter 3">
            <a:extLst>
              <a:ext uri="{FF2B5EF4-FFF2-40B4-BE49-F238E27FC236}">
                <a16:creationId xmlns:a16="http://schemas.microsoft.com/office/drawing/2014/main" id="{0A91C0C6-088A-A4B1-53A7-C11031E013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Modulare Ausgleichseinheiten AGM </a:t>
            </a:r>
          </a:p>
        </p:txBody>
      </p:sp>
    </p:spTree>
    <p:extLst>
      <p:ext uri="{BB962C8B-B14F-4D97-AF65-F5344CB8AC3E}">
        <p14:creationId xmlns:p14="http://schemas.microsoft.com/office/powerpoint/2010/main" val="106556837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48BB2-D12A-CC66-86E2-097411096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922615-70D0-62D5-BBBA-D2F2B49C7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22251"/>
            <a:ext cx="8996816" cy="1020318"/>
          </a:xfrm>
        </p:spPr>
        <p:txBody>
          <a:bodyPr/>
          <a:lstStyle/>
          <a:p>
            <a:r>
              <a:rPr lang="de-DE" sz="3200">
                <a:latin typeface="Fago Pro"/>
              </a:rPr>
              <a:t>AGM-Z</a:t>
            </a:r>
            <a:br>
              <a:rPr lang="de-DE" sz="3200">
                <a:latin typeface="Fago Pro"/>
              </a:rPr>
            </a:br>
            <a:r>
              <a:rPr lang="de-DE" sz="2400">
                <a:latin typeface="Fago Pro"/>
              </a:rPr>
              <a:t>Technische Daten</a:t>
            </a:r>
            <a:endParaRPr lang="de-DE" sz="2400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5E9FD773-8BE9-B2EB-A16C-020B349CA521}"/>
              </a:ext>
            </a:extLst>
          </p:cNvPr>
          <p:cNvGraphicFramePr>
            <a:graphicFrameLocks noGrp="1"/>
          </p:cNvGraphicFramePr>
          <p:nvPr/>
        </p:nvGraphicFramePr>
        <p:xfrm>
          <a:off x="656574" y="1449841"/>
          <a:ext cx="11059173" cy="49345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28797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292921845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1732002672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2844966243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3226549011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4233249920"/>
                    </a:ext>
                  </a:extLst>
                </a:gridCol>
                <a:gridCol w="1228797">
                  <a:extLst>
                    <a:ext uri="{9D8B030D-6E8A-4147-A177-3AD203B41FA5}">
                      <a16:colId xmlns:a16="http://schemas.microsoft.com/office/drawing/2014/main" val="3429734173"/>
                    </a:ext>
                  </a:extLst>
                </a:gridCol>
              </a:tblGrid>
              <a:tr h="570503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vertikal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in 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Eigenmasse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Adapterplatten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XYZ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41125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[mm]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3322233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031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induktiv oder magnetisch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040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4,4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063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17,5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12,5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7170390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24,5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832426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639287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125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9612895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160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180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120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19,3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9145987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160L</a:t>
                      </a:r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275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175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25,2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97570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200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430*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270*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33*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305564"/>
                  </a:ext>
                </a:extLst>
              </a:tr>
            </a:tbl>
          </a:graphicData>
        </a:graphic>
      </p:graphicFrame>
      <p:sp>
        <p:nvSpPr>
          <p:cNvPr id="7" name="Textplatzhalter 3">
            <a:extLst>
              <a:ext uri="{FF2B5EF4-FFF2-40B4-BE49-F238E27FC236}">
                <a16:creationId xmlns:a16="http://schemas.microsoft.com/office/drawing/2014/main" id="{AC209BC4-6FD7-997D-16EF-200322163D5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3" y="271463"/>
            <a:ext cx="8996362" cy="339725"/>
          </a:xfrm>
        </p:spPr>
        <p:txBody>
          <a:bodyPr/>
          <a:lstStyle/>
          <a:p>
            <a:r>
              <a:rPr lang="de-DE"/>
              <a:t>Modulare Ausgleichseinheiten AGM </a:t>
            </a:r>
          </a:p>
        </p:txBody>
      </p:sp>
      <p:pic>
        <p:nvPicPr>
          <p:cNvPr id="5" name="Grafik 4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C8FF3048-41A2-A286-2B38-CACA3697F5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525" y="148916"/>
            <a:ext cx="1636472" cy="1017731"/>
          </a:xfrm>
          <a:prstGeom prst="rect">
            <a:avLst/>
          </a:prstGeom>
        </p:spPr>
      </p:pic>
      <p:pic>
        <p:nvPicPr>
          <p:cNvPr id="10" name="Grafik 9" descr="Häkchen mit einfarbiger Füllung">
            <a:extLst>
              <a:ext uri="{FF2B5EF4-FFF2-40B4-BE49-F238E27FC236}">
                <a16:creationId xmlns:a16="http://schemas.microsoft.com/office/drawing/2014/main" id="{6C6E03E8-5F83-B8E0-D74D-81ACB2FCDE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2295" y="4184330"/>
            <a:ext cx="527694" cy="527694"/>
          </a:xfrm>
          <a:prstGeom prst="rect">
            <a:avLst/>
          </a:prstGeom>
        </p:spPr>
      </p:pic>
      <p:pic>
        <p:nvPicPr>
          <p:cNvPr id="11" name="Grafik 10" descr="Häkchen mit einfarbiger Füllung">
            <a:extLst>
              <a:ext uri="{FF2B5EF4-FFF2-40B4-BE49-F238E27FC236}">
                <a16:creationId xmlns:a16="http://schemas.microsoft.com/office/drawing/2014/main" id="{0018004E-50CA-0D07-67D0-DF46999B03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36933" y="4184330"/>
            <a:ext cx="527694" cy="527694"/>
          </a:xfrm>
          <a:prstGeom prst="rect">
            <a:avLst/>
          </a:prstGeom>
        </p:spPr>
      </p:pic>
      <p:pic>
        <p:nvPicPr>
          <p:cNvPr id="12" name="Grafik 11" descr="Häkchen mit einfarbiger Füllung">
            <a:extLst>
              <a:ext uri="{FF2B5EF4-FFF2-40B4-BE49-F238E27FC236}">
                <a16:creationId xmlns:a16="http://schemas.microsoft.com/office/drawing/2014/main" id="{316568C9-DF4D-20B8-A315-0AF0FC769C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3630" y="4184330"/>
            <a:ext cx="527694" cy="527694"/>
          </a:xfrm>
          <a:prstGeom prst="rect">
            <a:avLst/>
          </a:prstGeom>
        </p:spPr>
      </p:pic>
      <p:pic>
        <p:nvPicPr>
          <p:cNvPr id="4" name="Grafik 3" descr="Häkchen mit einfarbiger Füllung">
            <a:extLst>
              <a:ext uri="{FF2B5EF4-FFF2-40B4-BE49-F238E27FC236}">
                <a16:creationId xmlns:a16="http://schemas.microsoft.com/office/drawing/2014/main" id="{5558330F-6B7F-94F7-BBF0-3AC1F4308F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62670" y="4184330"/>
            <a:ext cx="527694" cy="527694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55215DA5-7FA5-1C25-843F-42BB476E7F30}"/>
              </a:ext>
            </a:extLst>
          </p:cNvPr>
          <p:cNvSpPr txBox="1"/>
          <p:nvPr/>
        </p:nvSpPr>
        <p:spPr>
          <a:xfrm>
            <a:off x="656574" y="6446290"/>
            <a:ext cx="2334276" cy="2412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5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* Technische Daten unter Vorbehalt</a:t>
            </a:r>
          </a:p>
        </p:txBody>
      </p:sp>
      <p:cxnSp>
        <p:nvCxnSpPr>
          <p:cNvPr id="19" name="Gerade Verbindung mit Pfeil 18">
            <a:extLst>
              <a:ext uri="{FF2B5EF4-FFF2-40B4-BE49-F238E27FC236}">
                <a16:creationId xmlns:a16="http://schemas.microsoft.com/office/drawing/2014/main" id="{9B29E51A-542A-2FD9-2D07-A9754807C643}"/>
              </a:ext>
            </a:extLst>
          </p:cNvPr>
          <p:cNvCxnSpPr>
            <a:cxnSpLocks/>
          </p:cNvCxnSpPr>
          <p:nvPr/>
        </p:nvCxnSpPr>
        <p:spPr>
          <a:xfrm>
            <a:off x="8108483" y="622251"/>
            <a:ext cx="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963554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22C87-4F81-081A-8FDE-5E2D3BF5A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3750B54-C41A-E184-E687-8E482F434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425870" cy="1020318"/>
          </a:xfrm>
        </p:spPr>
        <p:txBody>
          <a:bodyPr/>
          <a:lstStyle/>
          <a:p>
            <a:r>
              <a:rPr lang="de-DE" sz="3200"/>
              <a:t>AGM-XY</a:t>
            </a:r>
            <a:br>
              <a:rPr lang="de-DE" sz="3200"/>
            </a:br>
            <a:r>
              <a:rPr lang="de-DE" sz="2400" b="1">
                <a:solidFill>
                  <a:schemeClr val="accent1"/>
                </a:solidFill>
              </a:rPr>
              <a:t>Toleranzen beherrschen und Zuverlässigkeit steigern</a:t>
            </a:r>
            <a:b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endParaRPr lang="de-DE" sz="3200"/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80D856C4-549B-8E88-454E-19674ED48A64}"/>
              </a:ext>
            </a:extLst>
          </p:cNvPr>
          <p:cNvSpPr txBox="1">
            <a:spLocks/>
          </p:cNvSpPr>
          <p:nvPr/>
        </p:nvSpPr>
        <p:spPr>
          <a:xfrm>
            <a:off x="596265" y="300472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EB297192-79B1-6ABB-EE4C-215DC115BC44}"/>
              </a:ext>
            </a:extLst>
          </p:cNvPr>
          <p:cNvGrpSpPr/>
          <p:nvPr/>
        </p:nvGrpSpPr>
        <p:grpSpPr>
          <a:xfrm>
            <a:off x="658814" y="1925234"/>
            <a:ext cx="10480251" cy="2208241"/>
            <a:chOff x="625203" y="1354765"/>
            <a:chExt cx="10480251" cy="2208241"/>
          </a:xfrm>
        </p:grpSpPr>
        <p:sp>
          <p:nvSpPr>
            <p:cNvPr id="7" name="Textfeld 6">
              <a:extLst>
                <a:ext uri="{FF2B5EF4-FFF2-40B4-BE49-F238E27FC236}">
                  <a16:creationId xmlns:a16="http://schemas.microsoft.com/office/drawing/2014/main" id="{DD000FF8-10B5-590A-1172-1D5BEB55B3D0}"/>
                </a:ext>
              </a:extLst>
            </p:cNvPr>
            <p:cNvSpPr txBox="1"/>
            <p:nvPr/>
          </p:nvSpPr>
          <p:spPr>
            <a:xfrm>
              <a:off x="625203" y="1358712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031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83939754-30FE-38DD-FD5C-08B910D363A5}"/>
                </a:ext>
              </a:extLst>
            </p:cNvPr>
            <p:cNvSpPr txBox="1"/>
            <p:nvPr/>
          </p:nvSpPr>
          <p:spPr>
            <a:xfrm>
              <a:off x="2052803" y="1354765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040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0E18ECE3-A023-A91C-F5AE-A48CD8E40398}"/>
                </a:ext>
              </a:extLst>
            </p:cNvPr>
            <p:cNvSpPr txBox="1"/>
            <p:nvPr/>
          </p:nvSpPr>
          <p:spPr>
            <a:xfrm>
              <a:off x="3703544" y="1365917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050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BE54B30C-4E02-F440-D2B7-E5CAC63063B5}"/>
                </a:ext>
              </a:extLst>
            </p:cNvPr>
            <p:cNvSpPr txBox="1"/>
            <p:nvPr/>
          </p:nvSpPr>
          <p:spPr>
            <a:xfrm>
              <a:off x="5433377" y="1384955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063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5566A8D7-0B45-68B0-1C7F-3F4AAA410AAD}"/>
                </a:ext>
              </a:extLst>
            </p:cNvPr>
            <p:cNvSpPr txBox="1"/>
            <p:nvPr/>
          </p:nvSpPr>
          <p:spPr>
            <a:xfrm>
              <a:off x="7460741" y="1382285"/>
              <a:ext cx="1276783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080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AAB45F34-0D2C-1599-25FF-4B023D1CC116}"/>
                </a:ext>
              </a:extLst>
            </p:cNvPr>
            <p:cNvSpPr txBox="1"/>
            <p:nvPr/>
          </p:nvSpPr>
          <p:spPr>
            <a:xfrm>
              <a:off x="10034629" y="1418381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100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A5C2CD77-E8EA-80A7-1AB3-C09938CADFD7}"/>
                </a:ext>
              </a:extLst>
            </p:cNvPr>
            <p:cNvSpPr txBox="1"/>
            <p:nvPr/>
          </p:nvSpPr>
          <p:spPr>
            <a:xfrm>
              <a:off x="651711" y="3192737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125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79D603DE-80D6-EF25-4C5A-35E00A7BF767}"/>
                </a:ext>
              </a:extLst>
            </p:cNvPr>
            <p:cNvSpPr txBox="1"/>
            <p:nvPr/>
          </p:nvSpPr>
          <p:spPr>
            <a:xfrm>
              <a:off x="3312884" y="3172307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160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74A0E3C3-132D-7BBE-59CD-000DDE4F3181}"/>
                </a:ext>
              </a:extLst>
            </p:cNvPr>
            <p:cNvSpPr txBox="1"/>
            <p:nvPr/>
          </p:nvSpPr>
          <p:spPr>
            <a:xfrm>
              <a:off x="6234075" y="3193717"/>
              <a:ext cx="128129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160L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E4B7FAD0-BD35-CE5C-6AB9-58DBEED16FDD}"/>
                </a:ext>
              </a:extLst>
            </p:cNvPr>
            <p:cNvSpPr txBox="1"/>
            <p:nvPr/>
          </p:nvSpPr>
          <p:spPr>
            <a:xfrm>
              <a:off x="9411815" y="3201912"/>
              <a:ext cx="1491603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200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</p:grpSp>
      <p:pic>
        <p:nvPicPr>
          <p:cNvPr id="18" name="Grafik 17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2CCAB468-21FF-EEF7-20C1-EA9AB0508D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564" y="2178494"/>
            <a:ext cx="1158194" cy="734948"/>
          </a:xfrm>
          <a:prstGeom prst="rect">
            <a:avLst/>
          </a:prstGeom>
        </p:spPr>
      </p:pic>
      <p:pic>
        <p:nvPicPr>
          <p:cNvPr id="19" name="Grafik 18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A4162DF0-9890-FF97-5A26-59F1FF53AEF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46647" y="2187153"/>
            <a:ext cx="1296850" cy="822934"/>
          </a:xfrm>
          <a:prstGeom prst="rect">
            <a:avLst/>
          </a:prstGeom>
        </p:spPr>
      </p:pic>
      <p:pic>
        <p:nvPicPr>
          <p:cNvPr id="20" name="Grafik 19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CDDF9AB5-6EA9-72B2-6F28-F6E900BCAE8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13272" y="2177628"/>
            <a:ext cx="1500923" cy="952432"/>
          </a:xfrm>
          <a:prstGeom prst="rect">
            <a:avLst/>
          </a:prstGeom>
        </p:spPr>
      </p:pic>
      <p:pic>
        <p:nvPicPr>
          <p:cNvPr id="21" name="Grafik 20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F82AD909-2CCF-E0EB-72A2-61272C4CE4F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6775" y="2188019"/>
            <a:ext cx="1767999" cy="1121908"/>
          </a:xfrm>
          <a:prstGeom prst="rect">
            <a:avLst/>
          </a:prstGeom>
        </p:spPr>
      </p:pic>
      <p:pic>
        <p:nvPicPr>
          <p:cNvPr id="23" name="Grafik 22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A10A64E8-55EF-6B2C-D472-1897E589A0B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4979" y="2193039"/>
            <a:ext cx="1962951" cy="1245619"/>
          </a:xfrm>
          <a:prstGeom prst="rect">
            <a:avLst/>
          </a:prstGeom>
        </p:spPr>
      </p:pic>
      <p:pic>
        <p:nvPicPr>
          <p:cNvPr id="25" name="Grafik 24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7B7EDCBF-BE12-72A9-6BD8-07697BB34F1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59407" y="2180028"/>
            <a:ext cx="2141640" cy="1359008"/>
          </a:xfrm>
          <a:prstGeom prst="rect">
            <a:avLst/>
          </a:prstGeom>
        </p:spPr>
      </p:pic>
      <p:pic>
        <p:nvPicPr>
          <p:cNvPr id="26" name="Grafik 25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F4BBB895-7F03-CB7D-28BC-184F9B0CC24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307" y="3954258"/>
            <a:ext cx="2378378" cy="1509233"/>
          </a:xfrm>
          <a:prstGeom prst="rect">
            <a:avLst/>
          </a:prstGeom>
        </p:spPr>
      </p:pic>
      <p:pic>
        <p:nvPicPr>
          <p:cNvPr id="27" name="Grafik 26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D350CD2A-0CDD-3503-B0D4-F9232B29098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0989" y="3959060"/>
            <a:ext cx="2569554" cy="1630547"/>
          </a:xfrm>
          <a:prstGeom prst="rect">
            <a:avLst/>
          </a:prstGeom>
        </p:spPr>
      </p:pic>
      <p:pic>
        <p:nvPicPr>
          <p:cNvPr id="29" name="Grafik 28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AE2F25C2-E76F-DE2A-E9B8-22DD0B88889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06082" y="3948848"/>
            <a:ext cx="2852951" cy="1810380"/>
          </a:xfrm>
          <a:prstGeom prst="rect">
            <a:avLst/>
          </a:prstGeom>
        </p:spPr>
      </p:pic>
      <p:pic>
        <p:nvPicPr>
          <p:cNvPr id="47" name="Grafik 46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4981B21F-6A00-8C9C-466D-92CBF3061C0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4572" y="3979616"/>
            <a:ext cx="3095287" cy="196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1266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8F8D8-3C76-9A2B-3A67-3B64F1E6A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C72C8F-B625-C7A4-7B41-306E1B5A3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22251"/>
            <a:ext cx="8996816" cy="1020318"/>
          </a:xfrm>
        </p:spPr>
        <p:txBody>
          <a:bodyPr/>
          <a:lstStyle/>
          <a:p>
            <a:r>
              <a:rPr lang="de-DE" sz="3200">
                <a:latin typeface="Fago Pro"/>
              </a:rPr>
              <a:t>AGM-XY</a:t>
            </a:r>
            <a:br>
              <a:rPr lang="de-DE" sz="3200">
                <a:latin typeface="Fago Pro"/>
              </a:rPr>
            </a:br>
            <a:r>
              <a:rPr lang="de-DE" sz="2400">
                <a:latin typeface="Fago Pro"/>
              </a:rPr>
              <a:t>Technische Daten</a:t>
            </a:r>
            <a:endParaRPr lang="de-DE" sz="2400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5BCBD702-C5DC-C16E-B5F6-389C2E1F1720}"/>
              </a:ext>
            </a:extLst>
          </p:cNvPr>
          <p:cNvGraphicFramePr>
            <a:graphicFrameLocks noGrp="1"/>
          </p:cNvGraphicFramePr>
          <p:nvPr/>
        </p:nvGraphicFramePr>
        <p:xfrm>
          <a:off x="668336" y="1447123"/>
          <a:ext cx="11304000" cy="50564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91170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269630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42814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095375">
                  <a:extLst>
                    <a:ext uri="{9D8B030D-6E8A-4147-A177-3AD203B41FA5}">
                      <a16:colId xmlns:a16="http://schemas.microsoft.com/office/drawing/2014/main" val="654138360"/>
                    </a:ext>
                  </a:extLst>
                </a:gridCol>
                <a:gridCol w="1053011">
                  <a:extLst>
                    <a:ext uri="{9D8B030D-6E8A-4147-A177-3AD203B41FA5}">
                      <a16:colId xmlns:a16="http://schemas.microsoft.com/office/drawing/2014/main" val="3521535424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3263608002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2666191029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2537387343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1934712247"/>
                    </a:ext>
                  </a:extLst>
                </a:gridCol>
                <a:gridCol w="1130400">
                  <a:extLst>
                    <a:ext uri="{9D8B030D-6E8A-4147-A177-3AD203B41FA5}">
                      <a16:colId xmlns:a16="http://schemas.microsoft.com/office/drawing/2014/main" val="1500411532"/>
                    </a:ext>
                  </a:extLst>
                </a:gridCol>
              </a:tblGrid>
              <a:tr h="66498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vertikal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 in XY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Eigenmasse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 anpassbar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Adapterplatten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Gewichts-kompensation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nachrüstbar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XYZ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428638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[mm]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4833525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031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induktiv oder magnetisch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über Hubbegrenzung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über Feder- oder Luftpatrone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040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063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717039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32426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639287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125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9612895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160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160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21,8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914598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160L</a:t>
                      </a:r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250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150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31,7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97570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200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400*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240*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15*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4305564"/>
                  </a:ext>
                </a:extLst>
              </a:tr>
            </a:tbl>
          </a:graphicData>
        </a:graphic>
      </p:graphicFrame>
      <p:sp>
        <p:nvSpPr>
          <p:cNvPr id="9" name="Textplatzhalter 3">
            <a:extLst>
              <a:ext uri="{FF2B5EF4-FFF2-40B4-BE49-F238E27FC236}">
                <a16:creationId xmlns:a16="http://schemas.microsoft.com/office/drawing/2014/main" id="{EC6559F6-33AB-3CED-01FA-B20F9289EBFC}"/>
              </a:ext>
            </a:extLst>
          </p:cNvPr>
          <p:cNvSpPr txBox="1">
            <a:spLocks/>
          </p:cNvSpPr>
          <p:nvPr/>
        </p:nvSpPr>
        <p:spPr>
          <a:xfrm>
            <a:off x="658814" y="24902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  <p:pic>
        <p:nvPicPr>
          <p:cNvPr id="15" name="Grafik 14" descr="Häkchen mit einfarbiger Füllung">
            <a:extLst>
              <a:ext uri="{FF2B5EF4-FFF2-40B4-BE49-F238E27FC236}">
                <a16:creationId xmlns:a16="http://schemas.microsoft.com/office/drawing/2014/main" id="{84629C06-F439-41FF-AFD9-ED6876DE2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82537" y="4292216"/>
            <a:ext cx="527694" cy="527694"/>
          </a:xfrm>
          <a:prstGeom prst="rect">
            <a:avLst/>
          </a:prstGeom>
        </p:spPr>
      </p:pic>
      <p:pic>
        <p:nvPicPr>
          <p:cNvPr id="16" name="Grafik 15" descr="Häkchen mit einfarbiger Füllung">
            <a:extLst>
              <a:ext uri="{FF2B5EF4-FFF2-40B4-BE49-F238E27FC236}">
                <a16:creationId xmlns:a16="http://schemas.microsoft.com/office/drawing/2014/main" id="{2166065D-B4D8-45C7-9FEE-73B3C7110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69798" y="4292216"/>
            <a:ext cx="527694" cy="527694"/>
          </a:xfrm>
          <a:prstGeom prst="rect">
            <a:avLst/>
          </a:prstGeom>
        </p:spPr>
      </p:pic>
      <p:pic>
        <p:nvPicPr>
          <p:cNvPr id="17" name="Grafik 16" descr="Häkchen mit einfarbiger Füllung">
            <a:extLst>
              <a:ext uri="{FF2B5EF4-FFF2-40B4-BE49-F238E27FC236}">
                <a16:creationId xmlns:a16="http://schemas.microsoft.com/office/drawing/2014/main" id="{B1B77E29-CE25-00F0-AAB9-52B07DBBF8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60556" y="4292216"/>
            <a:ext cx="527694" cy="527694"/>
          </a:xfrm>
          <a:prstGeom prst="rect">
            <a:avLst/>
          </a:prstGeom>
        </p:spPr>
      </p:pic>
      <p:pic>
        <p:nvPicPr>
          <p:cNvPr id="18" name="Grafik 17" descr="Häkchen mit einfarbiger Füllung">
            <a:extLst>
              <a:ext uri="{FF2B5EF4-FFF2-40B4-BE49-F238E27FC236}">
                <a16:creationId xmlns:a16="http://schemas.microsoft.com/office/drawing/2014/main" id="{A9A0A93D-CE67-E140-46BE-7E68432BC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06759" y="4292216"/>
            <a:ext cx="527694" cy="527694"/>
          </a:xfrm>
          <a:prstGeom prst="rect">
            <a:avLst/>
          </a:prstGeom>
        </p:spPr>
      </p:pic>
      <p:pic>
        <p:nvPicPr>
          <p:cNvPr id="7" name="Grafik 6" descr="Häkchen mit einfarbiger Füllung">
            <a:extLst>
              <a:ext uri="{FF2B5EF4-FFF2-40B4-BE49-F238E27FC236}">
                <a16:creationId xmlns:a16="http://schemas.microsoft.com/office/drawing/2014/main" id="{1514B706-350C-57E9-6F39-D1E6DCAB8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73983" y="4292216"/>
            <a:ext cx="527694" cy="527694"/>
          </a:xfrm>
          <a:prstGeom prst="rect">
            <a:avLst/>
          </a:prstGeom>
        </p:spPr>
      </p:pic>
      <p:pic>
        <p:nvPicPr>
          <p:cNvPr id="24" name="Grafik 23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33941CAB-B828-F878-CE66-2EC90576E2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525" y="93964"/>
            <a:ext cx="1636472" cy="1038446"/>
          </a:xfrm>
          <a:prstGeom prst="rect">
            <a:avLst/>
          </a:prstGeom>
        </p:spPr>
      </p:pic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0753925B-CB07-DBC2-A635-C9E81B6613B1}"/>
              </a:ext>
            </a:extLst>
          </p:cNvPr>
          <p:cNvCxnSpPr>
            <a:cxnSpLocks/>
          </p:cNvCxnSpPr>
          <p:nvPr/>
        </p:nvCxnSpPr>
        <p:spPr>
          <a:xfrm>
            <a:off x="7716833" y="622251"/>
            <a:ext cx="39165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08D2868D-E4E4-D7D3-EDF3-3444196408F5}"/>
              </a:ext>
            </a:extLst>
          </p:cNvPr>
          <p:cNvCxnSpPr>
            <a:cxnSpLocks/>
          </p:cNvCxnSpPr>
          <p:nvPr/>
        </p:nvCxnSpPr>
        <p:spPr>
          <a:xfrm flipH="1">
            <a:off x="7716833" y="622251"/>
            <a:ext cx="38676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" name="Textfeld 3">
            <a:extLst>
              <a:ext uri="{FF2B5EF4-FFF2-40B4-BE49-F238E27FC236}">
                <a16:creationId xmlns:a16="http://schemas.microsoft.com/office/drawing/2014/main" id="{E3EB3DA8-4CEB-81E8-F26C-E4009E46D8A4}"/>
              </a:ext>
            </a:extLst>
          </p:cNvPr>
          <p:cNvSpPr txBox="1"/>
          <p:nvPr/>
        </p:nvSpPr>
        <p:spPr>
          <a:xfrm>
            <a:off x="658814" y="6503600"/>
            <a:ext cx="2334276" cy="2412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5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* Technische Daten unter Vorbehalt</a:t>
            </a:r>
          </a:p>
        </p:txBody>
      </p:sp>
    </p:spTree>
    <p:extLst>
      <p:ext uri="{BB962C8B-B14F-4D97-AF65-F5344CB8AC3E}">
        <p14:creationId xmlns:p14="http://schemas.microsoft.com/office/powerpoint/2010/main" val="332997735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3CCD5-5863-498F-DFCF-1C1F7F6BFD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021C074-4EAE-96CC-D6A0-BE115D928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10118043" cy="1020318"/>
          </a:xfrm>
        </p:spPr>
        <p:txBody>
          <a:bodyPr/>
          <a:lstStyle/>
          <a:p>
            <a:r>
              <a:rPr lang="de-DE" sz="3200"/>
              <a:t>AGM-W</a:t>
            </a:r>
            <a:br>
              <a:rPr lang="de-DE" sz="3200"/>
            </a:br>
            <a:r>
              <a:rPr lang="de-DE" sz="2400" b="1">
                <a:solidFill>
                  <a:schemeClr val="accent1"/>
                </a:solidFill>
              </a:rPr>
              <a:t>Toleranzen beherrschen und Zuverlässigkeit steigern</a:t>
            </a:r>
            <a:br>
              <a:rPr kumimoji="0" lang="de-DE" sz="2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endParaRPr lang="de-DE" sz="2400"/>
          </a:p>
        </p:txBody>
      </p:sp>
      <p:grpSp>
        <p:nvGrpSpPr>
          <p:cNvPr id="46" name="Gruppieren 45">
            <a:extLst>
              <a:ext uri="{FF2B5EF4-FFF2-40B4-BE49-F238E27FC236}">
                <a16:creationId xmlns:a16="http://schemas.microsoft.com/office/drawing/2014/main" id="{EFE0E42E-D9B9-638B-08B1-B54CA1ABF990}"/>
              </a:ext>
            </a:extLst>
          </p:cNvPr>
          <p:cNvGrpSpPr/>
          <p:nvPr/>
        </p:nvGrpSpPr>
        <p:grpSpPr>
          <a:xfrm>
            <a:off x="1039668" y="4124598"/>
            <a:ext cx="6723599" cy="361094"/>
            <a:chOff x="1329936" y="172440"/>
            <a:chExt cx="6723599" cy="361094"/>
          </a:xfrm>
        </p:grpSpPr>
        <p:sp>
          <p:nvSpPr>
            <p:cNvPr id="38" name="Textfeld 37">
              <a:extLst>
                <a:ext uri="{FF2B5EF4-FFF2-40B4-BE49-F238E27FC236}">
                  <a16:creationId xmlns:a16="http://schemas.microsoft.com/office/drawing/2014/main" id="{CA780065-21A6-5AB8-235B-59335A648EB3}"/>
                </a:ext>
              </a:extLst>
            </p:cNvPr>
            <p:cNvSpPr txBox="1"/>
            <p:nvPr/>
          </p:nvSpPr>
          <p:spPr>
            <a:xfrm>
              <a:off x="1329936" y="172440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050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10ECD6C4-4BF3-66F8-7B80-FB31C27848B5}"/>
                </a:ext>
              </a:extLst>
            </p:cNvPr>
            <p:cNvSpPr txBox="1"/>
            <p:nvPr/>
          </p:nvSpPr>
          <p:spPr>
            <a:xfrm>
              <a:off x="4115084" y="172440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063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2363F8B3-6618-149B-4C08-646E6EE3A68F}"/>
                </a:ext>
              </a:extLst>
            </p:cNvPr>
            <p:cNvSpPr txBox="1"/>
            <p:nvPr/>
          </p:nvSpPr>
          <p:spPr>
            <a:xfrm>
              <a:off x="6776752" y="172440"/>
              <a:ext cx="1276783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080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</p:grpSp>
      <p:pic>
        <p:nvPicPr>
          <p:cNvPr id="10" name="Grafik 9" descr="Ein Bild, das Text, Design enthält.&#10;&#10;KI-generierte Inhalte können fehlerhaft sein.">
            <a:extLst>
              <a:ext uri="{FF2B5EF4-FFF2-40B4-BE49-F238E27FC236}">
                <a16:creationId xmlns:a16="http://schemas.microsoft.com/office/drawing/2014/main" id="{B7D368B8-43D9-07AB-BC04-95093186FD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2229" y="4434029"/>
            <a:ext cx="1777864" cy="1377877"/>
          </a:xfrm>
          <a:prstGeom prst="rect">
            <a:avLst/>
          </a:prstGeom>
        </p:spPr>
      </p:pic>
      <p:pic>
        <p:nvPicPr>
          <p:cNvPr id="11" name="Grafik 10" descr="Ein Bild, das Text, Design enthält.&#10;&#10;KI-generierte Inhalte können fehlerhaft sein.">
            <a:extLst>
              <a:ext uri="{FF2B5EF4-FFF2-40B4-BE49-F238E27FC236}">
                <a16:creationId xmlns:a16="http://schemas.microsoft.com/office/drawing/2014/main" id="{63359503-C997-9281-1D0E-7DE5200099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5062" y="4434029"/>
            <a:ext cx="1992352" cy="1544110"/>
          </a:xfrm>
          <a:prstGeom prst="rect">
            <a:avLst/>
          </a:prstGeom>
        </p:spPr>
      </p:pic>
      <p:pic>
        <p:nvPicPr>
          <p:cNvPr id="12" name="Grafik 11" descr="Ein Bild, das Text, Design enthält.&#10;&#10;KI-generierte Inhalte können fehlerhaft sein.">
            <a:extLst>
              <a:ext uri="{FF2B5EF4-FFF2-40B4-BE49-F238E27FC236}">
                <a16:creationId xmlns:a16="http://schemas.microsoft.com/office/drawing/2014/main" id="{95580243-E06A-C3E0-9EFB-94370C8E1CD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55112" y="4434029"/>
            <a:ext cx="2171414" cy="1682887"/>
          </a:xfrm>
          <a:prstGeom prst="rect">
            <a:avLst/>
          </a:prstGeom>
        </p:spPr>
      </p:pic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C5C429C-4675-DEC7-4F3B-BF3873A026A4}"/>
              </a:ext>
            </a:extLst>
          </p:cNvPr>
          <p:cNvSpPr txBox="1">
            <a:spLocks/>
          </p:cNvSpPr>
          <p:nvPr/>
        </p:nvSpPr>
        <p:spPr>
          <a:xfrm>
            <a:off x="658814" y="33561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34B389C3-7CD5-DE72-FF4A-5991A1A06C9E}"/>
              </a:ext>
            </a:extLst>
          </p:cNvPr>
          <p:cNvGraphicFramePr>
            <a:graphicFrameLocks noGrp="1"/>
          </p:cNvGraphicFramePr>
          <p:nvPr/>
        </p:nvGraphicFramePr>
        <p:xfrm>
          <a:off x="697774" y="1583667"/>
          <a:ext cx="11016000" cy="22298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24000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1197849539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64201848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864118775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258451078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166065213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3641041350"/>
                    </a:ext>
                  </a:extLst>
                </a:gridCol>
              </a:tblGrid>
              <a:tr h="67771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Baugröße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vertikal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Empfohlenes </a:t>
                      </a:r>
                      <a:r>
                        <a:rPr lang="de-DE" sz="1200" b="1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Handlinggewicht</a:t>
                      </a: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Ausgleichsweg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Winkel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Eigenmasse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 Adapterplatten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Gewichts-kompensation</a:t>
                      </a:r>
                      <a:b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integriert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Baukasten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363323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[°]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38102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magnetisch und induktiv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b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b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b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über Steuerkolben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063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</a:tbl>
          </a:graphicData>
        </a:graphic>
      </p:graphicFrame>
      <p:sp>
        <p:nvSpPr>
          <p:cNvPr id="6" name="Bogen 5">
            <a:extLst>
              <a:ext uri="{FF2B5EF4-FFF2-40B4-BE49-F238E27FC236}">
                <a16:creationId xmlns:a16="http://schemas.microsoft.com/office/drawing/2014/main" id="{F33BD0A3-3223-09A5-128D-7D47F696785E}"/>
              </a:ext>
            </a:extLst>
          </p:cNvPr>
          <p:cNvSpPr/>
          <p:nvPr/>
        </p:nvSpPr>
        <p:spPr>
          <a:xfrm rot="4571232">
            <a:off x="7545629" y="5127962"/>
            <a:ext cx="914400" cy="914400"/>
          </a:xfrm>
          <a:prstGeom prst="arc">
            <a:avLst>
              <a:gd name="adj1" fmla="val 15041590"/>
              <a:gd name="adj2" fmla="val 21298738"/>
            </a:avLst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8" name="Grafik 7" descr="Häkchen mit einfarbiger Füllung">
            <a:extLst>
              <a:ext uri="{FF2B5EF4-FFF2-40B4-BE49-F238E27FC236}">
                <a16:creationId xmlns:a16="http://schemas.microsoft.com/office/drawing/2014/main" id="{E739F1FE-2ACD-99E3-38CA-2ABE8A8853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40819" y="2905532"/>
            <a:ext cx="527694" cy="527694"/>
          </a:xfrm>
          <a:prstGeom prst="rect">
            <a:avLst/>
          </a:prstGeom>
        </p:spPr>
      </p:pic>
      <p:pic>
        <p:nvPicPr>
          <p:cNvPr id="9" name="Grafik 8" descr="Häkchen mit einfarbiger Füllung">
            <a:extLst>
              <a:ext uri="{FF2B5EF4-FFF2-40B4-BE49-F238E27FC236}">
                <a16:creationId xmlns:a16="http://schemas.microsoft.com/office/drawing/2014/main" id="{63887698-4B5D-5027-C501-D589F9F1BF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44224" y="2905532"/>
            <a:ext cx="527694" cy="527694"/>
          </a:xfrm>
          <a:prstGeom prst="rect">
            <a:avLst/>
          </a:prstGeom>
        </p:spPr>
      </p:pic>
      <p:pic>
        <p:nvPicPr>
          <p:cNvPr id="13" name="Grafik 12" descr="Häkchen mit einfarbiger Füllung">
            <a:extLst>
              <a:ext uri="{FF2B5EF4-FFF2-40B4-BE49-F238E27FC236}">
                <a16:creationId xmlns:a16="http://schemas.microsoft.com/office/drawing/2014/main" id="{F19DDC5D-1A74-4E1A-7CC0-DAA8D033A6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867036" y="2905532"/>
            <a:ext cx="527694" cy="527694"/>
          </a:xfrm>
          <a:prstGeom prst="rect">
            <a:avLst/>
          </a:prstGeom>
        </p:spPr>
      </p:pic>
      <p:pic>
        <p:nvPicPr>
          <p:cNvPr id="14" name="Grafik 13" descr="Häkchen mit einfarbiger Füllung">
            <a:extLst>
              <a:ext uri="{FF2B5EF4-FFF2-40B4-BE49-F238E27FC236}">
                <a16:creationId xmlns:a16="http://schemas.microsoft.com/office/drawing/2014/main" id="{E73BD240-1E65-E41F-6B5C-A4DD5713B8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55630" y="2905532"/>
            <a:ext cx="527694" cy="52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80110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700D7-B42C-73B1-5CC2-0D43C3125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938A791-2B9D-CB68-7F50-CD4CC4E2B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762797"/>
          </a:xfrm>
        </p:spPr>
        <p:txBody>
          <a:bodyPr/>
          <a:lstStyle/>
          <a:p>
            <a:r>
              <a:rPr lang="de-DE" sz="3200"/>
              <a:t>AGM</a:t>
            </a:r>
            <a:br>
              <a:rPr lang="de-DE" sz="3200"/>
            </a:br>
            <a:r>
              <a:rPr lang="de-DE" sz="2400"/>
              <a:t>Kombinationsmöglichkeiten dank modularer Baureihen</a:t>
            </a:r>
            <a:endParaRPr lang="de-DE"/>
          </a:p>
        </p:txBody>
      </p: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AEA4910E-D096-5577-6AC9-DCA79F615CD4}"/>
              </a:ext>
            </a:extLst>
          </p:cNvPr>
          <p:cNvGrpSpPr/>
          <p:nvPr/>
        </p:nvGrpSpPr>
        <p:grpSpPr>
          <a:xfrm>
            <a:off x="668339" y="2044014"/>
            <a:ext cx="4920902" cy="1313884"/>
            <a:chOff x="3406558" y="2948246"/>
            <a:chExt cx="4920902" cy="1313884"/>
          </a:xfrm>
        </p:grpSpPr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16E025C7-3049-05DD-0EBC-7A6FF01F24CC}"/>
                </a:ext>
              </a:extLst>
            </p:cNvPr>
            <p:cNvGrpSpPr/>
            <p:nvPr/>
          </p:nvGrpSpPr>
          <p:grpSpPr>
            <a:xfrm>
              <a:off x="3593113" y="2948246"/>
              <a:ext cx="4734347" cy="961508"/>
              <a:chOff x="960736" y="1580953"/>
              <a:chExt cx="4734347" cy="961508"/>
            </a:xfrm>
          </p:grpSpPr>
          <p:grpSp>
            <p:nvGrpSpPr>
              <p:cNvPr id="33" name="Gruppieren 32">
                <a:extLst>
                  <a:ext uri="{FF2B5EF4-FFF2-40B4-BE49-F238E27FC236}">
                    <a16:creationId xmlns:a16="http://schemas.microsoft.com/office/drawing/2014/main" id="{1E09414E-5F44-34D3-884A-6A7233961C46}"/>
                  </a:ext>
                </a:extLst>
              </p:cNvPr>
              <p:cNvGrpSpPr/>
              <p:nvPr/>
            </p:nvGrpSpPr>
            <p:grpSpPr>
              <a:xfrm>
                <a:off x="960736" y="1580953"/>
                <a:ext cx="3261992" cy="961508"/>
                <a:chOff x="960736" y="1580953"/>
                <a:chExt cx="3261992" cy="961508"/>
              </a:xfrm>
            </p:grpSpPr>
            <p:sp>
              <p:nvSpPr>
                <p:cNvPr id="35" name="Textfeld 34">
                  <a:extLst>
                    <a:ext uri="{FF2B5EF4-FFF2-40B4-BE49-F238E27FC236}">
                      <a16:creationId xmlns:a16="http://schemas.microsoft.com/office/drawing/2014/main" id="{BBA62872-350C-56F1-DED7-069B53722A22}"/>
                    </a:ext>
                  </a:extLst>
                </p:cNvPr>
                <p:cNvSpPr txBox="1"/>
                <p:nvPr/>
              </p:nvSpPr>
              <p:spPr>
                <a:xfrm>
                  <a:off x="2746700" y="1580953"/>
                  <a:ext cx="1070825" cy="36109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AGM-Z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  <p:sp>
              <p:nvSpPr>
                <p:cNvPr id="36" name="Textfeld 35">
                  <a:extLst>
                    <a:ext uri="{FF2B5EF4-FFF2-40B4-BE49-F238E27FC236}">
                      <a16:creationId xmlns:a16="http://schemas.microsoft.com/office/drawing/2014/main" id="{B938E485-335C-6BC9-F254-DE34CF562D8C}"/>
                    </a:ext>
                  </a:extLst>
                </p:cNvPr>
                <p:cNvSpPr txBox="1"/>
                <p:nvPr/>
              </p:nvSpPr>
              <p:spPr>
                <a:xfrm>
                  <a:off x="960736" y="1580953"/>
                  <a:ext cx="772576" cy="116377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AGM-XY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  <p:sp>
              <p:nvSpPr>
                <p:cNvPr id="37" name="Textfeld 36">
                  <a:extLst>
                    <a:ext uri="{FF2B5EF4-FFF2-40B4-BE49-F238E27FC236}">
                      <a16:creationId xmlns:a16="http://schemas.microsoft.com/office/drawing/2014/main" id="{ACCBB3DF-2F28-4A1B-7DBE-BC3AB06FC82D}"/>
                    </a:ext>
                  </a:extLst>
                </p:cNvPr>
                <p:cNvSpPr txBox="1"/>
                <p:nvPr/>
              </p:nvSpPr>
              <p:spPr>
                <a:xfrm>
                  <a:off x="3835651" y="1992521"/>
                  <a:ext cx="387077" cy="54994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ctr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sz="40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2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=</a:t>
                  </a:r>
                </a:p>
              </p:txBody>
            </p:sp>
            <p:sp>
              <p:nvSpPr>
                <p:cNvPr id="38" name="Textfeld 37">
                  <a:extLst>
                    <a:ext uri="{FF2B5EF4-FFF2-40B4-BE49-F238E27FC236}">
                      <a16:creationId xmlns:a16="http://schemas.microsoft.com/office/drawing/2014/main" id="{E6C29C3B-0396-F9E4-BE50-0CC77C8ECAE8}"/>
                    </a:ext>
                  </a:extLst>
                </p:cNvPr>
                <p:cNvSpPr txBox="1"/>
                <p:nvPr/>
              </p:nvSpPr>
              <p:spPr>
                <a:xfrm flipV="1">
                  <a:off x="1867729" y="2040918"/>
                  <a:ext cx="608851" cy="493316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ctr">
                  <a:noAutofit/>
                </a:bodyPr>
                <a:lstStyle/>
                <a:p>
                  <a:pPr marR="0" algn="ctr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sz="4000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2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+</a:t>
                  </a:r>
                </a:p>
              </p:txBody>
            </p:sp>
          </p:grpSp>
          <p:sp>
            <p:nvSpPr>
              <p:cNvPr id="34" name="Textfeld 33">
                <a:extLst>
                  <a:ext uri="{FF2B5EF4-FFF2-40B4-BE49-F238E27FC236}">
                    <a16:creationId xmlns:a16="http://schemas.microsoft.com/office/drawing/2014/main" id="{00619421-8EEE-7244-6226-BFA4EAEB4C10}"/>
                  </a:ext>
                </a:extLst>
              </p:cNvPr>
              <p:cNvSpPr txBox="1"/>
              <p:nvPr/>
            </p:nvSpPr>
            <p:spPr>
              <a:xfrm>
                <a:off x="4452170" y="1580953"/>
                <a:ext cx="1242913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b="1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AGM-XYZ</a:t>
                </a:r>
                <a:endParaRPr lang="de-DE" sz="1600" b="1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</p:grpSp>
        <p:pic>
          <p:nvPicPr>
            <p:cNvPr id="30" name="Grafik 29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F15CF418-89EC-0B2F-A05E-EF8E4A8D21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99559" y="3233570"/>
              <a:ext cx="1121545" cy="802428"/>
            </a:xfrm>
            <a:prstGeom prst="rect">
              <a:avLst/>
            </a:prstGeom>
          </p:spPr>
        </p:pic>
        <p:pic>
          <p:nvPicPr>
            <p:cNvPr id="31" name="Grafik 30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79F8DA1E-83E6-16EF-B413-64F79E8B803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06558" y="3233570"/>
              <a:ext cx="1186633" cy="752994"/>
            </a:xfrm>
            <a:prstGeom prst="rect">
              <a:avLst/>
            </a:prstGeom>
          </p:spPr>
        </p:pic>
        <p:pic>
          <p:nvPicPr>
            <p:cNvPr id="32" name="Grafik 31" descr="Ein Bild, das Text, Band enthält.&#10;&#10;KI-generierte Inhalte können fehlerhaft sein.">
              <a:extLst>
                <a:ext uri="{FF2B5EF4-FFF2-40B4-BE49-F238E27FC236}">
                  <a16:creationId xmlns:a16="http://schemas.microsoft.com/office/drawing/2014/main" id="{840985DD-EC8E-1BA1-73FD-52E6BC6743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55749" y="3233570"/>
              <a:ext cx="1070825" cy="102856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55CEAA2D-ACB4-61E9-890E-A83542C24CED}"/>
              </a:ext>
            </a:extLst>
          </p:cNvPr>
          <p:cNvGrpSpPr/>
          <p:nvPr/>
        </p:nvGrpSpPr>
        <p:grpSpPr>
          <a:xfrm>
            <a:off x="740897" y="4103379"/>
            <a:ext cx="4976357" cy="1288729"/>
            <a:chOff x="5450213" y="799448"/>
            <a:chExt cx="4976357" cy="1288729"/>
          </a:xfrm>
        </p:grpSpPr>
        <p:grpSp>
          <p:nvGrpSpPr>
            <p:cNvPr id="5" name="Gruppieren 4">
              <a:extLst>
                <a:ext uri="{FF2B5EF4-FFF2-40B4-BE49-F238E27FC236}">
                  <a16:creationId xmlns:a16="http://schemas.microsoft.com/office/drawing/2014/main" id="{29E1CE6D-B3EA-EA6D-CA8E-163254458252}"/>
                </a:ext>
              </a:extLst>
            </p:cNvPr>
            <p:cNvGrpSpPr/>
            <p:nvPr/>
          </p:nvGrpSpPr>
          <p:grpSpPr>
            <a:xfrm>
              <a:off x="5450213" y="799448"/>
              <a:ext cx="4976357" cy="1146056"/>
              <a:chOff x="5450213" y="799448"/>
              <a:chExt cx="4976357" cy="1146056"/>
            </a:xfrm>
          </p:grpSpPr>
          <p:grpSp>
            <p:nvGrpSpPr>
              <p:cNvPr id="7" name="Gruppieren 6">
                <a:extLst>
                  <a:ext uri="{FF2B5EF4-FFF2-40B4-BE49-F238E27FC236}">
                    <a16:creationId xmlns:a16="http://schemas.microsoft.com/office/drawing/2014/main" id="{48C0AC9C-A470-FC48-12D7-44AF6E25C08C}"/>
                  </a:ext>
                </a:extLst>
              </p:cNvPr>
              <p:cNvGrpSpPr/>
              <p:nvPr/>
            </p:nvGrpSpPr>
            <p:grpSpPr>
              <a:xfrm>
                <a:off x="5628798" y="799448"/>
                <a:ext cx="4797772" cy="970141"/>
                <a:chOff x="897311" y="1567051"/>
                <a:chExt cx="4797772" cy="970141"/>
              </a:xfrm>
            </p:grpSpPr>
            <p:grpSp>
              <p:nvGrpSpPr>
                <p:cNvPr id="11" name="Gruppieren 10">
                  <a:extLst>
                    <a:ext uri="{FF2B5EF4-FFF2-40B4-BE49-F238E27FC236}">
                      <a16:creationId xmlns:a16="http://schemas.microsoft.com/office/drawing/2014/main" id="{298D3EC8-C2F8-FAB2-4B4C-29F9A18B4AE3}"/>
                    </a:ext>
                  </a:extLst>
                </p:cNvPr>
                <p:cNvGrpSpPr/>
                <p:nvPr/>
              </p:nvGrpSpPr>
              <p:grpSpPr>
                <a:xfrm>
                  <a:off x="897311" y="1567051"/>
                  <a:ext cx="3259531" cy="970141"/>
                  <a:chOff x="897311" y="1567051"/>
                  <a:chExt cx="3259531" cy="970141"/>
                </a:xfrm>
              </p:grpSpPr>
              <p:sp>
                <p:nvSpPr>
                  <p:cNvPr id="13" name="Textfeld 12">
                    <a:extLst>
                      <a:ext uri="{FF2B5EF4-FFF2-40B4-BE49-F238E27FC236}">
                        <a16:creationId xmlns:a16="http://schemas.microsoft.com/office/drawing/2014/main" id="{B9676835-310B-BBD1-B16F-A87C92C312A3}"/>
                      </a:ext>
                    </a:extLst>
                  </p:cNvPr>
                  <p:cNvSpPr txBox="1"/>
                  <p:nvPr/>
                </p:nvSpPr>
                <p:spPr>
                  <a:xfrm>
                    <a:off x="2746700" y="1580953"/>
                    <a:ext cx="1070825" cy="361094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lang="en-US" sz="1600" b="1">
                        <a:solidFill>
                          <a:schemeClr val="tx2"/>
                        </a:solidFill>
                        <a:latin typeface="Fago Pro" panose="02000506040000020004" pitchFamily="50" charset="0"/>
                      </a:rPr>
                      <a:t>AGM-Z</a:t>
                    </a:r>
                    <a:endParaRPr lang="de-DE" sz="1600" b="1">
                      <a:solidFill>
                        <a:schemeClr val="tx2"/>
                      </a:solidFill>
                      <a:latin typeface="Fago Pro" panose="02000506040000020004" pitchFamily="50" charset="0"/>
                    </a:endParaRPr>
                  </a:p>
                </p:txBody>
              </p:sp>
              <p:sp>
                <p:nvSpPr>
                  <p:cNvPr id="14" name="Textfeld 13">
                    <a:extLst>
                      <a:ext uri="{FF2B5EF4-FFF2-40B4-BE49-F238E27FC236}">
                        <a16:creationId xmlns:a16="http://schemas.microsoft.com/office/drawing/2014/main" id="{55F84998-6F9B-0EE3-2713-ADF28934FF28}"/>
                      </a:ext>
                    </a:extLst>
                  </p:cNvPr>
                  <p:cNvSpPr txBox="1"/>
                  <p:nvPr/>
                </p:nvSpPr>
                <p:spPr>
                  <a:xfrm>
                    <a:off x="897311" y="1567051"/>
                    <a:ext cx="772576" cy="273655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lang="en-US" sz="1600" b="1">
                        <a:solidFill>
                          <a:schemeClr val="tx2"/>
                        </a:solidFill>
                        <a:latin typeface="Fago Pro" panose="02000506040000020004" pitchFamily="50" charset="0"/>
                      </a:rPr>
                      <a:t>AGM-W</a:t>
                    </a:r>
                    <a:endParaRPr lang="de-DE" sz="1600" b="1">
                      <a:solidFill>
                        <a:schemeClr val="tx2"/>
                      </a:solidFill>
                      <a:latin typeface="Fago Pro" panose="02000506040000020004" pitchFamily="50" charset="0"/>
                    </a:endParaRPr>
                  </a:p>
                </p:txBody>
              </p:sp>
              <p:sp>
                <p:nvSpPr>
                  <p:cNvPr id="15" name="Textfeld 14">
                    <a:extLst>
                      <a:ext uri="{FF2B5EF4-FFF2-40B4-BE49-F238E27FC236}">
                        <a16:creationId xmlns:a16="http://schemas.microsoft.com/office/drawing/2014/main" id="{6C52902A-50E6-717A-1E07-C81151153428}"/>
                      </a:ext>
                    </a:extLst>
                  </p:cNvPr>
                  <p:cNvSpPr txBox="1"/>
                  <p:nvPr/>
                </p:nvSpPr>
                <p:spPr>
                  <a:xfrm>
                    <a:off x="3769765" y="1987252"/>
                    <a:ext cx="387077" cy="549940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 anchor="ctr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kumimoji="0" lang="de-DE" sz="40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uLnTx/>
                        <a:uFillTx/>
                        <a:ea typeface="+mn-ea"/>
                        <a:cs typeface="+mn-cs"/>
                      </a:rPr>
                      <a:t>=</a:t>
                    </a:r>
                  </a:p>
                </p:txBody>
              </p:sp>
              <p:sp>
                <p:nvSpPr>
                  <p:cNvPr id="16" name="Textfeld 15">
                    <a:extLst>
                      <a:ext uri="{FF2B5EF4-FFF2-40B4-BE49-F238E27FC236}">
                        <a16:creationId xmlns:a16="http://schemas.microsoft.com/office/drawing/2014/main" id="{5F34202E-3C48-604C-D23D-71EE77F44CD4}"/>
                      </a:ext>
                    </a:extLst>
                  </p:cNvPr>
                  <p:cNvSpPr txBox="1"/>
                  <p:nvPr/>
                </p:nvSpPr>
                <p:spPr>
                  <a:xfrm flipV="1">
                    <a:off x="1801164" y="2040918"/>
                    <a:ext cx="608851" cy="493316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 anchor="ctr">
                    <a:noAutofit/>
                  </a:bodyPr>
                  <a:lstStyle/>
                  <a:p>
                    <a:pPr marR="0" algn="ctr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kumimoji="0" lang="de-DE" sz="4000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uLnTx/>
                        <a:uFillTx/>
                        <a:ea typeface="+mn-ea"/>
                        <a:cs typeface="+mn-cs"/>
                      </a:rPr>
                      <a:t>+</a:t>
                    </a:r>
                  </a:p>
                </p:txBody>
              </p:sp>
            </p:grpSp>
            <p:sp>
              <p:nvSpPr>
                <p:cNvPr id="12" name="Textfeld 11">
                  <a:extLst>
                    <a:ext uri="{FF2B5EF4-FFF2-40B4-BE49-F238E27FC236}">
                      <a16:creationId xmlns:a16="http://schemas.microsoft.com/office/drawing/2014/main" id="{8A2AC719-BF49-4625-805B-D2846A0121E3}"/>
                    </a:ext>
                  </a:extLst>
                </p:cNvPr>
                <p:cNvSpPr txBox="1"/>
                <p:nvPr/>
              </p:nvSpPr>
              <p:spPr>
                <a:xfrm>
                  <a:off x="4452170" y="1580953"/>
                  <a:ext cx="1242913" cy="36109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AGM-WZ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</p:grpSp>
          <p:pic>
            <p:nvPicPr>
              <p:cNvPr id="9" name="Grafik 8">
                <a:extLst>
                  <a:ext uri="{FF2B5EF4-FFF2-40B4-BE49-F238E27FC236}">
                    <a16:creationId xmlns:a16="http://schemas.microsoft.com/office/drawing/2014/main" id="{398F9C5B-568C-25F1-14BC-C06B1F5344F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450213" y="1094442"/>
                <a:ext cx="1098665" cy="851062"/>
              </a:xfrm>
              <a:prstGeom prst="rect">
                <a:avLst/>
              </a:prstGeom>
            </p:spPr>
          </p:pic>
          <p:pic>
            <p:nvPicPr>
              <p:cNvPr id="10" name="Grafik 9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CCFE4EAC-4926-4022-3FED-AA7B083BC2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7221232" y="1093405"/>
                <a:ext cx="1121545" cy="802428"/>
              </a:xfrm>
              <a:prstGeom prst="rect">
                <a:avLst/>
              </a:prstGeom>
            </p:spPr>
          </p:pic>
        </p:grpSp>
        <p:pic>
          <p:nvPicPr>
            <p:cNvPr id="6" name="Grafik 5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543252DF-F52D-6047-9CA0-CCC05056E10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094564" y="1038476"/>
              <a:ext cx="927547" cy="1049701"/>
            </a:xfrm>
            <a:prstGeom prst="rect">
              <a:avLst/>
            </a:prstGeom>
          </p:spPr>
        </p:pic>
      </p:grpSp>
      <p:sp>
        <p:nvSpPr>
          <p:cNvPr id="17" name="Textfeld 16">
            <a:extLst>
              <a:ext uri="{FF2B5EF4-FFF2-40B4-BE49-F238E27FC236}">
                <a16:creationId xmlns:a16="http://schemas.microsoft.com/office/drawing/2014/main" id="{9B2F7B20-3957-3A0C-AA37-0A29AD2774D2}"/>
              </a:ext>
            </a:extLst>
          </p:cNvPr>
          <p:cNvSpPr txBox="1"/>
          <p:nvPr/>
        </p:nvSpPr>
        <p:spPr>
          <a:xfrm>
            <a:off x="6179147" y="2868328"/>
            <a:ext cx="4690961" cy="1708918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000" b="1">
                <a:solidFill>
                  <a:srgbClr val="002060"/>
                </a:solidFill>
                <a:latin typeface="Fago Pro"/>
              </a:rPr>
              <a:t>Vorteile: 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lang="de-DE" sz="2000" b="1">
                <a:solidFill>
                  <a:srgbClr val="002060"/>
                </a:solidFill>
                <a:latin typeface="Fago Pro"/>
              </a:rPr>
              <a:t>Geringere Aufbauhöhe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lang="de-DE" sz="2000" b="1">
                <a:solidFill>
                  <a:srgbClr val="002060"/>
                </a:solidFill>
                <a:latin typeface="Fago Pro"/>
              </a:rPr>
              <a:t>Geringere Eigenmasse</a:t>
            </a:r>
            <a:br>
              <a:rPr lang="de-DE" sz="2000" b="1">
                <a:latin typeface="Fago Pro" panose="02000506040000020004" pitchFamily="50" charset="0"/>
              </a:rPr>
            </a:br>
            <a:r>
              <a:rPr lang="de-DE" sz="2000">
                <a:solidFill>
                  <a:srgbClr val="002060"/>
                </a:solidFill>
                <a:latin typeface="Fago Pro"/>
              </a:rPr>
              <a:t>im Vergleich zur Kombination bestehend aus Einzelkomponenten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B050"/>
              </a:buClr>
              <a:buSzTx/>
              <a:buFont typeface="Arial" panose="020B0604020202020204" pitchFamily="34" charset="0"/>
              <a:buChar char="•"/>
              <a:tabLst/>
            </a:pPr>
            <a:endParaRPr lang="de-DE" sz="2000" b="1">
              <a:solidFill>
                <a:srgbClr val="00B050"/>
              </a:solidFill>
              <a:latin typeface="Fago Pro" panose="02000506040000020004" pitchFamily="50" charset="0"/>
            </a:endParaRP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9728F88-C80B-B083-3EE1-AE51D2A20C88}"/>
              </a:ext>
            </a:extLst>
          </p:cNvPr>
          <p:cNvSpPr txBox="1">
            <a:spLocks/>
          </p:cNvSpPr>
          <p:nvPr/>
        </p:nvSpPr>
        <p:spPr>
          <a:xfrm>
            <a:off x="658814" y="24902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</p:spTree>
    <p:extLst>
      <p:ext uri="{BB962C8B-B14F-4D97-AF65-F5344CB8AC3E}">
        <p14:creationId xmlns:p14="http://schemas.microsoft.com/office/powerpoint/2010/main" val="102466895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741112D-2040-4117-A9A7-1C0197CB7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4243"/>
            <a:ext cx="8996816" cy="1020318"/>
          </a:xfrm>
        </p:spPr>
        <p:txBody>
          <a:bodyPr/>
          <a:lstStyle/>
          <a:p>
            <a:r>
              <a:rPr lang="de-DE" sz="3200"/>
              <a:t>AGM</a:t>
            </a:r>
            <a:br>
              <a:rPr lang="de-DE" sz="3200"/>
            </a:br>
            <a:r>
              <a:rPr lang="de-DE" sz="2400"/>
              <a:t>Bietet mehr…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C5DF890A-55CB-4461-AA18-80CA484DC97B}"/>
              </a:ext>
            </a:extLst>
          </p:cNvPr>
          <p:cNvSpPr txBox="1"/>
          <p:nvPr/>
        </p:nvSpPr>
        <p:spPr>
          <a:xfrm>
            <a:off x="704653" y="3740355"/>
            <a:ext cx="289610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Umfangreichstes Sensorangebot </a:t>
            </a: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Zahlreiche magnetische und induktive Abfragemöglichkeiten für alle Baugrößen verfügbar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7C28EA4F-CAFA-444F-9016-8C063E92074F}"/>
              </a:ext>
            </a:extLst>
          </p:cNvPr>
          <p:cNvSpPr txBox="1"/>
          <p:nvPr/>
        </p:nvSpPr>
        <p:spPr>
          <a:xfrm>
            <a:off x="8089829" y="3740355"/>
            <a:ext cx="3624868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Standardisierte Adapterplatten</a:t>
            </a:r>
            <a:b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zusätzlich zur integrierten ISO-Schnittstelle sind je Baugröße eine Adapterplatten auf die nächstkleinere und die nächstgrößere</a:t>
            </a:r>
          </a:p>
          <a:p>
            <a:pPr algn="ctr"/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ISO-Schnittstelle verfügbar 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84DB75A-7C82-A802-FC2B-166FB297B2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8813" y="2615902"/>
            <a:ext cx="1230057" cy="114796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A794BAC7-944B-1DD3-C3CC-56F1FB323C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25" t="22650" r="6291"/>
          <a:stretch/>
        </p:blipFill>
        <p:spPr>
          <a:xfrm>
            <a:off x="2114979" y="2689407"/>
            <a:ext cx="1670637" cy="1050948"/>
          </a:xfrm>
          <a:prstGeom prst="rect">
            <a:avLst/>
          </a:prstGeom>
        </p:spPr>
      </p:pic>
      <p:sp>
        <p:nvSpPr>
          <p:cNvPr id="35" name="Textfeld 34">
            <a:extLst>
              <a:ext uri="{FF2B5EF4-FFF2-40B4-BE49-F238E27FC236}">
                <a16:creationId xmlns:a16="http://schemas.microsoft.com/office/drawing/2014/main" id="{08D798B8-812F-A1B4-F7B9-DA4F1E42B893}"/>
              </a:ext>
            </a:extLst>
          </p:cNvPr>
          <p:cNvSpPr txBox="1"/>
          <p:nvPr/>
        </p:nvSpPr>
        <p:spPr>
          <a:xfrm>
            <a:off x="4073215" y="3741208"/>
            <a:ext cx="350155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Effektive Gewichtskompensation in horizontalen Anwendungen </a:t>
            </a:r>
            <a:b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durch patentierte</a:t>
            </a:r>
            <a:r>
              <a:rPr lang="de-DE" sz="1400" b="1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>
                <a:solidFill>
                  <a:schemeClr val="tx2"/>
                </a:solidFill>
                <a:latin typeface="Fago Pro" panose="02000506040000020004" pitchFamily="50" charset="0"/>
              </a:rPr>
              <a:t>Feder- und Luftpatronen bei AGM-XY und AGM-XYZ</a:t>
            </a:r>
            <a:endParaRPr lang="en-US" sz="140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145CC22-E45C-3C2C-8AE3-A0D0110B6F55}"/>
              </a:ext>
            </a:extLst>
          </p:cNvPr>
          <p:cNvSpPr txBox="1">
            <a:spLocks/>
          </p:cNvSpPr>
          <p:nvPr/>
        </p:nvSpPr>
        <p:spPr>
          <a:xfrm>
            <a:off x="658813" y="34848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Modulare Ausgleichseinheiten AGM 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AFC9DA73-503D-F774-7682-B74C56AB5B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7167" y="2591149"/>
            <a:ext cx="1937581" cy="108344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F54EBBE-79A4-E7D8-5B55-CA249A3C06B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513"/>
          <a:stretch/>
        </p:blipFill>
        <p:spPr>
          <a:xfrm>
            <a:off x="8612899" y="2739886"/>
            <a:ext cx="2809033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14201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D5C2B-E4E2-E5C4-4E52-B1B2B71AA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Im Haus, Maschine, Forschungsinstrument, Bautechnik enthält.&#10;&#10;KI-generierte Inhalte können fehlerhaft sein.">
            <a:extLst>
              <a:ext uri="{FF2B5EF4-FFF2-40B4-BE49-F238E27FC236}">
                <a16:creationId xmlns:a16="http://schemas.microsoft.com/office/drawing/2014/main" id="{FED337AD-6844-2A23-E0CB-B6A1A5FAB1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F521407C-5F7F-F914-0F0C-AEC4A2128634}"/>
              </a:ext>
            </a:extLst>
          </p:cNvPr>
          <p:cNvSpPr/>
          <p:nvPr/>
        </p:nvSpPr>
        <p:spPr>
          <a:xfrm>
            <a:off x="633413" y="1484431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99AECDD-5E7F-B811-7EE4-8842C04755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CBAD8969-7309-7BA5-F33B-F4FDC71C9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1891101"/>
            <a:ext cx="3652837" cy="2200275"/>
          </a:xfrm>
        </p:spPr>
        <p:txBody>
          <a:bodyPr lIns="504000"/>
          <a:lstStyle/>
          <a:p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>
                <a:solidFill>
                  <a:schemeClr val="bg1"/>
                </a:solidFill>
                <a:ea typeface="+mn-ea"/>
                <a:cs typeface="+mn-cs"/>
              </a:rPr>
              <a:t>FTS</a:t>
            </a: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>
                <a:solidFill>
                  <a:schemeClr val="bg1"/>
                </a:solidFill>
                <a:ea typeface="+mn-ea"/>
                <a:cs typeface="+mn-cs"/>
              </a:rPr>
              <a:t>Kraft-Momenten-Sensor</a:t>
            </a:r>
            <a:endParaRPr lang="de-DE" sz="3200" b="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A79D7490-AF14-0CE0-D787-0CB3D7D33CFB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D362800C-1748-D45E-DDE5-6F51B856CC5D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C3F26E6F-B7DF-AEDF-EFE5-0528EF2A7388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578B124D-34E8-16CC-144D-8C8EB7DB00FF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0FE525E8-2A85-B038-ECE1-87ED0C98E9DC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0854CA14-11CE-0406-A1D6-F2533631B8C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5A5C81D1-9B5F-E302-A254-C3AD7542D2F9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D85DAADB-8F00-4CD7-D4D2-66CBC20D03FC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5CF2DBD5-6D82-BE08-D020-0EFC4E245C34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5415E42F-8AC4-12CD-FC6C-E12C0325C89F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D8D6D499-A4B4-BC2B-D478-679E4A35898D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DEDD9EEA-D7BD-4CB0-4CC2-38DAB50CFD84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92D33683-F418-9B3E-BFC3-C7B31F7D311E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C6DB17C8-6423-DB4F-868E-A00EEED00904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19697B09-5F04-8663-11FB-212B74C827F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87AB88CB-1A15-D08A-6A2B-1DCF027F14D2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CDF03B08-80DF-F8CD-5DA3-8A8174207924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9B95C7AC-5D4F-B063-B2D5-98BE3593C11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39606E91-C14F-BEF1-B4CD-0A6ABE5B8CB9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A9CA9C7A-8C97-B546-C722-329D4A297099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D155DDE1-CFAF-FC4D-76D7-9497FAC5B715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93668F31-8272-606B-3D26-5AD36E2040D8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820935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6A242-FCBA-1B53-7D9F-005624C20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E4A0F0B-9787-776C-7AA1-9A1E58C98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FTS</a:t>
            </a:r>
            <a:br>
              <a:rPr lang="de-DE" sz="2400"/>
            </a:br>
            <a:r>
              <a:rPr lang="de-DE" sz="2400"/>
              <a:t>Entwickelt und gefertigt in Deutschland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721144EC-E7B3-8ED0-4529-6570F8332B3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4FF350CB-1E50-EA13-00F7-11408C0EA869}"/>
              </a:ext>
            </a:extLst>
          </p:cNvPr>
          <p:cNvSpPr txBox="1"/>
          <p:nvPr/>
        </p:nvSpPr>
        <p:spPr>
          <a:xfrm>
            <a:off x="627783" y="2955959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047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2E1FDDAB-C6B6-E576-93BD-0B295776E28F}"/>
              </a:ext>
            </a:extLst>
          </p:cNvPr>
          <p:cNvSpPr txBox="1"/>
          <p:nvPr/>
        </p:nvSpPr>
        <p:spPr>
          <a:xfrm>
            <a:off x="2035268" y="2937749"/>
            <a:ext cx="91855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056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01F2E3E4-FC84-6AB9-0B5A-8BCEA1A07B38}"/>
              </a:ext>
            </a:extLst>
          </p:cNvPr>
          <p:cNvSpPr txBox="1"/>
          <p:nvPr/>
        </p:nvSpPr>
        <p:spPr>
          <a:xfrm>
            <a:off x="3714041" y="2955959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070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E5C5F527-EE1F-0E25-E1AD-AA77A0E95C94}"/>
              </a:ext>
            </a:extLst>
          </p:cNvPr>
          <p:cNvSpPr txBox="1"/>
          <p:nvPr/>
        </p:nvSpPr>
        <p:spPr>
          <a:xfrm>
            <a:off x="5588904" y="2955959"/>
            <a:ext cx="1007107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085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E0BF5B9-1239-9180-D281-F9D1355EEC03}"/>
              </a:ext>
            </a:extLst>
          </p:cNvPr>
          <p:cNvSpPr txBox="1"/>
          <p:nvPr/>
        </p:nvSpPr>
        <p:spPr>
          <a:xfrm>
            <a:off x="7883008" y="2955959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105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1978EB21-F885-68B8-DDA1-242BA58CC602}"/>
              </a:ext>
            </a:extLst>
          </p:cNvPr>
          <p:cNvSpPr txBox="1"/>
          <p:nvPr/>
        </p:nvSpPr>
        <p:spPr>
          <a:xfrm>
            <a:off x="10299788" y="2937749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125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F3140565-203A-EC0B-E0C9-F6F45978A85B}"/>
              </a:ext>
            </a:extLst>
          </p:cNvPr>
          <p:cNvSpPr txBox="1"/>
          <p:nvPr/>
        </p:nvSpPr>
        <p:spPr>
          <a:xfrm>
            <a:off x="1376601" y="5860145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160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DA61CF2B-3528-FBA6-DE20-F58235FA818F}"/>
              </a:ext>
            </a:extLst>
          </p:cNvPr>
          <p:cNvSpPr txBox="1"/>
          <p:nvPr/>
        </p:nvSpPr>
        <p:spPr>
          <a:xfrm>
            <a:off x="4856776" y="5860145"/>
            <a:ext cx="1059846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200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D100F68C-CF72-1443-2DCA-CA3D0321C8AE}"/>
              </a:ext>
            </a:extLst>
          </p:cNvPr>
          <p:cNvSpPr txBox="1"/>
          <p:nvPr/>
        </p:nvSpPr>
        <p:spPr>
          <a:xfrm>
            <a:off x="9083544" y="5867769"/>
            <a:ext cx="963604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250</a:t>
            </a:r>
          </a:p>
        </p:txBody>
      </p:sp>
      <p:pic>
        <p:nvPicPr>
          <p:cNvPr id="25" name="Grafik 24" descr="Ein Bild, das Zylinder, Kreis, Haushaltsgerät, Im Haus enthält.&#10;&#10;KI-generierte Inhalte können fehlerhaft sein.">
            <a:extLst>
              <a:ext uri="{FF2B5EF4-FFF2-40B4-BE49-F238E27FC236}">
                <a16:creationId xmlns:a16="http://schemas.microsoft.com/office/drawing/2014/main" id="{04EA49AB-05EF-D7A9-69D5-C9BBD17BC1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361" y="2262387"/>
            <a:ext cx="674827" cy="651071"/>
          </a:xfrm>
          <a:prstGeom prst="rect">
            <a:avLst/>
          </a:prstGeom>
        </p:spPr>
      </p:pic>
      <p:pic>
        <p:nvPicPr>
          <p:cNvPr id="27" name="Grafik 26" descr="Ein Bild, das Haushaltsgerät, Kreis, Gerät, Im Haus enthält.&#10;&#10;KI-generierte Inhalte können fehlerhaft sein.">
            <a:extLst>
              <a:ext uri="{FF2B5EF4-FFF2-40B4-BE49-F238E27FC236}">
                <a16:creationId xmlns:a16="http://schemas.microsoft.com/office/drawing/2014/main" id="{FC22A477-0460-DD3B-4D1B-736CC2D98B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3048" y="2172320"/>
            <a:ext cx="802992" cy="742057"/>
          </a:xfrm>
          <a:prstGeom prst="rect">
            <a:avLst/>
          </a:prstGeom>
        </p:spPr>
      </p:pic>
      <p:pic>
        <p:nvPicPr>
          <p:cNvPr id="29" name="Grafik 28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46C236D4-7F6E-24E4-0AEB-66B0F239A96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6900" y="2022430"/>
            <a:ext cx="1008264" cy="908393"/>
          </a:xfrm>
          <a:prstGeom prst="rect">
            <a:avLst/>
          </a:prstGeom>
        </p:spPr>
      </p:pic>
      <p:pic>
        <p:nvPicPr>
          <p:cNvPr id="31" name="Grafik 30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B8EF44E9-07C3-B560-FB6E-61CB68B47F9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6699" y="1822279"/>
            <a:ext cx="1238508" cy="1115470"/>
          </a:xfrm>
          <a:prstGeom prst="rect">
            <a:avLst/>
          </a:prstGeom>
        </p:spPr>
      </p:pic>
      <p:pic>
        <p:nvPicPr>
          <p:cNvPr id="33" name="Grafik 32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30187651-AE88-0333-C1B8-539590E9A2E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6455" y="1600228"/>
            <a:ext cx="1587089" cy="1330595"/>
          </a:xfrm>
          <a:prstGeom prst="rect">
            <a:avLst/>
          </a:prstGeom>
        </p:spPr>
      </p:pic>
      <p:pic>
        <p:nvPicPr>
          <p:cNvPr id="35" name="Grafik 34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C7AA155C-33BD-61BE-4E04-BEA5A0C36C5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10074" y="1425568"/>
            <a:ext cx="1793410" cy="1493503"/>
          </a:xfrm>
          <a:prstGeom prst="rect">
            <a:avLst/>
          </a:prstGeom>
        </p:spPr>
      </p:pic>
      <p:pic>
        <p:nvPicPr>
          <p:cNvPr id="37" name="Grafik 36" descr="Ein Bild, das Kreis, Haushaltsgerät, Gerät enthält.&#10;&#10;KI-generierte Inhalte können fehlerhaft sein.">
            <a:extLst>
              <a:ext uri="{FF2B5EF4-FFF2-40B4-BE49-F238E27FC236}">
                <a16:creationId xmlns:a16="http://schemas.microsoft.com/office/drawing/2014/main" id="{4B0207BA-D8D0-3AA8-C453-427546BAB65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783" y="4128595"/>
            <a:ext cx="2311619" cy="1731550"/>
          </a:xfrm>
          <a:prstGeom prst="rect">
            <a:avLst/>
          </a:prstGeom>
        </p:spPr>
      </p:pic>
      <p:pic>
        <p:nvPicPr>
          <p:cNvPr id="38" name="Grafik 37" descr="Ein Bild, das Kreis, Haushaltsgerät, Gerät enthält.&#10;&#10;KI-generierte Inhalte können fehlerhaft sein.">
            <a:extLst>
              <a:ext uri="{FF2B5EF4-FFF2-40B4-BE49-F238E27FC236}">
                <a16:creationId xmlns:a16="http://schemas.microsoft.com/office/drawing/2014/main" id="{35CE6815-DE2E-4979-DE6B-EEC63C4C270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893" y="3796852"/>
            <a:ext cx="2762314" cy="2069149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</a:effectLst>
        </p:spPr>
      </p:pic>
      <p:pic>
        <p:nvPicPr>
          <p:cNvPr id="39" name="Grafik 38" descr="Ein Bild, das Kreis, Haushaltsgerät, Gerät enthält.&#10;&#10;KI-generierte Inhalte können fehlerhaft sein.">
            <a:extLst>
              <a:ext uri="{FF2B5EF4-FFF2-40B4-BE49-F238E27FC236}">
                <a16:creationId xmlns:a16="http://schemas.microsoft.com/office/drawing/2014/main" id="{B6885475-D48E-046C-5751-FAEE1251DAA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698" y="3196442"/>
            <a:ext cx="3566221" cy="2671327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62453305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5F246-3364-7F92-BBA3-4DD720A36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8EC0151-910B-0A73-5110-4785E5979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Portfolioübersicht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A65DF76E-4879-F0AD-3E27-2B9D185B8C0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683235BD-9D33-9782-1454-B14465E6BD6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61293" y="1323296"/>
            <a:ext cx="5169191" cy="4455287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986BEB98-DB7A-4840-BD4E-FEBA8604C62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63882" y="3666681"/>
            <a:ext cx="1134697" cy="2442099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E4C8698D-85F8-2713-3B96-C83F36A3FBE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19233" y="2743114"/>
            <a:ext cx="4928135" cy="2931671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C6ED1B7C-A939-4227-5D94-6A3CEF9E6F49}"/>
              </a:ext>
            </a:extLst>
          </p:cNvPr>
          <p:cNvSpPr txBox="1"/>
          <p:nvPr/>
        </p:nvSpPr>
        <p:spPr>
          <a:xfrm>
            <a:off x="9329960" y="5347085"/>
            <a:ext cx="2617408" cy="7591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400" b="1">
                <a:solidFill>
                  <a:srgbClr val="003D6A"/>
                </a:solidFill>
              </a:rPr>
              <a:t>Sensor</a:t>
            </a:r>
            <a:endParaRPr kumimoji="0" lang="de-DE" sz="24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9 </a:t>
            </a:r>
            <a:r>
              <a:rPr lang="de-DE" sz="1600">
                <a:solidFill>
                  <a:srgbClr val="003D6A"/>
                </a:solidFill>
              </a:rPr>
              <a:t>Größen</a:t>
            </a: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19787FB7-661F-B7A6-C259-262D364F5FEB}"/>
              </a:ext>
            </a:extLst>
          </p:cNvPr>
          <p:cNvSpPr txBox="1"/>
          <p:nvPr/>
        </p:nvSpPr>
        <p:spPr>
          <a:xfrm>
            <a:off x="-453002" y="4208949"/>
            <a:ext cx="3239020" cy="10203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Interface-Box</a:t>
            </a:r>
            <a:endParaRPr lang="de-DE" sz="2400" b="1">
              <a:solidFill>
                <a:srgbClr val="003D6A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 1 </a:t>
            </a:r>
            <a:r>
              <a:rPr lang="de-DE" sz="1600">
                <a:solidFill>
                  <a:srgbClr val="003D6A"/>
                </a:solidFill>
              </a:rPr>
              <a:t>für alle Schnittstellen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2 Varianten</a:t>
            </a:r>
            <a:r>
              <a:rPr kumimoji="0" lang="de-DE" sz="1600" i="0" u="none" strike="noStrike" kern="1200" cap="none" spc="0" normalizeH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 (IP)</a:t>
            </a:r>
            <a:endParaRPr kumimoji="0" lang="de-DE" sz="160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F4E98001-972E-797E-803A-1DDA871C0914}"/>
              </a:ext>
            </a:extLst>
          </p:cNvPr>
          <p:cNvSpPr txBox="1"/>
          <p:nvPr/>
        </p:nvSpPr>
        <p:spPr>
          <a:xfrm>
            <a:off x="8648158" y="1563406"/>
            <a:ext cx="3359278" cy="82195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ISO Adapter</a:t>
            </a:r>
            <a:endParaRPr lang="de-DE" sz="2400" b="1">
              <a:solidFill>
                <a:srgbClr val="003D6A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3 Größen für jede Sensorgröße</a:t>
            </a:r>
          </a:p>
        </p:txBody>
      </p:sp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25798C9A-C281-34AE-C908-BB11B61E9BFF}"/>
              </a:ext>
            </a:extLst>
          </p:cNvPr>
          <p:cNvSpPr/>
          <p:nvPr/>
        </p:nvSpPr>
        <p:spPr>
          <a:xfrm>
            <a:off x="2210089" y="2138793"/>
            <a:ext cx="6750932" cy="4186382"/>
          </a:xfrm>
          <a:custGeom>
            <a:avLst/>
            <a:gdLst>
              <a:gd name="connsiteX0" fmla="*/ 8998857 w 9225930"/>
              <a:gd name="connsiteY0" fmla="*/ 3219685 h 3777523"/>
              <a:gd name="connsiteX1" fmla="*/ 9158514 w 9225930"/>
              <a:gd name="connsiteY1" fmla="*/ 3582542 h 3777523"/>
              <a:gd name="connsiteX2" fmla="*/ 8026400 w 9225930"/>
              <a:gd name="connsiteY2" fmla="*/ 3640599 h 3777523"/>
              <a:gd name="connsiteX3" fmla="*/ 6923314 w 9225930"/>
              <a:gd name="connsiteY3" fmla="*/ 2987456 h 3777523"/>
              <a:gd name="connsiteX4" fmla="*/ 6342742 w 9225930"/>
              <a:gd name="connsiteY4" fmla="*/ 2305285 h 3777523"/>
              <a:gd name="connsiteX5" fmla="*/ 5312228 w 9225930"/>
              <a:gd name="connsiteY5" fmla="*/ 1623114 h 3777523"/>
              <a:gd name="connsiteX6" fmla="*/ 4905828 w 9225930"/>
              <a:gd name="connsiteY6" fmla="*/ 1086085 h 3777523"/>
              <a:gd name="connsiteX7" fmla="*/ 4891314 w 9225930"/>
              <a:gd name="connsiteY7" fmla="*/ 244256 h 3777523"/>
              <a:gd name="connsiteX8" fmla="*/ 4194628 w 9225930"/>
              <a:gd name="connsiteY8" fmla="*/ 12028 h 3777523"/>
              <a:gd name="connsiteX9" fmla="*/ 3991428 w 9225930"/>
              <a:gd name="connsiteY9" fmla="*/ 534542 h 3777523"/>
              <a:gd name="connsiteX10" fmla="*/ 4194628 w 9225930"/>
              <a:gd name="connsiteY10" fmla="*/ 1361856 h 3777523"/>
              <a:gd name="connsiteX11" fmla="*/ 4557485 w 9225930"/>
              <a:gd name="connsiteY11" fmla="*/ 2160142 h 3777523"/>
              <a:gd name="connsiteX12" fmla="*/ 4833257 w 9225930"/>
              <a:gd name="connsiteY12" fmla="*/ 3089056 h 3777523"/>
              <a:gd name="connsiteX13" fmla="*/ 4470400 w 9225930"/>
              <a:gd name="connsiteY13" fmla="*/ 3422885 h 3777523"/>
              <a:gd name="connsiteX14" fmla="*/ 3715657 w 9225930"/>
              <a:gd name="connsiteY14" fmla="*/ 3524485 h 3777523"/>
              <a:gd name="connsiteX15" fmla="*/ 2569028 w 9225930"/>
              <a:gd name="connsiteY15" fmla="*/ 3480942 h 3777523"/>
              <a:gd name="connsiteX16" fmla="*/ 1770742 w 9225930"/>
              <a:gd name="connsiteY16" fmla="*/ 3597056 h 3777523"/>
              <a:gd name="connsiteX17" fmla="*/ 827314 w 9225930"/>
              <a:gd name="connsiteY17" fmla="*/ 3727685 h 3777523"/>
              <a:gd name="connsiteX18" fmla="*/ 0 w 9225930"/>
              <a:gd name="connsiteY18" fmla="*/ 2682656 h 3777523"/>
              <a:gd name="connsiteX0" fmla="*/ 9144000 w 9371073"/>
              <a:gd name="connsiteY0" fmla="*/ 3219685 h 3777523"/>
              <a:gd name="connsiteX1" fmla="*/ 9303657 w 9371073"/>
              <a:gd name="connsiteY1" fmla="*/ 3582542 h 3777523"/>
              <a:gd name="connsiteX2" fmla="*/ 8171543 w 9371073"/>
              <a:gd name="connsiteY2" fmla="*/ 3640599 h 3777523"/>
              <a:gd name="connsiteX3" fmla="*/ 7068457 w 9371073"/>
              <a:gd name="connsiteY3" fmla="*/ 2987456 h 3777523"/>
              <a:gd name="connsiteX4" fmla="*/ 6487885 w 9371073"/>
              <a:gd name="connsiteY4" fmla="*/ 2305285 h 3777523"/>
              <a:gd name="connsiteX5" fmla="*/ 5457371 w 9371073"/>
              <a:gd name="connsiteY5" fmla="*/ 1623114 h 3777523"/>
              <a:gd name="connsiteX6" fmla="*/ 5050971 w 9371073"/>
              <a:gd name="connsiteY6" fmla="*/ 1086085 h 3777523"/>
              <a:gd name="connsiteX7" fmla="*/ 5036457 w 9371073"/>
              <a:gd name="connsiteY7" fmla="*/ 244256 h 3777523"/>
              <a:gd name="connsiteX8" fmla="*/ 4339771 w 9371073"/>
              <a:gd name="connsiteY8" fmla="*/ 12028 h 3777523"/>
              <a:gd name="connsiteX9" fmla="*/ 4136571 w 9371073"/>
              <a:gd name="connsiteY9" fmla="*/ 534542 h 3777523"/>
              <a:gd name="connsiteX10" fmla="*/ 4339771 w 9371073"/>
              <a:gd name="connsiteY10" fmla="*/ 1361856 h 3777523"/>
              <a:gd name="connsiteX11" fmla="*/ 4702628 w 9371073"/>
              <a:gd name="connsiteY11" fmla="*/ 2160142 h 3777523"/>
              <a:gd name="connsiteX12" fmla="*/ 4978400 w 9371073"/>
              <a:gd name="connsiteY12" fmla="*/ 3089056 h 3777523"/>
              <a:gd name="connsiteX13" fmla="*/ 4615543 w 9371073"/>
              <a:gd name="connsiteY13" fmla="*/ 3422885 h 3777523"/>
              <a:gd name="connsiteX14" fmla="*/ 3860800 w 9371073"/>
              <a:gd name="connsiteY14" fmla="*/ 3524485 h 3777523"/>
              <a:gd name="connsiteX15" fmla="*/ 2714171 w 9371073"/>
              <a:gd name="connsiteY15" fmla="*/ 3480942 h 3777523"/>
              <a:gd name="connsiteX16" fmla="*/ 1915885 w 9371073"/>
              <a:gd name="connsiteY16" fmla="*/ 3597056 h 3777523"/>
              <a:gd name="connsiteX17" fmla="*/ 972457 w 9371073"/>
              <a:gd name="connsiteY17" fmla="*/ 3727685 h 3777523"/>
              <a:gd name="connsiteX18" fmla="*/ 0 w 9371073"/>
              <a:gd name="connsiteY18" fmla="*/ 2087571 h 3777523"/>
              <a:gd name="connsiteX0" fmla="*/ 9144000 w 9371073"/>
              <a:gd name="connsiteY0" fmla="*/ 3510228 h 4068066"/>
              <a:gd name="connsiteX1" fmla="*/ 9303657 w 9371073"/>
              <a:gd name="connsiteY1" fmla="*/ 3873085 h 4068066"/>
              <a:gd name="connsiteX2" fmla="*/ 8171543 w 9371073"/>
              <a:gd name="connsiteY2" fmla="*/ 3931142 h 4068066"/>
              <a:gd name="connsiteX3" fmla="*/ 7068457 w 9371073"/>
              <a:gd name="connsiteY3" fmla="*/ 3277999 h 4068066"/>
              <a:gd name="connsiteX4" fmla="*/ 6487885 w 9371073"/>
              <a:gd name="connsiteY4" fmla="*/ 2595828 h 4068066"/>
              <a:gd name="connsiteX5" fmla="*/ 5457371 w 9371073"/>
              <a:gd name="connsiteY5" fmla="*/ 1913657 h 4068066"/>
              <a:gd name="connsiteX6" fmla="*/ 5050971 w 9371073"/>
              <a:gd name="connsiteY6" fmla="*/ 1376628 h 4068066"/>
              <a:gd name="connsiteX7" fmla="*/ 5675086 w 9371073"/>
              <a:gd name="connsiteY7" fmla="*/ 55828 h 4068066"/>
              <a:gd name="connsiteX8" fmla="*/ 4339771 w 9371073"/>
              <a:gd name="connsiteY8" fmla="*/ 302571 h 4068066"/>
              <a:gd name="connsiteX9" fmla="*/ 4136571 w 9371073"/>
              <a:gd name="connsiteY9" fmla="*/ 825085 h 4068066"/>
              <a:gd name="connsiteX10" fmla="*/ 4339771 w 9371073"/>
              <a:gd name="connsiteY10" fmla="*/ 1652399 h 4068066"/>
              <a:gd name="connsiteX11" fmla="*/ 4702628 w 9371073"/>
              <a:gd name="connsiteY11" fmla="*/ 2450685 h 4068066"/>
              <a:gd name="connsiteX12" fmla="*/ 4978400 w 9371073"/>
              <a:gd name="connsiteY12" fmla="*/ 3379599 h 4068066"/>
              <a:gd name="connsiteX13" fmla="*/ 4615543 w 9371073"/>
              <a:gd name="connsiteY13" fmla="*/ 3713428 h 4068066"/>
              <a:gd name="connsiteX14" fmla="*/ 3860800 w 9371073"/>
              <a:gd name="connsiteY14" fmla="*/ 3815028 h 4068066"/>
              <a:gd name="connsiteX15" fmla="*/ 2714171 w 9371073"/>
              <a:gd name="connsiteY15" fmla="*/ 3771485 h 4068066"/>
              <a:gd name="connsiteX16" fmla="*/ 1915885 w 9371073"/>
              <a:gd name="connsiteY16" fmla="*/ 3887599 h 4068066"/>
              <a:gd name="connsiteX17" fmla="*/ 972457 w 9371073"/>
              <a:gd name="connsiteY17" fmla="*/ 4018228 h 4068066"/>
              <a:gd name="connsiteX18" fmla="*/ 0 w 9371073"/>
              <a:gd name="connsiteY18" fmla="*/ 2378114 h 4068066"/>
              <a:gd name="connsiteX0" fmla="*/ 9144000 w 9371073"/>
              <a:gd name="connsiteY0" fmla="*/ 3546879 h 4104717"/>
              <a:gd name="connsiteX1" fmla="*/ 9303657 w 9371073"/>
              <a:gd name="connsiteY1" fmla="*/ 3909736 h 4104717"/>
              <a:gd name="connsiteX2" fmla="*/ 8171543 w 9371073"/>
              <a:gd name="connsiteY2" fmla="*/ 3967793 h 4104717"/>
              <a:gd name="connsiteX3" fmla="*/ 7068457 w 9371073"/>
              <a:gd name="connsiteY3" fmla="*/ 3314650 h 4104717"/>
              <a:gd name="connsiteX4" fmla="*/ 6487885 w 9371073"/>
              <a:gd name="connsiteY4" fmla="*/ 2632479 h 4104717"/>
              <a:gd name="connsiteX5" fmla="*/ 5457371 w 9371073"/>
              <a:gd name="connsiteY5" fmla="*/ 1950308 h 4104717"/>
              <a:gd name="connsiteX6" fmla="*/ 5050971 w 9371073"/>
              <a:gd name="connsiteY6" fmla="*/ 1413279 h 4104717"/>
              <a:gd name="connsiteX7" fmla="*/ 5675086 w 9371073"/>
              <a:gd name="connsiteY7" fmla="*/ 92479 h 4104717"/>
              <a:gd name="connsiteX8" fmla="*/ 4339771 w 9371073"/>
              <a:gd name="connsiteY8" fmla="*/ 194079 h 4104717"/>
              <a:gd name="connsiteX9" fmla="*/ 4136571 w 9371073"/>
              <a:gd name="connsiteY9" fmla="*/ 861736 h 4104717"/>
              <a:gd name="connsiteX10" fmla="*/ 4339771 w 9371073"/>
              <a:gd name="connsiteY10" fmla="*/ 1689050 h 4104717"/>
              <a:gd name="connsiteX11" fmla="*/ 4702628 w 9371073"/>
              <a:gd name="connsiteY11" fmla="*/ 2487336 h 4104717"/>
              <a:gd name="connsiteX12" fmla="*/ 4978400 w 9371073"/>
              <a:gd name="connsiteY12" fmla="*/ 3416250 h 4104717"/>
              <a:gd name="connsiteX13" fmla="*/ 4615543 w 9371073"/>
              <a:gd name="connsiteY13" fmla="*/ 3750079 h 4104717"/>
              <a:gd name="connsiteX14" fmla="*/ 3860800 w 9371073"/>
              <a:gd name="connsiteY14" fmla="*/ 3851679 h 4104717"/>
              <a:gd name="connsiteX15" fmla="*/ 2714171 w 9371073"/>
              <a:gd name="connsiteY15" fmla="*/ 3808136 h 4104717"/>
              <a:gd name="connsiteX16" fmla="*/ 1915885 w 9371073"/>
              <a:gd name="connsiteY16" fmla="*/ 3924250 h 4104717"/>
              <a:gd name="connsiteX17" fmla="*/ 972457 w 9371073"/>
              <a:gd name="connsiteY17" fmla="*/ 4054879 h 4104717"/>
              <a:gd name="connsiteX18" fmla="*/ 0 w 9371073"/>
              <a:gd name="connsiteY18" fmla="*/ 2414765 h 4104717"/>
              <a:gd name="connsiteX0" fmla="*/ 9144000 w 9371073"/>
              <a:gd name="connsiteY0" fmla="*/ 3538526 h 4096364"/>
              <a:gd name="connsiteX1" fmla="*/ 9303657 w 9371073"/>
              <a:gd name="connsiteY1" fmla="*/ 3901383 h 4096364"/>
              <a:gd name="connsiteX2" fmla="*/ 8171543 w 9371073"/>
              <a:gd name="connsiteY2" fmla="*/ 3959440 h 4096364"/>
              <a:gd name="connsiteX3" fmla="*/ 7068457 w 9371073"/>
              <a:gd name="connsiteY3" fmla="*/ 3306297 h 4096364"/>
              <a:gd name="connsiteX4" fmla="*/ 6487885 w 9371073"/>
              <a:gd name="connsiteY4" fmla="*/ 2624126 h 4096364"/>
              <a:gd name="connsiteX5" fmla="*/ 5457371 w 9371073"/>
              <a:gd name="connsiteY5" fmla="*/ 1941955 h 4096364"/>
              <a:gd name="connsiteX6" fmla="*/ 5050971 w 9371073"/>
              <a:gd name="connsiteY6" fmla="*/ 1404926 h 4096364"/>
              <a:gd name="connsiteX7" fmla="*/ 5675086 w 9371073"/>
              <a:gd name="connsiteY7" fmla="*/ 84126 h 4096364"/>
              <a:gd name="connsiteX8" fmla="*/ 4339771 w 9371073"/>
              <a:gd name="connsiteY8" fmla="*/ 185726 h 4096364"/>
              <a:gd name="connsiteX9" fmla="*/ 3918857 w 9371073"/>
              <a:gd name="connsiteY9" fmla="*/ 606641 h 4096364"/>
              <a:gd name="connsiteX10" fmla="*/ 4339771 w 9371073"/>
              <a:gd name="connsiteY10" fmla="*/ 1680697 h 4096364"/>
              <a:gd name="connsiteX11" fmla="*/ 4702628 w 9371073"/>
              <a:gd name="connsiteY11" fmla="*/ 2478983 h 4096364"/>
              <a:gd name="connsiteX12" fmla="*/ 4978400 w 9371073"/>
              <a:gd name="connsiteY12" fmla="*/ 3407897 h 4096364"/>
              <a:gd name="connsiteX13" fmla="*/ 4615543 w 9371073"/>
              <a:gd name="connsiteY13" fmla="*/ 3741726 h 4096364"/>
              <a:gd name="connsiteX14" fmla="*/ 3860800 w 9371073"/>
              <a:gd name="connsiteY14" fmla="*/ 3843326 h 4096364"/>
              <a:gd name="connsiteX15" fmla="*/ 2714171 w 9371073"/>
              <a:gd name="connsiteY15" fmla="*/ 3799783 h 4096364"/>
              <a:gd name="connsiteX16" fmla="*/ 1915885 w 9371073"/>
              <a:gd name="connsiteY16" fmla="*/ 3915897 h 4096364"/>
              <a:gd name="connsiteX17" fmla="*/ 972457 w 9371073"/>
              <a:gd name="connsiteY17" fmla="*/ 4046526 h 4096364"/>
              <a:gd name="connsiteX18" fmla="*/ 0 w 9371073"/>
              <a:gd name="connsiteY18" fmla="*/ 2406412 h 4096364"/>
              <a:gd name="connsiteX0" fmla="*/ 9042400 w 9347823"/>
              <a:gd name="connsiteY0" fmla="*/ 3016012 h 4096364"/>
              <a:gd name="connsiteX1" fmla="*/ 9303657 w 9347823"/>
              <a:gd name="connsiteY1" fmla="*/ 3901383 h 4096364"/>
              <a:gd name="connsiteX2" fmla="*/ 8171543 w 9347823"/>
              <a:gd name="connsiteY2" fmla="*/ 3959440 h 4096364"/>
              <a:gd name="connsiteX3" fmla="*/ 7068457 w 9347823"/>
              <a:gd name="connsiteY3" fmla="*/ 3306297 h 4096364"/>
              <a:gd name="connsiteX4" fmla="*/ 6487885 w 9347823"/>
              <a:gd name="connsiteY4" fmla="*/ 2624126 h 4096364"/>
              <a:gd name="connsiteX5" fmla="*/ 5457371 w 9347823"/>
              <a:gd name="connsiteY5" fmla="*/ 1941955 h 4096364"/>
              <a:gd name="connsiteX6" fmla="*/ 5050971 w 9347823"/>
              <a:gd name="connsiteY6" fmla="*/ 1404926 h 4096364"/>
              <a:gd name="connsiteX7" fmla="*/ 5675086 w 9347823"/>
              <a:gd name="connsiteY7" fmla="*/ 84126 h 4096364"/>
              <a:gd name="connsiteX8" fmla="*/ 4339771 w 9347823"/>
              <a:gd name="connsiteY8" fmla="*/ 185726 h 4096364"/>
              <a:gd name="connsiteX9" fmla="*/ 3918857 w 9347823"/>
              <a:gd name="connsiteY9" fmla="*/ 606641 h 4096364"/>
              <a:gd name="connsiteX10" fmla="*/ 4339771 w 9347823"/>
              <a:gd name="connsiteY10" fmla="*/ 1680697 h 4096364"/>
              <a:gd name="connsiteX11" fmla="*/ 4702628 w 9347823"/>
              <a:gd name="connsiteY11" fmla="*/ 2478983 h 4096364"/>
              <a:gd name="connsiteX12" fmla="*/ 4978400 w 9347823"/>
              <a:gd name="connsiteY12" fmla="*/ 3407897 h 4096364"/>
              <a:gd name="connsiteX13" fmla="*/ 4615543 w 9347823"/>
              <a:gd name="connsiteY13" fmla="*/ 3741726 h 4096364"/>
              <a:gd name="connsiteX14" fmla="*/ 3860800 w 9347823"/>
              <a:gd name="connsiteY14" fmla="*/ 3843326 h 4096364"/>
              <a:gd name="connsiteX15" fmla="*/ 2714171 w 9347823"/>
              <a:gd name="connsiteY15" fmla="*/ 3799783 h 4096364"/>
              <a:gd name="connsiteX16" fmla="*/ 1915885 w 9347823"/>
              <a:gd name="connsiteY16" fmla="*/ 3915897 h 4096364"/>
              <a:gd name="connsiteX17" fmla="*/ 972457 w 9347823"/>
              <a:gd name="connsiteY17" fmla="*/ 4046526 h 4096364"/>
              <a:gd name="connsiteX18" fmla="*/ 0 w 9347823"/>
              <a:gd name="connsiteY18" fmla="*/ 2406412 h 4096364"/>
              <a:gd name="connsiteX0" fmla="*/ 9042400 w 9398691"/>
              <a:gd name="connsiteY0" fmla="*/ 3016012 h 4096364"/>
              <a:gd name="connsiteX1" fmla="*/ 9303657 w 9398691"/>
              <a:gd name="connsiteY1" fmla="*/ 3901383 h 4096364"/>
              <a:gd name="connsiteX2" fmla="*/ 7432131 w 9398691"/>
              <a:gd name="connsiteY2" fmla="*/ 2527247 h 4096364"/>
              <a:gd name="connsiteX3" fmla="*/ 7068457 w 9398691"/>
              <a:gd name="connsiteY3" fmla="*/ 3306297 h 4096364"/>
              <a:gd name="connsiteX4" fmla="*/ 6487885 w 9398691"/>
              <a:gd name="connsiteY4" fmla="*/ 2624126 h 4096364"/>
              <a:gd name="connsiteX5" fmla="*/ 5457371 w 9398691"/>
              <a:gd name="connsiteY5" fmla="*/ 1941955 h 4096364"/>
              <a:gd name="connsiteX6" fmla="*/ 5050971 w 9398691"/>
              <a:gd name="connsiteY6" fmla="*/ 1404926 h 4096364"/>
              <a:gd name="connsiteX7" fmla="*/ 5675086 w 9398691"/>
              <a:gd name="connsiteY7" fmla="*/ 84126 h 4096364"/>
              <a:gd name="connsiteX8" fmla="*/ 4339771 w 9398691"/>
              <a:gd name="connsiteY8" fmla="*/ 185726 h 4096364"/>
              <a:gd name="connsiteX9" fmla="*/ 3918857 w 9398691"/>
              <a:gd name="connsiteY9" fmla="*/ 606641 h 4096364"/>
              <a:gd name="connsiteX10" fmla="*/ 4339771 w 9398691"/>
              <a:gd name="connsiteY10" fmla="*/ 1680697 h 4096364"/>
              <a:gd name="connsiteX11" fmla="*/ 4702628 w 9398691"/>
              <a:gd name="connsiteY11" fmla="*/ 2478983 h 4096364"/>
              <a:gd name="connsiteX12" fmla="*/ 4978400 w 9398691"/>
              <a:gd name="connsiteY12" fmla="*/ 3407897 h 4096364"/>
              <a:gd name="connsiteX13" fmla="*/ 4615543 w 9398691"/>
              <a:gd name="connsiteY13" fmla="*/ 3741726 h 4096364"/>
              <a:gd name="connsiteX14" fmla="*/ 3860800 w 9398691"/>
              <a:gd name="connsiteY14" fmla="*/ 3843326 h 4096364"/>
              <a:gd name="connsiteX15" fmla="*/ 2714171 w 9398691"/>
              <a:gd name="connsiteY15" fmla="*/ 3799783 h 4096364"/>
              <a:gd name="connsiteX16" fmla="*/ 1915885 w 9398691"/>
              <a:gd name="connsiteY16" fmla="*/ 3915897 h 4096364"/>
              <a:gd name="connsiteX17" fmla="*/ 972457 w 9398691"/>
              <a:gd name="connsiteY17" fmla="*/ 4046526 h 4096364"/>
              <a:gd name="connsiteX18" fmla="*/ 0 w 9398691"/>
              <a:gd name="connsiteY18" fmla="*/ 2406412 h 4096364"/>
              <a:gd name="connsiteX0" fmla="*/ 9042400 w 9063070"/>
              <a:gd name="connsiteY0" fmla="*/ 3016012 h 4096364"/>
              <a:gd name="connsiteX1" fmla="*/ 8112383 w 9063070"/>
              <a:gd name="connsiteY1" fmla="*/ 2810713 h 4096364"/>
              <a:gd name="connsiteX2" fmla="*/ 7432131 w 9063070"/>
              <a:gd name="connsiteY2" fmla="*/ 2527247 h 4096364"/>
              <a:gd name="connsiteX3" fmla="*/ 7068457 w 9063070"/>
              <a:gd name="connsiteY3" fmla="*/ 3306297 h 4096364"/>
              <a:gd name="connsiteX4" fmla="*/ 6487885 w 9063070"/>
              <a:gd name="connsiteY4" fmla="*/ 2624126 h 4096364"/>
              <a:gd name="connsiteX5" fmla="*/ 5457371 w 9063070"/>
              <a:gd name="connsiteY5" fmla="*/ 1941955 h 4096364"/>
              <a:gd name="connsiteX6" fmla="*/ 5050971 w 9063070"/>
              <a:gd name="connsiteY6" fmla="*/ 1404926 h 4096364"/>
              <a:gd name="connsiteX7" fmla="*/ 5675086 w 9063070"/>
              <a:gd name="connsiteY7" fmla="*/ 84126 h 4096364"/>
              <a:gd name="connsiteX8" fmla="*/ 4339771 w 9063070"/>
              <a:gd name="connsiteY8" fmla="*/ 185726 h 4096364"/>
              <a:gd name="connsiteX9" fmla="*/ 3918857 w 9063070"/>
              <a:gd name="connsiteY9" fmla="*/ 606641 h 4096364"/>
              <a:gd name="connsiteX10" fmla="*/ 4339771 w 9063070"/>
              <a:gd name="connsiteY10" fmla="*/ 1680697 h 4096364"/>
              <a:gd name="connsiteX11" fmla="*/ 4702628 w 9063070"/>
              <a:gd name="connsiteY11" fmla="*/ 2478983 h 4096364"/>
              <a:gd name="connsiteX12" fmla="*/ 4978400 w 9063070"/>
              <a:gd name="connsiteY12" fmla="*/ 3407897 h 4096364"/>
              <a:gd name="connsiteX13" fmla="*/ 4615543 w 9063070"/>
              <a:gd name="connsiteY13" fmla="*/ 3741726 h 4096364"/>
              <a:gd name="connsiteX14" fmla="*/ 3860800 w 9063070"/>
              <a:gd name="connsiteY14" fmla="*/ 3843326 h 4096364"/>
              <a:gd name="connsiteX15" fmla="*/ 2714171 w 9063070"/>
              <a:gd name="connsiteY15" fmla="*/ 3799783 h 4096364"/>
              <a:gd name="connsiteX16" fmla="*/ 1915885 w 9063070"/>
              <a:gd name="connsiteY16" fmla="*/ 3915897 h 4096364"/>
              <a:gd name="connsiteX17" fmla="*/ 972457 w 9063070"/>
              <a:gd name="connsiteY17" fmla="*/ 4046526 h 4096364"/>
              <a:gd name="connsiteX18" fmla="*/ 0 w 9063070"/>
              <a:gd name="connsiteY18" fmla="*/ 2406412 h 4096364"/>
              <a:gd name="connsiteX0" fmla="*/ 9042400 w 9065300"/>
              <a:gd name="connsiteY0" fmla="*/ 3016012 h 4096364"/>
              <a:gd name="connsiteX1" fmla="*/ 8112383 w 9065300"/>
              <a:gd name="connsiteY1" fmla="*/ 2810713 h 4096364"/>
              <a:gd name="connsiteX2" fmla="*/ 7432131 w 9065300"/>
              <a:gd name="connsiteY2" fmla="*/ 2527247 h 4096364"/>
              <a:gd name="connsiteX3" fmla="*/ 7068457 w 9065300"/>
              <a:gd name="connsiteY3" fmla="*/ 3306297 h 4096364"/>
              <a:gd name="connsiteX4" fmla="*/ 6487885 w 9065300"/>
              <a:gd name="connsiteY4" fmla="*/ 2624126 h 4096364"/>
              <a:gd name="connsiteX5" fmla="*/ 5457371 w 9065300"/>
              <a:gd name="connsiteY5" fmla="*/ 1941955 h 4096364"/>
              <a:gd name="connsiteX6" fmla="*/ 5050971 w 9065300"/>
              <a:gd name="connsiteY6" fmla="*/ 1404926 h 4096364"/>
              <a:gd name="connsiteX7" fmla="*/ 5675086 w 9065300"/>
              <a:gd name="connsiteY7" fmla="*/ 84126 h 4096364"/>
              <a:gd name="connsiteX8" fmla="*/ 4339771 w 9065300"/>
              <a:gd name="connsiteY8" fmla="*/ 185726 h 4096364"/>
              <a:gd name="connsiteX9" fmla="*/ 3918857 w 9065300"/>
              <a:gd name="connsiteY9" fmla="*/ 606641 h 4096364"/>
              <a:gd name="connsiteX10" fmla="*/ 4339771 w 9065300"/>
              <a:gd name="connsiteY10" fmla="*/ 1680697 h 4096364"/>
              <a:gd name="connsiteX11" fmla="*/ 4702628 w 9065300"/>
              <a:gd name="connsiteY11" fmla="*/ 2478983 h 4096364"/>
              <a:gd name="connsiteX12" fmla="*/ 4978400 w 9065300"/>
              <a:gd name="connsiteY12" fmla="*/ 3407897 h 4096364"/>
              <a:gd name="connsiteX13" fmla="*/ 4615543 w 9065300"/>
              <a:gd name="connsiteY13" fmla="*/ 3741726 h 4096364"/>
              <a:gd name="connsiteX14" fmla="*/ 3860800 w 9065300"/>
              <a:gd name="connsiteY14" fmla="*/ 3843326 h 4096364"/>
              <a:gd name="connsiteX15" fmla="*/ 2714171 w 9065300"/>
              <a:gd name="connsiteY15" fmla="*/ 3799783 h 4096364"/>
              <a:gd name="connsiteX16" fmla="*/ 1915885 w 9065300"/>
              <a:gd name="connsiteY16" fmla="*/ 3915897 h 4096364"/>
              <a:gd name="connsiteX17" fmla="*/ 972457 w 9065300"/>
              <a:gd name="connsiteY17" fmla="*/ 4046526 h 4096364"/>
              <a:gd name="connsiteX18" fmla="*/ 0 w 9065300"/>
              <a:gd name="connsiteY18" fmla="*/ 2406412 h 4096364"/>
              <a:gd name="connsiteX0" fmla="*/ 9124558 w 9143829"/>
              <a:gd name="connsiteY0" fmla="*/ 3313468 h 4096364"/>
              <a:gd name="connsiteX1" fmla="*/ 8112383 w 9143829"/>
              <a:gd name="connsiteY1" fmla="*/ 2810713 h 4096364"/>
              <a:gd name="connsiteX2" fmla="*/ 7432131 w 9143829"/>
              <a:gd name="connsiteY2" fmla="*/ 2527247 h 4096364"/>
              <a:gd name="connsiteX3" fmla="*/ 7068457 w 9143829"/>
              <a:gd name="connsiteY3" fmla="*/ 3306297 h 4096364"/>
              <a:gd name="connsiteX4" fmla="*/ 6487885 w 9143829"/>
              <a:gd name="connsiteY4" fmla="*/ 2624126 h 4096364"/>
              <a:gd name="connsiteX5" fmla="*/ 5457371 w 9143829"/>
              <a:gd name="connsiteY5" fmla="*/ 1941955 h 4096364"/>
              <a:gd name="connsiteX6" fmla="*/ 5050971 w 9143829"/>
              <a:gd name="connsiteY6" fmla="*/ 1404926 h 4096364"/>
              <a:gd name="connsiteX7" fmla="*/ 5675086 w 9143829"/>
              <a:gd name="connsiteY7" fmla="*/ 84126 h 4096364"/>
              <a:gd name="connsiteX8" fmla="*/ 4339771 w 9143829"/>
              <a:gd name="connsiteY8" fmla="*/ 185726 h 4096364"/>
              <a:gd name="connsiteX9" fmla="*/ 3918857 w 9143829"/>
              <a:gd name="connsiteY9" fmla="*/ 606641 h 4096364"/>
              <a:gd name="connsiteX10" fmla="*/ 4339771 w 9143829"/>
              <a:gd name="connsiteY10" fmla="*/ 1680697 h 4096364"/>
              <a:gd name="connsiteX11" fmla="*/ 4702628 w 9143829"/>
              <a:gd name="connsiteY11" fmla="*/ 2478983 h 4096364"/>
              <a:gd name="connsiteX12" fmla="*/ 4978400 w 9143829"/>
              <a:gd name="connsiteY12" fmla="*/ 3407897 h 4096364"/>
              <a:gd name="connsiteX13" fmla="*/ 4615543 w 9143829"/>
              <a:gd name="connsiteY13" fmla="*/ 3741726 h 4096364"/>
              <a:gd name="connsiteX14" fmla="*/ 3860800 w 9143829"/>
              <a:gd name="connsiteY14" fmla="*/ 3843326 h 4096364"/>
              <a:gd name="connsiteX15" fmla="*/ 2714171 w 9143829"/>
              <a:gd name="connsiteY15" fmla="*/ 3799783 h 4096364"/>
              <a:gd name="connsiteX16" fmla="*/ 1915885 w 9143829"/>
              <a:gd name="connsiteY16" fmla="*/ 3915897 h 4096364"/>
              <a:gd name="connsiteX17" fmla="*/ 972457 w 9143829"/>
              <a:gd name="connsiteY17" fmla="*/ 4046526 h 4096364"/>
              <a:gd name="connsiteX18" fmla="*/ 0 w 9143829"/>
              <a:gd name="connsiteY18" fmla="*/ 2406412 h 4096364"/>
              <a:gd name="connsiteX0" fmla="*/ 9124558 w 9159839"/>
              <a:gd name="connsiteY0" fmla="*/ 3313468 h 4096364"/>
              <a:gd name="connsiteX1" fmla="*/ 8577939 w 9159839"/>
              <a:gd name="connsiteY1" fmla="*/ 3416641 h 4096364"/>
              <a:gd name="connsiteX2" fmla="*/ 7432131 w 9159839"/>
              <a:gd name="connsiteY2" fmla="*/ 2527247 h 4096364"/>
              <a:gd name="connsiteX3" fmla="*/ 7068457 w 9159839"/>
              <a:gd name="connsiteY3" fmla="*/ 3306297 h 4096364"/>
              <a:gd name="connsiteX4" fmla="*/ 6487885 w 9159839"/>
              <a:gd name="connsiteY4" fmla="*/ 2624126 h 4096364"/>
              <a:gd name="connsiteX5" fmla="*/ 5457371 w 9159839"/>
              <a:gd name="connsiteY5" fmla="*/ 1941955 h 4096364"/>
              <a:gd name="connsiteX6" fmla="*/ 5050971 w 9159839"/>
              <a:gd name="connsiteY6" fmla="*/ 1404926 h 4096364"/>
              <a:gd name="connsiteX7" fmla="*/ 5675086 w 9159839"/>
              <a:gd name="connsiteY7" fmla="*/ 84126 h 4096364"/>
              <a:gd name="connsiteX8" fmla="*/ 4339771 w 9159839"/>
              <a:gd name="connsiteY8" fmla="*/ 185726 h 4096364"/>
              <a:gd name="connsiteX9" fmla="*/ 3918857 w 9159839"/>
              <a:gd name="connsiteY9" fmla="*/ 606641 h 4096364"/>
              <a:gd name="connsiteX10" fmla="*/ 4339771 w 9159839"/>
              <a:gd name="connsiteY10" fmla="*/ 1680697 h 4096364"/>
              <a:gd name="connsiteX11" fmla="*/ 4702628 w 9159839"/>
              <a:gd name="connsiteY11" fmla="*/ 2478983 h 4096364"/>
              <a:gd name="connsiteX12" fmla="*/ 4978400 w 9159839"/>
              <a:gd name="connsiteY12" fmla="*/ 3407897 h 4096364"/>
              <a:gd name="connsiteX13" fmla="*/ 4615543 w 9159839"/>
              <a:gd name="connsiteY13" fmla="*/ 3741726 h 4096364"/>
              <a:gd name="connsiteX14" fmla="*/ 3860800 w 9159839"/>
              <a:gd name="connsiteY14" fmla="*/ 3843326 h 4096364"/>
              <a:gd name="connsiteX15" fmla="*/ 2714171 w 9159839"/>
              <a:gd name="connsiteY15" fmla="*/ 3799783 h 4096364"/>
              <a:gd name="connsiteX16" fmla="*/ 1915885 w 9159839"/>
              <a:gd name="connsiteY16" fmla="*/ 3915897 h 4096364"/>
              <a:gd name="connsiteX17" fmla="*/ 972457 w 9159839"/>
              <a:gd name="connsiteY17" fmla="*/ 4046526 h 4096364"/>
              <a:gd name="connsiteX18" fmla="*/ 0 w 9159839"/>
              <a:gd name="connsiteY18" fmla="*/ 2406412 h 4096364"/>
              <a:gd name="connsiteX0" fmla="*/ 9124558 w 9163159"/>
              <a:gd name="connsiteY0" fmla="*/ 3313468 h 4096364"/>
              <a:gd name="connsiteX1" fmla="*/ 8577939 w 9163159"/>
              <a:gd name="connsiteY1" fmla="*/ 3416641 h 4096364"/>
              <a:gd name="connsiteX2" fmla="*/ 7117196 w 9163159"/>
              <a:gd name="connsiteY2" fmla="*/ 1271324 h 4096364"/>
              <a:gd name="connsiteX3" fmla="*/ 7068457 w 9163159"/>
              <a:gd name="connsiteY3" fmla="*/ 3306297 h 4096364"/>
              <a:gd name="connsiteX4" fmla="*/ 6487885 w 9163159"/>
              <a:gd name="connsiteY4" fmla="*/ 2624126 h 4096364"/>
              <a:gd name="connsiteX5" fmla="*/ 5457371 w 9163159"/>
              <a:gd name="connsiteY5" fmla="*/ 1941955 h 4096364"/>
              <a:gd name="connsiteX6" fmla="*/ 5050971 w 9163159"/>
              <a:gd name="connsiteY6" fmla="*/ 1404926 h 4096364"/>
              <a:gd name="connsiteX7" fmla="*/ 5675086 w 9163159"/>
              <a:gd name="connsiteY7" fmla="*/ 84126 h 4096364"/>
              <a:gd name="connsiteX8" fmla="*/ 4339771 w 9163159"/>
              <a:gd name="connsiteY8" fmla="*/ 185726 h 4096364"/>
              <a:gd name="connsiteX9" fmla="*/ 3918857 w 9163159"/>
              <a:gd name="connsiteY9" fmla="*/ 606641 h 4096364"/>
              <a:gd name="connsiteX10" fmla="*/ 4339771 w 9163159"/>
              <a:gd name="connsiteY10" fmla="*/ 1680697 h 4096364"/>
              <a:gd name="connsiteX11" fmla="*/ 4702628 w 9163159"/>
              <a:gd name="connsiteY11" fmla="*/ 2478983 h 4096364"/>
              <a:gd name="connsiteX12" fmla="*/ 4978400 w 9163159"/>
              <a:gd name="connsiteY12" fmla="*/ 3407897 h 4096364"/>
              <a:gd name="connsiteX13" fmla="*/ 4615543 w 9163159"/>
              <a:gd name="connsiteY13" fmla="*/ 3741726 h 4096364"/>
              <a:gd name="connsiteX14" fmla="*/ 3860800 w 9163159"/>
              <a:gd name="connsiteY14" fmla="*/ 3843326 h 4096364"/>
              <a:gd name="connsiteX15" fmla="*/ 2714171 w 9163159"/>
              <a:gd name="connsiteY15" fmla="*/ 3799783 h 4096364"/>
              <a:gd name="connsiteX16" fmla="*/ 1915885 w 9163159"/>
              <a:gd name="connsiteY16" fmla="*/ 3915897 h 4096364"/>
              <a:gd name="connsiteX17" fmla="*/ 972457 w 9163159"/>
              <a:gd name="connsiteY17" fmla="*/ 4046526 h 4096364"/>
              <a:gd name="connsiteX18" fmla="*/ 0 w 9163159"/>
              <a:gd name="connsiteY18" fmla="*/ 2406412 h 4096364"/>
              <a:gd name="connsiteX0" fmla="*/ 9124558 w 9163159"/>
              <a:gd name="connsiteY0" fmla="*/ 3313468 h 4096364"/>
              <a:gd name="connsiteX1" fmla="*/ 8577939 w 9163159"/>
              <a:gd name="connsiteY1" fmla="*/ 3416641 h 4096364"/>
              <a:gd name="connsiteX2" fmla="*/ 7117196 w 9163159"/>
              <a:gd name="connsiteY2" fmla="*/ 1271324 h 4096364"/>
              <a:gd name="connsiteX3" fmla="*/ 7123229 w 9163159"/>
              <a:gd name="connsiteY3" fmla="*/ 56321 h 4096364"/>
              <a:gd name="connsiteX4" fmla="*/ 6487885 w 9163159"/>
              <a:gd name="connsiteY4" fmla="*/ 2624126 h 4096364"/>
              <a:gd name="connsiteX5" fmla="*/ 5457371 w 9163159"/>
              <a:gd name="connsiteY5" fmla="*/ 1941955 h 4096364"/>
              <a:gd name="connsiteX6" fmla="*/ 5050971 w 9163159"/>
              <a:gd name="connsiteY6" fmla="*/ 1404926 h 4096364"/>
              <a:gd name="connsiteX7" fmla="*/ 5675086 w 9163159"/>
              <a:gd name="connsiteY7" fmla="*/ 84126 h 4096364"/>
              <a:gd name="connsiteX8" fmla="*/ 4339771 w 9163159"/>
              <a:gd name="connsiteY8" fmla="*/ 185726 h 4096364"/>
              <a:gd name="connsiteX9" fmla="*/ 3918857 w 9163159"/>
              <a:gd name="connsiteY9" fmla="*/ 606641 h 4096364"/>
              <a:gd name="connsiteX10" fmla="*/ 4339771 w 9163159"/>
              <a:gd name="connsiteY10" fmla="*/ 1680697 h 4096364"/>
              <a:gd name="connsiteX11" fmla="*/ 4702628 w 9163159"/>
              <a:gd name="connsiteY11" fmla="*/ 2478983 h 4096364"/>
              <a:gd name="connsiteX12" fmla="*/ 4978400 w 9163159"/>
              <a:gd name="connsiteY12" fmla="*/ 3407897 h 4096364"/>
              <a:gd name="connsiteX13" fmla="*/ 4615543 w 9163159"/>
              <a:gd name="connsiteY13" fmla="*/ 3741726 h 4096364"/>
              <a:gd name="connsiteX14" fmla="*/ 3860800 w 9163159"/>
              <a:gd name="connsiteY14" fmla="*/ 3843326 h 4096364"/>
              <a:gd name="connsiteX15" fmla="*/ 2714171 w 9163159"/>
              <a:gd name="connsiteY15" fmla="*/ 3799783 h 4096364"/>
              <a:gd name="connsiteX16" fmla="*/ 1915885 w 9163159"/>
              <a:gd name="connsiteY16" fmla="*/ 3915897 h 4096364"/>
              <a:gd name="connsiteX17" fmla="*/ 972457 w 9163159"/>
              <a:gd name="connsiteY17" fmla="*/ 4046526 h 4096364"/>
              <a:gd name="connsiteX18" fmla="*/ 0 w 9163159"/>
              <a:gd name="connsiteY18" fmla="*/ 2406412 h 4096364"/>
              <a:gd name="connsiteX0" fmla="*/ 9124558 w 9163159"/>
              <a:gd name="connsiteY0" fmla="*/ 3569699 h 4352595"/>
              <a:gd name="connsiteX1" fmla="*/ 8577939 w 9163159"/>
              <a:gd name="connsiteY1" fmla="*/ 3672872 h 4352595"/>
              <a:gd name="connsiteX2" fmla="*/ 7117196 w 9163159"/>
              <a:gd name="connsiteY2" fmla="*/ 1527555 h 4352595"/>
              <a:gd name="connsiteX3" fmla="*/ 7123229 w 9163159"/>
              <a:gd name="connsiteY3" fmla="*/ 312552 h 4352595"/>
              <a:gd name="connsiteX4" fmla="*/ 6515271 w 9163159"/>
              <a:gd name="connsiteY4" fmla="*/ 148174 h 4352595"/>
              <a:gd name="connsiteX5" fmla="*/ 5457371 w 9163159"/>
              <a:gd name="connsiteY5" fmla="*/ 2198186 h 4352595"/>
              <a:gd name="connsiteX6" fmla="*/ 5050971 w 9163159"/>
              <a:gd name="connsiteY6" fmla="*/ 1661157 h 4352595"/>
              <a:gd name="connsiteX7" fmla="*/ 5675086 w 9163159"/>
              <a:gd name="connsiteY7" fmla="*/ 340357 h 4352595"/>
              <a:gd name="connsiteX8" fmla="*/ 4339771 w 9163159"/>
              <a:gd name="connsiteY8" fmla="*/ 441957 h 4352595"/>
              <a:gd name="connsiteX9" fmla="*/ 3918857 w 9163159"/>
              <a:gd name="connsiteY9" fmla="*/ 862872 h 4352595"/>
              <a:gd name="connsiteX10" fmla="*/ 4339771 w 9163159"/>
              <a:gd name="connsiteY10" fmla="*/ 1936928 h 4352595"/>
              <a:gd name="connsiteX11" fmla="*/ 4702628 w 9163159"/>
              <a:gd name="connsiteY11" fmla="*/ 2735214 h 4352595"/>
              <a:gd name="connsiteX12" fmla="*/ 4978400 w 9163159"/>
              <a:gd name="connsiteY12" fmla="*/ 3664128 h 4352595"/>
              <a:gd name="connsiteX13" fmla="*/ 4615543 w 9163159"/>
              <a:gd name="connsiteY13" fmla="*/ 3997957 h 4352595"/>
              <a:gd name="connsiteX14" fmla="*/ 3860800 w 9163159"/>
              <a:gd name="connsiteY14" fmla="*/ 4099557 h 4352595"/>
              <a:gd name="connsiteX15" fmla="*/ 2714171 w 9163159"/>
              <a:gd name="connsiteY15" fmla="*/ 4056014 h 4352595"/>
              <a:gd name="connsiteX16" fmla="*/ 1915885 w 9163159"/>
              <a:gd name="connsiteY16" fmla="*/ 4172128 h 4352595"/>
              <a:gd name="connsiteX17" fmla="*/ 972457 w 9163159"/>
              <a:gd name="connsiteY17" fmla="*/ 4302757 h 4352595"/>
              <a:gd name="connsiteX18" fmla="*/ 0 w 9163159"/>
              <a:gd name="connsiteY18" fmla="*/ 2662643 h 4352595"/>
              <a:gd name="connsiteX0" fmla="*/ 9124558 w 9167811"/>
              <a:gd name="connsiteY0" fmla="*/ 3557130 h 4340026"/>
              <a:gd name="connsiteX1" fmla="*/ 8577939 w 9167811"/>
              <a:gd name="connsiteY1" fmla="*/ 3660303 h 4340026"/>
              <a:gd name="connsiteX2" fmla="*/ 6747490 w 9167811"/>
              <a:gd name="connsiteY2" fmla="*/ 1162446 h 4340026"/>
              <a:gd name="connsiteX3" fmla="*/ 7123229 w 9167811"/>
              <a:gd name="connsiteY3" fmla="*/ 299983 h 4340026"/>
              <a:gd name="connsiteX4" fmla="*/ 6515271 w 9167811"/>
              <a:gd name="connsiteY4" fmla="*/ 135605 h 4340026"/>
              <a:gd name="connsiteX5" fmla="*/ 5457371 w 9167811"/>
              <a:gd name="connsiteY5" fmla="*/ 2185617 h 4340026"/>
              <a:gd name="connsiteX6" fmla="*/ 5050971 w 9167811"/>
              <a:gd name="connsiteY6" fmla="*/ 1648588 h 4340026"/>
              <a:gd name="connsiteX7" fmla="*/ 5675086 w 9167811"/>
              <a:gd name="connsiteY7" fmla="*/ 327788 h 4340026"/>
              <a:gd name="connsiteX8" fmla="*/ 4339771 w 9167811"/>
              <a:gd name="connsiteY8" fmla="*/ 429388 h 4340026"/>
              <a:gd name="connsiteX9" fmla="*/ 3918857 w 9167811"/>
              <a:gd name="connsiteY9" fmla="*/ 850303 h 4340026"/>
              <a:gd name="connsiteX10" fmla="*/ 4339771 w 9167811"/>
              <a:gd name="connsiteY10" fmla="*/ 1924359 h 4340026"/>
              <a:gd name="connsiteX11" fmla="*/ 4702628 w 9167811"/>
              <a:gd name="connsiteY11" fmla="*/ 2722645 h 4340026"/>
              <a:gd name="connsiteX12" fmla="*/ 4978400 w 9167811"/>
              <a:gd name="connsiteY12" fmla="*/ 3651559 h 4340026"/>
              <a:gd name="connsiteX13" fmla="*/ 4615543 w 9167811"/>
              <a:gd name="connsiteY13" fmla="*/ 3985388 h 4340026"/>
              <a:gd name="connsiteX14" fmla="*/ 3860800 w 9167811"/>
              <a:gd name="connsiteY14" fmla="*/ 4086988 h 4340026"/>
              <a:gd name="connsiteX15" fmla="*/ 2714171 w 9167811"/>
              <a:gd name="connsiteY15" fmla="*/ 4043445 h 4340026"/>
              <a:gd name="connsiteX16" fmla="*/ 1915885 w 9167811"/>
              <a:gd name="connsiteY16" fmla="*/ 4159559 h 4340026"/>
              <a:gd name="connsiteX17" fmla="*/ 972457 w 9167811"/>
              <a:gd name="connsiteY17" fmla="*/ 4290188 h 4340026"/>
              <a:gd name="connsiteX18" fmla="*/ 0 w 9167811"/>
              <a:gd name="connsiteY18" fmla="*/ 2650074 h 4340026"/>
              <a:gd name="connsiteX0" fmla="*/ 9015016 w 9068294"/>
              <a:gd name="connsiteY0" fmla="*/ 3612214 h 4340026"/>
              <a:gd name="connsiteX1" fmla="*/ 8577939 w 9068294"/>
              <a:gd name="connsiteY1" fmla="*/ 3660303 h 4340026"/>
              <a:gd name="connsiteX2" fmla="*/ 6747490 w 9068294"/>
              <a:gd name="connsiteY2" fmla="*/ 1162446 h 4340026"/>
              <a:gd name="connsiteX3" fmla="*/ 7123229 w 9068294"/>
              <a:gd name="connsiteY3" fmla="*/ 299983 h 4340026"/>
              <a:gd name="connsiteX4" fmla="*/ 6515271 w 9068294"/>
              <a:gd name="connsiteY4" fmla="*/ 135605 h 4340026"/>
              <a:gd name="connsiteX5" fmla="*/ 5457371 w 9068294"/>
              <a:gd name="connsiteY5" fmla="*/ 2185617 h 4340026"/>
              <a:gd name="connsiteX6" fmla="*/ 5050971 w 9068294"/>
              <a:gd name="connsiteY6" fmla="*/ 1648588 h 4340026"/>
              <a:gd name="connsiteX7" fmla="*/ 5675086 w 9068294"/>
              <a:gd name="connsiteY7" fmla="*/ 327788 h 4340026"/>
              <a:gd name="connsiteX8" fmla="*/ 4339771 w 9068294"/>
              <a:gd name="connsiteY8" fmla="*/ 429388 h 4340026"/>
              <a:gd name="connsiteX9" fmla="*/ 3918857 w 9068294"/>
              <a:gd name="connsiteY9" fmla="*/ 850303 h 4340026"/>
              <a:gd name="connsiteX10" fmla="*/ 4339771 w 9068294"/>
              <a:gd name="connsiteY10" fmla="*/ 1924359 h 4340026"/>
              <a:gd name="connsiteX11" fmla="*/ 4702628 w 9068294"/>
              <a:gd name="connsiteY11" fmla="*/ 2722645 h 4340026"/>
              <a:gd name="connsiteX12" fmla="*/ 4978400 w 9068294"/>
              <a:gd name="connsiteY12" fmla="*/ 3651559 h 4340026"/>
              <a:gd name="connsiteX13" fmla="*/ 4615543 w 9068294"/>
              <a:gd name="connsiteY13" fmla="*/ 3985388 h 4340026"/>
              <a:gd name="connsiteX14" fmla="*/ 3860800 w 9068294"/>
              <a:gd name="connsiteY14" fmla="*/ 4086988 h 4340026"/>
              <a:gd name="connsiteX15" fmla="*/ 2714171 w 9068294"/>
              <a:gd name="connsiteY15" fmla="*/ 4043445 h 4340026"/>
              <a:gd name="connsiteX16" fmla="*/ 1915885 w 9068294"/>
              <a:gd name="connsiteY16" fmla="*/ 4159559 h 4340026"/>
              <a:gd name="connsiteX17" fmla="*/ 972457 w 9068294"/>
              <a:gd name="connsiteY17" fmla="*/ 4290188 h 4340026"/>
              <a:gd name="connsiteX18" fmla="*/ 0 w 9068294"/>
              <a:gd name="connsiteY18" fmla="*/ 2650074 h 4340026"/>
              <a:gd name="connsiteX0" fmla="*/ 9015016 w 9015016"/>
              <a:gd name="connsiteY0" fmla="*/ 3612214 h 4340026"/>
              <a:gd name="connsiteX1" fmla="*/ 8577939 w 9015016"/>
              <a:gd name="connsiteY1" fmla="*/ 3660303 h 4340026"/>
              <a:gd name="connsiteX2" fmla="*/ 6747490 w 9015016"/>
              <a:gd name="connsiteY2" fmla="*/ 1162446 h 4340026"/>
              <a:gd name="connsiteX3" fmla="*/ 7123229 w 9015016"/>
              <a:gd name="connsiteY3" fmla="*/ 299983 h 4340026"/>
              <a:gd name="connsiteX4" fmla="*/ 6515271 w 9015016"/>
              <a:gd name="connsiteY4" fmla="*/ 135605 h 4340026"/>
              <a:gd name="connsiteX5" fmla="*/ 5457371 w 9015016"/>
              <a:gd name="connsiteY5" fmla="*/ 2185617 h 4340026"/>
              <a:gd name="connsiteX6" fmla="*/ 5050971 w 9015016"/>
              <a:gd name="connsiteY6" fmla="*/ 1648588 h 4340026"/>
              <a:gd name="connsiteX7" fmla="*/ 5675086 w 9015016"/>
              <a:gd name="connsiteY7" fmla="*/ 327788 h 4340026"/>
              <a:gd name="connsiteX8" fmla="*/ 4339771 w 9015016"/>
              <a:gd name="connsiteY8" fmla="*/ 429388 h 4340026"/>
              <a:gd name="connsiteX9" fmla="*/ 3918857 w 9015016"/>
              <a:gd name="connsiteY9" fmla="*/ 850303 h 4340026"/>
              <a:gd name="connsiteX10" fmla="*/ 4339771 w 9015016"/>
              <a:gd name="connsiteY10" fmla="*/ 1924359 h 4340026"/>
              <a:gd name="connsiteX11" fmla="*/ 4702628 w 9015016"/>
              <a:gd name="connsiteY11" fmla="*/ 2722645 h 4340026"/>
              <a:gd name="connsiteX12" fmla="*/ 4978400 w 9015016"/>
              <a:gd name="connsiteY12" fmla="*/ 3651559 h 4340026"/>
              <a:gd name="connsiteX13" fmla="*/ 4615543 w 9015016"/>
              <a:gd name="connsiteY13" fmla="*/ 3985388 h 4340026"/>
              <a:gd name="connsiteX14" fmla="*/ 3860800 w 9015016"/>
              <a:gd name="connsiteY14" fmla="*/ 4086988 h 4340026"/>
              <a:gd name="connsiteX15" fmla="*/ 2714171 w 9015016"/>
              <a:gd name="connsiteY15" fmla="*/ 4043445 h 4340026"/>
              <a:gd name="connsiteX16" fmla="*/ 1915885 w 9015016"/>
              <a:gd name="connsiteY16" fmla="*/ 4159559 h 4340026"/>
              <a:gd name="connsiteX17" fmla="*/ 972457 w 9015016"/>
              <a:gd name="connsiteY17" fmla="*/ 4290188 h 4340026"/>
              <a:gd name="connsiteX18" fmla="*/ 0 w 9015016"/>
              <a:gd name="connsiteY18" fmla="*/ 2650074 h 4340026"/>
              <a:gd name="connsiteX0" fmla="*/ 9261486 w 9261486"/>
              <a:gd name="connsiteY0" fmla="*/ 3557130 h 4340026"/>
              <a:gd name="connsiteX1" fmla="*/ 8577939 w 9261486"/>
              <a:gd name="connsiteY1" fmla="*/ 3660303 h 4340026"/>
              <a:gd name="connsiteX2" fmla="*/ 6747490 w 9261486"/>
              <a:gd name="connsiteY2" fmla="*/ 1162446 h 4340026"/>
              <a:gd name="connsiteX3" fmla="*/ 7123229 w 9261486"/>
              <a:gd name="connsiteY3" fmla="*/ 299983 h 4340026"/>
              <a:gd name="connsiteX4" fmla="*/ 6515271 w 9261486"/>
              <a:gd name="connsiteY4" fmla="*/ 135605 h 4340026"/>
              <a:gd name="connsiteX5" fmla="*/ 5457371 w 9261486"/>
              <a:gd name="connsiteY5" fmla="*/ 2185617 h 4340026"/>
              <a:gd name="connsiteX6" fmla="*/ 5050971 w 9261486"/>
              <a:gd name="connsiteY6" fmla="*/ 1648588 h 4340026"/>
              <a:gd name="connsiteX7" fmla="*/ 5675086 w 9261486"/>
              <a:gd name="connsiteY7" fmla="*/ 327788 h 4340026"/>
              <a:gd name="connsiteX8" fmla="*/ 4339771 w 9261486"/>
              <a:gd name="connsiteY8" fmla="*/ 429388 h 4340026"/>
              <a:gd name="connsiteX9" fmla="*/ 3918857 w 9261486"/>
              <a:gd name="connsiteY9" fmla="*/ 850303 h 4340026"/>
              <a:gd name="connsiteX10" fmla="*/ 4339771 w 9261486"/>
              <a:gd name="connsiteY10" fmla="*/ 1924359 h 4340026"/>
              <a:gd name="connsiteX11" fmla="*/ 4702628 w 9261486"/>
              <a:gd name="connsiteY11" fmla="*/ 2722645 h 4340026"/>
              <a:gd name="connsiteX12" fmla="*/ 4978400 w 9261486"/>
              <a:gd name="connsiteY12" fmla="*/ 3651559 h 4340026"/>
              <a:gd name="connsiteX13" fmla="*/ 4615543 w 9261486"/>
              <a:gd name="connsiteY13" fmla="*/ 3985388 h 4340026"/>
              <a:gd name="connsiteX14" fmla="*/ 3860800 w 9261486"/>
              <a:gd name="connsiteY14" fmla="*/ 4086988 h 4340026"/>
              <a:gd name="connsiteX15" fmla="*/ 2714171 w 9261486"/>
              <a:gd name="connsiteY15" fmla="*/ 4043445 h 4340026"/>
              <a:gd name="connsiteX16" fmla="*/ 1915885 w 9261486"/>
              <a:gd name="connsiteY16" fmla="*/ 4159559 h 4340026"/>
              <a:gd name="connsiteX17" fmla="*/ 972457 w 9261486"/>
              <a:gd name="connsiteY17" fmla="*/ 4290188 h 4340026"/>
              <a:gd name="connsiteX18" fmla="*/ 0 w 9261486"/>
              <a:gd name="connsiteY18" fmla="*/ 2650074 h 4340026"/>
              <a:gd name="connsiteX0" fmla="*/ 9261486 w 9261486"/>
              <a:gd name="connsiteY0" fmla="*/ 3477544 h 4260440"/>
              <a:gd name="connsiteX1" fmla="*/ 8577939 w 9261486"/>
              <a:gd name="connsiteY1" fmla="*/ 3580717 h 4260440"/>
              <a:gd name="connsiteX2" fmla="*/ 6747490 w 9261486"/>
              <a:gd name="connsiteY2" fmla="*/ 1082860 h 4260440"/>
              <a:gd name="connsiteX3" fmla="*/ 7123229 w 9261486"/>
              <a:gd name="connsiteY3" fmla="*/ 220397 h 4260440"/>
              <a:gd name="connsiteX4" fmla="*/ 6515271 w 9261486"/>
              <a:gd name="connsiteY4" fmla="*/ 56019 h 4260440"/>
              <a:gd name="connsiteX5" fmla="*/ 6183091 w 9261486"/>
              <a:gd name="connsiteY5" fmla="*/ 145029 h 4260440"/>
              <a:gd name="connsiteX6" fmla="*/ 5050971 w 9261486"/>
              <a:gd name="connsiteY6" fmla="*/ 1569002 h 4260440"/>
              <a:gd name="connsiteX7" fmla="*/ 5675086 w 9261486"/>
              <a:gd name="connsiteY7" fmla="*/ 248202 h 4260440"/>
              <a:gd name="connsiteX8" fmla="*/ 4339771 w 9261486"/>
              <a:gd name="connsiteY8" fmla="*/ 349802 h 4260440"/>
              <a:gd name="connsiteX9" fmla="*/ 3918857 w 9261486"/>
              <a:gd name="connsiteY9" fmla="*/ 770717 h 4260440"/>
              <a:gd name="connsiteX10" fmla="*/ 4339771 w 9261486"/>
              <a:gd name="connsiteY10" fmla="*/ 1844773 h 4260440"/>
              <a:gd name="connsiteX11" fmla="*/ 4702628 w 9261486"/>
              <a:gd name="connsiteY11" fmla="*/ 2643059 h 4260440"/>
              <a:gd name="connsiteX12" fmla="*/ 4978400 w 9261486"/>
              <a:gd name="connsiteY12" fmla="*/ 3571973 h 4260440"/>
              <a:gd name="connsiteX13" fmla="*/ 4615543 w 9261486"/>
              <a:gd name="connsiteY13" fmla="*/ 3905802 h 4260440"/>
              <a:gd name="connsiteX14" fmla="*/ 3860800 w 9261486"/>
              <a:gd name="connsiteY14" fmla="*/ 4007402 h 4260440"/>
              <a:gd name="connsiteX15" fmla="*/ 2714171 w 9261486"/>
              <a:gd name="connsiteY15" fmla="*/ 3963859 h 4260440"/>
              <a:gd name="connsiteX16" fmla="*/ 1915885 w 9261486"/>
              <a:gd name="connsiteY16" fmla="*/ 4079973 h 4260440"/>
              <a:gd name="connsiteX17" fmla="*/ 972457 w 9261486"/>
              <a:gd name="connsiteY17" fmla="*/ 4210602 h 4260440"/>
              <a:gd name="connsiteX18" fmla="*/ 0 w 9261486"/>
              <a:gd name="connsiteY18" fmla="*/ 2570488 h 4260440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4339771 w 9261486"/>
              <a:gd name="connsiteY10" fmla="*/ 1904744 h 4320411"/>
              <a:gd name="connsiteX11" fmla="*/ 4702628 w 9261486"/>
              <a:gd name="connsiteY11" fmla="*/ 2703030 h 4320411"/>
              <a:gd name="connsiteX12" fmla="*/ 4978400 w 9261486"/>
              <a:gd name="connsiteY12" fmla="*/ 3631944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4339771 w 9261486"/>
              <a:gd name="connsiteY10" fmla="*/ 1904744 h 4320411"/>
              <a:gd name="connsiteX11" fmla="*/ 4702628 w 9261486"/>
              <a:gd name="connsiteY11" fmla="*/ 270303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4339771 w 9261486"/>
              <a:gd name="connsiteY10" fmla="*/ 1904744 h 4320411"/>
              <a:gd name="connsiteX11" fmla="*/ 5400962 w 9261486"/>
              <a:gd name="connsiteY11" fmla="*/ 217422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5133955 w 9261486"/>
              <a:gd name="connsiteY10" fmla="*/ 1805593 h 4320411"/>
              <a:gd name="connsiteX11" fmla="*/ 5400962 w 9261486"/>
              <a:gd name="connsiteY11" fmla="*/ 217422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4740426 w 9261486"/>
              <a:gd name="connsiteY9" fmla="*/ 775604 h 4320411"/>
              <a:gd name="connsiteX10" fmla="*/ 5133955 w 9261486"/>
              <a:gd name="connsiteY10" fmla="*/ 1805593 h 4320411"/>
              <a:gd name="connsiteX11" fmla="*/ 5400962 w 9261486"/>
              <a:gd name="connsiteY11" fmla="*/ 217422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21357 h 4304253"/>
              <a:gd name="connsiteX1" fmla="*/ 8577939 w 9261486"/>
              <a:gd name="connsiteY1" fmla="*/ 3624530 h 4304253"/>
              <a:gd name="connsiteX2" fmla="*/ 6747490 w 9261486"/>
              <a:gd name="connsiteY2" fmla="*/ 1126673 h 4304253"/>
              <a:gd name="connsiteX3" fmla="*/ 7123229 w 9261486"/>
              <a:gd name="connsiteY3" fmla="*/ 264210 h 4304253"/>
              <a:gd name="connsiteX4" fmla="*/ 6871284 w 9261486"/>
              <a:gd name="connsiteY4" fmla="*/ 680 h 4304253"/>
              <a:gd name="connsiteX5" fmla="*/ 6183091 w 9261486"/>
              <a:gd name="connsiteY5" fmla="*/ 188842 h 4304253"/>
              <a:gd name="connsiteX6" fmla="*/ 5886234 w 9261486"/>
              <a:gd name="connsiteY6" fmla="*/ 213673 h 4304253"/>
              <a:gd name="connsiteX7" fmla="*/ 5675086 w 9261486"/>
              <a:gd name="connsiteY7" fmla="*/ 292015 h 4304253"/>
              <a:gd name="connsiteX8" fmla="*/ 4339771 w 9261486"/>
              <a:gd name="connsiteY8" fmla="*/ 393615 h 4304253"/>
              <a:gd name="connsiteX9" fmla="*/ 4740426 w 9261486"/>
              <a:gd name="connsiteY9" fmla="*/ 759446 h 4304253"/>
              <a:gd name="connsiteX10" fmla="*/ 5133955 w 9261486"/>
              <a:gd name="connsiteY10" fmla="*/ 1789435 h 4304253"/>
              <a:gd name="connsiteX11" fmla="*/ 5400962 w 9261486"/>
              <a:gd name="connsiteY11" fmla="*/ 2158062 h 4304253"/>
              <a:gd name="connsiteX12" fmla="*/ 5923205 w 9261486"/>
              <a:gd name="connsiteY12" fmla="*/ 3593752 h 4304253"/>
              <a:gd name="connsiteX13" fmla="*/ 4615543 w 9261486"/>
              <a:gd name="connsiteY13" fmla="*/ 3949615 h 4304253"/>
              <a:gd name="connsiteX14" fmla="*/ 3860800 w 9261486"/>
              <a:gd name="connsiteY14" fmla="*/ 4051215 h 4304253"/>
              <a:gd name="connsiteX15" fmla="*/ 2714171 w 9261486"/>
              <a:gd name="connsiteY15" fmla="*/ 4007672 h 4304253"/>
              <a:gd name="connsiteX16" fmla="*/ 1915885 w 9261486"/>
              <a:gd name="connsiteY16" fmla="*/ 4123786 h 4304253"/>
              <a:gd name="connsiteX17" fmla="*/ 972457 w 9261486"/>
              <a:gd name="connsiteY17" fmla="*/ 4254415 h 4304253"/>
              <a:gd name="connsiteX18" fmla="*/ 0 w 9261486"/>
              <a:gd name="connsiteY18" fmla="*/ 2614301 h 4304253"/>
              <a:gd name="connsiteX0" fmla="*/ 9261486 w 9261486"/>
              <a:gd name="connsiteY0" fmla="*/ 3521357 h 4304253"/>
              <a:gd name="connsiteX1" fmla="*/ 8577939 w 9261486"/>
              <a:gd name="connsiteY1" fmla="*/ 3624530 h 4304253"/>
              <a:gd name="connsiteX2" fmla="*/ 6747490 w 9261486"/>
              <a:gd name="connsiteY2" fmla="*/ 1126673 h 4304253"/>
              <a:gd name="connsiteX3" fmla="*/ 7123229 w 9261486"/>
              <a:gd name="connsiteY3" fmla="*/ 264210 h 4304253"/>
              <a:gd name="connsiteX4" fmla="*/ 6871284 w 9261486"/>
              <a:gd name="connsiteY4" fmla="*/ 680 h 4304253"/>
              <a:gd name="connsiteX5" fmla="*/ 6183091 w 9261486"/>
              <a:gd name="connsiteY5" fmla="*/ 188842 h 4304253"/>
              <a:gd name="connsiteX6" fmla="*/ 5886234 w 9261486"/>
              <a:gd name="connsiteY6" fmla="*/ 213673 h 4304253"/>
              <a:gd name="connsiteX7" fmla="*/ 5675086 w 9261486"/>
              <a:gd name="connsiteY7" fmla="*/ 292015 h 4304253"/>
              <a:gd name="connsiteX8" fmla="*/ 4873791 w 9261486"/>
              <a:gd name="connsiteY8" fmla="*/ 470733 h 4304253"/>
              <a:gd name="connsiteX9" fmla="*/ 4740426 w 9261486"/>
              <a:gd name="connsiteY9" fmla="*/ 759446 h 4304253"/>
              <a:gd name="connsiteX10" fmla="*/ 5133955 w 9261486"/>
              <a:gd name="connsiteY10" fmla="*/ 1789435 h 4304253"/>
              <a:gd name="connsiteX11" fmla="*/ 5400962 w 9261486"/>
              <a:gd name="connsiteY11" fmla="*/ 2158062 h 4304253"/>
              <a:gd name="connsiteX12" fmla="*/ 5923205 w 9261486"/>
              <a:gd name="connsiteY12" fmla="*/ 3593752 h 4304253"/>
              <a:gd name="connsiteX13" fmla="*/ 4615543 w 9261486"/>
              <a:gd name="connsiteY13" fmla="*/ 3949615 h 4304253"/>
              <a:gd name="connsiteX14" fmla="*/ 3860800 w 9261486"/>
              <a:gd name="connsiteY14" fmla="*/ 4051215 h 4304253"/>
              <a:gd name="connsiteX15" fmla="*/ 2714171 w 9261486"/>
              <a:gd name="connsiteY15" fmla="*/ 4007672 h 4304253"/>
              <a:gd name="connsiteX16" fmla="*/ 1915885 w 9261486"/>
              <a:gd name="connsiteY16" fmla="*/ 4123786 h 4304253"/>
              <a:gd name="connsiteX17" fmla="*/ 972457 w 9261486"/>
              <a:gd name="connsiteY17" fmla="*/ 4254415 h 4304253"/>
              <a:gd name="connsiteX18" fmla="*/ 0 w 9261486"/>
              <a:gd name="connsiteY18" fmla="*/ 2614301 h 4304253"/>
              <a:gd name="connsiteX0" fmla="*/ 9261486 w 9261486"/>
              <a:gd name="connsiteY0" fmla="*/ 3521357 h 4304253"/>
              <a:gd name="connsiteX1" fmla="*/ 8577939 w 9261486"/>
              <a:gd name="connsiteY1" fmla="*/ 3624530 h 4304253"/>
              <a:gd name="connsiteX2" fmla="*/ 6747490 w 9261486"/>
              <a:gd name="connsiteY2" fmla="*/ 1126673 h 4304253"/>
              <a:gd name="connsiteX3" fmla="*/ 7123229 w 9261486"/>
              <a:gd name="connsiteY3" fmla="*/ 264210 h 4304253"/>
              <a:gd name="connsiteX4" fmla="*/ 6871284 w 9261486"/>
              <a:gd name="connsiteY4" fmla="*/ 680 h 4304253"/>
              <a:gd name="connsiteX5" fmla="*/ 6183091 w 9261486"/>
              <a:gd name="connsiteY5" fmla="*/ 188842 h 4304253"/>
              <a:gd name="connsiteX6" fmla="*/ 5886234 w 9261486"/>
              <a:gd name="connsiteY6" fmla="*/ 213673 h 4304253"/>
              <a:gd name="connsiteX7" fmla="*/ 5442310 w 9261486"/>
              <a:gd name="connsiteY7" fmla="*/ 336082 h 4304253"/>
              <a:gd name="connsiteX8" fmla="*/ 4873791 w 9261486"/>
              <a:gd name="connsiteY8" fmla="*/ 470733 h 4304253"/>
              <a:gd name="connsiteX9" fmla="*/ 4740426 w 9261486"/>
              <a:gd name="connsiteY9" fmla="*/ 759446 h 4304253"/>
              <a:gd name="connsiteX10" fmla="*/ 5133955 w 9261486"/>
              <a:gd name="connsiteY10" fmla="*/ 1789435 h 4304253"/>
              <a:gd name="connsiteX11" fmla="*/ 5400962 w 9261486"/>
              <a:gd name="connsiteY11" fmla="*/ 2158062 h 4304253"/>
              <a:gd name="connsiteX12" fmla="*/ 5923205 w 9261486"/>
              <a:gd name="connsiteY12" fmla="*/ 3593752 h 4304253"/>
              <a:gd name="connsiteX13" fmla="*/ 4615543 w 9261486"/>
              <a:gd name="connsiteY13" fmla="*/ 3949615 h 4304253"/>
              <a:gd name="connsiteX14" fmla="*/ 3860800 w 9261486"/>
              <a:gd name="connsiteY14" fmla="*/ 4051215 h 4304253"/>
              <a:gd name="connsiteX15" fmla="*/ 2714171 w 9261486"/>
              <a:gd name="connsiteY15" fmla="*/ 4007672 h 4304253"/>
              <a:gd name="connsiteX16" fmla="*/ 1915885 w 9261486"/>
              <a:gd name="connsiteY16" fmla="*/ 4123786 h 4304253"/>
              <a:gd name="connsiteX17" fmla="*/ 972457 w 9261486"/>
              <a:gd name="connsiteY17" fmla="*/ 4254415 h 4304253"/>
              <a:gd name="connsiteX18" fmla="*/ 0 w 9261486"/>
              <a:gd name="connsiteY18" fmla="*/ 2614301 h 4304253"/>
              <a:gd name="connsiteX0" fmla="*/ 9261486 w 9261486"/>
              <a:gd name="connsiteY0" fmla="*/ 3521401 h 4304297"/>
              <a:gd name="connsiteX1" fmla="*/ 8577939 w 9261486"/>
              <a:gd name="connsiteY1" fmla="*/ 3624574 h 4304297"/>
              <a:gd name="connsiteX2" fmla="*/ 6747490 w 9261486"/>
              <a:gd name="connsiteY2" fmla="*/ 1126717 h 4304297"/>
              <a:gd name="connsiteX3" fmla="*/ 7123229 w 9261486"/>
              <a:gd name="connsiteY3" fmla="*/ 264254 h 4304297"/>
              <a:gd name="connsiteX4" fmla="*/ 6871284 w 9261486"/>
              <a:gd name="connsiteY4" fmla="*/ 724 h 4304297"/>
              <a:gd name="connsiteX5" fmla="*/ 6183091 w 9261486"/>
              <a:gd name="connsiteY5" fmla="*/ 188886 h 4304297"/>
              <a:gd name="connsiteX6" fmla="*/ 5858848 w 9261486"/>
              <a:gd name="connsiteY6" fmla="*/ 279818 h 4304297"/>
              <a:gd name="connsiteX7" fmla="*/ 5442310 w 9261486"/>
              <a:gd name="connsiteY7" fmla="*/ 336126 h 4304297"/>
              <a:gd name="connsiteX8" fmla="*/ 4873791 w 9261486"/>
              <a:gd name="connsiteY8" fmla="*/ 470777 h 4304297"/>
              <a:gd name="connsiteX9" fmla="*/ 4740426 w 9261486"/>
              <a:gd name="connsiteY9" fmla="*/ 759490 h 4304297"/>
              <a:gd name="connsiteX10" fmla="*/ 5133955 w 9261486"/>
              <a:gd name="connsiteY10" fmla="*/ 1789479 h 4304297"/>
              <a:gd name="connsiteX11" fmla="*/ 5400962 w 9261486"/>
              <a:gd name="connsiteY11" fmla="*/ 2158106 h 4304297"/>
              <a:gd name="connsiteX12" fmla="*/ 5923205 w 9261486"/>
              <a:gd name="connsiteY12" fmla="*/ 3593796 h 4304297"/>
              <a:gd name="connsiteX13" fmla="*/ 4615543 w 9261486"/>
              <a:gd name="connsiteY13" fmla="*/ 3949659 h 4304297"/>
              <a:gd name="connsiteX14" fmla="*/ 3860800 w 9261486"/>
              <a:gd name="connsiteY14" fmla="*/ 4051259 h 4304297"/>
              <a:gd name="connsiteX15" fmla="*/ 2714171 w 9261486"/>
              <a:gd name="connsiteY15" fmla="*/ 4007716 h 4304297"/>
              <a:gd name="connsiteX16" fmla="*/ 1915885 w 9261486"/>
              <a:gd name="connsiteY16" fmla="*/ 4123830 h 4304297"/>
              <a:gd name="connsiteX17" fmla="*/ 972457 w 9261486"/>
              <a:gd name="connsiteY17" fmla="*/ 4254459 h 4304297"/>
              <a:gd name="connsiteX18" fmla="*/ 0 w 9261486"/>
              <a:gd name="connsiteY18" fmla="*/ 2614345 h 4304297"/>
              <a:gd name="connsiteX0" fmla="*/ 9261486 w 9261486"/>
              <a:gd name="connsiteY0" fmla="*/ 3528948 h 4311844"/>
              <a:gd name="connsiteX1" fmla="*/ 8577939 w 9261486"/>
              <a:gd name="connsiteY1" fmla="*/ 3632121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4873791 w 9261486"/>
              <a:gd name="connsiteY8" fmla="*/ 478324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400962 w 9261486"/>
              <a:gd name="connsiteY11" fmla="*/ 2165653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311844"/>
              <a:gd name="connsiteX1" fmla="*/ 7674213 w 9261486"/>
              <a:gd name="connsiteY1" fmla="*/ 2783823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4873791 w 9261486"/>
              <a:gd name="connsiteY8" fmla="*/ 478324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400962 w 9261486"/>
              <a:gd name="connsiteY11" fmla="*/ 2165653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311844"/>
              <a:gd name="connsiteX1" fmla="*/ 7674213 w 9261486"/>
              <a:gd name="connsiteY1" fmla="*/ 2783823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4873791 w 9261486"/>
              <a:gd name="connsiteY8" fmla="*/ 478324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661127 w 9261486"/>
              <a:gd name="connsiteY11" fmla="*/ 2694462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311844"/>
              <a:gd name="connsiteX1" fmla="*/ 7674213 w 9261486"/>
              <a:gd name="connsiteY1" fmla="*/ 2783823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5147648 w 9261486"/>
              <a:gd name="connsiteY8" fmla="*/ 401206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661127 w 9261486"/>
              <a:gd name="connsiteY11" fmla="*/ 2694462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186382"/>
              <a:gd name="connsiteX1" fmla="*/ 7674213 w 9261486"/>
              <a:gd name="connsiteY1" fmla="*/ 2783823 h 4186382"/>
              <a:gd name="connsiteX2" fmla="*/ 6747490 w 9261486"/>
              <a:gd name="connsiteY2" fmla="*/ 1134264 h 4186382"/>
              <a:gd name="connsiteX3" fmla="*/ 7123229 w 9261486"/>
              <a:gd name="connsiteY3" fmla="*/ 271801 h 4186382"/>
              <a:gd name="connsiteX4" fmla="*/ 6871284 w 9261486"/>
              <a:gd name="connsiteY4" fmla="*/ 8271 h 4186382"/>
              <a:gd name="connsiteX5" fmla="*/ 6484333 w 9261486"/>
              <a:gd name="connsiteY5" fmla="*/ 86264 h 4186382"/>
              <a:gd name="connsiteX6" fmla="*/ 5858848 w 9261486"/>
              <a:gd name="connsiteY6" fmla="*/ 287365 h 4186382"/>
              <a:gd name="connsiteX7" fmla="*/ 5442310 w 9261486"/>
              <a:gd name="connsiteY7" fmla="*/ 343673 h 4186382"/>
              <a:gd name="connsiteX8" fmla="*/ 5147648 w 9261486"/>
              <a:gd name="connsiteY8" fmla="*/ 401206 h 4186382"/>
              <a:gd name="connsiteX9" fmla="*/ 4740426 w 9261486"/>
              <a:gd name="connsiteY9" fmla="*/ 767037 h 4186382"/>
              <a:gd name="connsiteX10" fmla="*/ 5133955 w 9261486"/>
              <a:gd name="connsiteY10" fmla="*/ 1797026 h 4186382"/>
              <a:gd name="connsiteX11" fmla="*/ 5661127 w 9261486"/>
              <a:gd name="connsiteY11" fmla="*/ 2694462 h 4186382"/>
              <a:gd name="connsiteX12" fmla="*/ 5923205 w 9261486"/>
              <a:gd name="connsiteY12" fmla="*/ 3601343 h 4186382"/>
              <a:gd name="connsiteX13" fmla="*/ 4615543 w 9261486"/>
              <a:gd name="connsiteY13" fmla="*/ 3957206 h 4186382"/>
              <a:gd name="connsiteX14" fmla="*/ 3860800 w 9261486"/>
              <a:gd name="connsiteY14" fmla="*/ 4058806 h 4186382"/>
              <a:gd name="connsiteX15" fmla="*/ 2714171 w 9261486"/>
              <a:gd name="connsiteY15" fmla="*/ 4015263 h 4186382"/>
              <a:gd name="connsiteX16" fmla="*/ 1915885 w 9261486"/>
              <a:gd name="connsiteY16" fmla="*/ 4131377 h 4186382"/>
              <a:gd name="connsiteX17" fmla="*/ 1040922 w 9261486"/>
              <a:gd name="connsiteY17" fmla="*/ 4107770 h 4186382"/>
              <a:gd name="connsiteX18" fmla="*/ 0 w 9261486"/>
              <a:gd name="connsiteY18" fmla="*/ 2621892 h 4186382"/>
              <a:gd name="connsiteX0" fmla="*/ 8275670 w 8275670"/>
              <a:gd name="connsiteY0" fmla="*/ 3528948 h 4186382"/>
              <a:gd name="connsiteX1" fmla="*/ 6688397 w 8275670"/>
              <a:gd name="connsiteY1" fmla="*/ 2783823 h 4186382"/>
              <a:gd name="connsiteX2" fmla="*/ 5761674 w 8275670"/>
              <a:gd name="connsiteY2" fmla="*/ 1134264 h 4186382"/>
              <a:gd name="connsiteX3" fmla="*/ 6137413 w 8275670"/>
              <a:gd name="connsiteY3" fmla="*/ 271801 h 4186382"/>
              <a:gd name="connsiteX4" fmla="*/ 5885468 w 8275670"/>
              <a:gd name="connsiteY4" fmla="*/ 8271 h 4186382"/>
              <a:gd name="connsiteX5" fmla="*/ 5498517 w 8275670"/>
              <a:gd name="connsiteY5" fmla="*/ 86264 h 4186382"/>
              <a:gd name="connsiteX6" fmla="*/ 4873032 w 8275670"/>
              <a:gd name="connsiteY6" fmla="*/ 287365 h 4186382"/>
              <a:gd name="connsiteX7" fmla="*/ 4456494 w 8275670"/>
              <a:gd name="connsiteY7" fmla="*/ 343673 h 4186382"/>
              <a:gd name="connsiteX8" fmla="*/ 4161832 w 8275670"/>
              <a:gd name="connsiteY8" fmla="*/ 401206 h 4186382"/>
              <a:gd name="connsiteX9" fmla="*/ 3754610 w 8275670"/>
              <a:gd name="connsiteY9" fmla="*/ 767037 h 4186382"/>
              <a:gd name="connsiteX10" fmla="*/ 4148139 w 8275670"/>
              <a:gd name="connsiteY10" fmla="*/ 1797026 h 4186382"/>
              <a:gd name="connsiteX11" fmla="*/ 4675311 w 8275670"/>
              <a:gd name="connsiteY11" fmla="*/ 2694462 h 4186382"/>
              <a:gd name="connsiteX12" fmla="*/ 4937389 w 8275670"/>
              <a:gd name="connsiteY12" fmla="*/ 3601343 h 4186382"/>
              <a:gd name="connsiteX13" fmla="*/ 3629727 w 8275670"/>
              <a:gd name="connsiteY13" fmla="*/ 3957206 h 4186382"/>
              <a:gd name="connsiteX14" fmla="*/ 2874984 w 8275670"/>
              <a:gd name="connsiteY14" fmla="*/ 4058806 h 4186382"/>
              <a:gd name="connsiteX15" fmla="*/ 1728355 w 8275670"/>
              <a:gd name="connsiteY15" fmla="*/ 4015263 h 4186382"/>
              <a:gd name="connsiteX16" fmla="*/ 930069 w 8275670"/>
              <a:gd name="connsiteY16" fmla="*/ 4131377 h 4186382"/>
              <a:gd name="connsiteX17" fmla="*/ 55106 w 8275670"/>
              <a:gd name="connsiteY17" fmla="*/ 4107770 h 4186382"/>
              <a:gd name="connsiteX18" fmla="*/ 493010 w 8275670"/>
              <a:gd name="connsiteY18" fmla="*/ 2621892 h 4186382"/>
              <a:gd name="connsiteX0" fmla="*/ 8390710 w 8390710"/>
              <a:gd name="connsiteY0" fmla="*/ 3528948 h 4186382"/>
              <a:gd name="connsiteX1" fmla="*/ 6803437 w 8390710"/>
              <a:gd name="connsiteY1" fmla="*/ 2783823 h 4186382"/>
              <a:gd name="connsiteX2" fmla="*/ 5876714 w 8390710"/>
              <a:gd name="connsiteY2" fmla="*/ 1134264 h 4186382"/>
              <a:gd name="connsiteX3" fmla="*/ 6252453 w 8390710"/>
              <a:gd name="connsiteY3" fmla="*/ 271801 h 4186382"/>
              <a:gd name="connsiteX4" fmla="*/ 6000508 w 8390710"/>
              <a:gd name="connsiteY4" fmla="*/ 8271 h 4186382"/>
              <a:gd name="connsiteX5" fmla="*/ 5613557 w 8390710"/>
              <a:gd name="connsiteY5" fmla="*/ 86264 h 4186382"/>
              <a:gd name="connsiteX6" fmla="*/ 4988072 w 8390710"/>
              <a:gd name="connsiteY6" fmla="*/ 287365 h 4186382"/>
              <a:gd name="connsiteX7" fmla="*/ 4571534 w 8390710"/>
              <a:gd name="connsiteY7" fmla="*/ 343673 h 4186382"/>
              <a:gd name="connsiteX8" fmla="*/ 4276872 w 8390710"/>
              <a:gd name="connsiteY8" fmla="*/ 401206 h 4186382"/>
              <a:gd name="connsiteX9" fmla="*/ 3869650 w 8390710"/>
              <a:gd name="connsiteY9" fmla="*/ 767037 h 4186382"/>
              <a:gd name="connsiteX10" fmla="*/ 4263179 w 8390710"/>
              <a:gd name="connsiteY10" fmla="*/ 1797026 h 4186382"/>
              <a:gd name="connsiteX11" fmla="*/ 4790351 w 8390710"/>
              <a:gd name="connsiteY11" fmla="*/ 2694462 h 4186382"/>
              <a:gd name="connsiteX12" fmla="*/ 5052429 w 8390710"/>
              <a:gd name="connsiteY12" fmla="*/ 3601343 h 4186382"/>
              <a:gd name="connsiteX13" fmla="*/ 3744767 w 8390710"/>
              <a:gd name="connsiteY13" fmla="*/ 3957206 h 4186382"/>
              <a:gd name="connsiteX14" fmla="*/ 2990024 w 8390710"/>
              <a:gd name="connsiteY14" fmla="*/ 4058806 h 4186382"/>
              <a:gd name="connsiteX15" fmla="*/ 1843395 w 8390710"/>
              <a:gd name="connsiteY15" fmla="*/ 4015263 h 4186382"/>
              <a:gd name="connsiteX16" fmla="*/ 1045109 w 8390710"/>
              <a:gd name="connsiteY16" fmla="*/ 4131377 h 4186382"/>
              <a:gd name="connsiteX17" fmla="*/ 170146 w 8390710"/>
              <a:gd name="connsiteY17" fmla="*/ 4107770 h 4186382"/>
              <a:gd name="connsiteX18" fmla="*/ 608050 w 8390710"/>
              <a:gd name="connsiteY18" fmla="*/ 2621892 h 4186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90710" h="4186382">
                <a:moveTo>
                  <a:pt x="8390710" y="3528948"/>
                </a:moveTo>
                <a:cubicBezTo>
                  <a:pt x="8154484" y="3829536"/>
                  <a:pt x="7222436" y="3182937"/>
                  <a:pt x="6803437" y="2783823"/>
                </a:cubicBezTo>
                <a:cubicBezTo>
                  <a:pt x="6384438" y="2384709"/>
                  <a:pt x="5968545" y="1552934"/>
                  <a:pt x="5876714" y="1134264"/>
                </a:cubicBezTo>
                <a:cubicBezTo>
                  <a:pt x="5784883" y="715594"/>
                  <a:pt x="6231821" y="459466"/>
                  <a:pt x="6252453" y="271801"/>
                </a:cubicBezTo>
                <a:cubicBezTo>
                  <a:pt x="6273085" y="84136"/>
                  <a:pt x="6106991" y="39194"/>
                  <a:pt x="6000508" y="8271"/>
                </a:cubicBezTo>
                <a:cubicBezTo>
                  <a:pt x="5894025" y="-22652"/>
                  <a:pt x="5782296" y="39748"/>
                  <a:pt x="5613557" y="86264"/>
                </a:cubicBezTo>
                <a:cubicBezTo>
                  <a:pt x="5444818" y="132780"/>
                  <a:pt x="5161742" y="244464"/>
                  <a:pt x="4988072" y="287365"/>
                </a:cubicBezTo>
                <a:cubicBezTo>
                  <a:pt x="4814402" y="330266"/>
                  <a:pt x="4690067" y="324700"/>
                  <a:pt x="4571534" y="343673"/>
                </a:cubicBezTo>
                <a:cubicBezTo>
                  <a:pt x="4453001" y="362646"/>
                  <a:pt x="4393853" y="330645"/>
                  <a:pt x="4276872" y="401206"/>
                </a:cubicBezTo>
                <a:cubicBezTo>
                  <a:pt x="4159891" y="471767"/>
                  <a:pt x="3871932" y="534400"/>
                  <a:pt x="3869650" y="767037"/>
                </a:cubicBezTo>
                <a:cubicBezTo>
                  <a:pt x="3867368" y="999674"/>
                  <a:pt x="4109729" y="1475789"/>
                  <a:pt x="4263179" y="1797026"/>
                </a:cubicBezTo>
                <a:cubicBezTo>
                  <a:pt x="4416629" y="2118264"/>
                  <a:pt x="4658809" y="2393742"/>
                  <a:pt x="4790351" y="2694462"/>
                </a:cubicBezTo>
                <a:cubicBezTo>
                  <a:pt x="4921893" y="2995182"/>
                  <a:pt x="5226693" y="3390886"/>
                  <a:pt x="5052429" y="3601343"/>
                </a:cubicBezTo>
                <a:cubicBezTo>
                  <a:pt x="4878165" y="3811800"/>
                  <a:pt x="4088501" y="3880962"/>
                  <a:pt x="3744767" y="3957206"/>
                </a:cubicBezTo>
                <a:cubicBezTo>
                  <a:pt x="3401033" y="4033450"/>
                  <a:pt x="3306919" y="4049130"/>
                  <a:pt x="2990024" y="4058806"/>
                </a:cubicBezTo>
                <a:cubicBezTo>
                  <a:pt x="2673129" y="4068482"/>
                  <a:pt x="2167547" y="4003168"/>
                  <a:pt x="1843395" y="4015263"/>
                </a:cubicBezTo>
                <a:cubicBezTo>
                  <a:pt x="1519243" y="4027358"/>
                  <a:pt x="1323984" y="4115959"/>
                  <a:pt x="1045109" y="4131377"/>
                </a:cubicBezTo>
                <a:cubicBezTo>
                  <a:pt x="766234" y="4146795"/>
                  <a:pt x="465270" y="4260170"/>
                  <a:pt x="170146" y="4107770"/>
                </a:cubicBezTo>
                <a:cubicBezTo>
                  <a:pt x="-124978" y="3955370"/>
                  <a:pt x="-70660" y="3013122"/>
                  <a:pt x="608050" y="2621892"/>
                </a:cubicBezTo>
              </a:path>
            </a:pathLst>
          </a:custGeom>
          <a:noFill/>
          <a:ln w="38100">
            <a:solidFill>
              <a:schemeClr val="bg2">
                <a:lumMod val="60000"/>
                <a:lumOff val="4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34AF0433-216B-F999-6380-3BC55106F742}"/>
              </a:ext>
            </a:extLst>
          </p:cNvPr>
          <p:cNvCxnSpPr>
            <a:cxnSpLocks/>
          </p:cNvCxnSpPr>
          <p:nvPr/>
        </p:nvCxnSpPr>
        <p:spPr>
          <a:xfrm>
            <a:off x="1828800" y="2960944"/>
            <a:ext cx="957218" cy="765929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Grafik 15" descr="Monitor Silhouette">
            <a:extLst>
              <a:ext uri="{FF2B5EF4-FFF2-40B4-BE49-F238E27FC236}">
                <a16:creationId xmlns:a16="http://schemas.microsoft.com/office/drawing/2014/main" id="{B8EF39F5-C5D5-51BA-9C31-D21E2C078F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30520" y="1152709"/>
            <a:ext cx="2035667" cy="2035667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5C3CC6FD-409F-ACF6-031E-02A26553F2D2}"/>
              </a:ext>
            </a:extLst>
          </p:cNvPr>
          <p:cNvSpPr txBox="1"/>
          <p:nvPr/>
        </p:nvSpPr>
        <p:spPr>
          <a:xfrm>
            <a:off x="2305822" y="2729789"/>
            <a:ext cx="2159765" cy="91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Control Center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800" b="1">
                <a:solidFill>
                  <a:srgbClr val="003D6A"/>
                </a:solidFill>
              </a:rPr>
              <a:t>Robotersteuerung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SPS/PLC</a:t>
            </a:r>
            <a:endParaRPr lang="de-DE" sz="1800" b="1">
              <a:solidFill>
                <a:srgbClr val="003D6A"/>
              </a:solidFill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45C60555-9629-C29E-3C36-F48C03C33288}"/>
              </a:ext>
            </a:extLst>
          </p:cNvPr>
          <p:cNvSpPr txBox="1"/>
          <p:nvPr/>
        </p:nvSpPr>
        <p:spPr>
          <a:xfrm>
            <a:off x="5882500" y="5285440"/>
            <a:ext cx="2469328" cy="10203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400" b="1">
                <a:solidFill>
                  <a:srgbClr val="003D6A"/>
                </a:solidFill>
              </a:rPr>
              <a:t>K</a:t>
            </a:r>
            <a:r>
              <a:rPr kumimoji="0" lang="de-DE" sz="24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abel</a:t>
            </a:r>
            <a:endParaRPr kumimoji="0" lang="de-DE" sz="24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>
                <a:solidFill>
                  <a:srgbClr val="003D6A"/>
                </a:solidFill>
              </a:rPr>
              <a:t>5 Längen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2 </a:t>
            </a:r>
            <a:r>
              <a:rPr lang="de-DE" sz="1600" noProof="0">
                <a:solidFill>
                  <a:srgbClr val="003D6A"/>
                </a:solidFill>
              </a:rPr>
              <a:t>V</a:t>
            </a: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arianten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39770200-3DA9-E512-31C0-4762BF19821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8582" y="4551041"/>
            <a:ext cx="1162305" cy="713614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9A2734D8-3FB2-2F58-28B5-07F461C7B4A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491" y="1659920"/>
            <a:ext cx="1361452" cy="725440"/>
          </a:xfrm>
          <a:prstGeom prst="rect">
            <a:avLst/>
          </a:prstGeom>
        </p:spPr>
      </p:pic>
      <p:pic>
        <p:nvPicPr>
          <p:cNvPr id="4" name="Grafik 3" descr="Ein Bild, das Elektronik, Maschine, Text, Verstärker enthält.&#10;&#10;KI-generierte Inhalte können fehlerhaft sein.">
            <a:extLst>
              <a:ext uri="{FF2B5EF4-FFF2-40B4-BE49-F238E27FC236}">
                <a16:creationId xmlns:a16="http://schemas.microsoft.com/office/drawing/2014/main" id="{FF6D403D-DE66-69B1-7D84-E2135B6C286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06" y="5176227"/>
            <a:ext cx="1547910" cy="150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35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 animBg="1"/>
      <p:bldP spid="17" grpId="0"/>
      <p:bldP spid="18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B5B97-F2EB-393C-D1C6-8FA53DF5B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0B74DC-A173-739C-3675-977EA6DE5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Kommunikation Schnittstellen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CDD5437F-3C91-A4A0-2F5D-CE6552C9E7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17743F91-216D-2ADE-A5FD-BBE8EAA177CC}"/>
              </a:ext>
            </a:extLst>
          </p:cNvPr>
          <p:cNvGrpSpPr/>
          <p:nvPr/>
        </p:nvGrpSpPr>
        <p:grpSpPr>
          <a:xfrm>
            <a:off x="1110750" y="1720972"/>
            <a:ext cx="9594398" cy="3806413"/>
            <a:chOff x="1110750" y="1720972"/>
            <a:chExt cx="9594398" cy="3806413"/>
          </a:xfrm>
        </p:grpSpPr>
        <p:pic>
          <p:nvPicPr>
            <p:cNvPr id="7" name="Grafik 6" descr="Ein Bild, das Haushaltsgerät, Elektronik, Maschine, Im Haus enthält.&#10;&#10;Automatisch generierte Beschreibung">
              <a:extLst>
                <a:ext uri="{FF2B5EF4-FFF2-40B4-BE49-F238E27FC236}">
                  <a16:creationId xmlns:a16="http://schemas.microsoft.com/office/drawing/2014/main" id="{FFD05F6B-4429-9087-DA7B-8D7D0DDE53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10750" y="2245357"/>
              <a:ext cx="1746527" cy="3282028"/>
            </a:xfrm>
            <a:prstGeom prst="rect">
              <a:avLst/>
            </a:prstGeom>
          </p:spPr>
        </p:pic>
        <p:grpSp>
          <p:nvGrpSpPr>
            <p:cNvPr id="22" name="Gruppieren 21">
              <a:extLst>
                <a:ext uri="{FF2B5EF4-FFF2-40B4-BE49-F238E27FC236}">
                  <a16:creationId xmlns:a16="http://schemas.microsoft.com/office/drawing/2014/main" id="{1B61EA0D-CD32-FB6A-8D21-C51695A4C9BC}"/>
                </a:ext>
              </a:extLst>
            </p:cNvPr>
            <p:cNvGrpSpPr/>
            <p:nvPr/>
          </p:nvGrpSpPr>
          <p:grpSpPr>
            <a:xfrm>
              <a:off x="2662687" y="1720972"/>
              <a:ext cx="5687681" cy="3717984"/>
              <a:chOff x="2662687" y="1720972"/>
              <a:chExt cx="5687681" cy="3717984"/>
            </a:xfrm>
          </p:grpSpPr>
          <p:pic>
            <p:nvPicPr>
              <p:cNvPr id="26" name="Grafik 25" descr="Stecker mit einfarbiger Füllung">
                <a:extLst>
                  <a:ext uri="{FF2B5EF4-FFF2-40B4-BE49-F238E27FC236}">
                    <a16:creationId xmlns:a16="http://schemas.microsoft.com/office/drawing/2014/main" id="{9EB223B5-3312-6AA3-3667-B5DF541D0E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2677065" y="1706594"/>
                <a:ext cx="3717984" cy="3746739"/>
              </a:xfrm>
              <a:prstGeom prst="rect">
                <a:avLst/>
              </a:prstGeom>
            </p:spPr>
          </p:pic>
          <p:sp>
            <p:nvSpPr>
              <p:cNvPr id="27" name="Rechteck 26">
                <a:extLst>
                  <a:ext uri="{FF2B5EF4-FFF2-40B4-BE49-F238E27FC236}">
                    <a16:creationId xmlns:a16="http://schemas.microsoft.com/office/drawing/2014/main" id="{5744C089-5E76-41AC-5BED-81D37D9F43D7}"/>
                  </a:ext>
                </a:extLst>
              </p:cNvPr>
              <p:cNvSpPr/>
              <p:nvPr/>
            </p:nvSpPr>
            <p:spPr>
              <a:xfrm>
                <a:off x="5692715" y="3230593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/>
                  <a:t>EtherCAT</a:t>
                </a:r>
              </a:p>
            </p:txBody>
          </p:sp>
          <p:sp>
            <p:nvSpPr>
              <p:cNvPr id="28" name="Rechteck 27">
                <a:extLst>
                  <a:ext uri="{FF2B5EF4-FFF2-40B4-BE49-F238E27FC236}">
                    <a16:creationId xmlns:a16="http://schemas.microsoft.com/office/drawing/2014/main" id="{4281B140-6E1E-C9DA-F25B-8E54B27BB7D8}"/>
                  </a:ext>
                </a:extLst>
              </p:cNvPr>
              <p:cNvSpPr/>
              <p:nvPr/>
            </p:nvSpPr>
            <p:spPr>
              <a:xfrm>
                <a:off x="4855233" y="2486564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 err="1"/>
                  <a:t>EtherNet</a:t>
                </a:r>
                <a:r>
                  <a:rPr lang="de-DE"/>
                  <a:t> &amp; Ethernet/IP</a:t>
                </a:r>
              </a:p>
            </p:txBody>
          </p:sp>
          <p:sp>
            <p:nvSpPr>
              <p:cNvPr id="29" name="Rechteck 28">
                <a:extLst>
                  <a:ext uri="{FF2B5EF4-FFF2-40B4-BE49-F238E27FC236}">
                    <a16:creationId xmlns:a16="http://schemas.microsoft.com/office/drawing/2014/main" id="{B198B1E1-AAED-4242-FA67-1BDCCFABCAA8}"/>
                  </a:ext>
                </a:extLst>
              </p:cNvPr>
              <p:cNvSpPr/>
              <p:nvPr/>
            </p:nvSpPr>
            <p:spPr>
              <a:xfrm>
                <a:off x="5200290" y="3992593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 err="1"/>
                  <a:t>ProfiNET</a:t>
                </a:r>
                <a:endParaRPr lang="de-DE"/>
              </a:p>
            </p:txBody>
          </p:sp>
        </p:grpSp>
        <p:pic>
          <p:nvPicPr>
            <p:cNvPr id="23" name="Grafik 22" descr="Ein Bild, das Schrift, Text, Logo, Symbol enthält.&#10;&#10;Beschreibung automatisch generiert.">
              <a:extLst>
                <a:ext uri="{FF2B5EF4-FFF2-40B4-BE49-F238E27FC236}">
                  <a16:creationId xmlns:a16="http://schemas.microsoft.com/office/drawing/2014/main" id="{BEC1AB78-BC53-DDA9-5112-43168408FFA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926705" y="4076700"/>
              <a:ext cx="2061210" cy="982980"/>
            </a:xfrm>
            <a:prstGeom prst="rect">
              <a:avLst/>
            </a:prstGeom>
          </p:spPr>
        </p:pic>
        <p:pic>
          <p:nvPicPr>
            <p:cNvPr id="24" name="Grafik 23" descr="Ein Bild, das Schrift, Logo, Grafiken, Text enthält.&#10;&#10;Beschreibung automatisch generiert.">
              <a:extLst>
                <a:ext uri="{FF2B5EF4-FFF2-40B4-BE49-F238E27FC236}">
                  <a16:creationId xmlns:a16="http://schemas.microsoft.com/office/drawing/2014/main" id="{C575A95C-762D-E447-1BFC-2C5C2D27AC7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603933" y="3277553"/>
              <a:ext cx="2101215" cy="607695"/>
            </a:xfrm>
            <a:prstGeom prst="rect">
              <a:avLst/>
            </a:prstGeom>
          </p:spPr>
        </p:pic>
        <p:pic>
          <p:nvPicPr>
            <p:cNvPr id="25" name="Grafik 24" descr="Ein Bild, das Schrift, Logo, Grafiken, Text enthält.&#10;&#10;Beschreibung automatisch generiert.">
              <a:extLst>
                <a:ext uri="{FF2B5EF4-FFF2-40B4-BE49-F238E27FC236}">
                  <a16:creationId xmlns:a16="http://schemas.microsoft.com/office/drawing/2014/main" id="{30B14C99-5C5E-A34B-82AF-19F47A58AD3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707630" y="2576513"/>
              <a:ext cx="2080260" cy="607695"/>
            </a:xfrm>
            <a:prstGeom prst="rect">
              <a:avLst/>
            </a:prstGeom>
          </p:spPr>
        </p:pic>
      </p:grpSp>
      <p:pic>
        <p:nvPicPr>
          <p:cNvPr id="30" name="Grafik 29">
            <a:extLst>
              <a:ext uri="{FF2B5EF4-FFF2-40B4-BE49-F238E27FC236}">
                <a16:creationId xmlns:a16="http://schemas.microsoft.com/office/drawing/2014/main" id="{CFEA6DDF-D434-1035-617C-685D7AE834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80114" y="5251132"/>
            <a:ext cx="1938608" cy="957396"/>
          </a:xfrm>
          <a:prstGeom prst="rect">
            <a:avLst/>
          </a:prstGeom>
        </p:spPr>
      </p:pic>
      <p:pic>
        <p:nvPicPr>
          <p:cNvPr id="4" name="Grafik 3" descr="Ein Bild, das Elektronik, Maschine, Text, Verstärker enthält.&#10;&#10;KI-generierte Inhalte können fehlerhaft sein.">
            <a:extLst>
              <a:ext uri="{FF2B5EF4-FFF2-40B4-BE49-F238E27FC236}">
                <a16:creationId xmlns:a16="http://schemas.microsoft.com/office/drawing/2014/main" id="{DCD866BB-0D48-817B-B8E6-90CD813FAC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4828" y="4773283"/>
            <a:ext cx="1547910" cy="150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80586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FFCB2-3D54-5B54-CA48-84F9E4663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A117837-5CBB-B711-CFF9-332DA3E9E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Produktbeschreibung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96454259-8A4E-7B96-4823-8C2E729EEC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5B9C2E1C-09F3-86B6-D262-13459EB80448}"/>
              </a:ext>
            </a:extLst>
          </p:cNvPr>
          <p:cNvGraphicFramePr>
            <a:graphicFrameLocks noGrp="1"/>
          </p:cNvGraphicFramePr>
          <p:nvPr/>
        </p:nvGraphicFramePr>
        <p:xfrm>
          <a:off x="2546585" y="1371421"/>
          <a:ext cx="9050868" cy="5111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078">
                  <a:extLst>
                    <a:ext uri="{9D8B030D-6E8A-4147-A177-3AD203B41FA5}">
                      <a16:colId xmlns:a16="http://schemas.microsoft.com/office/drawing/2014/main" val="795684143"/>
                    </a:ext>
                  </a:extLst>
                </a:gridCol>
                <a:gridCol w="1757600">
                  <a:extLst>
                    <a:ext uri="{9D8B030D-6E8A-4147-A177-3AD203B41FA5}">
                      <a16:colId xmlns:a16="http://schemas.microsoft.com/office/drawing/2014/main" val="3249423921"/>
                    </a:ext>
                  </a:extLst>
                </a:gridCol>
                <a:gridCol w="1929161">
                  <a:extLst>
                    <a:ext uri="{9D8B030D-6E8A-4147-A177-3AD203B41FA5}">
                      <a16:colId xmlns:a16="http://schemas.microsoft.com/office/drawing/2014/main" val="730941648"/>
                    </a:ext>
                  </a:extLst>
                </a:gridCol>
                <a:gridCol w="1700025">
                  <a:extLst>
                    <a:ext uri="{9D8B030D-6E8A-4147-A177-3AD203B41FA5}">
                      <a16:colId xmlns:a16="http://schemas.microsoft.com/office/drawing/2014/main" val="3043016379"/>
                    </a:ext>
                  </a:extLst>
                </a:gridCol>
                <a:gridCol w="1902004">
                  <a:extLst>
                    <a:ext uri="{9D8B030D-6E8A-4147-A177-3AD203B41FA5}">
                      <a16:colId xmlns:a16="http://schemas.microsoft.com/office/drawing/2014/main" val="3919050849"/>
                    </a:ext>
                  </a:extLst>
                </a:gridCol>
              </a:tblGrid>
              <a:tr h="227378">
                <a:tc>
                  <a:txBody>
                    <a:bodyPr/>
                    <a:lstStyle/>
                    <a:p>
                      <a:pPr algn="ctr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FTS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056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600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11 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4961618"/>
                  </a:ext>
                </a:extLst>
              </a:tr>
              <a:tr h="13698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  <a:endParaRPr lang="de-DE">
                        <a:solidFill>
                          <a:schemeClr val="accent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Größe</a:t>
                      </a:r>
                    </a:p>
                    <a:p>
                      <a:pPr algn="l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Außen-durchmesser </a:t>
                      </a:r>
                    </a:p>
                    <a:p>
                      <a:pPr algn="l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Ø56mm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Messbereich</a:t>
                      </a:r>
                      <a:r>
                        <a:rPr lang="de-DE" sz="1400" b="1"/>
                        <a:t>  </a:t>
                      </a:r>
                    </a:p>
                    <a:p>
                      <a:pPr algn="l"/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Fz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600 N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Messbereich</a:t>
                      </a:r>
                    </a:p>
                    <a:p>
                      <a:pPr algn="l"/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Mxyz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11 </a:t>
                      </a:r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800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165222"/>
                  </a:ext>
                </a:extLst>
              </a:tr>
              <a:tr h="346855">
                <a:tc>
                  <a:txBody>
                    <a:bodyPr/>
                    <a:lstStyle/>
                    <a:p>
                      <a:pPr algn="ctr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FTS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IFB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PN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16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6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9707309"/>
                  </a:ext>
                </a:extLst>
              </a:tr>
              <a:tr h="13216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  <a:endParaRPr lang="de-DE">
                        <a:solidFill>
                          <a:schemeClr val="accent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I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nterface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ace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B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ox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PN </a:t>
                      </a:r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ProfiNet</a:t>
                      </a:r>
                      <a:endParaRPr lang="de-DE" sz="1800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EI 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Ethernet/IP</a:t>
                      </a:r>
                      <a:endParaRPr lang="de-DE" sz="1800" b="1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EC 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EtherCAT</a:t>
                      </a:r>
                    </a:p>
                    <a:p>
                      <a:pPr marL="0" algn="l" defTabSz="914400" rtl="0" eaLnBrk="1" latinLnBrk="0" hangingPunct="1"/>
                      <a:endParaRPr lang="de-DE" sz="1800" b="1" kern="1200">
                        <a:solidFill>
                          <a:srgbClr val="00B0F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-</a:t>
                      </a:r>
                    </a:p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IP67 (optional)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de-DE" sz="1400" b="1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2588794"/>
                  </a:ext>
                </a:extLst>
              </a:tr>
              <a:tr h="32399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FTS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M8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M12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5711221"/>
                  </a:ext>
                </a:extLst>
              </a:tr>
              <a:tr h="13216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C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able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M8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Größe 047 - 085</a:t>
                      </a:r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M12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Größe 105 - 250</a:t>
                      </a:r>
                      <a:endParaRPr lang="de-DE" sz="1800" b="1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M12</a:t>
                      </a:r>
                    </a:p>
                    <a:p>
                      <a:pPr algn="l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Interface Box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10 m </a:t>
                      </a:r>
                    </a:p>
                    <a:p>
                      <a:pPr algn="l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Kabel Länge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0425137"/>
                  </a:ext>
                </a:extLst>
              </a:tr>
            </a:tbl>
          </a:graphicData>
        </a:graphic>
      </p:graphicFrame>
      <p:pic>
        <p:nvPicPr>
          <p:cNvPr id="5" name="Grafik 4" descr="Ein Bild, das Screenshot, Kreis, Panorama, Design enthält.&#10;&#10;KI-generierte Inhalte können fehlerhaft sein.">
            <a:extLst>
              <a:ext uri="{FF2B5EF4-FFF2-40B4-BE49-F238E27FC236}">
                <a16:creationId xmlns:a16="http://schemas.microsoft.com/office/drawing/2014/main" id="{FE32CECE-C850-4C93-7EAC-3460463501A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8310" y="1348986"/>
            <a:ext cx="1998691" cy="1478706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A67C72C-C86A-C516-F370-87B8DCF5D93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8952" y="3004289"/>
            <a:ext cx="857406" cy="1845312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78E072D1-95ED-5600-DD7F-26385A44AE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157" y="5296504"/>
            <a:ext cx="1771844" cy="1087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43572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3F3D5-5564-A42D-AA15-9B3B261E8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A87F81-5521-AA6D-62CB-BD880D3EC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Baugrößen und Adapterplatten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E1F27FC2-1ADD-4979-78A9-92527B2E900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8EAD9EA0-AA31-194D-9224-B045A3CD7E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021" y="256146"/>
            <a:ext cx="1214048" cy="1088022"/>
          </a:xfrm>
          <a:prstGeom prst="rect">
            <a:avLst/>
          </a:prstGeom>
        </p:spPr>
      </p:pic>
      <p:graphicFrame>
        <p:nvGraphicFramePr>
          <p:cNvPr id="5" name="Tabelle 6">
            <a:extLst>
              <a:ext uri="{FF2B5EF4-FFF2-40B4-BE49-F238E27FC236}">
                <a16:creationId xmlns:a16="http://schemas.microsoft.com/office/drawing/2014/main" id="{6BEAF3B8-B8A7-4078-0169-01F6882E7A56}"/>
              </a:ext>
            </a:extLst>
          </p:cNvPr>
          <p:cNvGraphicFramePr>
            <a:graphicFrameLocks noGrp="1"/>
          </p:cNvGraphicFramePr>
          <p:nvPr/>
        </p:nvGraphicFramePr>
        <p:xfrm>
          <a:off x="658814" y="1433821"/>
          <a:ext cx="10776193" cy="4500635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1226019">
                  <a:extLst>
                    <a:ext uri="{9D8B030D-6E8A-4147-A177-3AD203B41FA5}">
                      <a16:colId xmlns:a16="http://schemas.microsoft.com/office/drawing/2014/main" val="2173432280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2037782457"/>
                    </a:ext>
                  </a:extLst>
                </a:gridCol>
                <a:gridCol w="1119947">
                  <a:extLst>
                    <a:ext uri="{9D8B030D-6E8A-4147-A177-3AD203B41FA5}">
                      <a16:colId xmlns:a16="http://schemas.microsoft.com/office/drawing/2014/main" val="3027677068"/>
                    </a:ext>
                  </a:extLst>
                </a:gridCol>
                <a:gridCol w="1267596">
                  <a:extLst>
                    <a:ext uri="{9D8B030D-6E8A-4147-A177-3AD203B41FA5}">
                      <a16:colId xmlns:a16="http://schemas.microsoft.com/office/drawing/2014/main" val="2871266929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1490416919"/>
                    </a:ext>
                  </a:extLst>
                </a:gridCol>
                <a:gridCol w="1289777">
                  <a:extLst>
                    <a:ext uri="{9D8B030D-6E8A-4147-A177-3AD203B41FA5}">
                      <a16:colId xmlns:a16="http://schemas.microsoft.com/office/drawing/2014/main" val="3161304527"/>
                    </a:ext>
                  </a:extLst>
                </a:gridCol>
                <a:gridCol w="1097766">
                  <a:extLst>
                    <a:ext uri="{9D8B030D-6E8A-4147-A177-3AD203B41FA5}">
                      <a16:colId xmlns:a16="http://schemas.microsoft.com/office/drawing/2014/main" val="1331336812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2193871658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2753625580"/>
                    </a:ext>
                  </a:extLst>
                </a:gridCol>
              </a:tblGrid>
              <a:tr h="517901"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Größe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Durchmesser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Messbereich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Werkzeugseite</a:t>
                      </a:r>
                      <a:b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Roboterseitige Adapter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(optional)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2584745"/>
                  </a:ext>
                </a:extLst>
              </a:tr>
              <a:tr h="517901">
                <a:tc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Ø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Fx/Fy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Fz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Mx/My/Mz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(klein)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(mittel)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(groß)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950896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047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47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4,5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643816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FTS 056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56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250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11 </a:t>
                      </a:r>
                      <a:r>
                        <a:rPr lang="de-DE" sz="1400" b="0" kern="120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Nm</a:t>
                      </a:r>
                      <a:endParaRPr lang="de-DE" sz="1400" b="0" kern="1200">
                        <a:solidFill>
                          <a:schemeClr val="accent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518052"/>
                  </a:ext>
                </a:extLst>
              </a:tr>
              <a:tr h="487882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070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 + ISO 40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995437"/>
                  </a:ext>
                </a:extLst>
              </a:tr>
              <a:tr h="358277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085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85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4014690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105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105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175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171967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125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350 </a:t>
                      </a:r>
                      <a:r>
                        <a:rPr lang="de-DE" sz="140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6073787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160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700 </a:t>
                      </a:r>
                      <a:r>
                        <a:rPr lang="de-DE" sz="140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192647"/>
                  </a:ext>
                </a:extLst>
              </a:tr>
              <a:tr h="387654"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200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1400 </a:t>
                      </a:r>
                      <a:r>
                        <a:rPr lang="de-DE" sz="1400" b="0" i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 i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6693752"/>
                  </a:ext>
                </a:extLst>
              </a:tr>
              <a:tr h="347472"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250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2800 </a:t>
                      </a:r>
                      <a:r>
                        <a:rPr lang="de-DE" sz="1400" i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i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07724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036597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el 1">
            <a:extLst>
              <a:ext uri="{FF2B5EF4-FFF2-40B4-BE49-F238E27FC236}">
                <a16:creationId xmlns:a16="http://schemas.microsoft.com/office/drawing/2014/main" id="{50C1F762-F4FC-9B05-0DAE-E4DB1C2CB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Vorteile und Nutzen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:a16="http://schemas.microsoft.com/office/drawing/2014/main" id="{CC5C8819-6F77-9AE8-4E74-0223C9A03BC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Kraft-Momenten-Sensoren FTS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B4EB4DA0-75F2-D401-D95E-CF64CFCD12FC}"/>
              </a:ext>
            </a:extLst>
          </p:cNvPr>
          <p:cNvSpPr txBox="1"/>
          <p:nvPr/>
        </p:nvSpPr>
        <p:spPr>
          <a:xfrm>
            <a:off x="658814" y="1656510"/>
            <a:ext cx="9308146" cy="3810639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Standard IP67 für alle Baugröß</a:t>
            </a:r>
            <a:r>
              <a:rPr lang="de-DE" sz="1600">
                <a:solidFill>
                  <a:srgbClr val="003D6A"/>
                </a:solidFill>
              </a:rPr>
              <a:t>en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de-DE" sz="16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LED´</a:t>
            </a:r>
            <a:r>
              <a:rPr lang="de-DE" sz="1600">
                <a:solidFill>
                  <a:srgbClr val="003D6A"/>
                </a:solidFill>
              </a:rPr>
              <a:t>s für Power, Kommunikation &amp; Sensorstatus in allen Baugrößen integriert (Ausnahme FTS 047)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Alle Baugrößen mit digitalem Sensorausgang, Sensor ist unabhängig von Kabel und Interface Box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Interface Box verfügt über In / Out und kann einfach in bestehende Netzwerktopologien integriert werden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lang="de-DE" sz="1600">
                <a:solidFill>
                  <a:srgbClr val="003D6A"/>
                </a:solidFill>
              </a:rPr>
              <a:t>Das SCHUNK Control Center ermöglicht eine einfache Inbetriebnahme und Messdatenaufzeichnung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de-DE" sz="14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38933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_Hand_in_Hand_DE_0823.pptx  -  Read-Only" id="{A0466604-0401-4FFB-B03B-509C3FB8FFA0}" vid="{14E6987C-3DA9-425F-B6FB-F3BEE271C606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A4A2A19-AA4E-4E22-87F6-80FA74E04617}">
  <we:reference id="ea4a38c2-de38-11e9-a1c6-00155de8db01" version="1.2.0.2" store="EXCatalog" storeType="EXCatalog"/>
  <we:alternateReferences/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9AB77768A00C40B3DDAAE63AAC41F9" ma:contentTypeVersion="10" ma:contentTypeDescription="Create a new document." ma:contentTypeScope="" ma:versionID="4f191b70ab3c3787c242b3682ba27e0f">
  <xsd:schema xmlns:xsd="http://www.w3.org/2001/XMLSchema" xmlns:xs="http://www.w3.org/2001/XMLSchema" xmlns:p="http://schemas.microsoft.com/office/2006/metadata/properties" xmlns:ns2="037ac4ed-fe01-43f4-90f3-7b902cbfd7d0" xmlns:ns3="b66740ca-2e87-4e6a-bb45-c7ec0736ce10" targetNamespace="http://schemas.microsoft.com/office/2006/metadata/properties" ma:root="true" ma:fieldsID="7120dbdaeb39cfcced1be653580f1a30" ns2:_="" ns3:_="">
    <xsd:import namespace="037ac4ed-fe01-43f4-90f3-7b902cbfd7d0"/>
    <xsd:import namespace="b66740ca-2e87-4e6a-bb45-c7ec0736ce1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7ac4ed-fe01-43f4-90f3-7b902cbfd7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6740ca-2e87-4e6a-bb45-c7ec0736ce10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6ae1bfd1-540a-4514-aa20-b5a30b340b76}" ma:internalName="TaxCatchAll" ma:showField="CatchAllData" ma:web="b66740ca-2e87-4e6a-bb45-c7ec0736c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37ac4ed-fe01-43f4-90f3-7b902cbfd7d0">
      <Terms xmlns="http://schemas.microsoft.com/office/infopath/2007/PartnerControls"/>
    </lcf76f155ced4ddcb4097134ff3c332f>
    <TaxCatchAll xmlns="b66740ca-2e87-4e6a-bb45-c7ec0736ce1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FAAD27-8534-4943-AD6F-7843C7AD4C76}">
  <ds:schemaRefs>
    <ds:schemaRef ds:uri="037ac4ed-fe01-43f4-90f3-7b902cbfd7d0"/>
    <ds:schemaRef ds:uri="b66740ca-2e87-4e6a-bb45-c7ec0736ce1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37709DE-92BD-41D0-B5C4-DD5EED3E2A54}">
  <ds:schemaRefs>
    <ds:schemaRef ds:uri="037ac4ed-fe01-43f4-90f3-7b902cbfd7d0"/>
    <ds:schemaRef ds:uri="b66740ca-2e87-4e6a-bb45-c7ec0736ce1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60A7441-1FFB-4D28-8C7C-8FC415724B8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Schunk_PPT-Vorlage_Hand_in_Hand_DE_0823</Template>
  <TotalTime>0</TotalTime>
  <Words>4931</Words>
  <Application>Microsoft Office PowerPoint</Application>
  <PresentationFormat>Breitbild</PresentationFormat>
  <Paragraphs>1609</Paragraphs>
  <Slides>80</Slides>
  <Notes>28</Notes>
  <HiddenSlides>12</HiddenSlides>
  <MMClips>2</MMClips>
  <ScaleCrop>false</ScaleCrop>
  <HeadingPairs>
    <vt:vector size="6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80</vt:i4>
      </vt:variant>
    </vt:vector>
  </HeadingPairs>
  <TitlesOfParts>
    <vt:vector size="88" baseType="lpstr">
      <vt:lpstr>Courier New</vt:lpstr>
      <vt:lpstr>Fago Pro</vt:lpstr>
      <vt:lpstr>Segoe UI</vt:lpstr>
      <vt:lpstr>Wingdings</vt:lpstr>
      <vt:lpstr>Arial</vt:lpstr>
      <vt:lpstr>Calibri</vt:lpstr>
      <vt:lpstr>Symbol</vt:lpstr>
      <vt:lpstr>Office</vt:lpstr>
      <vt:lpstr>PowerPoint-Präsentation</vt:lpstr>
      <vt:lpstr>PowerPoint-Präsentation</vt:lpstr>
      <vt:lpstr>Portfolio</vt:lpstr>
      <vt:lpstr>PowerPoint-Präsentation</vt:lpstr>
      <vt:lpstr>Portfolio</vt:lpstr>
      <vt:lpstr>Automatischer Werkzeugwechsler CPS</vt:lpstr>
      <vt:lpstr>PowerPoint-Präsentation</vt:lpstr>
      <vt:lpstr>Automatischer Werkzeugwechsler CPS Ihre Vorteile</vt:lpstr>
      <vt:lpstr>PowerPoint-Präsentation</vt:lpstr>
      <vt:lpstr>Automatischer Werkzeugwechsler CPS Optimale Größenauswahl mit 18 Baugrößen</vt:lpstr>
      <vt:lpstr>Automatischer Werkzeugwechsler CPS &gt; 200 Optionsmodule COS für alle vielfältige Medienübertragung</vt:lpstr>
      <vt:lpstr>Automatischer Werkzeugwechsler CPS Umfangreiches Zubehörportfolio CTS</vt:lpstr>
      <vt:lpstr>Automatischer Werkzeugwechsler CPB</vt:lpstr>
      <vt:lpstr>PowerPoint-Präsentation</vt:lpstr>
      <vt:lpstr>Automatischer Werkzeugwechsler CPB Ihre Vorteile</vt:lpstr>
      <vt:lpstr>CPB Entwickelt und gefertigt in Deutschland</vt:lpstr>
      <vt:lpstr>Automatischer Werkzeugwechsler CPB Vom Maschinentisch an den Roboter</vt:lpstr>
      <vt:lpstr>Automatischer Werkzeugwechsler CPB Optionsmodule COB für Mediendurchführung</vt:lpstr>
      <vt:lpstr>Automatischer Werkzeugwechsler CPB Umfangreiches Zubehörportfolio CTS B</vt:lpstr>
      <vt:lpstr>Manueller Werkzeugwechsler CMS</vt:lpstr>
      <vt:lpstr>PowerPoint-Präsentation</vt:lpstr>
      <vt:lpstr>Manueller Werkzeugwechsler CMS Ihre Vorteile</vt:lpstr>
      <vt:lpstr>Manueller Werkzeugwechsler CMS Technische Daten</vt:lpstr>
      <vt:lpstr>PowerPoint-Präsentation</vt:lpstr>
      <vt:lpstr>Kraft-Momenten-Sensor FTS</vt:lpstr>
      <vt:lpstr>Kraft-Momenten-Sensor FTS Ihre Vorteile</vt:lpstr>
      <vt:lpstr>Vorteile und Nutzen</vt:lpstr>
      <vt:lpstr>Kraft-Momenten-Sensor FTS</vt:lpstr>
      <vt:lpstr>Kraft-Momenten-Sensor FTS Umfangreiches Zubehörportfolio</vt:lpstr>
      <vt:lpstr>Kraft-Momenten-Sensor FTS Kommunikationsschnittstellen</vt:lpstr>
      <vt:lpstr>Kraft-Momenten-Sensor FTS</vt:lpstr>
      <vt:lpstr>Kraft-Momenten-Sensor FTS Baugrößen &amp; Adapterplatten</vt:lpstr>
      <vt:lpstr>Ausgleichseinheit AGM</vt:lpstr>
      <vt:lpstr>PowerPoint-Präsentation</vt:lpstr>
      <vt:lpstr>Ausgleichseinheit AGM Produktfamilie - Ihre Vorteile</vt:lpstr>
      <vt:lpstr>Ausgleichseinheit AGM Toleranzen beherrschen –Zuverlässigkeit steigern</vt:lpstr>
      <vt:lpstr>AGM-Z Ausgleichsverhalten &amp; Baugrößen</vt:lpstr>
      <vt:lpstr>AGM-Z Technische Daten</vt:lpstr>
      <vt:lpstr>AGM-XY Ausgleichsverhalten &amp; Baugrößen</vt:lpstr>
      <vt:lpstr>AGM-XY Technische Daten</vt:lpstr>
      <vt:lpstr>AGM-W Ausgleichsverhalten &amp; Baugrößen</vt:lpstr>
      <vt:lpstr>AGM-W Technische Daten</vt:lpstr>
      <vt:lpstr>Produktfamilie AGM Kombinationsmöglichkeiten dank modularer Baureihen</vt:lpstr>
      <vt:lpstr>Produktfamilie AGM Umfangreiches Zubehörportfolio</vt:lpstr>
      <vt:lpstr>Weitere Informationen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 CPS  Automatische Werkzeugwechsler</vt:lpstr>
      <vt:lpstr>CPS Made in Germany </vt:lpstr>
      <vt:lpstr>CPS  Made in Germany   </vt:lpstr>
      <vt:lpstr>CPS Vorteile im Überblick</vt:lpstr>
      <vt:lpstr>CPS  Eine Produktfamilie mit 18 Baugrößen</vt:lpstr>
      <vt:lpstr>COS Optionsmodule für alle Anwendungen</vt:lpstr>
      <vt:lpstr>CTS Umfangreiches Zubehörportfolio</vt:lpstr>
      <vt:lpstr> CPB  Automatische Werkzeugwechsler</vt:lpstr>
      <vt:lpstr>CPB Entwickelt und gefertigt in Deutschland</vt:lpstr>
      <vt:lpstr>CPB Vom Maschinentisch an den Roboter</vt:lpstr>
      <vt:lpstr>COB Optionsmodule für Mediendurchführung</vt:lpstr>
      <vt:lpstr>CTS B Bolzen-Ablagemagazin</vt:lpstr>
      <vt:lpstr>CPB Der MEHRWert-Wechsler</vt:lpstr>
      <vt:lpstr> AGM  Modulare Ausgleichs-einheiten</vt:lpstr>
      <vt:lpstr>AGM-Z Toleranzen beherrschen und Zuverlässigkeit steigern  </vt:lpstr>
      <vt:lpstr>AGM Produktfamilie</vt:lpstr>
      <vt:lpstr>AGM-Z Technische Daten</vt:lpstr>
      <vt:lpstr>AGM-XY Toleranzen beherrschen und Zuverlässigkeit steigern </vt:lpstr>
      <vt:lpstr>AGM-XY Technische Daten</vt:lpstr>
      <vt:lpstr>AGM-W Toleranzen beherrschen und Zuverlässigkeit steigern </vt:lpstr>
      <vt:lpstr>AGM Kombinationsmöglichkeiten dank modularer Baureihen</vt:lpstr>
      <vt:lpstr>AGM Bietet mehr…</vt:lpstr>
      <vt:lpstr> FTS  Kraft-Momenten-Sensor</vt:lpstr>
      <vt:lpstr>FTS Entwickelt und gefertigt in Deutschland</vt:lpstr>
      <vt:lpstr>Portfolioübersicht</vt:lpstr>
      <vt:lpstr>Kommunikation Schnittstellen</vt:lpstr>
      <vt:lpstr>Produktbeschreibung</vt:lpstr>
      <vt:lpstr>Baugrößen und Adapterplatten</vt:lpstr>
      <vt:lpstr>Vorteile und Nutzen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Hämmerle, Michael</dc:creator>
  <cp:lastModifiedBy>Creyaufmüller, Lisa Helena</cp:lastModifiedBy>
  <cp:revision>1</cp:revision>
  <dcterms:created xsi:type="dcterms:W3CDTF">2025-09-08T12:40:57Z</dcterms:created>
  <dcterms:modified xsi:type="dcterms:W3CDTF">2025-12-08T10:52:27Z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0x0101040070D9BEA726B6E14E9BCDE01538FB581C</vt:lpwstr>
  </property>
  <property fmtid="{D5CDD505-2E9C-101B-9397-08002B2CF9AE}" pid="3" name="Order">
    <vt:r8>7800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</Properties>
</file>