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notesMasterIdLst>
    <p:notesMasterId r:id="rId42"/>
  </p:notesMasterIdLst>
  <p:sldIdLst>
    <p:sldId id="6128" r:id="rId5"/>
    <p:sldId id="2146849307" r:id="rId6"/>
    <p:sldId id="2146849261" r:id="rId7"/>
    <p:sldId id="6160" r:id="rId8"/>
    <p:sldId id="6201" r:id="rId9"/>
    <p:sldId id="2146849313" r:id="rId10"/>
    <p:sldId id="6237" r:id="rId11"/>
    <p:sldId id="306" r:id="rId12"/>
    <p:sldId id="2146849315" r:id="rId13"/>
    <p:sldId id="6222" r:id="rId14"/>
    <p:sldId id="6203" r:id="rId15"/>
    <p:sldId id="2146849317" r:id="rId16"/>
    <p:sldId id="6244" r:id="rId17"/>
    <p:sldId id="2146849319" r:id="rId18"/>
    <p:sldId id="6207" r:id="rId19"/>
    <p:sldId id="6211" r:id="rId20"/>
    <p:sldId id="6208" r:id="rId21"/>
    <p:sldId id="6216" r:id="rId22"/>
    <p:sldId id="2146849314" r:id="rId23"/>
    <p:sldId id="5981" r:id="rId24"/>
    <p:sldId id="2146849321" r:id="rId25"/>
    <p:sldId id="2146849323" r:id="rId26"/>
    <p:sldId id="2146849325" r:id="rId27"/>
    <p:sldId id="2146849326" r:id="rId28"/>
    <p:sldId id="2146849318" r:id="rId29"/>
    <p:sldId id="6204" r:id="rId30"/>
    <p:sldId id="6205" r:id="rId31"/>
    <p:sldId id="6213" r:id="rId32"/>
    <p:sldId id="6218" r:id="rId33"/>
    <p:sldId id="6219" r:id="rId34"/>
    <p:sldId id="2146849327" r:id="rId35"/>
    <p:sldId id="6151" r:id="rId36"/>
    <p:sldId id="6163" r:id="rId37"/>
    <p:sldId id="6221" r:id="rId38"/>
    <p:sldId id="6217" r:id="rId39"/>
    <p:sldId id="2146849322" r:id="rId40"/>
    <p:sldId id="2146849324" r:id="rId41"/>
  </p:sldIdLst>
  <p:sldSz cx="12192000" cy="6858000"/>
  <p:notesSz cx="6858000" cy="9144000"/>
  <p:embeddedFontLst>
    <p:embeddedFont>
      <p:font typeface="Fago Pro" panose="02000506040000020004" pitchFamily="2" charset="0"/>
      <p:regular r:id="rId43"/>
      <p:bold r:id="rId44"/>
      <p:italic r:id="rId45"/>
      <p:boldItalic r:id="rId46"/>
    </p:embeddedFont>
  </p:embeddedFontLst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CE5BC175-C0BC-CDB8-026A-56B3A7F1CDBC}" name="Engelhardt, Stefan" initials="ES" userId="S::Stefan.Engelhardt@de.schunk.com::2dbd0d84-4ea9-4b56-a3a3-23e44cab6195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feifer, Alexander" initials="PA" lastIdx="1" clrIdx="0">
    <p:extLst>
      <p:ext uri="{19B8F6BF-5375-455C-9EA6-DF929625EA0E}">
        <p15:presenceInfo xmlns:p15="http://schemas.microsoft.com/office/powerpoint/2012/main" userId="S::alexander.pfeifer@de.schunk.com::4c6a4c94-d5bb-4e2a-b715-9f960b6d207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9D9D9"/>
    <a:srgbClr val="132936"/>
    <a:srgbClr val="92D6F2"/>
    <a:srgbClr val="FFFFFF"/>
    <a:srgbClr val="009EE0"/>
    <a:srgbClr val="002955"/>
    <a:srgbClr val="215378"/>
    <a:srgbClr val="3E83A8"/>
    <a:srgbClr val="10446C"/>
    <a:srgbClr val="3F9A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18B5CF-9DDB-49D8-937B-51D058B8911F}" v="3" dt="2025-11-06T10:24:31.9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6247" autoAdjust="0"/>
  </p:normalViewPr>
  <p:slideViewPr>
    <p:cSldViewPr snapToGrid="0">
      <p:cViewPr varScale="1">
        <p:scale>
          <a:sx n="106" d="100"/>
          <a:sy n="106" d="100"/>
        </p:scale>
        <p:origin x="75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notesMaster" Target="notesMasters/notesMaster1.xml"/><Relationship Id="rId47" Type="http://schemas.openxmlformats.org/officeDocument/2006/relationships/commentAuthors" Target="commentAuthors.xml"/><Relationship Id="rId50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font" Target="fonts/font4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font" Target="fonts/font3.fntdata"/><Relationship Id="rId53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font" Target="fonts/font2.fntdata"/><Relationship Id="rId52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font" Target="fonts/font1.fntdata"/><Relationship Id="rId48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AA609D-33A1-49C1-99CD-9DA0D02D59BC}" type="datetimeFigureOut">
              <a:rPr lang="de-DE" smtClean="0"/>
              <a:t>06.11.2025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C4DAAC-953A-4DDC-ADA9-6566D2D0868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53104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>
              <a:ea typeface="Calibri"/>
              <a:cs typeface="Calibri"/>
            </a:endParaRP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777879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5949863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err="1"/>
              <a:t>Verriegerlungseinheiten</a:t>
            </a:r>
            <a:r>
              <a:rPr lang="de-DE"/>
              <a:t>:</a:t>
            </a:r>
          </a:p>
          <a:p>
            <a:r>
              <a:rPr lang="de-DE"/>
              <a:t>Werkstückträger fahren über Shuttle an die Grundkarosse, die auf einem Shuttle sind, hier ist die Karosserie verbaut, unterschiedliche Bauteile werden hier montiert.</a:t>
            </a:r>
          </a:p>
          <a:p>
            <a:endParaRPr lang="de-DE"/>
          </a:p>
          <a:p>
            <a:r>
              <a:rPr lang="de-DE"/>
              <a:t>NSE dient für die definierte Lagerhaltung/Erkennung </a:t>
            </a:r>
          </a:p>
          <a:p>
            <a:r>
              <a:rPr lang="de-DE"/>
              <a:t>Bolzen / Modul von Aktiver und passiver Seite „koppeln“, dieser </a:t>
            </a:r>
            <a:r>
              <a:rPr lang="de-DE" err="1"/>
              <a:t>Fanghub</a:t>
            </a:r>
            <a:r>
              <a:rPr lang="de-DE"/>
              <a:t> erlaubt das einziehen, auch über Kopf. </a:t>
            </a:r>
            <a:r>
              <a:rPr lang="de-DE" err="1"/>
              <a:t>Spannhub</a:t>
            </a:r>
            <a:r>
              <a:rPr lang="de-DE"/>
              <a:t> zum Spannen.</a:t>
            </a:r>
          </a:p>
          <a:p>
            <a:r>
              <a:rPr lang="de-DE"/>
              <a:t>3mm Hub – Einzugshub</a:t>
            </a:r>
          </a:p>
          <a:p>
            <a:r>
              <a:rPr lang="de-DE"/>
              <a:t>Spannkraft 3kN normal</a:t>
            </a:r>
          </a:p>
          <a:p>
            <a:endParaRPr lang="de-DE"/>
          </a:p>
          <a:p>
            <a:r>
              <a:rPr lang="de-DE"/>
              <a:t>Turbo:</a:t>
            </a:r>
          </a:p>
          <a:p>
            <a:r>
              <a:rPr lang="de-DE"/>
              <a:t>Ohne 3kN</a:t>
            </a:r>
          </a:p>
          <a:p>
            <a:r>
              <a:rPr lang="de-DE"/>
              <a:t>Plananlage – 12kN</a:t>
            </a:r>
          </a:p>
          <a:p>
            <a:endParaRPr lang="de-DE"/>
          </a:p>
          <a:p>
            <a:r>
              <a:rPr lang="de-DE"/>
              <a:t>Haltkraft 75kN 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15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92842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2DA6C5-B771-6D8B-F8B2-50BC83D3B3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0B8245D8-2DA1-CBC9-B708-8262E2A743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BE83E270-6197-E137-18BE-E98A2FCD01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5D66631-0190-397D-F0B6-502A6F629C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611868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8832698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8762673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245198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2.svg"/><Relationship Id="rId7" Type="http://schemas.openxmlformats.org/officeDocument/2006/relationships/image" Target="../media/image11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Layouts/_rels/slideLayout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2.svg"/><Relationship Id="rId7" Type="http://schemas.openxmlformats.org/officeDocument/2006/relationships/image" Target="../media/image11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Layouts/_rels/slideLayout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2.svg"/><Relationship Id="rId7" Type="http://schemas.openxmlformats.org/officeDocument/2006/relationships/image" Target="../media/image11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Layouts/_rels/slideLayout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2.svg"/><Relationship Id="rId7" Type="http://schemas.openxmlformats.org/officeDocument/2006/relationships/image" Target="../media/image11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Layouts/_rels/slideLayout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2.svg"/><Relationship Id="rId7" Type="http://schemas.openxmlformats.org/officeDocument/2006/relationships/image" Target="../media/image11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Layouts/_rels/slideLayout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2.svg"/><Relationship Id="rId7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.jpeg"/><Relationship Id="rId5" Type="http://schemas.openxmlformats.org/officeDocument/2006/relationships/image" Target="../media/image14.svg"/><Relationship Id="rId4" Type="http://schemas.openxmlformats.org/officeDocument/2006/relationships/image" Target="../media/image13.png"/><Relationship Id="rId9" Type="http://schemas.openxmlformats.org/officeDocument/2006/relationships/image" Target="../media/image7.jpeg"/></Relationships>
</file>

<file path=ppt/slideLayouts/_rels/slideLayout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Layouts/_rels/slideLayout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Hier steht das Kapitel</a:t>
            </a:r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1F6F39E2-88FE-A04B-0206-C2A69CE7F65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11198225" cy="4159250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3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800000"/>
            <a:ext cx="5135051" cy="4584353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Hier steht das Kapitel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958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NDL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SOLUTION I HANDLING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grpSp>
        <p:nvGrpSpPr>
          <p:cNvPr id="12" name="Grafik 3">
            <a:extLst>
              <a:ext uri="{FF2B5EF4-FFF2-40B4-BE49-F238E27FC236}">
                <a16:creationId xmlns:a16="http://schemas.microsoft.com/office/drawing/2014/main" id="{F5AD1709-421B-1B2A-4867-5ACCD3260F63}"/>
              </a:ext>
            </a:extLst>
          </p:cNvPr>
          <p:cNvGrpSpPr/>
          <p:nvPr/>
        </p:nvGrpSpPr>
        <p:grpSpPr>
          <a:xfrm>
            <a:off x="7127445" y="1115759"/>
            <a:ext cx="798021" cy="792000"/>
            <a:chOff x="7127445" y="1115759"/>
            <a:chExt cx="798021" cy="792000"/>
          </a:xfrm>
          <a:solidFill>
            <a:srgbClr val="F2F2F2">
              <a:alpha val="34902"/>
            </a:srgbClr>
          </a:solidFill>
        </p:grpSpPr>
        <p:sp>
          <p:nvSpPr>
            <p:cNvPr id="13" name="Freihandform: Form 12">
              <a:extLst>
                <a:ext uri="{FF2B5EF4-FFF2-40B4-BE49-F238E27FC236}">
                  <a16:creationId xmlns:a16="http://schemas.microsoft.com/office/drawing/2014/main" id="{7BA24AB0-11FB-E7D5-9417-D04CD7388374}"/>
                </a:ext>
              </a:extLst>
            </p:cNvPr>
            <p:cNvSpPr/>
            <p:nvPr/>
          </p:nvSpPr>
          <p:spPr>
            <a:xfrm>
              <a:off x="7127445" y="1115759"/>
              <a:ext cx="795005" cy="792000"/>
            </a:xfrm>
            <a:custGeom>
              <a:avLst/>
              <a:gdLst>
                <a:gd name="connsiteX0" fmla="*/ -69 w 795005"/>
                <a:gd name="connsiteY0" fmla="*/ 395577 h 792000"/>
                <a:gd name="connsiteX1" fmla="*/ 397434 w 795005"/>
                <a:gd name="connsiteY1" fmla="*/ -423 h 792000"/>
                <a:gd name="connsiteX2" fmla="*/ 794936 w 795005"/>
                <a:gd name="connsiteY2" fmla="*/ 395577 h 792000"/>
                <a:gd name="connsiteX3" fmla="*/ 397434 w 795005"/>
                <a:gd name="connsiteY3" fmla="*/ 791577 h 792000"/>
                <a:gd name="connsiteX4" fmla="*/ -69 w 795005"/>
                <a:gd name="connsiteY4" fmla="*/ 395577 h 79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5005" h="792000">
                  <a:moveTo>
                    <a:pt x="-69" y="395577"/>
                  </a:moveTo>
                  <a:cubicBezTo>
                    <a:pt x="-69" y="176871"/>
                    <a:pt x="177898" y="-423"/>
                    <a:pt x="397434" y="-423"/>
                  </a:cubicBezTo>
                  <a:cubicBezTo>
                    <a:pt x="616969" y="-423"/>
                    <a:pt x="794936" y="176871"/>
                    <a:pt x="794936" y="395577"/>
                  </a:cubicBezTo>
                  <a:cubicBezTo>
                    <a:pt x="794936" y="614283"/>
                    <a:pt x="616969" y="791577"/>
                    <a:pt x="397434" y="791577"/>
                  </a:cubicBezTo>
                  <a:cubicBezTo>
                    <a:pt x="177898" y="791577"/>
                    <a:pt x="-69" y="614283"/>
                    <a:pt x="-69" y="395577"/>
                  </a:cubicBezTo>
                  <a:close/>
                </a:path>
              </a:pathLst>
            </a:custGeom>
            <a:grpFill/>
            <a:ln w="298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pic>
          <p:nvPicPr>
            <p:cNvPr id="14" name="Grafik 13">
              <a:extLst>
                <a:ext uri="{FF2B5EF4-FFF2-40B4-BE49-F238E27FC236}">
                  <a16:creationId xmlns:a16="http://schemas.microsoft.com/office/drawing/2014/main" id="{3BADAA32-DEAE-D431-D97A-AF5D78BB428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alphaModFix amt="35000"/>
            </a:blip>
            <a:stretch>
              <a:fillRect/>
            </a:stretch>
          </p:blipFill>
          <p:spPr>
            <a:xfrm>
              <a:off x="7172445" y="1226758"/>
              <a:ext cx="642004" cy="603000"/>
            </a:xfrm>
            <a:custGeom>
              <a:avLst/>
              <a:gdLst>
                <a:gd name="connsiteX0" fmla="*/ 14 w 642004"/>
                <a:gd name="connsiteY0" fmla="*/ 35 h 603000"/>
                <a:gd name="connsiteX1" fmla="*/ 642018 w 642004"/>
                <a:gd name="connsiteY1" fmla="*/ 35 h 603000"/>
                <a:gd name="connsiteX2" fmla="*/ 642018 w 642004"/>
                <a:gd name="connsiteY2" fmla="*/ 603036 h 603000"/>
                <a:gd name="connsiteX3" fmla="*/ 14 w 642004"/>
                <a:gd name="connsiteY3" fmla="*/ 603036 h 603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004" h="603000">
                  <a:moveTo>
                    <a:pt x="14" y="35"/>
                  </a:moveTo>
                  <a:lnTo>
                    <a:pt x="642018" y="35"/>
                  </a:lnTo>
                  <a:lnTo>
                    <a:pt x="642018" y="603036"/>
                  </a:lnTo>
                  <a:lnTo>
                    <a:pt x="14" y="603036"/>
                  </a:lnTo>
                  <a:close/>
                </a:path>
              </a:pathLst>
            </a:custGeom>
            <a:grpFill/>
          </p:spPr>
        </p:pic>
      </p:grpSp>
      <p:pic>
        <p:nvPicPr>
          <p:cNvPr id="9" name="Grafik 8">
            <a:extLst>
              <a:ext uri="{FF2B5EF4-FFF2-40B4-BE49-F238E27FC236}">
                <a16:creationId xmlns:a16="http://schemas.microsoft.com/office/drawing/2014/main" id="{2309D090-AC35-25D0-7168-93BCC4ED63EB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186193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261D5356-3484-B7D2-B66C-A597DB517037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" r="121"/>
          <a:stretch/>
        </p:blipFill>
        <p:spPr>
          <a:xfrm>
            <a:off x="10215567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16EC0A8C-26B7-0548-62AA-466EDABDAA95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244942" y="1117437"/>
            <a:ext cx="792000" cy="788644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F9044F18-9F1F-7F79-EA6E-578006EAA8D5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53011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32265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OMPLET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bg2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de-DE"/>
              <a:t>SOLUTION I CLAMPING</a:t>
            </a:r>
          </a:p>
          <a:p>
            <a:pPr lvl="0"/>
            <a:endParaRPr lang="de-DE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grpSp>
        <p:nvGrpSpPr>
          <p:cNvPr id="12" name="Grafik 3">
            <a:extLst>
              <a:ext uri="{FF2B5EF4-FFF2-40B4-BE49-F238E27FC236}">
                <a16:creationId xmlns:a16="http://schemas.microsoft.com/office/drawing/2014/main" id="{F5AD1709-421B-1B2A-4867-5ACCD3260F63}"/>
              </a:ext>
            </a:extLst>
          </p:cNvPr>
          <p:cNvGrpSpPr/>
          <p:nvPr/>
        </p:nvGrpSpPr>
        <p:grpSpPr>
          <a:xfrm>
            <a:off x="7127445" y="1115759"/>
            <a:ext cx="798021" cy="792000"/>
            <a:chOff x="7127445" y="1115759"/>
            <a:chExt cx="798021" cy="792000"/>
          </a:xfrm>
          <a:solidFill>
            <a:srgbClr val="F2F2F2">
              <a:alpha val="34902"/>
            </a:srgbClr>
          </a:solidFill>
        </p:grpSpPr>
        <p:sp>
          <p:nvSpPr>
            <p:cNvPr id="13" name="Freihandform: Form 12">
              <a:extLst>
                <a:ext uri="{FF2B5EF4-FFF2-40B4-BE49-F238E27FC236}">
                  <a16:creationId xmlns:a16="http://schemas.microsoft.com/office/drawing/2014/main" id="{7BA24AB0-11FB-E7D5-9417-D04CD7388374}"/>
                </a:ext>
              </a:extLst>
            </p:cNvPr>
            <p:cNvSpPr/>
            <p:nvPr/>
          </p:nvSpPr>
          <p:spPr>
            <a:xfrm>
              <a:off x="7127445" y="1115759"/>
              <a:ext cx="795005" cy="792000"/>
            </a:xfrm>
            <a:custGeom>
              <a:avLst/>
              <a:gdLst>
                <a:gd name="connsiteX0" fmla="*/ -69 w 795005"/>
                <a:gd name="connsiteY0" fmla="*/ 395577 h 792000"/>
                <a:gd name="connsiteX1" fmla="*/ 397434 w 795005"/>
                <a:gd name="connsiteY1" fmla="*/ -423 h 792000"/>
                <a:gd name="connsiteX2" fmla="*/ 794936 w 795005"/>
                <a:gd name="connsiteY2" fmla="*/ 395577 h 792000"/>
                <a:gd name="connsiteX3" fmla="*/ 397434 w 795005"/>
                <a:gd name="connsiteY3" fmla="*/ 791577 h 792000"/>
                <a:gd name="connsiteX4" fmla="*/ -69 w 795005"/>
                <a:gd name="connsiteY4" fmla="*/ 395577 h 79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5005" h="792000">
                  <a:moveTo>
                    <a:pt x="-69" y="395577"/>
                  </a:moveTo>
                  <a:cubicBezTo>
                    <a:pt x="-69" y="176871"/>
                    <a:pt x="177898" y="-423"/>
                    <a:pt x="397434" y="-423"/>
                  </a:cubicBezTo>
                  <a:cubicBezTo>
                    <a:pt x="616969" y="-423"/>
                    <a:pt x="794936" y="176871"/>
                    <a:pt x="794936" y="395577"/>
                  </a:cubicBezTo>
                  <a:cubicBezTo>
                    <a:pt x="794936" y="614283"/>
                    <a:pt x="616969" y="791577"/>
                    <a:pt x="397434" y="791577"/>
                  </a:cubicBezTo>
                  <a:cubicBezTo>
                    <a:pt x="177898" y="791577"/>
                    <a:pt x="-69" y="614283"/>
                    <a:pt x="-69" y="395577"/>
                  </a:cubicBezTo>
                  <a:close/>
                </a:path>
              </a:pathLst>
            </a:custGeom>
            <a:grpFill/>
            <a:ln w="298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pic>
          <p:nvPicPr>
            <p:cNvPr id="14" name="Grafik 13">
              <a:extLst>
                <a:ext uri="{FF2B5EF4-FFF2-40B4-BE49-F238E27FC236}">
                  <a16:creationId xmlns:a16="http://schemas.microsoft.com/office/drawing/2014/main" id="{3BADAA32-DEAE-D431-D97A-AF5D78BB428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alphaModFix amt="35000"/>
            </a:blip>
            <a:stretch>
              <a:fillRect/>
            </a:stretch>
          </p:blipFill>
          <p:spPr>
            <a:xfrm>
              <a:off x="7172445" y="1226758"/>
              <a:ext cx="642004" cy="603000"/>
            </a:xfrm>
            <a:custGeom>
              <a:avLst/>
              <a:gdLst>
                <a:gd name="connsiteX0" fmla="*/ 14 w 642004"/>
                <a:gd name="connsiteY0" fmla="*/ 35 h 603000"/>
                <a:gd name="connsiteX1" fmla="*/ 642018 w 642004"/>
                <a:gd name="connsiteY1" fmla="*/ 35 h 603000"/>
                <a:gd name="connsiteX2" fmla="*/ 642018 w 642004"/>
                <a:gd name="connsiteY2" fmla="*/ 603036 h 603000"/>
                <a:gd name="connsiteX3" fmla="*/ 14 w 642004"/>
                <a:gd name="connsiteY3" fmla="*/ 603036 h 603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004" h="603000">
                  <a:moveTo>
                    <a:pt x="14" y="35"/>
                  </a:moveTo>
                  <a:lnTo>
                    <a:pt x="642018" y="35"/>
                  </a:lnTo>
                  <a:lnTo>
                    <a:pt x="642018" y="603036"/>
                  </a:lnTo>
                  <a:lnTo>
                    <a:pt x="14" y="603036"/>
                  </a:lnTo>
                  <a:close/>
                </a:path>
              </a:pathLst>
            </a:custGeom>
            <a:grpFill/>
          </p:spPr>
        </p:pic>
      </p:grpSp>
      <p:pic>
        <p:nvPicPr>
          <p:cNvPr id="9" name="Grafik 8">
            <a:extLst>
              <a:ext uri="{FF2B5EF4-FFF2-40B4-BE49-F238E27FC236}">
                <a16:creationId xmlns:a16="http://schemas.microsoft.com/office/drawing/2014/main" id="{2309D090-AC35-25D0-7168-93BCC4ED63EB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186193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261D5356-3484-B7D2-B66C-A597DB517037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" r="121"/>
          <a:stretch/>
        </p:blipFill>
        <p:spPr>
          <a:xfrm>
            <a:off x="10215567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16EC0A8C-26B7-0548-62AA-466EDABDAA95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244942" y="1117437"/>
            <a:ext cx="792000" cy="788644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1E46C190-4D4D-8B55-950C-FDE17ACAC017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53011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625184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KOMPLET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COMPONENTS I GRIPPING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B7B205A7-39AC-2352-E7CD-3E18B668E6B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35000"/>
          </a:blip>
          <a:srcRect l="24823" t="24299" r="30601" b="8796"/>
          <a:stretch/>
        </p:blipFill>
        <p:spPr>
          <a:xfrm>
            <a:off x="815465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4900C425-11C5-2FF1-E68E-13A7125350F5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alphaModFix amt="35000"/>
          </a:blip>
          <a:srcRect l="15454" t="2465" r="30927" b="17056"/>
          <a:stretch>
            <a:fillRect/>
          </a:stretch>
        </p:blipFill>
        <p:spPr>
          <a:xfrm>
            <a:off x="918475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22E31844-DE83-FDED-205E-DAF8FD95621A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alphaModFix amt="35000"/>
          </a:blip>
          <a:srcRect l="25467" t="8614" r="20815" b="10759"/>
          <a:stretch>
            <a:fillRect/>
          </a:stretch>
        </p:blipFill>
        <p:spPr>
          <a:xfrm>
            <a:off x="1021484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9" name="Grafik 18">
            <a:extLst>
              <a:ext uri="{FF2B5EF4-FFF2-40B4-BE49-F238E27FC236}">
                <a16:creationId xmlns:a16="http://schemas.microsoft.com/office/drawing/2014/main" id="{019A6F7C-6AB8-0875-38D7-C872450248E5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alphaModFix amt="35000"/>
          </a:blip>
          <a:srcRect l="34785" t="739" r="15377" b="10660"/>
          <a:stretch>
            <a:fillRect/>
          </a:stretch>
        </p:blipFill>
        <p:spPr>
          <a:xfrm>
            <a:off x="11244942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20" name="Grafik 19">
            <a:extLst>
              <a:ext uri="{FF2B5EF4-FFF2-40B4-BE49-F238E27FC236}">
                <a16:creationId xmlns:a16="http://schemas.microsoft.com/office/drawing/2014/main" id="{B555C073-060C-361F-4234-ABE3DB4BDB4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rcRect l="26519" r="221" b="12132"/>
          <a:stretch>
            <a:fillRect/>
          </a:stretch>
        </p:blipFill>
        <p:spPr>
          <a:xfrm>
            <a:off x="712456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623142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CHWENK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bg2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de-DE"/>
              <a:t>COMPONENTS I SWIVEL</a:t>
            </a:r>
          </a:p>
          <a:p>
            <a:pPr lvl="0"/>
            <a:endParaRPr lang="de-DE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B7B205A7-39AC-2352-E7CD-3E18B668E6B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/>
          </a:blip>
          <a:srcRect l="24823" t="24299" r="30601" b="8796"/>
          <a:stretch/>
        </p:blipFill>
        <p:spPr>
          <a:xfrm>
            <a:off x="815465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4900C425-11C5-2FF1-E68E-13A7125350F5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alphaModFix amt="35000"/>
          </a:blip>
          <a:srcRect l="15454" t="2465" r="30927" b="17056"/>
          <a:stretch>
            <a:fillRect/>
          </a:stretch>
        </p:blipFill>
        <p:spPr>
          <a:xfrm>
            <a:off x="918475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22E31844-DE83-FDED-205E-DAF8FD95621A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alphaModFix amt="35000"/>
          </a:blip>
          <a:srcRect l="25467" t="8614" r="20815" b="10759"/>
          <a:stretch>
            <a:fillRect/>
          </a:stretch>
        </p:blipFill>
        <p:spPr>
          <a:xfrm>
            <a:off x="1021484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9" name="Grafik 18">
            <a:extLst>
              <a:ext uri="{FF2B5EF4-FFF2-40B4-BE49-F238E27FC236}">
                <a16:creationId xmlns:a16="http://schemas.microsoft.com/office/drawing/2014/main" id="{019A6F7C-6AB8-0875-38D7-C872450248E5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alphaModFix amt="35000"/>
          </a:blip>
          <a:srcRect l="34785" t="739" r="15377" b="10660"/>
          <a:stretch>
            <a:fillRect/>
          </a:stretch>
        </p:blipFill>
        <p:spPr>
          <a:xfrm>
            <a:off x="11244942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20" name="Grafik 19">
            <a:extLst>
              <a:ext uri="{FF2B5EF4-FFF2-40B4-BE49-F238E27FC236}">
                <a16:creationId xmlns:a16="http://schemas.microsoft.com/office/drawing/2014/main" id="{B555C073-060C-361F-4234-ABE3DB4BDB44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alphaModFix amt="35000"/>
          </a:blip>
          <a:srcRect l="26519" r="221" b="12132"/>
          <a:stretch>
            <a:fillRect/>
          </a:stretch>
        </p:blipFill>
        <p:spPr>
          <a:xfrm>
            <a:off x="712456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0092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OBOTERZUBEHÖ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COMPONENTS I ROBOT ACCESSORIES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B7B205A7-39AC-2352-E7CD-3E18B668E6B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35000"/>
          </a:blip>
          <a:srcRect l="24823" t="24299" r="30601" b="8796"/>
          <a:stretch/>
        </p:blipFill>
        <p:spPr>
          <a:xfrm>
            <a:off x="815465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4900C425-11C5-2FF1-E68E-13A7125350F5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alphaModFix/>
          </a:blip>
          <a:srcRect l="15454" t="2465" r="30927" b="17056"/>
          <a:stretch>
            <a:fillRect/>
          </a:stretch>
        </p:blipFill>
        <p:spPr>
          <a:xfrm>
            <a:off x="918475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22E31844-DE83-FDED-205E-DAF8FD95621A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alphaModFix amt="35000"/>
          </a:blip>
          <a:srcRect l="25467" t="8614" r="20815" b="10759"/>
          <a:stretch>
            <a:fillRect/>
          </a:stretch>
        </p:blipFill>
        <p:spPr>
          <a:xfrm>
            <a:off x="1021484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9" name="Grafik 18">
            <a:extLst>
              <a:ext uri="{FF2B5EF4-FFF2-40B4-BE49-F238E27FC236}">
                <a16:creationId xmlns:a16="http://schemas.microsoft.com/office/drawing/2014/main" id="{019A6F7C-6AB8-0875-38D7-C872450248E5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alphaModFix amt="35000"/>
          </a:blip>
          <a:srcRect l="34785" t="739" r="15377" b="10660"/>
          <a:stretch>
            <a:fillRect/>
          </a:stretch>
        </p:blipFill>
        <p:spPr>
          <a:xfrm>
            <a:off x="11244942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20" name="Grafik 19">
            <a:extLst>
              <a:ext uri="{FF2B5EF4-FFF2-40B4-BE49-F238E27FC236}">
                <a16:creationId xmlns:a16="http://schemas.microsoft.com/office/drawing/2014/main" id="{B555C073-060C-361F-4234-ABE3DB4BDB44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alphaModFix amt="35000"/>
          </a:blip>
          <a:srcRect l="26519" r="221" b="12132"/>
          <a:stretch>
            <a:fillRect/>
          </a:stretch>
        </p:blipFill>
        <p:spPr>
          <a:xfrm>
            <a:off x="712456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31482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eweg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COMPONENTS I HANDLING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B7B205A7-39AC-2352-E7CD-3E18B668E6B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35000"/>
          </a:blip>
          <a:srcRect l="24823" t="24299" r="30601" b="8796"/>
          <a:stretch/>
        </p:blipFill>
        <p:spPr>
          <a:xfrm>
            <a:off x="815465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4900C425-11C5-2FF1-E68E-13A7125350F5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alphaModFix amt="35000"/>
          </a:blip>
          <a:srcRect l="15454" t="2465" r="30927" b="17056"/>
          <a:stretch>
            <a:fillRect/>
          </a:stretch>
        </p:blipFill>
        <p:spPr>
          <a:xfrm>
            <a:off x="918475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22E31844-DE83-FDED-205E-DAF8FD95621A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alphaModFix/>
          </a:blip>
          <a:srcRect l="25467" t="8614" r="20815" b="10759"/>
          <a:stretch>
            <a:fillRect/>
          </a:stretch>
        </p:blipFill>
        <p:spPr>
          <a:xfrm>
            <a:off x="1021484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9" name="Grafik 18">
            <a:extLst>
              <a:ext uri="{FF2B5EF4-FFF2-40B4-BE49-F238E27FC236}">
                <a16:creationId xmlns:a16="http://schemas.microsoft.com/office/drawing/2014/main" id="{019A6F7C-6AB8-0875-38D7-C872450248E5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alphaModFix amt="35000"/>
          </a:blip>
          <a:srcRect l="34785" t="739" r="15377" b="10660"/>
          <a:stretch>
            <a:fillRect/>
          </a:stretch>
        </p:blipFill>
        <p:spPr>
          <a:xfrm>
            <a:off x="11244942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20" name="Grafik 19">
            <a:extLst>
              <a:ext uri="{FF2B5EF4-FFF2-40B4-BE49-F238E27FC236}">
                <a16:creationId xmlns:a16="http://schemas.microsoft.com/office/drawing/2014/main" id="{B555C073-060C-361F-4234-ABE3DB4BDB44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alphaModFix amt="35000"/>
          </a:blip>
          <a:srcRect l="26519" r="221" b="12132"/>
          <a:stretch>
            <a:fillRect/>
          </a:stretch>
        </p:blipFill>
        <p:spPr>
          <a:xfrm>
            <a:off x="712456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74819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ANN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COMPONENTS I CLAMPING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B7B205A7-39AC-2352-E7CD-3E18B668E6B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35000"/>
          </a:blip>
          <a:srcRect l="24823" t="24299" r="30601" b="8796"/>
          <a:stretch/>
        </p:blipFill>
        <p:spPr>
          <a:xfrm>
            <a:off x="815465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4900C425-11C5-2FF1-E68E-13A7125350F5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alphaModFix amt="35000"/>
          </a:blip>
          <a:srcRect l="15454" t="2465" r="30927" b="17056"/>
          <a:stretch>
            <a:fillRect/>
          </a:stretch>
        </p:blipFill>
        <p:spPr>
          <a:xfrm>
            <a:off x="918475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22E31844-DE83-FDED-205E-DAF8FD95621A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alphaModFix amt="35000"/>
          </a:blip>
          <a:srcRect l="25467" t="8614" r="20815" b="10759"/>
          <a:stretch>
            <a:fillRect/>
          </a:stretch>
        </p:blipFill>
        <p:spPr>
          <a:xfrm>
            <a:off x="1021484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9" name="Grafik 18">
            <a:extLst>
              <a:ext uri="{FF2B5EF4-FFF2-40B4-BE49-F238E27FC236}">
                <a16:creationId xmlns:a16="http://schemas.microsoft.com/office/drawing/2014/main" id="{019A6F7C-6AB8-0875-38D7-C872450248E5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alphaModFix/>
          </a:blip>
          <a:srcRect l="34785" t="739" r="15377" b="10660"/>
          <a:stretch>
            <a:fillRect/>
          </a:stretch>
        </p:blipFill>
        <p:spPr>
          <a:xfrm>
            <a:off x="11244942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20" name="Grafik 19">
            <a:extLst>
              <a:ext uri="{FF2B5EF4-FFF2-40B4-BE49-F238E27FC236}">
                <a16:creationId xmlns:a16="http://schemas.microsoft.com/office/drawing/2014/main" id="{B555C073-060C-361F-4234-ABE3DB4BDB44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alphaModFix amt="35000"/>
          </a:blip>
          <a:srcRect l="26519" r="221" b="12132"/>
          <a:stretch>
            <a:fillRect/>
          </a:stretch>
        </p:blipFill>
        <p:spPr>
          <a:xfrm>
            <a:off x="712456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67357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Greif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SOLUTION I GRIPPING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pic>
        <p:nvPicPr>
          <p:cNvPr id="4" name="Grafik 3">
            <a:extLst>
              <a:ext uri="{FF2B5EF4-FFF2-40B4-BE49-F238E27FC236}">
                <a16:creationId xmlns:a16="http://schemas.microsoft.com/office/drawing/2014/main" id="{2636DCEE-E93B-0776-B368-839FAC2EF5C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189" r="189"/>
          <a:stretch/>
        </p:blipFill>
        <p:spPr>
          <a:xfrm>
            <a:off x="7127445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2309D090-AC35-25D0-7168-93BCC4ED63EB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186193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261D5356-3484-B7D2-B66C-A597DB517037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" r="121"/>
          <a:stretch/>
        </p:blipFill>
        <p:spPr>
          <a:xfrm>
            <a:off x="10215567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16EC0A8C-26B7-0548-62AA-466EDABDAA95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244942" y="1117437"/>
            <a:ext cx="792000" cy="788644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F4AA5BCD-0E0A-8F7D-7AE7-C1166F1B89AC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53011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151687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Verstell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SOLUTION I COMPENSATION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grpSp>
        <p:nvGrpSpPr>
          <p:cNvPr id="12" name="Grafik 3">
            <a:extLst>
              <a:ext uri="{FF2B5EF4-FFF2-40B4-BE49-F238E27FC236}">
                <a16:creationId xmlns:a16="http://schemas.microsoft.com/office/drawing/2014/main" id="{F5AD1709-421B-1B2A-4867-5ACCD3260F63}"/>
              </a:ext>
            </a:extLst>
          </p:cNvPr>
          <p:cNvGrpSpPr/>
          <p:nvPr/>
        </p:nvGrpSpPr>
        <p:grpSpPr>
          <a:xfrm>
            <a:off x="7127445" y="1115759"/>
            <a:ext cx="798021" cy="792000"/>
            <a:chOff x="7127445" y="1115759"/>
            <a:chExt cx="798021" cy="792000"/>
          </a:xfrm>
          <a:solidFill>
            <a:srgbClr val="F2F2F2">
              <a:alpha val="34902"/>
            </a:srgbClr>
          </a:solidFill>
        </p:grpSpPr>
        <p:sp>
          <p:nvSpPr>
            <p:cNvPr id="13" name="Freihandform: Form 12">
              <a:extLst>
                <a:ext uri="{FF2B5EF4-FFF2-40B4-BE49-F238E27FC236}">
                  <a16:creationId xmlns:a16="http://schemas.microsoft.com/office/drawing/2014/main" id="{7BA24AB0-11FB-E7D5-9417-D04CD7388374}"/>
                </a:ext>
              </a:extLst>
            </p:cNvPr>
            <p:cNvSpPr/>
            <p:nvPr/>
          </p:nvSpPr>
          <p:spPr>
            <a:xfrm>
              <a:off x="7127445" y="1115759"/>
              <a:ext cx="795005" cy="792000"/>
            </a:xfrm>
            <a:custGeom>
              <a:avLst/>
              <a:gdLst>
                <a:gd name="connsiteX0" fmla="*/ -69 w 795005"/>
                <a:gd name="connsiteY0" fmla="*/ 395577 h 792000"/>
                <a:gd name="connsiteX1" fmla="*/ 397434 w 795005"/>
                <a:gd name="connsiteY1" fmla="*/ -423 h 792000"/>
                <a:gd name="connsiteX2" fmla="*/ 794936 w 795005"/>
                <a:gd name="connsiteY2" fmla="*/ 395577 h 792000"/>
                <a:gd name="connsiteX3" fmla="*/ 397434 w 795005"/>
                <a:gd name="connsiteY3" fmla="*/ 791577 h 792000"/>
                <a:gd name="connsiteX4" fmla="*/ -69 w 795005"/>
                <a:gd name="connsiteY4" fmla="*/ 395577 h 79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5005" h="792000">
                  <a:moveTo>
                    <a:pt x="-69" y="395577"/>
                  </a:moveTo>
                  <a:cubicBezTo>
                    <a:pt x="-69" y="176871"/>
                    <a:pt x="177898" y="-423"/>
                    <a:pt x="397434" y="-423"/>
                  </a:cubicBezTo>
                  <a:cubicBezTo>
                    <a:pt x="616969" y="-423"/>
                    <a:pt x="794936" y="176871"/>
                    <a:pt x="794936" y="395577"/>
                  </a:cubicBezTo>
                  <a:cubicBezTo>
                    <a:pt x="794936" y="614283"/>
                    <a:pt x="616969" y="791577"/>
                    <a:pt x="397434" y="791577"/>
                  </a:cubicBezTo>
                  <a:cubicBezTo>
                    <a:pt x="177898" y="791577"/>
                    <a:pt x="-69" y="614283"/>
                    <a:pt x="-69" y="395577"/>
                  </a:cubicBezTo>
                  <a:close/>
                </a:path>
              </a:pathLst>
            </a:custGeom>
            <a:grpFill/>
            <a:ln w="298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pic>
          <p:nvPicPr>
            <p:cNvPr id="14" name="Grafik 13">
              <a:extLst>
                <a:ext uri="{FF2B5EF4-FFF2-40B4-BE49-F238E27FC236}">
                  <a16:creationId xmlns:a16="http://schemas.microsoft.com/office/drawing/2014/main" id="{3BADAA32-DEAE-D431-D97A-AF5D78BB428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alphaModFix amt="35000"/>
            </a:blip>
            <a:stretch>
              <a:fillRect/>
            </a:stretch>
          </p:blipFill>
          <p:spPr>
            <a:xfrm>
              <a:off x="7172445" y="1226758"/>
              <a:ext cx="642004" cy="603000"/>
            </a:xfrm>
            <a:custGeom>
              <a:avLst/>
              <a:gdLst>
                <a:gd name="connsiteX0" fmla="*/ 14 w 642004"/>
                <a:gd name="connsiteY0" fmla="*/ 35 h 603000"/>
                <a:gd name="connsiteX1" fmla="*/ 642018 w 642004"/>
                <a:gd name="connsiteY1" fmla="*/ 35 h 603000"/>
                <a:gd name="connsiteX2" fmla="*/ 642018 w 642004"/>
                <a:gd name="connsiteY2" fmla="*/ 603036 h 603000"/>
                <a:gd name="connsiteX3" fmla="*/ 14 w 642004"/>
                <a:gd name="connsiteY3" fmla="*/ 603036 h 603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004" h="603000">
                  <a:moveTo>
                    <a:pt x="14" y="35"/>
                  </a:moveTo>
                  <a:lnTo>
                    <a:pt x="642018" y="35"/>
                  </a:lnTo>
                  <a:lnTo>
                    <a:pt x="642018" y="603036"/>
                  </a:lnTo>
                  <a:lnTo>
                    <a:pt x="14" y="603036"/>
                  </a:lnTo>
                  <a:close/>
                </a:path>
              </a:pathLst>
            </a:custGeom>
            <a:grpFill/>
          </p:spPr>
        </p:pic>
      </p:grpSp>
      <p:pic>
        <p:nvPicPr>
          <p:cNvPr id="9" name="Grafik 8">
            <a:extLst>
              <a:ext uri="{FF2B5EF4-FFF2-40B4-BE49-F238E27FC236}">
                <a16:creationId xmlns:a16="http://schemas.microsoft.com/office/drawing/2014/main" id="{2309D090-AC35-25D0-7168-93BCC4ED63EB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186193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261D5356-3484-B7D2-B66C-A597DB517037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" r="121"/>
          <a:stretch/>
        </p:blipFill>
        <p:spPr>
          <a:xfrm>
            <a:off x="10215567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16EC0A8C-26B7-0548-62AA-466EDABDAA95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244942" y="1117437"/>
            <a:ext cx="792000" cy="788644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4" name="Grafik 3">
            <a:extLst>
              <a:ext uri="{FF2B5EF4-FFF2-40B4-BE49-F238E27FC236}">
                <a16:creationId xmlns:a16="http://schemas.microsoft.com/office/drawing/2014/main" id="{718D598D-4CE7-D697-E890-4BE696E93A68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53011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104902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O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bg2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de-DE"/>
              <a:t>SOLUTION I EOAT</a:t>
            </a:r>
          </a:p>
          <a:p>
            <a:pPr lvl="0"/>
            <a:endParaRPr lang="de-DE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grpSp>
        <p:nvGrpSpPr>
          <p:cNvPr id="12" name="Grafik 3">
            <a:extLst>
              <a:ext uri="{FF2B5EF4-FFF2-40B4-BE49-F238E27FC236}">
                <a16:creationId xmlns:a16="http://schemas.microsoft.com/office/drawing/2014/main" id="{F5AD1709-421B-1B2A-4867-5ACCD3260F63}"/>
              </a:ext>
            </a:extLst>
          </p:cNvPr>
          <p:cNvGrpSpPr/>
          <p:nvPr/>
        </p:nvGrpSpPr>
        <p:grpSpPr>
          <a:xfrm>
            <a:off x="7127445" y="1115759"/>
            <a:ext cx="798021" cy="792000"/>
            <a:chOff x="7127445" y="1115759"/>
            <a:chExt cx="798021" cy="792000"/>
          </a:xfrm>
          <a:solidFill>
            <a:srgbClr val="F2F2F2">
              <a:alpha val="34902"/>
            </a:srgbClr>
          </a:solidFill>
        </p:grpSpPr>
        <p:sp>
          <p:nvSpPr>
            <p:cNvPr id="13" name="Freihandform: Form 12">
              <a:extLst>
                <a:ext uri="{FF2B5EF4-FFF2-40B4-BE49-F238E27FC236}">
                  <a16:creationId xmlns:a16="http://schemas.microsoft.com/office/drawing/2014/main" id="{7BA24AB0-11FB-E7D5-9417-D04CD7388374}"/>
                </a:ext>
              </a:extLst>
            </p:cNvPr>
            <p:cNvSpPr/>
            <p:nvPr/>
          </p:nvSpPr>
          <p:spPr>
            <a:xfrm>
              <a:off x="7127445" y="1115759"/>
              <a:ext cx="795005" cy="792000"/>
            </a:xfrm>
            <a:custGeom>
              <a:avLst/>
              <a:gdLst>
                <a:gd name="connsiteX0" fmla="*/ -69 w 795005"/>
                <a:gd name="connsiteY0" fmla="*/ 395577 h 792000"/>
                <a:gd name="connsiteX1" fmla="*/ 397434 w 795005"/>
                <a:gd name="connsiteY1" fmla="*/ -423 h 792000"/>
                <a:gd name="connsiteX2" fmla="*/ 794936 w 795005"/>
                <a:gd name="connsiteY2" fmla="*/ 395577 h 792000"/>
                <a:gd name="connsiteX3" fmla="*/ 397434 w 795005"/>
                <a:gd name="connsiteY3" fmla="*/ 791577 h 792000"/>
                <a:gd name="connsiteX4" fmla="*/ -69 w 795005"/>
                <a:gd name="connsiteY4" fmla="*/ 395577 h 79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5005" h="792000">
                  <a:moveTo>
                    <a:pt x="-69" y="395577"/>
                  </a:moveTo>
                  <a:cubicBezTo>
                    <a:pt x="-69" y="176871"/>
                    <a:pt x="177898" y="-423"/>
                    <a:pt x="397434" y="-423"/>
                  </a:cubicBezTo>
                  <a:cubicBezTo>
                    <a:pt x="616969" y="-423"/>
                    <a:pt x="794936" y="176871"/>
                    <a:pt x="794936" y="395577"/>
                  </a:cubicBezTo>
                  <a:cubicBezTo>
                    <a:pt x="794936" y="614283"/>
                    <a:pt x="616969" y="791577"/>
                    <a:pt x="397434" y="791577"/>
                  </a:cubicBezTo>
                  <a:cubicBezTo>
                    <a:pt x="177898" y="791577"/>
                    <a:pt x="-69" y="614283"/>
                    <a:pt x="-69" y="395577"/>
                  </a:cubicBezTo>
                  <a:close/>
                </a:path>
              </a:pathLst>
            </a:custGeom>
            <a:grpFill/>
            <a:ln w="298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pic>
          <p:nvPicPr>
            <p:cNvPr id="14" name="Grafik 13">
              <a:extLst>
                <a:ext uri="{FF2B5EF4-FFF2-40B4-BE49-F238E27FC236}">
                  <a16:creationId xmlns:a16="http://schemas.microsoft.com/office/drawing/2014/main" id="{3BADAA32-DEAE-D431-D97A-AF5D78BB428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alphaModFix amt="35000"/>
            </a:blip>
            <a:stretch>
              <a:fillRect/>
            </a:stretch>
          </p:blipFill>
          <p:spPr>
            <a:xfrm>
              <a:off x="7172445" y="1226758"/>
              <a:ext cx="642004" cy="603000"/>
            </a:xfrm>
            <a:custGeom>
              <a:avLst/>
              <a:gdLst>
                <a:gd name="connsiteX0" fmla="*/ 14 w 642004"/>
                <a:gd name="connsiteY0" fmla="*/ 35 h 603000"/>
                <a:gd name="connsiteX1" fmla="*/ 642018 w 642004"/>
                <a:gd name="connsiteY1" fmla="*/ 35 h 603000"/>
                <a:gd name="connsiteX2" fmla="*/ 642018 w 642004"/>
                <a:gd name="connsiteY2" fmla="*/ 603036 h 603000"/>
                <a:gd name="connsiteX3" fmla="*/ 14 w 642004"/>
                <a:gd name="connsiteY3" fmla="*/ 603036 h 603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004" h="603000">
                  <a:moveTo>
                    <a:pt x="14" y="35"/>
                  </a:moveTo>
                  <a:lnTo>
                    <a:pt x="642018" y="35"/>
                  </a:lnTo>
                  <a:lnTo>
                    <a:pt x="642018" y="603036"/>
                  </a:lnTo>
                  <a:lnTo>
                    <a:pt x="14" y="603036"/>
                  </a:lnTo>
                  <a:close/>
                </a:path>
              </a:pathLst>
            </a:custGeom>
            <a:grpFill/>
          </p:spPr>
        </p:pic>
      </p:grpSp>
      <p:pic>
        <p:nvPicPr>
          <p:cNvPr id="9" name="Grafik 8">
            <a:extLst>
              <a:ext uri="{FF2B5EF4-FFF2-40B4-BE49-F238E27FC236}">
                <a16:creationId xmlns:a16="http://schemas.microsoft.com/office/drawing/2014/main" id="{2309D090-AC35-25D0-7168-93BCC4ED63EB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186193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261D5356-3484-B7D2-B66C-A597DB517037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" r="121"/>
          <a:stretch/>
        </p:blipFill>
        <p:spPr>
          <a:xfrm>
            <a:off x="10215567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16EC0A8C-26B7-0548-62AA-466EDABDAA95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244942" y="1117437"/>
            <a:ext cx="792000" cy="788644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5D9E4AF2-E907-A184-2759-DF9CBCE2868D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53011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276053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Hier steht das Kapitel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sp>
        <p:nvSpPr>
          <p:cNvPr id="9" name="Rechteck 8">
            <a:extLst>
              <a:ext uri="{FF2B5EF4-FFF2-40B4-BE49-F238E27FC236}">
                <a16:creationId xmlns:a16="http://schemas.microsoft.com/office/drawing/2014/main" id="{84A49A54-7777-42E1-BCF5-CA886E588BAA}"/>
              </a:ext>
            </a:extLst>
          </p:cNvPr>
          <p:cNvSpPr/>
          <p:nvPr userDrawn="1"/>
        </p:nvSpPr>
        <p:spPr>
          <a:xfrm>
            <a:off x="4640424" y="5794112"/>
            <a:ext cx="2160000" cy="960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11" name="Rechteck 10">
            <a:extLst>
              <a:ext uri="{FF2B5EF4-FFF2-40B4-BE49-F238E27FC236}">
                <a16:creationId xmlns:a16="http://schemas.microsoft.com/office/drawing/2014/main" id="{C4C06FC4-73A0-4187-A019-31452F62543C}"/>
              </a:ext>
            </a:extLst>
          </p:cNvPr>
          <p:cNvSpPr/>
          <p:nvPr userDrawn="1"/>
        </p:nvSpPr>
        <p:spPr>
          <a:xfrm>
            <a:off x="2324226" y="5794112"/>
            <a:ext cx="2160000" cy="960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2400"/>
          </a:p>
        </p:txBody>
      </p:sp>
      <p:sp>
        <p:nvSpPr>
          <p:cNvPr id="12" name="Rechteck 11">
            <a:extLst>
              <a:ext uri="{FF2B5EF4-FFF2-40B4-BE49-F238E27FC236}">
                <a16:creationId xmlns:a16="http://schemas.microsoft.com/office/drawing/2014/main" id="{D0F169F7-943C-44E3-A556-75EE03FD67A0}"/>
              </a:ext>
            </a:extLst>
          </p:cNvPr>
          <p:cNvSpPr/>
          <p:nvPr userDrawn="1"/>
        </p:nvSpPr>
        <p:spPr>
          <a:xfrm>
            <a:off x="264292" y="5794112"/>
            <a:ext cx="1920000" cy="960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2400"/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BAB529C6-EB7F-4E98-8709-6324126BEB32}"/>
              </a:ext>
            </a:extLst>
          </p:cNvPr>
          <p:cNvSpPr txBox="1"/>
          <p:nvPr userDrawn="1"/>
        </p:nvSpPr>
        <p:spPr>
          <a:xfrm>
            <a:off x="264292" y="5819185"/>
            <a:ext cx="1920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400" b="1">
                <a:solidFill>
                  <a:srgbClr val="00446B"/>
                </a:solidFill>
                <a:latin typeface="+mj-lt"/>
                <a:ea typeface="+mj-ea"/>
                <a:cs typeface="+mj-cs"/>
              </a:rPr>
              <a:t>PRODUKT</a:t>
            </a: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12DA205A-B64B-4AEF-A555-6B5917D1C221}"/>
              </a:ext>
            </a:extLst>
          </p:cNvPr>
          <p:cNvSpPr txBox="1"/>
          <p:nvPr userDrawn="1"/>
        </p:nvSpPr>
        <p:spPr>
          <a:xfrm>
            <a:off x="2346009" y="5819187"/>
            <a:ext cx="213821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400" b="1">
                <a:solidFill>
                  <a:srgbClr val="00446B"/>
                </a:solidFill>
                <a:latin typeface="+mj-lt"/>
                <a:ea typeface="+mj-ea"/>
                <a:cs typeface="+mj-cs"/>
              </a:rPr>
              <a:t>PROZESS</a:t>
            </a: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62CA087A-DDD1-4F8C-BD87-D9045ABD89B3}"/>
              </a:ext>
            </a:extLst>
          </p:cNvPr>
          <p:cNvSpPr txBox="1"/>
          <p:nvPr userDrawn="1"/>
        </p:nvSpPr>
        <p:spPr>
          <a:xfrm>
            <a:off x="4640425" y="5819185"/>
            <a:ext cx="21599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400" b="1">
                <a:solidFill>
                  <a:srgbClr val="00446B"/>
                </a:solidFill>
                <a:latin typeface="+mj-lt"/>
                <a:ea typeface="+mj-ea"/>
                <a:cs typeface="+mj-cs"/>
              </a:rPr>
              <a:t>ANFORDERUNG</a:t>
            </a:r>
            <a:endParaRPr lang="de-DE" sz="1000" b="1">
              <a:solidFill>
                <a:srgbClr val="00446B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7387021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chlussfoli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>
            <a:extLst>
              <a:ext uri="{FF2B5EF4-FFF2-40B4-BE49-F238E27FC236}">
                <a16:creationId xmlns:a16="http://schemas.microsoft.com/office/drawing/2014/main" id="{4F493582-DCC1-F192-74C6-EED58EE52B7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88531" y="1886839"/>
            <a:ext cx="5214938" cy="1542161"/>
          </a:xfrm>
          <a:prstGeom prst="rect">
            <a:avLst/>
          </a:prstGeom>
        </p:spPr>
      </p:pic>
      <p:sp>
        <p:nvSpPr>
          <p:cNvPr id="21" name="Textfeld 20">
            <a:extLst>
              <a:ext uri="{FF2B5EF4-FFF2-40B4-BE49-F238E27FC236}">
                <a16:creationId xmlns:a16="http://schemas.microsoft.com/office/drawing/2014/main" id="{C2900A8C-B0B5-C546-9BE1-53E2ECB57D02}"/>
              </a:ext>
            </a:extLst>
          </p:cNvPr>
          <p:cNvSpPr txBox="1"/>
          <p:nvPr userDrawn="1"/>
        </p:nvSpPr>
        <p:spPr>
          <a:xfrm>
            <a:off x="4193381" y="5905500"/>
            <a:ext cx="3805238" cy="3683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None/>
              <a:tabLst/>
            </a:pPr>
            <a:r>
              <a:rPr kumimoji="0" lang="de-DE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© SCHUNK GmbH &amp; Co.KG</a:t>
            </a:r>
          </a:p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None/>
              <a:tabLst/>
            </a:pPr>
            <a:r>
              <a:rPr kumimoji="0" lang="de-DE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Schunk.com</a:t>
            </a:r>
          </a:p>
        </p:txBody>
      </p:sp>
      <p:grpSp>
        <p:nvGrpSpPr>
          <p:cNvPr id="5" name="Grafik 6">
            <a:extLst>
              <a:ext uri="{FF2B5EF4-FFF2-40B4-BE49-F238E27FC236}">
                <a16:creationId xmlns:a16="http://schemas.microsoft.com/office/drawing/2014/main" id="{94BC3787-8E20-671D-7B41-38B60F6FDA78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3474242" y="4744704"/>
            <a:ext cx="5269708" cy="324440"/>
            <a:chOff x="4381500" y="3324234"/>
            <a:chExt cx="3430676" cy="211216"/>
          </a:xfrm>
          <a:solidFill>
            <a:schemeClr val="bg1"/>
          </a:solidFill>
        </p:grpSpPr>
        <p:sp>
          <p:nvSpPr>
            <p:cNvPr id="6" name="Freihandform: Form 5">
              <a:extLst>
                <a:ext uri="{FF2B5EF4-FFF2-40B4-BE49-F238E27FC236}">
                  <a16:creationId xmlns:a16="http://schemas.microsoft.com/office/drawing/2014/main" id="{B9AD97F3-99FA-A188-8AA3-9615E6F9F198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8" name="Freihandform: Form 7">
              <a:extLst>
                <a:ext uri="{FF2B5EF4-FFF2-40B4-BE49-F238E27FC236}">
                  <a16:creationId xmlns:a16="http://schemas.microsoft.com/office/drawing/2014/main" id="{8B6A8E9D-4DA8-CFB1-1413-A17B09E1BC43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9" name="Freihandform: Form 8">
              <a:extLst>
                <a:ext uri="{FF2B5EF4-FFF2-40B4-BE49-F238E27FC236}">
                  <a16:creationId xmlns:a16="http://schemas.microsoft.com/office/drawing/2014/main" id="{CB3D29B4-50AB-43DF-8566-2C7ECDEC7011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0" name="Freihandform: Form 9">
              <a:extLst>
                <a:ext uri="{FF2B5EF4-FFF2-40B4-BE49-F238E27FC236}">
                  <a16:creationId xmlns:a16="http://schemas.microsoft.com/office/drawing/2014/main" id="{D16DB84B-EF0D-C922-F83B-E8F6CDEF2FCD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1" name="Freihandform: Form 10">
              <a:extLst>
                <a:ext uri="{FF2B5EF4-FFF2-40B4-BE49-F238E27FC236}">
                  <a16:creationId xmlns:a16="http://schemas.microsoft.com/office/drawing/2014/main" id="{B630B98E-43B1-EF41-09CD-546ECB205F8A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2" name="Freihandform: Form 11">
              <a:extLst>
                <a:ext uri="{FF2B5EF4-FFF2-40B4-BE49-F238E27FC236}">
                  <a16:creationId xmlns:a16="http://schemas.microsoft.com/office/drawing/2014/main" id="{445D5EEE-6290-E8CF-AD9D-51B0D2DBE7E2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3" name="Freihandform: Form 12">
              <a:extLst>
                <a:ext uri="{FF2B5EF4-FFF2-40B4-BE49-F238E27FC236}">
                  <a16:creationId xmlns:a16="http://schemas.microsoft.com/office/drawing/2014/main" id="{87D5CC84-381F-6533-8AD9-177551CADF4E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4" name="Freihandform: Form 13">
              <a:extLst>
                <a:ext uri="{FF2B5EF4-FFF2-40B4-BE49-F238E27FC236}">
                  <a16:creationId xmlns:a16="http://schemas.microsoft.com/office/drawing/2014/main" id="{92906D59-C67F-D48E-FD4C-1C787F0D018A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5" name="Freihandform: Form 14">
              <a:extLst>
                <a:ext uri="{FF2B5EF4-FFF2-40B4-BE49-F238E27FC236}">
                  <a16:creationId xmlns:a16="http://schemas.microsoft.com/office/drawing/2014/main" id="{2BA0181B-0FD8-4750-65A4-1C63A382ADD9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6" name="Freihandform: Form 15">
              <a:extLst>
                <a:ext uri="{FF2B5EF4-FFF2-40B4-BE49-F238E27FC236}">
                  <a16:creationId xmlns:a16="http://schemas.microsoft.com/office/drawing/2014/main" id="{DADD0553-C42A-60B7-9A7C-E8730FF6BDA8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7" name="Freihandform: Form 16">
              <a:extLst>
                <a:ext uri="{FF2B5EF4-FFF2-40B4-BE49-F238E27FC236}">
                  <a16:creationId xmlns:a16="http://schemas.microsoft.com/office/drawing/2014/main" id="{F5883756-7C62-4F66-36BC-79DFF5C6225D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8" name="Freihandform: Form 17">
              <a:extLst>
                <a:ext uri="{FF2B5EF4-FFF2-40B4-BE49-F238E27FC236}">
                  <a16:creationId xmlns:a16="http://schemas.microsoft.com/office/drawing/2014/main" id="{EE79465C-5991-5C91-AA32-EFA93511255C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9" name="Freihandform: Form 18">
              <a:extLst>
                <a:ext uri="{FF2B5EF4-FFF2-40B4-BE49-F238E27FC236}">
                  <a16:creationId xmlns:a16="http://schemas.microsoft.com/office/drawing/2014/main" id="{D3432199-7093-5BB0-F834-EA6EC5DCA38C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2" name="Freihandform: Form 21">
              <a:extLst>
                <a:ext uri="{FF2B5EF4-FFF2-40B4-BE49-F238E27FC236}">
                  <a16:creationId xmlns:a16="http://schemas.microsoft.com/office/drawing/2014/main" id="{C4269B68-93E6-860F-E11C-D4D2D0DF1254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3" name="Freihandform: Form 22">
              <a:extLst>
                <a:ext uri="{FF2B5EF4-FFF2-40B4-BE49-F238E27FC236}">
                  <a16:creationId xmlns:a16="http://schemas.microsoft.com/office/drawing/2014/main" id="{EFC8B9D1-197F-BA20-6F8F-37F1E4B8B1DD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4" name="Freihandform: Form 23">
              <a:extLst>
                <a:ext uri="{FF2B5EF4-FFF2-40B4-BE49-F238E27FC236}">
                  <a16:creationId xmlns:a16="http://schemas.microsoft.com/office/drawing/2014/main" id="{888ADFD8-2147-57B7-B418-F2C3EA028AEC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5" name="Freihandform: Form 24">
              <a:extLst>
                <a:ext uri="{FF2B5EF4-FFF2-40B4-BE49-F238E27FC236}">
                  <a16:creationId xmlns:a16="http://schemas.microsoft.com/office/drawing/2014/main" id="{14CA5783-03D3-C3E2-831A-AF4F5E82CB26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6" name="Freihandform: Form 25">
              <a:extLst>
                <a:ext uri="{FF2B5EF4-FFF2-40B4-BE49-F238E27FC236}">
                  <a16:creationId xmlns:a16="http://schemas.microsoft.com/office/drawing/2014/main" id="{41379709-396A-169C-5C45-4076C9B3F722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7" name="Freihandform: Form 26">
              <a:extLst>
                <a:ext uri="{FF2B5EF4-FFF2-40B4-BE49-F238E27FC236}">
                  <a16:creationId xmlns:a16="http://schemas.microsoft.com/office/drawing/2014/main" id="{1B2A0758-EF67-E539-4C1A-A4585148CE20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8" name="Freihandform: Form 27">
              <a:extLst>
                <a:ext uri="{FF2B5EF4-FFF2-40B4-BE49-F238E27FC236}">
                  <a16:creationId xmlns:a16="http://schemas.microsoft.com/office/drawing/2014/main" id="{FC4CEFF2-EE32-95F5-BC66-118D603CDE5D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9" name="Freihandform: Form 28">
              <a:extLst>
                <a:ext uri="{FF2B5EF4-FFF2-40B4-BE49-F238E27FC236}">
                  <a16:creationId xmlns:a16="http://schemas.microsoft.com/office/drawing/2014/main" id="{CDA27B0A-0E26-B0F8-4D48-D5FC8400CACD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350953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ohne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1F6F39E2-88FE-A04B-0206-C2A69CE7F65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11198225" cy="4159250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29137462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EOAT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bg2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de-DE"/>
              <a:t>SOLUTION I EOAT</a:t>
            </a:r>
          </a:p>
          <a:p>
            <a:pPr lvl="0"/>
            <a:endParaRPr lang="de-DE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25955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Verstell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SOLUTION I COMPENSATION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grpSp>
        <p:nvGrpSpPr>
          <p:cNvPr id="12" name="Grafik 3">
            <a:extLst>
              <a:ext uri="{FF2B5EF4-FFF2-40B4-BE49-F238E27FC236}">
                <a16:creationId xmlns:a16="http://schemas.microsoft.com/office/drawing/2014/main" id="{F5AD1709-421B-1B2A-4867-5ACCD3260F63}"/>
              </a:ext>
            </a:extLst>
          </p:cNvPr>
          <p:cNvGrpSpPr/>
          <p:nvPr/>
        </p:nvGrpSpPr>
        <p:grpSpPr>
          <a:xfrm>
            <a:off x="7127445" y="1115759"/>
            <a:ext cx="798021" cy="792000"/>
            <a:chOff x="7127445" y="1115759"/>
            <a:chExt cx="798021" cy="792000"/>
          </a:xfrm>
          <a:solidFill>
            <a:srgbClr val="F2F2F2">
              <a:alpha val="34902"/>
            </a:srgbClr>
          </a:solidFill>
        </p:grpSpPr>
        <p:sp>
          <p:nvSpPr>
            <p:cNvPr id="13" name="Freihandform: Form 12">
              <a:extLst>
                <a:ext uri="{FF2B5EF4-FFF2-40B4-BE49-F238E27FC236}">
                  <a16:creationId xmlns:a16="http://schemas.microsoft.com/office/drawing/2014/main" id="{7BA24AB0-11FB-E7D5-9417-D04CD7388374}"/>
                </a:ext>
              </a:extLst>
            </p:cNvPr>
            <p:cNvSpPr/>
            <p:nvPr/>
          </p:nvSpPr>
          <p:spPr>
            <a:xfrm>
              <a:off x="7127445" y="1115759"/>
              <a:ext cx="795005" cy="792000"/>
            </a:xfrm>
            <a:custGeom>
              <a:avLst/>
              <a:gdLst>
                <a:gd name="connsiteX0" fmla="*/ -69 w 795005"/>
                <a:gd name="connsiteY0" fmla="*/ 395577 h 792000"/>
                <a:gd name="connsiteX1" fmla="*/ 397434 w 795005"/>
                <a:gd name="connsiteY1" fmla="*/ -423 h 792000"/>
                <a:gd name="connsiteX2" fmla="*/ 794936 w 795005"/>
                <a:gd name="connsiteY2" fmla="*/ 395577 h 792000"/>
                <a:gd name="connsiteX3" fmla="*/ 397434 w 795005"/>
                <a:gd name="connsiteY3" fmla="*/ 791577 h 792000"/>
                <a:gd name="connsiteX4" fmla="*/ -69 w 795005"/>
                <a:gd name="connsiteY4" fmla="*/ 395577 h 79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5005" h="792000">
                  <a:moveTo>
                    <a:pt x="-69" y="395577"/>
                  </a:moveTo>
                  <a:cubicBezTo>
                    <a:pt x="-69" y="176871"/>
                    <a:pt x="177898" y="-423"/>
                    <a:pt x="397434" y="-423"/>
                  </a:cubicBezTo>
                  <a:cubicBezTo>
                    <a:pt x="616969" y="-423"/>
                    <a:pt x="794936" y="176871"/>
                    <a:pt x="794936" y="395577"/>
                  </a:cubicBezTo>
                  <a:cubicBezTo>
                    <a:pt x="794936" y="614283"/>
                    <a:pt x="616969" y="791577"/>
                    <a:pt x="397434" y="791577"/>
                  </a:cubicBezTo>
                  <a:cubicBezTo>
                    <a:pt x="177898" y="791577"/>
                    <a:pt x="-69" y="614283"/>
                    <a:pt x="-69" y="395577"/>
                  </a:cubicBezTo>
                  <a:close/>
                </a:path>
              </a:pathLst>
            </a:custGeom>
            <a:grpFill/>
            <a:ln w="298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pic>
          <p:nvPicPr>
            <p:cNvPr id="14" name="Grafik 13">
              <a:extLst>
                <a:ext uri="{FF2B5EF4-FFF2-40B4-BE49-F238E27FC236}">
                  <a16:creationId xmlns:a16="http://schemas.microsoft.com/office/drawing/2014/main" id="{3BADAA32-DEAE-D431-D97A-AF5D78BB428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alphaModFix amt="35000"/>
            </a:blip>
            <a:stretch>
              <a:fillRect/>
            </a:stretch>
          </p:blipFill>
          <p:spPr>
            <a:xfrm>
              <a:off x="7172445" y="1226758"/>
              <a:ext cx="642004" cy="603000"/>
            </a:xfrm>
            <a:custGeom>
              <a:avLst/>
              <a:gdLst>
                <a:gd name="connsiteX0" fmla="*/ 14 w 642004"/>
                <a:gd name="connsiteY0" fmla="*/ 35 h 603000"/>
                <a:gd name="connsiteX1" fmla="*/ 642018 w 642004"/>
                <a:gd name="connsiteY1" fmla="*/ 35 h 603000"/>
                <a:gd name="connsiteX2" fmla="*/ 642018 w 642004"/>
                <a:gd name="connsiteY2" fmla="*/ 603036 h 603000"/>
                <a:gd name="connsiteX3" fmla="*/ 14 w 642004"/>
                <a:gd name="connsiteY3" fmla="*/ 603036 h 603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004" h="603000">
                  <a:moveTo>
                    <a:pt x="14" y="35"/>
                  </a:moveTo>
                  <a:lnTo>
                    <a:pt x="642018" y="35"/>
                  </a:lnTo>
                  <a:lnTo>
                    <a:pt x="642018" y="603036"/>
                  </a:lnTo>
                  <a:lnTo>
                    <a:pt x="14" y="603036"/>
                  </a:lnTo>
                  <a:close/>
                </a:path>
              </a:pathLst>
            </a:custGeom>
            <a:grpFill/>
          </p:spPr>
        </p:pic>
      </p:grpSp>
      <p:pic>
        <p:nvPicPr>
          <p:cNvPr id="9" name="Grafik 8">
            <a:extLst>
              <a:ext uri="{FF2B5EF4-FFF2-40B4-BE49-F238E27FC236}">
                <a16:creationId xmlns:a16="http://schemas.microsoft.com/office/drawing/2014/main" id="{2309D090-AC35-25D0-7168-93BCC4ED63EB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186193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261D5356-3484-B7D2-B66C-A597DB517037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" r="121"/>
          <a:stretch/>
        </p:blipFill>
        <p:spPr>
          <a:xfrm>
            <a:off x="10215567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16EC0A8C-26B7-0548-62AA-466EDABDAA95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244942" y="1117437"/>
            <a:ext cx="792000" cy="788644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4" name="Grafik 3">
            <a:extLst>
              <a:ext uri="{FF2B5EF4-FFF2-40B4-BE49-F238E27FC236}">
                <a16:creationId xmlns:a16="http://schemas.microsoft.com/office/drawing/2014/main" id="{718D598D-4CE7-D697-E890-4BE696E93A68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53011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41254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24B176A3-0CCA-EE39-C7CC-A980B3025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1020318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3547760-748F-E2D9-DB12-20A8218552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44942" y="6384353"/>
            <a:ext cx="612095" cy="365125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Fago Pro" panose="02000506040000020004" pitchFamily="50" charset="0"/>
              </a:defRPr>
            </a:lvl1pPr>
          </a:lstStyle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23" name="Textplatzhalter 22">
            <a:extLst>
              <a:ext uri="{FF2B5EF4-FFF2-40B4-BE49-F238E27FC236}">
                <a16:creationId xmlns:a16="http://schemas.microsoft.com/office/drawing/2014/main" id="{19924481-2BAC-44B6-A3F3-4FF71CB8E9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8814" y="2112579"/>
            <a:ext cx="11198224" cy="416122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893599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7" r:id="rId2"/>
    <p:sldLayoutId id="2147483660" r:id="rId3"/>
    <p:sldLayoutId id="2147483661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  <p:sldLayoutId id="2147483669" r:id="rId12"/>
    <p:sldLayoutId id="2147483656" r:id="rId13"/>
    <p:sldLayoutId id="2147483655" r:id="rId14"/>
    <p:sldLayoutId id="2147483654" r:id="rId15"/>
    <p:sldLayoutId id="2147483658" r:id="rId16"/>
    <p:sldLayoutId id="2147483659" r:id="rId1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2"/>
          </a:solidFill>
          <a:latin typeface="Fago Pro" panose="02000506040000020004" pitchFamily="50" charset="0"/>
          <a:ea typeface="+mj-ea"/>
          <a:cs typeface="+mj-cs"/>
        </a:defRPr>
      </a:lvl1pPr>
    </p:titleStyle>
    <p:bodyStyle>
      <a:lvl1pPr marL="247650" indent="-247650" algn="l" defTabSz="914400" rtl="0" eaLnBrk="1" latinLnBrk="0" hangingPunct="1">
        <a:lnSpc>
          <a:spcPct val="100000"/>
        </a:lnSpc>
        <a:spcBef>
          <a:spcPts val="600"/>
        </a:spcBef>
        <a:buClr>
          <a:schemeClr val="bg2"/>
        </a:buClr>
        <a:buFont typeface="Arial" panose="020B0604020202020204" pitchFamily="34" charset="0"/>
        <a:buChar char="•"/>
        <a:defRPr sz="22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1pPr>
      <a:lvl2pPr marL="636588" indent="-179388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Arial" panose="020B0604020202020204" pitchFamily="34" charset="0"/>
        <a:buChar char="•"/>
        <a:tabLst>
          <a:tab pos="652463" algn="l"/>
        </a:tabLst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2pPr>
      <a:lvl3pPr marL="925513" indent="-2095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Courier New" panose="02070309020205020404" pitchFamily="49" charset="0"/>
        <a:buChar char="o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3pPr>
      <a:lvl4pPr marL="1250950" indent="-1968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4pPr>
      <a:lvl5pPr marL="1497013" indent="-1968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Symbol" panose="05050102010706020507" pitchFamily="18" charset="2"/>
        <a:buChar char="-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952" userDrawn="1">
          <p15:clr>
            <a:srgbClr val="F26B43"/>
          </p15:clr>
        </p15:guide>
        <p15:guide id="2" pos="415" userDrawn="1">
          <p15:clr>
            <a:srgbClr val="F26B43"/>
          </p15:clr>
        </p15:guide>
        <p15:guide id="3" pos="7469" userDrawn="1">
          <p15:clr>
            <a:srgbClr val="F26B43"/>
          </p15:clr>
        </p15:guide>
        <p15:guide id="4" orient="horz" pos="42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jpeg"/><Relationship Id="rId18" Type="http://schemas.openxmlformats.org/officeDocument/2006/relationships/image" Target="../media/image33.png"/><Relationship Id="rId3" Type="http://schemas.openxmlformats.org/officeDocument/2006/relationships/image" Target="../media/image18.jpg"/><Relationship Id="rId21" Type="http://schemas.openxmlformats.org/officeDocument/2006/relationships/image" Target="../media/image36.png"/><Relationship Id="rId7" Type="http://schemas.openxmlformats.org/officeDocument/2006/relationships/image" Target="../media/image22.jpeg"/><Relationship Id="rId12" Type="http://schemas.openxmlformats.org/officeDocument/2006/relationships/image" Target="../media/image27.png"/><Relationship Id="rId17" Type="http://schemas.openxmlformats.org/officeDocument/2006/relationships/image" Target="../media/image32.jpg"/><Relationship Id="rId25" Type="http://schemas.openxmlformats.org/officeDocument/2006/relationships/image" Target="../media/image40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31.jpg"/><Relationship Id="rId20" Type="http://schemas.openxmlformats.org/officeDocument/2006/relationships/image" Target="../media/image35.sv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11" Type="http://schemas.openxmlformats.org/officeDocument/2006/relationships/image" Target="../media/image26.jpeg"/><Relationship Id="rId24" Type="http://schemas.openxmlformats.org/officeDocument/2006/relationships/image" Target="../media/image39.svg"/><Relationship Id="rId5" Type="http://schemas.openxmlformats.org/officeDocument/2006/relationships/image" Target="../media/image20.jpeg"/><Relationship Id="rId15" Type="http://schemas.openxmlformats.org/officeDocument/2006/relationships/image" Target="../media/image30.jpeg"/><Relationship Id="rId23" Type="http://schemas.openxmlformats.org/officeDocument/2006/relationships/image" Target="../media/image38.png"/><Relationship Id="rId10" Type="http://schemas.openxmlformats.org/officeDocument/2006/relationships/image" Target="../media/image25.png"/><Relationship Id="rId19" Type="http://schemas.openxmlformats.org/officeDocument/2006/relationships/image" Target="../media/image34.png"/><Relationship Id="rId4" Type="http://schemas.openxmlformats.org/officeDocument/2006/relationships/image" Target="../media/image19.jpeg"/><Relationship Id="rId9" Type="http://schemas.openxmlformats.org/officeDocument/2006/relationships/image" Target="../media/image24.png"/><Relationship Id="rId14" Type="http://schemas.openxmlformats.org/officeDocument/2006/relationships/image" Target="../media/image29.jpeg"/><Relationship Id="rId22" Type="http://schemas.openxmlformats.org/officeDocument/2006/relationships/image" Target="../media/image37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7" Type="http://schemas.openxmlformats.org/officeDocument/2006/relationships/image" Target="../media/image4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4.jpeg"/><Relationship Id="rId5" Type="http://schemas.microsoft.com/office/2007/relationships/hdphoto" Target="../media/hdphoto1.wdp"/><Relationship Id="rId4" Type="http://schemas.openxmlformats.org/officeDocument/2006/relationships/image" Target="../media/image4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13" Type="http://schemas.openxmlformats.org/officeDocument/2006/relationships/image" Target="../media/image57.jpeg"/><Relationship Id="rId3" Type="http://schemas.openxmlformats.org/officeDocument/2006/relationships/image" Target="../media/image47.svg"/><Relationship Id="rId7" Type="http://schemas.openxmlformats.org/officeDocument/2006/relationships/image" Target="../media/image51.svg"/><Relationship Id="rId12" Type="http://schemas.openxmlformats.org/officeDocument/2006/relationships/image" Target="../media/image56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0.png"/><Relationship Id="rId11" Type="http://schemas.openxmlformats.org/officeDocument/2006/relationships/image" Target="../media/image55.png"/><Relationship Id="rId5" Type="http://schemas.openxmlformats.org/officeDocument/2006/relationships/image" Target="../media/image49.svg"/><Relationship Id="rId10" Type="http://schemas.openxmlformats.org/officeDocument/2006/relationships/image" Target="../media/image54.png"/><Relationship Id="rId4" Type="http://schemas.openxmlformats.org/officeDocument/2006/relationships/image" Target="../media/image48.png"/><Relationship Id="rId9" Type="http://schemas.openxmlformats.org/officeDocument/2006/relationships/image" Target="../media/image53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eg"/><Relationship Id="rId3" Type="http://schemas.openxmlformats.org/officeDocument/2006/relationships/image" Target="../media/image59.png"/><Relationship Id="rId7" Type="http://schemas.openxmlformats.org/officeDocument/2006/relationships/image" Target="../media/image44.jpeg"/><Relationship Id="rId12" Type="http://schemas.openxmlformats.org/officeDocument/2006/relationships/image" Target="../media/image64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11" Type="http://schemas.openxmlformats.org/officeDocument/2006/relationships/image" Target="../media/image63.jpeg"/><Relationship Id="rId5" Type="http://schemas.openxmlformats.org/officeDocument/2006/relationships/image" Target="../media/image61.png"/><Relationship Id="rId10" Type="http://schemas.openxmlformats.org/officeDocument/2006/relationships/image" Target="../media/image62.jpeg"/><Relationship Id="rId4" Type="http://schemas.openxmlformats.org/officeDocument/2006/relationships/image" Target="../media/image60.jpeg"/><Relationship Id="rId9" Type="http://schemas.openxmlformats.org/officeDocument/2006/relationships/image" Target="../media/image45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13" Type="http://schemas.openxmlformats.org/officeDocument/2006/relationships/image" Target="../media/image70.png"/><Relationship Id="rId3" Type="http://schemas.openxmlformats.org/officeDocument/2006/relationships/slideLayout" Target="../slideLayouts/slideLayout16.xml"/><Relationship Id="rId7" Type="http://schemas.openxmlformats.org/officeDocument/2006/relationships/image" Target="../media/image66.png"/><Relationship Id="rId12" Type="http://schemas.openxmlformats.org/officeDocument/2006/relationships/image" Target="../media/image69.pn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65.gif"/><Relationship Id="rId11" Type="http://schemas.microsoft.com/office/2007/relationships/hdphoto" Target="../media/hdphoto4.wdp"/><Relationship Id="rId5" Type="http://schemas.openxmlformats.org/officeDocument/2006/relationships/image" Target="../media/image2.svg"/><Relationship Id="rId15" Type="http://schemas.openxmlformats.org/officeDocument/2006/relationships/image" Target="../media/image71.png"/><Relationship Id="rId10" Type="http://schemas.openxmlformats.org/officeDocument/2006/relationships/image" Target="../media/image68.png"/><Relationship Id="rId4" Type="http://schemas.openxmlformats.org/officeDocument/2006/relationships/image" Target="../media/image1.png"/><Relationship Id="rId9" Type="http://schemas.microsoft.com/office/2007/relationships/hdphoto" Target="../media/hdphoto3.wdp"/><Relationship Id="rId14" Type="http://schemas.microsoft.com/office/2007/relationships/hdphoto" Target="../media/hdphoto5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3.png"/><Relationship Id="rId4" Type="http://schemas.openxmlformats.org/officeDocument/2006/relationships/image" Target="../media/image2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3" Type="http://schemas.openxmlformats.org/officeDocument/2006/relationships/slideLayout" Target="../slideLayouts/slideLayout16.xml"/><Relationship Id="rId7" Type="http://schemas.openxmlformats.org/officeDocument/2006/relationships/image" Target="../media/image75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74.png"/><Relationship Id="rId11" Type="http://schemas.openxmlformats.org/officeDocument/2006/relationships/image" Target="../media/image79.jpeg"/><Relationship Id="rId5" Type="http://schemas.openxmlformats.org/officeDocument/2006/relationships/image" Target="../media/image2.svg"/><Relationship Id="rId10" Type="http://schemas.openxmlformats.org/officeDocument/2006/relationships/image" Target="../media/image78.jpeg"/><Relationship Id="rId4" Type="http://schemas.openxmlformats.org/officeDocument/2006/relationships/image" Target="../media/image1.png"/><Relationship Id="rId9" Type="http://schemas.openxmlformats.org/officeDocument/2006/relationships/image" Target="../media/image77.jpe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83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82.png"/><Relationship Id="rId5" Type="http://schemas.openxmlformats.org/officeDocument/2006/relationships/image" Target="../media/image81.svg"/><Relationship Id="rId10" Type="http://schemas.microsoft.com/office/2007/relationships/hdphoto" Target="../media/hdphoto7.wdp"/><Relationship Id="rId4" Type="http://schemas.openxmlformats.org/officeDocument/2006/relationships/image" Target="../media/image80.png"/><Relationship Id="rId9" Type="http://schemas.openxmlformats.org/officeDocument/2006/relationships/image" Target="../media/image8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sv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76.png"/><Relationship Id="rId4" Type="http://schemas.openxmlformats.org/officeDocument/2006/relationships/image" Target="../media/image8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png"/><Relationship Id="rId3" Type="http://schemas.openxmlformats.org/officeDocument/2006/relationships/image" Target="../media/image87.png"/><Relationship Id="rId7" Type="http://schemas.openxmlformats.org/officeDocument/2006/relationships/image" Target="../media/image89.png"/><Relationship Id="rId2" Type="http://schemas.openxmlformats.org/officeDocument/2006/relationships/image" Target="../media/image86.gif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88.png"/><Relationship Id="rId5" Type="http://schemas.openxmlformats.org/officeDocument/2006/relationships/image" Target="../media/image77.jpeg"/><Relationship Id="rId10" Type="http://schemas.openxmlformats.org/officeDocument/2006/relationships/image" Target="../media/image2.svg"/><Relationship Id="rId4" Type="http://schemas.openxmlformats.org/officeDocument/2006/relationships/image" Target="../media/image75.png"/><Relationship Id="rId9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png"/><Relationship Id="rId3" Type="http://schemas.openxmlformats.org/officeDocument/2006/relationships/image" Target="../media/image81.svg"/><Relationship Id="rId7" Type="http://schemas.openxmlformats.org/officeDocument/2006/relationships/image" Target="../media/image94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93.png"/><Relationship Id="rId11" Type="http://schemas.openxmlformats.org/officeDocument/2006/relationships/image" Target="../media/image98.jpeg"/><Relationship Id="rId5" Type="http://schemas.openxmlformats.org/officeDocument/2006/relationships/image" Target="../media/image92.png"/><Relationship Id="rId10" Type="http://schemas.openxmlformats.org/officeDocument/2006/relationships/image" Target="../media/image97.png"/><Relationship Id="rId4" Type="http://schemas.openxmlformats.org/officeDocument/2006/relationships/image" Target="../media/image91.png"/><Relationship Id="rId9" Type="http://schemas.openxmlformats.org/officeDocument/2006/relationships/image" Target="../media/image96.sv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0.png"/><Relationship Id="rId3" Type="http://schemas.openxmlformats.org/officeDocument/2006/relationships/image" Target="../media/image2.svg"/><Relationship Id="rId7" Type="http://schemas.openxmlformats.org/officeDocument/2006/relationships/image" Target="../media/image99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78.jpeg"/><Relationship Id="rId5" Type="http://schemas.openxmlformats.org/officeDocument/2006/relationships/image" Target="../media/image77.jpeg"/><Relationship Id="rId4" Type="http://schemas.openxmlformats.org/officeDocument/2006/relationships/image" Target="../media/image75.png"/><Relationship Id="rId9" Type="http://schemas.openxmlformats.org/officeDocument/2006/relationships/image" Target="../media/image10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1.svg"/><Relationship Id="rId4" Type="http://schemas.openxmlformats.org/officeDocument/2006/relationships/image" Target="../media/image8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svg"/><Relationship Id="rId7" Type="http://schemas.openxmlformats.org/officeDocument/2006/relationships/image" Target="../media/image105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04.png"/><Relationship Id="rId5" Type="http://schemas.openxmlformats.org/officeDocument/2006/relationships/image" Target="../media/image103.jpeg"/><Relationship Id="rId4" Type="http://schemas.openxmlformats.org/officeDocument/2006/relationships/image" Target="../media/image7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4.mp4"/><Relationship Id="rId1" Type="http://schemas.openxmlformats.org/officeDocument/2006/relationships/video" Target="NULL" TargetMode="External"/><Relationship Id="rId6" Type="http://schemas.openxmlformats.org/officeDocument/2006/relationships/image" Target="../media/image81.svg"/><Relationship Id="rId5" Type="http://schemas.openxmlformats.org/officeDocument/2006/relationships/image" Target="../media/image80.png"/><Relationship Id="rId4" Type="http://schemas.openxmlformats.org/officeDocument/2006/relationships/image" Target="../media/image10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eg"/><Relationship Id="rId13" Type="http://schemas.openxmlformats.org/officeDocument/2006/relationships/image" Target="../media/image78.jpeg"/><Relationship Id="rId18" Type="http://schemas.openxmlformats.org/officeDocument/2006/relationships/image" Target="../media/image71.png"/><Relationship Id="rId3" Type="http://schemas.openxmlformats.org/officeDocument/2006/relationships/image" Target="../media/image59.png"/><Relationship Id="rId7" Type="http://schemas.openxmlformats.org/officeDocument/2006/relationships/image" Target="../media/image44.jpeg"/><Relationship Id="rId12" Type="http://schemas.openxmlformats.org/officeDocument/2006/relationships/image" Target="../media/image64.png"/><Relationship Id="rId17" Type="http://schemas.openxmlformats.org/officeDocument/2006/relationships/image" Target="../media/image77.jpeg"/><Relationship Id="rId2" Type="http://schemas.openxmlformats.org/officeDocument/2006/relationships/image" Target="../media/image58.png"/><Relationship Id="rId16" Type="http://schemas.openxmlformats.org/officeDocument/2006/relationships/image" Target="../media/image101.pn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11" Type="http://schemas.openxmlformats.org/officeDocument/2006/relationships/image" Target="../media/image63.jpeg"/><Relationship Id="rId5" Type="http://schemas.openxmlformats.org/officeDocument/2006/relationships/image" Target="../media/image61.png"/><Relationship Id="rId15" Type="http://schemas.openxmlformats.org/officeDocument/2006/relationships/image" Target="../media/image109.jpeg"/><Relationship Id="rId10" Type="http://schemas.openxmlformats.org/officeDocument/2006/relationships/image" Target="../media/image62.jpeg"/><Relationship Id="rId4" Type="http://schemas.openxmlformats.org/officeDocument/2006/relationships/image" Target="../media/image60.jpeg"/><Relationship Id="rId9" Type="http://schemas.openxmlformats.org/officeDocument/2006/relationships/image" Target="../media/image45.jpeg"/><Relationship Id="rId14" Type="http://schemas.openxmlformats.org/officeDocument/2006/relationships/image" Target="../media/image85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7" Type="http://schemas.openxmlformats.org/officeDocument/2006/relationships/image" Target="../media/image1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3.jpeg"/><Relationship Id="rId5" Type="http://schemas.openxmlformats.org/officeDocument/2006/relationships/image" Target="../media/image112.jpeg"/><Relationship Id="rId4" Type="http://schemas.openxmlformats.org/officeDocument/2006/relationships/image" Target="../media/image111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6.png"/><Relationship Id="rId3" Type="http://schemas.openxmlformats.org/officeDocument/2006/relationships/image" Target="../media/image2.svg"/><Relationship Id="rId7" Type="http://schemas.openxmlformats.org/officeDocument/2006/relationships/image" Target="../media/image7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77.jpeg"/><Relationship Id="rId5" Type="http://schemas.microsoft.com/office/2007/relationships/hdphoto" Target="../media/hdphoto8.wdp"/><Relationship Id="rId10" Type="http://schemas.openxmlformats.org/officeDocument/2006/relationships/image" Target="../media/image117.gif"/><Relationship Id="rId4" Type="http://schemas.openxmlformats.org/officeDocument/2006/relationships/image" Target="../media/image115.png"/><Relationship Id="rId9" Type="http://schemas.microsoft.com/office/2007/relationships/hdphoto" Target="../media/hdphoto9.wdp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81.svg"/><Relationship Id="rId4" Type="http://schemas.openxmlformats.org/officeDocument/2006/relationships/image" Target="../media/image8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tiff"/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22.png"/><Relationship Id="rId5" Type="http://schemas.openxmlformats.org/officeDocument/2006/relationships/image" Target="../media/image81.svg"/><Relationship Id="rId4" Type="http://schemas.openxmlformats.org/officeDocument/2006/relationships/image" Target="../media/image8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1.sv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sv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Relationship Id="rId6" Type="http://schemas.microsoft.com/office/2007/relationships/hdphoto" Target="../media/hdphoto10.wdp"/><Relationship Id="rId5" Type="http://schemas.openxmlformats.org/officeDocument/2006/relationships/image" Target="../media/image124.png"/><Relationship Id="rId4" Type="http://schemas.openxmlformats.org/officeDocument/2006/relationships/image" Target="../media/image123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sv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5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1.sv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7" Type="http://schemas.openxmlformats.org/officeDocument/2006/relationships/image" Target="../media/image1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6.png"/><Relationship Id="rId5" Type="http://schemas.openxmlformats.org/officeDocument/2006/relationships/image" Target="../media/image127.png"/><Relationship Id="rId4" Type="http://schemas.openxmlformats.org/officeDocument/2006/relationships/image" Target="../media/image12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image" Target="../media/image117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9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9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1.png"/><Relationship Id="rId7" Type="http://schemas.openxmlformats.org/officeDocument/2006/relationships/image" Target="../media/image12.jpeg"/><Relationship Id="rId12" Type="http://schemas.openxmlformats.org/officeDocument/2006/relationships/image" Target="../media/image5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2.svg"/><Relationship Id="rId11" Type="http://schemas.openxmlformats.org/officeDocument/2006/relationships/image" Target="../media/image11.jpeg"/><Relationship Id="rId5" Type="http://schemas.openxmlformats.org/officeDocument/2006/relationships/image" Target="../media/image131.png"/><Relationship Id="rId10" Type="http://schemas.openxmlformats.org/officeDocument/2006/relationships/image" Target="../media/image10.jpeg"/><Relationship Id="rId4" Type="http://schemas.openxmlformats.org/officeDocument/2006/relationships/image" Target="../media/image2.svg"/><Relationship Id="rId9" Type="http://schemas.openxmlformats.org/officeDocument/2006/relationships/image" Target="../media/image9.jpe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133.jpeg"/><Relationship Id="rId7" Type="http://schemas.openxmlformats.org/officeDocument/2006/relationships/image" Target="../media/image135.jpeg"/><Relationship Id="rId12" Type="http://schemas.openxmlformats.org/officeDocument/2006/relationships/image" Target="../media/image132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31.png"/><Relationship Id="rId5" Type="http://schemas.openxmlformats.org/officeDocument/2006/relationships/image" Target="../media/image4.jpeg"/><Relationship Id="rId10" Type="http://schemas.openxmlformats.org/officeDocument/2006/relationships/image" Target="../media/image2.svg"/><Relationship Id="rId4" Type="http://schemas.openxmlformats.org/officeDocument/2006/relationships/image" Target="../media/image134.jpeg"/><Relationship Id="rId9" Type="http://schemas.openxmlformats.org/officeDocument/2006/relationships/image" Target="../media/image1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2" Type="http://schemas.openxmlformats.org/officeDocument/2006/relationships/image" Target="../media/image13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9.png"/><Relationship Id="rId4" Type="http://schemas.openxmlformats.org/officeDocument/2006/relationships/image" Target="../media/image138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png"/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3.png"/><Relationship Id="rId4" Type="http://schemas.openxmlformats.org/officeDocument/2006/relationships/image" Target="../media/image142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fik 8">
            <a:extLst>
              <a:ext uri="{FF2B5EF4-FFF2-40B4-BE49-F238E27FC236}">
                <a16:creationId xmlns:a16="http://schemas.microsoft.com/office/drawing/2014/main" id="{1CFB7A17-60E1-1F24-B9A6-9F6CFB48E50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" b="101"/>
          <a:stretch/>
        </p:blipFill>
        <p:spPr>
          <a:xfrm>
            <a:off x="1" y="0"/>
            <a:ext cx="12192000" cy="6878013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23DAB44E-30DF-F695-8D41-8274374F9C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20200" y="330418"/>
            <a:ext cx="2636837" cy="672663"/>
          </a:xfrm>
          <a:prstGeom prst="rect">
            <a:avLst/>
          </a:prstGeom>
        </p:spPr>
      </p:pic>
      <p:grpSp>
        <p:nvGrpSpPr>
          <p:cNvPr id="56" name="Grafik 6">
            <a:extLst>
              <a:ext uri="{FF2B5EF4-FFF2-40B4-BE49-F238E27FC236}">
                <a16:creationId xmlns:a16="http://schemas.microsoft.com/office/drawing/2014/main" id="{6C319E44-B961-116E-4F88-2D5F0A5240A1}"/>
              </a:ext>
            </a:extLst>
          </p:cNvPr>
          <p:cNvGrpSpPr>
            <a:grpSpLocks noChangeAspect="1"/>
          </p:cNvGrpSpPr>
          <p:nvPr/>
        </p:nvGrpSpPr>
        <p:grpSpPr>
          <a:xfrm>
            <a:off x="678561" y="638375"/>
            <a:ext cx="2631282" cy="162000"/>
            <a:chOff x="4381500" y="3324234"/>
            <a:chExt cx="3430676" cy="211216"/>
          </a:xfrm>
          <a:solidFill>
            <a:schemeClr val="tx2"/>
          </a:solidFill>
        </p:grpSpPr>
        <p:sp>
          <p:nvSpPr>
            <p:cNvPr id="57" name="Freihandform: Form 56">
              <a:extLst>
                <a:ext uri="{FF2B5EF4-FFF2-40B4-BE49-F238E27FC236}">
                  <a16:creationId xmlns:a16="http://schemas.microsoft.com/office/drawing/2014/main" id="{21BE4BC9-5164-163E-24C6-399E57057DE7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8" name="Freihandform: Form 57">
              <a:extLst>
                <a:ext uri="{FF2B5EF4-FFF2-40B4-BE49-F238E27FC236}">
                  <a16:creationId xmlns:a16="http://schemas.microsoft.com/office/drawing/2014/main" id="{48563F6D-C5C9-7039-7077-9D07D5EE0D1C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9" name="Freihandform: Form 58">
              <a:extLst>
                <a:ext uri="{FF2B5EF4-FFF2-40B4-BE49-F238E27FC236}">
                  <a16:creationId xmlns:a16="http://schemas.microsoft.com/office/drawing/2014/main" id="{47C53C49-58E0-FE00-1EE6-BF77C2A440ED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0" name="Freihandform: Form 59">
              <a:extLst>
                <a:ext uri="{FF2B5EF4-FFF2-40B4-BE49-F238E27FC236}">
                  <a16:creationId xmlns:a16="http://schemas.microsoft.com/office/drawing/2014/main" id="{585B0180-7C00-DC76-301D-9B2F6A56970B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1" name="Freihandform: Form 60">
              <a:extLst>
                <a:ext uri="{FF2B5EF4-FFF2-40B4-BE49-F238E27FC236}">
                  <a16:creationId xmlns:a16="http://schemas.microsoft.com/office/drawing/2014/main" id="{71A97521-8F52-33E0-B222-6EEB14E45729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2" name="Freihandform: Form 61">
              <a:extLst>
                <a:ext uri="{FF2B5EF4-FFF2-40B4-BE49-F238E27FC236}">
                  <a16:creationId xmlns:a16="http://schemas.microsoft.com/office/drawing/2014/main" id="{C99FDD14-9304-716F-316E-C52A87B51171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3" name="Freihandform: Form 62">
              <a:extLst>
                <a:ext uri="{FF2B5EF4-FFF2-40B4-BE49-F238E27FC236}">
                  <a16:creationId xmlns:a16="http://schemas.microsoft.com/office/drawing/2014/main" id="{41D2537D-311A-9E8E-5E9F-CBC06BD9C9D9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4" name="Freihandform: Form 63">
              <a:extLst>
                <a:ext uri="{FF2B5EF4-FFF2-40B4-BE49-F238E27FC236}">
                  <a16:creationId xmlns:a16="http://schemas.microsoft.com/office/drawing/2014/main" id="{B51CE9A0-58D5-64ED-A942-ACA13AB07B37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5" name="Freihandform: Form 64">
              <a:extLst>
                <a:ext uri="{FF2B5EF4-FFF2-40B4-BE49-F238E27FC236}">
                  <a16:creationId xmlns:a16="http://schemas.microsoft.com/office/drawing/2014/main" id="{1441EDB3-4C40-8910-F93C-49010DD07667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6" name="Freihandform: Form 65">
              <a:extLst>
                <a:ext uri="{FF2B5EF4-FFF2-40B4-BE49-F238E27FC236}">
                  <a16:creationId xmlns:a16="http://schemas.microsoft.com/office/drawing/2014/main" id="{548B70EC-0286-6C89-B19A-14365BF4687F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7" name="Freihandform: Form 66">
              <a:extLst>
                <a:ext uri="{FF2B5EF4-FFF2-40B4-BE49-F238E27FC236}">
                  <a16:creationId xmlns:a16="http://schemas.microsoft.com/office/drawing/2014/main" id="{18D8BA80-4F3C-01E3-B5B0-9C4B27D8DA02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8" name="Freihandform: Form 67">
              <a:extLst>
                <a:ext uri="{FF2B5EF4-FFF2-40B4-BE49-F238E27FC236}">
                  <a16:creationId xmlns:a16="http://schemas.microsoft.com/office/drawing/2014/main" id="{5278E807-1E7F-6480-50B3-319270DDC4CD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9" name="Freihandform: Form 68">
              <a:extLst>
                <a:ext uri="{FF2B5EF4-FFF2-40B4-BE49-F238E27FC236}">
                  <a16:creationId xmlns:a16="http://schemas.microsoft.com/office/drawing/2014/main" id="{5CD388E5-0532-4479-DD48-B3A6E9F79879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0" name="Freihandform: Form 69">
              <a:extLst>
                <a:ext uri="{FF2B5EF4-FFF2-40B4-BE49-F238E27FC236}">
                  <a16:creationId xmlns:a16="http://schemas.microsoft.com/office/drawing/2014/main" id="{80C34041-7FFD-8714-DE18-35701C00E518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1" name="Freihandform: Form 70">
              <a:extLst>
                <a:ext uri="{FF2B5EF4-FFF2-40B4-BE49-F238E27FC236}">
                  <a16:creationId xmlns:a16="http://schemas.microsoft.com/office/drawing/2014/main" id="{C9993599-8175-523D-1A5B-A1D2A147F303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2" name="Freihandform: Form 71">
              <a:extLst>
                <a:ext uri="{FF2B5EF4-FFF2-40B4-BE49-F238E27FC236}">
                  <a16:creationId xmlns:a16="http://schemas.microsoft.com/office/drawing/2014/main" id="{3CE7C2BD-1342-94B3-E0FE-81AC2C04E50D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3" name="Freihandform: Form 72">
              <a:extLst>
                <a:ext uri="{FF2B5EF4-FFF2-40B4-BE49-F238E27FC236}">
                  <a16:creationId xmlns:a16="http://schemas.microsoft.com/office/drawing/2014/main" id="{F4D79846-D9E2-2F18-5BEE-62557C8403F3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4" name="Freihandform: Form 73">
              <a:extLst>
                <a:ext uri="{FF2B5EF4-FFF2-40B4-BE49-F238E27FC236}">
                  <a16:creationId xmlns:a16="http://schemas.microsoft.com/office/drawing/2014/main" id="{F04E0A63-870C-78FB-E6C5-2CA6F15BDEA5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5" name="Freihandform: Form 74">
              <a:extLst>
                <a:ext uri="{FF2B5EF4-FFF2-40B4-BE49-F238E27FC236}">
                  <a16:creationId xmlns:a16="http://schemas.microsoft.com/office/drawing/2014/main" id="{9374803B-DF87-AF47-1755-861E3F7CA7AB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6" name="Freihandform: Form 75">
              <a:extLst>
                <a:ext uri="{FF2B5EF4-FFF2-40B4-BE49-F238E27FC236}">
                  <a16:creationId xmlns:a16="http://schemas.microsoft.com/office/drawing/2014/main" id="{FB270EE0-E7A4-2C33-558B-D85540326A5D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7" name="Freihandform: Form 76">
              <a:extLst>
                <a:ext uri="{FF2B5EF4-FFF2-40B4-BE49-F238E27FC236}">
                  <a16:creationId xmlns:a16="http://schemas.microsoft.com/office/drawing/2014/main" id="{778716B0-882F-B009-2C1C-BDDD8BD73EE6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</p:grpSp>
      <p:sp>
        <p:nvSpPr>
          <p:cNvPr id="10" name="Titel 11">
            <a:extLst>
              <a:ext uri="{FF2B5EF4-FFF2-40B4-BE49-F238E27FC236}">
                <a16:creationId xmlns:a16="http://schemas.microsoft.com/office/drawing/2014/main" id="{D8A775A5-CE0C-21DB-51C8-E4CF9CDBD5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9620" y="6089220"/>
            <a:ext cx="5046593" cy="438362"/>
          </a:xfrm>
        </p:spPr>
        <p:txBody>
          <a:bodyPr lIns="504000"/>
          <a:lstStyle/>
          <a:p>
            <a:pPr algn="ctr"/>
            <a:r>
              <a:rPr lang="de-DE" sz="2800">
                <a:solidFill>
                  <a:schemeClr val="bg1"/>
                </a:solidFill>
              </a:rPr>
              <a:t>DRIVING YOUR CHANGE</a:t>
            </a:r>
          </a:p>
        </p:txBody>
      </p:sp>
    </p:spTree>
    <p:extLst>
      <p:ext uri="{BB962C8B-B14F-4D97-AF65-F5344CB8AC3E}">
        <p14:creationId xmlns:p14="http://schemas.microsoft.com/office/powerpoint/2010/main" val="34018212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" name="Grafik 63" descr="Ein Bild, das Karte enthält.&#10;&#10;Automatisch generierte Beschreibung">
            <a:extLst>
              <a:ext uri="{FF2B5EF4-FFF2-40B4-BE49-F238E27FC236}">
                <a16:creationId xmlns:a16="http://schemas.microsoft.com/office/drawing/2014/main" id="{D1594DF4-83FF-BF9B-39FE-3F010ABD547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5045" y="1206415"/>
            <a:ext cx="7113213" cy="3825029"/>
          </a:xfrm>
          <a:prstGeom prst="rect">
            <a:avLst/>
          </a:prstGeom>
        </p:spPr>
      </p:pic>
      <p:pic>
        <p:nvPicPr>
          <p:cNvPr id="86" name="Picture 6">
            <a:extLst>
              <a:ext uri="{FF2B5EF4-FFF2-40B4-BE49-F238E27FC236}">
                <a16:creationId xmlns:a16="http://schemas.microsoft.com/office/drawing/2014/main" id="{26C648A6-3FAB-8EAC-C3FD-7B04602973D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01" t="1880" r="16823" b="20994"/>
          <a:stretch/>
        </p:blipFill>
        <p:spPr bwMode="auto">
          <a:xfrm>
            <a:off x="6336507" y="5120517"/>
            <a:ext cx="874292" cy="868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85D125B9-1013-CCCF-5901-DBD8E2B19C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SCHUNK – Close </a:t>
            </a:r>
            <a:r>
              <a:rPr lang="de-DE" dirty="0" err="1"/>
              <a:t>to</a:t>
            </a:r>
            <a:r>
              <a:rPr lang="de-DE" dirty="0"/>
              <a:t> </a:t>
            </a:r>
            <a:r>
              <a:rPr lang="de-DE" dirty="0" err="1"/>
              <a:t>you</a:t>
            </a:r>
            <a:r>
              <a:rPr lang="de-DE" dirty="0"/>
              <a:t> </a:t>
            </a:r>
            <a:r>
              <a:rPr lang="de-DE" dirty="0" err="1"/>
              <a:t>world</a:t>
            </a:r>
            <a:r>
              <a:rPr lang="de-DE" dirty="0"/>
              <a:t> </a:t>
            </a:r>
            <a:r>
              <a:rPr lang="de-DE" dirty="0" err="1"/>
              <a:t>wide</a:t>
            </a:r>
            <a:r>
              <a:rPr lang="de-DE" dirty="0"/>
              <a:t> 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BDC070F0-0835-6870-B294-7683B3FD8B2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567901" y="2305676"/>
            <a:ext cx="3397588" cy="1762472"/>
          </a:xfrm>
        </p:spPr>
        <p:txBody>
          <a:bodyPr vert="horz" lIns="0" tIns="0" rIns="0" bIns="0" rtlCol="0" anchor="t">
            <a:noAutofit/>
          </a:bodyPr>
          <a:lstStyle/>
          <a:p>
            <a:pPr marL="0" indent="0">
              <a:buNone/>
            </a:pPr>
            <a:r>
              <a:rPr lang="de-DE" sz="1600" b="1" dirty="0">
                <a:solidFill>
                  <a:schemeClr val="bg2"/>
                </a:solidFill>
                <a:latin typeface="Fago Pro"/>
              </a:rPr>
              <a:t>In </a:t>
            </a:r>
            <a:r>
              <a:rPr lang="de-DE" sz="1600" b="1" dirty="0" err="1">
                <a:solidFill>
                  <a:schemeClr val="bg2"/>
                </a:solidFill>
                <a:latin typeface="Fago Pro"/>
              </a:rPr>
              <a:t>over</a:t>
            </a:r>
            <a:r>
              <a:rPr lang="de-DE" sz="1600" b="1" dirty="0">
                <a:solidFill>
                  <a:schemeClr val="bg2"/>
                </a:solidFill>
                <a:latin typeface="Fago Pro"/>
              </a:rPr>
              <a:t> 75 countries </a:t>
            </a:r>
            <a:endParaRPr lang="fr-FR" sz="1600" b="1" dirty="0">
              <a:solidFill>
                <a:schemeClr val="bg2"/>
              </a:solidFill>
              <a:latin typeface="Fago Pro"/>
            </a:endParaRPr>
          </a:p>
          <a:p>
            <a:pPr marL="0" indent="0">
              <a:buNone/>
            </a:pPr>
            <a:r>
              <a:rPr lang="da-DK" sz="1600" dirty="0">
                <a:latin typeface="Fago Pro"/>
              </a:rPr>
              <a:t>   </a:t>
            </a:r>
            <a:r>
              <a:rPr lang="da-DK" sz="1600" b="1" dirty="0">
                <a:latin typeface="Fago Pro"/>
              </a:rPr>
              <a:t>34 </a:t>
            </a:r>
            <a:r>
              <a:rPr lang="da-DK" sz="1600" dirty="0">
                <a:latin typeface="Fago Pro"/>
              </a:rPr>
              <a:t>own subsidiaries </a:t>
            </a:r>
          </a:p>
          <a:p>
            <a:pPr marL="0" indent="0">
              <a:buNone/>
            </a:pPr>
            <a:r>
              <a:rPr lang="da-DK" sz="1600" dirty="0">
                <a:latin typeface="Fago Pro"/>
              </a:rPr>
              <a:t>   </a:t>
            </a:r>
            <a:r>
              <a:rPr lang="da-DK" sz="1600" b="1" dirty="0">
                <a:latin typeface="Fago Pro"/>
              </a:rPr>
              <a:t>32 </a:t>
            </a:r>
            <a:r>
              <a:rPr lang="da-DK" sz="1600" dirty="0">
                <a:latin typeface="Fago Pro"/>
              </a:rPr>
              <a:t>Distribution partners</a:t>
            </a:r>
          </a:p>
          <a:p>
            <a:pPr marL="0" indent="0">
              <a:buNone/>
            </a:pPr>
            <a:r>
              <a:rPr lang="de-DE" sz="1600" dirty="0">
                <a:latin typeface="Fago Pro"/>
              </a:rPr>
              <a:t>   </a:t>
            </a:r>
            <a:r>
              <a:rPr lang="de-DE" sz="1600" b="1" dirty="0">
                <a:latin typeface="Fago Pro"/>
              </a:rPr>
              <a:t>10  </a:t>
            </a:r>
            <a:r>
              <a:rPr lang="de-DE" sz="1600" dirty="0" err="1">
                <a:latin typeface="Fago Pro"/>
              </a:rPr>
              <a:t>Production</a:t>
            </a:r>
            <a:r>
              <a:rPr lang="de-DE" sz="1600" dirty="0">
                <a:latin typeface="Fago Pro"/>
              </a:rPr>
              <a:t> plants</a:t>
            </a:r>
          </a:p>
        </p:txBody>
      </p:sp>
      <p:sp>
        <p:nvSpPr>
          <p:cNvPr id="78" name="Textfeld 77">
            <a:extLst>
              <a:ext uri="{FF2B5EF4-FFF2-40B4-BE49-F238E27FC236}">
                <a16:creationId xmlns:a16="http://schemas.microsoft.com/office/drawing/2014/main" id="{B37192B9-ADE2-1297-78A3-EE87818CFB2B}"/>
              </a:ext>
            </a:extLst>
          </p:cNvPr>
          <p:cNvSpPr txBox="1"/>
          <p:nvPr/>
        </p:nvSpPr>
        <p:spPr>
          <a:xfrm>
            <a:off x="637216" y="6018450"/>
            <a:ext cx="1322915" cy="474075"/>
          </a:xfrm>
          <a:prstGeom prst="rect">
            <a:avLst/>
          </a:prstGeom>
        </p:spPr>
        <p:txBody>
          <a:bodyPr vert="horz" wrap="square" lIns="0" tIns="96000" rIns="62400" bIns="60960" rtlCol="0" anchor="t" anchorCtr="0">
            <a:noAutofit/>
          </a:bodyPr>
          <a:lstStyle/>
          <a:p>
            <a:pPr defTabSz="1219170">
              <a:spcBef>
                <a:spcPct val="0"/>
              </a:spcBef>
              <a:defRPr/>
            </a:pPr>
            <a:r>
              <a:rPr kumimoji="0" lang="de-DE" sz="1100" b="1" i="0" u="none" strike="noStrike" kern="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+mj-lt"/>
              </a:rPr>
              <a:t>Lauffen/Neckar</a:t>
            </a:r>
            <a:endParaRPr lang="de-DE" sz="1600" dirty="0"/>
          </a:p>
        </p:txBody>
      </p:sp>
      <p:sp>
        <p:nvSpPr>
          <p:cNvPr id="79" name="Textfeld 78">
            <a:extLst>
              <a:ext uri="{FF2B5EF4-FFF2-40B4-BE49-F238E27FC236}">
                <a16:creationId xmlns:a16="http://schemas.microsoft.com/office/drawing/2014/main" id="{074BBCED-5B90-A153-8F81-654D8BCA0031}"/>
              </a:ext>
            </a:extLst>
          </p:cNvPr>
          <p:cNvSpPr txBox="1"/>
          <p:nvPr/>
        </p:nvSpPr>
        <p:spPr>
          <a:xfrm>
            <a:off x="1776169" y="6018450"/>
            <a:ext cx="1042484" cy="474075"/>
          </a:xfrm>
          <a:prstGeom prst="rect">
            <a:avLst/>
          </a:prstGeom>
        </p:spPr>
        <p:txBody>
          <a:bodyPr vert="horz" wrap="square" lIns="0" tIns="96000" rIns="62400" bIns="60960" rtlCol="0" anchor="t" anchorCtr="0">
            <a:no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100" b="1" i="0" u="none" strike="noStrike" kern="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Brackenheim-Hausen</a:t>
            </a:r>
          </a:p>
        </p:txBody>
      </p:sp>
      <p:sp>
        <p:nvSpPr>
          <p:cNvPr id="80" name="Textfeld 79">
            <a:extLst>
              <a:ext uri="{FF2B5EF4-FFF2-40B4-BE49-F238E27FC236}">
                <a16:creationId xmlns:a16="http://schemas.microsoft.com/office/drawing/2014/main" id="{7F9FE4C5-ABF2-2237-948A-3EC655D3B706}"/>
              </a:ext>
            </a:extLst>
          </p:cNvPr>
          <p:cNvSpPr txBox="1"/>
          <p:nvPr/>
        </p:nvSpPr>
        <p:spPr>
          <a:xfrm>
            <a:off x="2936632" y="6018450"/>
            <a:ext cx="924413" cy="474075"/>
          </a:xfrm>
          <a:prstGeom prst="rect">
            <a:avLst/>
          </a:prstGeom>
        </p:spPr>
        <p:txBody>
          <a:bodyPr vert="horz" wrap="square" lIns="0" tIns="96000" rIns="62400" bIns="60960" rtlCol="0" anchor="t" anchorCtr="0">
            <a:no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100" b="1" i="0" u="none" strike="noStrike" kern="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Mengen</a:t>
            </a:r>
            <a:endParaRPr kumimoji="0" lang="de-DE" sz="1200" b="1" i="0" u="none" strike="noStrike" kern="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83" name="Textfeld 82">
            <a:extLst>
              <a:ext uri="{FF2B5EF4-FFF2-40B4-BE49-F238E27FC236}">
                <a16:creationId xmlns:a16="http://schemas.microsoft.com/office/drawing/2014/main" id="{969E69DE-4AAB-7850-FCC1-FCA6A065A769}"/>
              </a:ext>
            </a:extLst>
          </p:cNvPr>
          <p:cNvSpPr txBox="1"/>
          <p:nvPr/>
        </p:nvSpPr>
        <p:spPr>
          <a:xfrm>
            <a:off x="4088403" y="6018450"/>
            <a:ext cx="859070" cy="474075"/>
          </a:xfrm>
          <a:prstGeom prst="rect">
            <a:avLst/>
          </a:prstGeom>
        </p:spPr>
        <p:txBody>
          <a:bodyPr vert="horz" wrap="square" lIns="0" tIns="96000" rIns="62400" bIns="60960" rtlCol="0" anchor="t" anchorCtr="0">
            <a:no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100" b="1" i="0" u="none" strike="noStrike" kern="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St. Georgen</a:t>
            </a:r>
          </a:p>
        </p:txBody>
      </p:sp>
      <p:sp>
        <p:nvSpPr>
          <p:cNvPr id="85" name="Textfeld 84">
            <a:extLst>
              <a:ext uri="{FF2B5EF4-FFF2-40B4-BE49-F238E27FC236}">
                <a16:creationId xmlns:a16="http://schemas.microsoft.com/office/drawing/2014/main" id="{A3215FF5-53AE-A7C8-A6EF-66C5727EBC31}"/>
              </a:ext>
            </a:extLst>
          </p:cNvPr>
          <p:cNvSpPr txBox="1"/>
          <p:nvPr/>
        </p:nvSpPr>
        <p:spPr>
          <a:xfrm>
            <a:off x="8631066" y="6018450"/>
            <a:ext cx="1026138" cy="474075"/>
          </a:xfrm>
          <a:prstGeom prst="rect">
            <a:avLst/>
          </a:prstGeom>
        </p:spPr>
        <p:txBody>
          <a:bodyPr vert="horz" wrap="square" lIns="0" tIns="96000" rIns="62400" bIns="60960" rtlCol="0" anchor="t" anchorCtr="0">
            <a:noAutofit/>
          </a:bodyPr>
          <a:lstStyle/>
          <a:p>
            <a:pPr defTabSz="1219170">
              <a:spcBef>
                <a:spcPct val="0"/>
              </a:spcBef>
              <a:defRPr/>
            </a:pPr>
            <a:r>
              <a:rPr kumimoji="0" lang="de-DE" sz="1100" b="1" i="0" u="none" strike="noStrike" kern="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Morrisville</a:t>
            </a:r>
            <a:r>
              <a:rPr lang="de-DE" sz="1100" b="1" kern="0" dirty="0">
                <a:solidFill>
                  <a:srgbClr val="003D6A"/>
                </a:solidFill>
                <a:latin typeface="+mj-lt"/>
              </a:rPr>
              <a:t> </a:t>
            </a:r>
            <a:endParaRPr lang="en-US" sz="1600" dirty="0"/>
          </a:p>
          <a:p>
            <a:pPr marL="0" marR="0" lvl="0" indent="0" algn="l" defTabSz="121917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100" b="1" i="0" u="none" strike="noStrike" kern="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USA</a:t>
            </a:r>
            <a:endParaRPr lang="de-DE" sz="1600" dirty="0">
              <a:ea typeface="+mn-ea"/>
              <a:cs typeface="+mn-cs"/>
            </a:endParaRPr>
          </a:p>
        </p:txBody>
      </p:sp>
      <p:sp>
        <p:nvSpPr>
          <p:cNvPr id="87" name="Textfeld 86">
            <a:extLst>
              <a:ext uri="{FF2B5EF4-FFF2-40B4-BE49-F238E27FC236}">
                <a16:creationId xmlns:a16="http://schemas.microsoft.com/office/drawing/2014/main" id="{A739FD04-B26A-D5DF-E693-AFE7618D4F20}"/>
              </a:ext>
            </a:extLst>
          </p:cNvPr>
          <p:cNvSpPr txBox="1"/>
          <p:nvPr/>
        </p:nvSpPr>
        <p:spPr>
          <a:xfrm>
            <a:off x="6328572" y="6018450"/>
            <a:ext cx="1029980" cy="474075"/>
          </a:xfrm>
          <a:prstGeom prst="rect">
            <a:avLst/>
          </a:prstGeom>
        </p:spPr>
        <p:txBody>
          <a:bodyPr vert="horz" wrap="square" lIns="0" tIns="96000" rIns="62400" bIns="60960" rtlCol="0" anchor="t" anchorCtr="0">
            <a:no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100" b="1" i="0" u="none" strike="noStrike" kern="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S.P.D. </a:t>
            </a:r>
            <a:r>
              <a:rPr kumimoji="0" lang="de-DE" sz="1100" b="1" i="0" u="none" strike="noStrike" kern="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S.p.a</a:t>
            </a:r>
            <a:r>
              <a:rPr kumimoji="0" lang="de-DE" sz="1100" b="1" i="0" u="none" strike="noStrike" kern="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. </a:t>
            </a:r>
            <a:br>
              <a:rPr kumimoji="0" lang="de-DE" sz="1100" b="1" i="0" u="none" strike="noStrike" kern="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</a:br>
            <a:r>
              <a:rPr kumimoji="0" lang="de-DE" sz="1100" b="1" i="0" u="none" strike="noStrike" kern="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Italien </a:t>
            </a:r>
          </a:p>
        </p:txBody>
      </p:sp>
      <p:sp>
        <p:nvSpPr>
          <p:cNvPr id="89" name="Textfeld 88">
            <a:extLst>
              <a:ext uri="{FF2B5EF4-FFF2-40B4-BE49-F238E27FC236}">
                <a16:creationId xmlns:a16="http://schemas.microsoft.com/office/drawing/2014/main" id="{30D82570-595B-DD02-283F-AC0124438B1A}"/>
              </a:ext>
            </a:extLst>
          </p:cNvPr>
          <p:cNvSpPr txBox="1"/>
          <p:nvPr/>
        </p:nvSpPr>
        <p:spPr>
          <a:xfrm>
            <a:off x="5183255" y="6018450"/>
            <a:ext cx="979691" cy="474075"/>
          </a:xfrm>
          <a:prstGeom prst="rect">
            <a:avLst/>
          </a:prstGeom>
        </p:spPr>
        <p:txBody>
          <a:bodyPr vert="horz" wrap="square" lIns="0" tIns="96000" rIns="62400" bIns="60960" rtlCol="0" anchor="t" anchorCtr="0">
            <a:no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100" b="1" i="0" u="none" strike="noStrike" kern="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Gressel AG</a:t>
            </a:r>
            <a:br>
              <a:rPr kumimoji="0" lang="de-DE" sz="1100" b="1" i="0" u="none" strike="noStrike" kern="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</a:br>
            <a:r>
              <a:rPr kumimoji="0" lang="de-DE" sz="1100" b="1" i="0" u="none" strike="noStrike" kern="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Schweiz 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AC8BFD-3715-136B-FED6-A9C6491B32E0}"/>
              </a:ext>
            </a:extLst>
          </p:cNvPr>
          <p:cNvGrpSpPr/>
          <p:nvPr/>
        </p:nvGrpSpPr>
        <p:grpSpPr>
          <a:xfrm>
            <a:off x="554637" y="4823862"/>
            <a:ext cx="962210" cy="1155926"/>
            <a:chOff x="554636" y="4520782"/>
            <a:chExt cx="1214499" cy="1459006"/>
          </a:xfrm>
        </p:grpSpPr>
        <p:pic>
          <p:nvPicPr>
            <p:cNvPr id="93" name="Picture 2">
              <a:extLst>
                <a:ext uri="{FF2B5EF4-FFF2-40B4-BE49-F238E27FC236}">
                  <a16:creationId xmlns:a16="http://schemas.microsoft.com/office/drawing/2014/main" id="{ADDA886D-B4C9-FAFF-780B-7528591944E4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/>
            <a:srcRect l="29680" t="11108" r="27169" b="31431"/>
            <a:stretch/>
          </p:blipFill>
          <p:spPr bwMode="auto">
            <a:xfrm>
              <a:off x="654966" y="4880076"/>
              <a:ext cx="1114169" cy="10997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AF800FAF-1AF8-F1F9-94D8-99D0948C88D1}"/>
                </a:ext>
              </a:extLst>
            </p:cNvPr>
            <p:cNvSpPr/>
            <p:nvPr/>
          </p:nvSpPr>
          <p:spPr>
            <a:xfrm>
              <a:off x="554636" y="4520782"/>
              <a:ext cx="689547" cy="68330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pic>
          <p:nvPicPr>
            <p:cNvPr id="19" name="Grafik 19">
              <a:extLst>
                <a:ext uri="{FF2B5EF4-FFF2-40B4-BE49-F238E27FC236}">
                  <a16:creationId xmlns:a16="http://schemas.microsoft.com/office/drawing/2014/main" id="{1E7BBF7D-39CB-1E17-64CA-D1561943883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79488" y="4555135"/>
              <a:ext cx="239420" cy="611736"/>
            </a:xfrm>
            <a:prstGeom prst="rect">
              <a:avLst/>
            </a:prstGeom>
          </p:spPr>
        </p:pic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B7AF29DF-84E9-4D1C-91C4-72E51583413F}"/>
              </a:ext>
            </a:extLst>
          </p:cNvPr>
          <p:cNvGrpSpPr/>
          <p:nvPr/>
        </p:nvGrpSpPr>
        <p:grpSpPr>
          <a:xfrm>
            <a:off x="2808912" y="4824119"/>
            <a:ext cx="995067" cy="1156904"/>
            <a:chOff x="3284987" y="4520782"/>
            <a:chExt cx="1255971" cy="1460241"/>
          </a:xfrm>
        </p:grpSpPr>
        <p:pic>
          <p:nvPicPr>
            <p:cNvPr id="81" name="Picture 6">
              <a:extLst>
                <a:ext uri="{FF2B5EF4-FFF2-40B4-BE49-F238E27FC236}">
                  <a16:creationId xmlns:a16="http://schemas.microsoft.com/office/drawing/2014/main" id="{63F44108-386D-5E17-E93E-7F6AD2791870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7"/>
            <a:srcRect l="10516" t="35969" r="48672" b="10073"/>
            <a:stretch/>
          </p:blipFill>
          <p:spPr bwMode="auto">
            <a:xfrm>
              <a:off x="3413009" y="4886322"/>
              <a:ext cx="1127949" cy="10947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22600B1-AEE7-2269-7C1A-913672F776B1}"/>
                </a:ext>
              </a:extLst>
            </p:cNvPr>
            <p:cNvSpPr/>
            <p:nvPr/>
          </p:nvSpPr>
          <p:spPr>
            <a:xfrm>
              <a:off x="3284987" y="4520782"/>
              <a:ext cx="689547" cy="68330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pic>
          <p:nvPicPr>
            <p:cNvPr id="16" name="Grafik 18">
              <a:extLst>
                <a:ext uri="{FF2B5EF4-FFF2-40B4-BE49-F238E27FC236}">
                  <a16:creationId xmlns:a16="http://schemas.microsoft.com/office/drawing/2014/main" id="{42096A44-DD6C-D5F8-D8EE-D9D4D7C195AD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7420" y="4610640"/>
              <a:ext cx="460921" cy="497939"/>
            </a:xfrm>
            <a:prstGeom prst="rect">
              <a:avLst/>
            </a:prstGeom>
          </p:spPr>
        </p:pic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8C9FB0E-7E32-DEFE-D38F-A3E84B60B915}"/>
              </a:ext>
            </a:extLst>
          </p:cNvPr>
          <p:cNvGrpSpPr/>
          <p:nvPr/>
        </p:nvGrpSpPr>
        <p:grpSpPr>
          <a:xfrm>
            <a:off x="1676825" y="4823862"/>
            <a:ext cx="972215" cy="1155926"/>
            <a:chOff x="1919812" y="4520782"/>
            <a:chExt cx="1227128" cy="1459006"/>
          </a:xfrm>
        </p:grpSpPr>
        <p:pic>
          <p:nvPicPr>
            <p:cNvPr id="92" name="Picture 3">
              <a:extLst>
                <a:ext uri="{FF2B5EF4-FFF2-40B4-BE49-F238E27FC236}">
                  <a16:creationId xmlns:a16="http://schemas.microsoft.com/office/drawing/2014/main" id="{C7AA3BDE-A89F-5BB6-4CEA-92BF9BBEDF1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>
              <a:off x="2033988" y="4880076"/>
              <a:ext cx="1112952" cy="10997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171DD7D-3A2C-0CF0-E507-0DCF179427DB}"/>
                </a:ext>
              </a:extLst>
            </p:cNvPr>
            <p:cNvSpPr/>
            <p:nvPr/>
          </p:nvSpPr>
          <p:spPr>
            <a:xfrm>
              <a:off x="1919812" y="4520782"/>
              <a:ext cx="689547" cy="68330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pic>
          <p:nvPicPr>
            <p:cNvPr id="23" name="Grafik 21" descr="Ein Bild, das Text enthält.&#10;&#10;Automatisch generierte Beschreibung">
              <a:extLst>
                <a:ext uri="{FF2B5EF4-FFF2-40B4-BE49-F238E27FC236}">
                  <a16:creationId xmlns:a16="http://schemas.microsoft.com/office/drawing/2014/main" id="{259DE3EF-5851-3A62-08BF-A406C01D5C15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278" y="4645212"/>
              <a:ext cx="364615" cy="435694"/>
            </a:xfrm>
            <a:prstGeom prst="rect">
              <a:avLst/>
            </a:prstGeom>
          </p:spPr>
        </p:pic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6593B42-25D5-BDEB-32D3-8C7CC4839A18}"/>
              </a:ext>
            </a:extLst>
          </p:cNvPr>
          <p:cNvGrpSpPr/>
          <p:nvPr/>
        </p:nvGrpSpPr>
        <p:grpSpPr>
          <a:xfrm>
            <a:off x="3931118" y="4823862"/>
            <a:ext cx="986690" cy="1155925"/>
            <a:chOff x="4650163" y="4520782"/>
            <a:chExt cx="1245397" cy="1459005"/>
          </a:xfrm>
        </p:grpSpPr>
        <p:pic>
          <p:nvPicPr>
            <p:cNvPr id="82" name="Picture 6">
              <a:extLst>
                <a:ext uri="{FF2B5EF4-FFF2-40B4-BE49-F238E27FC236}">
                  <a16:creationId xmlns:a16="http://schemas.microsoft.com/office/drawing/2014/main" id="{2DB4B336-F1DB-D031-2CD9-A38753FBD21C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1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4810768" y="4878841"/>
              <a:ext cx="1084792" cy="11009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DE7EC05B-E014-F526-672D-F87104FCFF05}"/>
                </a:ext>
              </a:extLst>
            </p:cNvPr>
            <p:cNvSpPr/>
            <p:nvPr/>
          </p:nvSpPr>
          <p:spPr>
            <a:xfrm>
              <a:off x="4650163" y="4520782"/>
              <a:ext cx="689547" cy="68330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pic>
          <p:nvPicPr>
            <p:cNvPr id="25" name="Grafik 23" descr="Ein Bild, das Text, Screenshot, Maschine, Haushaltsgerät enthält.&#10;&#10;Automatisch generierte Beschreibung">
              <a:extLst>
                <a:ext uri="{FF2B5EF4-FFF2-40B4-BE49-F238E27FC236}">
                  <a16:creationId xmlns:a16="http://schemas.microsoft.com/office/drawing/2014/main" id="{5A462CA2-9B39-53DE-4251-E2EA3E513085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34875" y="4612242"/>
              <a:ext cx="509603" cy="550861"/>
            </a:xfrm>
            <a:prstGeom prst="rect">
              <a:avLst/>
            </a:prstGeom>
          </p:spPr>
        </p:pic>
      </p:grpSp>
      <p:pic>
        <p:nvPicPr>
          <p:cNvPr id="84" name="Picture 6">
            <a:extLst>
              <a:ext uri="{FF2B5EF4-FFF2-40B4-BE49-F238E27FC236}">
                <a16:creationId xmlns:a16="http://schemas.microsoft.com/office/drawing/2014/main" id="{28E41DEB-6E70-A3C3-5070-348D892E73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/>
          <a:srcRect l="14571" t="2097" r="26313" b="10769"/>
          <a:stretch/>
        </p:blipFill>
        <p:spPr bwMode="auto">
          <a:xfrm>
            <a:off x="8647536" y="5090999"/>
            <a:ext cx="874290" cy="871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6">
            <a:extLst>
              <a:ext uri="{FF2B5EF4-FFF2-40B4-BE49-F238E27FC236}">
                <a16:creationId xmlns:a16="http://schemas.microsoft.com/office/drawing/2014/main" id="{25F2BD39-F80F-CBD1-8DC5-ACABF8CD748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4"/>
          <a:srcRect l="39077" t="-3" r="10392" b="-1279"/>
          <a:stretch/>
        </p:blipFill>
        <p:spPr bwMode="auto">
          <a:xfrm>
            <a:off x="5189242" y="5116949"/>
            <a:ext cx="880531" cy="880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Oval 42">
            <a:extLst>
              <a:ext uri="{FF2B5EF4-FFF2-40B4-BE49-F238E27FC236}">
                <a16:creationId xmlns:a16="http://schemas.microsoft.com/office/drawing/2014/main" id="{121B866E-F83B-3D38-943D-2691855450CC}"/>
              </a:ext>
            </a:extLst>
          </p:cNvPr>
          <p:cNvSpPr/>
          <p:nvPr/>
        </p:nvSpPr>
        <p:spPr>
          <a:xfrm>
            <a:off x="6266492" y="4727009"/>
            <a:ext cx="546307" cy="541359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40879083-9378-D548-718C-950C62BED401}"/>
              </a:ext>
            </a:extLst>
          </p:cNvPr>
          <p:cNvSpPr/>
          <p:nvPr/>
        </p:nvSpPr>
        <p:spPr>
          <a:xfrm>
            <a:off x="5061510" y="4726356"/>
            <a:ext cx="546307" cy="541359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Foliennummernplatzhalter 2">
            <a:extLst>
              <a:ext uri="{FF2B5EF4-FFF2-40B4-BE49-F238E27FC236}">
                <a16:creationId xmlns:a16="http://schemas.microsoft.com/office/drawing/2014/main" id="{AC90D333-CD91-931A-85D2-73C4A4F54CB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244942" y="6384353"/>
            <a:ext cx="612095" cy="365125"/>
          </a:xfrm>
        </p:spPr>
        <p:txBody>
          <a:bodyPr/>
          <a:lstStyle/>
          <a:p>
            <a:fld id="{73F7D4EC-FAF2-48D2-B8E5-457915FC50F3}" type="slidenum">
              <a:rPr lang="de-DE" smtClean="0"/>
              <a:pPr/>
              <a:t>2</a:t>
            </a:fld>
            <a:endParaRPr lang="de-DE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2221BEF-F59E-D263-5ED6-99030C7F5B1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24" r="926"/>
          <a:stretch/>
        </p:blipFill>
        <p:spPr bwMode="auto">
          <a:xfrm>
            <a:off x="9787526" y="5090999"/>
            <a:ext cx="880531" cy="880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feld 23">
            <a:extLst>
              <a:ext uri="{FF2B5EF4-FFF2-40B4-BE49-F238E27FC236}">
                <a16:creationId xmlns:a16="http://schemas.microsoft.com/office/drawing/2014/main" id="{E44CBA43-5FD0-BB8A-19C7-22DD70F7B427}"/>
              </a:ext>
            </a:extLst>
          </p:cNvPr>
          <p:cNvSpPr txBox="1"/>
          <p:nvPr/>
        </p:nvSpPr>
        <p:spPr>
          <a:xfrm>
            <a:off x="9782793" y="6018450"/>
            <a:ext cx="979691" cy="474075"/>
          </a:xfrm>
          <a:prstGeom prst="rect">
            <a:avLst/>
          </a:prstGeom>
        </p:spPr>
        <p:txBody>
          <a:bodyPr vert="horz" wrap="square" lIns="0" tIns="96000" rIns="62400" bIns="60960" rtlCol="0" anchor="t" anchorCtr="0">
            <a:no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100" b="1" i="0" u="none" strike="noStrike" kern="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Querétaro, Mexiko</a:t>
            </a:r>
          </a:p>
        </p:txBody>
      </p:sp>
      <p:pic>
        <p:nvPicPr>
          <p:cNvPr id="31" name="Picture 6">
            <a:extLst>
              <a:ext uri="{FF2B5EF4-FFF2-40B4-BE49-F238E27FC236}">
                <a16:creationId xmlns:a16="http://schemas.microsoft.com/office/drawing/2014/main" id="{F44CCD1B-C769-DE57-ACCB-D832900F54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50" r="13950"/>
          <a:stretch/>
        </p:blipFill>
        <p:spPr bwMode="auto">
          <a:xfrm>
            <a:off x="10929230" y="5086633"/>
            <a:ext cx="880531" cy="880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Textfeld 33">
            <a:extLst>
              <a:ext uri="{FF2B5EF4-FFF2-40B4-BE49-F238E27FC236}">
                <a16:creationId xmlns:a16="http://schemas.microsoft.com/office/drawing/2014/main" id="{AB076176-420D-B87D-2D61-2C8EDE46721C}"/>
              </a:ext>
            </a:extLst>
          </p:cNvPr>
          <p:cNvSpPr txBox="1"/>
          <p:nvPr/>
        </p:nvSpPr>
        <p:spPr>
          <a:xfrm>
            <a:off x="10934177" y="6018450"/>
            <a:ext cx="979691" cy="474075"/>
          </a:xfrm>
          <a:prstGeom prst="rect">
            <a:avLst/>
          </a:prstGeom>
        </p:spPr>
        <p:txBody>
          <a:bodyPr vert="horz" wrap="square" lIns="0" tIns="96000" rIns="62400" bIns="60960" rtlCol="0" anchor="t" anchorCtr="0">
            <a:no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100" b="1" i="0" u="none" strike="noStrike" kern="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Shanghai, China</a:t>
            </a:r>
          </a:p>
        </p:txBody>
      </p:sp>
      <p:pic>
        <p:nvPicPr>
          <p:cNvPr id="18" name="Grafik 17" descr="Ein Bild, das Elektronisches Gerät, Elektronik, Metallwaren, Computerkomponenten enthält.&#10;&#10;Automatisch generierte Beschreibung">
            <a:extLst>
              <a:ext uri="{FF2B5EF4-FFF2-40B4-BE49-F238E27FC236}">
                <a16:creationId xmlns:a16="http://schemas.microsoft.com/office/drawing/2014/main" id="{228752EF-4F69-944C-D768-E509DBB57A37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5645" y="4887628"/>
            <a:ext cx="457449" cy="242068"/>
          </a:xfrm>
          <a:prstGeom prst="rect">
            <a:avLst/>
          </a:prstGeom>
        </p:spPr>
      </p:pic>
      <p:pic>
        <p:nvPicPr>
          <p:cNvPr id="27" name="Grafik 26" descr="Ein Bild, das Elektronik, Maschine, Elektronisches Gerät, Verstärker enthält.&#10;&#10;Automatisch generierte Beschreibung">
            <a:extLst>
              <a:ext uri="{FF2B5EF4-FFF2-40B4-BE49-F238E27FC236}">
                <a16:creationId xmlns:a16="http://schemas.microsoft.com/office/drawing/2014/main" id="{7FEA75CA-2CBC-D2D0-9EFE-ED73E04EE0DA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9835" y="4812883"/>
            <a:ext cx="399955" cy="310030"/>
          </a:xfrm>
          <a:prstGeom prst="rect">
            <a:avLst/>
          </a:prstGeom>
        </p:spPr>
      </p:pic>
      <p:pic>
        <p:nvPicPr>
          <p:cNvPr id="114" name="Grafik 113">
            <a:extLst>
              <a:ext uri="{FF2B5EF4-FFF2-40B4-BE49-F238E27FC236}">
                <a16:creationId xmlns:a16="http://schemas.microsoft.com/office/drawing/2014/main" id="{46F63F0B-B9E5-E456-D3EA-08DAFBBAA0BA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1548262" y="2672143"/>
            <a:ext cx="221051" cy="224735"/>
          </a:xfrm>
          <a:prstGeom prst="rect">
            <a:avLst/>
          </a:prstGeom>
        </p:spPr>
      </p:pic>
      <p:pic>
        <p:nvPicPr>
          <p:cNvPr id="115" name="Grafik 114">
            <a:extLst>
              <a:ext uri="{FF2B5EF4-FFF2-40B4-BE49-F238E27FC236}">
                <a16:creationId xmlns:a16="http://schemas.microsoft.com/office/drawing/2014/main" id="{4F0E138A-D4C4-3463-5402-B04C950B545F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>
            <a:off x="1552510" y="2970755"/>
            <a:ext cx="221051" cy="224735"/>
          </a:xfrm>
          <a:prstGeom prst="rect">
            <a:avLst/>
          </a:prstGeom>
        </p:spPr>
      </p:pic>
      <p:pic>
        <p:nvPicPr>
          <p:cNvPr id="116" name="Grafik 115">
            <a:extLst>
              <a:ext uri="{FF2B5EF4-FFF2-40B4-BE49-F238E27FC236}">
                <a16:creationId xmlns:a16="http://schemas.microsoft.com/office/drawing/2014/main" id="{9231E7A0-FB82-6376-280B-CFEA11A5A0F4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tretch>
            <a:fillRect/>
          </a:stretch>
        </p:blipFill>
        <p:spPr>
          <a:xfrm>
            <a:off x="1545405" y="3266810"/>
            <a:ext cx="221051" cy="224735"/>
          </a:xfrm>
          <a:prstGeom prst="rect">
            <a:avLst/>
          </a:prstGeom>
        </p:spPr>
      </p:pic>
      <p:pic>
        <p:nvPicPr>
          <p:cNvPr id="12" name="Picture 6">
            <a:extLst>
              <a:ext uri="{FF2B5EF4-FFF2-40B4-BE49-F238E27FC236}">
                <a16:creationId xmlns:a16="http://schemas.microsoft.com/office/drawing/2014/main" id="{E674FFB6-20B1-38B9-EB37-1D63EAC34D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73" r="12373"/>
          <a:stretch/>
        </p:blipFill>
        <p:spPr bwMode="auto">
          <a:xfrm>
            <a:off x="7491029" y="5098098"/>
            <a:ext cx="880531" cy="880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feld 20">
            <a:extLst>
              <a:ext uri="{FF2B5EF4-FFF2-40B4-BE49-F238E27FC236}">
                <a16:creationId xmlns:a16="http://schemas.microsoft.com/office/drawing/2014/main" id="{1CB9E178-06EA-C82A-469D-6B4661BB3C86}"/>
              </a:ext>
            </a:extLst>
          </p:cNvPr>
          <p:cNvSpPr txBox="1"/>
          <p:nvPr/>
        </p:nvSpPr>
        <p:spPr>
          <a:xfrm>
            <a:off x="7495976" y="6013273"/>
            <a:ext cx="1102931" cy="474075"/>
          </a:xfrm>
          <a:prstGeom prst="rect">
            <a:avLst/>
          </a:prstGeom>
        </p:spPr>
        <p:txBody>
          <a:bodyPr vert="horz" wrap="square" lIns="0" tIns="96000" rIns="62400" bIns="60960" rtlCol="0" anchor="t" anchorCtr="0">
            <a:no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100" b="1" i="0" u="none" strike="noStrike" kern="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Eberhardt GmbH &amp; Co. KG</a:t>
            </a:r>
            <a:r>
              <a:rPr lang="de-DE" sz="1100" b="1" kern="0" dirty="0">
                <a:solidFill>
                  <a:srgbClr val="003D6A"/>
                </a:solidFill>
                <a:latin typeface="+mj-lt"/>
              </a:rPr>
              <a:t> </a:t>
            </a:r>
            <a:endParaRPr kumimoji="0" lang="de-DE" sz="1100" b="1" i="0" u="none" strike="noStrike" kern="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100" b="1" kern="0" dirty="0" err="1">
                <a:solidFill>
                  <a:srgbClr val="003D6A"/>
                </a:solidFill>
                <a:latin typeface="+mj-lt"/>
              </a:rPr>
              <a:t>Cleebronn</a:t>
            </a:r>
            <a:endParaRPr kumimoji="0" lang="de-DE" sz="1100" b="1" i="0" u="none" strike="noStrike" kern="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424216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4">
            <a:extLst>
              <a:ext uri="{FF2B5EF4-FFF2-40B4-BE49-F238E27FC236}">
                <a16:creationId xmlns:a16="http://schemas.microsoft.com/office/drawing/2014/main" id="{9E40CB66-76A0-1670-070D-DE811667F8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SCHUNK – Close </a:t>
            </a:r>
            <a:r>
              <a:rPr lang="de-DE" dirty="0" err="1"/>
              <a:t>to</a:t>
            </a:r>
            <a:r>
              <a:rPr lang="de-DE" dirty="0"/>
              <a:t> </a:t>
            </a:r>
            <a:r>
              <a:rPr lang="de-DE" dirty="0" err="1"/>
              <a:t>you</a:t>
            </a:r>
            <a:r>
              <a:rPr lang="de-DE" dirty="0"/>
              <a:t> </a:t>
            </a:r>
            <a:r>
              <a:rPr lang="de-DE" dirty="0" err="1"/>
              <a:t>world</a:t>
            </a:r>
            <a:r>
              <a:rPr lang="de-DE" dirty="0"/>
              <a:t> </a:t>
            </a:r>
            <a:r>
              <a:rPr lang="de-DE" dirty="0" err="1"/>
              <a:t>wide</a:t>
            </a:r>
            <a:r>
              <a:rPr lang="de-DE" dirty="0"/>
              <a:t> 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5CE465B7-A7F9-25F3-7F77-61EDF46A68E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</a:t>
            </a:fld>
            <a:endParaRPr lang="de-DE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4777D57B-DACD-020A-B8CF-03153BF5448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D023AA0-5AC8-5A3B-B463-776B597BCD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5509" y="1026542"/>
            <a:ext cx="10218017" cy="5749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platzhalter 4">
            <a:extLst>
              <a:ext uri="{FF2B5EF4-FFF2-40B4-BE49-F238E27FC236}">
                <a16:creationId xmlns:a16="http://schemas.microsoft.com/office/drawing/2014/main" id="{B006C88F-5386-4EBF-B5F6-7130D4F1509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1994519"/>
            <a:ext cx="4094341" cy="4196729"/>
          </a:xfrm>
        </p:spPr>
        <p:txBody>
          <a:bodyPr vert="horz" lIns="0" tIns="0" rIns="0" bIns="0" rtlCol="0" anchor="t">
            <a:noAutofit/>
          </a:bodyPr>
          <a:lstStyle/>
          <a:p>
            <a:pPr marL="0" indent="0" rtl="0">
              <a:buNone/>
            </a:pPr>
            <a:r>
              <a:rPr lang="en-US" sz="2000" b="1" dirty="0">
                <a:solidFill>
                  <a:schemeClr val="bg2"/>
                </a:solidFill>
                <a:latin typeface="Fago Pro"/>
              </a:rPr>
              <a:t>The global player for your projects</a:t>
            </a:r>
          </a:p>
          <a:p>
            <a:pPr marL="0" indent="0" rtl="0">
              <a:buNone/>
            </a:pPr>
            <a:endParaRPr lang="en-US" sz="2000" dirty="0">
              <a:latin typeface="Fago Pro"/>
            </a:endParaRPr>
          </a:p>
          <a:p>
            <a:pPr marL="0" indent="0" rtl="0">
              <a:buNone/>
            </a:pPr>
            <a:r>
              <a:rPr lang="en-US" sz="2000" b="1" dirty="0">
                <a:latin typeface="Fago Pro"/>
              </a:rPr>
              <a:t>SCHUNK Engineering:</a:t>
            </a:r>
          </a:p>
          <a:p>
            <a:pPr rtl="0">
              <a:buFontTx/>
              <a:buChar char="-"/>
            </a:pPr>
            <a:r>
              <a:rPr lang="en-US" sz="2000" b="1" dirty="0">
                <a:solidFill>
                  <a:schemeClr val="bg2"/>
                </a:solidFill>
                <a:latin typeface="Fago Pro"/>
              </a:rPr>
              <a:t>4</a:t>
            </a:r>
            <a:r>
              <a:rPr lang="en-US" sz="2000" dirty="0">
                <a:latin typeface="Fago Pro"/>
              </a:rPr>
              <a:t> countries </a:t>
            </a:r>
          </a:p>
          <a:p>
            <a:pPr lvl="1">
              <a:buFontTx/>
              <a:buChar char="-"/>
            </a:pPr>
            <a:r>
              <a:rPr lang="en-US" sz="1600" dirty="0">
                <a:latin typeface="Fago Pro"/>
              </a:rPr>
              <a:t>Germany</a:t>
            </a:r>
          </a:p>
          <a:p>
            <a:pPr lvl="1">
              <a:buFontTx/>
              <a:buChar char="-"/>
            </a:pPr>
            <a:r>
              <a:rPr lang="en-US" sz="1600" dirty="0">
                <a:latin typeface="Fago Pro"/>
              </a:rPr>
              <a:t>China</a:t>
            </a:r>
          </a:p>
          <a:p>
            <a:pPr lvl="1">
              <a:buFontTx/>
              <a:buChar char="-"/>
            </a:pPr>
            <a:r>
              <a:rPr lang="en-US" sz="1600" dirty="0">
                <a:latin typeface="Fago Pro"/>
              </a:rPr>
              <a:t>USA</a:t>
            </a:r>
          </a:p>
          <a:p>
            <a:pPr lvl="1">
              <a:buFontTx/>
              <a:buChar char="-"/>
            </a:pPr>
            <a:r>
              <a:rPr lang="en-US" sz="1600" dirty="0">
                <a:latin typeface="Fago Pro"/>
              </a:rPr>
              <a:t>Mexico</a:t>
            </a:r>
          </a:p>
          <a:p>
            <a:pPr rtl="0">
              <a:buFontTx/>
              <a:buChar char="-"/>
            </a:pPr>
            <a:r>
              <a:rPr lang="en-US" sz="2000" b="1" dirty="0">
                <a:solidFill>
                  <a:srgbClr val="92D050"/>
                </a:solidFill>
                <a:latin typeface="Fago Pro"/>
              </a:rPr>
              <a:t>6</a:t>
            </a:r>
            <a:r>
              <a:rPr lang="en-US" sz="2000" dirty="0">
                <a:latin typeface="Fago Pro"/>
              </a:rPr>
              <a:t> locations</a:t>
            </a:r>
          </a:p>
        </p:txBody>
      </p:sp>
    </p:spTree>
    <p:extLst>
      <p:ext uri="{BB962C8B-B14F-4D97-AF65-F5344CB8AC3E}">
        <p14:creationId xmlns:p14="http://schemas.microsoft.com/office/powerpoint/2010/main" val="25835104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" name="Foliennummernplatzhalter 2">
            <a:extLst>
              <a:ext uri="{FF2B5EF4-FFF2-40B4-BE49-F238E27FC236}">
                <a16:creationId xmlns:a16="http://schemas.microsoft.com/office/drawing/2014/main" id="{CCAB0C04-B26D-4312-AFBD-EB98106A9C6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</a:t>
            </a:fld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AUTOMOTIVE</a:t>
            </a:r>
          </a:p>
        </p:txBody>
      </p:sp>
      <p:sp>
        <p:nvSpPr>
          <p:cNvPr id="3" name="Freihandform: Form 2">
            <a:extLst>
              <a:ext uri="{FF2B5EF4-FFF2-40B4-BE49-F238E27FC236}">
                <a16:creationId xmlns:a16="http://schemas.microsoft.com/office/drawing/2014/main" id="{C1E1BD82-3743-DB14-DA1B-F49BFF9DB5A7}"/>
              </a:ext>
            </a:extLst>
          </p:cNvPr>
          <p:cNvSpPr/>
          <p:nvPr/>
        </p:nvSpPr>
        <p:spPr>
          <a:xfrm>
            <a:off x="2728140" y="4179744"/>
            <a:ext cx="1799991" cy="1800000"/>
          </a:xfrm>
          <a:custGeom>
            <a:avLst/>
            <a:gdLst>
              <a:gd name="connsiteX0" fmla="*/ -38 w 1799991"/>
              <a:gd name="connsiteY0" fmla="*/ 899770 h 1800000"/>
              <a:gd name="connsiteX1" fmla="*/ 899958 w 1799991"/>
              <a:gd name="connsiteY1" fmla="*/ -230 h 1800000"/>
              <a:gd name="connsiteX2" fmla="*/ 1799954 w 1799991"/>
              <a:gd name="connsiteY2" fmla="*/ 899770 h 1800000"/>
              <a:gd name="connsiteX3" fmla="*/ 899958 w 1799991"/>
              <a:gd name="connsiteY3" fmla="*/ 1799770 h 1800000"/>
              <a:gd name="connsiteX4" fmla="*/ -38 w 1799991"/>
              <a:gd name="connsiteY4" fmla="*/ 89977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99991" h="1800000">
                <a:moveTo>
                  <a:pt x="-38" y="899770"/>
                </a:moveTo>
                <a:cubicBezTo>
                  <a:pt x="-38" y="402712"/>
                  <a:pt x="402902" y="-230"/>
                  <a:pt x="899958" y="-230"/>
                </a:cubicBezTo>
                <a:cubicBezTo>
                  <a:pt x="1397014" y="-230"/>
                  <a:pt x="1799954" y="402712"/>
                  <a:pt x="1799954" y="899770"/>
                </a:cubicBezTo>
                <a:cubicBezTo>
                  <a:pt x="1799954" y="1396828"/>
                  <a:pt x="1397014" y="1799770"/>
                  <a:pt x="899958" y="1799770"/>
                </a:cubicBezTo>
                <a:cubicBezTo>
                  <a:pt x="402902" y="1799770"/>
                  <a:pt x="-38" y="1396828"/>
                  <a:pt x="-38" y="899770"/>
                </a:cubicBezTo>
                <a:close/>
              </a:path>
            </a:pathLst>
          </a:custGeom>
          <a:solidFill>
            <a:srgbClr val="F2F2F2"/>
          </a:solidFill>
          <a:ln w="6029" cap="flat">
            <a:noFill/>
            <a:prstDash val="solid"/>
            <a:miter/>
          </a:ln>
        </p:spPr>
        <p:txBody>
          <a:bodyPr rtlCol="0" anchor="ctr"/>
          <a:lstStyle/>
          <a:p>
            <a:endParaRPr lang="de-DE"/>
          </a:p>
        </p:txBody>
      </p:sp>
      <p:sp>
        <p:nvSpPr>
          <p:cNvPr id="529" name="Textfeld 528">
            <a:extLst>
              <a:ext uri="{FF2B5EF4-FFF2-40B4-BE49-F238E27FC236}">
                <a16:creationId xmlns:a16="http://schemas.microsoft.com/office/drawing/2014/main" id="{87DD3E48-7A5F-9F17-20ED-5C1267573DA3}"/>
              </a:ext>
            </a:extLst>
          </p:cNvPr>
          <p:cNvSpPr txBox="1"/>
          <p:nvPr/>
        </p:nvSpPr>
        <p:spPr>
          <a:xfrm>
            <a:off x="2614305" y="6166805"/>
            <a:ext cx="1810315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2000" b="1">
                <a:solidFill>
                  <a:srgbClr val="00446B"/>
                </a:solidFill>
                <a:latin typeface="+mj-lt"/>
                <a:ea typeface="+mj-ea"/>
                <a:cs typeface="+mj-cs"/>
              </a:rPr>
              <a:t>CASTING</a:t>
            </a:r>
            <a:endParaRPr lang="de-DE" sz="1600" b="1">
              <a:solidFill>
                <a:srgbClr val="00446B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9" name="Freihandform: Form 18">
            <a:extLst>
              <a:ext uri="{FF2B5EF4-FFF2-40B4-BE49-F238E27FC236}">
                <a16:creationId xmlns:a16="http://schemas.microsoft.com/office/drawing/2014/main" id="{2EE9177D-2EBF-4796-FCE3-0AE8ABFA4444}"/>
              </a:ext>
            </a:extLst>
          </p:cNvPr>
          <p:cNvSpPr/>
          <p:nvPr/>
        </p:nvSpPr>
        <p:spPr>
          <a:xfrm>
            <a:off x="5019444" y="4193715"/>
            <a:ext cx="1790476" cy="1780951"/>
          </a:xfrm>
          <a:custGeom>
            <a:avLst/>
            <a:gdLst>
              <a:gd name="connsiteX0" fmla="*/ -540 w 1790476"/>
              <a:gd name="connsiteY0" fmla="*/ 890022 h 1780951"/>
              <a:gd name="connsiteX1" fmla="*/ 894689 w 1790476"/>
              <a:gd name="connsiteY1" fmla="*/ -454 h 1780951"/>
              <a:gd name="connsiteX2" fmla="*/ 1789936 w 1790476"/>
              <a:gd name="connsiteY2" fmla="*/ 890022 h 1780951"/>
              <a:gd name="connsiteX3" fmla="*/ 894689 w 1790476"/>
              <a:gd name="connsiteY3" fmla="*/ 1780498 h 1780951"/>
              <a:gd name="connsiteX4" fmla="*/ -540 w 1790476"/>
              <a:gd name="connsiteY4" fmla="*/ 890022 h 178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90476" h="1780951">
                <a:moveTo>
                  <a:pt x="-540" y="890022"/>
                </a:moveTo>
                <a:cubicBezTo>
                  <a:pt x="-540" y="398222"/>
                  <a:pt x="400270" y="-454"/>
                  <a:pt x="894689" y="-454"/>
                </a:cubicBezTo>
                <a:cubicBezTo>
                  <a:pt x="1389117" y="-454"/>
                  <a:pt x="1789936" y="398222"/>
                  <a:pt x="1789936" y="890022"/>
                </a:cubicBezTo>
                <a:cubicBezTo>
                  <a:pt x="1789936" y="1381822"/>
                  <a:pt x="1389117" y="1780498"/>
                  <a:pt x="894689" y="1780498"/>
                </a:cubicBezTo>
                <a:cubicBezTo>
                  <a:pt x="400270" y="1780498"/>
                  <a:pt x="-540" y="1381822"/>
                  <a:pt x="-540" y="890022"/>
                </a:cubicBezTo>
                <a:close/>
              </a:path>
            </a:pathLst>
          </a:custGeom>
          <a:solidFill>
            <a:srgbClr val="F2F2F2"/>
          </a:solidFill>
          <a:ln w="9475" cap="flat">
            <a:noFill/>
            <a:prstDash val="solid"/>
            <a:miter/>
          </a:ln>
        </p:spPr>
        <p:txBody>
          <a:bodyPr rtlCol="0" anchor="ctr"/>
          <a:lstStyle/>
          <a:p>
            <a:endParaRPr lang="de-DE"/>
          </a:p>
        </p:txBody>
      </p:sp>
      <p:sp>
        <p:nvSpPr>
          <p:cNvPr id="530" name="Textfeld 529">
            <a:extLst>
              <a:ext uri="{FF2B5EF4-FFF2-40B4-BE49-F238E27FC236}">
                <a16:creationId xmlns:a16="http://schemas.microsoft.com/office/drawing/2014/main" id="{CB6C870D-EEBE-4216-4FE3-F748A388B191}"/>
              </a:ext>
            </a:extLst>
          </p:cNvPr>
          <p:cNvSpPr txBox="1"/>
          <p:nvPr/>
        </p:nvSpPr>
        <p:spPr>
          <a:xfrm>
            <a:off x="5005726" y="6166805"/>
            <a:ext cx="1810315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2000" b="1">
                <a:solidFill>
                  <a:srgbClr val="00446B"/>
                </a:solidFill>
                <a:latin typeface="+mj-lt"/>
                <a:ea typeface="+mj-ea"/>
                <a:cs typeface="+mj-cs"/>
              </a:rPr>
              <a:t>FRAMING</a:t>
            </a:r>
            <a:endParaRPr lang="de-DE" sz="1600" b="1">
              <a:solidFill>
                <a:srgbClr val="00446B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7" name="Freihandform: Form 16">
            <a:extLst>
              <a:ext uri="{FF2B5EF4-FFF2-40B4-BE49-F238E27FC236}">
                <a16:creationId xmlns:a16="http://schemas.microsoft.com/office/drawing/2014/main" id="{2074E215-2ACE-B391-5BE9-629668F3370A}"/>
              </a:ext>
            </a:extLst>
          </p:cNvPr>
          <p:cNvSpPr/>
          <p:nvPr/>
        </p:nvSpPr>
        <p:spPr>
          <a:xfrm>
            <a:off x="7405786" y="4189018"/>
            <a:ext cx="1790507" cy="1790526"/>
          </a:xfrm>
          <a:custGeom>
            <a:avLst/>
            <a:gdLst>
              <a:gd name="connsiteX0" fmla="*/ -961 w 1790507"/>
              <a:gd name="connsiteY0" fmla="*/ 894946 h 1790526"/>
              <a:gd name="connsiteX1" fmla="*/ 894284 w 1790507"/>
              <a:gd name="connsiteY1" fmla="*/ -317 h 1790526"/>
              <a:gd name="connsiteX2" fmla="*/ 1789547 w 1790507"/>
              <a:gd name="connsiteY2" fmla="*/ 894946 h 1790526"/>
              <a:gd name="connsiteX3" fmla="*/ 894284 w 1790507"/>
              <a:gd name="connsiteY3" fmla="*/ 1790209 h 1790526"/>
              <a:gd name="connsiteX4" fmla="*/ -961 w 1790507"/>
              <a:gd name="connsiteY4" fmla="*/ 894946 h 1790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90507" h="1790526">
                <a:moveTo>
                  <a:pt x="-961" y="894946"/>
                </a:moveTo>
                <a:cubicBezTo>
                  <a:pt x="-961" y="400505"/>
                  <a:pt x="399851" y="-317"/>
                  <a:pt x="894284" y="-317"/>
                </a:cubicBezTo>
                <a:cubicBezTo>
                  <a:pt x="1388715" y="-317"/>
                  <a:pt x="1789547" y="400505"/>
                  <a:pt x="1789547" y="894946"/>
                </a:cubicBezTo>
                <a:cubicBezTo>
                  <a:pt x="1789547" y="1389387"/>
                  <a:pt x="1388715" y="1790209"/>
                  <a:pt x="894284" y="1790209"/>
                </a:cubicBezTo>
                <a:cubicBezTo>
                  <a:pt x="399851" y="1790209"/>
                  <a:pt x="-961" y="1389387"/>
                  <a:pt x="-961" y="894946"/>
                </a:cubicBezTo>
                <a:close/>
              </a:path>
            </a:pathLst>
          </a:custGeom>
          <a:solidFill>
            <a:srgbClr val="F2F2F2"/>
          </a:solidFill>
          <a:ln w="94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/>
          </a:p>
        </p:txBody>
      </p:sp>
      <p:sp>
        <p:nvSpPr>
          <p:cNvPr id="533" name="Textfeld 532">
            <a:extLst>
              <a:ext uri="{FF2B5EF4-FFF2-40B4-BE49-F238E27FC236}">
                <a16:creationId xmlns:a16="http://schemas.microsoft.com/office/drawing/2014/main" id="{B645DDF4-1EA9-1DE5-F8AA-CF19B7E3AC87}"/>
              </a:ext>
            </a:extLst>
          </p:cNvPr>
          <p:cNvSpPr txBox="1"/>
          <p:nvPr/>
        </p:nvSpPr>
        <p:spPr>
          <a:xfrm>
            <a:off x="7407463" y="6166805"/>
            <a:ext cx="1810315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2000" b="1">
                <a:solidFill>
                  <a:srgbClr val="00446B"/>
                </a:solidFill>
                <a:latin typeface="+mj-lt"/>
                <a:ea typeface="+mj-ea"/>
                <a:cs typeface="+mj-cs"/>
              </a:rPr>
              <a:t>ASSEMBLY</a:t>
            </a:r>
            <a:endParaRPr lang="de-DE" sz="1600" b="1">
              <a:solidFill>
                <a:srgbClr val="00446B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40" name="Titel 1">
            <a:extLst>
              <a:ext uri="{FF2B5EF4-FFF2-40B4-BE49-F238E27FC236}">
                <a16:creationId xmlns:a16="http://schemas.microsoft.com/office/drawing/2014/main" id="{E22B6A9B-FA73-5110-B47D-62909D82B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1020318"/>
          </a:xfrm>
        </p:spPr>
        <p:txBody>
          <a:bodyPr/>
          <a:lstStyle/>
          <a:p>
            <a:r>
              <a:rPr lang="de-DE"/>
              <a:t>OUR FOCUS</a:t>
            </a:r>
          </a:p>
        </p:txBody>
      </p:sp>
      <p:pic>
        <p:nvPicPr>
          <p:cNvPr id="1026" name="Picture 2" descr="Body in white - Car Bench">
            <a:extLst>
              <a:ext uri="{FF2B5EF4-FFF2-40B4-BE49-F238E27FC236}">
                <a16:creationId xmlns:a16="http://schemas.microsoft.com/office/drawing/2014/main" id="{F1694FD7-E4BE-8125-CFFE-5A824B14159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23" t="18121" r="22618" b="25982"/>
          <a:stretch/>
        </p:blipFill>
        <p:spPr bwMode="auto">
          <a:xfrm>
            <a:off x="5109976" y="4750280"/>
            <a:ext cx="1607694" cy="656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Megacasting: a chance to rethink body manufacturing | Article | Automotive  Manufacturing Solutions">
            <a:extLst>
              <a:ext uri="{FF2B5EF4-FFF2-40B4-BE49-F238E27FC236}">
                <a16:creationId xmlns:a16="http://schemas.microsoft.com/office/drawing/2014/main" id="{67EA7567-20AC-4D35-CC1E-E648847DE3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8E999F"/>
              </a:clrFrom>
              <a:clrTo>
                <a:srgbClr val="8E999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209" b="74254" l="21387" r="71094">
                        <a14:foregroundMark x1="35059" y1="41045" x2="29395" y2="41418"/>
                        <a14:foregroundMark x1="29395" y1="41418" x2="23242" y2="34328"/>
                        <a14:foregroundMark x1="23242" y1="34328" x2="26758" y2="47948"/>
                        <a14:foregroundMark x1="26758" y1="47948" x2="27734" y2="44963"/>
                        <a14:foregroundMark x1="21387" y1="35448" x2="21680" y2="35448"/>
                        <a14:foregroundMark x1="44922" y1="9701" x2="44922" y2="9701"/>
                        <a14:foregroundMark x1="67090" y1="18843" x2="69531" y2="26866"/>
                        <a14:foregroundMark x1="68359" y1="24067" x2="65332" y2="39739"/>
                        <a14:foregroundMark x1="63867" y1="9142" x2="63867" y2="9142"/>
                        <a14:foregroundMark x1="64063" y1="8209" x2="64063" y2="8209"/>
                        <a14:foregroundMark x1="46973" y1="69776" x2="52246" y2="67164"/>
                        <a14:foregroundMark x1="49219" y1="74440" x2="50488" y2="70896"/>
                        <a14:foregroundMark x1="71094" y1="24627" x2="71094" y2="246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915" t="3938" r="28176" b="22470"/>
          <a:stretch/>
        </p:blipFill>
        <p:spPr bwMode="auto">
          <a:xfrm>
            <a:off x="2812157" y="4581160"/>
            <a:ext cx="1536920" cy="1162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6" descr="20.700+ Fotos, Bilder und lizenzfreie Bilder zu Car Frame - iStock |  Karosserie, Car wireframe, Car body">
            <a:extLst>
              <a:ext uri="{FF2B5EF4-FFF2-40B4-BE49-F238E27FC236}">
                <a16:creationId xmlns:a16="http://schemas.microsoft.com/office/drawing/2014/main" id="{7B8801BA-9C70-1FBB-D0D6-AA4AE02746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7716" y="1389041"/>
            <a:ext cx="4596568" cy="2756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Future Body Design - Akka Technologies">
            <a:extLst>
              <a:ext uri="{FF2B5EF4-FFF2-40B4-BE49-F238E27FC236}">
                <a16:creationId xmlns:a16="http://schemas.microsoft.com/office/drawing/2014/main" id="{BF7E3511-6FDF-2C9E-3175-C1BF892005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96" r="12959"/>
          <a:stretch/>
        </p:blipFill>
        <p:spPr bwMode="auto">
          <a:xfrm>
            <a:off x="7441998" y="4723776"/>
            <a:ext cx="1683893" cy="76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35469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hteck 45">
            <a:extLst>
              <a:ext uri="{FF2B5EF4-FFF2-40B4-BE49-F238E27FC236}">
                <a16:creationId xmlns:a16="http://schemas.microsoft.com/office/drawing/2014/main" id="{C56ECA73-3062-4DC6-AF79-459BC811C33F}"/>
              </a:ext>
            </a:extLst>
          </p:cNvPr>
          <p:cNvSpPr/>
          <p:nvPr/>
        </p:nvSpPr>
        <p:spPr>
          <a:xfrm>
            <a:off x="149290" y="1704036"/>
            <a:ext cx="5434194" cy="211939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REQUIREMENTS FOR NEW PRODCTION SYSTEMS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/>
              <a:t>AUTOMOTIVE</a:t>
            </a:r>
          </a:p>
        </p:txBody>
      </p:sp>
      <p:sp>
        <p:nvSpPr>
          <p:cNvPr id="492" name="Foliennummernplatzhalter 2">
            <a:extLst>
              <a:ext uri="{FF2B5EF4-FFF2-40B4-BE49-F238E27FC236}">
                <a16:creationId xmlns:a16="http://schemas.microsoft.com/office/drawing/2014/main" id="{CCAB0C04-B26D-4312-AFBD-EB98106A9C6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244942" y="6384353"/>
            <a:ext cx="612095" cy="365125"/>
          </a:xfrm>
        </p:spPr>
        <p:txBody>
          <a:bodyPr/>
          <a:lstStyle/>
          <a:p>
            <a:fld id="{73F7D4EC-FAF2-48D2-B8E5-457915FC50F3}" type="slidenum">
              <a:rPr lang="de-DE" smtClean="0"/>
              <a:pPr/>
              <a:t>5</a:t>
            </a:fld>
            <a:endParaRPr lang="de-DE"/>
          </a:p>
        </p:txBody>
      </p:sp>
      <p:sp>
        <p:nvSpPr>
          <p:cNvPr id="75" name="Textfeld 74">
            <a:extLst>
              <a:ext uri="{FF2B5EF4-FFF2-40B4-BE49-F238E27FC236}">
                <a16:creationId xmlns:a16="http://schemas.microsoft.com/office/drawing/2014/main" id="{7E8DB528-5903-2580-6449-734230A1671A}"/>
              </a:ext>
            </a:extLst>
          </p:cNvPr>
          <p:cNvSpPr txBox="1"/>
          <p:nvPr/>
        </p:nvSpPr>
        <p:spPr>
          <a:xfrm>
            <a:off x="360000" y="6274856"/>
            <a:ext cx="1810315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2000" b="1">
                <a:solidFill>
                  <a:srgbClr val="00446B"/>
                </a:solidFill>
                <a:latin typeface="+mj-lt"/>
                <a:ea typeface="+mj-ea"/>
                <a:cs typeface="+mj-cs"/>
              </a:rPr>
              <a:t>FLEXIBILITY</a:t>
            </a:r>
            <a:endParaRPr lang="de-DE" sz="1600" b="1">
              <a:solidFill>
                <a:srgbClr val="00446B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76" name="Gruppieren 75">
            <a:extLst>
              <a:ext uri="{FF2B5EF4-FFF2-40B4-BE49-F238E27FC236}">
                <a16:creationId xmlns:a16="http://schemas.microsoft.com/office/drawing/2014/main" id="{D1207DDE-5D9B-E980-A5EC-DB03E88D1D4A}"/>
              </a:ext>
            </a:extLst>
          </p:cNvPr>
          <p:cNvGrpSpPr/>
          <p:nvPr/>
        </p:nvGrpSpPr>
        <p:grpSpPr>
          <a:xfrm>
            <a:off x="2751421" y="4319249"/>
            <a:ext cx="1810315" cy="2350188"/>
            <a:chOff x="2751421" y="3876186"/>
            <a:chExt cx="1810315" cy="2350188"/>
          </a:xfrm>
        </p:grpSpPr>
        <p:pic>
          <p:nvPicPr>
            <p:cNvPr id="77" name="Grafik 76">
              <a:extLst>
                <a:ext uri="{FF2B5EF4-FFF2-40B4-BE49-F238E27FC236}">
                  <a16:creationId xmlns:a16="http://schemas.microsoft.com/office/drawing/2014/main" id="{DAF90C4A-E1EF-BC11-55E5-7839FB8A1C5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263" b="263"/>
            <a:stretch/>
          </p:blipFill>
          <p:spPr>
            <a:xfrm>
              <a:off x="2756578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78" name="Textfeld 77">
              <a:extLst>
                <a:ext uri="{FF2B5EF4-FFF2-40B4-BE49-F238E27FC236}">
                  <a16:creationId xmlns:a16="http://schemas.microsoft.com/office/drawing/2014/main" id="{8F47F643-16B4-6B84-8099-F32FF9575664}"/>
                </a:ext>
              </a:extLst>
            </p:cNvPr>
            <p:cNvSpPr txBox="1"/>
            <p:nvPr/>
          </p:nvSpPr>
          <p:spPr>
            <a:xfrm>
              <a:off x="2751421" y="5826264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TURNKEY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79" name="Gruppieren 78">
            <a:extLst>
              <a:ext uri="{FF2B5EF4-FFF2-40B4-BE49-F238E27FC236}">
                <a16:creationId xmlns:a16="http://schemas.microsoft.com/office/drawing/2014/main" id="{16D80857-03D8-C14D-2D20-1D9F87A4C98C}"/>
              </a:ext>
            </a:extLst>
          </p:cNvPr>
          <p:cNvGrpSpPr/>
          <p:nvPr/>
        </p:nvGrpSpPr>
        <p:grpSpPr>
          <a:xfrm>
            <a:off x="5142842" y="4319249"/>
            <a:ext cx="1820631" cy="2356104"/>
            <a:chOff x="5142842" y="3876186"/>
            <a:chExt cx="1820631" cy="2356104"/>
          </a:xfrm>
        </p:grpSpPr>
        <p:pic>
          <p:nvPicPr>
            <p:cNvPr id="80" name="Grafik 79">
              <a:extLst>
                <a:ext uri="{FF2B5EF4-FFF2-40B4-BE49-F238E27FC236}">
                  <a16:creationId xmlns:a16="http://schemas.microsoft.com/office/drawing/2014/main" id="{5E277DE2-9A40-1F93-06C7-57590B5D30A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5142842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81" name="Textfeld 80">
              <a:extLst>
                <a:ext uri="{FF2B5EF4-FFF2-40B4-BE49-F238E27FC236}">
                  <a16:creationId xmlns:a16="http://schemas.microsoft.com/office/drawing/2014/main" id="{4F836936-A25E-2589-AD7C-7542EF82C40D}"/>
                </a:ext>
              </a:extLst>
            </p:cNvPr>
            <p:cNvSpPr txBox="1"/>
            <p:nvPr/>
          </p:nvSpPr>
          <p:spPr>
            <a:xfrm>
              <a:off x="5153158" y="5832180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COSTS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3" name="Gruppieren 2">
            <a:extLst>
              <a:ext uri="{FF2B5EF4-FFF2-40B4-BE49-F238E27FC236}">
                <a16:creationId xmlns:a16="http://schemas.microsoft.com/office/drawing/2014/main" id="{537F7EFA-EDD7-BA79-328C-548C18C99C7F}"/>
              </a:ext>
            </a:extLst>
          </p:cNvPr>
          <p:cNvGrpSpPr/>
          <p:nvPr/>
        </p:nvGrpSpPr>
        <p:grpSpPr>
          <a:xfrm>
            <a:off x="7544579" y="4319249"/>
            <a:ext cx="1810315" cy="2350188"/>
            <a:chOff x="7544579" y="4319249"/>
            <a:chExt cx="1810315" cy="2350188"/>
          </a:xfrm>
        </p:grpSpPr>
        <p:pic>
          <p:nvPicPr>
            <p:cNvPr id="83" name="Grafik 82">
              <a:extLst>
                <a:ext uri="{FF2B5EF4-FFF2-40B4-BE49-F238E27FC236}">
                  <a16:creationId xmlns:a16="http://schemas.microsoft.com/office/drawing/2014/main" id="{91D90F9D-858D-3EE4-36F8-5CB42AC67B5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/>
          </p:blipFill>
          <p:spPr>
            <a:xfrm>
              <a:off x="7544579" y="4319249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84" name="Textfeld 83">
              <a:extLst>
                <a:ext uri="{FF2B5EF4-FFF2-40B4-BE49-F238E27FC236}">
                  <a16:creationId xmlns:a16="http://schemas.microsoft.com/office/drawing/2014/main" id="{F1FB0724-D760-0657-656E-4FDF1A4981D4}"/>
                </a:ext>
              </a:extLst>
            </p:cNvPr>
            <p:cNvSpPr txBox="1"/>
            <p:nvPr/>
          </p:nvSpPr>
          <p:spPr>
            <a:xfrm>
              <a:off x="7544579" y="6269327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REFERENCES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85" name="Gruppieren 84">
            <a:extLst>
              <a:ext uri="{FF2B5EF4-FFF2-40B4-BE49-F238E27FC236}">
                <a16:creationId xmlns:a16="http://schemas.microsoft.com/office/drawing/2014/main" id="{98334BD1-FEB5-4CF6-83E5-BD34871EB51F}"/>
              </a:ext>
            </a:extLst>
          </p:cNvPr>
          <p:cNvGrpSpPr/>
          <p:nvPr/>
        </p:nvGrpSpPr>
        <p:grpSpPr>
          <a:xfrm>
            <a:off x="9936000" y="4319249"/>
            <a:ext cx="1810315" cy="2343317"/>
            <a:chOff x="9936000" y="3876186"/>
            <a:chExt cx="1810315" cy="2343317"/>
          </a:xfrm>
        </p:grpSpPr>
        <p:pic>
          <p:nvPicPr>
            <p:cNvPr id="87" name="Grafik 86">
              <a:extLst>
                <a:ext uri="{FF2B5EF4-FFF2-40B4-BE49-F238E27FC236}">
                  <a16:creationId xmlns:a16="http://schemas.microsoft.com/office/drawing/2014/main" id="{887326CD-9FDC-8E93-36E9-119045EA5A2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/>
          </p:blipFill>
          <p:spPr>
            <a:xfrm>
              <a:off x="9941157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88" name="Textfeld 87">
              <a:extLst>
                <a:ext uri="{FF2B5EF4-FFF2-40B4-BE49-F238E27FC236}">
                  <a16:creationId xmlns:a16="http://schemas.microsoft.com/office/drawing/2014/main" id="{79BF2EE4-F175-22CD-C2EB-E1F99F373163}"/>
                </a:ext>
              </a:extLst>
            </p:cNvPr>
            <p:cNvSpPr txBox="1"/>
            <p:nvPr/>
          </p:nvSpPr>
          <p:spPr>
            <a:xfrm>
              <a:off x="9936000" y="5819393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TECHNOLOGY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sp>
        <p:nvSpPr>
          <p:cNvPr id="94" name="Freihandform: Form 93">
            <a:extLst>
              <a:ext uri="{FF2B5EF4-FFF2-40B4-BE49-F238E27FC236}">
                <a16:creationId xmlns:a16="http://schemas.microsoft.com/office/drawing/2014/main" id="{8A6AF00A-10A7-1A4D-2105-5D25750F29B9}"/>
              </a:ext>
            </a:extLst>
          </p:cNvPr>
          <p:cNvSpPr/>
          <p:nvPr/>
        </p:nvSpPr>
        <p:spPr>
          <a:xfrm>
            <a:off x="8627058" y="1923641"/>
            <a:ext cx="419047" cy="199999"/>
          </a:xfrm>
          <a:custGeom>
            <a:avLst/>
            <a:gdLst>
              <a:gd name="connsiteX0" fmla="*/ 287259 w 419047"/>
              <a:gd name="connsiteY0" fmla="*/ 116451 h 199999"/>
              <a:gd name="connsiteX1" fmla="*/ 318212 w 419047"/>
              <a:gd name="connsiteY1" fmla="*/ 147404 h 199999"/>
              <a:gd name="connsiteX2" fmla="*/ 349164 w 419047"/>
              <a:gd name="connsiteY2" fmla="*/ 116451 h 199999"/>
              <a:gd name="connsiteX3" fmla="*/ 380116 w 419047"/>
              <a:gd name="connsiteY3" fmla="*/ 147404 h 199999"/>
              <a:gd name="connsiteX4" fmla="*/ 418212 w 419047"/>
              <a:gd name="connsiteY4" fmla="*/ 99785 h 199999"/>
              <a:gd name="connsiteX5" fmla="*/ 380116 w 419047"/>
              <a:gd name="connsiteY5" fmla="*/ 52166 h 199999"/>
              <a:gd name="connsiteX6" fmla="*/ 187259 w 419047"/>
              <a:gd name="connsiteY6" fmla="*/ 52166 h 199999"/>
              <a:gd name="connsiteX7" fmla="*/ 99164 w 419047"/>
              <a:gd name="connsiteY7" fmla="*/ -215 h 199999"/>
              <a:gd name="connsiteX8" fmla="*/ -836 w 419047"/>
              <a:gd name="connsiteY8" fmla="*/ 99785 h 199999"/>
              <a:gd name="connsiteX9" fmla="*/ 99164 w 419047"/>
              <a:gd name="connsiteY9" fmla="*/ 199784 h 199999"/>
              <a:gd name="connsiteX10" fmla="*/ 187259 w 419047"/>
              <a:gd name="connsiteY10" fmla="*/ 147404 h 199999"/>
              <a:gd name="connsiteX11" fmla="*/ 218212 w 419047"/>
              <a:gd name="connsiteY11" fmla="*/ 147404 h 199999"/>
              <a:gd name="connsiteX12" fmla="*/ 237259 w 419047"/>
              <a:gd name="connsiteY12" fmla="*/ 128356 h 199999"/>
              <a:gd name="connsiteX13" fmla="*/ 256307 w 419047"/>
              <a:gd name="connsiteY13" fmla="*/ 147404 h 199999"/>
              <a:gd name="connsiteX14" fmla="*/ 287259 w 419047"/>
              <a:gd name="connsiteY14" fmla="*/ 116451 h 199999"/>
              <a:gd name="connsiteX15" fmla="*/ 56307 w 419047"/>
              <a:gd name="connsiteY15" fmla="*/ 128356 h 199999"/>
              <a:gd name="connsiteX16" fmla="*/ 27735 w 419047"/>
              <a:gd name="connsiteY16" fmla="*/ 99785 h 199999"/>
              <a:gd name="connsiteX17" fmla="*/ 56307 w 419047"/>
              <a:gd name="connsiteY17" fmla="*/ 71213 h 199999"/>
              <a:gd name="connsiteX18" fmla="*/ 84878 w 419047"/>
              <a:gd name="connsiteY18" fmla="*/ 99785 h 199999"/>
              <a:gd name="connsiteX19" fmla="*/ 56307 w 419047"/>
              <a:gd name="connsiteY19" fmla="*/ 128356 h 199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19047" h="199999">
                <a:moveTo>
                  <a:pt x="287259" y="116451"/>
                </a:moveTo>
                <a:lnTo>
                  <a:pt x="318212" y="147404"/>
                </a:lnTo>
                <a:lnTo>
                  <a:pt x="349164" y="116451"/>
                </a:lnTo>
                <a:lnTo>
                  <a:pt x="380116" y="147404"/>
                </a:lnTo>
                <a:lnTo>
                  <a:pt x="418212" y="99785"/>
                </a:lnTo>
                <a:lnTo>
                  <a:pt x="380116" y="52166"/>
                </a:lnTo>
                <a:lnTo>
                  <a:pt x="187259" y="52166"/>
                </a:lnTo>
                <a:cubicBezTo>
                  <a:pt x="170117" y="20737"/>
                  <a:pt x="137259" y="-215"/>
                  <a:pt x="99164" y="-215"/>
                </a:cubicBezTo>
                <a:cubicBezTo>
                  <a:pt x="43926" y="-215"/>
                  <a:pt x="-836" y="44547"/>
                  <a:pt x="-836" y="99785"/>
                </a:cubicBezTo>
                <a:cubicBezTo>
                  <a:pt x="-836" y="155022"/>
                  <a:pt x="43926" y="199784"/>
                  <a:pt x="99164" y="199784"/>
                </a:cubicBezTo>
                <a:cubicBezTo>
                  <a:pt x="137259" y="199784"/>
                  <a:pt x="170117" y="178832"/>
                  <a:pt x="187259" y="147404"/>
                </a:cubicBezTo>
                <a:lnTo>
                  <a:pt x="218212" y="147404"/>
                </a:lnTo>
                <a:lnTo>
                  <a:pt x="237259" y="128356"/>
                </a:lnTo>
                <a:lnTo>
                  <a:pt x="256307" y="147404"/>
                </a:lnTo>
                <a:lnTo>
                  <a:pt x="287259" y="116451"/>
                </a:lnTo>
                <a:close/>
                <a:moveTo>
                  <a:pt x="56307" y="128356"/>
                </a:moveTo>
                <a:cubicBezTo>
                  <a:pt x="40592" y="128356"/>
                  <a:pt x="27735" y="115499"/>
                  <a:pt x="27735" y="99785"/>
                </a:cubicBezTo>
                <a:cubicBezTo>
                  <a:pt x="27735" y="84071"/>
                  <a:pt x="40592" y="71213"/>
                  <a:pt x="56307" y="71213"/>
                </a:cubicBezTo>
                <a:cubicBezTo>
                  <a:pt x="72021" y="71213"/>
                  <a:pt x="84878" y="84071"/>
                  <a:pt x="84878" y="99785"/>
                </a:cubicBezTo>
                <a:cubicBezTo>
                  <a:pt x="84878" y="115499"/>
                  <a:pt x="72021" y="128356"/>
                  <a:pt x="56307" y="128356"/>
                </a:cubicBezTo>
                <a:close/>
              </a:path>
            </a:pathLst>
          </a:custGeom>
          <a:solidFill>
            <a:srgbClr val="FFFFFF"/>
          </a:solidFill>
          <a:ln w="9475" cap="flat">
            <a:noFill/>
            <a:prstDash val="solid"/>
            <a:miter/>
          </a:ln>
        </p:spPr>
        <p:txBody>
          <a:bodyPr rtlCol="0" anchor="ctr"/>
          <a:lstStyle/>
          <a:p>
            <a:endParaRPr lang="de-DE"/>
          </a:p>
        </p:txBody>
      </p:sp>
      <p:pic>
        <p:nvPicPr>
          <p:cNvPr id="2052" name="Picture 2">
            <a:extLst>
              <a:ext uri="{FF2B5EF4-FFF2-40B4-BE49-F238E27FC236}">
                <a16:creationId xmlns:a16="http://schemas.microsoft.com/office/drawing/2014/main" id="{F4DD23A7-3B05-CCCF-3CC9-3F70F08157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722" y="1176910"/>
            <a:ext cx="5331282" cy="2994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Grafik 2053" descr="Klemmbrett abgehakt mit einfarbiger Füllung">
            <a:extLst>
              <a:ext uri="{FF2B5EF4-FFF2-40B4-BE49-F238E27FC236}">
                <a16:creationId xmlns:a16="http://schemas.microsoft.com/office/drawing/2014/main" id="{B61C97BB-BE7D-737D-34A8-0BACA6539196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7200000" y="1172609"/>
            <a:ext cx="2996562" cy="2996562"/>
          </a:xfrm>
          <a:prstGeom prst="rect">
            <a:avLst/>
          </a:prstGeom>
        </p:spPr>
      </p:pic>
      <p:sp>
        <p:nvSpPr>
          <p:cNvPr id="6" name="Freihandform: Form 5">
            <a:extLst>
              <a:ext uri="{FF2B5EF4-FFF2-40B4-BE49-F238E27FC236}">
                <a16:creationId xmlns:a16="http://schemas.microsoft.com/office/drawing/2014/main" id="{0C87F79F-E0DA-2AED-D0AB-73F084B248B9}"/>
              </a:ext>
            </a:extLst>
          </p:cNvPr>
          <p:cNvSpPr/>
          <p:nvPr/>
        </p:nvSpPr>
        <p:spPr>
          <a:xfrm>
            <a:off x="365157" y="4319249"/>
            <a:ext cx="1799999" cy="1799999"/>
          </a:xfrm>
          <a:custGeom>
            <a:avLst/>
            <a:gdLst>
              <a:gd name="connsiteX0" fmla="*/ -646 w 1799999"/>
              <a:gd name="connsiteY0" fmla="*/ 899917 h 1799999"/>
              <a:gd name="connsiteX1" fmla="*/ 899354 w 1799999"/>
              <a:gd name="connsiteY1" fmla="*/ -83 h 1799999"/>
              <a:gd name="connsiteX2" fmla="*/ 1799354 w 1799999"/>
              <a:gd name="connsiteY2" fmla="*/ 899917 h 1799999"/>
              <a:gd name="connsiteX3" fmla="*/ 899354 w 1799999"/>
              <a:gd name="connsiteY3" fmla="*/ 1799917 h 1799999"/>
              <a:gd name="connsiteX4" fmla="*/ -646 w 1799999"/>
              <a:gd name="connsiteY4" fmla="*/ 899917 h 1799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99999" h="1799999">
                <a:moveTo>
                  <a:pt x="-646" y="899917"/>
                </a:moveTo>
                <a:cubicBezTo>
                  <a:pt x="-646" y="402860"/>
                  <a:pt x="402297" y="-83"/>
                  <a:pt x="899354" y="-83"/>
                </a:cubicBezTo>
                <a:cubicBezTo>
                  <a:pt x="1396411" y="-83"/>
                  <a:pt x="1799354" y="402860"/>
                  <a:pt x="1799354" y="899917"/>
                </a:cubicBezTo>
                <a:cubicBezTo>
                  <a:pt x="1799354" y="1396974"/>
                  <a:pt x="1396411" y="1799917"/>
                  <a:pt x="899354" y="1799917"/>
                </a:cubicBezTo>
                <a:cubicBezTo>
                  <a:pt x="402297" y="1799917"/>
                  <a:pt x="-646" y="1396974"/>
                  <a:pt x="-646" y="899917"/>
                </a:cubicBezTo>
                <a:close/>
              </a:path>
            </a:pathLst>
          </a:custGeom>
          <a:solidFill>
            <a:srgbClr val="F2F2F2"/>
          </a:solidFill>
          <a:ln w="9475" cap="flat">
            <a:noFill/>
            <a:prstDash val="solid"/>
            <a:miter/>
          </a:ln>
        </p:spPr>
        <p:txBody>
          <a:bodyPr rtlCol="0" anchor="ctr"/>
          <a:lstStyle/>
          <a:p>
            <a:endParaRPr lang="de-DE"/>
          </a:p>
        </p:txBody>
      </p:sp>
      <p:pic>
        <p:nvPicPr>
          <p:cNvPr id="13" name="Picture 4" descr="54.200+ Grafiken, lizenzfreie Vektorgrafiken und Clipart zu ...">
            <a:extLst>
              <a:ext uri="{FF2B5EF4-FFF2-40B4-BE49-F238E27FC236}">
                <a16:creationId xmlns:a16="http://schemas.microsoft.com/office/drawing/2014/main" id="{BDA88D59-9EFC-3118-78B2-0F84922E07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156" y="4327019"/>
            <a:ext cx="18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2473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439FE4C-5020-0DB8-EDFA-832BF9A618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err="1"/>
              <a:t>Process</a:t>
            </a:r>
            <a:r>
              <a:rPr lang="de-DE"/>
              <a:t> </a:t>
            </a:r>
            <a:r>
              <a:rPr lang="de-DE" err="1"/>
              <a:t>flow</a:t>
            </a:r>
            <a:r>
              <a:rPr lang="de-DE"/>
              <a:t> </a:t>
            </a:r>
            <a:r>
              <a:rPr lang="de-DE" err="1"/>
              <a:t>body</a:t>
            </a:r>
            <a:r>
              <a:rPr lang="de-DE"/>
              <a:t> in </a:t>
            </a:r>
            <a:r>
              <a:rPr lang="de-DE" err="1"/>
              <a:t>white</a:t>
            </a:r>
            <a:endParaRPr lang="de-DE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59B278C-E5AF-2710-30DA-46F9E548F01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244942" y="6374828"/>
            <a:ext cx="612095" cy="365125"/>
          </a:xfrm>
        </p:spPr>
        <p:txBody>
          <a:bodyPr/>
          <a:lstStyle/>
          <a:p>
            <a:fld id="{73F7D4EC-FAF2-48D2-B8E5-457915FC50F3}" type="slidenum">
              <a:rPr lang="de-DE" smtClean="0"/>
              <a:pPr/>
              <a:t>6</a:t>
            </a:fld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8F7DDAE4-E1E1-161D-54E8-81E2A48AB1C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Body </a:t>
            </a:r>
            <a:r>
              <a:rPr lang="de-DE" err="1"/>
              <a:t>parts</a:t>
            </a:r>
            <a:r>
              <a:rPr lang="de-DE"/>
              <a:t> </a:t>
            </a:r>
            <a:r>
              <a:rPr lang="de-DE" err="1"/>
              <a:t>from</a:t>
            </a:r>
            <a:r>
              <a:rPr lang="de-DE"/>
              <a:t> </a:t>
            </a:r>
            <a:r>
              <a:rPr lang="de-DE" err="1"/>
              <a:t>manufacturing</a:t>
            </a:r>
            <a:r>
              <a:rPr lang="de-DE"/>
              <a:t> </a:t>
            </a:r>
            <a:r>
              <a:rPr lang="de-DE" err="1"/>
              <a:t>to</a:t>
            </a:r>
            <a:r>
              <a:rPr lang="de-DE"/>
              <a:t> final </a:t>
            </a:r>
            <a:r>
              <a:rPr lang="de-DE" err="1"/>
              <a:t>assembly</a:t>
            </a:r>
            <a:endParaRPr lang="de-DE"/>
          </a:p>
        </p:txBody>
      </p:sp>
      <p:sp>
        <p:nvSpPr>
          <p:cNvPr id="1046" name="Ellipse 1045">
            <a:extLst>
              <a:ext uri="{FF2B5EF4-FFF2-40B4-BE49-F238E27FC236}">
                <a16:creationId xmlns:a16="http://schemas.microsoft.com/office/drawing/2014/main" id="{1BAB19CA-976C-97C5-88AF-4CBB62209B81}"/>
              </a:ext>
            </a:extLst>
          </p:cNvPr>
          <p:cNvSpPr/>
          <p:nvPr/>
        </p:nvSpPr>
        <p:spPr>
          <a:xfrm>
            <a:off x="2235644" y="4693155"/>
            <a:ext cx="1159058" cy="1168618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047" name="Grafik 1046">
            <a:extLst>
              <a:ext uri="{FF2B5EF4-FFF2-40B4-BE49-F238E27FC236}">
                <a16:creationId xmlns:a16="http://schemas.microsoft.com/office/drawing/2014/main" id="{9FEB99FF-62A8-BCC0-2D97-34A81EF2F215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374982" y="4893246"/>
            <a:ext cx="834163" cy="829950"/>
          </a:xfrm>
          <a:prstGeom prst="rect">
            <a:avLst/>
          </a:prstGeom>
        </p:spPr>
      </p:pic>
      <p:sp>
        <p:nvSpPr>
          <p:cNvPr id="1048" name="Ellipse 1047">
            <a:extLst>
              <a:ext uri="{FF2B5EF4-FFF2-40B4-BE49-F238E27FC236}">
                <a16:creationId xmlns:a16="http://schemas.microsoft.com/office/drawing/2014/main" id="{C1AD36FD-3B36-D178-C8BA-795E4858A45C}"/>
              </a:ext>
            </a:extLst>
          </p:cNvPr>
          <p:cNvSpPr/>
          <p:nvPr/>
        </p:nvSpPr>
        <p:spPr>
          <a:xfrm>
            <a:off x="3949154" y="3817837"/>
            <a:ext cx="1159058" cy="1168618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49" name="Ellipse 1048">
            <a:extLst>
              <a:ext uri="{FF2B5EF4-FFF2-40B4-BE49-F238E27FC236}">
                <a16:creationId xmlns:a16="http://schemas.microsoft.com/office/drawing/2014/main" id="{C186B6CC-6FCC-F72E-8D57-3E354C6E26C7}"/>
              </a:ext>
            </a:extLst>
          </p:cNvPr>
          <p:cNvSpPr/>
          <p:nvPr/>
        </p:nvSpPr>
        <p:spPr>
          <a:xfrm>
            <a:off x="3949153" y="5517051"/>
            <a:ext cx="1159058" cy="1168618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050" name="Grafik 1049">
            <a:extLst>
              <a:ext uri="{FF2B5EF4-FFF2-40B4-BE49-F238E27FC236}">
                <a16:creationId xmlns:a16="http://schemas.microsoft.com/office/drawing/2014/main" id="{42455B75-C73B-6F51-A23D-8E8F3F823235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062130" y="4128007"/>
            <a:ext cx="895450" cy="615389"/>
          </a:xfrm>
          <a:prstGeom prst="rect">
            <a:avLst/>
          </a:prstGeom>
        </p:spPr>
      </p:pic>
      <p:pic>
        <p:nvPicPr>
          <p:cNvPr id="1051" name="Picture 6" descr="FANUC R-1000iA/80F">
            <a:extLst>
              <a:ext uri="{FF2B5EF4-FFF2-40B4-BE49-F238E27FC236}">
                <a16:creationId xmlns:a16="http://schemas.microsoft.com/office/drawing/2014/main" id="{FF804B0C-D748-6CB5-5012-CC02EAAD04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4826" y="5666501"/>
            <a:ext cx="547713" cy="869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52" name="Ellipse 1051">
            <a:extLst>
              <a:ext uri="{FF2B5EF4-FFF2-40B4-BE49-F238E27FC236}">
                <a16:creationId xmlns:a16="http://schemas.microsoft.com/office/drawing/2014/main" id="{810ED9F4-E2B9-A5F4-BE07-F74E53D129CF}"/>
              </a:ext>
            </a:extLst>
          </p:cNvPr>
          <p:cNvSpPr/>
          <p:nvPr/>
        </p:nvSpPr>
        <p:spPr>
          <a:xfrm>
            <a:off x="5557451" y="3180860"/>
            <a:ext cx="1159058" cy="1168618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054" name="Grafik 1053" descr="Ein Bild, das Transport, Raumschiff, Raumfahrzeug enthält.&#10;&#10;Automatisch generierte Beschreibung">
            <a:extLst>
              <a:ext uri="{FF2B5EF4-FFF2-40B4-BE49-F238E27FC236}">
                <a16:creationId xmlns:a16="http://schemas.microsoft.com/office/drawing/2014/main" id="{5773AF1B-355E-F678-6BC8-0E0E673D40B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907" b="94579" l="3125" r="96484">
                        <a14:foregroundMark x1="5762" y1="65981" x2="9180" y2="42430"/>
                        <a14:foregroundMark x1="5371" y1="68598" x2="21191" y2="60561"/>
                        <a14:foregroundMark x1="4297" y1="69533" x2="3125" y2="54206"/>
                        <a14:foregroundMark x1="12207" y1="93458" x2="11914" y2="85047"/>
                        <a14:foregroundMark x1="32715" y1="87664" x2="37988" y2="89346"/>
                        <a14:foregroundMark x1="37988" y1="89346" x2="70313" y2="70467"/>
                        <a14:foregroundMark x1="70313" y1="70467" x2="85059" y2="47477"/>
                        <a14:foregroundMark x1="85059" y1="47477" x2="93750" y2="45421"/>
                        <a14:foregroundMark x1="96582" y1="48224" x2="96582" y2="48224"/>
                        <a14:foregroundMark x1="96582" y1="39626" x2="96582" y2="39626"/>
                        <a14:foregroundMark x1="12207" y1="94579" x2="12207" y2="94579"/>
                        <a14:foregroundMark x1="11133" y1="85047" x2="11133" y2="85047"/>
                        <a14:foregroundMark x1="84375" y1="33084" x2="84375" y2="33084"/>
                        <a14:foregroundMark x1="77930" y1="27290" x2="78613" y2="263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3576" y="3486425"/>
            <a:ext cx="1103414" cy="610278"/>
          </a:xfrm>
          <a:prstGeom prst="rect">
            <a:avLst/>
          </a:prstGeom>
        </p:spPr>
      </p:pic>
      <p:sp>
        <p:nvSpPr>
          <p:cNvPr id="1056" name="Ellipse 1055">
            <a:extLst>
              <a:ext uri="{FF2B5EF4-FFF2-40B4-BE49-F238E27FC236}">
                <a16:creationId xmlns:a16="http://schemas.microsoft.com/office/drawing/2014/main" id="{E769CD5A-F00E-0074-56B1-045B126E2320}"/>
              </a:ext>
            </a:extLst>
          </p:cNvPr>
          <p:cNvSpPr/>
          <p:nvPr/>
        </p:nvSpPr>
        <p:spPr>
          <a:xfrm>
            <a:off x="7270960" y="3180860"/>
            <a:ext cx="1159058" cy="1168618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060" name="Picture 6" descr="20.700+ Fotos, Bilder und lizenzfreie Bilder zu Car Frame - iStock |  Karosserie, Car wireframe, Car body">
            <a:extLst>
              <a:ext uri="{FF2B5EF4-FFF2-40B4-BE49-F238E27FC236}">
                <a16:creationId xmlns:a16="http://schemas.microsoft.com/office/drawing/2014/main" id="{2D4943FD-5913-4CA8-C04A-23E8A76066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493" y="3476348"/>
            <a:ext cx="1004952" cy="64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61" name="Gruppieren 1060">
            <a:extLst>
              <a:ext uri="{FF2B5EF4-FFF2-40B4-BE49-F238E27FC236}">
                <a16:creationId xmlns:a16="http://schemas.microsoft.com/office/drawing/2014/main" id="{D144EFBB-2347-8B05-F877-87048696EA91}"/>
              </a:ext>
            </a:extLst>
          </p:cNvPr>
          <p:cNvGrpSpPr/>
          <p:nvPr/>
        </p:nvGrpSpPr>
        <p:grpSpPr>
          <a:xfrm>
            <a:off x="8984469" y="3180860"/>
            <a:ext cx="1159058" cy="1168618"/>
            <a:chOff x="7944541" y="3522219"/>
            <a:chExt cx="1091509" cy="1039584"/>
          </a:xfrm>
        </p:grpSpPr>
        <p:sp>
          <p:nvSpPr>
            <p:cNvPr id="1062" name="Ellipse 1061">
              <a:extLst>
                <a:ext uri="{FF2B5EF4-FFF2-40B4-BE49-F238E27FC236}">
                  <a16:creationId xmlns:a16="http://schemas.microsoft.com/office/drawing/2014/main" id="{CBE9E9F8-4301-CBF3-9286-053CD3D284C8}"/>
                </a:ext>
              </a:extLst>
            </p:cNvPr>
            <p:cNvSpPr/>
            <p:nvPr/>
          </p:nvSpPr>
          <p:spPr>
            <a:xfrm>
              <a:off x="7944541" y="3522219"/>
              <a:ext cx="1091509" cy="1039584"/>
            </a:xfrm>
            <a:prstGeom prst="ellipse">
              <a:avLst/>
            </a:prstGeom>
            <a:noFill/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1063" name="Picture 2" descr="Body in white - Car Bench">
              <a:extLst>
                <a:ext uri="{FF2B5EF4-FFF2-40B4-BE49-F238E27FC236}">
                  <a16:creationId xmlns:a16="http://schemas.microsoft.com/office/drawing/2014/main" id="{AEEE4097-BEC5-3B6B-DB4B-BA12B08C0FF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623" t="18121" r="22618" b="25982"/>
            <a:stretch/>
          </p:blipFill>
          <p:spPr bwMode="auto">
            <a:xfrm>
              <a:off x="8014940" y="3879569"/>
              <a:ext cx="950713" cy="3928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064" name="Gruppieren 1063">
            <a:extLst>
              <a:ext uri="{FF2B5EF4-FFF2-40B4-BE49-F238E27FC236}">
                <a16:creationId xmlns:a16="http://schemas.microsoft.com/office/drawing/2014/main" id="{8D6E254E-87EB-9D60-BA65-6B7C1D7C0A32}"/>
              </a:ext>
            </a:extLst>
          </p:cNvPr>
          <p:cNvGrpSpPr/>
          <p:nvPr/>
        </p:nvGrpSpPr>
        <p:grpSpPr>
          <a:xfrm>
            <a:off x="10706382" y="3180860"/>
            <a:ext cx="1159058" cy="1168618"/>
            <a:chOff x="9917149" y="3505730"/>
            <a:chExt cx="1091509" cy="1039584"/>
          </a:xfrm>
        </p:grpSpPr>
        <p:sp>
          <p:nvSpPr>
            <p:cNvPr id="1065" name="Ellipse 1064">
              <a:extLst>
                <a:ext uri="{FF2B5EF4-FFF2-40B4-BE49-F238E27FC236}">
                  <a16:creationId xmlns:a16="http://schemas.microsoft.com/office/drawing/2014/main" id="{AA4F814F-ED91-A55A-AD21-BC7AFE17189A}"/>
                </a:ext>
              </a:extLst>
            </p:cNvPr>
            <p:cNvSpPr/>
            <p:nvPr/>
          </p:nvSpPr>
          <p:spPr>
            <a:xfrm>
              <a:off x="9917149" y="3505730"/>
              <a:ext cx="1091509" cy="1039584"/>
            </a:xfrm>
            <a:prstGeom prst="ellipse">
              <a:avLst/>
            </a:prstGeom>
            <a:noFill/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1066" name="Picture 8" descr="Future Body Design - Akka Technologies">
              <a:extLst>
                <a:ext uri="{FF2B5EF4-FFF2-40B4-BE49-F238E27FC236}">
                  <a16:creationId xmlns:a16="http://schemas.microsoft.com/office/drawing/2014/main" id="{34934075-B736-69AC-EF9E-E8C2BC6ADB7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596" r="12959"/>
            <a:stretch/>
          </p:blipFill>
          <p:spPr bwMode="auto">
            <a:xfrm>
              <a:off x="9975132" y="3850066"/>
              <a:ext cx="990651" cy="4546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1069" name="Verbinder: gewinkelt 1068">
            <a:extLst>
              <a:ext uri="{FF2B5EF4-FFF2-40B4-BE49-F238E27FC236}">
                <a16:creationId xmlns:a16="http://schemas.microsoft.com/office/drawing/2014/main" id="{487339B0-C05E-3C15-932F-939CAF3DBE68}"/>
              </a:ext>
            </a:extLst>
          </p:cNvPr>
          <p:cNvCxnSpPr>
            <a:stCxn id="1046" idx="6"/>
            <a:endCxn id="1048" idx="2"/>
          </p:cNvCxnSpPr>
          <p:nvPr/>
        </p:nvCxnSpPr>
        <p:spPr>
          <a:xfrm flipV="1">
            <a:off x="3394702" y="4402146"/>
            <a:ext cx="554452" cy="875318"/>
          </a:xfrm>
          <a:prstGeom prst="bentConnector3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1" name="Verbinder: gewinkelt 1070">
            <a:extLst>
              <a:ext uri="{FF2B5EF4-FFF2-40B4-BE49-F238E27FC236}">
                <a16:creationId xmlns:a16="http://schemas.microsoft.com/office/drawing/2014/main" id="{9ADBAB59-8E64-DB12-A2DF-4A732372FD1A}"/>
              </a:ext>
            </a:extLst>
          </p:cNvPr>
          <p:cNvCxnSpPr>
            <a:cxnSpLocks/>
            <a:stCxn id="1046" idx="6"/>
            <a:endCxn id="1049" idx="2"/>
          </p:cNvCxnSpPr>
          <p:nvPr/>
        </p:nvCxnSpPr>
        <p:spPr>
          <a:xfrm>
            <a:off x="3394702" y="5277464"/>
            <a:ext cx="554451" cy="823896"/>
          </a:xfrm>
          <a:prstGeom prst="bentConnector3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7" name="Gerade Verbindung mit Pfeil 1076">
            <a:extLst>
              <a:ext uri="{FF2B5EF4-FFF2-40B4-BE49-F238E27FC236}">
                <a16:creationId xmlns:a16="http://schemas.microsoft.com/office/drawing/2014/main" id="{E5C262EF-47AD-840B-2877-70D36EA5579F}"/>
              </a:ext>
            </a:extLst>
          </p:cNvPr>
          <p:cNvCxnSpPr>
            <a:stCxn id="1052" idx="6"/>
            <a:endCxn id="1056" idx="2"/>
          </p:cNvCxnSpPr>
          <p:nvPr/>
        </p:nvCxnSpPr>
        <p:spPr>
          <a:xfrm>
            <a:off x="6716510" y="3765170"/>
            <a:ext cx="554450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9" name="Gerade Verbindung mit Pfeil 1078">
            <a:extLst>
              <a:ext uri="{FF2B5EF4-FFF2-40B4-BE49-F238E27FC236}">
                <a16:creationId xmlns:a16="http://schemas.microsoft.com/office/drawing/2014/main" id="{BDE0118F-4D13-7878-FFAF-698F780E1AD2}"/>
              </a:ext>
            </a:extLst>
          </p:cNvPr>
          <p:cNvCxnSpPr>
            <a:stCxn id="1056" idx="6"/>
            <a:endCxn id="1062" idx="2"/>
          </p:cNvCxnSpPr>
          <p:nvPr/>
        </p:nvCxnSpPr>
        <p:spPr>
          <a:xfrm>
            <a:off x="8430018" y="3765170"/>
            <a:ext cx="554451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1" name="Gerade Verbindung mit Pfeil 1080">
            <a:extLst>
              <a:ext uri="{FF2B5EF4-FFF2-40B4-BE49-F238E27FC236}">
                <a16:creationId xmlns:a16="http://schemas.microsoft.com/office/drawing/2014/main" id="{E512067F-3891-6274-8BFA-5BE1F2A397B7}"/>
              </a:ext>
            </a:extLst>
          </p:cNvPr>
          <p:cNvCxnSpPr>
            <a:stCxn id="1062" idx="6"/>
            <a:endCxn id="1065" idx="2"/>
          </p:cNvCxnSpPr>
          <p:nvPr/>
        </p:nvCxnSpPr>
        <p:spPr>
          <a:xfrm>
            <a:off x="10143527" y="3765170"/>
            <a:ext cx="562854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3" name="Textfeld 1082">
            <a:extLst>
              <a:ext uri="{FF2B5EF4-FFF2-40B4-BE49-F238E27FC236}">
                <a16:creationId xmlns:a16="http://schemas.microsoft.com/office/drawing/2014/main" id="{13AD8FD8-741F-01DE-5D8F-34120282372D}"/>
              </a:ext>
            </a:extLst>
          </p:cNvPr>
          <p:cNvSpPr txBox="1"/>
          <p:nvPr/>
        </p:nvSpPr>
        <p:spPr>
          <a:xfrm>
            <a:off x="3819298" y="5063648"/>
            <a:ext cx="1418766" cy="392507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Finishing</a:t>
            </a:r>
            <a:r>
              <a:rPr kumimoji="0" lang="de-DE" sz="16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6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of</a:t>
            </a:r>
            <a:r>
              <a:rPr kumimoji="0" lang="de-DE" sz="16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6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products</a:t>
            </a:r>
            <a:endParaRPr kumimoji="0" lang="de-DE" sz="1600" b="0" i="0" u="none" strike="noStrike" kern="1200" cap="none" spc="0" normalizeH="0" baseline="0" noProof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084" name="Textfeld 1083">
            <a:extLst>
              <a:ext uri="{FF2B5EF4-FFF2-40B4-BE49-F238E27FC236}">
                <a16:creationId xmlns:a16="http://schemas.microsoft.com/office/drawing/2014/main" id="{C71BFDC0-1D15-D1C1-86DE-E1FA52540A18}"/>
              </a:ext>
            </a:extLst>
          </p:cNvPr>
          <p:cNvSpPr txBox="1"/>
          <p:nvPr/>
        </p:nvSpPr>
        <p:spPr>
          <a:xfrm>
            <a:off x="5504806" y="4372501"/>
            <a:ext cx="1418766" cy="392507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de-DE" sz="16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Front-End</a:t>
            </a:r>
          </a:p>
          <a:p>
            <a: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de-DE" sz="16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Back-End</a:t>
            </a:r>
          </a:p>
          <a:p>
            <a: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de-DE" sz="16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Battery</a:t>
            </a:r>
            <a:r>
              <a:rPr kumimoji="0" lang="de-DE" sz="16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 pack</a:t>
            </a:r>
          </a:p>
        </p:txBody>
      </p:sp>
      <p:sp>
        <p:nvSpPr>
          <p:cNvPr id="1085" name="Textfeld 1084">
            <a:extLst>
              <a:ext uri="{FF2B5EF4-FFF2-40B4-BE49-F238E27FC236}">
                <a16:creationId xmlns:a16="http://schemas.microsoft.com/office/drawing/2014/main" id="{845612A7-FFC3-AF4C-2108-B6AF9B6C10BB}"/>
              </a:ext>
            </a:extLst>
          </p:cNvPr>
          <p:cNvSpPr txBox="1"/>
          <p:nvPr/>
        </p:nvSpPr>
        <p:spPr>
          <a:xfrm>
            <a:off x="7027175" y="4374796"/>
            <a:ext cx="1627585" cy="392507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de-DE" sz="16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Side frame 1</a:t>
            </a:r>
          </a:p>
        </p:txBody>
      </p:sp>
      <p:sp>
        <p:nvSpPr>
          <p:cNvPr id="1086" name="Textfeld 1085">
            <a:extLst>
              <a:ext uri="{FF2B5EF4-FFF2-40B4-BE49-F238E27FC236}">
                <a16:creationId xmlns:a16="http://schemas.microsoft.com/office/drawing/2014/main" id="{888E242B-626B-A287-97EC-B28D37F1605F}"/>
              </a:ext>
            </a:extLst>
          </p:cNvPr>
          <p:cNvSpPr txBox="1"/>
          <p:nvPr/>
        </p:nvSpPr>
        <p:spPr>
          <a:xfrm>
            <a:off x="8750204" y="4372501"/>
            <a:ext cx="1627585" cy="392507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de-DE" sz="16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Side frame 2</a:t>
            </a:r>
          </a:p>
        </p:txBody>
      </p:sp>
      <p:sp>
        <p:nvSpPr>
          <p:cNvPr id="1087" name="Textfeld 1086">
            <a:extLst>
              <a:ext uri="{FF2B5EF4-FFF2-40B4-BE49-F238E27FC236}">
                <a16:creationId xmlns:a16="http://schemas.microsoft.com/office/drawing/2014/main" id="{DB18B23F-AE56-F98D-F70A-45E5BA6C6085}"/>
              </a:ext>
            </a:extLst>
          </p:cNvPr>
          <p:cNvSpPr txBox="1"/>
          <p:nvPr/>
        </p:nvSpPr>
        <p:spPr>
          <a:xfrm>
            <a:off x="10535284" y="4372501"/>
            <a:ext cx="1517296" cy="392507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lang="de-DE" sz="1600">
                <a:solidFill>
                  <a:srgbClr val="003D6A"/>
                </a:solidFill>
              </a:rPr>
              <a:t>Body </a:t>
            </a:r>
            <a:r>
              <a:rPr lang="de-DE" sz="1600" err="1">
                <a:solidFill>
                  <a:srgbClr val="003D6A"/>
                </a:solidFill>
              </a:rPr>
              <a:t>parts</a:t>
            </a:r>
            <a:endParaRPr kumimoji="0" lang="de-DE" sz="1600" b="0" i="0" u="none" strike="noStrike" kern="1200" cap="none" spc="0" normalizeH="0" baseline="0" noProof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8" name="Ellipse 7">
            <a:extLst>
              <a:ext uri="{FF2B5EF4-FFF2-40B4-BE49-F238E27FC236}">
                <a16:creationId xmlns:a16="http://schemas.microsoft.com/office/drawing/2014/main" id="{1719943E-B0CB-A00D-C40F-F21E64EF9AB7}"/>
              </a:ext>
            </a:extLst>
          </p:cNvPr>
          <p:cNvSpPr/>
          <p:nvPr/>
        </p:nvSpPr>
        <p:spPr>
          <a:xfrm>
            <a:off x="569230" y="2111883"/>
            <a:ext cx="1159058" cy="1168618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3074" name="Picture 2" descr="Automation for car manufacturing | Festo HK">
            <a:extLst>
              <a:ext uri="{FF2B5EF4-FFF2-40B4-BE49-F238E27FC236}">
                <a16:creationId xmlns:a16="http://schemas.microsoft.com/office/drawing/2014/main" id="{1F5190A6-5215-2B39-4044-E600A3DD73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26"/>
          <a:stretch>
            <a:fillRect/>
          </a:stretch>
        </p:blipFill>
        <p:spPr bwMode="auto">
          <a:xfrm>
            <a:off x="470668" y="2136439"/>
            <a:ext cx="1348725" cy="116861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Ellipse 9">
            <a:extLst>
              <a:ext uri="{FF2B5EF4-FFF2-40B4-BE49-F238E27FC236}">
                <a16:creationId xmlns:a16="http://schemas.microsoft.com/office/drawing/2014/main" id="{D08E330D-C82E-3449-CA2E-14D0F4E71B0A}"/>
              </a:ext>
            </a:extLst>
          </p:cNvPr>
          <p:cNvSpPr/>
          <p:nvPr/>
        </p:nvSpPr>
        <p:spPr>
          <a:xfrm>
            <a:off x="2265578" y="2117538"/>
            <a:ext cx="1159058" cy="1168618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3076" name="Picture 4" descr="Bin picking of thin sheet metal parts">
            <a:extLst>
              <a:ext uri="{FF2B5EF4-FFF2-40B4-BE49-F238E27FC236}">
                <a16:creationId xmlns:a16="http://schemas.microsoft.com/office/drawing/2014/main" id="{87850987-5F51-B6C0-01EC-A7FB0A357A0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25" r="26446" b="29085"/>
          <a:stretch>
            <a:fillRect/>
          </a:stretch>
        </p:blipFill>
        <p:spPr bwMode="auto">
          <a:xfrm>
            <a:off x="2188421" y="2139303"/>
            <a:ext cx="1348725" cy="116861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Ellipse 11">
            <a:extLst>
              <a:ext uri="{FF2B5EF4-FFF2-40B4-BE49-F238E27FC236}">
                <a16:creationId xmlns:a16="http://schemas.microsoft.com/office/drawing/2014/main" id="{0C93906E-EEA3-D722-086A-FC0498585CBF}"/>
              </a:ext>
            </a:extLst>
          </p:cNvPr>
          <p:cNvSpPr/>
          <p:nvPr/>
        </p:nvSpPr>
        <p:spPr>
          <a:xfrm>
            <a:off x="3972142" y="2146387"/>
            <a:ext cx="1159058" cy="1168618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13" name="Gerade Verbindung mit Pfeil 12">
            <a:extLst>
              <a:ext uri="{FF2B5EF4-FFF2-40B4-BE49-F238E27FC236}">
                <a16:creationId xmlns:a16="http://schemas.microsoft.com/office/drawing/2014/main" id="{C7731D73-69A4-615A-84E4-AD54739A1CB9}"/>
              </a:ext>
            </a:extLst>
          </p:cNvPr>
          <p:cNvCxnSpPr>
            <a:cxnSpLocks/>
            <a:stCxn id="3074" idx="6"/>
            <a:endCxn id="3076" idx="2"/>
          </p:cNvCxnSpPr>
          <p:nvPr/>
        </p:nvCxnSpPr>
        <p:spPr>
          <a:xfrm>
            <a:off x="1819393" y="2720748"/>
            <a:ext cx="369028" cy="286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Gerade Verbindung mit Pfeil 15">
            <a:extLst>
              <a:ext uri="{FF2B5EF4-FFF2-40B4-BE49-F238E27FC236}">
                <a16:creationId xmlns:a16="http://schemas.microsoft.com/office/drawing/2014/main" id="{43B55E2E-9961-4A8C-2CFA-238B54D8C0FC}"/>
              </a:ext>
            </a:extLst>
          </p:cNvPr>
          <p:cNvCxnSpPr>
            <a:cxnSpLocks/>
            <a:stCxn id="3076" idx="6"/>
            <a:endCxn id="12" idx="2"/>
          </p:cNvCxnSpPr>
          <p:nvPr/>
        </p:nvCxnSpPr>
        <p:spPr>
          <a:xfrm>
            <a:off x="3537146" y="2723612"/>
            <a:ext cx="434996" cy="708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Grafik 21">
            <a:extLst>
              <a:ext uri="{FF2B5EF4-FFF2-40B4-BE49-F238E27FC236}">
                <a16:creationId xmlns:a16="http://schemas.microsoft.com/office/drawing/2014/main" id="{DF063D72-5F0E-993C-8A9F-892CF159990C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16420" r="13935"/>
          <a:stretch>
            <a:fillRect/>
          </a:stretch>
        </p:blipFill>
        <p:spPr>
          <a:xfrm>
            <a:off x="3859513" y="2173587"/>
            <a:ext cx="1378697" cy="115867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24" name="Verbinder: gewinkelt 23">
            <a:extLst>
              <a:ext uri="{FF2B5EF4-FFF2-40B4-BE49-F238E27FC236}">
                <a16:creationId xmlns:a16="http://schemas.microsoft.com/office/drawing/2014/main" id="{27561997-B0E8-DEBB-F63F-B1A2804FA7ED}"/>
              </a:ext>
            </a:extLst>
          </p:cNvPr>
          <p:cNvCxnSpPr>
            <a:stCxn id="22" idx="6"/>
            <a:endCxn id="1052" idx="2"/>
          </p:cNvCxnSpPr>
          <p:nvPr/>
        </p:nvCxnSpPr>
        <p:spPr>
          <a:xfrm>
            <a:off x="5238210" y="2752922"/>
            <a:ext cx="319241" cy="1012247"/>
          </a:xfrm>
          <a:prstGeom prst="bentConnector3">
            <a:avLst>
              <a:gd name="adj1" fmla="val 52703"/>
            </a:avLst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Verbinder: gewinkelt 25">
            <a:extLst>
              <a:ext uri="{FF2B5EF4-FFF2-40B4-BE49-F238E27FC236}">
                <a16:creationId xmlns:a16="http://schemas.microsoft.com/office/drawing/2014/main" id="{85CFB3BF-8064-7F46-7679-6BAA40D5829A}"/>
              </a:ext>
            </a:extLst>
          </p:cNvPr>
          <p:cNvCxnSpPr>
            <a:stCxn id="1049" idx="6"/>
            <a:endCxn id="1052" idx="2"/>
          </p:cNvCxnSpPr>
          <p:nvPr/>
        </p:nvCxnSpPr>
        <p:spPr>
          <a:xfrm flipV="1">
            <a:off x="5108211" y="3765169"/>
            <a:ext cx="449240" cy="2336191"/>
          </a:xfrm>
          <a:prstGeom prst="bentConnector3">
            <a:avLst>
              <a:gd name="adj1" fmla="val 67283"/>
            </a:avLst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Verbinder: gewinkelt 28">
            <a:extLst>
              <a:ext uri="{FF2B5EF4-FFF2-40B4-BE49-F238E27FC236}">
                <a16:creationId xmlns:a16="http://schemas.microsoft.com/office/drawing/2014/main" id="{864C2742-4D69-7907-676B-CFB96719FE99}"/>
              </a:ext>
            </a:extLst>
          </p:cNvPr>
          <p:cNvCxnSpPr>
            <a:stCxn id="1048" idx="6"/>
            <a:endCxn id="1052" idx="2"/>
          </p:cNvCxnSpPr>
          <p:nvPr/>
        </p:nvCxnSpPr>
        <p:spPr>
          <a:xfrm flipV="1">
            <a:off x="5108212" y="3765169"/>
            <a:ext cx="449239" cy="636977"/>
          </a:xfrm>
          <a:prstGeom prst="bentConnector3">
            <a:avLst>
              <a:gd name="adj1" fmla="val 65362"/>
            </a:avLst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feld 30">
            <a:extLst>
              <a:ext uri="{FF2B5EF4-FFF2-40B4-BE49-F238E27FC236}">
                <a16:creationId xmlns:a16="http://schemas.microsoft.com/office/drawing/2014/main" id="{A35C0BDB-DE15-AC31-59F2-7B049865387C}"/>
              </a:ext>
            </a:extLst>
          </p:cNvPr>
          <p:cNvSpPr txBox="1"/>
          <p:nvPr/>
        </p:nvSpPr>
        <p:spPr>
          <a:xfrm>
            <a:off x="438687" y="1741847"/>
            <a:ext cx="2389630" cy="59209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1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Conventional</a:t>
            </a:r>
            <a:endParaRPr kumimoji="0" lang="de-DE" sz="2200" b="1" i="0" u="none" strike="noStrike" kern="1200" cap="none" spc="0" normalizeH="0" baseline="0" noProof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024" name="Textfeld 1023">
            <a:extLst>
              <a:ext uri="{FF2B5EF4-FFF2-40B4-BE49-F238E27FC236}">
                <a16:creationId xmlns:a16="http://schemas.microsoft.com/office/drawing/2014/main" id="{52E13E08-6740-9942-D462-5A3ACE3EC99A}"/>
              </a:ext>
            </a:extLst>
          </p:cNvPr>
          <p:cNvSpPr txBox="1"/>
          <p:nvPr/>
        </p:nvSpPr>
        <p:spPr>
          <a:xfrm>
            <a:off x="438687" y="4394305"/>
            <a:ext cx="2389630" cy="59209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1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Megacasting</a:t>
            </a:r>
            <a:endParaRPr kumimoji="0" lang="de-DE" sz="2200" b="1" i="0" u="none" strike="noStrike" kern="1200" cap="none" spc="0" normalizeH="0" baseline="0" noProof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524483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2" name="Rechteck 1041">
            <a:extLst>
              <a:ext uri="{FF2B5EF4-FFF2-40B4-BE49-F238E27FC236}">
                <a16:creationId xmlns:a16="http://schemas.microsoft.com/office/drawing/2014/main" id="{FA8E389B-2881-5B38-4E14-129ABCD49EFF}"/>
              </a:ext>
            </a:extLst>
          </p:cNvPr>
          <p:cNvSpPr/>
          <p:nvPr/>
        </p:nvSpPr>
        <p:spPr>
          <a:xfrm>
            <a:off x="190500" y="1428750"/>
            <a:ext cx="4800526" cy="5320728"/>
          </a:xfrm>
          <a:prstGeom prst="rect">
            <a:avLst/>
          </a:prstGeom>
          <a:solidFill>
            <a:srgbClr val="E4E4E4"/>
          </a:solidFill>
          <a:ln w="76200">
            <a:solidFill>
              <a:srgbClr val="E4E4E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9D54A04A-3E64-CB4B-ABF7-237EABAA6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PROCESS STEP </a:t>
            </a:r>
            <a:r>
              <a:rPr lang="de-DE">
                <a:solidFill>
                  <a:srgbClr val="00ADEE"/>
                </a:solidFill>
              </a:rPr>
              <a:t>BODY SHOP</a:t>
            </a:r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5B66E945-5553-DBD5-F728-F07AD800558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3091" name="Grafik 3090">
            <a:extLst>
              <a:ext uri="{FF2B5EF4-FFF2-40B4-BE49-F238E27FC236}">
                <a16:creationId xmlns:a16="http://schemas.microsoft.com/office/drawing/2014/main" id="{D640530C-8D75-3E17-57BA-962F2A7B258D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20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01554" y="3559512"/>
            <a:ext cx="4189418" cy="1068730"/>
          </a:xfrm>
          <a:prstGeom prst="rect">
            <a:avLst/>
          </a:prstGeom>
        </p:spPr>
      </p:pic>
      <p:sp>
        <p:nvSpPr>
          <p:cNvPr id="1046" name="Rechteck 1045">
            <a:extLst>
              <a:ext uri="{FF2B5EF4-FFF2-40B4-BE49-F238E27FC236}">
                <a16:creationId xmlns:a16="http://schemas.microsoft.com/office/drawing/2014/main" id="{9D3C4EC7-1B1B-645D-4159-E4843725717E}"/>
              </a:ext>
            </a:extLst>
          </p:cNvPr>
          <p:cNvSpPr/>
          <p:nvPr/>
        </p:nvSpPr>
        <p:spPr>
          <a:xfrm>
            <a:off x="4991026" y="1428750"/>
            <a:ext cx="7010474" cy="5320730"/>
          </a:xfrm>
          <a:prstGeom prst="rect">
            <a:avLst/>
          </a:prstGeom>
          <a:noFill/>
          <a:ln w="76200">
            <a:solidFill>
              <a:srgbClr val="E4E4E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5" name="Gruppieren 4">
            <a:extLst>
              <a:ext uri="{FF2B5EF4-FFF2-40B4-BE49-F238E27FC236}">
                <a16:creationId xmlns:a16="http://schemas.microsoft.com/office/drawing/2014/main" id="{2FCA48D5-4B06-DA45-07B3-0D29EBD801DE}"/>
              </a:ext>
            </a:extLst>
          </p:cNvPr>
          <p:cNvGrpSpPr/>
          <p:nvPr/>
        </p:nvGrpSpPr>
        <p:grpSpPr>
          <a:xfrm>
            <a:off x="196793" y="1518754"/>
            <a:ext cx="2339577" cy="845184"/>
            <a:chOff x="359200" y="1363599"/>
            <a:chExt cx="3383589" cy="949671"/>
          </a:xfrm>
        </p:grpSpPr>
        <p:sp>
          <p:nvSpPr>
            <p:cNvPr id="6" name="Textfeld 5">
              <a:extLst>
                <a:ext uri="{FF2B5EF4-FFF2-40B4-BE49-F238E27FC236}">
                  <a16:creationId xmlns:a16="http://schemas.microsoft.com/office/drawing/2014/main" id="{8ABCC2B9-6CD8-625F-D6A3-4B92CBE20575}"/>
                </a:ext>
              </a:extLst>
            </p:cNvPr>
            <p:cNvSpPr txBox="1"/>
            <p:nvPr/>
          </p:nvSpPr>
          <p:spPr>
            <a:xfrm>
              <a:off x="359200" y="1363599"/>
              <a:ext cx="3383589" cy="9496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4000" b="1">
                  <a:solidFill>
                    <a:srgbClr val="003D6A"/>
                  </a:solidFill>
                </a:rPr>
                <a:t>2</a:t>
              </a:r>
            </a:p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2000" i="0" u="none" strike="noStrike" kern="1200" cap="none" spc="0" normalizeH="0" baseline="0" noProof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BIN PICKING</a:t>
              </a:r>
            </a:p>
          </p:txBody>
        </p:sp>
        <p:cxnSp>
          <p:nvCxnSpPr>
            <p:cNvPr id="7" name="Gerader Verbinder 6">
              <a:extLst>
                <a:ext uri="{FF2B5EF4-FFF2-40B4-BE49-F238E27FC236}">
                  <a16:creationId xmlns:a16="http://schemas.microsoft.com/office/drawing/2014/main" id="{74B3A0E6-76E5-4FB7-8B40-8E1E4AE048E4}"/>
                </a:ext>
              </a:extLst>
            </p:cNvPr>
            <p:cNvCxnSpPr>
              <a:cxnSpLocks/>
            </p:cNvCxnSpPr>
            <p:nvPr/>
          </p:nvCxnSpPr>
          <p:spPr>
            <a:xfrm>
              <a:off x="1356067" y="1974591"/>
              <a:ext cx="1416573" cy="0"/>
            </a:xfrm>
            <a:prstGeom prst="line">
              <a:avLst/>
            </a:prstGeom>
            <a:ln>
              <a:solidFill>
                <a:srgbClr val="BCC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Gruppieren 14">
            <a:extLst>
              <a:ext uri="{FF2B5EF4-FFF2-40B4-BE49-F238E27FC236}">
                <a16:creationId xmlns:a16="http://schemas.microsoft.com/office/drawing/2014/main" id="{FF89F499-AB36-B0A3-6A53-7A8F13AB943A}"/>
              </a:ext>
            </a:extLst>
          </p:cNvPr>
          <p:cNvGrpSpPr/>
          <p:nvPr/>
        </p:nvGrpSpPr>
        <p:grpSpPr>
          <a:xfrm>
            <a:off x="2483037" y="1518754"/>
            <a:ext cx="2339577" cy="845184"/>
            <a:chOff x="359200" y="1363599"/>
            <a:chExt cx="3383589" cy="949671"/>
          </a:xfrm>
        </p:grpSpPr>
        <p:sp>
          <p:nvSpPr>
            <p:cNvPr id="17" name="Textfeld 16">
              <a:extLst>
                <a:ext uri="{FF2B5EF4-FFF2-40B4-BE49-F238E27FC236}">
                  <a16:creationId xmlns:a16="http://schemas.microsoft.com/office/drawing/2014/main" id="{45F7E45D-114F-7A46-E8DA-9EA5DE5F670F}"/>
                </a:ext>
              </a:extLst>
            </p:cNvPr>
            <p:cNvSpPr txBox="1"/>
            <p:nvPr/>
          </p:nvSpPr>
          <p:spPr>
            <a:xfrm>
              <a:off x="359200" y="1363599"/>
              <a:ext cx="3383589" cy="9496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4000" b="1">
                  <a:solidFill>
                    <a:srgbClr val="003D6A"/>
                  </a:solidFill>
                </a:rPr>
                <a:t>3</a:t>
              </a:r>
            </a:p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2400">
                  <a:solidFill>
                    <a:srgbClr val="003D6A"/>
                  </a:solidFill>
                </a:rPr>
                <a:t>WELDING STATIONS</a:t>
              </a:r>
              <a:endParaRPr kumimoji="0" lang="de-DE" sz="280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cxnSp>
          <p:nvCxnSpPr>
            <p:cNvPr id="18" name="Gerader Verbinder 17">
              <a:extLst>
                <a:ext uri="{FF2B5EF4-FFF2-40B4-BE49-F238E27FC236}">
                  <a16:creationId xmlns:a16="http://schemas.microsoft.com/office/drawing/2014/main" id="{700C325A-A5BF-59E7-5DDE-A09FAE99628F}"/>
                </a:ext>
              </a:extLst>
            </p:cNvPr>
            <p:cNvCxnSpPr>
              <a:cxnSpLocks/>
            </p:cNvCxnSpPr>
            <p:nvPr/>
          </p:nvCxnSpPr>
          <p:spPr>
            <a:xfrm>
              <a:off x="1356067" y="1974591"/>
              <a:ext cx="1416573" cy="0"/>
            </a:xfrm>
            <a:prstGeom prst="line">
              <a:avLst/>
            </a:prstGeom>
            <a:ln>
              <a:solidFill>
                <a:srgbClr val="BCC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" name="Additionszeichen 28">
            <a:extLst>
              <a:ext uri="{FF2B5EF4-FFF2-40B4-BE49-F238E27FC236}">
                <a16:creationId xmlns:a16="http://schemas.microsoft.com/office/drawing/2014/main" id="{911946E3-4068-91AF-FC79-CCAFE7D82D5C}"/>
              </a:ext>
            </a:extLst>
          </p:cNvPr>
          <p:cNvSpPr/>
          <p:nvPr/>
        </p:nvSpPr>
        <p:spPr>
          <a:xfrm>
            <a:off x="2242457" y="1905000"/>
            <a:ext cx="570598" cy="544068"/>
          </a:xfrm>
          <a:prstGeom prst="mathPlus">
            <a:avLst/>
          </a:prstGeom>
          <a:solidFill>
            <a:srgbClr val="BCC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rgbClr val="BCCF00"/>
              </a:solidFill>
            </a:endParaRPr>
          </a:p>
        </p:txBody>
      </p:sp>
      <p:pic>
        <p:nvPicPr>
          <p:cNvPr id="16" name="Grafik 15" descr="Ein Bild, das Im Haus, Stahl, Industrie, Bautechnik enthält.&#10;&#10;KI-generierte Inhalte können fehlerhaft sein.">
            <a:extLst>
              <a:ext uri="{FF2B5EF4-FFF2-40B4-BE49-F238E27FC236}">
                <a16:creationId xmlns:a16="http://schemas.microsoft.com/office/drawing/2014/main" id="{5CB36C2A-ADBE-393D-FEEB-FB911325A1B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609" y="2739391"/>
            <a:ext cx="3282856" cy="1851166"/>
          </a:xfrm>
          <a:prstGeom prst="rect">
            <a:avLst/>
          </a:prstGeom>
        </p:spPr>
      </p:pic>
      <p:pic>
        <p:nvPicPr>
          <p:cNvPr id="20" name="Medien1">
            <a:hlinkClick r:id="" action="ppaction://media"/>
            <a:extLst>
              <a:ext uri="{FF2B5EF4-FFF2-40B4-BE49-F238E27FC236}">
                <a16:creationId xmlns:a16="http://schemas.microsoft.com/office/drawing/2014/main" id="{30BBD9D7-0A29-F4CF-646A-C55418E4BE0E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10198.3333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17195" y="4725774"/>
            <a:ext cx="3307270" cy="1860339"/>
          </a:xfrm>
          <a:prstGeom prst="rect">
            <a:avLst/>
          </a:prstGeom>
        </p:spPr>
      </p:pic>
      <p:pic>
        <p:nvPicPr>
          <p:cNvPr id="21" name="Grafik 20">
            <a:extLst>
              <a:ext uri="{FF2B5EF4-FFF2-40B4-BE49-F238E27FC236}">
                <a16:creationId xmlns:a16="http://schemas.microsoft.com/office/drawing/2014/main" id="{DD787794-AFBF-B758-4970-E1C2DAA22AF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593838" y="4688863"/>
            <a:ext cx="1999477" cy="1891481"/>
          </a:xfrm>
          <a:prstGeom prst="rect">
            <a:avLst/>
          </a:prstGeom>
        </p:spPr>
      </p:pic>
      <p:pic>
        <p:nvPicPr>
          <p:cNvPr id="25" name="Grafik 24">
            <a:extLst>
              <a:ext uri="{FF2B5EF4-FFF2-40B4-BE49-F238E27FC236}">
                <a16:creationId xmlns:a16="http://schemas.microsoft.com/office/drawing/2014/main" id="{C5B9D57D-5BEF-C5DE-60EC-60CFA12004E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460274" y="4784885"/>
            <a:ext cx="1967458" cy="1699436"/>
          </a:xfrm>
          <a:prstGeom prst="rect">
            <a:avLst/>
          </a:prstGeom>
        </p:spPr>
      </p:pic>
      <p:pic>
        <p:nvPicPr>
          <p:cNvPr id="27" name="Grafik 26">
            <a:extLst>
              <a:ext uri="{FF2B5EF4-FFF2-40B4-BE49-F238E27FC236}">
                <a16:creationId xmlns:a16="http://schemas.microsoft.com/office/drawing/2014/main" id="{661F62A9-99B0-9B6B-23A9-E1538D446C19}"/>
              </a:ext>
            </a:extLst>
          </p:cNvPr>
          <p:cNvPicPr>
            <a:picLocks noChangeAspect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769959" y="1770847"/>
            <a:ext cx="2580432" cy="1566002"/>
          </a:xfrm>
          <a:prstGeom prst="rect">
            <a:avLst/>
          </a:prstGeom>
        </p:spPr>
      </p:pic>
      <p:pic>
        <p:nvPicPr>
          <p:cNvPr id="30" name="Grafik 29">
            <a:extLst>
              <a:ext uri="{FF2B5EF4-FFF2-40B4-BE49-F238E27FC236}">
                <a16:creationId xmlns:a16="http://schemas.microsoft.com/office/drawing/2014/main" id="{6DC076D8-4E14-949F-C8D3-047833638F74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887912" y="4784885"/>
            <a:ext cx="1216701" cy="1741931"/>
          </a:xfrm>
          <a:prstGeom prst="rect">
            <a:avLst/>
          </a:prstGeom>
        </p:spPr>
      </p:pic>
      <p:pic>
        <p:nvPicPr>
          <p:cNvPr id="31" name="Grafik 30">
            <a:extLst>
              <a:ext uri="{FF2B5EF4-FFF2-40B4-BE49-F238E27FC236}">
                <a16:creationId xmlns:a16="http://schemas.microsoft.com/office/drawing/2014/main" id="{3DB3ECF7-1CDE-FA82-989B-445302FAC90D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920654" y="1466877"/>
            <a:ext cx="1416242" cy="2229510"/>
          </a:xfrm>
          <a:prstGeom prst="rect">
            <a:avLst/>
          </a:prstGeom>
          <a:effectLst>
            <a:outerShdw blurRad="635000" dist="304800" algn="l" rotWithShape="0">
              <a:prstClr val="black">
                <a:alpha val="29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08079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95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BC7EB1-93E1-AF63-CCBB-4ACE4EBD07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uppieren 25">
            <a:extLst>
              <a:ext uri="{FF2B5EF4-FFF2-40B4-BE49-F238E27FC236}">
                <a16:creationId xmlns:a16="http://schemas.microsoft.com/office/drawing/2014/main" id="{1A12E49F-812E-9DF7-8C6A-3638C7C9AD6E}"/>
              </a:ext>
            </a:extLst>
          </p:cNvPr>
          <p:cNvGrpSpPr/>
          <p:nvPr/>
        </p:nvGrpSpPr>
        <p:grpSpPr>
          <a:xfrm>
            <a:off x="3057525" y="1085858"/>
            <a:ext cx="9134475" cy="5772142"/>
            <a:chOff x="3057525" y="1085858"/>
            <a:chExt cx="9134475" cy="5772142"/>
          </a:xfrm>
        </p:grpSpPr>
        <p:pic>
          <p:nvPicPr>
            <p:cNvPr id="10" name="Grafik 9">
              <a:extLst>
                <a:ext uri="{FF2B5EF4-FFF2-40B4-BE49-F238E27FC236}">
                  <a16:creationId xmlns:a16="http://schemas.microsoft.com/office/drawing/2014/main" id="{B86E6B0A-E764-6727-1506-4EA8729202C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057525" y="1085858"/>
              <a:ext cx="9134475" cy="5772142"/>
            </a:xfrm>
            <a:prstGeom prst="rect">
              <a:avLst/>
            </a:prstGeom>
          </p:spPr>
        </p:pic>
        <p:pic>
          <p:nvPicPr>
            <p:cNvPr id="24" name="Grafik 23">
              <a:extLst>
                <a:ext uri="{FF2B5EF4-FFF2-40B4-BE49-F238E27FC236}">
                  <a16:creationId xmlns:a16="http://schemas.microsoft.com/office/drawing/2014/main" id="{03EC6BBD-931E-17AF-82F4-8E7A5BE64E5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20473289">
              <a:off x="9053258" y="2979510"/>
              <a:ext cx="98786" cy="25200"/>
            </a:xfrm>
            <a:prstGeom prst="rect">
              <a:avLst/>
            </a:prstGeom>
          </p:spPr>
        </p:pic>
      </p:grpSp>
      <p:sp>
        <p:nvSpPr>
          <p:cNvPr id="2" name="Titel 1">
            <a:extLst>
              <a:ext uri="{FF2B5EF4-FFF2-40B4-BE49-F238E27FC236}">
                <a16:creationId xmlns:a16="http://schemas.microsoft.com/office/drawing/2014/main" id="{B708FAE2-147D-9A14-19AC-9BC1AADB00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Flexible </a:t>
            </a:r>
            <a:r>
              <a:rPr lang="de-DE" err="1"/>
              <a:t>gripper</a:t>
            </a:r>
            <a:r>
              <a:rPr lang="de-DE"/>
              <a:t> </a:t>
            </a:r>
            <a:r>
              <a:rPr lang="de-DE" err="1"/>
              <a:t>for</a:t>
            </a:r>
            <a:r>
              <a:rPr lang="de-DE"/>
              <a:t> </a:t>
            </a:r>
            <a:br>
              <a:rPr lang="de-DE"/>
            </a:br>
            <a:r>
              <a:rPr lang="de-DE" err="1"/>
              <a:t>magnetic</a:t>
            </a:r>
            <a:r>
              <a:rPr lang="de-DE"/>
              <a:t> </a:t>
            </a:r>
            <a:r>
              <a:rPr lang="de-DE" err="1"/>
              <a:t>workpieces</a:t>
            </a:r>
            <a:endParaRPr lang="de-DE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02F13129-D9D8-673E-F02F-D2FCCADFB6F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8</a:t>
            </a:fld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08CA4FF-7183-187B-345B-409B87E19EB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FLX-</a:t>
            </a:r>
            <a:r>
              <a:rPr lang="de-DE" err="1"/>
              <a:t>Gripper</a:t>
            </a:r>
            <a:endParaRPr lang="de-DE"/>
          </a:p>
        </p:txBody>
      </p:sp>
      <p:cxnSp>
        <p:nvCxnSpPr>
          <p:cNvPr id="14" name="Gerader Verbinder 13">
            <a:extLst>
              <a:ext uri="{FF2B5EF4-FFF2-40B4-BE49-F238E27FC236}">
                <a16:creationId xmlns:a16="http://schemas.microsoft.com/office/drawing/2014/main" id="{F091E9A8-12BC-EF8D-E583-45EC9056E2B6}"/>
              </a:ext>
            </a:extLst>
          </p:cNvPr>
          <p:cNvCxnSpPr>
            <a:cxnSpLocks/>
            <a:stCxn id="13" idx="7"/>
          </p:cNvCxnSpPr>
          <p:nvPr/>
        </p:nvCxnSpPr>
        <p:spPr>
          <a:xfrm>
            <a:off x="4287265" y="2180961"/>
            <a:ext cx="1630792" cy="1085885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Gerader Verbinder 14">
            <a:extLst>
              <a:ext uri="{FF2B5EF4-FFF2-40B4-BE49-F238E27FC236}">
                <a16:creationId xmlns:a16="http://schemas.microsoft.com/office/drawing/2014/main" id="{04F87D46-5CE5-F2BC-4298-10491C2B7AD3}"/>
              </a:ext>
            </a:extLst>
          </p:cNvPr>
          <p:cNvCxnSpPr>
            <a:cxnSpLocks/>
          </p:cNvCxnSpPr>
          <p:nvPr/>
        </p:nvCxnSpPr>
        <p:spPr>
          <a:xfrm flipH="1">
            <a:off x="5918057" y="3266846"/>
            <a:ext cx="3262414" cy="0"/>
          </a:xfrm>
          <a:prstGeom prst="line">
            <a:avLst/>
          </a:prstGeom>
          <a:ln w="19050">
            <a:solidFill>
              <a:schemeClr val="bg2"/>
            </a:solidFill>
            <a:headEnd type="oval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5" name="Gruppieren 24">
            <a:extLst>
              <a:ext uri="{FF2B5EF4-FFF2-40B4-BE49-F238E27FC236}">
                <a16:creationId xmlns:a16="http://schemas.microsoft.com/office/drawing/2014/main" id="{18E7443D-7975-A561-AF85-2EE2EB5AE7F3}"/>
              </a:ext>
            </a:extLst>
          </p:cNvPr>
          <p:cNvGrpSpPr>
            <a:grpSpLocks noChangeAspect="1"/>
          </p:cNvGrpSpPr>
          <p:nvPr/>
        </p:nvGrpSpPr>
        <p:grpSpPr>
          <a:xfrm>
            <a:off x="1725476" y="1743379"/>
            <a:ext cx="3001322" cy="2988000"/>
            <a:chOff x="1898486" y="1500534"/>
            <a:chExt cx="2603556" cy="2592000"/>
          </a:xfrm>
        </p:grpSpPr>
        <p:pic>
          <p:nvPicPr>
            <p:cNvPr id="13" name="Grafik 12">
              <a:extLst>
                <a:ext uri="{FF2B5EF4-FFF2-40B4-BE49-F238E27FC236}">
                  <a16:creationId xmlns:a16="http://schemas.microsoft.com/office/drawing/2014/main" id="{D958CC6B-54C3-D755-BAB6-62D7F8F48AF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l="22941" t="218" r="16497" b="-218"/>
            <a:stretch>
              <a:fillRect/>
            </a:stretch>
          </p:blipFill>
          <p:spPr>
            <a:xfrm>
              <a:off x="1898486" y="1500534"/>
              <a:ext cx="2603556" cy="2592000"/>
            </a:xfrm>
            <a:prstGeom prst="ellipse">
              <a:avLst/>
            </a:prstGeom>
            <a:ln w="19050">
              <a:solidFill>
                <a:schemeClr val="bg2"/>
              </a:solidFill>
            </a:ln>
          </p:spPr>
        </p:pic>
        <p:pic>
          <p:nvPicPr>
            <p:cNvPr id="23" name="Grafik 22">
              <a:extLst>
                <a:ext uri="{FF2B5EF4-FFF2-40B4-BE49-F238E27FC236}">
                  <a16:creationId xmlns:a16="http://schemas.microsoft.com/office/drawing/2014/main" id="{3684E212-FDAC-C476-6111-8F829735E92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20473289">
              <a:off x="2923153" y="2439699"/>
              <a:ext cx="352802" cy="90000"/>
            </a:xfrm>
            <a:prstGeom prst="rect">
              <a:avLst/>
            </a:prstGeom>
          </p:spPr>
        </p:pic>
      </p:grpSp>
      <p:sp>
        <p:nvSpPr>
          <p:cNvPr id="7" name="Textfeld 6">
            <a:extLst>
              <a:ext uri="{FF2B5EF4-FFF2-40B4-BE49-F238E27FC236}">
                <a16:creationId xmlns:a16="http://schemas.microsoft.com/office/drawing/2014/main" id="{DEBE9D50-B2E6-5F3C-801C-17D48E373CB1}"/>
              </a:ext>
            </a:extLst>
          </p:cNvPr>
          <p:cNvSpPr txBox="1"/>
          <p:nvPr/>
        </p:nvSpPr>
        <p:spPr>
          <a:xfrm>
            <a:off x="658814" y="5000617"/>
            <a:ext cx="5150175" cy="154305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171450" marR="0" indent="-17145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lang="en-US" sz="1400">
                <a:solidFill>
                  <a:srgbClr val="003D6A"/>
                </a:solidFill>
              </a:rPr>
              <a:t>Retractable fingers can adapt to any component geometry, allowing different components to be handled with the same gripper</a:t>
            </a:r>
          </a:p>
          <a:p>
            <a:pPr marL="171450" marR="0" indent="-17145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lang="en-US" sz="1400">
                <a:solidFill>
                  <a:srgbClr val="003D6A"/>
                </a:solidFill>
              </a:rPr>
              <a:t>Movable finger caps adapt to the surface of the component to be gripped</a:t>
            </a:r>
          </a:p>
          <a:p>
            <a:pPr marL="171450" marR="0" indent="-17145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lang="en-US" sz="1400">
                <a:solidFill>
                  <a:srgbClr val="003D6A"/>
                </a:solidFill>
              </a:rPr>
              <a:t>Efficient gripping and component separation during bin picking</a:t>
            </a:r>
            <a:r>
              <a:rPr lang="de-DE" sz="1400">
                <a:solidFill>
                  <a:srgbClr val="003D6A"/>
                </a:solidFill>
              </a:rPr>
              <a:t>.</a:t>
            </a:r>
          </a:p>
          <a:p>
            <a:pPr marL="171450" marR="0" indent="-17145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endParaRPr kumimoji="0" lang="de-DE" sz="1400" b="0" i="0" u="none" strike="noStrike" kern="1200" cap="none" spc="0" normalizeH="0" baseline="0" noProof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877358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7FD463-A1F5-27B4-6573-AB0C4D942B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2" name="Rechteck 1041">
            <a:extLst>
              <a:ext uri="{FF2B5EF4-FFF2-40B4-BE49-F238E27FC236}">
                <a16:creationId xmlns:a16="http://schemas.microsoft.com/office/drawing/2014/main" id="{817FD864-FE26-5ECE-7180-2262D06E9E69}"/>
              </a:ext>
            </a:extLst>
          </p:cNvPr>
          <p:cNvSpPr/>
          <p:nvPr/>
        </p:nvSpPr>
        <p:spPr>
          <a:xfrm>
            <a:off x="190500" y="1428750"/>
            <a:ext cx="4800526" cy="5320728"/>
          </a:xfrm>
          <a:prstGeom prst="rect">
            <a:avLst/>
          </a:prstGeom>
          <a:solidFill>
            <a:srgbClr val="E4E4E4"/>
          </a:solidFill>
          <a:ln w="76200">
            <a:solidFill>
              <a:srgbClr val="E4E4E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E3BB9E4-433B-7F16-F680-4E894A27C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PROCESS STEP </a:t>
            </a:r>
            <a:r>
              <a:rPr lang="de-DE">
                <a:solidFill>
                  <a:srgbClr val="00ADEE"/>
                </a:solidFill>
              </a:rPr>
              <a:t>BODY SHOP</a:t>
            </a:r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1789E851-6D93-50C0-5EF5-E5FF837911A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3091" name="Grafik 3090">
            <a:extLst>
              <a:ext uri="{FF2B5EF4-FFF2-40B4-BE49-F238E27FC236}">
                <a16:creationId xmlns:a16="http://schemas.microsoft.com/office/drawing/2014/main" id="{44F60BBC-720E-6147-1BA4-C694806CBDED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20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01554" y="3559512"/>
            <a:ext cx="4189418" cy="1068730"/>
          </a:xfrm>
          <a:prstGeom prst="rect">
            <a:avLst/>
          </a:prstGeom>
        </p:spPr>
      </p:pic>
      <p:sp>
        <p:nvSpPr>
          <p:cNvPr id="1046" name="Rechteck 1045">
            <a:extLst>
              <a:ext uri="{FF2B5EF4-FFF2-40B4-BE49-F238E27FC236}">
                <a16:creationId xmlns:a16="http://schemas.microsoft.com/office/drawing/2014/main" id="{E4706D3C-B157-B24D-A32B-64ADD6D7DA55}"/>
              </a:ext>
            </a:extLst>
          </p:cNvPr>
          <p:cNvSpPr/>
          <p:nvPr/>
        </p:nvSpPr>
        <p:spPr>
          <a:xfrm>
            <a:off x="4991026" y="1428750"/>
            <a:ext cx="7010474" cy="5320730"/>
          </a:xfrm>
          <a:prstGeom prst="rect">
            <a:avLst/>
          </a:prstGeom>
          <a:noFill/>
          <a:ln w="76200">
            <a:solidFill>
              <a:srgbClr val="E4E4E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5" name="Gruppieren 4">
            <a:extLst>
              <a:ext uri="{FF2B5EF4-FFF2-40B4-BE49-F238E27FC236}">
                <a16:creationId xmlns:a16="http://schemas.microsoft.com/office/drawing/2014/main" id="{39511058-3DA1-A156-6A0B-8AE1F369493E}"/>
              </a:ext>
            </a:extLst>
          </p:cNvPr>
          <p:cNvGrpSpPr/>
          <p:nvPr/>
        </p:nvGrpSpPr>
        <p:grpSpPr>
          <a:xfrm>
            <a:off x="196793" y="1518754"/>
            <a:ext cx="2339577" cy="845184"/>
            <a:chOff x="359200" y="1363599"/>
            <a:chExt cx="3383589" cy="949671"/>
          </a:xfrm>
        </p:grpSpPr>
        <p:sp>
          <p:nvSpPr>
            <p:cNvPr id="6" name="Textfeld 5">
              <a:extLst>
                <a:ext uri="{FF2B5EF4-FFF2-40B4-BE49-F238E27FC236}">
                  <a16:creationId xmlns:a16="http://schemas.microsoft.com/office/drawing/2014/main" id="{65E6902E-36B8-D1AF-C0E7-163D0C7E3FA9}"/>
                </a:ext>
              </a:extLst>
            </p:cNvPr>
            <p:cNvSpPr txBox="1"/>
            <p:nvPr/>
          </p:nvSpPr>
          <p:spPr>
            <a:xfrm>
              <a:off x="359200" y="1363599"/>
              <a:ext cx="3383589" cy="9496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4000" b="1">
                  <a:solidFill>
                    <a:srgbClr val="003D6A"/>
                  </a:solidFill>
                </a:rPr>
                <a:t>1</a:t>
              </a:r>
            </a:p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2000" i="0" u="none" strike="noStrike" kern="1200" cap="none" spc="0" normalizeH="0" baseline="0" noProof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MEGACASTING</a:t>
              </a:r>
            </a:p>
          </p:txBody>
        </p:sp>
        <p:cxnSp>
          <p:nvCxnSpPr>
            <p:cNvPr id="7" name="Gerader Verbinder 6">
              <a:extLst>
                <a:ext uri="{FF2B5EF4-FFF2-40B4-BE49-F238E27FC236}">
                  <a16:creationId xmlns:a16="http://schemas.microsoft.com/office/drawing/2014/main" id="{D0A3F328-F7E6-DA83-8E10-2321B5F89591}"/>
                </a:ext>
              </a:extLst>
            </p:cNvPr>
            <p:cNvCxnSpPr>
              <a:cxnSpLocks/>
            </p:cNvCxnSpPr>
            <p:nvPr/>
          </p:nvCxnSpPr>
          <p:spPr>
            <a:xfrm>
              <a:off x="1356067" y="1974591"/>
              <a:ext cx="1416573" cy="0"/>
            </a:xfrm>
            <a:prstGeom prst="line">
              <a:avLst/>
            </a:prstGeom>
            <a:ln>
              <a:solidFill>
                <a:srgbClr val="BCC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Gruppieren 14">
            <a:extLst>
              <a:ext uri="{FF2B5EF4-FFF2-40B4-BE49-F238E27FC236}">
                <a16:creationId xmlns:a16="http://schemas.microsoft.com/office/drawing/2014/main" id="{16E3074C-05A1-9B53-52EB-91FE1CFA8BA4}"/>
              </a:ext>
            </a:extLst>
          </p:cNvPr>
          <p:cNvGrpSpPr/>
          <p:nvPr/>
        </p:nvGrpSpPr>
        <p:grpSpPr>
          <a:xfrm>
            <a:off x="2483037" y="1518754"/>
            <a:ext cx="2339577" cy="845184"/>
            <a:chOff x="359200" y="1363599"/>
            <a:chExt cx="3383589" cy="949671"/>
          </a:xfrm>
        </p:grpSpPr>
        <p:sp>
          <p:nvSpPr>
            <p:cNvPr id="17" name="Textfeld 16">
              <a:extLst>
                <a:ext uri="{FF2B5EF4-FFF2-40B4-BE49-F238E27FC236}">
                  <a16:creationId xmlns:a16="http://schemas.microsoft.com/office/drawing/2014/main" id="{49AED773-17F4-5AE4-6AD5-C8D8F5B03E03}"/>
                </a:ext>
              </a:extLst>
            </p:cNvPr>
            <p:cNvSpPr txBox="1"/>
            <p:nvPr/>
          </p:nvSpPr>
          <p:spPr>
            <a:xfrm>
              <a:off x="359200" y="1363599"/>
              <a:ext cx="3383589" cy="9496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4000" b="1">
                  <a:solidFill>
                    <a:srgbClr val="003D6A"/>
                  </a:solidFill>
                </a:rPr>
                <a:t>2</a:t>
              </a:r>
            </a:p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2400">
                  <a:solidFill>
                    <a:srgbClr val="003D6A"/>
                  </a:solidFill>
                </a:rPr>
                <a:t>MECHANICAL REWORK</a:t>
              </a:r>
              <a:endParaRPr kumimoji="0" lang="de-DE" sz="280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cxnSp>
          <p:nvCxnSpPr>
            <p:cNvPr id="18" name="Gerader Verbinder 17">
              <a:extLst>
                <a:ext uri="{FF2B5EF4-FFF2-40B4-BE49-F238E27FC236}">
                  <a16:creationId xmlns:a16="http://schemas.microsoft.com/office/drawing/2014/main" id="{C2F34C23-D68F-9F35-BC4D-366A12B71C5B}"/>
                </a:ext>
              </a:extLst>
            </p:cNvPr>
            <p:cNvCxnSpPr>
              <a:cxnSpLocks/>
            </p:cNvCxnSpPr>
            <p:nvPr/>
          </p:nvCxnSpPr>
          <p:spPr>
            <a:xfrm>
              <a:off x="1356067" y="1974591"/>
              <a:ext cx="1416573" cy="0"/>
            </a:xfrm>
            <a:prstGeom prst="line">
              <a:avLst/>
            </a:prstGeom>
            <a:ln>
              <a:solidFill>
                <a:srgbClr val="BCC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" name="Additionszeichen 28">
            <a:extLst>
              <a:ext uri="{FF2B5EF4-FFF2-40B4-BE49-F238E27FC236}">
                <a16:creationId xmlns:a16="http://schemas.microsoft.com/office/drawing/2014/main" id="{F71E6218-23AE-7EB6-4354-D58FB7A3B475}"/>
              </a:ext>
            </a:extLst>
          </p:cNvPr>
          <p:cNvSpPr/>
          <p:nvPr/>
        </p:nvSpPr>
        <p:spPr>
          <a:xfrm>
            <a:off x="2242457" y="1905000"/>
            <a:ext cx="570598" cy="544068"/>
          </a:xfrm>
          <a:prstGeom prst="mathPlus">
            <a:avLst/>
          </a:prstGeom>
          <a:solidFill>
            <a:srgbClr val="BCC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rgbClr val="BCCF00"/>
              </a:solidFill>
            </a:endParaRPr>
          </a:p>
        </p:txBody>
      </p:sp>
      <p:pic>
        <p:nvPicPr>
          <p:cNvPr id="4" name="vlc-record-2024-04-15-10h50m06s-Gigapress die casting machine 7000T applied in XPENG speed up EV manufacturing  LK Machinery.mp4-">
            <a:hlinkClick r:id="" action="ppaction://media"/>
            <a:extLst>
              <a:ext uri="{FF2B5EF4-FFF2-40B4-BE49-F238E27FC236}">
                <a16:creationId xmlns:a16="http://schemas.microsoft.com/office/drawing/2014/main" id="{3651789F-30A5-99A3-D95B-6E37FDB32BB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93055" y="2781391"/>
            <a:ext cx="3579964" cy="2013729"/>
          </a:xfrm>
          <a:prstGeom prst="roundRect">
            <a:avLst>
              <a:gd name="adj" fmla="val 5439"/>
            </a:avLst>
          </a:prstGeom>
          <a:ln>
            <a:noFill/>
          </a:ln>
          <a:effectLst>
            <a:innerShdw blurRad="114300" dist="50800">
              <a:srgbClr val="000000">
                <a:alpha val="0"/>
              </a:srgbClr>
            </a:innerShdw>
          </a:effectLst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BE8FFA96-C399-5902-6B62-C585390DBB8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837449" y="1773432"/>
            <a:ext cx="2468476" cy="1525056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DC50ACC5-3A68-345D-EA3E-7A8EE33FA7C8}"/>
              </a:ext>
            </a:extLst>
          </p:cNvPr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152088" y="5022791"/>
            <a:ext cx="2517111" cy="1645427"/>
          </a:xfrm>
          <a:prstGeom prst="rect">
            <a:avLst/>
          </a:prstGeom>
        </p:spPr>
      </p:pic>
      <p:pic>
        <p:nvPicPr>
          <p:cNvPr id="11" name="Grafik 10" descr="Ein Bild, das Autoteile, Kreis, Silber enthält.&#10;&#10;Automatisch generierte Beschreibung">
            <a:extLst>
              <a:ext uri="{FF2B5EF4-FFF2-40B4-BE49-F238E27FC236}">
                <a16:creationId xmlns:a16="http://schemas.microsoft.com/office/drawing/2014/main" id="{B62AAA49-70AC-DB5F-722E-01BCE55D200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3379" y="1866554"/>
            <a:ext cx="1582303" cy="1100179"/>
          </a:xfrm>
          <a:prstGeom prst="rect">
            <a:avLst/>
          </a:prstGeom>
        </p:spPr>
      </p:pic>
      <p:pic>
        <p:nvPicPr>
          <p:cNvPr id="12" name="Grafik 11" descr="Ein Bild, das Maschine enthält.&#10;&#10;Automatisch generierte Beschreibung">
            <a:extLst>
              <a:ext uri="{FF2B5EF4-FFF2-40B4-BE49-F238E27FC236}">
                <a16:creationId xmlns:a16="http://schemas.microsoft.com/office/drawing/2014/main" id="{40E984C4-1C10-66C5-894E-2950D8050F5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7477" y="4839176"/>
            <a:ext cx="896760" cy="1679280"/>
          </a:xfrm>
          <a:prstGeom prst="rect">
            <a:avLst/>
          </a:prstGeom>
        </p:spPr>
      </p:pic>
      <p:pic>
        <p:nvPicPr>
          <p:cNvPr id="13" name="Grafik 12" descr="Ein Bild, das Zylinder, Autoteile, Design enthält.&#10;&#10;Automatisch generierte Beschreibung">
            <a:extLst>
              <a:ext uri="{FF2B5EF4-FFF2-40B4-BE49-F238E27FC236}">
                <a16:creationId xmlns:a16="http://schemas.microsoft.com/office/drawing/2014/main" id="{F624D134-73FD-6AA8-030D-CADDF1686D8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99078">
            <a:off x="8938639" y="5124427"/>
            <a:ext cx="1941472" cy="950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9668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2387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18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3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4">
            <a:extLst>
              <a:ext uri="{FF2B5EF4-FFF2-40B4-BE49-F238E27FC236}">
                <a16:creationId xmlns:a16="http://schemas.microsoft.com/office/drawing/2014/main" id="{0FC9CF1C-42B5-EF17-8A31-C4D582DEBF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MEGA CASTING</a:t>
            </a:r>
            <a:br>
              <a:rPr lang="de-DE"/>
            </a:br>
            <a:r>
              <a:rPr lang="de-DE" b="0"/>
              <a:t>UNLOADING OF PARTS</a:t>
            </a:r>
            <a:endParaRPr lang="de-DE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21ACE6A-16E6-A125-C1C4-260053DD48F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10</a:t>
            </a:fld>
            <a:endParaRPr lang="de-DE"/>
          </a:p>
        </p:txBody>
      </p:sp>
      <p:sp>
        <p:nvSpPr>
          <p:cNvPr id="9" name="Textplatzhalter 8">
            <a:extLst>
              <a:ext uri="{FF2B5EF4-FFF2-40B4-BE49-F238E27FC236}">
                <a16:creationId xmlns:a16="http://schemas.microsoft.com/office/drawing/2014/main" id="{99904435-8FE2-9CC9-10FA-6220BE4C066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978B493F-D340-12D1-E164-501D79F998FF}"/>
              </a:ext>
            </a:extLst>
          </p:cNvPr>
          <p:cNvSpPr txBox="1"/>
          <p:nvPr/>
        </p:nvSpPr>
        <p:spPr>
          <a:xfrm>
            <a:off x="7020000" y="1998406"/>
            <a:ext cx="5071481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en-US" b="1" dirty="0">
                <a:solidFill>
                  <a:srgbClr val="003D6A"/>
                </a:solidFill>
              </a:rPr>
              <a:t>Flexible gripping systems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de-DE" sz="1400" dirty="0" err="1">
                <a:solidFill>
                  <a:srgbClr val="003D6A"/>
                </a:solidFill>
              </a:rPr>
              <a:t>Pneumatic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Electric </a:t>
            </a:r>
          </a:p>
          <a:p>
            <a:pPr>
              <a:buClr>
                <a:schemeClr val="bg2"/>
              </a:buClr>
              <a:buSzPct val="100000"/>
            </a:pPr>
            <a:endParaRPr lang="de-DE" b="1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Low </a:t>
            </a:r>
            <a:r>
              <a:rPr lang="de-DE" b="1" dirty="0" err="1">
                <a:solidFill>
                  <a:srgbClr val="003D6A"/>
                </a:solidFill>
              </a:rPr>
              <a:t>system</a:t>
            </a:r>
            <a:r>
              <a:rPr lang="de-DE" b="1" dirty="0">
                <a:solidFill>
                  <a:srgbClr val="003D6A"/>
                </a:solidFill>
              </a:rPr>
              <a:t> </a:t>
            </a:r>
            <a:r>
              <a:rPr lang="de-DE" b="1" dirty="0" err="1">
                <a:solidFill>
                  <a:srgbClr val="003D6A"/>
                </a:solidFill>
              </a:rPr>
              <a:t>pressure</a:t>
            </a:r>
            <a:endParaRPr lang="de-DE" b="1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High clamping forces at 6 bar</a:t>
            </a:r>
          </a:p>
          <a:p>
            <a:pPr>
              <a:buClr>
                <a:schemeClr val="bg2"/>
              </a:buClr>
              <a:buSzPct val="100000"/>
            </a:pPr>
            <a:endParaRPr lang="de-DE" sz="1400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en-US" b="1" dirty="0">
                <a:solidFill>
                  <a:srgbClr val="003D6A"/>
                </a:solidFill>
              </a:rPr>
              <a:t>High holding force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Safe handling of workpieces</a:t>
            </a:r>
          </a:p>
          <a:p>
            <a:pPr>
              <a:buClr>
                <a:schemeClr val="bg2"/>
              </a:buClr>
              <a:buSzPct val="100000"/>
            </a:pPr>
            <a:endParaRPr lang="de-DE" sz="1400" b="1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Max. </a:t>
            </a:r>
            <a:r>
              <a:rPr lang="de-DE" b="1" dirty="0" err="1">
                <a:solidFill>
                  <a:srgbClr val="003D6A"/>
                </a:solidFill>
              </a:rPr>
              <a:t>process</a:t>
            </a:r>
            <a:r>
              <a:rPr lang="de-DE" b="1" dirty="0">
                <a:solidFill>
                  <a:srgbClr val="003D6A"/>
                </a:solidFill>
              </a:rPr>
              <a:t> </a:t>
            </a:r>
            <a:r>
              <a:rPr lang="de-DE" b="1" dirty="0" err="1">
                <a:solidFill>
                  <a:srgbClr val="003D6A"/>
                </a:solidFill>
              </a:rPr>
              <a:t>reliability</a:t>
            </a:r>
            <a:endParaRPr lang="de-DE" b="1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Self locking mechanism </a:t>
            </a: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 err="1">
                <a:solidFill>
                  <a:srgbClr val="003D6A"/>
                </a:solidFill>
              </a:rPr>
              <a:t>Compensation</a:t>
            </a:r>
            <a:r>
              <a:rPr lang="de-DE" b="1" dirty="0">
                <a:solidFill>
                  <a:srgbClr val="003D6A"/>
                </a:solidFill>
              </a:rPr>
              <a:t> </a:t>
            </a:r>
            <a:r>
              <a:rPr lang="de-DE" b="1" dirty="0" err="1">
                <a:solidFill>
                  <a:srgbClr val="003D6A"/>
                </a:solidFill>
              </a:rPr>
              <a:t>units</a:t>
            </a:r>
            <a:r>
              <a:rPr lang="de-DE" b="1" dirty="0">
                <a:solidFill>
                  <a:srgbClr val="003D6A"/>
                </a:solidFill>
              </a:rPr>
              <a:t> possible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Allowing for the compensation of tolerancing as well as the deflection of the workpiece</a:t>
            </a:r>
          </a:p>
          <a:p>
            <a:pPr>
              <a:buClr>
                <a:schemeClr val="bg2"/>
              </a:buClr>
              <a:buSzPct val="100000"/>
            </a:pPr>
            <a:endParaRPr lang="en-US" sz="1400" dirty="0">
              <a:solidFill>
                <a:srgbClr val="003D6A"/>
              </a:solidFill>
            </a:endParaRPr>
          </a:p>
        </p:txBody>
      </p:sp>
      <p:sp>
        <p:nvSpPr>
          <p:cNvPr id="14" name="Rechteck: abgerundete Ecken 13">
            <a:extLst>
              <a:ext uri="{FF2B5EF4-FFF2-40B4-BE49-F238E27FC236}">
                <a16:creationId xmlns:a16="http://schemas.microsoft.com/office/drawing/2014/main" id="{0AA3BFD8-687D-5368-CEF0-9FCE40C899FF}"/>
              </a:ext>
            </a:extLst>
          </p:cNvPr>
          <p:cNvSpPr/>
          <p:nvPr/>
        </p:nvSpPr>
        <p:spPr>
          <a:xfrm>
            <a:off x="1357553" y="1793555"/>
            <a:ext cx="3982197" cy="2226700"/>
          </a:xfrm>
          <a:prstGeom prst="roundRect">
            <a:avLst/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1" name="vlc-record-2024-04-15-11h21m17s-video (4).mp4-">
            <a:hlinkClick r:id="" action="ppaction://media"/>
            <a:extLst>
              <a:ext uri="{FF2B5EF4-FFF2-40B4-BE49-F238E27FC236}">
                <a16:creationId xmlns:a16="http://schemas.microsoft.com/office/drawing/2014/main" id="{F145249C-9240-08E0-16BC-18A2B528E59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59451" y="1900480"/>
            <a:ext cx="3578400" cy="2012850"/>
          </a:xfrm>
          <a:prstGeom prst="roundRect">
            <a:avLst>
              <a:gd name="adj" fmla="val 5439"/>
            </a:avLst>
          </a:prstGeom>
          <a:ln>
            <a:noFill/>
          </a:ln>
          <a:effectLst>
            <a:innerShdw blurRad="114300" dist="50800">
              <a:srgbClr val="000000">
                <a:alpha val="0"/>
              </a:srgbClr>
            </a:innerShdw>
          </a:effectLst>
        </p:spPr>
      </p:pic>
      <p:pic>
        <p:nvPicPr>
          <p:cNvPr id="2" name="図 6">
            <a:extLst>
              <a:ext uri="{FF2B5EF4-FFF2-40B4-BE49-F238E27FC236}">
                <a16:creationId xmlns:a16="http://schemas.microsoft.com/office/drawing/2014/main" id="{31E15AFC-8840-87DD-7F5C-E2ED668CE549}"/>
              </a:ext>
            </a:extLst>
          </p:cNvPr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1685" y="4275937"/>
            <a:ext cx="3168415" cy="2211402"/>
          </a:xfrm>
          <a:prstGeom prst="rect">
            <a:avLst/>
          </a:prstGeom>
        </p:spPr>
      </p:pic>
      <p:pic>
        <p:nvPicPr>
          <p:cNvPr id="4" name="図 9">
            <a:extLst>
              <a:ext uri="{FF2B5EF4-FFF2-40B4-BE49-F238E27FC236}">
                <a16:creationId xmlns:a16="http://schemas.microsoft.com/office/drawing/2014/main" id="{3396C843-C2F1-4CB2-EA3C-DBF530D88E21}"/>
              </a:ext>
            </a:extLst>
          </p:cNvPr>
          <p:cNvPicPr>
            <a:picLocks noChangeAspect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472344" y="4275937"/>
            <a:ext cx="3441212" cy="2211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8350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8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1">
            <a:extLst>
              <a:ext uri="{FF2B5EF4-FFF2-40B4-BE49-F238E27FC236}">
                <a16:creationId xmlns:a16="http://schemas.microsoft.com/office/drawing/2014/main" id="{8E32A861-179B-96C4-58B8-A50E9A813931}"/>
              </a:ext>
            </a:extLst>
          </p:cNvPr>
          <p:cNvSpPr txBox="1"/>
          <p:nvPr/>
        </p:nvSpPr>
        <p:spPr>
          <a:xfrm>
            <a:off x="7020000" y="1906621"/>
            <a:ext cx="5061753" cy="4477732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de-DE" b="1">
                <a:solidFill>
                  <a:srgbClr val="003D6A"/>
                </a:solidFill>
              </a:rPr>
              <a:t>High </a:t>
            </a:r>
            <a:r>
              <a:rPr lang="de-DE" b="1" err="1">
                <a:solidFill>
                  <a:srgbClr val="003D6A"/>
                </a:solidFill>
              </a:rPr>
              <a:t>accuracy</a:t>
            </a:r>
            <a:endParaRPr lang="de-DE" b="1">
              <a:solidFill>
                <a:srgbClr val="003D6A"/>
              </a:solidFill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9EE0"/>
              </a:buClr>
              <a:buSzPct val="100000"/>
              <a:buFontTx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  <a:tabLst/>
              <a:defRPr/>
            </a:pPr>
            <a:r>
              <a:rPr kumimoji="0" lang="de-DE" sz="14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Clamping</a:t>
            </a:r>
            <a:r>
              <a:rPr kumimoji="0" lang="de-DE" sz="14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accuracy</a:t>
            </a:r>
            <a:r>
              <a:rPr kumimoji="0" lang="de-DE" sz="14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of</a:t>
            </a:r>
            <a:r>
              <a:rPr kumimoji="0" lang="de-DE" sz="14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 0,05mm</a:t>
            </a:r>
            <a:endParaRPr lang="de-DE" sz="1400">
              <a:solidFill>
                <a:srgbClr val="003D6A"/>
              </a:solidFill>
            </a:endParaRP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>
              <a:solidFill>
                <a:srgbClr val="003D6A"/>
              </a:solidFill>
            </a:endParaRP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>
                <a:solidFill>
                  <a:srgbClr val="003D6A"/>
                </a:solidFill>
              </a:rPr>
              <a:t>High pull down </a:t>
            </a:r>
            <a:r>
              <a:rPr lang="de-DE" b="1" err="1">
                <a:solidFill>
                  <a:srgbClr val="003D6A"/>
                </a:solidFill>
              </a:rPr>
              <a:t>force</a:t>
            </a:r>
            <a:endParaRPr lang="de-DE" b="1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>
                <a:solidFill>
                  <a:srgbClr val="003D6A"/>
                </a:solidFill>
              </a:rPr>
              <a:t>28kN </a:t>
            </a:r>
            <a:r>
              <a:rPr lang="de-DE" sz="1400" err="1">
                <a:solidFill>
                  <a:srgbClr val="003D6A"/>
                </a:solidFill>
              </a:rPr>
              <a:t>force</a:t>
            </a:r>
            <a:endParaRPr lang="de-DE" sz="140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>
                <a:solidFill>
                  <a:srgbClr val="003D6A"/>
                </a:solidFill>
              </a:rPr>
              <a:t>Up </a:t>
            </a:r>
            <a:r>
              <a:rPr lang="de-DE" sz="1400" err="1">
                <a:solidFill>
                  <a:srgbClr val="003D6A"/>
                </a:solidFill>
              </a:rPr>
              <a:t>to</a:t>
            </a:r>
            <a:r>
              <a:rPr lang="de-DE" sz="1400">
                <a:solidFill>
                  <a:srgbClr val="003D6A"/>
                </a:solidFill>
              </a:rPr>
              <a:t> 3mm pull in </a:t>
            </a:r>
            <a:r>
              <a:rPr lang="de-DE" sz="1400" err="1">
                <a:solidFill>
                  <a:srgbClr val="003D6A"/>
                </a:solidFill>
              </a:rPr>
              <a:t>stroke</a:t>
            </a:r>
            <a:endParaRPr lang="de-DE" sz="140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>
                <a:solidFill>
                  <a:srgbClr val="003D6A"/>
                </a:solidFill>
              </a:rPr>
              <a:t>Possible </a:t>
            </a:r>
            <a:r>
              <a:rPr lang="de-DE" sz="1400" err="1">
                <a:solidFill>
                  <a:srgbClr val="003D6A"/>
                </a:solidFill>
              </a:rPr>
              <a:t>to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straighten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slightly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deformed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pieces</a:t>
            </a:r>
            <a:endParaRPr lang="de-DE" sz="140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endParaRPr lang="de-DE" sz="140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endParaRPr lang="de-DE" sz="140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>
                <a:solidFill>
                  <a:srgbClr val="003D6A"/>
                </a:solidFill>
              </a:rPr>
              <a:t>Double </a:t>
            </a:r>
            <a:r>
              <a:rPr lang="de-DE" b="1" err="1">
                <a:solidFill>
                  <a:srgbClr val="003D6A"/>
                </a:solidFill>
              </a:rPr>
              <a:t>function</a:t>
            </a:r>
            <a:endParaRPr lang="de-DE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Clamping station for machining as well as workpiece carrier for the complete downstream process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Self locking mechanism</a:t>
            </a: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sz="1800" b="1">
                <a:solidFill>
                  <a:srgbClr val="003D6A"/>
                </a:solidFill>
              </a:rPr>
              <a:t>Option: </a:t>
            </a:r>
            <a:r>
              <a:rPr lang="de-DE" sz="1800" b="1" err="1">
                <a:solidFill>
                  <a:srgbClr val="003D6A"/>
                </a:solidFill>
              </a:rPr>
              <a:t>Accessories</a:t>
            </a:r>
            <a:r>
              <a:rPr lang="de-DE" sz="1800" b="1">
                <a:solidFill>
                  <a:srgbClr val="003D6A"/>
                </a:solidFill>
              </a:rPr>
              <a:t> </a:t>
            </a:r>
            <a:r>
              <a:rPr lang="de-DE" sz="1800" b="1" err="1">
                <a:solidFill>
                  <a:srgbClr val="003D6A"/>
                </a:solidFill>
              </a:rPr>
              <a:t>available</a:t>
            </a:r>
            <a:endParaRPr lang="de-DE" b="1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Different sensor options possible for highest process </a:t>
            </a:r>
            <a:r>
              <a:rPr lang="en-US" sz="1400" err="1">
                <a:solidFill>
                  <a:srgbClr val="003D6A"/>
                </a:solidFill>
              </a:rPr>
              <a:t>controll</a:t>
            </a:r>
            <a:endParaRPr lang="en-US" sz="1400">
              <a:solidFill>
                <a:srgbClr val="003D6A"/>
              </a:solidFill>
            </a:endParaRPr>
          </a:p>
        </p:txBody>
      </p:sp>
      <p:sp>
        <p:nvSpPr>
          <p:cNvPr id="7" name="Titel 6">
            <a:extLst>
              <a:ext uri="{FF2B5EF4-FFF2-40B4-BE49-F238E27FC236}">
                <a16:creationId xmlns:a16="http://schemas.microsoft.com/office/drawing/2014/main" id="{127EEE11-F9FC-4E91-BE6F-40492145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ZERO-POINT SYSTEM</a:t>
            </a:r>
            <a:br>
              <a:rPr lang="de-DE" dirty="0"/>
            </a:br>
            <a:r>
              <a:rPr lang="de-DE" sz="2400" b="0" dirty="0"/>
              <a:t>WPC CLAMPING &amp; MILLING OF PARTS</a:t>
            </a:r>
            <a:endParaRPr lang="de-DE" b="0" dirty="0"/>
          </a:p>
        </p:txBody>
      </p:sp>
      <p:sp>
        <p:nvSpPr>
          <p:cNvPr id="102" name="Foliennummernplatzhalter 2">
            <a:extLst>
              <a:ext uri="{FF2B5EF4-FFF2-40B4-BE49-F238E27FC236}">
                <a16:creationId xmlns:a16="http://schemas.microsoft.com/office/drawing/2014/main" id="{3BFE4A2D-D368-472C-8DD0-EBC0A0CC98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11</a:t>
            </a:fld>
            <a:endParaRPr lang="de-DE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C121E24C-A557-4EE9-8A77-8EC4084E419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AUTOMOTIVE</a:t>
            </a:r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id="{DF5876FD-539B-B249-5A55-F0A1BA7431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814" y="2089286"/>
            <a:ext cx="4054861" cy="2276486"/>
          </a:xfrm>
          <a:prstGeom prst="rect">
            <a:avLst/>
          </a:prstGeom>
        </p:spPr>
      </p:pic>
      <p:pic>
        <p:nvPicPr>
          <p:cNvPr id="4" name="Grafik 3">
            <a:extLst>
              <a:ext uri="{FF2B5EF4-FFF2-40B4-BE49-F238E27FC236}">
                <a16:creationId xmlns:a16="http://schemas.microsoft.com/office/drawing/2014/main" id="{4FDA3CE8-D7CC-D0CB-AE84-C2056ABDDBF8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377258" y="4172668"/>
            <a:ext cx="3087948" cy="2018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35322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019B5F-8BCD-9BE4-158F-111696E4B7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2" name="Rechteck 1041">
            <a:extLst>
              <a:ext uri="{FF2B5EF4-FFF2-40B4-BE49-F238E27FC236}">
                <a16:creationId xmlns:a16="http://schemas.microsoft.com/office/drawing/2014/main" id="{83E1F4CF-0AE3-38C1-BBF0-7EE2B751E8F3}"/>
              </a:ext>
            </a:extLst>
          </p:cNvPr>
          <p:cNvSpPr/>
          <p:nvPr/>
        </p:nvSpPr>
        <p:spPr>
          <a:xfrm>
            <a:off x="190500" y="1428750"/>
            <a:ext cx="4800526" cy="5320728"/>
          </a:xfrm>
          <a:prstGeom prst="rect">
            <a:avLst/>
          </a:prstGeom>
          <a:solidFill>
            <a:srgbClr val="E4E4E4"/>
          </a:solidFill>
          <a:ln w="76200">
            <a:solidFill>
              <a:srgbClr val="E4E4E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3C5940F2-9EB1-B953-68E4-1D2C3F6D36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PROCESS STEP </a:t>
            </a:r>
            <a:r>
              <a:rPr lang="de-DE">
                <a:solidFill>
                  <a:srgbClr val="00ADEE"/>
                </a:solidFill>
              </a:rPr>
              <a:t>BODY SHOP</a:t>
            </a:r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96353008-92BC-CF55-B7D2-15F7747081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1046" name="Rechteck 1045">
            <a:extLst>
              <a:ext uri="{FF2B5EF4-FFF2-40B4-BE49-F238E27FC236}">
                <a16:creationId xmlns:a16="http://schemas.microsoft.com/office/drawing/2014/main" id="{3E8EBE82-A459-47BC-E11B-1E8E84226EB6}"/>
              </a:ext>
            </a:extLst>
          </p:cNvPr>
          <p:cNvSpPr/>
          <p:nvPr/>
        </p:nvSpPr>
        <p:spPr>
          <a:xfrm>
            <a:off x="4991026" y="1428750"/>
            <a:ext cx="7010474" cy="5320730"/>
          </a:xfrm>
          <a:prstGeom prst="rect">
            <a:avLst/>
          </a:prstGeom>
          <a:noFill/>
          <a:ln w="76200">
            <a:solidFill>
              <a:srgbClr val="E4E4E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5" name="Gruppieren 4">
            <a:extLst>
              <a:ext uri="{FF2B5EF4-FFF2-40B4-BE49-F238E27FC236}">
                <a16:creationId xmlns:a16="http://schemas.microsoft.com/office/drawing/2014/main" id="{5F5C12B4-0FFE-0B74-476E-4D9CFD0BE9AF}"/>
              </a:ext>
            </a:extLst>
          </p:cNvPr>
          <p:cNvGrpSpPr/>
          <p:nvPr/>
        </p:nvGrpSpPr>
        <p:grpSpPr>
          <a:xfrm>
            <a:off x="-441561" y="1518754"/>
            <a:ext cx="2339577" cy="845184"/>
            <a:chOff x="-613910" y="1363599"/>
            <a:chExt cx="3383589" cy="949671"/>
          </a:xfrm>
        </p:grpSpPr>
        <p:sp>
          <p:nvSpPr>
            <p:cNvPr id="6" name="Textfeld 5">
              <a:extLst>
                <a:ext uri="{FF2B5EF4-FFF2-40B4-BE49-F238E27FC236}">
                  <a16:creationId xmlns:a16="http://schemas.microsoft.com/office/drawing/2014/main" id="{4E632931-2565-A25F-7FA0-C959B5905361}"/>
                </a:ext>
              </a:extLst>
            </p:cNvPr>
            <p:cNvSpPr txBox="1"/>
            <p:nvPr/>
          </p:nvSpPr>
          <p:spPr>
            <a:xfrm>
              <a:off x="-613910" y="1363599"/>
              <a:ext cx="3383589" cy="9496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4000" b="1">
                  <a:solidFill>
                    <a:srgbClr val="003D6A"/>
                  </a:solidFill>
                </a:rPr>
                <a:t>3</a:t>
              </a:r>
            </a:p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2000" i="0" u="none" strike="noStrike" kern="1200" cap="none" spc="0" normalizeH="0" baseline="0" noProof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Front end</a:t>
              </a:r>
            </a:p>
          </p:txBody>
        </p:sp>
        <p:cxnSp>
          <p:nvCxnSpPr>
            <p:cNvPr id="7" name="Gerader Verbinder 6">
              <a:extLst>
                <a:ext uri="{FF2B5EF4-FFF2-40B4-BE49-F238E27FC236}">
                  <a16:creationId xmlns:a16="http://schemas.microsoft.com/office/drawing/2014/main" id="{DAA2718A-904C-ACE0-A4E8-DD546561EF57}"/>
                </a:ext>
              </a:extLst>
            </p:cNvPr>
            <p:cNvCxnSpPr>
              <a:cxnSpLocks/>
            </p:cNvCxnSpPr>
            <p:nvPr/>
          </p:nvCxnSpPr>
          <p:spPr>
            <a:xfrm>
              <a:off x="320576" y="1974591"/>
              <a:ext cx="1416573" cy="0"/>
            </a:xfrm>
            <a:prstGeom prst="line">
              <a:avLst/>
            </a:prstGeom>
            <a:ln>
              <a:solidFill>
                <a:srgbClr val="BCC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Gruppieren 14">
            <a:extLst>
              <a:ext uri="{FF2B5EF4-FFF2-40B4-BE49-F238E27FC236}">
                <a16:creationId xmlns:a16="http://schemas.microsoft.com/office/drawing/2014/main" id="{8C50109D-258D-00E5-11A8-D21140F0DA9D}"/>
              </a:ext>
            </a:extLst>
          </p:cNvPr>
          <p:cNvGrpSpPr/>
          <p:nvPr/>
        </p:nvGrpSpPr>
        <p:grpSpPr>
          <a:xfrm>
            <a:off x="1328676" y="1518754"/>
            <a:ext cx="2339577" cy="845184"/>
            <a:chOff x="359200" y="1363599"/>
            <a:chExt cx="3383589" cy="949671"/>
          </a:xfrm>
        </p:grpSpPr>
        <p:sp>
          <p:nvSpPr>
            <p:cNvPr id="17" name="Textfeld 16">
              <a:extLst>
                <a:ext uri="{FF2B5EF4-FFF2-40B4-BE49-F238E27FC236}">
                  <a16:creationId xmlns:a16="http://schemas.microsoft.com/office/drawing/2014/main" id="{73CA2FFC-46ED-A537-399D-D99B59B30443}"/>
                </a:ext>
              </a:extLst>
            </p:cNvPr>
            <p:cNvSpPr txBox="1"/>
            <p:nvPr/>
          </p:nvSpPr>
          <p:spPr>
            <a:xfrm>
              <a:off x="359200" y="1363599"/>
              <a:ext cx="3383589" cy="9496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4000" b="1">
                  <a:solidFill>
                    <a:srgbClr val="003D6A"/>
                  </a:solidFill>
                </a:rPr>
                <a:t>4</a:t>
              </a:r>
            </a:p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>
                  <a:solidFill>
                    <a:srgbClr val="003D6A"/>
                  </a:solidFill>
                </a:rPr>
                <a:t>Back end</a:t>
              </a:r>
              <a:endParaRPr kumimoji="0" lang="de-DE" sz="200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cxnSp>
          <p:nvCxnSpPr>
            <p:cNvPr id="18" name="Gerader Verbinder 17">
              <a:extLst>
                <a:ext uri="{FF2B5EF4-FFF2-40B4-BE49-F238E27FC236}">
                  <a16:creationId xmlns:a16="http://schemas.microsoft.com/office/drawing/2014/main" id="{85DC9583-93C5-FD8B-A5D7-4E4BCB619B51}"/>
                </a:ext>
              </a:extLst>
            </p:cNvPr>
            <p:cNvCxnSpPr>
              <a:cxnSpLocks/>
            </p:cNvCxnSpPr>
            <p:nvPr/>
          </p:nvCxnSpPr>
          <p:spPr>
            <a:xfrm>
              <a:off x="1356067" y="1974591"/>
              <a:ext cx="1416573" cy="0"/>
            </a:xfrm>
            <a:prstGeom prst="line">
              <a:avLst/>
            </a:prstGeom>
            <a:ln>
              <a:solidFill>
                <a:srgbClr val="BCC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" name="Additionszeichen 28">
            <a:extLst>
              <a:ext uri="{FF2B5EF4-FFF2-40B4-BE49-F238E27FC236}">
                <a16:creationId xmlns:a16="http://schemas.microsoft.com/office/drawing/2014/main" id="{D31BC5EF-C7B6-D333-6154-3CF46D3E64EB}"/>
              </a:ext>
            </a:extLst>
          </p:cNvPr>
          <p:cNvSpPr/>
          <p:nvPr/>
        </p:nvSpPr>
        <p:spPr>
          <a:xfrm>
            <a:off x="1347834" y="1792834"/>
            <a:ext cx="570598" cy="544068"/>
          </a:xfrm>
          <a:prstGeom prst="mathPlus">
            <a:avLst/>
          </a:prstGeom>
          <a:solidFill>
            <a:srgbClr val="BCC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rgbClr val="BCCF00"/>
              </a:solidFill>
            </a:endParaRPr>
          </a:p>
        </p:txBody>
      </p:sp>
      <p:grpSp>
        <p:nvGrpSpPr>
          <p:cNvPr id="11" name="Gruppieren 10">
            <a:extLst>
              <a:ext uri="{FF2B5EF4-FFF2-40B4-BE49-F238E27FC236}">
                <a16:creationId xmlns:a16="http://schemas.microsoft.com/office/drawing/2014/main" id="{D68FE1EC-00DD-5BFC-7748-86D764DD2926}"/>
              </a:ext>
            </a:extLst>
          </p:cNvPr>
          <p:cNvGrpSpPr/>
          <p:nvPr/>
        </p:nvGrpSpPr>
        <p:grpSpPr>
          <a:xfrm>
            <a:off x="3182300" y="1513208"/>
            <a:ext cx="2339577" cy="845184"/>
            <a:chOff x="359200" y="1363599"/>
            <a:chExt cx="3383589" cy="949671"/>
          </a:xfrm>
        </p:grpSpPr>
        <p:sp>
          <p:nvSpPr>
            <p:cNvPr id="12" name="Textfeld 11">
              <a:extLst>
                <a:ext uri="{FF2B5EF4-FFF2-40B4-BE49-F238E27FC236}">
                  <a16:creationId xmlns:a16="http://schemas.microsoft.com/office/drawing/2014/main" id="{8B4D063C-B86B-8DEA-F457-9411D789B881}"/>
                </a:ext>
              </a:extLst>
            </p:cNvPr>
            <p:cNvSpPr txBox="1"/>
            <p:nvPr/>
          </p:nvSpPr>
          <p:spPr>
            <a:xfrm>
              <a:off x="359200" y="1363599"/>
              <a:ext cx="3383589" cy="9496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4000" b="1">
                  <a:solidFill>
                    <a:srgbClr val="003D6A"/>
                  </a:solidFill>
                </a:rPr>
                <a:t>5</a:t>
              </a:r>
            </a:p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err="1">
                  <a:solidFill>
                    <a:srgbClr val="003D6A"/>
                  </a:solidFill>
                </a:rPr>
                <a:t>Battery</a:t>
              </a:r>
              <a:r>
                <a:rPr lang="de-DE">
                  <a:solidFill>
                    <a:srgbClr val="003D6A"/>
                  </a:solidFill>
                </a:rPr>
                <a:t> pack</a:t>
              </a:r>
              <a:endParaRPr kumimoji="0" lang="de-DE" sz="200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cxnSp>
          <p:nvCxnSpPr>
            <p:cNvPr id="13" name="Gerader Verbinder 12">
              <a:extLst>
                <a:ext uri="{FF2B5EF4-FFF2-40B4-BE49-F238E27FC236}">
                  <a16:creationId xmlns:a16="http://schemas.microsoft.com/office/drawing/2014/main" id="{6981946B-7DF6-4A70-5F34-E64EE587EBBA}"/>
                </a:ext>
              </a:extLst>
            </p:cNvPr>
            <p:cNvCxnSpPr>
              <a:cxnSpLocks/>
            </p:cNvCxnSpPr>
            <p:nvPr/>
          </p:nvCxnSpPr>
          <p:spPr>
            <a:xfrm>
              <a:off x="1356067" y="1974591"/>
              <a:ext cx="1416573" cy="0"/>
            </a:xfrm>
            <a:prstGeom prst="line">
              <a:avLst/>
            </a:prstGeom>
            <a:ln>
              <a:solidFill>
                <a:srgbClr val="BCC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Additionszeichen 13">
            <a:extLst>
              <a:ext uri="{FF2B5EF4-FFF2-40B4-BE49-F238E27FC236}">
                <a16:creationId xmlns:a16="http://schemas.microsoft.com/office/drawing/2014/main" id="{4A20A622-CB47-041E-63A5-0B74EDFD5894}"/>
              </a:ext>
            </a:extLst>
          </p:cNvPr>
          <p:cNvSpPr/>
          <p:nvPr/>
        </p:nvSpPr>
        <p:spPr>
          <a:xfrm>
            <a:off x="3201458" y="1787288"/>
            <a:ext cx="570598" cy="544068"/>
          </a:xfrm>
          <a:prstGeom prst="mathPlus">
            <a:avLst/>
          </a:prstGeom>
          <a:solidFill>
            <a:srgbClr val="BCC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rgbClr val="BCCF00"/>
              </a:solidFill>
            </a:endParaRPr>
          </a:p>
        </p:txBody>
      </p:sp>
      <p:pic>
        <p:nvPicPr>
          <p:cNvPr id="19" name="Grafik 18" descr="Ein Bild, das Maschine, Bautechnik, Industrie, Stahl enthält.&#10;&#10;Automatisch generierte Beschreibung">
            <a:extLst>
              <a:ext uri="{FF2B5EF4-FFF2-40B4-BE49-F238E27FC236}">
                <a16:creationId xmlns:a16="http://schemas.microsoft.com/office/drawing/2014/main" id="{D3901746-B45E-1BF8-595A-1039CA9C39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532" y="2440116"/>
            <a:ext cx="3511330" cy="1980000"/>
          </a:xfrm>
          <a:prstGeom prst="rect">
            <a:avLst/>
          </a:prstGeom>
        </p:spPr>
      </p:pic>
      <p:pic>
        <p:nvPicPr>
          <p:cNvPr id="22" name="Picture 2">
            <a:extLst>
              <a:ext uri="{FF2B5EF4-FFF2-40B4-BE49-F238E27FC236}">
                <a16:creationId xmlns:a16="http://schemas.microsoft.com/office/drawing/2014/main" id="{1DBC3F86-6D18-1F91-3628-8BCC7C52E0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89" y="4585076"/>
            <a:ext cx="3602017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Grafik 22">
            <a:extLst>
              <a:ext uri="{FF2B5EF4-FFF2-40B4-BE49-F238E27FC236}">
                <a16:creationId xmlns:a16="http://schemas.microsoft.com/office/drawing/2014/main" id="{0E525897-16FE-8D24-1374-E0FB24C8984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26338" y="1722771"/>
            <a:ext cx="2468476" cy="1525056"/>
          </a:xfrm>
          <a:prstGeom prst="rect">
            <a:avLst/>
          </a:prstGeom>
        </p:spPr>
      </p:pic>
      <p:pic>
        <p:nvPicPr>
          <p:cNvPr id="24" name="Grafik 23" descr="Ein Bild, das Autoteile, Kreis, Silber enthält.&#10;&#10;Automatisch generierte Beschreibung">
            <a:extLst>
              <a:ext uri="{FF2B5EF4-FFF2-40B4-BE49-F238E27FC236}">
                <a16:creationId xmlns:a16="http://schemas.microsoft.com/office/drawing/2014/main" id="{25F1041A-207F-73F9-47B7-9A229CD7BC9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7418" y="1905241"/>
            <a:ext cx="1167888" cy="812035"/>
          </a:xfrm>
          <a:prstGeom prst="rect">
            <a:avLst/>
          </a:prstGeom>
        </p:spPr>
      </p:pic>
      <p:pic>
        <p:nvPicPr>
          <p:cNvPr id="26" name="Grafik 25">
            <a:extLst>
              <a:ext uri="{FF2B5EF4-FFF2-40B4-BE49-F238E27FC236}">
                <a16:creationId xmlns:a16="http://schemas.microsoft.com/office/drawing/2014/main" id="{E0E951A6-316E-3BDB-C01B-C939C77ED0B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162025" y="4557441"/>
            <a:ext cx="3367953" cy="2175572"/>
          </a:xfrm>
          <a:prstGeom prst="rect">
            <a:avLst/>
          </a:prstGeom>
        </p:spPr>
      </p:pic>
      <p:pic>
        <p:nvPicPr>
          <p:cNvPr id="28" name="Picture 2">
            <a:extLst>
              <a:ext uri="{FF2B5EF4-FFF2-40B4-BE49-F238E27FC236}">
                <a16:creationId xmlns:a16="http://schemas.microsoft.com/office/drawing/2014/main" id="{10027FD2-18F8-09F4-35BB-09B929738A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8529072" y="5120270"/>
            <a:ext cx="3367953" cy="1219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" name="Grafik 1023">
            <a:extLst>
              <a:ext uri="{FF2B5EF4-FFF2-40B4-BE49-F238E27FC236}">
                <a16:creationId xmlns:a16="http://schemas.microsoft.com/office/drawing/2014/main" id="{88E4EFFC-51E0-9A97-8602-87B2CA42386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93302" y="1567912"/>
            <a:ext cx="1463626" cy="1679915"/>
          </a:xfrm>
          <a:prstGeom prst="rect">
            <a:avLst/>
          </a:prstGeom>
        </p:spPr>
      </p:pic>
      <p:pic>
        <p:nvPicPr>
          <p:cNvPr id="3091" name="Grafik 3090">
            <a:extLst>
              <a:ext uri="{FF2B5EF4-FFF2-40B4-BE49-F238E27FC236}">
                <a16:creationId xmlns:a16="http://schemas.microsoft.com/office/drawing/2014/main" id="{E7458381-424F-110F-3F7C-B69ED6B5BE7C}"/>
              </a:ext>
            </a:extLst>
          </p:cNvPr>
          <p:cNvPicPr>
            <a:picLocks noChangeAspect="1"/>
          </p:cNvPicPr>
          <p:nvPr/>
        </p:nvPicPr>
        <p:blipFill>
          <a:blip r:embed="rId9">
            <a:alphaModFix amt="20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401554" y="3559512"/>
            <a:ext cx="4189418" cy="1068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4059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el 6">
            <a:extLst>
              <a:ext uri="{FF2B5EF4-FFF2-40B4-BE49-F238E27FC236}">
                <a16:creationId xmlns:a16="http://schemas.microsoft.com/office/drawing/2014/main" id="{127EEE11-F9FC-4E91-BE6F-40492145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CUSTOMIZED GRIPPING UNIT</a:t>
            </a:r>
            <a:br>
              <a:rPr lang="de-DE"/>
            </a:br>
            <a:r>
              <a:rPr lang="de-DE" sz="2400">
                <a:solidFill>
                  <a:srgbClr val="BCCF00"/>
                </a:solidFill>
              </a:rPr>
              <a:t>HANDLING</a:t>
            </a:r>
            <a:r>
              <a:rPr lang="de-DE" sz="2400" b="0"/>
              <a:t> OF BATTERYPACKS</a:t>
            </a:r>
            <a:endParaRPr lang="de-DE" b="0"/>
          </a:p>
        </p:txBody>
      </p:sp>
      <p:sp>
        <p:nvSpPr>
          <p:cNvPr id="146" name="Textfeld 145">
            <a:extLst>
              <a:ext uri="{FF2B5EF4-FFF2-40B4-BE49-F238E27FC236}">
                <a16:creationId xmlns:a16="http://schemas.microsoft.com/office/drawing/2014/main" id="{78BAED30-14C9-4397-8A36-7A083293C04F}"/>
              </a:ext>
            </a:extLst>
          </p:cNvPr>
          <p:cNvSpPr txBox="1"/>
          <p:nvPr/>
        </p:nvSpPr>
        <p:spPr>
          <a:xfrm>
            <a:off x="7020000" y="1989477"/>
            <a:ext cx="5061753" cy="4506914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en-US" sz="1800" b="1">
                <a:solidFill>
                  <a:srgbClr val="003D6A"/>
                </a:solidFill>
              </a:rPr>
              <a:t>powerful yet precise </a:t>
            </a:r>
            <a:endParaRPr lang="de-DE" b="1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Up to 12.000N gripping force with stepless stroke of 100...400mm / jaw</a:t>
            </a:r>
          </a:p>
          <a:p>
            <a:pPr>
              <a:buClr>
                <a:schemeClr val="bg2"/>
              </a:buClr>
              <a:buSzPct val="100000"/>
            </a:pPr>
            <a:endParaRPr lang="de-DE" sz="1400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en-US" sz="1800" b="1">
                <a:solidFill>
                  <a:srgbClr val="003D6A"/>
                </a:solidFill>
              </a:rPr>
              <a:t>slim design </a:t>
            </a:r>
            <a:endParaRPr lang="de-DE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servo drive inside the gripper</a:t>
            </a:r>
          </a:p>
          <a:p>
            <a:pPr>
              <a:buClr>
                <a:schemeClr val="bg2"/>
              </a:buClr>
              <a:buSzPct val="100000"/>
            </a:pPr>
            <a:endParaRPr lang="de-DE" sz="1400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en-US" sz="1800" b="1">
                <a:solidFill>
                  <a:srgbClr val="003D6A"/>
                </a:solidFill>
              </a:rPr>
              <a:t>large torque capacity </a:t>
            </a:r>
            <a:endParaRPr lang="de-DE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gripper fingers up to 800mm length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endParaRPr lang="en-US" sz="1400">
              <a:solidFill>
                <a:srgbClr val="003D6A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9EE0"/>
              </a:buClr>
              <a:buSzPct val="100000"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Position clamping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electric holding break prevents the movement of the spindle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endParaRPr lang="de-DE" sz="1400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err="1">
                <a:solidFill>
                  <a:srgbClr val="003D6A"/>
                </a:solidFill>
              </a:rPr>
              <a:t>asynchronous</a:t>
            </a:r>
            <a:r>
              <a:rPr lang="de-DE" b="1">
                <a:solidFill>
                  <a:srgbClr val="003D6A"/>
                </a:solidFill>
              </a:rPr>
              <a:t> </a:t>
            </a:r>
            <a:r>
              <a:rPr lang="de-DE" b="1" err="1">
                <a:solidFill>
                  <a:srgbClr val="003D6A"/>
                </a:solidFill>
              </a:rPr>
              <a:t>jaw</a:t>
            </a:r>
            <a:r>
              <a:rPr lang="de-DE" b="1">
                <a:solidFill>
                  <a:srgbClr val="003D6A"/>
                </a:solidFill>
              </a:rPr>
              <a:t> </a:t>
            </a:r>
            <a:r>
              <a:rPr lang="de-DE" b="1" err="1">
                <a:solidFill>
                  <a:srgbClr val="003D6A"/>
                </a:solidFill>
              </a:rPr>
              <a:t>movement</a:t>
            </a:r>
            <a:r>
              <a:rPr lang="de-DE" b="1">
                <a:solidFill>
                  <a:srgbClr val="003D6A"/>
                </a:solidFill>
              </a:rPr>
              <a:t> possible 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positioning of the component in gripped state</a:t>
            </a:r>
            <a:endParaRPr lang="de-DE" sz="1400">
              <a:solidFill>
                <a:srgbClr val="003D6A"/>
              </a:solidFill>
            </a:endParaRP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6B9D2379-BBB0-CFC1-A3B4-0305666227E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grpSp>
        <p:nvGrpSpPr>
          <p:cNvPr id="26" name="Gruppieren 25">
            <a:extLst>
              <a:ext uri="{FF2B5EF4-FFF2-40B4-BE49-F238E27FC236}">
                <a16:creationId xmlns:a16="http://schemas.microsoft.com/office/drawing/2014/main" id="{1CA679B2-2423-42BD-CBFE-6ED08754843D}"/>
              </a:ext>
            </a:extLst>
          </p:cNvPr>
          <p:cNvGrpSpPr/>
          <p:nvPr/>
        </p:nvGrpSpPr>
        <p:grpSpPr>
          <a:xfrm>
            <a:off x="8959139" y="5856510"/>
            <a:ext cx="2995757" cy="914400"/>
            <a:chOff x="3742246" y="5929745"/>
            <a:chExt cx="2995757" cy="914400"/>
          </a:xfrm>
        </p:grpSpPr>
        <p:grpSp>
          <p:nvGrpSpPr>
            <p:cNvPr id="8" name="Gruppieren 7">
              <a:extLst>
                <a:ext uri="{FF2B5EF4-FFF2-40B4-BE49-F238E27FC236}">
                  <a16:creationId xmlns:a16="http://schemas.microsoft.com/office/drawing/2014/main" id="{07BE87D5-DA36-D53D-EF14-9DA27967A1D2}"/>
                </a:ext>
              </a:extLst>
            </p:cNvPr>
            <p:cNvGrpSpPr/>
            <p:nvPr/>
          </p:nvGrpSpPr>
          <p:grpSpPr>
            <a:xfrm>
              <a:off x="4830808" y="6221056"/>
              <a:ext cx="1907195" cy="461076"/>
              <a:chOff x="7294240" y="6285327"/>
              <a:chExt cx="1907195" cy="461076"/>
            </a:xfrm>
          </p:grpSpPr>
          <p:pic>
            <p:nvPicPr>
              <p:cNvPr id="12" name="Picture 12">
                <a:extLst>
                  <a:ext uri="{FF2B5EF4-FFF2-40B4-BE49-F238E27FC236}">
                    <a16:creationId xmlns:a16="http://schemas.microsoft.com/office/drawing/2014/main" id="{4721E3F4-10CA-DE03-B8CE-29B24BAE5D9C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94240" y="6285327"/>
                <a:ext cx="847231" cy="1440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4" name="Picture 14">
                <a:extLst>
                  <a:ext uri="{FF2B5EF4-FFF2-40B4-BE49-F238E27FC236}">
                    <a16:creationId xmlns:a16="http://schemas.microsoft.com/office/drawing/2014/main" id="{19DACEE7-91CB-B5EC-CD9B-23B2E87BA696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61071" y="6285327"/>
                <a:ext cx="840364" cy="1440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1" name="Picture 2">
                <a:extLst>
                  <a:ext uri="{FF2B5EF4-FFF2-40B4-BE49-F238E27FC236}">
                    <a16:creationId xmlns:a16="http://schemas.microsoft.com/office/drawing/2014/main" id="{CF51999C-EB33-3B10-4E75-EEC3B6581E93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498553" y="6577952"/>
                <a:ext cx="417491" cy="16845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2" name="Picture 16">
                <a:extLst>
                  <a:ext uri="{FF2B5EF4-FFF2-40B4-BE49-F238E27FC236}">
                    <a16:creationId xmlns:a16="http://schemas.microsoft.com/office/drawing/2014/main" id="{7446EEB0-AFED-115E-FFD6-CBDE1B1019A0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11399" y="6598811"/>
                <a:ext cx="812912" cy="1473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24" name="Grafik 23" descr="Roboterhand mit einfarbiger Füllung">
              <a:extLst>
                <a:ext uri="{FF2B5EF4-FFF2-40B4-BE49-F238E27FC236}">
                  <a16:creationId xmlns:a16="http://schemas.microsoft.com/office/drawing/2014/main" id="{DB50BAD9-2B7F-D964-0C89-8922903647E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3742246" y="5929745"/>
              <a:ext cx="914400" cy="914400"/>
            </a:xfrm>
            <a:prstGeom prst="rect">
              <a:avLst/>
            </a:prstGeom>
          </p:spPr>
        </p:pic>
      </p:grpSp>
      <p:sp>
        <p:nvSpPr>
          <p:cNvPr id="25" name="Textfeld 24">
            <a:extLst>
              <a:ext uri="{FF2B5EF4-FFF2-40B4-BE49-F238E27FC236}">
                <a16:creationId xmlns:a16="http://schemas.microsoft.com/office/drawing/2014/main" id="{990CCD86-175E-FE50-F58B-E13F8B0BA5BD}"/>
              </a:ext>
            </a:extLst>
          </p:cNvPr>
          <p:cNvSpPr txBox="1"/>
          <p:nvPr/>
        </p:nvSpPr>
        <p:spPr>
          <a:xfrm>
            <a:off x="6951067" y="6070600"/>
            <a:ext cx="2008071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rPr>
              <a:t>Easy </a:t>
            </a:r>
            <a:r>
              <a:rPr lang="de-DE" sz="1600" b="1" err="1">
                <a:solidFill>
                  <a:srgbClr val="00446B"/>
                </a:solidFill>
                <a:latin typeface="+mj-lt"/>
                <a:ea typeface="+mj-ea"/>
                <a:cs typeface="+mj-cs"/>
              </a:rPr>
              <a:t>integration</a:t>
            </a:r>
            <a:r>
              <a: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rPr>
              <a:t> </a:t>
            </a:r>
            <a:r>
              <a:rPr lang="de-DE" sz="1600" err="1">
                <a:solidFill>
                  <a:srgbClr val="00446B"/>
                </a:solidFill>
                <a:latin typeface="+mj-lt"/>
                <a:ea typeface="+mj-ea"/>
                <a:cs typeface="+mj-cs"/>
              </a:rPr>
              <a:t>by</a:t>
            </a:r>
            <a:r>
              <a:rPr lang="de-DE" sz="160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 7. Axis </a:t>
            </a:r>
            <a:r>
              <a:rPr lang="de-DE" sz="1600" err="1">
                <a:solidFill>
                  <a:srgbClr val="00446B"/>
                </a:solidFill>
                <a:latin typeface="+mj-lt"/>
                <a:ea typeface="+mj-ea"/>
                <a:cs typeface="+mj-cs"/>
              </a:rPr>
              <a:t>option</a:t>
            </a:r>
            <a:endParaRPr lang="de-DE" sz="1200">
              <a:solidFill>
                <a:srgbClr val="00446B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03" name="Gruppieren 102">
            <a:extLst>
              <a:ext uri="{FF2B5EF4-FFF2-40B4-BE49-F238E27FC236}">
                <a16:creationId xmlns:a16="http://schemas.microsoft.com/office/drawing/2014/main" id="{793551D4-DBE7-0FD5-CD70-CC6D33FA37E3}"/>
              </a:ext>
            </a:extLst>
          </p:cNvPr>
          <p:cNvGrpSpPr/>
          <p:nvPr/>
        </p:nvGrpSpPr>
        <p:grpSpPr>
          <a:xfrm>
            <a:off x="838596" y="5853788"/>
            <a:ext cx="4973145" cy="1012451"/>
            <a:chOff x="1649755" y="5862176"/>
            <a:chExt cx="4973145" cy="1012451"/>
          </a:xfrm>
        </p:grpSpPr>
        <p:grpSp>
          <p:nvGrpSpPr>
            <p:cNvPr id="101" name="Gruppieren 100">
              <a:extLst>
                <a:ext uri="{FF2B5EF4-FFF2-40B4-BE49-F238E27FC236}">
                  <a16:creationId xmlns:a16="http://schemas.microsoft.com/office/drawing/2014/main" id="{C3344DEF-5C39-B55B-D858-E97ECE8E2CD9}"/>
                </a:ext>
              </a:extLst>
            </p:cNvPr>
            <p:cNvGrpSpPr/>
            <p:nvPr/>
          </p:nvGrpSpPr>
          <p:grpSpPr>
            <a:xfrm>
              <a:off x="4246446" y="5862176"/>
              <a:ext cx="2376454" cy="1012451"/>
              <a:chOff x="4246446" y="5862176"/>
              <a:chExt cx="2376454" cy="1012451"/>
            </a:xfrm>
          </p:grpSpPr>
          <p:pic>
            <p:nvPicPr>
              <p:cNvPr id="27" name="Grafik 26">
                <a:extLst>
                  <a:ext uri="{FF2B5EF4-FFF2-40B4-BE49-F238E27FC236}">
                    <a16:creationId xmlns:a16="http://schemas.microsoft.com/office/drawing/2014/main" id="{7688031D-8225-F47E-8CB8-89E8B744D6B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0"/>
              <a:srcRect t="53577"/>
              <a:stretch/>
            </p:blipFill>
            <p:spPr>
              <a:xfrm>
                <a:off x="4246446" y="5862176"/>
                <a:ext cx="2376454" cy="639881"/>
              </a:xfrm>
              <a:prstGeom prst="rect">
                <a:avLst/>
              </a:prstGeom>
            </p:spPr>
          </p:pic>
          <p:sp>
            <p:nvSpPr>
              <p:cNvPr id="30" name="Textfeld 29">
                <a:extLst>
                  <a:ext uri="{FF2B5EF4-FFF2-40B4-BE49-F238E27FC236}">
                    <a16:creationId xmlns:a16="http://schemas.microsoft.com/office/drawing/2014/main" id="{0A788519-2512-12D6-051C-5C147595BD7E}"/>
                  </a:ext>
                </a:extLst>
              </p:cNvPr>
              <p:cNvSpPr txBox="1"/>
              <p:nvPr/>
            </p:nvSpPr>
            <p:spPr>
              <a:xfrm>
                <a:off x="4521126" y="6479763"/>
                <a:ext cx="1827094" cy="394864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de-DE" sz="1200">
                    <a:solidFill>
                      <a:srgbClr val="003C69"/>
                    </a:solidFill>
                  </a:rPr>
                  <a:t>a</a:t>
                </a:r>
                <a:r>
                  <a:rPr kumimoji="0" lang="de-DE" sz="1200" i="0" u="none" strike="noStrike" kern="1200" cap="none" spc="0" normalizeH="0" baseline="0" noProof="0" err="1">
                    <a:ln>
                      <a:noFill/>
                    </a:ln>
                    <a:solidFill>
                      <a:srgbClr val="003C69"/>
                    </a:solidFill>
                    <a:effectLst/>
                    <a:uLnTx/>
                    <a:uFillTx/>
                    <a:ea typeface="+mn-ea"/>
                    <a:cs typeface="+mn-cs"/>
                  </a:rPr>
                  <a:t>synchronous</a:t>
                </a:r>
                <a:r>
                  <a:rPr kumimoji="0" lang="de-DE" sz="1200" i="0" u="none" strike="noStrike" kern="1200" cap="none" spc="0" normalizeH="0" baseline="0" noProof="0">
                    <a:ln>
                      <a:noFill/>
                    </a:ln>
                    <a:solidFill>
                      <a:srgbClr val="003C69"/>
                    </a:solidFill>
                    <a:effectLst/>
                    <a:uLnTx/>
                    <a:uFillTx/>
                    <a:ea typeface="+mn-ea"/>
                    <a:cs typeface="+mn-cs"/>
                  </a:rPr>
                  <a:t> </a:t>
                </a:r>
                <a:r>
                  <a:rPr kumimoji="0" lang="de-DE" sz="1200" i="0" u="none" strike="noStrike" kern="1200" cap="none" spc="0" normalizeH="0" baseline="0" noProof="0" err="1">
                    <a:ln>
                      <a:noFill/>
                    </a:ln>
                    <a:solidFill>
                      <a:srgbClr val="003C69"/>
                    </a:solidFill>
                    <a:effectLst/>
                    <a:uLnTx/>
                    <a:uFillTx/>
                    <a:ea typeface="+mn-ea"/>
                    <a:cs typeface="+mn-cs"/>
                  </a:rPr>
                  <a:t>version</a:t>
                </a:r>
                <a:endParaRPr kumimoji="0" lang="de-DE" sz="2000" i="0" u="none" strike="noStrike" kern="1200" cap="none" spc="0" normalizeH="0" baseline="0" noProof="0">
                  <a:ln>
                    <a:noFill/>
                  </a:ln>
                  <a:solidFill>
                    <a:srgbClr val="003C69"/>
                  </a:solidFill>
                  <a:effectLst/>
                  <a:uLnTx/>
                  <a:uFillTx/>
                  <a:ea typeface="+mn-ea"/>
                  <a:cs typeface="+mn-cs"/>
                </a:endParaRPr>
              </a:p>
            </p:txBody>
          </p:sp>
        </p:grpSp>
        <p:grpSp>
          <p:nvGrpSpPr>
            <p:cNvPr id="100" name="Gruppieren 99">
              <a:extLst>
                <a:ext uri="{FF2B5EF4-FFF2-40B4-BE49-F238E27FC236}">
                  <a16:creationId xmlns:a16="http://schemas.microsoft.com/office/drawing/2014/main" id="{978CC540-E8F3-E634-2722-E3EA117BB817}"/>
                </a:ext>
              </a:extLst>
            </p:cNvPr>
            <p:cNvGrpSpPr/>
            <p:nvPr/>
          </p:nvGrpSpPr>
          <p:grpSpPr>
            <a:xfrm>
              <a:off x="1649755" y="5902301"/>
              <a:ext cx="2376454" cy="972326"/>
              <a:chOff x="1649755" y="5902301"/>
              <a:chExt cx="2376454" cy="972326"/>
            </a:xfrm>
          </p:grpSpPr>
          <p:pic>
            <p:nvPicPr>
              <p:cNvPr id="97" name="Grafik 96">
                <a:extLst>
                  <a:ext uri="{FF2B5EF4-FFF2-40B4-BE49-F238E27FC236}">
                    <a16:creationId xmlns:a16="http://schemas.microsoft.com/office/drawing/2014/main" id="{4DDD8A2F-63BA-D35D-C110-E4F73B78A49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0"/>
              <a:srcRect b="53576"/>
              <a:stretch/>
            </p:blipFill>
            <p:spPr>
              <a:xfrm>
                <a:off x="1649755" y="5902301"/>
                <a:ext cx="2376454" cy="639881"/>
              </a:xfrm>
              <a:prstGeom prst="rect">
                <a:avLst/>
              </a:prstGeom>
            </p:spPr>
          </p:pic>
          <p:sp>
            <p:nvSpPr>
              <p:cNvPr id="98" name="Textfeld 97">
                <a:extLst>
                  <a:ext uri="{FF2B5EF4-FFF2-40B4-BE49-F238E27FC236}">
                    <a16:creationId xmlns:a16="http://schemas.microsoft.com/office/drawing/2014/main" id="{2CB4A58D-DE39-3ECB-A0A7-52BD923FC04E}"/>
                  </a:ext>
                </a:extLst>
              </p:cNvPr>
              <p:cNvSpPr txBox="1"/>
              <p:nvPr/>
            </p:nvSpPr>
            <p:spPr>
              <a:xfrm>
                <a:off x="1924435" y="6479763"/>
                <a:ext cx="1827094" cy="394864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de-DE" sz="1200">
                    <a:solidFill>
                      <a:srgbClr val="003C69"/>
                    </a:solidFill>
                  </a:rPr>
                  <a:t>s</a:t>
                </a:r>
                <a:r>
                  <a:rPr kumimoji="0" lang="de-DE" sz="1200" i="0" u="none" strike="noStrike" kern="1200" cap="none" spc="0" normalizeH="0" baseline="0" noProof="0" err="1">
                    <a:ln>
                      <a:noFill/>
                    </a:ln>
                    <a:solidFill>
                      <a:srgbClr val="003C69"/>
                    </a:solidFill>
                    <a:effectLst/>
                    <a:uLnTx/>
                    <a:uFillTx/>
                    <a:ea typeface="+mn-ea"/>
                    <a:cs typeface="+mn-cs"/>
                  </a:rPr>
                  <a:t>ynchronous</a:t>
                </a:r>
                <a:r>
                  <a:rPr kumimoji="0" lang="de-DE" sz="1200" i="0" u="none" strike="noStrike" kern="1200" cap="none" spc="0" normalizeH="0" baseline="0" noProof="0">
                    <a:ln>
                      <a:noFill/>
                    </a:ln>
                    <a:solidFill>
                      <a:srgbClr val="003C69"/>
                    </a:solidFill>
                    <a:effectLst/>
                    <a:uLnTx/>
                    <a:uFillTx/>
                    <a:ea typeface="+mn-ea"/>
                    <a:cs typeface="+mn-cs"/>
                  </a:rPr>
                  <a:t> </a:t>
                </a:r>
                <a:r>
                  <a:rPr kumimoji="0" lang="de-DE" sz="1200" i="0" u="none" strike="noStrike" kern="1200" cap="none" spc="0" normalizeH="0" baseline="0" noProof="0" err="1">
                    <a:ln>
                      <a:noFill/>
                    </a:ln>
                    <a:solidFill>
                      <a:srgbClr val="003C69"/>
                    </a:solidFill>
                    <a:effectLst/>
                    <a:uLnTx/>
                    <a:uFillTx/>
                    <a:ea typeface="+mn-ea"/>
                    <a:cs typeface="+mn-cs"/>
                  </a:rPr>
                  <a:t>version</a:t>
                </a:r>
                <a:endParaRPr kumimoji="0" lang="de-DE" sz="2000" i="0" u="none" strike="noStrike" kern="1200" cap="none" spc="0" normalizeH="0" baseline="0" noProof="0">
                  <a:ln>
                    <a:noFill/>
                  </a:ln>
                  <a:solidFill>
                    <a:srgbClr val="003C69"/>
                  </a:solidFill>
                  <a:effectLst/>
                  <a:uLnTx/>
                  <a:uFillTx/>
                  <a:ea typeface="+mn-ea"/>
                  <a:cs typeface="+mn-cs"/>
                </a:endParaRPr>
              </a:p>
            </p:txBody>
          </p:sp>
        </p:grpSp>
      </p:grpSp>
      <p:pic>
        <p:nvPicPr>
          <p:cNvPr id="3" name="Grafik 2" descr="Ein Bild, das Bautechnik, Gelände, Fahrzeug, Maschine enthält.&#10;&#10;Automatisch generierte Beschreibung">
            <a:extLst>
              <a:ext uri="{FF2B5EF4-FFF2-40B4-BE49-F238E27FC236}">
                <a16:creationId xmlns:a16="http://schemas.microsoft.com/office/drawing/2014/main" id="{89072F3E-FCA9-E72E-CBF8-2E7EE96A08C9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99" r="5086"/>
          <a:stretch/>
        </p:blipFill>
        <p:spPr>
          <a:xfrm>
            <a:off x="658814" y="1743379"/>
            <a:ext cx="5941424" cy="3868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693950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126BD0-DEFA-FF23-87F1-8ED8D71D35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2" name="Rechteck 1041">
            <a:extLst>
              <a:ext uri="{FF2B5EF4-FFF2-40B4-BE49-F238E27FC236}">
                <a16:creationId xmlns:a16="http://schemas.microsoft.com/office/drawing/2014/main" id="{7563F452-28AA-BD18-0526-EEEF6D6739A1}"/>
              </a:ext>
            </a:extLst>
          </p:cNvPr>
          <p:cNvSpPr/>
          <p:nvPr/>
        </p:nvSpPr>
        <p:spPr>
          <a:xfrm>
            <a:off x="190500" y="1428750"/>
            <a:ext cx="4800526" cy="5320728"/>
          </a:xfrm>
          <a:prstGeom prst="rect">
            <a:avLst/>
          </a:prstGeom>
          <a:solidFill>
            <a:srgbClr val="E4E4E4"/>
          </a:solidFill>
          <a:ln w="76200">
            <a:solidFill>
              <a:srgbClr val="E4E4E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812624BA-6B95-A752-855E-4AE278906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PROCESS STEP </a:t>
            </a:r>
            <a:r>
              <a:rPr lang="de-DE">
                <a:solidFill>
                  <a:srgbClr val="00ADEE"/>
                </a:solidFill>
              </a:rPr>
              <a:t>BODY SHOP</a:t>
            </a:r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2D4B4058-99BA-3717-28FB-249B405350F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3091" name="Grafik 3090">
            <a:extLst>
              <a:ext uri="{FF2B5EF4-FFF2-40B4-BE49-F238E27FC236}">
                <a16:creationId xmlns:a16="http://schemas.microsoft.com/office/drawing/2014/main" id="{7887529B-132D-8C13-17BA-DFF5C4A4686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01554" y="3559512"/>
            <a:ext cx="4189418" cy="1068730"/>
          </a:xfrm>
          <a:prstGeom prst="rect">
            <a:avLst/>
          </a:prstGeom>
        </p:spPr>
      </p:pic>
      <p:sp>
        <p:nvSpPr>
          <p:cNvPr id="1046" name="Rechteck 1045">
            <a:extLst>
              <a:ext uri="{FF2B5EF4-FFF2-40B4-BE49-F238E27FC236}">
                <a16:creationId xmlns:a16="http://schemas.microsoft.com/office/drawing/2014/main" id="{B1E0EA8A-0DDD-973D-F902-FA27E4B3EB86}"/>
              </a:ext>
            </a:extLst>
          </p:cNvPr>
          <p:cNvSpPr/>
          <p:nvPr/>
        </p:nvSpPr>
        <p:spPr>
          <a:xfrm>
            <a:off x="4991026" y="1428750"/>
            <a:ext cx="7010474" cy="5320730"/>
          </a:xfrm>
          <a:prstGeom prst="rect">
            <a:avLst/>
          </a:prstGeom>
          <a:noFill/>
          <a:ln w="76200">
            <a:solidFill>
              <a:srgbClr val="E4E4E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5" name="Gruppieren 4">
            <a:extLst>
              <a:ext uri="{FF2B5EF4-FFF2-40B4-BE49-F238E27FC236}">
                <a16:creationId xmlns:a16="http://schemas.microsoft.com/office/drawing/2014/main" id="{04B801AA-B76F-301E-69AD-B12826A3B1C7}"/>
              </a:ext>
            </a:extLst>
          </p:cNvPr>
          <p:cNvGrpSpPr/>
          <p:nvPr/>
        </p:nvGrpSpPr>
        <p:grpSpPr>
          <a:xfrm>
            <a:off x="196793" y="1518754"/>
            <a:ext cx="2339577" cy="845184"/>
            <a:chOff x="359200" y="1363599"/>
            <a:chExt cx="3383589" cy="949671"/>
          </a:xfrm>
        </p:grpSpPr>
        <p:sp>
          <p:nvSpPr>
            <p:cNvPr id="6" name="Textfeld 5">
              <a:extLst>
                <a:ext uri="{FF2B5EF4-FFF2-40B4-BE49-F238E27FC236}">
                  <a16:creationId xmlns:a16="http://schemas.microsoft.com/office/drawing/2014/main" id="{816976F0-A8BF-951F-15F7-74C13B4C55B2}"/>
                </a:ext>
              </a:extLst>
            </p:cNvPr>
            <p:cNvSpPr txBox="1"/>
            <p:nvPr/>
          </p:nvSpPr>
          <p:spPr>
            <a:xfrm>
              <a:off x="359200" y="1363599"/>
              <a:ext cx="3383589" cy="9496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4000" b="1">
                  <a:solidFill>
                    <a:srgbClr val="003D6A"/>
                  </a:solidFill>
                </a:rPr>
                <a:t>6</a:t>
              </a:r>
            </a:p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2000" i="0" u="none" strike="noStrike" kern="1200" cap="none" spc="0" normalizeH="0" baseline="0" noProof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FRAMING</a:t>
              </a:r>
            </a:p>
          </p:txBody>
        </p:sp>
        <p:cxnSp>
          <p:nvCxnSpPr>
            <p:cNvPr id="7" name="Gerader Verbinder 6">
              <a:extLst>
                <a:ext uri="{FF2B5EF4-FFF2-40B4-BE49-F238E27FC236}">
                  <a16:creationId xmlns:a16="http://schemas.microsoft.com/office/drawing/2014/main" id="{38CEE6B7-E9CD-B1C0-3158-99ACDE6993A6}"/>
                </a:ext>
              </a:extLst>
            </p:cNvPr>
            <p:cNvCxnSpPr>
              <a:cxnSpLocks/>
            </p:cNvCxnSpPr>
            <p:nvPr/>
          </p:nvCxnSpPr>
          <p:spPr>
            <a:xfrm>
              <a:off x="1356067" y="1974591"/>
              <a:ext cx="1416573" cy="0"/>
            </a:xfrm>
            <a:prstGeom prst="line">
              <a:avLst/>
            </a:prstGeom>
            <a:ln>
              <a:solidFill>
                <a:srgbClr val="BCC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Gruppieren 14">
            <a:extLst>
              <a:ext uri="{FF2B5EF4-FFF2-40B4-BE49-F238E27FC236}">
                <a16:creationId xmlns:a16="http://schemas.microsoft.com/office/drawing/2014/main" id="{B4B4172B-BF52-FF3C-9617-957CC892A6DF}"/>
              </a:ext>
            </a:extLst>
          </p:cNvPr>
          <p:cNvGrpSpPr/>
          <p:nvPr/>
        </p:nvGrpSpPr>
        <p:grpSpPr>
          <a:xfrm>
            <a:off x="2483037" y="1518754"/>
            <a:ext cx="2339577" cy="845184"/>
            <a:chOff x="359200" y="1363599"/>
            <a:chExt cx="3383589" cy="949671"/>
          </a:xfrm>
        </p:grpSpPr>
        <p:sp>
          <p:nvSpPr>
            <p:cNvPr id="17" name="Textfeld 16">
              <a:extLst>
                <a:ext uri="{FF2B5EF4-FFF2-40B4-BE49-F238E27FC236}">
                  <a16:creationId xmlns:a16="http://schemas.microsoft.com/office/drawing/2014/main" id="{3D261601-8AE6-319B-9C17-1258FD2CF307}"/>
                </a:ext>
              </a:extLst>
            </p:cNvPr>
            <p:cNvSpPr txBox="1"/>
            <p:nvPr/>
          </p:nvSpPr>
          <p:spPr>
            <a:xfrm>
              <a:off x="359200" y="1363599"/>
              <a:ext cx="3383589" cy="9496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4000" b="1">
                  <a:solidFill>
                    <a:srgbClr val="003D6A"/>
                  </a:solidFill>
                </a:rPr>
                <a:t>7</a:t>
              </a:r>
            </a:p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2400">
                  <a:solidFill>
                    <a:srgbClr val="003D6A"/>
                  </a:solidFill>
                </a:rPr>
                <a:t>BODY PARTS</a:t>
              </a:r>
              <a:endParaRPr kumimoji="0" lang="de-DE" sz="280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cxnSp>
          <p:nvCxnSpPr>
            <p:cNvPr id="18" name="Gerader Verbinder 17">
              <a:extLst>
                <a:ext uri="{FF2B5EF4-FFF2-40B4-BE49-F238E27FC236}">
                  <a16:creationId xmlns:a16="http://schemas.microsoft.com/office/drawing/2014/main" id="{55E96CE1-5108-724D-D3E3-FE88FD6427B0}"/>
                </a:ext>
              </a:extLst>
            </p:cNvPr>
            <p:cNvCxnSpPr>
              <a:cxnSpLocks/>
            </p:cNvCxnSpPr>
            <p:nvPr/>
          </p:nvCxnSpPr>
          <p:spPr>
            <a:xfrm>
              <a:off x="1356067" y="1974591"/>
              <a:ext cx="1416573" cy="0"/>
            </a:xfrm>
            <a:prstGeom prst="line">
              <a:avLst/>
            </a:prstGeom>
            <a:ln>
              <a:solidFill>
                <a:srgbClr val="BCC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" name="Additionszeichen 28">
            <a:extLst>
              <a:ext uri="{FF2B5EF4-FFF2-40B4-BE49-F238E27FC236}">
                <a16:creationId xmlns:a16="http://schemas.microsoft.com/office/drawing/2014/main" id="{59CDF5CE-953C-1C8D-4980-944182EBDCA7}"/>
              </a:ext>
            </a:extLst>
          </p:cNvPr>
          <p:cNvSpPr/>
          <p:nvPr/>
        </p:nvSpPr>
        <p:spPr>
          <a:xfrm>
            <a:off x="2242457" y="1905000"/>
            <a:ext cx="570598" cy="544068"/>
          </a:xfrm>
          <a:prstGeom prst="mathPlus">
            <a:avLst/>
          </a:prstGeom>
          <a:solidFill>
            <a:srgbClr val="BCC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rgbClr val="BCCF00"/>
              </a:solidFill>
            </a:endParaRP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19BC151A-A559-24A4-212B-C0222D001A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420292" y="4926333"/>
            <a:ext cx="2468476" cy="1525056"/>
          </a:xfrm>
          <a:prstGeom prst="rect">
            <a:avLst/>
          </a:prstGeom>
        </p:spPr>
      </p:pic>
      <p:pic>
        <p:nvPicPr>
          <p:cNvPr id="11" name="Grafik 10" descr="Ein Bild, das Autoteile, Kreis, Silber enthält.&#10;&#10;Automatisch generierte Beschreibung">
            <a:extLst>
              <a:ext uri="{FF2B5EF4-FFF2-40B4-BE49-F238E27FC236}">
                <a16:creationId xmlns:a16="http://schemas.microsoft.com/office/drawing/2014/main" id="{25E2A624-2F4A-A598-3FB0-3B982041F9D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3379" y="1866554"/>
            <a:ext cx="1582303" cy="1100179"/>
          </a:xfrm>
          <a:prstGeom prst="rect">
            <a:avLst/>
          </a:prstGeom>
        </p:spPr>
      </p:pic>
      <p:pic>
        <p:nvPicPr>
          <p:cNvPr id="12" name="Grafik 11" descr="Ein Bild, das Maschine enthält.&#10;&#10;Automatisch generierte Beschreibung">
            <a:extLst>
              <a:ext uri="{FF2B5EF4-FFF2-40B4-BE49-F238E27FC236}">
                <a16:creationId xmlns:a16="http://schemas.microsoft.com/office/drawing/2014/main" id="{C978137E-C007-7665-3D92-9E4E47F44F4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47855" y="1664082"/>
            <a:ext cx="896760" cy="1679280"/>
          </a:xfrm>
          <a:prstGeom prst="rect">
            <a:avLst/>
          </a:prstGeom>
        </p:spPr>
      </p:pic>
      <p:pic>
        <p:nvPicPr>
          <p:cNvPr id="3" name="Grafik 2" descr="Ein Bild, das Person, orange enthält.&#10;&#10;Automatisch generierte Beschreibung">
            <a:extLst>
              <a:ext uri="{FF2B5EF4-FFF2-40B4-BE49-F238E27FC236}">
                <a16:creationId xmlns:a16="http://schemas.microsoft.com/office/drawing/2014/main" id="{795F9F4D-73E4-B478-1CF2-CDE1B065BE9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152" y="4839176"/>
            <a:ext cx="3332436" cy="1874495"/>
          </a:xfrm>
          <a:prstGeom prst="rect">
            <a:avLst/>
          </a:prstGeom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244DF2CC-E007-A5DC-FDB7-18BF055FC12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70152" y="2819326"/>
            <a:ext cx="3334968" cy="1883248"/>
          </a:xfrm>
          <a:prstGeom prst="rect">
            <a:avLst/>
          </a:prstGeom>
        </p:spPr>
      </p:pic>
      <p:pic>
        <p:nvPicPr>
          <p:cNvPr id="4" name="Grafik 3">
            <a:extLst>
              <a:ext uri="{FF2B5EF4-FFF2-40B4-BE49-F238E27FC236}">
                <a16:creationId xmlns:a16="http://schemas.microsoft.com/office/drawing/2014/main" id="{5727D267-C27C-9F31-2570-AD05A67B6D2C}"/>
              </a:ext>
            </a:extLst>
          </p:cNvPr>
          <p:cNvPicPr>
            <a:picLocks noChangeAspect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323238" y="5060543"/>
            <a:ext cx="2215570" cy="1431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9746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el 9">
            <a:extLst>
              <a:ext uri="{FF2B5EF4-FFF2-40B4-BE49-F238E27FC236}">
                <a16:creationId xmlns:a16="http://schemas.microsoft.com/office/drawing/2014/main" id="{8C1F2822-228D-5D50-3F98-75D4D6EE2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APPLICATION</a:t>
            </a:r>
            <a:br>
              <a:rPr lang="de-DE"/>
            </a:br>
            <a:r>
              <a:rPr lang="de-DE" sz="2400" b="0"/>
              <a:t>FRAMING BODY IN WHITE</a:t>
            </a:r>
            <a:endParaRPr lang="de-DE" b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9E628A4-2449-E499-9703-B47F493CBD9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15</a:t>
            </a:fld>
            <a:endParaRPr lang="de-DE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3036E9CF-031B-0424-098A-8026311E391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/>
              <a:t>SOLUTION FRAMING</a:t>
            </a:r>
          </a:p>
        </p:txBody>
      </p:sp>
      <p:pic>
        <p:nvPicPr>
          <p:cNvPr id="2" name="Grafik 1" descr="Ein Bild, das drinnen, Automat enthält.&#10;&#10;Automatisch generierte Beschreibung">
            <a:extLst>
              <a:ext uri="{FF2B5EF4-FFF2-40B4-BE49-F238E27FC236}">
                <a16:creationId xmlns:a16="http://schemas.microsoft.com/office/drawing/2014/main" id="{6EB6756B-EACC-29E4-46E3-34CCF77DDEED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65" y="2194063"/>
            <a:ext cx="5797236" cy="3763117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id="{7DAD251B-FF55-181C-942C-C80E6D5325F8}"/>
              </a:ext>
            </a:extLst>
          </p:cNvPr>
          <p:cNvSpPr txBox="1"/>
          <p:nvPr/>
        </p:nvSpPr>
        <p:spPr>
          <a:xfrm>
            <a:off x="7020000" y="1906621"/>
            <a:ext cx="5061753" cy="4477732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de-DE" b="1">
                <a:solidFill>
                  <a:srgbClr val="003D6A"/>
                </a:solidFill>
              </a:rPr>
              <a:t>High </a:t>
            </a:r>
            <a:r>
              <a:rPr lang="de-DE" b="1" err="1">
                <a:solidFill>
                  <a:srgbClr val="003D6A"/>
                </a:solidFill>
              </a:rPr>
              <a:t>flexibility</a:t>
            </a:r>
            <a:endParaRPr lang="de-DE" b="1">
              <a:solidFill>
                <a:srgbClr val="003D6A"/>
              </a:solidFill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9EE0"/>
              </a:buClr>
              <a:buSzPct val="100000"/>
              <a:buFontTx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  <a:tabLst/>
              <a:defRPr/>
            </a:pPr>
            <a:r>
              <a:rPr kumimoji="0" lang="de-DE" sz="14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Unified </a:t>
            </a:r>
            <a:r>
              <a:rPr kumimoji="0" lang="de-DE" sz="14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pressure</a:t>
            </a:r>
            <a:r>
              <a:rPr kumimoji="0" lang="de-DE" sz="14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 on </a:t>
            </a:r>
            <a:r>
              <a:rPr kumimoji="0" lang="de-DE" sz="14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the</a:t>
            </a:r>
            <a:r>
              <a:rPr kumimoji="0" lang="de-DE" sz="14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body</a:t>
            </a:r>
            <a:r>
              <a:rPr kumimoji="0" lang="de-DE" sz="14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for</a:t>
            </a:r>
            <a:r>
              <a:rPr kumimoji="0" lang="de-DE" sz="14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improved</a:t>
            </a:r>
            <a:r>
              <a:rPr kumimoji="0" lang="de-DE" sz="14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build</a:t>
            </a:r>
            <a:r>
              <a:rPr kumimoji="0" lang="de-DE" sz="14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quality</a:t>
            </a:r>
            <a:endParaRPr lang="de-DE" sz="1400">
              <a:solidFill>
                <a:srgbClr val="003D6A"/>
              </a:solidFill>
            </a:endParaRP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>
                <a:solidFill>
                  <a:srgbClr val="003D6A"/>
                </a:solidFill>
              </a:rPr>
              <a:t>High pull down </a:t>
            </a:r>
            <a:r>
              <a:rPr lang="de-DE" b="1" err="1">
                <a:solidFill>
                  <a:srgbClr val="003D6A"/>
                </a:solidFill>
              </a:rPr>
              <a:t>force</a:t>
            </a:r>
            <a:endParaRPr lang="de-DE" b="1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de-DE" sz="1400">
                <a:solidFill>
                  <a:srgbClr val="003D6A"/>
                </a:solidFill>
              </a:rPr>
              <a:t>28kN </a:t>
            </a:r>
            <a:r>
              <a:rPr lang="de-DE" sz="1400" err="1">
                <a:solidFill>
                  <a:srgbClr val="003D6A"/>
                </a:solidFill>
              </a:rPr>
              <a:t>force</a:t>
            </a:r>
            <a:endParaRPr lang="de-DE" sz="140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de-DE" sz="1400">
                <a:solidFill>
                  <a:srgbClr val="003D6A"/>
                </a:solidFill>
              </a:rPr>
              <a:t>Self </a:t>
            </a:r>
            <a:r>
              <a:rPr lang="de-DE" sz="1400" err="1">
                <a:solidFill>
                  <a:srgbClr val="003D6A"/>
                </a:solidFill>
              </a:rPr>
              <a:t>locking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mechanism</a:t>
            </a:r>
            <a:endParaRPr lang="de-DE" sz="140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de-DE" sz="1400">
                <a:solidFill>
                  <a:srgbClr val="003D6A"/>
                </a:solidFill>
              </a:rPr>
              <a:t>3mm pull in </a:t>
            </a:r>
            <a:r>
              <a:rPr lang="de-DE" sz="1400" err="1">
                <a:solidFill>
                  <a:srgbClr val="003D6A"/>
                </a:solidFill>
              </a:rPr>
              <a:t>stroke</a:t>
            </a:r>
            <a:endParaRPr lang="de-DE" sz="140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endParaRPr lang="de-DE" sz="140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>
                <a:solidFill>
                  <a:srgbClr val="003D6A"/>
                </a:solidFill>
              </a:rPr>
              <a:t>Weldings </a:t>
            </a:r>
            <a:r>
              <a:rPr lang="de-DE" b="1" err="1">
                <a:solidFill>
                  <a:srgbClr val="003D6A"/>
                </a:solidFill>
              </a:rPr>
              <a:t>compatible</a:t>
            </a:r>
            <a:endParaRPr lang="de-DE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de-DE" sz="1400" err="1">
                <a:solidFill>
                  <a:srgbClr val="003D6A"/>
                </a:solidFill>
              </a:rPr>
              <a:t>Enabling</a:t>
            </a:r>
            <a:r>
              <a:rPr lang="de-DE" sz="1400">
                <a:solidFill>
                  <a:srgbClr val="003D6A"/>
                </a:solidFill>
              </a:rPr>
              <a:t> smooth </a:t>
            </a:r>
            <a:r>
              <a:rPr lang="de-DE" sz="1400" err="1">
                <a:solidFill>
                  <a:srgbClr val="003D6A"/>
                </a:solidFill>
              </a:rPr>
              <a:t>build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quality</a:t>
            </a:r>
            <a:endParaRPr lang="de-DE" sz="1400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sz="1800" b="1">
                <a:solidFill>
                  <a:srgbClr val="003D6A"/>
                </a:solidFill>
              </a:rPr>
              <a:t>Option: </a:t>
            </a:r>
            <a:r>
              <a:rPr lang="de-DE" sz="1800" b="1" err="1">
                <a:solidFill>
                  <a:srgbClr val="003D6A"/>
                </a:solidFill>
              </a:rPr>
              <a:t>Accessories</a:t>
            </a:r>
            <a:r>
              <a:rPr lang="de-DE" sz="1800" b="1">
                <a:solidFill>
                  <a:srgbClr val="003D6A"/>
                </a:solidFill>
              </a:rPr>
              <a:t> </a:t>
            </a:r>
            <a:r>
              <a:rPr lang="de-DE" sz="1800" b="1" err="1">
                <a:solidFill>
                  <a:srgbClr val="003D6A"/>
                </a:solidFill>
              </a:rPr>
              <a:t>available</a:t>
            </a:r>
            <a:endParaRPr lang="de-DE" b="1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Different sensor options possible for highest process </a:t>
            </a:r>
            <a:r>
              <a:rPr lang="en-US" sz="1400" err="1">
                <a:solidFill>
                  <a:srgbClr val="003D6A"/>
                </a:solidFill>
              </a:rPr>
              <a:t>controll</a:t>
            </a:r>
            <a:endParaRPr lang="en-US" sz="1400">
              <a:solidFill>
                <a:srgbClr val="003D6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08201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el 6">
            <a:extLst>
              <a:ext uri="{FF2B5EF4-FFF2-40B4-BE49-F238E27FC236}">
                <a16:creationId xmlns:a16="http://schemas.microsoft.com/office/drawing/2014/main" id="{127EEE11-F9FC-4E91-BE6F-40492145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COMPENSATION UNITS</a:t>
            </a:r>
            <a:br>
              <a:rPr lang="de-DE"/>
            </a:br>
            <a:r>
              <a:rPr lang="de-DE" sz="2400" b="0"/>
              <a:t>HANDLING OF STACKS / MODULES / PACKS</a:t>
            </a:r>
            <a:endParaRPr lang="de-DE" b="0"/>
          </a:p>
        </p:txBody>
      </p:sp>
      <p:sp>
        <p:nvSpPr>
          <p:cNvPr id="102" name="Foliennummernplatzhalter 2">
            <a:extLst>
              <a:ext uri="{FF2B5EF4-FFF2-40B4-BE49-F238E27FC236}">
                <a16:creationId xmlns:a16="http://schemas.microsoft.com/office/drawing/2014/main" id="{3BFE4A2D-D368-472C-8DD0-EBC0A0CC98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16</a:t>
            </a:fld>
            <a:endParaRPr lang="de-DE"/>
          </a:p>
        </p:txBody>
      </p:sp>
      <p:sp>
        <p:nvSpPr>
          <p:cNvPr id="146" name="Textfeld 145">
            <a:extLst>
              <a:ext uri="{FF2B5EF4-FFF2-40B4-BE49-F238E27FC236}">
                <a16:creationId xmlns:a16="http://schemas.microsoft.com/office/drawing/2014/main" id="{78BAED30-14C9-4397-8A36-7A083293C04F}"/>
              </a:ext>
            </a:extLst>
          </p:cNvPr>
          <p:cNvSpPr txBox="1"/>
          <p:nvPr/>
        </p:nvSpPr>
        <p:spPr>
          <a:xfrm>
            <a:off x="7019999" y="1800000"/>
            <a:ext cx="5061753" cy="4584353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en-US" sz="1800" b="1">
                <a:solidFill>
                  <a:srgbClr val="003D6A"/>
                </a:solidFill>
              </a:rPr>
              <a:t>Customer specific interfaces </a:t>
            </a:r>
            <a:endParaRPr lang="de-DE" b="1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For the assembly with your robot or gantry system</a:t>
            </a:r>
          </a:p>
          <a:p>
            <a:pPr>
              <a:buClr>
                <a:schemeClr val="bg2"/>
              </a:buClr>
              <a:buSzPct val="100000"/>
            </a:pPr>
            <a:endParaRPr lang="de-DE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>
                <a:solidFill>
                  <a:srgbClr val="003D6A"/>
                </a:solidFill>
                <a:latin typeface="Fago Pro" panose="02000506040000020004" pitchFamily="2" charset="0"/>
              </a:rPr>
              <a:t>Compact und robust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For high loads and speeds, even with Emergency stop</a:t>
            </a:r>
            <a:br>
              <a:rPr lang="de-DE" b="1">
                <a:solidFill>
                  <a:srgbClr val="003D6A"/>
                </a:solidFill>
                <a:latin typeface="Fago Pro" panose="02000506040000020004" pitchFamily="2" charset="0"/>
              </a:rPr>
            </a:br>
            <a:endParaRPr lang="de-DE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en-US" sz="1800" b="1">
                <a:solidFill>
                  <a:srgbClr val="003D6A"/>
                </a:solidFill>
              </a:rPr>
              <a:t>Tolerance compensation </a:t>
            </a:r>
            <a:endParaRPr lang="de-DE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err="1">
                <a:solidFill>
                  <a:srgbClr val="003D6A"/>
                </a:solidFill>
              </a:rPr>
              <a:t>For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joining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processes</a:t>
            </a:r>
            <a:r>
              <a:rPr lang="de-DE" sz="1400">
                <a:solidFill>
                  <a:srgbClr val="003D6A"/>
                </a:solidFill>
              </a:rPr>
              <a:t> and </a:t>
            </a:r>
            <a:r>
              <a:rPr lang="de-DE" sz="1400" err="1">
                <a:solidFill>
                  <a:srgbClr val="003D6A"/>
                </a:solidFill>
              </a:rPr>
              <a:t>faster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robot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programming</a:t>
            </a:r>
            <a:endParaRPr lang="de-DE" sz="1400">
              <a:solidFill>
                <a:srgbClr val="003D6A"/>
              </a:solidFill>
            </a:endParaRP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err="1">
                <a:solidFill>
                  <a:srgbClr val="003D6A"/>
                </a:solidFill>
              </a:rPr>
              <a:t>Customized</a:t>
            </a:r>
            <a:r>
              <a:rPr lang="de-DE" b="1">
                <a:solidFill>
                  <a:srgbClr val="003D6A"/>
                </a:solidFill>
              </a:rPr>
              <a:t> </a:t>
            </a:r>
            <a:r>
              <a:rPr lang="de-DE" b="1" err="1">
                <a:solidFill>
                  <a:srgbClr val="003D6A"/>
                </a:solidFill>
              </a:rPr>
              <a:t>compensation</a:t>
            </a:r>
            <a:r>
              <a:rPr lang="de-DE" b="1">
                <a:solidFill>
                  <a:srgbClr val="003D6A"/>
                </a:solidFill>
              </a:rPr>
              <a:t> </a:t>
            </a:r>
            <a:r>
              <a:rPr lang="de-DE" b="1" err="1">
                <a:solidFill>
                  <a:srgbClr val="003D6A"/>
                </a:solidFill>
              </a:rPr>
              <a:t>distances</a:t>
            </a:r>
            <a:endParaRPr lang="de-DE" b="1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>
                <a:solidFill>
                  <a:srgbClr val="003D6A"/>
                </a:solidFill>
              </a:rPr>
              <a:t>X-,Y- and Z-</a:t>
            </a:r>
            <a:r>
              <a:rPr lang="de-DE" sz="1400" err="1">
                <a:solidFill>
                  <a:srgbClr val="003D6A"/>
                </a:solidFill>
              </a:rPr>
              <a:t>Compensation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unit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freely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configurable</a:t>
            </a:r>
            <a:endParaRPr lang="de-DE" sz="1400">
              <a:solidFill>
                <a:srgbClr val="003D6A"/>
              </a:solidFill>
            </a:endParaRP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b="1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>
                <a:solidFill>
                  <a:srgbClr val="003D6A"/>
                </a:solidFill>
              </a:rPr>
              <a:t>Variety </a:t>
            </a:r>
            <a:r>
              <a:rPr lang="de-DE" b="1" err="1">
                <a:solidFill>
                  <a:srgbClr val="003D6A"/>
                </a:solidFill>
              </a:rPr>
              <a:t>of</a:t>
            </a:r>
            <a:r>
              <a:rPr lang="de-DE" b="1">
                <a:solidFill>
                  <a:srgbClr val="003D6A"/>
                </a:solidFill>
              </a:rPr>
              <a:t> </a:t>
            </a:r>
            <a:r>
              <a:rPr lang="de-DE" b="1" err="1">
                <a:solidFill>
                  <a:srgbClr val="003D6A"/>
                </a:solidFill>
              </a:rPr>
              <a:t>options</a:t>
            </a:r>
            <a:endParaRPr lang="de-DE" b="1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Position memory, interlocking, weight compensation, sensor technology, etc.</a:t>
            </a:r>
            <a:endParaRPr lang="de-DE" sz="1400">
              <a:solidFill>
                <a:srgbClr val="003D6A"/>
              </a:solidFill>
            </a:endParaRPr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586AE069-B5FA-967A-515F-E64D861988D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1131" y="2201554"/>
            <a:ext cx="5411366" cy="334321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0F14E6A-4995-3DA1-F97E-507BB50F3E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0564" y="5604405"/>
            <a:ext cx="1353634" cy="1079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6933FCA4-77CB-87FB-CA3B-35FE7FAD985B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153711" y="5604405"/>
            <a:ext cx="1727707" cy="1124640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32D0A222-AB94-22B4-E8B7-031B4057CF99}"/>
              </a:ext>
            </a:extLst>
          </p:cNvPr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34963" y="5664047"/>
            <a:ext cx="1493837" cy="959895"/>
          </a:xfrm>
          <a:prstGeom prst="rect">
            <a:avLst/>
          </a:prstGeom>
        </p:spPr>
      </p:pic>
      <p:sp>
        <p:nvSpPr>
          <p:cNvPr id="9" name="Textplatzhalter 8">
            <a:extLst>
              <a:ext uri="{FF2B5EF4-FFF2-40B4-BE49-F238E27FC236}">
                <a16:creationId xmlns:a16="http://schemas.microsoft.com/office/drawing/2014/main" id="{D1783638-6F34-879C-D23C-97567077EE8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 b="1"/>
          </a:p>
        </p:txBody>
      </p:sp>
    </p:spTree>
    <p:extLst>
      <p:ext uri="{BB962C8B-B14F-4D97-AF65-F5344CB8AC3E}">
        <p14:creationId xmlns:p14="http://schemas.microsoft.com/office/powerpoint/2010/main" val="26117154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el 9">
            <a:extLst>
              <a:ext uri="{FF2B5EF4-FFF2-40B4-BE49-F238E27FC236}">
                <a16:creationId xmlns:a16="http://schemas.microsoft.com/office/drawing/2014/main" id="{8C1F2822-228D-5D50-3F98-75D4D6EE2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APPLICATION</a:t>
            </a:r>
            <a:br>
              <a:rPr lang="de-DE"/>
            </a:br>
            <a:r>
              <a:rPr lang="de-DE" sz="2400" b="0"/>
              <a:t>ASSEMBLY</a:t>
            </a:r>
            <a:endParaRPr lang="de-DE" b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9E628A4-2449-E499-9703-B47F493CBD9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17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C80BACB2-F429-B080-9F56-F915392B4AF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/>
              <a:t>BODY IN WHITE</a:t>
            </a:r>
          </a:p>
        </p:txBody>
      </p:sp>
      <p:pic>
        <p:nvPicPr>
          <p:cNvPr id="2" name="V0001343">
            <a:hlinkClick r:id="" action="ppaction://media"/>
            <a:extLst>
              <a:ext uri="{FF2B5EF4-FFF2-40B4-BE49-F238E27FC236}">
                <a16:creationId xmlns:a16="http://schemas.microsoft.com/office/drawing/2014/main" id="{D2B157EA-7E68-E470-68E4-9043068E928A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6799" end="1992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3887" y="2218128"/>
            <a:ext cx="6423696" cy="3613329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id="{BC77C84C-E066-CF61-9438-C266A5E58060}"/>
              </a:ext>
            </a:extLst>
          </p:cNvPr>
          <p:cNvSpPr txBox="1"/>
          <p:nvPr/>
        </p:nvSpPr>
        <p:spPr>
          <a:xfrm>
            <a:off x="7019999" y="1800000"/>
            <a:ext cx="5061753" cy="4584353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de-DE" sz="1800" b="1" err="1">
                <a:solidFill>
                  <a:srgbClr val="003D6A"/>
                </a:solidFill>
              </a:rPr>
              <a:t>Customizable</a:t>
            </a:r>
            <a:r>
              <a:rPr lang="de-DE" sz="1800" b="1">
                <a:solidFill>
                  <a:srgbClr val="003D6A"/>
                </a:solidFill>
              </a:rPr>
              <a:t> </a:t>
            </a:r>
            <a:r>
              <a:rPr lang="de-DE" sz="1800" b="1" err="1">
                <a:solidFill>
                  <a:srgbClr val="003D6A"/>
                </a:solidFill>
              </a:rPr>
              <a:t>compensation</a:t>
            </a:r>
            <a:r>
              <a:rPr lang="de-DE" sz="1800" b="1">
                <a:solidFill>
                  <a:srgbClr val="003D6A"/>
                </a:solidFill>
              </a:rPr>
              <a:t> </a:t>
            </a:r>
            <a:r>
              <a:rPr lang="de-DE" sz="1800" b="1" err="1">
                <a:solidFill>
                  <a:srgbClr val="003D6A"/>
                </a:solidFill>
              </a:rPr>
              <a:t>units</a:t>
            </a:r>
            <a:endParaRPr lang="de-DE" b="1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Active weight compensation via patented mechanism</a:t>
            </a:r>
          </a:p>
          <a:p>
            <a:pPr>
              <a:buClr>
                <a:schemeClr val="bg2"/>
              </a:buClr>
              <a:buSzPct val="100000"/>
            </a:pPr>
            <a:endParaRPr lang="de-DE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>
                <a:solidFill>
                  <a:srgbClr val="003D6A"/>
                </a:solidFill>
                <a:latin typeface="Fago Pro" panose="02000506040000020004" pitchFamily="2" charset="0"/>
              </a:rPr>
              <a:t>Compact und robust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For high loads and torque</a:t>
            </a:r>
            <a:br>
              <a:rPr lang="de-DE" b="1">
                <a:solidFill>
                  <a:srgbClr val="003D6A"/>
                </a:solidFill>
                <a:latin typeface="Fago Pro" panose="02000506040000020004" pitchFamily="2" charset="0"/>
              </a:rPr>
            </a:br>
            <a:endParaRPr lang="de-DE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en-US" sz="1800" b="1">
                <a:solidFill>
                  <a:srgbClr val="003D6A"/>
                </a:solidFill>
              </a:rPr>
              <a:t>Tolerance compensation </a:t>
            </a:r>
            <a:endParaRPr lang="de-DE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</a:pPr>
            <a:r>
              <a:rPr lang="de-DE" sz="1400" err="1">
                <a:solidFill>
                  <a:srgbClr val="003D6A"/>
                </a:solidFill>
              </a:rPr>
              <a:t>For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joining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processes</a:t>
            </a:r>
            <a:r>
              <a:rPr lang="de-DE" sz="1400">
                <a:solidFill>
                  <a:srgbClr val="003D6A"/>
                </a:solidFill>
              </a:rPr>
              <a:t> and </a:t>
            </a:r>
            <a:r>
              <a:rPr lang="de-DE" sz="1400" err="1">
                <a:solidFill>
                  <a:srgbClr val="003D6A"/>
                </a:solidFill>
              </a:rPr>
              <a:t>faster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robot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programming</a:t>
            </a:r>
            <a:endParaRPr lang="de-DE" sz="1400">
              <a:solidFill>
                <a:srgbClr val="003D6A"/>
              </a:solidFill>
            </a:endParaRP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err="1">
                <a:solidFill>
                  <a:srgbClr val="003D6A"/>
                </a:solidFill>
              </a:rPr>
              <a:t>Customized</a:t>
            </a:r>
            <a:r>
              <a:rPr lang="de-DE" b="1">
                <a:solidFill>
                  <a:srgbClr val="003D6A"/>
                </a:solidFill>
              </a:rPr>
              <a:t> </a:t>
            </a:r>
            <a:r>
              <a:rPr lang="de-DE" b="1" err="1">
                <a:solidFill>
                  <a:srgbClr val="003D6A"/>
                </a:solidFill>
              </a:rPr>
              <a:t>compensation</a:t>
            </a:r>
            <a:r>
              <a:rPr lang="de-DE" b="1">
                <a:solidFill>
                  <a:srgbClr val="003D6A"/>
                </a:solidFill>
              </a:rPr>
              <a:t> </a:t>
            </a:r>
            <a:r>
              <a:rPr lang="de-DE" b="1" err="1">
                <a:solidFill>
                  <a:srgbClr val="003D6A"/>
                </a:solidFill>
              </a:rPr>
              <a:t>distances</a:t>
            </a:r>
            <a:endParaRPr lang="de-DE" b="1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</a:pPr>
            <a:r>
              <a:rPr lang="de-DE" sz="1400">
                <a:solidFill>
                  <a:srgbClr val="003D6A"/>
                </a:solidFill>
              </a:rPr>
              <a:t>X-,Y- and Z-</a:t>
            </a:r>
            <a:r>
              <a:rPr lang="de-DE" sz="1400" err="1">
                <a:solidFill>
                  <a:srgbClr val="003D6A"/>
                </a:solidFill>
              </a:rPr>
              <a:t>Compensation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unit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freely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configurable</a:t>
            </a:r>
            <a:endParaRPr lang="de-DE" sz="1400">
              <a:solidFill>
                <a:srgbClr val="003D6A"/>
              </a:solidFill>
            </a:endParaRP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b="1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>
                <a:solidFill>
                  <a:srgbClr val="003D6A"/>
                </a:solidFill>
              </a:rPr>
              <a:t>Variety </a:t>
            </a:r>
            <a:r>
              <a:rPr lang="de-DE" b="1" err="1">
                <a:solidFill>
                  <a:srgbClr val="003D6A"/>
                </a:solidFill>
              </a:rPr>
              <a:t>of</a:t>
            </a:r>
            <a:r>
              <a:rPr lang="de-DE" b="1">
                <a:solidFill>
                  <a:srgbClr val="003D6A"/>
                </a:solidFill>
              </a:rPr>
              <a:t> </a:t>
            </a:r>
            <a:r>
              <a:rPr lang="de-DE" b="1" err="1">
                <a:solidFill>
                  <a:srgbClr val="003D6A"/>
                </a:solidFill>
              </a:rPr>
              <a:t>options</a:t>
            </a:r>
            <a:endParaRPr lang="de-DE" b="1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Position memory, interlocking, weight compensation, sensor technology, etc.</a:t>
            </a:r>
            <a:endParaRPr lang="de-DE" sz="1400">
              <a:solidFill>
                <a:srgbClr val="003D6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092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88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6028242-1E8E-D204-E95F-157115CF5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ASSEMBLY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52A395F-2826-2ED9-4F13-0456B7591C3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18</a:t>
            </a:fld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AB55BB29-C320-0EA8-8414-41075C9F2E6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6BEDF4B2-3CAC-0861-057E-3FAA2DB9AD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814" y="1402860"/>
            <a:ext cx="3900330" cy="3928593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AB7F3F73-73BB-17BF-AE52-4FB170164F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7441" y="1402859"/>
            <a:ext cx="5770571" cy="3928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991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EC8645-E5CE-E8D8-4426-537B09250C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39633B6D-9F2D-E80C-08F7-CDBE906905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err="1"/>
              <a:t>Process</a:t>
            </a:r>
            <a:r>
              <a:rPr lang="de-DE"/>
              <a:t> </a:t>
            </a:r>
            <a:r>
              <a:rPr lang="de-DE" err="1"/>
              <a:t>flow</a:t>
            </a:r>
            <a:r>
              <a:rPr lang="de-DE"/>
              <a:t> </a:t>
            </a:r>
            <a:r>
              <a:rPr lang="de-DE" err="1"/>
              <a:t>body</a:t>
            </a:r>
            <a:r>
              <a:rPr lang="de-DE"/>
              <a:t> in </a:t>
            </a:r>
            <a:r>
              <a:rPr lang="de-DE" err="1"/>
              <a:t>white</a:t>
            </a:r>
            <a:endParaRPr lang="de-DE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AB73646-2472-277B-2B07-E5E02736D45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244942" y="6374828"/>
            <a:ext cx="612095" cy="365125"/>
          </a:xfrm>
        </p:spPr>
        <p:txBody>
          <a:bodyPr/>
          <a:lstStyle/>
          <a:p>
            <a:fld id="{73F7D4EC-FAF2-48D2-B8E5-457915FC50F3}" type="slidenum">
              <a:rPr lang="de-DE" smtClean="0"/>
              <a:pPr/>
              <a:t>19</a:t>
            </a:fld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010686E1-7B51-0D55-F4BE-994FEA401A5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Body </a:t>
            </a:r>
            <a:r>
              <a:rPr lang="de-DE" err="1"/>
              <a:t>parts</a:t>
            </a:r>
            <a:r>
              <a:rPr lang="de-DE"/>
              <a:t> </a:t>
            </a:r>
            <a:r>
              <a:rPr lang="de-DE" err="1"/>
              <a:t>from</a:t>
            </a:r>
            <a:r>
              <a:rPr lang="de-DE"/>
              <a:t> </a:t>
            </a:r>
            <a:r>
              <a:rPr lang="de-DE" err="1"/>
              <a:t>manufacturing</a:t>
            </a:r>
            <a:r>
              <a:rPr lang="de-DE"/>
              <a:t> </a:t>
            </a:r>
            <a:r>
              <a:rPr lang="de-DE" err="1"/>
              <a:t>to</a:t>
            </a:r>
            <a:r>
              <a:rPr lang="de-DE"/>
              <a:t> </a:t>
            </a:r>
            <a:r>
              <a:rPr lang="de-DE" err="1"/>
              <a:t>mounting</a:t>
            </a:r>
            <a:endParaRPr lang="de-DE"/>
          </a:p>
        </p:txBody>
      </p:sp>
      <p:sp>
        <p:nvSpPr>
          <p:cNvPr id="1046" name="Ellipse 1045">
            <a:extLst>
              <a:ext uri="{FF2B5EF4-FFF2-40B4-BE49-F238E27FC236}">
                <a16:creationId xmlns:a16="http://schemas.microsoft.com/office/drawing/2014/main" id="{413F9D99-994F-7291-08FA-B899E1BECDE0}"/>
              </a:ext>
            </a:extLst>
          </p:cNvPr>
          <p:cNvSpPr/>
          <p:nvPr/>
        </p:nvSpPr>
        <p:spPr>
          <a:xfrm>
            <a:off x="2235644" y="4693155"/>
            <a:ext cx="1159058" cy="1168618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047" name="Grafik 1046">
            <a:extLst>
              <a:ext uri="{FF2B5EF4-FFF2-40B4-BE49-F238E27FC236}">
                <a16:creationId xmlns:a16="http://schemas.microsoft.com/office/drawing/2014/main" id="{05263DC9-6201-CDEA-750F-7C27CF5AEE4A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374982" y="4893246"/>
            <a:ext cx="834163" cy="829950"/>
          </a:xfrm>
          <a:prstGeom prst="rect">
            <a:avLst/>
          </a:prstGeom>
        </p:spPr>
      </p:pic>
      <p:sp>
        <p:nvSpPr>
          <p:cNvPr id="1048" name="Ellipse 1047">
            <a:extLst>
              <a:ext uri="{FF2B5EF4-FFF2-40B4-BE49-F238E27FC236}">
                <a16:creationId xmlns:a16="http://schemas.microsoft.com/office/drawing/2014/main" id="{9117E8F1-5D87-17E6-6F45-99FAB18D3BEF}"/>
              </a:ext>
            </a:extLst>
          </p:cNvPr>
          <p:cNvSpPr/>
          <p:nvPr/>
        </p:nvSpPr>
        <p:spPr>
          <a:xfrm>
            <a:off x="3949154" y="3817837"/>
            <a:ext cx="1159058" cy="1168618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49" name="Ellipse 1048">
            <a:extLst>
              <a:ext uri="{FF2B5EF4-FFF2-40B4-BE49-F238E27FC236}">
                <a16:creationId xmlns:a16="http://schemas.microsoft.com/office/drawing/2014/main" id="{DE3E4C14-F52A-C336-5FEA-1A7A48CA5E00}"/>
              </a:ext>
            </a:extLst>
          </p:cNvPr>
          <p:cNvSpPr/>
          <p:nvPr/>
        </p:nvSpPr>
        <p:spPr>
          <a:xfrm>
            <a:off x="3949153" y="5517051"/>
            <a:ext cx="1159058" cy="1168618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050" name="Grafik 1049">
            <a:extLst>
              <a:ext uri="{FF2B5EF4-FFF2-40B4-BE49-F238E27FC236}">
                <a16:creationId xmlns:a16="http://schemas.microsoft.com/office/drawing/2014/main" id="{F6DF7E9D-7C8F-780F-382D-CE5A7E4A6977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062130" y="4128007"/>
            <a:ext cx="895450" cy="615389"/>
          </a:xfrm>
          <a:prstGeom prst="rect">
            <a:avLst/>
          </a:prstGeom>
        </p:spPr>
      </p:pic>
      <p:pic>
        <p:nvPicPr>
          <p:cNvPr id="1051" name="Picture 6" descr="FANUC R-1000iA/80F">
            <a:extLst>
              <a:ext uri="{FF2B5EF4-FFF2-40B4-BE49-F238E27FC236}">
                <a16:creationId xmlns:a16="http://schemas.microsoft.com/office/drawing/2014/main" id="{A7011A43-4303-B62D-1D59-DE321A0AF8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4826" y="5666501"/>
            <a:ext cx="547713" cy="869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52" name="Ellipse 1051">
            <a:extLst>
              <a:ext uri="{FF2B5EF4-FFF2-40B4-BE49-F238E27FC236}">
                <a16:creationId xmlns:a16="http://schemas.microsoft.com/office/drawing/2014/main" id="{B46A1815-C071-CC50-54BA-BC6E59B345BC}"/>
              </a:ext>
            </a:extLst>
          </p:cNvPr>
          <p:cNvSpPr/>
          <p:nvPr/>
        </p:nvSpPr>
        <p:spPr>
          <a:xfrm>
            <a:off x="5557451" y="3180860"/>
            <a:ext cx="1159058" cy="1168618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054" name="Grafik 1053" descr="Ein Bild, das Transport, Raumschiff, Raumfahrzeug enthält.&#10;&#10;Automatisch generierte Beschreibung">
            <a:extLst>
              <a:ext uri="{FF2B5EF4-FFF2-40B4-BE49-F238E27FC236}">
                <a16:creationId xmlns:a16="http://schemas.microsoft.com/office/drawing/2014/main" id="{39D524EF-9288-CFF3-282F-18F95B7802A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907" b="94579" l="3125" r="96484">
                        <a14:foregroundMark x1="5762" y1="65981" x2="9180" y2="42430"/>
                        <a14:foregroundMark x1="5371" y1="68598" x2="21191" y2="60561"/>
                        <a14:foregroundMark x1="4297" y1="69533" x2="3125" y2="54206"/>
                        <a14:foregroundMark x1="12207" y1="93458" x2="11914" y2="85047"/>
                        <a14:foregroundMark x1="32715" y1="87664" x2="37988" y2="89346"/>
                        <a14:foregroundMark x1="37988" y1="89346" x2="70313" y2="70467"/>
                        <a14:foregroundMark x1="70313" y1="70467" x2="85059" y2="47477"/>
                        <a14:foregroundMark x1="85059" y1="47477" x2="93750" y2="45421"/>
                        <a14:foregroundMark x1="96582" y1="48224" x2="96582" y2="48224"/>
                        <a14:foregroundMark x1="96582" y1="39626" x2="96582" y2="39626"/>
                        <a14:foregroundMark x1="12207" y1="94579" x2="12207" y2="94579"/>
                        <a14:foregroundMark x1="11133" y1="85047" x2="11133" y2="85047"/>
                        <a14:foregroundMark x1="84375" y1="33084" x2="84375" y2="33084"/>
                        <a14:foregroundMark x1="77930" y1="27290" x2="78613" y2="263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3576" y="3486425"/>
            <a:ext cx="1103414" cy="610278"/>
          </a:xfrm>
          <a:prstGeom prst="rect">
            <a:avLst/>
          </a:prstGeom>
        </p:spPr>
      </p:pic>
      <p:sp>
        <p:nvSpPr>
          <p:cNvPr id="1056" name="Ellipse 1055">
            <a:extLst>
              <a:ext uri="{FF2B5EF4-FFF2-40B4-BE49-F238E27FC236}">
                <a16:creationId xmlns:a16="http://schemas.microsoft.com/office/drawing/2014/main" id="{4E5BE085-985F-49FB-CF00-160F30F228FD}"/>
              </a:ext>
            </a:extLst>
          </p:cNvPr>
          <p:cNvSpPr/>
          <p:nvPr/>
        </p:nvSpPr>
        <p:spPr>
          <a:xfrm>
            <a:off x="7270960" y="3180860"/>
            <a:ext cx="1159058" cy="1168618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060" name="Picture 6" descr="20.700+ Fotos, Bilder und lizenzfreie Bilder zu Car Frame - iStock |  Karosserie, Car wireframe, Car body">
            <a:extLst>
              <a:ext uri="{FF2B5EF4-FFF2-40B4-BE49-F238E27FC236}">
                <a16:creationId xmlns:a16="http://schemas.microsoft.com/office/drawing/2014/main" id="{357CB185-8756-E762-25BF-B32F43D66C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493" y="3476348"/>
            <a:ext cx="1004952" cy="64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61" name="Gruppieren 1060">
            <a:extLst>
              <a:ext uri="{FF2B5EF4-FFF2-40B4-BE49-F238E27FC236}">
                <a16:creationId xmlns:a16="http://schemas.microsoft.com/office/drawing/2014/main" id="{78B8578C-3222-7464-6AB9-5B968A4334BD}"/>
              </a:ext>
            </a:extLst>
          </p:cNvPr>
          <p:cNvGrpSpPr/>
          <p:nvPr/>
        </p:nvGrpSpPr>
        <p:grpSpPr>
          <a:xfrm>
            <a:off x="8984469" y="3180860"/>
            <a:ext cx="1159058" cy="1168618"/>
            <a:chOff x="7944541" y="3522219"/>
            <a:chExt cx="1091509" cy="1039584"/>
          </a:xfrm>
        </p:grpSpPr>
        <p:sp>
          <p:nvSpPr>
            <p:cNvPr id="1062" name="Ellipse 1061">
              <a:extLst>
                <a:ext uri="{FF2B5EF4-FFF2-40B4-BE49-F238E27FC236}">
                  <a16:creationId xmlns:a16="http://schemas.microsoft.com/office/drawing/2014/main" id="{782C7734-D678-F2D6-125A-C1F05715628B}"/>
                </a:ext>
              </a:extLst>
            </p:cNvPr>
            <p:cNvSpPr/>
            <p:nvPr/>
          </p:nvSpPr>
          <p:spPr>
            <a:xfrm>
              <a:off x="7944541" y="3522219"/>
              <a:ext cx="1091509" cy="1039584"/>
            </a:xfrm>
            <a:prstGeom prst="ellipse">
              <a:avLst/>
            </a:prstGeom>
            <a:noFill/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1063" name="Picture 2" descr="Body in white - Car Bench">
              <a:extLst>
                <a:ext uri="{FF2B5EF4-FFF2-40B4-BE49-F238E27FC236}">
                  <a16:creationId xmlns:a16="http://schemas.microsoft.com/office/drawing/2014/main" id="{84323107-11FD-CC9F-F444-13EC12B77128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623" t="18121" r="22618" b="25982"/>
            <a:stretch/>
          </p:blipFill>
          <p:spPr bwMode="auto">
            <a:xfrm>
              <a:off x="8014940" y="3879569"/>
              <a:ext cx="950713" cy="3928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064" name="Gruppieren 1063">
            <a:extLst>
              <a:ext uri="{FF2B5EF4-FFF2-40B4-BE49-F238E27FC236}">
                <a16:creationId xmlns:a16="http://schemas.microsoft.com/office/drawing/2014/main" id="{10D6BB94-AE43-AB3C-9102-ACFF57892361}"/>
              </a:ext>
            </a:extLst>
          </p:cNvPr>
          <p:cNvGrpSpPr/>
          <p:nvPr/>
        </p:nvGrpSpPr>
        <p:grpSpPr>
          <a:xfrm>
            <a:off x="10706382" y="3180860"/>
            <a:ext cx="1159058" cy="1168618"/>
            <a:chOff x="9917149" y="3505730"/>
            <a:chExt cx="1091509" cy="1039584"/>
          </a:xfrm>
        </p:grpSpPr>
        <p:sp>
          <p:nvSpPr>
            <p:cNvPr id="1065" name="Ellipse 1064">
              <a:extLst>
                <a:ext uri="{FF2B5EF4-FFF2-40B4-BE49-F238E27FC236}">
                  <a16:creationId xmlns:a16="http://schemas.microsoft.com/office/drawing/2014/main" id="{EC4DC112-A4A3-91BA-A55A-4DD798EA0205}"/>
                </a:ext>
              </a:extLst>
            </p:cNvPr>
            <p:cNvSpPr/>
            <p:nvPr/>
          </p:nvSpPr>
          <p:spPr>
            <a:xfrm>
              <a:off x="9917149" y="3505730"/>
              <a:ext cx="1091509" cy="1039584"/>
            </a:xfrm>
            <a:prstGeom prst="ellipse">
              <a:avLst/>
            </a:prstGeom>
            <a:noFill/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1066" name="Picture 8" descr="Future Body Design - Akka Technologies">
              <a:extLst>
                <a:ext uri="{FF2B5EF4-FFF2-40B4-BE49-F238E27FC236}">
                  <a16:creationId xmlns:a16="http://schemas.microsoft.com/office/drawing/2014/main" id="{CD6E6550-1E1D-E17B-CE18-8440B8CC175D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596" r="12959"/>
            <a:stretch/>
          </p:blipFill>
          <p:spPr bwMode="auto">
            <a:xfrm>
              <a:off x="9975132" y="3850066"/>
              <a:ext cx="990651" cy="4546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1069" name="Verbinder: gewinkelt 1068">
            <a:extLst>
              <a:ext uri="{FF2B5EF4-FFF2-40B4-BE49-F238E27FC236}">
                <a16:creationId xmlns:a16="http://schemas.microsoft.com/office/drawing/2014/main" id="{28DAD1D5-EBEC-7BA6-0085-B6273B945388}"/>
              </a:ext>
            </a:extLst>
          </p:cNvPr>
          <p:cNvCxnSpPr>
            <a:stCxn id="1046" idx="6"/>
            <a:endCxn id="1048" idx="2"/>
          </p:cNvCxnSpPr>
          <p:nvPr/>
        </p:nvCxnSpPr>
        <p:spPr>
          <a:xfrm flipV="1">
            <a:off x="3394702" y="4402146"/>
            <a:ext cx="554452" cy="875318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1" name="Verbinder: gewinkelt 1070">
            <a:extLst>
              <a:ext uri="{FF2B5EF4-FFF2-40B4-BE49-F238E27FC236}">
                <a16:creationId xmlns:a16="http://schemas.microsoft.com/office/drawing/2014/main" id="{F31A451B-9236-C4C8-C246-E33E3F5451E9}"/>
              </a:ext>
            </a:extLst>
          </p:cNvPr>
          <p:cNvCxnSpPr>
            <a:cxnSpLocks/>
            <a:stCxn id="1046" idx="6"/>
            <a:endCxn id="1049" idx="2"/>
          </p:cNvCxnSpPr>
          <p:nvPr/>
        </p:nvCxnSpPr>
        <p:spPr>
          <a:xfrm>
            <a:off x="3394702" y="5277464"/>
            <a:ext cx="554451" cy="823896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7" name="Gerade Verbindung mit Pfeil 1076">
            <a:extLst>
              <a:ext uri="{FF2B5EF4-FFF2-40B4-BE49-F238E27FC236}">
                <a16:creationId xmlns:a16="http://schemas.microsoft.com/office/drawing/2014/main" id="{44992EDF-0E43-A104-DFE4-F7165F064392}"/>
              </a:ext>
            </a:extLst>
          </p:cNvPr>
          <p:cNvCxnSpPr>
            <a:stCxn id="1052" idx="6"/>
            <a:endCxn id="1056" idx="2"/>
          </p:cNvCxnSpPr>
          <p:nvPr/>
        </p:nvCxnSpPr>
        <p:spPr>
          <a:xfrm>
            <a:off x="6716510" y="3765170"/>
            <a:ext cx="55445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9" name="Gerade Verbindung mit Pfeil 1078">
            <a:extLst>
              <a:ext uri="{FF2B5EF4-FFF2-40B4-BE49-F238E27FC236}">
                <a16:creationId xmlns:a16="http://schemas.microsoft.com/office/drawing/2014/main" id="{2594C8C4-E038-730F-E500-0740CFC2E2A2}"/>
              </a:ext>
            </a:extLst>
          </p:cNvPr>
          <p:cNvCxnSpPr>
            <a:stCxn id="1056" idx="6"/>
            <a:endCxn id="1062" idx="2"/>
          </p:cNvCxnSpPr>
          <p:nvPr/>
        </p:nvCxnSpPr>
        <p:spPr>
          <a:xfrm>
            <a:off x="8430018" y="3765170"/>
            <a:ext cx="55445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1" name="Gerade Verbindung mit Pfeil 1080">
            <a:extLst>
              <a:ext uri="{FF2B5EF4-FFF2-40B4-BE49-F238E27FC236}">
                <a16:creationId xmlns:a16="http://schemas.microsoft.com/office/drawing/2014/main" id="{89305CB9-61B1-20FE-83A6-98480AC55229}"/>
              </a:ext>
            </a:extLst>
          </p:cNvPr>
          <p:cNvCxnSpPr>
            <a:stCxn id="1062" idx="6"/>
            <a:endCxn id="1065" idx="2"/>
          </p:cNvCxnSpPr>
          <p:nvPr/>
        </p:nvCxnSpPr>
        <p:spPr>
          <a:xfrm>
            <a:off x="10143527" y="3765170"/>
            <a:ext cx="56285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3" name="Textfeld 1082">
            <a:extLst>
              <a:ext uri="{FF2B5EF4-FFF2-40B4-BE49-F238E27FC236}">
                <a16:creationId xmlns:a16="http://schemas.microsoft.com/office/drawing/2014/main" id="{91FCC760-AAF0-85D9-ED6F-9F0D0E4E5C46}"/>
              </a:ext>
            </a:extLst>
          </p:cNvPr>
          <p:cNvSpPr txBox="1"/>
          <p:nvPr/>
        </p:nvSpPr>
        <p:spPr>
          <a:xfrm>
            <a:off x="3819298" y="5045542"/>
            <a:ext cx="1418766" cy="392507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Finishing</a:t>
            </a:r>
            <a:r>
              <a:rPr kumimoji="0" lang="de-DE" sz="16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of</a:t>
            </a:r>
            <a:r>
              <a:rPr kumimoji="0" lang="de-DE" sz="16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products</a:t>
            </a:r>
            <a:endParaRPr kumimoji="0" lang="de-DE" sz="16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084" name="Textfeld 1083">
            <a:extLst>
              <a:ext uri="{FF2B5EF4-FFF2-40B4-BE49-F238E27FC236}">
                <a16:creationId xmlns:a16="http://schemas.microsoft.com/office/drawing/2014/main" id="{4D5AC821-78D9-67D8-0B38-E38EB84454FB}"/>
              </a:ext>
            </a:extLst>
          </p:cNvPr>
          <p:cNvSpPr txBox="1"/>
          <p:nvPr/>
        </p:nvSpPr>
        <p:spPr>
          <a:xfrm>
            <a:off x="5504806" y="4372501"/>
            <a:ext cx="1418766" cy="392507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de-DE" sz="16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Front-End</a:t>
            </a:r>
          </a:p>
          <a:p>
            <a: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de-DE" sz="16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Back-End</a:t>
            </a:r>
          </a:p>
          <a:p>
            <a: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de-DE" sz="16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Battery</a:t>
            </a:r>
            <a:r>
              <a:rPr kumimoji="0" lang="de-DE" sz="16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 pack</a:t>
            </a:r>
          </a:p>
        </p:txBody>
      </p:sp>
      <p:sp>
        <p:nvSpPr>
          <p:cNvPr id="1085" name="Textfeld 1084">
            <a:extLst>
              <a:ext uri="{FF2B5EF4-FFF2-40B4-BE49-F238E27FC236}">
                <a16:creationId xmlns:a16="http://schemas.microsoft.com/office/drawing/2014/main" id="{BF56B3B0-641F-3538-EED1-E71A71492BAD}"/>
              </a:ext>
            </a:extLst>
          </p:cNvPr>
          <p:cNvSpPr txBox="1"/>
          <p:nvPr/>
        </p:nvSpPr>
        <p:spPr>
          <a:xfrm>
            <a:off x="7027175" y="4374796"/>
            <a:ext cx="1627585" cy="392507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de-DE" sz="16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Side frame 1</a:t>
            </a:r>
          </a:p>
        </p:txBody>
      </p:sp>
      <p:sp>
        <p:nvSpPr>
          <p:cNvPr id="1086" name="Textfeld 1085">
            <a:extLst>
              <a:ext uri="{FF2B5EF4-FFF2-40B4-BE49-F238E27FC236}">
                <a16:creationId xmlns:a16="http://schemas.microsoft.com/office/drawing/2014/main" id="{E06F779E-8DB3-6EF4-1DE2-3527C5DA52F2}"/>
              </a:ext>
            </a:extLst>
          </p:cNvPr>
          <p:cNvSpPr txBox="1"/>
          <p:nvPr/>
        </p:nvSpPr>
        <p:spPr>
          <a:xfrm>
            <a:off x="8750204" y="4372501"/>
            <a:ext cx="1627585" cy="392507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de-DE" sz="16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Side frame 2</a:t>
            </a:r>
          </a:p>
        </p:txBody>
      </p:sp>
      <p:sp>
        <p:nvSpPr>
          <p:cNvPr id="1087" name="Textfeld 1086">
            <a:extLst>
              <a:ext uri="{FF2B5EF4-FFF2-40B4-BE49-F238E27FC236}">
                <a16:creationId xmlns:a16="http://schemas.microsoft.com/office/drawing/2014/main" id="{302B37DD-A16E-122C-E33E-2348C07BB132}"/>
              </a:ext>
            </a:extLst>
          </p:cNvPr>
          <p:cNvSpPr txBox="1"/>
          <p:nvPr/>
        </p:nvSpPr>
        <p:spPr>
          <a:xfrm>
            <a:off x="10535284" y="4372501"/>
            <a:ext cx="1517296" cy="392507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lang="de-DE" sz="1600">
                <a:solidFill>
                  <a:srgbClr val="003D6A"/>
                </a:solidFill>
              </a:rPr>
              <a:t>Body </a:t>
            </a:r>
            <a:r>
              <a:rPr lang="de-DE" sz="1600" err="1">
                <a:solidFill>
                  <a:srgbClr val="003D6A"/>
                </a:solidFill>
              </a:rPr>
              <a:t>parts</a:t>
            </a:r>
            <a:endParaRPr kumimoji="0" lang="de-DE" sz="1600" b="0" i="0" u="none" strike="noStrike" kern="1200" cap="none" spc="0" normalizeH="0" baseline="0" noProof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8" name="Ellipse 7">
            <a:extLst>
              <a:ext uri="{FF2B5EF4-FFF2-40B4-BE49-F238E27FC236}">
                <a16:creationId xmlns:a16="http://schemas.microsoft.com/office/drawing/2014/main" id="{C9703495-38BC-8B67-41B0-DD678B0BE732}"/>
              </a:ext>
            </a:extLst>
          </p:cNvPr>
          <p:cNvSpPr/>
          <p:nvPr/>
        </p:nvSpPr>
        <p:spPr>
          <a:xfrm>
            <a:off x="569230" y="2111883"/>
            <a:ext cx="1159058" cy="1168618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3074" name="Picture 2" descr="Automation for car manufacturing | Festo HK">
            <a:extLst>
              <a:ext uri="{FF2B5EF4-FFF2-40B4-BE49-F238E27FC236}">
                <a16:creationId xmlns:a16="http://schemas.microsoft.com/office/drawing/2014/main" id="{E1FF4024-CD03-2005-88A0-38F68ED01F5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26"/>
          <a:stretch>
            <a:fillRect/>
          </a:stretch>
        </p:blipFill>
        <p:spPr bwMode="auto">
          <a:xfrm>
            <a:off x="470668" y="2136439"/>
            <a:ext cx="1348725" cy="116861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Ellipse 9">
            <a:extLst>
              <a:ext uri="{FF2B5EF4-FFF2-40B4-BE49-F238E27FC236}">
                <a16:creationId xmlns:a16="http://schemas.microsoft.com/office/drawing/2014/main" id="{E3FAD3DB-0004-BEB5-D43B-D8EFC62CB8C3}"/>
              </a:ext>
            </a:extLst>
          </p:cNvPr>
          <p:cNvSpPr/>
          <p:nvPr/>
        </p:nvSpPr>
        <p:spPr>
          <a:xfrm>
            <a:off x="2265578" y="2117538"/>
            <a:ext cx="1159058" cy="1168618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3076" name="Picture 4" descr="Bin picking of thin sheet metal parts">
            <a:extLst>
              <a:ext uri="{FF2B5EF4-FFF2-40B4-BE49-F238E27FC236}">
                <a16:creationId xmlns:a16="http://schemas.microsoft.com/office/drawing/2014/main" id="{C48D4C52-0AF6-FD40-43F7-AD15C68720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25" r="26446" b="29085"/>
          <a:stretch>
            <a:fillRect/>
          </a:stretch>
        </p:blipFill>
        <p:spPr bwMode="auto">
          <a:xfrm>
            <a:off x="2188421" y="2139303"/>
            <a:ext cx="1348725" cy="116861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Ellipse 11">
            <a:extLst>
              <a:ext uri="{FF2B5EF4-FFF2-40B4-BE49-F238E27FC236}">
                <a16:creationId xmlns:a16="http://schemas.microsoft.com/office/drawing/2014/main" id="{B4B30CA0-0268-B537-1ED5-6B822ADA4648}"/>
              </a:ext>
            </a:extLst>
          </p:cNvPr>
          <p:cNvSpPr/>
          <p:nvPr/>
        </p:nvSpPr>
        <p:spPr>
          <a:xfrm>
            <a:off x="3972142" y="2146387"/>
            <a:ext cx="1159058" cy="1168618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13" name="Gerade Verbindung mit Pfeil 12">
            <a:extLst>
              <a:ext uri="{FF2B5EF4-FFF2-40B4-BE49-F238E27FC236}">
                <a16:creationId xmlns:a16="http://schemas.microsoft.com/office/drawing/2014/main" id="{BEF09047-E35C-3CE0-6C32-37A46957B874}"/>
              </a:ext>
            </a:extLst>
          </p:cNvPr>
          <p:cNvCxnSpPr>
            <a:cxnSpLocks/>
            <a:stCxn id="3074" idx="6"/>
            <a:endCxn id="3076" idx="2"/>
          </p:cNvCxnSpPr>
          <p:nvPr/>
        </p:nvCxnSpPr>
        <p:spPr>
          <a:xfrm>
            <a:off x="1819393" y="2720748"/>
            <a:ext cx="369028" cy="28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Gerade Verbindung mit Pfeil 15">
            <a:extLst>
              <a:ext uri="{FF2B5EF4-FFF2-40B4-BE49-F238E27FC236}">
                <a16:creationId xmlns:a16="http://schemas.microsoft.com/office/drawing/2014/main" id="{D754565E-9718-6E75-0EC6-FF3603FB840C}"/>
              </a:ext>
            </a:extLst>
          </p:cNvPr>
          <p:cNvCxnSpPr>
            <a:cxnSpLocks/>
            <a:stCxn id="3076" idx="6"/>
            <a:endCxn id="12" idx="2"/>
          </p:cNvCxnSpPr>
          <p:nvPr/>
        </p:nvCxnSpPr>
        <p:spPr>
          <a:xfrm>
            <a:off x="3537146" y="2723612"/>
            <a:ext cx="434996" cy="70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Grafik 21">
            <a:extLst>
              <a:ext uri="{FF2B5EF4-FFF2-40B4-BE49-F238E27FC236}">
                <a16:creationId xmlns:a16="http://schemas.microsoft.com/office/drawing/2014/main" id="{A9F1ABA3-78B9-F67E-93BB-01CADC9C40DB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16420" r="13935"/>
          <a:stretch>
            <a:fillRect/>
          </a:stretch>
        </p:blipFill>
        <p:spPr>
          <a:xfrm>
            <a:off x="3859513" y="2173587"/>
            <a:ext cx="1378697" cy="115867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24" name="Verbinder: gewinkelt 23">
            <a:extLst>
              <a:ext uri="{FF2B5EF4-FFF2-40B4-BE49-F238E27FC236}">
                <a16:creationId xmlns:a16="http://schemas.microsoft.com/office/drawing/2014/main" id="{1963A13E-5448-1FED-0A5C-F0A33CE8F5F6}"/>
              </a:ext>
            </a:extLst>
          </p:cNvPr>
          <p:cNvCxnSpPr>
            <a:stCxn id="22" idx="6"/>
            <a:endCxn id="1052" idx="2"/>
          </p:cNvCxnSpPr>
          <p:nvPr/>
        </p:nvCxnSpPr>
        <p:spPr>
          <a:xfrm>
            <a:off x="5238210" y="2752922"/>
            <a:ext cx="319241" cy="1012247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Verbinder: gewinkelt 25">
            <a:extLst>
              <a:ext uri="{FF2B5EF4-FFF2-40B4-BE49-F238E27FC236}">
                <a16:creationId xmlns:a16="http://schemas.microsoft.com/office/drawing/2014/main" id="{4870297F-7D04-E613-56FD-BEC7F8B88523}"/>
              </a:ext>
            </a:extLst>
          </p:cNvPr>
          <p:cNvCxnSpPr>
            <a:stCxn id="1049" idx="6"/>
            <a:endCxn id="1052" idx="2"/>
          </p:cNvCxnSpPr>
          <p:nvPr/>
        </p:nvCxnSpPr>
        <p:spPr>
          <a:xfrm flipV="1">
            <a:off x="5108211" y="3765169"/>
            <a:ext cx="449240" cy="2336191"/>
          </a:xfrm>
          <a:prstGeom prst="bentConnector3">
            <a:avLst>
              <a:gd name="adj1" fmla="val 63442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Verbinder: gewinkelt 28">
            <a:extLst>
              <a:ext uri="{FF2B5EF4-FFF2-40B4-BE49-F238E27FC236}">
                <a16:creationId xmlns:a16="http://schemas.microsoft.com/office/drawing/2014/main" id="{091866E5-3B56-CE31-2218-7B6A69B43106}"/>
              </a:ext>
            </a:extLst>
          </p:cNvPr>
          <p:cNvCxnSpPr>
            <a:stCxn id="1048" idx="6"/>
            <a:endCxn id="1052" idx="2"/>
          </p:cNvCxnSpPr>
          <p:nvPr/>
        </p:nvCxnSpPr>
        <p:spPr>
          <a:xfrm flipV="1">
            <a:off x="5108212" y="3765169"/>
            <a:ext cx="449239" cy="636977"/>
          </a:xfrm>
          <a:prstGeom prst="bentConnector3">
            <a:avLst>
              <a:gd name="adj1" fmla="val 65362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feld 30">
            <a:extLst>
              <a:ext uri="{FF2B5EF4-FFF2-40B4-BE49-F238E27FC236}">
                <a16:creationId xmlns:a16="http://schemas.microsoft.com/office/drawing/2014/main" id="{324D5D58-B9F9-4CD7-6C2B-1638B1A4C389}"/>
              </a:ext>
            </a:extLst>
          </p:cNvPr>
          <p:cNvSpPr txBox="1"/>
          <p:nvPr/>
        </p:nvSpPr>
        <p:spPr>
          <a:xfrm>
            <a:off x="438687" y="1741847"/>
            <a:ext cx="2389630" cy="59209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Conventional</a:t>
            </a:r>
            <a:endParaRPr kumimoji="0" lang="de-DE" sz="2200" b="0" i="0" u="none" strike="noStrike" kern="1200" cap="none" spc="0" normalizeH="0" baseline="0" noProof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024" name="Textfeld 1023">
            <a:extLst>
              <a:ext uri="{FF2B5EF4-FFF2-40B4-BE49-F238E27FC236}">
                <a16:creationId xmlns:a16="http://schemas.microsoft.com/office/drawing/2014/main" id="{15F7C04F-1784-686C-B8E4-47516B254D4C}"/>
              </a:ext>
            </a:extLst>
          </p:cNvPr>
          <p:cNvSpPr txBox="1"/>
          <p:nvPr/>
        </p:nvSpPr>
        <p:spPr>
          <a:xfrm>
            <a:off x="437470" y="4462487"/>
            <a:ext cx="2389630" cy="59209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Megacasting</a:t>
            </a:r>
            <a:endParaRPr kumimoji="0" lang="de-DE" sz="2200" b="0" i="0" u="none" strike="noStrike" kern="1200" cap="none" spc="0" normalizeH="0" baseline="0" noProof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5" name="Grafik 4" descr="Ein Bild, das Maschine enthält.&#10;&#10;Automatisch generierte Beschreibung">
            <a:extLst>
              <a:ext uri="{FF2B5EF4-FFF2-40B4-BE49-F238E27FC236}">
                <a16:creationId xmlns:a16="http://schemas.microsoft.com/office/drawing/2014/main" id="{9030DD3A-EA1E-B337-90A0-04CB952739F2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0311" y="5909578"/>
            <a:ext cx="414445" cy="776091"/>
          </a:xfrm>
          <a:prstGeom prst="rect">
            <a:avLst/>
          </a:prstGeom>
        </p:spPr>
      </p:pic>
      <p:cxnSp>
        <p:nvCxnSpPr>
          <p:cNvPr id="7" name="Gerade Verbindung mit Pfeil 6">
            <a:extLst>
              <a:ext uri="{FF2B5EF4-FFF2-40B4-BE49-F238E27FC236}">
                <a16:creationId xmlns:a16="http://schemas.microsoft.com/office/drawing/2014/main" id="{F208CAA2-A309-97C3-DEC7-E77656C3A96E}"/>
              </a:ext>
            </a:extLst>
          </p:cNvPr>
          <p:cNvCxnSpPr>
            <a:cxnSpLocks/>
            <a:stCxn id="5" idx="0"/>
            <a:endCxn id="1046" idx="3"/>
          </p:cNvCxnSpPr>
          <p:nvPr/>
        </p:nvCxnSpPr>
        <p:spPr>
          <a:xfrm flipV="1">
            <a:off x="1757534" y="5690633"/>
            <a:ext cx="647850" cy="2189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Grafik 13">
            <a:extLst>
              <a:ext uri="{FF2B5EF4-FFF2-40B4-BE49-F238E27FC236}">
                <a16:creationId xmlns:a16="http://schemas.microsoft.com/office/drawing/2014/main" id="{078748D7-7317-92D6-0F28-92F8B04D1F0E}"/>
              </a:ext>
            </a:extLst>
          </p:cNvPr>
          <p:cNvPicPr>
            <a:picLocks noChangeAspect="1"/>
          </p:cNvPicPr>
          <p:nvPr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228442" y="3617006"/>
            <a:ext cx="1410045" cy="797675"/>
          </a:xfrm>
          <a:prstGeom prst="rect">
            <a:avLst/>
          </a:prstGeom>
        </p:spPr>
      </p:pic>
      <p:cxnSp>
        <p:nvCxnSpPr>
          <p:cNvPr id="15" name="Gerade Verbindung mit Pfeil 14">
            <a:extLst>
              <a:ext uri="{FF2B5EF4-FFF2-40B4-BE49-F238E27FC236}">
                <a16:creationId xmlns:a16="http://schemas.microsoft.com/office/drawing/2014/main" id="{34C71C41-C2D6-F223-7315-C8E655F5A7D0}"/>
              </a:ext>
            </a:extLst>
          </p:cNvPr>
          <p:cNvCxnSpPr>
            <a:cxnSpLocks/>
            <a:stCxn id="14" idx="3"/>
            <a:endCxn id="1048" idx="1"/>
          </p:cNvCxnSpPr>
          <p:nvPr/>
        </p:nvCxnSpPr>
        <p:spPr>
          <a:xfrm flipV="1">
            <a:off x="3638487" y="3988977"/>
            <a:ext cx="480407" cy="268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Grafik 18" descr="Ein Bild, das Haushaltsgerät enthält.&#10;&#10;Automatisch generierte Beschreibung">
            <a:extLst>
              <a:ext uri="{FF2B5EF4-FFF2-40B4-BE49-F238E27FC236}">
                <a16:creationId xmlns:a16="http://schemas.microsoft.com/office/drawing/2014/main" id="{29F6D871-2F14-369C-E6A1-F6A4807D4255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0802" y="2028880"/>
            <a:ext cx="722659" cy="535627"/>
          </a:xfrm>
          <a:prstGeom prst="rect">
            <a:avLst/>
          </a:prstGeom>
        </p:spPr>
      </p:pic>
      <p:pic>
        <p:nvPicPr>
          <p:cNvPr id="20" name="Grafik 19">
            <a:extLst>
              <a:ext uri="{FF2B5EF4-FFF2-40B4-BE49-F238E27FC236}">
                <a16:creationId xmlns:a16="http://schemas.microsoft.com/office/drawing/2014/main" id="{4B8BDC19-2303-4F65-DA2E-B050AC89C640}"/>
              </a:ext>
            </a:extLst>
          </p:cNvPr>
          <p:cNvPicPr>
            <a:picLocks noChangeAspect="1"/>
          </p:cNvPicPr>
          <p:nvPr/>
        </p:nvPicPr>
        <p:blipFill>
          <a:blip r:embed="rId1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241366" y="2013149"/>
            <a:ext cx="930029" cy="601009"/>
          </a:xfrm>
          <a:prstGeom prst="rect">
            <a:avLst/>
          </a:prstGeom>
        </p:spPr>
      </p:pic>
      <p:pic>
        <p:nvPicPr>
          <p:cNvPr id="21" name="Grafik 20" descr="Ein Bild, das Autoteile, Kreis, Silber enthält.&#10;&#10;Automatisch generierte Beschreibung">
            <a:extLst>
              <a:ext uri="{FF2B5EF4-FFF2-40B4-BE49-F238E27FC236}">
                <a16:creationId xmlns:a16="http://schemas.microsoft.com/office/drawing/2014/main" id="{E1BD1541-80AF-C9FA-96AE-CCED06CCF6E1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0307" y="2104232"/>
            <a:ext cx="604833" cy="420542"/>
          </a:xfrm>
          <a:prstGeom prst="rect">
            <a:avLst/>
          </a:prstGeom>
        </p:spPr>
      </p:pic>
      <p:cxnSp>
        <p:nvCxnSpPr>
          <p:cNvPr id="23" name="Gerade Verbindung mit Pfeil 22">
            <a:extLst>
              <a:ext uri="{FF2B5EF4-FFF2-40B4-BE49-F238E27FC236}">
                <a16:creationId xmlns:a16="http://schemas.microsoft.com/office/drawing/2014/main" id="{F0E8462E-F4F2-9034-D649-8F1AAA44799F}"/>
              </a:ext>
            </a:extLst>
          </p:cNvPr>
          <p:cNvCxnSpPr>
            <a:cxnSpLocks/>
            <a:stCxn id="20" idx="2"/>
            <a:endCxn id="1065" idx="0"/>
          </p:cNvCxnSpPr>
          <p:nvPr/>
        </p:nvCxnSpPr>
        <p:spPr>
          <a:xfrm>
            <a:off x="10706381" y="2614158"/>
            <a:ext cx="579530" cy="5667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Gerade Verbindung mit Pfeil 27">
            <a:extLst>
              <a:ext uri="{FF2B5EF4-FFF2-40B4-BE49-F238E27FC236}">
                <a16:creationId xmlns:a16="http://schemas.microsoft.com/office/drawing/2014/main" id="{A8F69A24-AD4F-DA5B-93B3-8D0CD76DC2FA}"/>
              </a:ext>
            </a:extLst>
          </p:cNvPr>
          <p:cNvCxnSpPr>
            <a:cxnSpLocks/>
            <a:stCxn id="19" idx="2"/>
            <a:endCxn id="1052" idx="7"/>
          </p:cNvCxnSpPr>
          <p:nvPr/>
        </p:nvCxnSpPr>
        <p:spPr>
          <a:xfrm flipH="1">
            <a:off x="6546769" y="2564507"/>
            <a:ext cx="875363" cy="78749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6" name="Gerade Verbindung mit Pfeil 1025">
            <a:extLst>
              <a:ext uri="{FF2B5EF4-FFF2-40B4-BE49-F238E27FC236}">
                <a16:creationId xmlns:a16="http://schemas.microsoft.com/office/drawing/2014/main" id="{E2B8D455-4FC9-D8E7-6BF8-47C3D316BAE9}"/>
              </a:ext>
            </a:extLst>
          </p:cNvPr>
          <p:cNvCxnSpPr>
            <a:cxnSpLocks/>
            <a:stCxn id="19" idx="2"/>
            <a:endCxn id="1056" idx="0"/>
          </p:cNvCxnSpPr>
          <p:nvPr/>
        </p:nvCxnSpPr>
        <p:spPr>
          <a:xfrm>
            <a:off x="7422132" y="2564507"/>
            <a:ext cx="428357" cy="61635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9" name="Gerade Verbindung mit Pfeil 1028">
            <a:extLst>
              <a:ext uri="{FF2B5EF4-FFF2-40B4-BE49-F238E27FC236}">
                <a16:creationId xmlns:a16="http://schemas.microsoft.com/office/drawing/2014/main" id="{D7347D0C-CC0A-5B6C-8560-1392A634D4BB}"/>
              </a:ext>
            </a:extLst>
          </p:cNvPr>
          <p:cNvCxnSpPr>
            <a:cxnSpLocks/>
            <a:stCxn id="19" idx="2"/>
            <a:endCxn id="1062" idx="0"/>
          </p:cNvCxnSpPr>
          <p:nvPr/>
        </p:nvCxnSpPr>
        <p:spPr>
          <a:xfrm>
            <a:off x="7422132" y="2564507"/>
            <a:ext cx="2141866" cy="61635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2" name="Gerade Verbindung mit Pfeil 1031">
            <a:extLst>
              <a:ext uri="{FF2B5EF4-FFF2-40B4-BE49-F238E27FC236}">
                <a16:creationId xmlns:a16="http://schemas.microsoft.com/office/drawing/2014/main" id="{9F9660FF-CD56-F634-E682-8ECC72AA86DA}"/>
              </a:ext>
            </a:extLst>
          </p:cNvPr>
          <p:cNvCxnSpPr>
            <a:cxnSpLocks/>
            <a:stCxn id="21" idx="2"/>
            <a:endCxn id="1056" idx="0"/>
          </p:cNvCxnSpPr>
          <p:nvPr/>
        </p:nvCxnSpPr>
        <p:spPr>
          <a:xfrm flipH="1">
            <a:off x="7850489" y="2524774"/>
            <a:ext cx="1012235" cy="6560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5" name="Gerade Verbindung mit Pfeil 1034">
            <a:extLst>
              <a:ext uri="{FF2B5EF4-FFF2-40B4-BE49-F238E27FC236}">
                <a16:creationId xmlns:a16="http://schemas.microsoft.com/office/drawing/2014/main" id="{49A349B3-A9A2-2534-D050-8ACF75F490C9}"/>
              </a:ext>
            </a:extLst>
          </p:cNvPr>
          <p:cNvCxnSpPr>
            <a:cxnSpLocks/>
            <a:stCxn id="21" idx="2"/>
            <a:endCxn id="1062" idx="0"/>
          </p:cNvCxnSpPr>
          <p:nvPr/>
        </p:nvCxnSpPr>
        <p:spPr>
          <a:xfrm>
            <a:off x="8862724" y="2524774"/>
            <a:ext cx="701274" cy="6560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42" name="Grafik 1041">
            <a:extLst>
              <a:ext uri="{FF2B5EF4-FFF2-40B4-BE49-F238E27FC236}">
                <a16:creationId xmlns:a16="http://schemas.microsoft.com/office/drawing/2014/main" id="{AA0780A6-DE6E-C832-26C4-5DBCC4BCBA73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473744" y="1403844"/>
            <a:ext cx="525663" cy="827522"/>
          </a:xfrm>
          <a:prstGeom prst="rect">
            <a:avLst/>
          </a:prstGeom>
          <a:effectLst>
            <a:outerShdw blurRad="635000" dist="304800" algn="l" rotWithShape="0">
              <a:prstClr val="black">
                <a:alpha val="29000"/>
              </a:prstClr>
            </a:outerShdw>
          </a:effectLst>
        </p:spPr>
      </p:pic>
      <p:cxnSp>
        <p:nvCxnSpPr>
          <p:cNvPr id="1043" name="Gerade Verbindung mit Pfeil 1042">
            <a:extLst>
              <a:ext uri="{FF2B5EF4-FFF2-40B4-BE49-F238E27FC236}">
                <a16:creationId xmlns:a16="http://schemas.microsoft.com/office/drawing/2014/main" id="{83F4D1BD-5E8F-D491-0711-AF683DFF5C20}"/>
              </a:ext>
            </a:extLst>
          </p:cNvPr>
          <p:cNvCxnSpPr>
            <a:cxnSpLocks/>
            <a:stCxn id="1042" idx="1"/>
            <a:endCxn id="3076" idx="0"/>
          </p:cNvCxnSpPr>
          <p:nvPr/>
        </p:nvCxnSpPr>
        <p:spPr>
          <a:xfrm flipH="1">
            <a:off x="2862784" y="1817605"/>
            <a:ext cx="610960" cy="3216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6239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353619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8A901453-CC74-E5F3-BB2F-C7982FD83D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ihandform: Form 6">
            <a:extLst>
              <a:ext uri="{FF2B5EF4-FFF2-40B4-BE49-F238E27FC236}">
                <a16:creationId xmlns:a16="http://schemas.microsoft.com/office/drawing/2014/main" id="{AC7AD7DE-6494-636E-4752-AC5D49410F39}"/>
              </a:ext>
            </a:extLst>
          </p:cNvPr>
          <p:cNvSpPr/>
          <p:nvPr/>
        </p:nvSpPr>
        <p:spPr>
          <a:xfrm>
            <a:off x="2108572" y="964495"/>
            <a:ext cx="7677731" cy="3152417"/>
          </a:xfrm>
          <a:custGeom>
            <a:avLst/>
            <a:gdLst>
              <a:gd name="connsiteX0" fmla="*/ -540 w 1790476"/>
              <a:gd name="connsiteY0" fmla="*/ 890022 h 1780951"/>
              <a:gd name="connsiteX1" fmla="*/ 894689 w 1790476"/>
              <a:gd name="connsiteY1" fmla="*/ -454 h 1780951"/>
              <a:gd name="connsiteX2" fmla="*/ 1789936 w 1790476"/>
              <a:gd name="connsiteY2" fmla="*/ 890022 h 1780951"/>
              <a:gd name="connsiteX3" fmla="*/ 894689 w 1790476"/>
              <a:gd name="connsiteY3" fmla="*/ 1780498 h 1780951"/>
              <a:gd name="connsiteX4" fmla="*/ -540 w 1790476"/>
              <a:gd name="connsiteY4" fmla="*/ 890022 h 178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90476" h="1780951">
                <a:moveTo>
                  <a:pt x="-540" y="890022"/>
                </a:moveTo>
                <a:cubicBezTo>
                  <a:pt x="-540" y="398222"/>
                  <a:pt x="400270" y="-454"/>
                  <a:pt x="894689" y="-454"/>
                </a:cubicBezTo>
                <a:cubicBezTo>
                  <a:pt x="1389117" y="-454"/>
                  <a:pt x="1789936" y="398222"/>
                  <a:pt x="1789936" y="890022"/>
                </a:cubicBezTo>
                <a:cubicBezTo>
                  <a:pt x="1789936" y="1381822"/>
                  <a:pt x="1389117" y="1780498"/>
                  <a:pt x="894689" y="1780498"/>
                </a:cubicBezTo>
                <a:cubicBezTo>
                  <a:pt x="400270" y="1780498"/>
                  <a:pt x="-540" y="1381822"/>
                  <a:pt x="-540" y="890022"/>
                </a:cubicBezTo>
                <a:close/>
              </a:path>
            </a:pathLst>
          </a:custGeom>
          <a:solidFill>
            <a:srgbClr val="F2F2F2"/>
          </a:solidFill>
          <a:ln w="9475" cap="flat">
            <a:noFill/>
            <a:prstDash val="solid"/>
            <a:miter/>
          </a:ln>
        </p:spPr>
        <p:txBody>
          <a:bodyPr rtlCol="0" anchor="ctr"/>
          <a:lstStyle/>
          <a:p>
            <a:endParaRPr lang="de-DE"/>
          </a:p>
        </p:txBody>
      </p:sp>
      <p:sp>
        <p:nvSpPr>
          <p:cNvPr id="492" name="Foliennummernplatzhalter 2">
            <a:extLst>
              <a:ext uri="{FF2B5EF4-FFF2-40B4-BE49-F238E27FC236}">
                <a16:creationId xmlns:a16="http://schemas.microsoft.com/office/drawing/2014/main" id="{7AF9AAFD-C18A-FCFE-D900-350244F8BB8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21</a:t>
            </a:fld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40821934-2737-B365-3B97-63E89B8C55D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AUTOMOTIVE</a:t>
            </a:r>
          </a:p>
        </p:txBody>
      </p:sp>
      <p:sp>
        <p:nvSpPr>
          <p:cNvPr id="3" name="Freihandform: Form 2">
            <a:extLst>
              <a:ext uri="{FF2B5EF4-FFF2-40B4-BE49-F238E27FC236}">
                <a16:creationId xmlns:a16="http://schemas.microsoft.com/office/drawing/2014/main" id="{C8EB0272-AC25-7491-A951-4CE90A1F8E0F}"/>
              </a:ext>
            </a:extLst>
          </p:cNvPr>
          <p:cNvSpPr/>
          <p:nvPr/>
        </p:nvSpPr>
        <p:spPr>
          <a:xfrm>
            <a:off x="1484556" y="4179744"/>
            <a:ext cx="1799991" cy="1800000"/>
          </a:xfrm>
          <a:custGeom>
            <a:avLst/>
            <a:gdLst>
              <a:gd name="connsiteX0" fmla="*/ -38 w 1799991"/>
              <a:gd name="connsiteY0" fmla="*/ 899770 h 1800000"/>
              <a:gd name="connsiteX1" fmla="*/ 899958 w 1799991"/>
              <a:gd name="connsiteY1" fmla="*/ -230 h 1800000"/>
              <a:gd name="connsiteX2" fmla="*/ 1799954 w 1799991"/>
              <a:gd name="connsiteY2" fmla="*/ 899770 h 1800000"/>
              <a:gd name="connsiteX3" fmla="*/ 899958 w 1799991"/>
              <a:gd name="connsiteY3" fmla="*/ 1799770 h 1800000"/>
              <a:gd name="connsiteX4" fmla="*/ -38 w 1799991"/>
              <a:gd name="connsiteY4" fmla="*/ 89977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99991" h="1800000">
                <a:moveTo>
                  <a:pt x="-38" y="899770"/>
                </a:moveTo>
                <a:cubicBezTo>
                  <a:pt x="-38" y="402712"/>
                  <a:pt x="402902" y="-230"/>
                  <a:pt x="899958" y="-230"/>
                </a:cubicBezTo>
                <a:cubicBezTo>
                  <a:pt x="1397014" y="-230"/>
                  <a:pt x="1799954" y="402712"/>
                  <a:pt x="1799954" y="899770"/>
                </a:cubicBezTo>
                <a:cubicBezTo>
                  <a:pt x="1799954" y="1396828"/>
                  <a:pt x="1397014" y="1799770"/>
                  <a:pt x="899958" y="1799770"/>
                </a:cubicBezTo>
                <a:cubicBezTo>
                  <a:pt x="402902" y="1799770"/>
                  <a:pt x="-38" y="1396828"/>
                  <a:pt x="-38" y="899770"/>
                </a:cubicBezTo>
                <a:close/>
              </a:path>
            </a:pathLst>
          </a:custGeom>
          <a:solidFill>
            <a:srgbClr val="F2F2F2"/>
          </a:solidFill>
          <a:ln w="6029" cap="flat">
            <a:noFill/>
            <a:prstDash val="solid"/>
            <a:miter/>
          </a:ln>
        </p:spPr>
        <p:txBody>
          <a:bodyPr rtlCol="0" anchor="ctr"/>
          <a:lstStyle/>
          <a:p>
            <a:endParaRPr lang="de-DE"/>
          </a:p>
        </p:txBody>
      </p:sp>
      <p:sp>
        <p:nvSpPr>
          <p:cNvPr id="529" name="Textfeld 528">
            <a:extLst>
              <a:ext uri="{FF2B5EF4-FFF2-40B4-BE49-F238E27FC236}">
                <a16:creationId xmlns:a16="http://schemas.microsoft.com/office/drawing/2014/main" id="{BEE727BE-B1BD-51DA-E752-9E4BC00C8A59}"/>
              </a:ext>
            </a:extLst>
          </p:cNvPr>
          <p:cNvSpPr txBox="1"/>
          <p:nvPr/>
        </p:nvSpPr>
        <p:spPr>
          <a:xfrm>
            <a:off x="1370721" y="6166805"/>
            <a:ext cx="1810315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2000" b="1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ENGINE</a:t>
            </a:r>
            <a:endParaRPr lang="de-DE" sz="1600" b="1" dirty="0">
              <a:solidFill>
                <a:srgbClr val="00446B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9" name="Freihandform: Form 18">
            <a:extLst>
              <a:ext uri="{FF2B5EF4-FFF2-40B4-BE49-F238E27FC236}">
                <a16:creationId xmlns:a16="http://schemas.microsoft.com/office/drawing/2014/main" id="{8A9B4241-025C-DBDC-FD88-11262FEE1A2A}"/>
              </a:ext>
            </a:extLst>
          </p:cNvPr>
          <p:cNvSpPr/>
          <p:nvPr/>
        </p:nvSpPr>
        <p:spPr>
          <a:xfrm>
            <a:off x="3775860" y="4193715"/>
            <a:ext cx="1790476" cy="1780951"/>
          </a:xfrm>
          <a:custGeom>
            <a:avLst/>
            <a:gdLst>
              <a:gd name="connsiteX0" fmla="*/ -540 w 1790476"/>
              <a:gd name="connsiteY0" fmla="*/ 890022 h 1780951"/>
              <a:gd name="connsiteX1" fmla="*/ 894689 w 1790476"/>
              <a:gd name="connsiteY1" fmla="*/ -454 h 1780951"/>
              <a:gd name="connsiteX2" fmla="*/ 1789936 w 1790476"/>
              <a:gd name="connsiteY2" fmla="*/ 890022 h 1780951"/>
              <a:gd name="connsiteX3" fmla="*/ 894689 w 1790476"/>
              <a:gd name="connsiteY3" fmla="*/ 1780498 h 1780951"/>
              <a:gd name="connsiteX4" fmla="*/ -540 w 1790476"/>
              <a:gd name="connsiteY4" fmla="*/ 890022 h 178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90476" h="1780951">
                <a:moveTo>
                  <a:pt x="-540" y="890022"/>
                </a:moveTo>
                <a:cubicBezTo>
                  <a:pt x="-540" y="398222"/>
                  <a:pt x="400270" y="-454"/>
                  <a:pt x="894689" y="-454"/>
                </a:cubicBezTo>
                <a:cubicBezTo>
                  <a:pt x="1389117" y="-454"/>
                  <a:pt x="1789936" y="398222"/>
                  <a:pt x="1789936" y="890022"/>
                </a:cubicBezTo>
                <a:cubicBezTo>
                  <a:pt x="1789936" y="1381822"/>
                  <a:pt x="1389117" y="1780498"/>
                  <a:pt x="894689" y="1780498"/>
                </a:cubicBezTo>
                <a:cubicBezTo>
                  <a:pt x="400270" y="1780498"/>
                  <a:pt x="-540" y="1381822"/>
                  <a:pt x="-540" y="890022"/>
                </a:cubicBezTo>
                <a:close/>
              </a:path>
            </a:pathLst>
          </a:custGeom>
          <a:solidFill>
            <a:srgbClr val="F2F2F2"/>
          </a:solidFill>
          <a:ln w="9475" cap="flat">
            <a:noFill/>
            <a:prstDash val="solid"/>
            <a:miter/>
          </a:ln>
        </p:spPr>
        <p:txBody>
          <a:bodyPr rtlCol="0" anchor="ctr"/>
          <a:lstStyle/>
          <a:p>
            <a:endParaRPr lang="de-DE"/>
          </a:p>
        </p:txBody>
      </p:sp>
      <p:sp>
        <p:nvSpPr>
          <p:cNvPr id="530" name="Textfeld 529">
            <a:extLst>
              <a:ext uri="{FF2B5EF4-FFF2-40B4-BE49-F238E27FC236}">
                <a16:creationId xmlns:a16="http://schemas.microsoft.com/office/drawing/2014/main" id="{0B7EC355-E365-8536-2B70-68A06F017C04}"/>
              </a:ext>
            </a:extLst>
          </p:cNvPr>
          <p:cNvSpPr txBox="1"/>
          <p:nvPr/>
        </p:nvSpPr>
        <p:spPr>
          <a:xfrm>
            <a:off x="3762142" y="6166805"/>
            <a:ext cx="1810315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2000" b="1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GEARBOX</a:t>
            </a:r>
            <a:endParaRPr lang="de-DE" sz="1600" b="1" dirty="0">
              <a:solidFill>
                <a:srgbClr val="00446B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7" name="Freihandform: Form 16">
            <a:extLst>
              <a:ext uri="{FF2B5EF4-FFF2-40B4-BE49-F238E27FC236}">
                <a16:creationId xmlns:a16="http://schemas.microsoft.com/office/drawing/2014/main" id="{B9FE4725-0FE3-4010-58CE-29BBC4ABC164}"/>
              </a:ext>
            </a:extLst>
          </p:cNvPr>
          <p:cNvSpPr/>
          <p:nvPr/>
        </p:nvSpPr>
        <p:spPr>
          <a:xfrm>
            <a:off x="6162202" y="4189018"/>
            <a:ext cx="1790507" cy="1790526"/>
          </a:xfrm>
          <a:custGeom>
            <a:avLst/>
            <a:gdLst>
              <a:gd name="connsiteX0" fmla="*/ -961 w 1790507"/>
              <a:gd name="connsiteY0" fmla="*/ 894946 h 1790526"/>
              <a:gd name="connsiteX1" fmla="*/ 894284 w 1790507"/>
              <a:gd name="connsiteY1" fmla="*/ -317 h 1790526"/>
              <a:gd name="connsiteX2" fmla="*/ 1789547 w 1790507"/>
              <a:gd name="connsiteY2" fmla="*/ 894946 h 1790526"/>
              <a:gd name="connsiteX3" fmla="*/ 894284 w 1790507"/>
              <a:gd name="connsiteY3" fmla="*/ 1790209 h 1790526"/>
              <a:gd name="connsiteX4" fmla="*/ -961 w 1790507"/>
              <a:gd name="connsiteY4" fmla="*/ 894946 h 1790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90507" h="1790526">
                <a:moveTo>
                  <a:pt x="-961" y="894946"/>
                </a:moveTo>
                <a:cubicBezTo>
                  <a:pt x="-961" y="400505"/>
                  <a:pt x="399851" y="-317"/>
                  <a:pt x="894284" y="-317"/>
                </a:cubicBezTo>
                <a:cubicBezTo>
                  <a:pt x="1388715" y="-317"/>
                  <a:pt x="1789547" y="400505"/>
                  <a:pt x="1789547" y="894946"/>
                </a:cubicBezTo>
                <a:cubicBezTo>
                  <a:pt x="1789547" y="1389387"/>
                  <a:pt x="1388715" y="1790209"/>
                  <a:pt x="894284" y="1790209"/>
                </a:cubicBezTo>
                <a:cubicBezTo>
                  <a:pt x="399851" y="1790209"/>
                  <a:pt x="-961" y="1389387"/>
                  <a:pt x="-961" y="894946"/>
                </a:cubicBezTo>
                <a:close/>
              </a:path>
            </a:pathLst>
          </a:custGeom>
          <a:solidFill>
            <a:srgbClr val="F2F2F2"/>
          </a:solidFill>
          <a:ln w="94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/>
          </a:p>
        </p:txBody>
      </p:sp>
      <p:sp>
        <p:nvSpPr>
          <p:cNvPr id="533" name="Textfeld 532">
            <a:extLst>
              <a:ext uri="{FF2B5EF4-FFF2-40B4-BE49-F238E27FC236}">
                <a16:creationId xmlns:a16="http://schemas.microsoft.com/office/drawing/2014/main" id="{60B9BEAB-9332-2266-C438-B2ADE4CFAEC2}"/>
              </a:ext>
            </a:extLst>
          </p:cNvPr>
          <p:cNvSpPr txBox="1"/>
          <p:nvPr/>
        </p:nvSpPr>
        <p:spPr>
          <a:xfrm>
            <a:off x="6163879" y="6166805"/>
            <a:ext cx="1810315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2000" b="1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COMPONENTS</a:t>
            </a:r>
            <a:endParaRPr lang="de-DE" sz="1600" b="1" dirty="0">
              <a:solidFill>
                <a:srgbClr val="00446B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40" name="Titel 1">
            <a:extLst>
              <a:ext uri="{FF2B5EF4-FFF2-40B4-BE49-F238E27FC236}">
                <a16:creationId xmlns:a16="http://schemas.microsoft.com/office/drawing/2014/main" id="{79EC9551-A2EA-7E7D-F4AD-2BDB20687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1020318"/>
          </a:xfrm>
        </p:spPr>
        <p:txBody>
          <a:bodyPr/>
          <a:lstStyle/>
          <a:p>
            <a:r>
              <a:rPr lang="de-DE"/>
              <a:t>OUR FOCUS</a:t>
            </a:r>
          </a:p>
        </p:txBody>
      </p:sp>
      <p:pic>
        <p:nvPicPr>
          <p:cNvPr id="2" name="Picture 2" descr="Auto Motorblock zum günstigen Preis kaufen und Wechsel Kosten reduzieren">
            <a:extLst>
              <a:ext uri="{FF2B5EF4-FFF2-40B4-BE49-F238E27FC236}">
                <a16:creationId xmlns:a16="http://schemas.microsoft.com/office/drawing/2014/main" id="{6AAAF600-8AC4-B0FC-8152-1F8313C856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6846" y="4390797"/>
            <a:ext cx="1375410" cy="1375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18+ Thousand Transmission Box Royalty-Free Images, Stock Photos &amp; Pictures  | Shutterstock">
            <a:extLst>
              <a:ext uri="{FF2B5EF4-FFF2-40B4-BE49-F238E27FC236}">
                <a16:creationId xmlns:a16="http://schemas.microsoft.com/office/drawing/2014/main" id="{A98A0A4F-0EE0-067F-62D1-D805970C6E8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458"/>
          <a:stretch>
            <a:fillRect/>
          </a:stretch>
        </p:blipFill>
        <p:spPr bwMode="auto">
          <a:xfrm>
            <a:off x="3820631" y="4530941"/>
            <a:ext cx="1693335" cy="1095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Kurbelwelle | X-Bores | Entgraten | HEULE - Heule Werkzeug AG">
            <a:extLst>
              <a:ext uri="{FF2B5EF4-FFF2-40B4-BE49-F238E27FC236}">
                <a16:creationId xmlns:a16="http://schemas.microsoft.com/office/drawing/2014/main" id="{63E3E188-C165-D5F3-AFC1-C3F992D86B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5508" y="4668629"/>
            <a:ext cx="1463894" cy="97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Auto-Technologie: So funktioniert die Kardanwelle">
            <a:extLst>
              <a:ext uri="{FF2B5EF4-FFF2-40B4-BE49-F238E27FC236}">
                <a16:creationId xmlns:a16="http://schemas.microsoft.com/office/drawing/2014/main" id="{5BCA1794-0B99-CEBE-067D-BB89216399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2256" y="964901"/>
            <a:ext cx="4730364" cy="3151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Freihandform: Form 7">
            <a:extLst>
              <a:ext uri="{FF2B5EF4-FFF2-40B4-BE49-F238E27FC236}">
                <a16:creationId xmlns:a16="http://schemas.microsoft.com/office/drawing/2014/main" id="{2944E006-1465-3482-E36F-E4D14EB21F2E}"/>
              </a:ext>
            </a:extLst>
          </p:cNvPr>
          <p:cNvSpPr/>
          <p:nvPr/>
        </p:nvSpPr>
        <p:spPr>
          <a:xfrm>
            <a:off x="8442314" y="4121152"/>
            <a:ext cx="1790507" cy="1790526"/>
          </a:xfrm>
          <a:custGeom>
            <a:avLst/>
            <a:gdLst>
              <a:gd name="connsiteX0" fmla="*/ -961 w 1790507"/>
              <a:gd name="connsiteY0" fmla="*/ 894946 h 1790526"/>
              <a:gd name="connsiteX1" fmla="*/ 894284 w 1790507"/>
              <a:gd name="connsiteY1" fmla="*/ -317 h 1790526"/>
              <a:gd name="connsiteX2" fmla="*/ 1789547 w 1790507"/>
              <a:gd name="connsiteY2" fmla="*/ 894946 h 1790526"/>
              <a:gd name="connsiteX3" fmla="*/ 894284 w 1790507"/>
              <a:gd name="connsiteY3" fmla="*/ 1790209 h 1790526"/>
              <a:gd name="connsiteX4" fmla="*/ -961 w 1790507"/>
              <a:gd name="connsiteY4" fmla="*/ 894946 h 1790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90507" h="1790526">
                <a:moveTo>
                  <a:pt x="-961" y="894946"/>
                </a:moveTo>
                <a:cubicBezTo>
                  <a:pt x="-961" y="400505"/>
                  <a:pt x="399851" y="-317"/>
                  <a:pt x="894284" y="-317"/>
                </a:cubicBezTo>
                <a:cubicBezTo>
                  <a:pt x="1388715" y="-317"/>
                  <a:pt x="1789547" y="400505"/>
                  <a:pt x="1789547" y="894946"/>
                </a:cubicBezTo>
                <a:cubicBezTo>
                  <a:pt x="1789547" y="1389387"/>
                  <a:pt x="1388715" y="1790209"/>
                  <a:pt x="894284" y="1790209"/>
                </a:cubicBezTo>
                <a:cubicBezTo>
                  <a:pt x="399851" y="1790209"/>
                  <a:pt x="-961" y="1389387"/>
                  <a:pt x="-961" y="894946"/>
                </a:cubicBezTo>
                <a:close/>
              </a:path>
            </a:pathLst>
          </a:custGeom>
          <a:solidFill>
            <a:srgbClr val="F2F2F2"/>
          </a:solidFill>
          <a:ln w="94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/>
          </a:p>
        </p:txBody>
      </p:sp>
      <p:sp>
        <p:nvSpPr>
          <p:cNvPr id="9" name="Textfeld 8">
            <a:extLst>
              <a:ext uri="{FF2B5EF4-FFF2-40B4-BE49-F238E27FC236}">
                <a16:creationId xmlns:a16="http://schemas.microsoft.com/office/drawing/2014/main" id="{CAEF795A-A3AD-BD7B-8E97-0AC10538555A}"/>
              </a:ext>
            </a:extLst>
          </p:cNvPr>
          <p:cNvSpPr txBox="1"/>
          <p:nvPr/>
        </p:nvSpPr>
        <p:spPr>
          <a:xfrm>
            <a:off x="8443991" y="6098939"/>
            <a:ext cx="1810315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2000" b="1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DRIVE SHAFT</a:t>
            </a:r>
            <a:endParaRPr lang="de-DE" sz="1600" b="1" dirty="0">
              <a:solidFill>
                <a:srgbClr val="00446B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036" name="Picture 12" descr="Montagepauschale Kardanwelle mit zentriertem Doppelgelenk für Land Rover  Defender | MONPSZDGDET">
            <a:extLst>
              <a:ext uri="{FF2B5EF4-FFF2-40B4-BE49-F238E27FC236}">
                <a16:creationId xmlns:a16="http://schemas.microsoft.com/office/drawing/2014/main" id="{2BA7A708-E0BE-8475-DC0A-0A24A331D5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0580" y="4414656"/>
            <a:ext cx="1893974" cy="1262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81427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DC39A6F1-802F-FDF6-93E9-A9D5AA8E22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2" name="Rechteck 1041">
            <a:extLst>
              <a:ext uri="{FF2B5EF4-FFF2-40B4-BE49-F238E27FC236}">
                <a16:creationId xmlns:a16="http://schemas.microsoft.com/office/drawing/2014/main" id="{053F03F1-C7FB-CA5E-E43F-114D5E3D271A}"/>
              </a:ext>
            </a:extLst>
          </p:cNvPr>
          <p:cNvSpPr/>
          <p:nvPr/>
        </p:nvSpPr>
        <p:spPr>
          <a:xfrm>
            <a:off x="190500" y="1428750"/>
            <a:ext cx="4800526" cy="5320728"/>
          </a:xfrm>
          <a:prstGeom prst="rect">
            <a:avLst/>
          </a:prstGeom>
          <a:solidFill>
            <a:srgbClr val="E4E4E4"/>
          </a:solidFill>
          <a:ln w="76200">
            <a:solidFill>
              <a:srgbClr val="E4E4E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743086BF-C0D2-4A6E-D5EA-AA66767CB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ENGINE BLOCK &amp; HOUSING</a:t>
            </a:r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CE7234EC-2E43-E15A-FFB5-576DF22C8AB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3091" name="Grafik 3090">
            <a:extLst>
              <a:ext uri="{FF2B5EF4-FFF2-40B4-BE49-F238E27FC236}">
                <a16:creationId xmlns:a16="http://schemas.microsoft.com/office/drawing/2014/main" id="{B2A15579-A88D-C0D5-43C4-A14078236A6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01554" y="3559512"/>
            <a:ext cx="4189418" cy="1068730"/>
          </a:xfrm>
          <a:prstGeom prst="rect">
            <a:avLst/>
          </a:prstGeom>
        </p:spPr>
      </p:pic>
      <p:sp>
        <p:nvSpPr>
          <p:cNvPr id="1046" name="Rechteck 1045">
            <a:extLst>
              <a:ext uri="{FF2B5EF4-FFF2-40B4-BE49-F238E27FC236}">
                <a16:creationId xmlns:a16="http://schemas.microsoft.com/office/drawing/2014/main" id="{15F5BA10-44EA-C4EF-0C4C-30F0AFB75866}"/>
              </a:ext>
            </a:extLst>
          </p:cNvPr>
          <p:cNvSpPr/>
          <p:nvPr/>
        </p:nvSpPr>
        <p:spPr>
          <a:xfrm>
            <a:off x="4991026" y="1428750"/>
            <a:ext cx="7010474" cy="5320730"/>
          </a:xfrm>
          <a:prstGeom prst="rect">
            <a:avLst/>
          </a:prstGeom>
          <a:noFill/>
          <a:ln w="76200">
            <a:solidFill>
              <a:srgbClr val="E4E4E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5" name="Gruppieren 4">
            <a:extLst>
              <a:ext uri="{FF2B5EF4-FFF2-40B4-BE49-F238E27FC236}">
                <a16:creationId xmlns:a16="http://schemas.microsoft.com/office/drawing/2014/main" id="{CAB231FF-5671-E7B0-3D9D-F879E4BE8BB2}"/>
              </a:ext>
            </a:extLst>
          </p:cNvPr>
          <p:cNvGrpSpPr/>
          <p:nvPr/>
        </p:nvGrpSpPr>
        <p:grpSpPr>
          <a:xfrm>
            <a:off x="995296" y="1912134"/>
            <a:ext cx="3190933" cy="845184"/>
            <a:chOff x="397152" y="1619605"/>
            <a:chExt cx="3383589" cy="949671"/>
          </a:xfrm>
        </p:grpSpPr>
        <p:sp>
          <p:nvSpPr>
            <p:cNvPr id="6" name="Textfeld 5">
              <a:extLst>
                <a:ext uri="{FF2B5EF4-FFF2-40B4-BE49-F238E27FC236}">
                  <a16:creationId xmlns:a16="http://schemas.microsoft.com/office/drawing/2014/main" id="{D793D678-496A-FB4A-BA31-B9F786A81888}"/>
                </a:ext>
              </a:extLst>
            </p:cNvPr>
            <p:cNvSpPr txBox="1"/>
            <p:nvPr/>
          </p:nvSpPr>
          <p:spPr>
            <a:xfrm>
              <a:off x="397152" y="1619605"/>
              <a:ext cx="3383589" cy="9496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200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Clamping</a:t>
              </a:r>
              <a:r>
                <a:rPr kumimoji="0" lang="de-DE" sz="200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&amp; </a:t>
              </a:r>
              <a:r>
                <a:rPr lang="de-DE" sz="2000" dirty="0">
                  <a:solidFill>
                    <a:srgbClr val="003D6A"/>
                  </a:solidFill>
                </a:rPr>
                <a:t>A</a:t>
              </a:r>
              <a:r>
                <a:rPr kumimoji="0" lang="de-DE" sz="200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utomation</a:t>
              </a:r>
              <a:endParaRPr kumimoji="0" lang="de-DE" sz="200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cxnSp>
          <p:nvCxnSpPr>
            <p:cNvPr id="7" name="Gerader Verbinder 6">
              <a:extLst>
                <a:ext uri="{FF2B5EF4-FFF2-40B4-BE49-F238E27FC236}">
                  <a16:creationId xmlns:a16="http://schemas.microsoft.com/office/drawing/2014/main" id="{E173E9D0-AF65-7AD2-2E5F-3988AD8BA429}"/>
                </a:ext>
              </a:extLst>
            </p:cNvPr>
            <p:cNvCxnSpPr>
              <a:cxnSpLocks/>
            </p:cNvCxnSpPr>
            <p:nvPr/>
          </p:nvCxnSpPr>
          <p:spPr>
            <a:xfrm>
              <a:off x="1356067" y="1974591"/>
              <a:ext cx="1416573" cy="0"/>
            </a:xfrm>
            <a:prstGeom prst="line">
              <a:avLst/>
            </a:prstGeom>
            <a:ln>
              <a:solidFill>
                <a:srgbClr val="BCC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" name="Grafik 2">
            <a:extLst>
              <a:ext uri="{FF2B5EF4-FFF2-40B4-BE49-F238E27FC236}">
                <a16:creationId xmlns:a16="http://schemas.microsoft.com/office/drawing/2014/main" id="{D21B0B47-86B8-F1C1-AE2E-7B01F09F97A5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</a:extLst>
          </a:blip>
          <a:srcRect t="7812"/>
          <a:stretch>
            <a:fillRect/>
          </a:stretch>
        </p:blipFill>
        <p:spPr>
          <a:xfrm>
            <a:off x="5240129" y="4672751"/>
            <a:ext cx="1711742" cy="2032220"/>
          </a:xfrm>
          <a:prstGeom prst="rect">
            <a:avLst/>
          </a:prstGeom>
        </p:spPr>
      </p:pic>
      <p:pic>
        <p:nvPicPr>
          <p:cNvPr id="4" name="Grafik 3" descr="Ein Bild, das Autoteile, Kreis, Silber enthält.&#10;&#10;Automatisch generierte Beschreibung">
            <a:extLst>
              <a:ext uri="{FF2B5EF4-FFF2-40B4-BE49-F238E27FC236}">
                <a16:creationId xmlns:a16="http://schemas.microsoft.com/office/drawing/2014/main" id="{50819A4C-5D2B-AE6F-1916-322F1705808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7610" y="2043050"/>
            <a:ext cx="1167888" cy="812035"/>
          </a:xfrm>
          <a:prstGeom prst="rect">
            <a:avLst/>
          </a:prstGeom>
        </p:spPr>
      </p:pic>
      <p:pic>
        <p:nvPicPr>
          <p:cNvPr id="9" name="Grafik 8" descr="Ein Bild, das Maschine enthält.&#10;&#10;Automatisch generierte Beschreibung">
            <a:extLst>
              <a:ext uri="{FF2B5EF4-FFF2-40B4-BE49-F238E27FC236}">
                <a16:creationId xmlns:a16="http://schemas.microsoft.com/office/drawing/2014/main" id="{44D6CC8C-28A0-B354-C0E8-7C9533DB9E1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47855" y="1664082"/>
            <a:ext cx="896760" cy="1679280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282B96B9-0171-80FA-B722-8DEE1F3885DB}"/>
              </a:ext>
            </a:extLst>
          </p:cNvPr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165960" y="4602456"/>
            <a:ext cx="3586437" cy="2123907"/>
          </a:xfrm>
          <a:prstGeom prst="rect">
            <a:avLst/>
          </a:prstGeom>
        </p:spPr>
      </p:pic>
      <p:pic>
        <p:nvPicPr>
          <p:cNvPr id="11" name="Grafik 10" descr="Ein Bild, das Im Haus, elektrische Säge, Fräsmaschine enthält.&#10;&#10;Automatisch generierte Beschreibung">
            <a:extLst>
              <a:ext uri="{FF2B5EF4-FFF2-40B4-BE49-F238E27FC236}">
                <a16:creationId xmlns:a16="http://schemas.microsoft.com/office/drawing/2014/main" id="{BDB7FC37-BBF6-FFEC-2607-0909BBB7A7D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972" y="2967231"/>
            <a:ext cx="4661280" cy="2621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4136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el 8">
            <a:extLst>
              <a:ext uri="{FF2B5EF4-FFF2-40B4-BE49-F238E27FC236}">
                <a16:creationId xmlns:a16="http://schemas.microsoft.com/office/drawing/2014/main" id="{DA0637F3-9777-3109-2481-59F7639511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WORKPIECE DIRECT CLAMPING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0817943D-243E-1C9E-6632-6D2B534259E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23</a:t>
            </a:fld>
            <a:endParaRPr lang="de-DE"/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45F3E431-1038-47EF-435A-3DE03F5C491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 dirty="0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F59AC5E4-3E15-85FA-7C6E-010F232FED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9705" y="1786001"/>
            <a:ext cx="3867733" cy="2521300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9FFF8C70-923D-1B91-CAEB-97DAD944E2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190" y="4307301"/>
            <a:ext cx="3194554" cy="2343244"/>
          </a:xfrm>
          <a:prstGeom prst="rect">
            <a:avLst/>
          </a:prstGeom>
        </p:spPr>
      </p:pic>
      <p:sp>
        <p:nvSpPr>
          <p:cNvPr id="11" name="Textfeld 10">
            <a:extLst>
              <a:ext uri="{FF2B5EF4-FFF2-40B4-BE49-F238E27FC236}">
                <a16:creationId xmlns:a16="http://schemas.microsoft.com/office/drawing/2014/main" id="{2B80C0B0-4982-EF0D-42E6-EA7D5F4E8573}"/>
              </a:ext>
            </a:extLst>
          </p:cNvPr>
          <p:cNvSpPr txBox="1"/>
          <p:nvPr/>
        </p:nvSpPr>
        <p:spPr>
          <a:xfrm>
            <a:off x="7020000" y="1998406"/>
            <a:ext cx="5071481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en-US" b="1" dirty="0">
                <a:solidFill>
                  <a:srgbClr val="003D6A"/>
                </a:solidFill>
              </a:rPr>
              <a:t>High accuracy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0,005mm </a:t>
            </a:r>
            <a:r>
              <a:rPr lang="de-DE" sz="1400" dirty="0" err="1">
                <a:solidFill>
                  <a:srgbClr val="003D6A"/>
                </a:solidFill>
              </a:rPr>
              <a:t>repeat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accuarcy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during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change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over</a:t>
            </a:r>
            <a:endParaRPr lang="de-DE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endParaRPr lang="de-DE" b="1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 err="1">
                <a:solidFill>
                  <a:srgbClr val="003D6A"/>
                </a:solidFill>
              </a:rPr>
              <a:t>Accessibility</a:t>
            </a:r>
            <a:endParaRPr lang="de-DE" b="1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5 sides of the workpiece can be worked on</a:t>
            </a:r>
          </a:p>
          <a:p>
            <a:pPr>
              <a:buClr>
                <a:schemeClr val="bg2"/>
              </a:buClr>
              <a:buSzPct val="100000"/>
            </a:pPr>
            <a:endParaRPr lang="de-DE" sz="1400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en-US" b="1" dirty="0">
                <a:solidFill>
                  <a:srgbClr val="003D6A"/>
                </a:solidFill>
              </a:rPr>
              <a:t>High holding force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Safe handling of workpieces</a:t>
            </a:r>
          </a:p>
          <a:p>
            <a:pPr>
              <a:buClr>
                <a:schemeClr val="bg2"/>
              </a:buClr>
              <a:buSzPct val="100000"/>
            </a:pPr>
            <a:endParaRPr lang="de-DE" sz="1400" b="1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Max. </a:t>
            </a:r>
            <a:r>
              <a:rPr lang="de-DE" b="1" dirty="0" err="1">
                <a:solidFill>
                  <a:srgbClr val="003D6A"/>
                </a:solidFill>
              </a:rPr>
              <a:t>process</a:t>
            </a:r>
            <a:r>
              <a:rPr lang="de-DE" b="1" dirty="0">
                <a:solidFill>
                  <a:srgbClr val="003D6A"/>
                </a:solidFill>
              </a:rPr>
              <a:t> </a:t>
            </a:r>
            <a:r>
              <a:rPr lang="de-DE" b="1" dirty="0" err="1">
                <a:solidFill>
                  <a:srgbClr val="003D6A"/>
                </a:solidFill>
              </a:rPr>
              <a:t>reliability</a:t>
            </a:r>
            <a:endParaRPr lang="de-DE" b="1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Self locking mechanism </a:t>
            </a: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 err="1">
                <a:solidFill>
                  <a:srgbClr val="003D6A"/>
                </a:solidFill>
              </a:rPr>
              <a:t>Sensing</a:t>
            </a:r>
            <a:r>
              <a:rPr lang="de-DE" b="1" dirty="0">
                <a:solidFill>
                  <a:srgbClr val="003D6A"/>
                </a:solidFill>
              </a:rPr>
              <a:t> </a:t>
            </a:r>
            <a:r>
              <a:rPr lang="de-DE" b="1" dirty="0" err="1">
                <a:solidFill>
                  <a:srgbClr val="003D6A"/>
                </a:solidFill>
              </a:rPr>
              <a:t>options</a:t>
            </a:r>
            <a:endParaRPr lang="de-DE" b="1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Workpiece recognition</a:t>
            </a:r>
          </a:p>
          <a:p>
            <a:pPr>
              <a:buClr>
                <a:schemeClr val="bg2"/>
              </a:buClr>
              <a:buSzPct val="100000"/>
            </a:pPr>
            <a:endParaRPr lang="en-US" sz="1400" dirty="0">
              <a:solidFill>
                <a:srgbClr val="003D6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34344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4">
            <a:extLst>
              <a:ext uri="{FF2B5EF4-FFF2-40B4-BE49-F238E27FC236}">
                <a16:creationId xmlns:a16="http://schemas.microsoft.com/office/drawing/2014/main" id="{06994B06-3311-3BFF-0A96-8DA29B4E8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AUTOMATION SOLUTIONS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94F1D0FC-7C09-0CAD-6E72-2218BF053E2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24</a:t>
            </a:fld>
            <a:endParaRPr lang="de-DE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4179B189-8DAC-C47B-1903-9410DAF7EFF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9" name="Picture 33">
            <a:extLst>
              <a:ext uri="{FF2B5EF4-FFF2-40B4-BE49-F238E27FC236}">
                <a16:creationId xmlns:a16="http://schemas.microsoft.com/office/drawing/2014/main" id="{498C5590-72E3-F6FC-01D7-F17ACED5B2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7339" y="2352467"/>
            <a:ext cx="2889482" cy="3479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Grafik 6" descr="Ein Bild, das Kuchen, Satellit, Transport, Motor enthält.&#10;&#10;Automatisch generierte Beschreibung">
            <a:extLst>
              <a:ext uri="{FF2B5EF4-FFF2-40B4-BE49-F238E27FC236}">
                <a16:creationId xmlns:a16="http://schemas.microsoft.com/office/drawing/2014/main" id="{806761AB-D7EB-82EB-A215-5BE87CCBB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4842" y="4378148"/>
            <a:ext cx="3504760" cy="2101822"/>
          </a:xfrm>
          <a:prstGeom prst="rect">
            <a:avLst/>
          </a:prstGeom>
        </p:spPr>
      </p:pic>
      <p:sp>
        <p:nvSpPr>
          <p:cNvPr id="8" name="Textfeld 7">
            <a:extLst>
              <a:ext uri="{FF2B5EF4-FFF2-40B4-BE49-F238E27FC236}">
                <a16:creationId xmlns:a16="http://schemas.microsoft.com/office/drawing/2014/main" id="{D6DC1673-9D0B-FDE4-9ECD-117A3E187269}"/>
              </a:ext>
            </a:extLst>
          </p:cNvPr>
          <p:cNvSpPr txBox="1"/>
          <p:nvPr/>
        </p:nvSpPr>
        <p:spPr>
          <a:xfrm>
            <a:off x="7020000" y="1800000"/>
            <a:ext cx="5061753" cy="4584353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de-DE" b="1" dirty="0" err="1">
                <a:solidFill>
                  <a:srgbClr val="003D6A"/>
                </a:solidFill>
              </a:rPr>
              <a:t>Robustness</a:t>
            </a:r>
            <a:endParaRPr lang="de-DE" b="1" dirty="0">
              <a:solidFill>
                <a:srgbClr val="003D6A"/>
              </a:solidFill>
            </a:endParaRP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SCHUNK components = high number of cycles</a:t>
            </a:r>
          </a:p>
          <a:p>
            <a:pPr>
              <a:buClr>
                <a:schemeClr val="bg2"/>
              </a:buClr>
              <a:buSzPct val="100000"/>
            </a:pPr>
            <a:endParaRPr lang="de-DE" sz="1400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 err="1">
                <a:solidFill>
                  <a:srgbClr val="003D6A"/>
                </a:solidFill>
                <a:latin typeface="Fago Pro" panose="02000506040000020004" pitchFamily="2" charset="0"/>
              </a:rPr>
              <a:t>Flexibility</a:t>
            </a:r>
            <a:endParaRPr lang="de-DE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Different products can be combined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Electric(al) </a:t>
            </a:r>
            <a:r>
              <a:rPr lang="de-DE" sz="1400" dirty="0" err="1">
                <a:solidFill>
                  <a:srgbClr val="003D6A"/>
                </a:solidFill>
              </a:rPr>
              <a:t>swivel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fingers</a:t>
            </a:r>
            <a:endParaRPr lang="de-DE" sz="1400" dirty="0">
              <a:solidFill>
                <a:srgbClr val="003D6A"/>
              </a:solidFill>
            </a:endParaRP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de-DE" sz="1400" b="1" dirty="0">
                <a:solidFill>
                  <a:srgbClr val="003D6A"/>
                </a:solidFill>
              </a:rPr>
              <a:t>Options </a:t>
            </a:r>
            <a:r>
              <a:rPr lang="de-DE" sz="1400" dirty="0">
                <a:solidFill>
                  <a:srgbClr val="003D6A"/>
                </a:solidFill>
              </a:rPr>
              <a:t>(</a:t>
            </a:r>
            <a:r>
              <a:rPr lang="de-DE" sz="1400" dirty="0" err="1">
                <a:solidFill>
                  <a:srgbClr val="003D6A"/>
                </a:solidFill>
              </a:rPr>
              <a:t>tolerance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compensation</a:t>
            </a:r>
            <a:r>
              <a:rPr lang="de-DE" sz="1400" dirty="0">
                <a:solidFill>
                  <a:srgbClr val="003D6A"/>
                </a:solidFill>
              </a:rPr>
              <a:t>, anti-</a:t>
            </a:r>
            <a:r>
              <a:rPr lang="de-DE" sz="1400" dirty="0" err="1">
                <a:solidFill>
                  <a:srgbClr val="003D6A"/>
                </a:solidFill>
              </a:rPr>
              <a:t>collision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unit</a:t>
            </a:r>
            <a:r>
              <a:rPr lang="de-DE" sz="1400" dirty="0">
                <a:solidFill>
                  <a:srgbClr val="003D6A"/>
                </a:solidFill>
              </a:rPr>
              <a:t>, FT-Sensor.....)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endParaRPr lang="de-DE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All-</a:t>
            </a:r>
            <a:r>
              <a:rPr lang="de-DE" b="1" dirty="0" err="1">
                <a:solidFill>
                  <a:srgbClr val="003D6A"/>
                </a:solidFill>
                <a:latin typeface="Fago Pro" panose="02000506040000020004" pitchFamily="2" charset="0"/>
              </a:rPr>
              <a:t>round</a:t>
            </a: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 </a:t>
            </a:r>
            <a:r>
              <a:rPr lang="de-DE" b="1" dirty="0" err="1">
                <a:solidFill>
                  <a:srgbClr val="003D6A"/>
                </a:solidFill>
                <a:latin typeface="Fago Pro" panose="02000506040000020004" pitchFamily="2" charset="0"/>
              </a:rPr>
              <a:t>carefree</a:t>
            </a: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 </a:t>
            </a:r>
            <a:r>
              <a:rPr lang="de-DE" b="1" dirty="0" err="1">
                <a:solidFill>
                  <a:srgbClr val="003D6A"/>
                </a:solidFill>
                <a:latin typeface="Fago Pro" panose="02000506040000020004" pitchFamily="2" charset="0"/>
              </a:rPr>
              <a:t>package</a:t>
            </a:r>
            <a:endParaRPr lang="de-DE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lvl="1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Design &amp; </a:t>
            </a:r>
            <a:r>
              <a:rPr lang="de-DE" sz="1400" dirty="0" err="1">
                <a:solidFill>
                  <a:srgbClr val="003D6A"/>
                </a:solidFill>
              </a:rPr>
              <a:t>construction</a:t>
            </a:r>
            <a:endParaRPr lang="de-DE" sz="1400" dirty="0">
              <a:solidFill>
                <a:srgbClr val="003D6A"/>
              </a:solidFill>
            </a:endParaRPr>
          </a:p>
          <a:p>
            <a:pPr marL="285750" lvl="1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Delivery of the completely assembled unit</a:t>
            </a:r>
          </a:p>
          <a:p>
            <a:pPr marL="285750" lvl="1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incl. </a:t>
            </a:r>
            <a:r>
              <a:rPr lang="de-DE" sz="1400" dirty="0" err="1">
                <a:solidFill>
                  <a:srgbClr val="003D6A"/>
                </a:solidFill>
              </a:rPr>
              <a:t>gripper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finger</a:t>
            </a:r>
            <a:r>
              <a:rPr lang="de-DE" sz="1400" dirty="0">
                <a:solidFill>
                  <a:srgbClr val="003D6A"/>
                </a:solidFill>
              </a:rPr>
              <a:t>, </a:t>
            </a:r>
            <a:r>
              <a:rPr lang="de-DE" sz="1400" dirty="0" err="1">
                <a:solidFill>
                  <a:srgbClr val="003D6A"/>
                </a:solidFill>
              </a:rPr>
              <a:t>sensoric</a:t>
            </a:r>
            <a:r>
              <a:rPr lang="de-DE" sz="1400" dirty="0">
                <a:solidFill>
                  <a:srgbClr val="003D6A"/>
                </a:solidFill>
              </a:rPr>
              <a:t>, </a:t>
            </a:r>
            <a:r>
              <a:rPr lang="de-DE" sz="1400" dirty="0" err="1">
                <a:solidFill>
                  <a:srgbClr val="003D6A"/>
                </a:solidFill>
              </a:rPr>
              <a:t>valve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technology</a:t>
            </a:r>
            <a:r>
              <a:rPr lang="de-DE" sz="1400" dirty="0">
                <a:solidFill>
                  <a:srgbClr val="003D6A"/>
                </a:solidFill>
              </a:rPr>
              <a:t>...</a:t>
            </a:r>
          </a:p>
        </p:txBody>
      </p:sp>
      <p:pic>
        <p:nvPicPr>
          <p:cNvPr id="10" name="Picture 10" descr="M:\1_Systemtechnik\04_Marketing\1_Praesentationen\Branchen\01_Automobil, Automotive\Pleuelfertigung\Bilder Pleuelfertigung\371569000_bel_pleul.tif">
            <a:extLst>
              <a:ext uri="{FF2B5EF4-FFF2-40B4-BE49-F238E27FC236}">
                <a16:creationId xmlns:a16="http://schemas.microsoft.com/office/drawing/2014/main" id="{26D1CE4B-1726-E1B1-2FF8-3CC36A40B8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2930" t="19897" r="14798" b="12354"/>
          <a:stretch>
            <a:fillRect/>
          </a:stretch>
        </p:blipFill>
        <p:spPr bwMode="auto">
          <a:xfrm>
            <a:off x="3369609" y="1984337"/>
            <a:ext cx="3539993" cy="1865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1477431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5">
            <a:extLst>
              <a:ext uri="{FF2B5EF4-FFF2-40B4-BE49-F238E27FC236}">
                <a16:creationId xmlns:a16="http://schemas.microsoft.com/office/drawing/2014/main" id="{82CA3D38-A550-6E06-CA90-5F40BC98D5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MATRIX-FRAME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AA6666BD-10AE-98F1-22BB-EE0E06E08A1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25</a:t>
            </a:fld>
            <a:endParaRPr lang="de-DE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8B1AEBB5-0214-8984-A071-E26CDC32467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42E996CC-08AD-76EB-250C-49E8A7F61E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832" y="2622430"/>
            <a:ext cx="4980648" cy="2796243"/>
          </a:xfrm>
          <a:prstGeom prst="rect">
            <a:avLst/>
          </a:prstGeom>
        </p:spPr>
      </p:pic>
      <p:sp>
        <p:nvSpPr>
          <p:cNvPr id="9" name="Textfeld 8">
            <a:extLst>
              <a:ext uri="{FF2B5EF4-FFF2-40B4-BE49-F238E27FC236}">
                <a16:creationId xmlns:a16="http://schemas.microsoft.com/office/drawing/2014/main" id="{C87E9DEF-C948-0AD4-5DE9-FAD9A16079CF}"/>
              </a:ext>
            </a:extLst>
          </p:cNvPr>
          <p:cNvSpPr txBox="1"/>
          <p:nvPr/>
        </p:nvSpPr>
        <p:spPr>
          <a:xfrm>
            <a:off x="7020000" y="1906621"/>
            <a:ext cx="5061753" cy="4477732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de-DE" b="1">
                <a:solidFill>
                  <a:srgbClr val="003D6A"/>
                </a:solidFill>
              </a:rPr>
              <a:t>High </a:t>
            </a:r>
            <a:r>
              <a:rPr lang="de-DE" b="1" err="1">
                <a:solidFill>
                  <a:srgbClr val="003D6A"/>
                </a:solidFill>
              </a:rPr>
              <a:t>flexibility</a:t>
            </a:r>
            <a:endParaRPr lang="de-DE" b="1">
              <a:solidFill>
                <a:srgbClr val="003D6A"/>
              </a:solidFill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9EE0"/>
              </a:buClr>
              <a:buSzPct val="100000"/>
              <a:buFontTx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  <a:tabLst/>
              <a:defRPr/>
            </a:pPr>
            <a:r>
              <a:rPr kumimoji="0" lang="de-DE" sz="14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X-Frame </a:t>
            </a:r>
            <a:r>
              <a:rPr kumimoji="0" lang="de-DE" sz="14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allows</a:t>
            </a:r>
            <a:r>
              <a:rPr kumimoji="0" lang="de-DE" sz="14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for</a:t>
            </a:r>
            <a:r>
              <a:rPr kumimoji="0" lang="de-DE" sz="14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the</a:t>
            </a:r>
            <a:r>
              <a:rPr kumimoji="0" lang="de-DE" sz="14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change</a:t>
            </a:r>
            <a:r>
              <a:rPr kumimoji="0" lang="de-DE" sz="14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over</a:t>
            </a:r>
            <a:r>
              <a:rPr kumimoji="0" lang="de-DE" sz="14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of</a:t>
            </a:r>
            <a:r>
              <a:rPr kumimoji="0" lang="de-DE" sz="14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the</a:t>
            </a:r>
            <a:r>
              <a:rPr kumimoji="0" lang="de-DE" sz="14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base</a:t>
            </a:r>
            <a:r>
              <a:rPr kumimoji="0" lang="de-DE" sz="14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pallte</a:t>
            </a:r>
            <a:r>
              <a:rPr kumimoji="0" lang="de-DE" sz="14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by</a:t>
            </a:r>
            <a:r>
              <a:rPr kumimoji="0" lang="de-DE" sz="14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adding</a:t>
            </a:r>
            <a:r>
              <a:rPr kumimoji="0" lang="de-DE" sz="14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 additional </a:t>
            </a:r>
            <a:r>
              <a:rPr kumimoji="0" lang="de-DE" sz="14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suppor</a:t>
            </a:r>
            <a:r>
              <a:rPr lang="de-DE" sz="1400">
                <a:solidFill>
                  <a:srgbClr val="003D6A"/>
                </a:solidFill>
                <a:latin typeface="Fago Pro"/>
              </a:rPr>
              <a:t>t </a:t>
            </a:r>
            <a:r>
              <a:rPr lang="de-DE" sz="1400" err="1">
                <a:solidFill>
                  <a:srgbClr val="003D6A"/>
                </a:solidFill>
                <a:latin typeface="Fago Pro"/>
              </a:rPr>
              <a:t>points</a:t>
            </a:r>
            <a:r>
              <a:rPr lang="de-DE" sz="1400">
                <a:solidFill>
                  <a:srgbClr val="003D6A"/>
                </a:solidFill>
                <a:latin typeface="Fago Pro"/>
              </a:rPr>
              <a:t> </a:t>
            </a:r>
            <a:r>
              <a:rPr lang="de-DE" sz="1400" err="1">
                <a:solidFill>
                  <a:srgbClr val="003D6A"/>
                </a:solidFill>
                <a:latin typeface="Fago Pro"/>
              </a:rPr>
              <a:t>depending</a:t>
            </a:r>
            <a:r>
              <a:rPr lang="de-DE" sz="1400">
                <a:solidFill>
                  <a:srgbClr val="003D6A"/>
                </a:solidFill>
                <a:latin typeface="Fago Pro"/>
              </a:rPr>
              <a:t> on </a:t>
            </a:r>
            <a:r>
              <a:rPr lang="de-DE" sz="1400" err="1">
                <a:solidFill>
                  <a:srgbClr val="003D6A"/>
                </a:solidFill>
                <a:latin typeface="Fago Pro"/>
              </a:rPr>
              <a:t>car</a:t>
            </a:r>
            <a:r>
              <a:rPr lang="de-DE" sz="1400">
                <a:solidFill>
                  <a:srgbClr val="003D6A"/>
                </a:solidFill>
                <a:latin typeface="Fago Pro"/>
              </a:rPr>
              <a:t> type </a:t>
            </a:r>
            <a:r>
              <a:rPr lang="de-DE" sz="1400" err="1">
                <a:solidFill>
                  <a:srgbClr val="003D6A"/>
                </a:solidFill>
                <a:latin typeface="Fago Pro"/>
              </a:rPr>
              <a:t>manufactured</a:t>
            </a:r>
            <a:endParaRPr lang="de-DE" sz="1400">
              <a:solidFill>
                <a:srgbClr val="003D6A"/>
              </a:solidFill>
            </a:endParaRP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>
                <a:solidFill>
                  <a:srgbClr val="003D6A"/>
                </a:solidFill>
              </a:rPr>
              <a:t>High pull down </a:t>
            </a:r>
            <a:r>
              <a:rPr lang="de-DE" b="1" err="1">
                <a:solidFill>
                  <a:srgbClr val="003D6A"/>
                </a:solidFill>
              </a:rPr>
              <a:t>force</a:t>
            </a:r>
            <a:endParaRPr lang="de-DE" b="1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de-DE" sz="1400">
                <a:solidFill>
                  <a:srgbClr val="003D6A"/>
                </a:solidFill>
              </a:rPr>
              <a:t>28kN </a:t>
            </a:r>
            <a:r>
              <a:rPr lang="de-DE" sz="1400" err="1">
                <a:solidFill>
                  <a:srgbClr val="003D6A"/>
                </a:solidFill>
              </a:rPr>
              <a:t>force</a:t>
            </a:r>
            <a:endParaRPr lang="de-DE" sz="140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de-DE" sz="1400">
                <a:solidFill>
                  <a:srgbClr val="003D6A"/>
                </a:solidFill>
              </a:rPr>
              <a:t>Self </a:t>
            </a:r>
            <a:r>
              <a:rPr lang="de-DE" sz="1400" err="1">
                <a:solidFill>
                  <a:srgbClr val="003D6A"/>
                </a:solidFill>
              </a:rPr>
              <a:t>locking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mechanism</a:t>
            </a:r>
            <a:endParaRPr lang="de-DE" sz="140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endParaRPr lang="de-DE" sz="140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>
                <a:solidFill>
                  <a:srgbClr val="003D6A"/>
                </a:solidFill>
              </a:rPr>
              <a:t>AGV </a:t>
            </a:r>
            <a:r>
              <a:rPr lang="de-DE" b="1" err="1">
                <a:solidFill>
                  <a:srgbClr val="003D6A"/>
                </a:solidFill>
              </a:rPr>
              <a:t>compatible</a:t>
            </a:r>
            <a:endParaRPr lang="de-DE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Allowing for maximum flexibility and future proofing </a:t>
            </a:r>
            <a:endParaRPr lang="de-DE" sz="1400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sz="1800" b="1">
                <a:solidFill>
                  <a:srgbClr val="003D6A"/>
                </a:solidFill>
              </a:rPr>
              <a:t>Option: </a:t>
            </a:r>
            <a:r>
              <a:rPr lang="de-DE" sz="1800" b="1" err="1">
                <a:solidFill>
                  <a:srgbClr val="003D6A"/>
                </a:solidFill>
              </a:rPr>
              <a:t>Accessories</a:t>
            </a:r>
            <a:r>
              <a:rPr lang="de-DE" sz="1800" b="1">
                <a:solidFill>
                  <a:srgbClr val="003D6A"/>
                </a:solidFill>
              </a:rPr>
              <a:t> </a:t>
            </a:r>
            <a:r>
              <a:rPr lang="de-DE" sz="1800" b="1" err="1">
                <a:solidFill>
                  <a:srgbClr val="003D6A"/>
                </a:solidFill>
              </a:rPr>
              <a:t>available</a:t>
            </a:r>
            <a:endParaRPr lang="de-DE" b="1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Different sensor options possible for highest process </a:t>
            </a:r>
            <a:r>
              <a:rPr lang="en-US" sz="1400" err="1">
                <a:solidFill>
                  <a:srgbClr val="003D6A"/>
                </a:solidFill>
              </a:rPr>
              <a:t>controll</a:t>
            </a:r>
            <a:endParaRPr lang="en-US" sz="1400">
              <a:solidFill>
                <a:srgbClr val="003D6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94368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1">
            <a:extLst>
              <a:ext uri="{FF2B5EF4-FFF2-40B4-BE49-F238E27FC236}">
                <a16:creationId xmlns:a16="http://schemas.microsoft.com/office/drawing/2014/main" id="{9DBDE45D-DAB3-AD01-1F12-C82ED272EB82}"/>
              </a:ext>
            </a:extLst>
          </p:cNvPr>
          <p:cNvSpPr txBox="1"/>
          <p:nvPr/>
        </p:nvSpPr>
        <p:spPr>
          <a:xfrm>
            <a:off x="7020000" y="1908000"/>
            <a:ext cx="5061753" cy="4506914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en-US" b="1">
                <a:solidFill>
                  <a:srgbClr val="003D6A"/>
                </a:solidFill>
              </a:rPr>
              <a:t>P</a:t>
            </a:r>
            <a:r>
              <a:rPr lang="en-US" sz="1800" b="1">
                <a:solidFill>
                  <a:srgbClr val="003D6A"/>
                </a:solidFill>
              </a:rPr>
              <a:t>owerful yet precise </a:t>
            </a:r>
            <a:endParaRPr lang="de-DE" b="1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Up to 12.000N gripping force with stepless stroke of 100...400mm / jaw</a:t>
            </a:r>
          </a:p>
          <a:p>
            <a:pPr>
              <a:buClr>
                <a:schemeClr val="bg2"/>
              </a:buClr>
              <a:buSzPct val="100000"/>
            </a:pPr>
            <a:endParaRPr lang="de-DE" sz="1400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en-US" b="1">
                <a:solidFill>
                  <a:srgbClr val="003D6A"/>
                </a:solidFill>
              </a:rPr>
              <a:t>S</a:t>
            </a:r>
            <a:r>
              <a:rPr lang="en-US" sz="1800" b="1">
                <a:solidFill>
                  <a:srgbClr val="003D6A"/>
                </a:solidFill>
              </a:rPr>
              <a:t>lim design </a:t>
            </a:r>
            <a:endParaRPr lang="de-DE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servo drive inside the gripper</a:t>
            </a: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en-US" b="1">
                <a:solidFill>
                  <a:srgbClr val="003D6A"/>
                </a:solidFill>
              </a:rPr>
              <a:t>L</a:t>
            </a:r>
            <a:r>
              <a:rPr lang="en-US" sz="1800" b="1">
                <a:solidFill>
                  <a:srgbClr val="003D6A"/>
                </a:solidFill>
              </a:rPr>
              <a:t>arge torque capacity </a:t>
            </a:r>
            <a:endParaRPr lang="de-DE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gripper fingers up to 800mm length</a:t>
            </a: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err="1">
                <a:solidFill>
                  <a:srgbClr val="003D6A"/>
                </a:solidFill>
              </a:rPr>
              <a:t>Asynchronous</a:t>
            </a:r>
            <a:r>
              <a:rPr lang="de-DE" b="1">
                <a:solidFill>
                  <a:srgbClr val="003D6A"/>
                </a:solidFill>
              </a:rPr>
              <a:t> </a:t>
            </a:r>
            <a:r>
              <a:rPr lang="de-DE" b="1" err="1">
                <a:solidFill>
                  <a:srgbClr val="003D6A"/>
                </a:solidFill>
              </a:rPr>
              <a:t>jaw</a:t>
            </a:r>
            <a:r>
              <a:rPr lang="de-DE" b="1">
                <a:solidFill>
                  <a:srgbClr val="003D6A"/>
                </a:solidFill>
              </a:rPr>
              <a:t> </a:t>
            </a:r>
            <a:r>
              <a:rPr lang="de-DE" b="1" err="1">
                <a:solidFill>
                  <a:srgbClr val="003D6A"/>
                </a:solidFill>
              </a:rPr>
              <a:t>movement</a:t>
            </a:r>
            <a:r>
              <a:rPr lang="de-DE" b="1">
                <a:solidFill>
                  <a:srgbClr val="003D6A"/>
                </a:solidFill>
              </a:rPr>
              <a:t> possible 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positioning of the component in gripped state</a:t>
            </a:r>
            <a:endParaRPr lang="de-DE" sz="1400">
              <a:solidFill>
                <a:srgbClr val="003D6A"/>
              </a:solidFill>
            </a:endParaRPr>
          </a:p>
        </p:txBody>
      </p:sp>
      <p:sp>
        <p:nvSpPr>
          <p:cNvPr id="7" name="Titel 6">
            <a:extLst>
              <a:ext uri="{FF2B5EF4-FFF2-40B4-BE49-F238E27FC236}">
                <a16:creationId xmlns:a16="http://schemas.microsoft.com/office/drawing/2014/main" id="{127EEE11-F9FC-4E91-BE6F-40492145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ELG</a:t>
            </a:r>
            <a:br>
              <a:rPr lang="de-DE"/>
            </a:br>
            <a:r>
              <a:rPr lang="de-DE" sz="2400" b="0"/>
              <a:t>HANDLING TIRES / RIMS / AXIS</a:t>
            </a:r>
            <a:endParaRPr lang="de-DE" b="0"/>
          </a:p>
        </p:txBody>
      </p:sp>
      <p:sp>
        <p:nvSpPr>
          <p:cNvPr id="102" name="Foliennummernplatzhalter 2">
            <a:extLst>
              <a:ext uri="{FF2B5EF4-FFF2-40B4-BE49-F238E27FC236}">
                <a16:creationId xmlns:a16="http://schemas.microsoft.com/office/drawing/2014/main" id="{3BFE4A2D-D368-472C-8DD0-EBC0A0CC98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26</a:t>
            </a:fld>
            <a:endParaRPr lang="de-DE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C121E24C-A557-4EE9-8A77-8EC4084E419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AUTOMOTIVE</a:t>
            </a:r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id="{D29BCF9A-19BB-7E55-0178-FFAF5C30C6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0375" y="1924377"/>
            <a:ext cx="6408642" cy="4266872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36A70947-4DBC-0259-2998-06B6EFD2F1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399" b="98601" l="940" r="99732">
                        <a14:foregroundMark x1="86711" y1="1573" x2="9396" y2="1748"/>
                        <a14:foregroundMark x1="9396" y1="1748" x2="1879" y2="24126"/>
                        <a14:foregroundMark x1="1879" y1="24126" x2="3490" y2="74301"/>
                        <a14:foregroundMark x1="3490" y1="74301" x2="46577" y2="78497"/>
                        <a14:foregroundMark x1="46577" y1="78497" x2="75973" y2="75000"/>
                        <a14:foregroundMark x1="75973" y1="75000" x2="88456" y2="75524"/>
                        <a14:foregroundMark x1="88456" y1="75524" x2="97450" y2="62238"/>
                        <a14:foregroundMark x1="97450" y1="62238" x2="98121" y2="15909"/>
                        <a14:foregroundMark x1="98121" y1="15909" x2="89530" y2="2273"/>
                        <a14:foregroundMark x1="89530" y1="2273" x2="86846" y2="1573"/>
                        <a14:foregroundMark x1="97181" y1="1399" x2="99732" y2="48951"/>
                        <a14:foregroundMark x1="95034" y1="38636" x2="79463" y2="65210"/>
                        <a14:foregroundMark x1="79463" y1="65210" x2="10470" y2="70979"/>
                        <a14:foregroundMark x1="24564" y1="63462" x2="32886" y2="42308"/>
                        <a14:foregroundMark x1="32886" y1="42308" x2="51812" y2="16434"/>
                        <a14:foregroundMark x1="51812" y1="16434" x2="64564" y2="14510"/>
                        <a14:foregroundMark x1="64564" y1="14510" x2="67383" y2="15385"/>
                        <a14:foregroundMark x1="95436" y1="37762" x2="76376" y2="15734"/>
                        <a14:foregroundMark x1="76376" y1="15734" x2="37315" y2="11189"/>
                        <a14:foregroundMark x1="37315" y1="11189" x2="20671" y2="15035"/>
                        <a14:foregroundMark x1="20671" y1="15035" x2="5235" y2="49476"/>
                        <a14:foregroundMark x1="19597" y1="17832" x2="33423" y2="20979"/>
                        <a14:foregroundMark x1="26711" y1="40909" x2="20268" y2="52622"/>
                        <a14:foregroundMark x1="1611" y1="66259" x2="2148" y2="8566"/>
                        <a14:foregroundMark x1="2148" y1="8566" x2="8591" y2="3147"/>
                        <a14:foregroundMark x1="58792" y1="46154" x2="82416" y2="57692"/>
                        <a14:foregroundMark x1="60671" y1="46154" x2="56107" y2="56119"/>
                        <a14:foregroundMark x1="5235" y1="2622" x2="5235" y2="2622"/>
                        <a14:foregroundMark x1="1208" y1="4196" x2="2416" y2="9790"/>
                        <a14:foregroundMark x1="940" y1="2972" x2="7651" y2="2622"/>
                        <a14:foregroundMark x1="1477" y1="66259" x2="1208" y2="73427"/>
                        <a14:foregroundMark x1="2416" y1="76573" x2="13154" y2="76923"/>
                        <a14:foregroundMark x1="51812" y1="77448" x2="52215" y2="96853"/>
                        <a14:foregroundMark x1="57584" y1="81294" x2="58792" y2="96853"/>
                        <a14:foregroundMark x1="49128" y1="82168" x2="43221" y2="97028"/>
                        <a14:foregroundMark x1="43221" y1="82168" x2="38255" y2="98601"/>
                        <a14:foregroundMark x1="90738" y1="1399" x2="93826" y2="2622"/>
                        <a14:foregroundMark x1="80268" y1="77273" x2="93826" y2="76049"/>
                        <a14:foregroundMark x1="93826" y1="76049" x2="95034" y2="76049"/>
                        <a14:foregroundMark x1="97181" y1="77273" x2="97181" y2="77273"/>
                        <a14:foregroundMark x1="98658" y1="73427" x2="98658" y2="73427"/>
                        <a14:backgroundMark x1="74899" y1="94930" x2="68054" y2="84441"/>
                        <a14:backgroundMark x1="21074" y1="87762" x2="10738" y2="940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5290" y="5473310"/>
            <a:ext cx="1186615" cy="91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feld 9">
            <a:extLst>
              <a:ext uri="{FF2B5EF4-FFF2-40B4-BE49-F238E27FC236}">
                <a16:creationId xmlns:a16="http://schemas.microsoft.com/office/drawing/2014/main" id="{B19A23FB-36FD-0A22-F033-88458EE94A88}"/>
              </a:ext>
            </a:extLst>
          </p:cNvPr>
          <p:cNvSpPr txBox="1"/>
          <p:nvPr/>
        </p:nvSpPr>
        <p:spPr>
          <a:xfrm>
            <a:off x="8628433" y="5473288"/>
            <a:ext cx="3228603" cy="911066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2200" b="1">
                <a:solidFill>
                  <a:srgbClr val="003D6A"/>
                </a:solidFill>
              </a:rPr>
              <a:t>Online </a:t>
            </a:r>
            <a:r>
              <a:rPr lang="de-DE" sz="2200" b="1" err="1">
                <a:solidFill>
                  <a:srgbClr val="003D6A"/>
                </a:solidFill>
              </a:rPr>
              <a:t>configurable</a:t>
            </a:r>
            <a:r>
              <a:rPr lang="de-DE" sz="2200" b="1">
                <a:solidFill>
                  <a:srgbClr val="003D6A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080039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500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el 6">
            <a:extLst>
              <a:ext uri="{FF2B5EF4-FFF2-40B4-BE49-F238E27FC236}">
                <a16:creationId xmlns:a16="http://schemas.microsoft.com/office/drawing/2014/main" id="{127EEE11-F9FC-4E91-BE6F-40492145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SPECIAL GRIPPING UNIT</a:t>
            </a:r>
            <a:br>
              <a:rPr lang="de-DE"/>
            </a:br>
            <a:r>
              <a:rPr lang="de-DE" sz="2400" b="0"/>
              <a:t>HANDLING STATORS I ROTORS I  MOTORS</a:t>
            </a:r>
          </a:p>
        </p:txBody>
      </p:sp>
      <p:sp>
        <p:nvSpPr>
          <p:cNvPr id="102" name="Foliennummernplatzhalter 2">
            <a:extLst>
              <a:ext uri="{FF2B5EF4-FFF2-40B4-BE49-F238E27FC236}">
                <a16:creationId xmlns:a16="http://schemas.microsoft.com/office/drawing/2014/main" id="{3BFE4A2D-D368-472C-8DD0-EBC0A0CC98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27</a:t>
            </a:fld>
            <a:endParaRPr lang="de-DE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C121E24C-A557-4EE9-8A77-8EC4084E419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SOLUTION EOAT</a:t>
            </a:r>
          </a:p>
        </p:txBody>
      </p:sp>
      <p:sp>
        <p:nvSpPr>
          <p:cNvPr id="95" name="Textfeld 94">
            <a:extLst>
              <a:ext uri="{FF2B5EF4-FFF2-40B4-BE49-F238E27FC236}">
                <a16:creationId xmlns:a16="http://schemas.microsoft.com/office/drawing/2014/main" id="{520F8020-14BD-47CD-B3D2-666A5CD7FFB1}"/>
              </a:ext>
            </a:extLst>
          </p:cNvPr>
          <p:cNvSpPr txBox="1"/>
          <p:nvPr/>
        </p:nvSpPr>
        <p:spPr>
          <a:xfrm>
            <a:off x="7020000" y="1800000"/>
            <a:ext cx="5061753" cy="4584353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de-DE" b="1" err="1">
                <a:solidFill>
                  <a:srgbClr val="003D6A"/>
                </a:solidFill>
              </a:rPr>
              <a:t>Robustness</a:t>
            </a:r>
            <a:endParaRPr lang="de-DE" b="1">
              <a:solidFill>
                <a:srgbClr val="003D6A"/>
              </a:solidFill>
            </a:endParaRP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SCHUNK components = high number of cycles</a:t>
            </a:r>
          </a:p>
          <a:p>
            <a:pPr>
              <a:buClr>
                <a:schemeClr val="bg2"/>
              </a:buClr>
              <a:buSzPct val="100000"/>
            </a:pPr>
            <a:endParaRPr lang="de-DE" sz="1400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err="1">
                <a:solidFill>
                  <a:srgbClr val="003D6A"/>
                </a:solidFill>
                <a:latin typeface="Fago Pro" panose="02000506040000020004" pitchFamily="2" charset="0"/>
              </a:rPr>
              <a:t>Flexibility</a:t>
            </a:r>
            <a:endParaRPr lang="de-DE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Large range of stroke from 0...400mm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>
                <a:solidFill>
                  <a:srgbClr val="003D6A"/>
                </a:solidFill>
              </a:rPr>
              <a:t>Electric(al) </a:t>
            </a:r>
            <a:r>
              <a:rPr lang="de-DE" sz="1400" err="1">
                <a:solidFill>
                  <a:srgbClr val="003D6A"/>
                </a:solidFill>
              </a:rPr>
              <a:t>swivel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fingers</a:t>
            </a:r>
            <a:endParaRPr lang="de-DE" sz="1400">
              <a:solidFill>
                <a:srgbClr val="003D6A"/>
              </a:solidFill>
            </a:endParaRP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b="1">
                <a:solidFill>
                  <a:srgbClr val="003D6A"/>
                </a:solidFill>
              </a:rPr>
              <a:t>Options </a:t>
            </a:r>
            <a:r>
              <a:rPr lang="de-DE" sz="1400">
                <a:solidFill>
                  <a:srgbClr val="003D6A"/>
                </a:solidFill>
              </a:rPr>
              <a:t>(</a:t>
            </a:r>
            <a:r>
              <a:rPr lang="de-DE" sz="1400" err="1">
                <a:solidFill>
                  <a:srgbClr val="003D6A"/>
                </a:solidFill>
              </a:rPr>
              <a:t>tolerance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compensation</a:t>
            </a:r>
            <a:r>
              <a:rPr lang="de-DE" sz="1400">
                <a:solidFill>
                  <a:srgbClr val="003D6A"/>
                </a:solidFill>
              </a:rPr>
              <a:t>, anti-</a:t>
            </a:r>
            <a:r>
              <a:rPr lang="de-DE" sz="1400" err="1">
                <a:solidFill>
                  <a:srgbClr val="003D6A"/>
                </a:solidFill>
              </a:rPr>
              <a:t>collision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unit</a:t>
            </a:r>
            <a:r>
              <a:rPr lang="de-DE" sz="1400">
                <a:solidFill>
                  <a:srgbClr val="003D6A"/>
                </a:solidFill>
              </a:rPr>
              <a:t>, FT-Sensor.....)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endParaRPr lang="de-DE" sz="140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>
                <a:solidFill>
                  <a:srgbClr val="003D6A"/>
                </a:solidFill>
                <a:latin typeface="Fago Pro" panose="02000506040000020004" pitchFamily="2" charset="0"/>
              </a:rPr>
              <a:t>All-</a:t>
            </a:r>
            <a:r>
              <a:rPr lang="de-DE" b="1" err="1">
                <a:solidFill>
                  <a:srgbClr val="003D6A"/>
                </a:solidFill>
                <a:latin typeface="Fago Pro" panose="02000506040000020004" pitchFamily="2" charset="0"/>
              </a:rPr>
              <a:t>round</a:t>
            </a:r>
            <a:r>
              <a:rPr lang="de-DE" b="1">
                <a:solidFill>
                  <a:srgbClr val="003D6A"/>
                </a:solidFill>
                <a:latin typeface="Fago Pro" panose="02000506040000020004" pitchFamily="2" charset="0"/>
              </a:rPr>
              <a:t> </a:t>
            </a:r>
            <a:r>
              <a:rPr lang="de-DE" b="1" err="1">
                <a:solidFill>
                  <a:srgbClr val="003D6A"/>
                </a:solidFill>
                <a:latin typeface="Fago Pro" panose="02000506040000020004" pitchFamily="2" charset="0"/>
              </a:rPr>
              <a:t>carefree</a:t>
            </a:r>
            <a:r>
              <a:rPr lang="de-DE" b="1">
                <a:solidFill>
                  <a:srgbClr val="003D6A"/>
                </a:solidFill>
                <a:latin typeface="Fago Pro" panose="02000506040000020004" pitchFamily="2" charset="0"/>
              </a:rPr>
              <a:t> </a:t>
            </a:r>
            <a:r>
              <a:rPr lang="de-DE" b="1" err="1">
                <a:solidFill>
                  <a:srgbClr val="003D6A"/>
                </a:solidFill>
                <a:latin typeface="Fago Pro" panose="02000506040000020004" pitchFamily="2" charset="0"/>
              </a:rPr>
              <a:t>package</a:t>
            </a:r>
            <a:endParaRPr lang="de-DE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lvl="1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>
                <a:solidFill>
                  <a:srgbClr val="003D6A"/>
                </a:solidFill>
              </a:rPr>
              <a:t>Design &amp; </a:t>
            </a:r>
            <a:r>
              <a:rPr lang="de-DE" sz="1400" err="1">
                <a:solidFill>
                  <a:srgbClr val="003D6A"/>
                </a:solidFill>
              </a:rPr>
              <a:t>construction</a:t>
            </a:r>
            <a:endParaRPr lang="de-DE" sz="1400">
              <a:solidFill>
                <a:srgbClr val="003D6A"/>
              </a:solidFill>
            </a:endParaRPr>
          </a:p>
          <a:p>
            <a:pPr marL="285750" lvl="1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Delivery of the completely assembled unit</a:t>
            </a:r>
          </a:p>
          <a:p>
            <a:pPr marL="285750" lvl="1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>
                <a:solidFill>
                  <a:srgbClr val="003D6A"/>
                </a:solidFill>
              </a:rPr>
              <a:t>incl. </a:t>
            </a:r>
            <a:r>
              <a:rPr lang="de-DE" sz="1400" err="1">
                <a:solidFill>
                  <a:srgbClr val="003D6A"/>
                </a:solidFill>
              </a:rPr>
              <a:t>gripper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finger</a:t>
            </a:r>
            <a:r>
              <a:rPr lang="de-DE" sz="1400">
                <a:solidFill>
                  <a:srgbClr val="003D6A"/>
                </a:solidFill>
              </a:rPr>
              <a:t>, </a:t>
            </a:r>
            <a:r>
              <a:rPr lang="de-DE" sz="1400" err="1">
                <a:solidFill>
                  <a:srgbClr val="003D6A"/>
                </a:solidFill>
              </a:rPr>
              <a:t>sensoric</a:t>
            </a:r>
            <a:r>
              <a:rPr lang="de-DE" sz="1400">
                <a:solidFill>
                  <a:srgbClr val="003D6A"/>
                </a:solidFill>
              </a:rPr>
              <a:t>, </a:t>
            </a:r>
            <a:r>
              <a:rPr lang="de-DE" sz="1400" err="1">
                <a:solidFill>
                  <a:srgbClr val="003D6A"/>
                </a:solidFill>
              </a:rPr>
              <a:t>valve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technology</a:t>
            </a:r>
            <a:r>
              <a:rPr lang="de-DE" sz="1400">
                <a:solidFill>
                  <a:srgbClr val="003D6A"/>
                </a:solidFill>
              </a:rPr>
              <a:t>...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643217C8-8E56-2FBE-60B0-779D6844BF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378"/>
          <a:stretch/>
        </p:blipFill>
        <p:spPr bwMode="auto">
          <a:xfrm>
            <a:off x="945685" y="1806972"/>
            <a:ext cx="4933533" cy="4579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936763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500CD55-7EA9-849C-25E3-9197D7116E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ZERO POINT CLAMPING</a:t>
            </a:r>
            <a:br>
              <a:rPr lang="de-DE"/>
            </a:br>
            <a:r>
              <a:rPr lang="de-DE" sz="3600" b="0"/>
              <a:t>CASTING / MILLING / TRANSFER</a:t>
            </a:r>
            <a:endParaRPr lang="de-DE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1BF130EB-709D-A6CC-7CEB-C5BD3EC561C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28</a:t>
            </a:fld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78AC23E3-DE97-3451-E6E7-20259B06B58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AUTOMOTIVE</a:t>
            </a:r>
          </a:p>
          <a:p>
            <a:endParaRPr lang="de-DE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9F2E887C-FF05-C32D-D47F-622E358AEA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134" y="2622317"/>
            <a:ext cx="5820291" cy="3267636"/>
          </a:xfrm>
          <a:prstGeom prst="rect">
            <a:avLst/>
          </a:prstGeom>
        </p:spPr>
      </p:pic>
      <p:sp>
        <p:nvSpPr>
          <p:cNvPr id="6" name="Textfeld 5">
            <a:extLst>
              <a:ext uri="{FF2B5EF4-FFF2-40B4-BE49-F238E27FC236}">
                <a16:creationId xmlns:a16="http://schemas.microsoft.com/office/drawing/2014/main" id="{0164D61B-210E-7647-F55A-2495DA3BDFDE}"/>
              </a:ext>
            </a:extLst>
          </p:cNvPr>
          <p:cNvSpPr txBox="1"/>
          <p:nvPr/>
        </p:nvSpPr>
        <p:spPr>
          <a:xfrm>
            <a:off x="7020000" y="1906621"/>
            <a:ext cx="5061753" cy="4477732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de-DE" b="1" err="1">
                <a:solidFill>
                  <a:srgbClr val="003D6A"/>
                </a:solidFill>
              </a:rPr>
              <a:t>Accessibility</a:t>
            </a:r>
            <a:endParaRPr lang="de-DE" b="1">
              <a:solidFill>
                <a:srgbClr val="003D6A"/>
              </a:solidFill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9EE0"/>
              </a:buClr>
              <a:buSzPct val="100000"/>
              <a:buFontTx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  <a:tabLst/>
              <a:defRPr/>
            </a:pPr>
            <a:r>
              <a:rPr kumimoji="0" lang="de-DE" sz="14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Accessible</a:t>
            </a:r>
            <a:r>
              <a:rPr kumimoji="0" lang="de-DE" sz="14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from</a:t>
            </a:r>
            <a:r>
              <a:rPr kumimoji="0" lang="de-DE" sz="14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 all 5 </a:t>
            </a:r>
            <a:r>
              <a:rPr kumimoji="0" lang="de-DE" sz="1400" b="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sides</a:t>
            </a:r>
            <a:endParaRPr lang="de-DE" sz="1400">
              <a:solidFill>
                <a:srgbClr val="003D6A"/>
              </a:solidFill>
            </a:endParaRP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>
              <a:solidFill>
                <a:srgbClr val="003D6A"/>
              </a:solidFill>
            </a:endParaRP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>
                <a:solidFill>
                  <a:srgbClr val="003D6A"/>
                </a:solidFill>
              </a:rPr>
              <a:t>Integrated </a:t>
            </a:r>
            <a:r>
              <a:rPr lang="de-DE" b="1" err="1">
                <a:solidFill>
                  <a:srgbClr val="003D6A"/>
                </a:solidFill>
              </a:rPr>
              <a:t>sensors</a:t>
            </a:r>
            <a:endParaRPr lang="de-DE" b="1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de-DE" sz="1400" err="1">
                <a:solidFill>
                  <a:srgbClr val="003D6A"/>
                </a:solidFill>
              </a:rPr>
              <a:t>Workpiece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recognition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included</a:t>
            </a:r>
            <a:endParaRPr lang="de-DE" sz="140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endParaRPr lang="de-DE" sz="140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endParaRPr lang="de-DE" sz="140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err="1">
                <a:solidFill>
                  <a:srgbClr val="003D6A"/>
                </a:solidFill>
              </a:rPr>
              <a:t>Self</a:t>
            </a:r>
            <a:r>
              <a:rPr lang="de-DE" b="1">
                <a:solidFill>
                  <a:srgbClr val="003D6A"/>
                </a:solidFill>
              </a:rPr>
              <a:t> </a:t>
            </a:r>
            <a:r>
              <a:rPr lang="de-DE" b="1" err="1">
                <a:solidFill>
                  <a:srgbClr val="003D6A"/>
                </a:solidFill>
              </a:rPr>
              <a:t>locking</a:t>
            </a:r>
            <a:endParaRPr lang="de-DE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Transfer solution on AGV</a:t>
            </a: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sz="1800" b="1">
                <a:solidFill>
                  <a:srgbClr val="003D6A"/>
                </a:solidFill>
              </a:rPr>
              <a:t>Electric and </a:t>
            </a:r>
            <a:r>
              <a:rPr lang="de-DE" sz="1800" b="1" err="1">
                <a:solidFill>
                  <a:srgbClr val="003D6A"/>
                </a:solidFill>
              </a:rPr>
              <a:t>pneumatic</a:t>
            </a:r>
            <a:r>
              <a:rPr lang="de-DE" sz="1800" b="1">
                <a:solidFill>
                  <a:srgbClr val="003D6A"/>
                </a:solidFill>
              </a:rPr>
              <a:t> </a:t>
            </a:r>
            <a:r>
              <a:rPr lang="de-DE" sz="1800" b="1" err="1">
                <a:solidFill>
                  <a:srgbClr val="003D6A"/>
                </a:solidFill>
              </a:rPr>
              <a:t>transfer</a:t>
            </a:r>
            <a:endParaRPr lang="de-DE" b="1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Coupling solution for transfer station</a:t>
            </a:r>
          </a:p>
        </p:txBody>
      </p:sp>
    </p:spTree>
    <p:extLst>
      <p:ext uri="{BB962C8B-B14F-4D97-AF65-F5344CB8AC3E}">
        <p14:creationId xmlns:p14="http://schemas.microsoft.com/office/powerpoint/2010/main" val="166664288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4">
            <a:extLst>
              <a:ext uri="{FF2B5EF4-FFF2-40B4-BE49-F238E27FC236}">
                <a16:creationId xmlns:a16="http://schemas.microsoft.com/office/drawing/2014/main" id="{FE756098-EB72-D250-E6DC-796D8A8BC5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CASTING / MILLING / TRANSFER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A5DFEEEB-FDFC-85EE-1E6A-7C266C75342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29</a:t>
            </a:fld>
            <a:endParaRPr lang="de-DE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C1F7A1CA-78B1-467C-3768-DBD77214677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AUTOMOTIVE</a:t>
            </a: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8377C3DA-F14C-A20D-937A-B9BF0F7DC1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1534" y="1644947"/>
            <a:ext cx="3251918" cy="2385320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8734507F-C409-8A3A-7C24-CDF7250450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3123" y="4457849"/>
            <a:ext cx="3390672" cy="1981988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A6148278-15AF-6BE4-EC3D-146C8B1E066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407"/>
          <a:stretch/>
        </p:blipFill>
        <p:spPr>
          <a:xfrm>
            <a:off x="8579349" y="4457849"/>
            <a:ext cx="2850362" cy="1980735"/>
          </a:xfrm>
          <a:prstGeom prst="rect">
            <a:avLst/>
          </a:prstGeom>
        </p:spPr>
      </p:pic>
      <p:pic>
        <p:nvPicPr>
          <p:cNvPr id="15" name="Grafik 14">
            <a:extLst>
              <a:ext uri="{FF2B5EF4-FFF2-40B4-BE49-F238E27FC236}">
                <a16:creationId xmlns:a16="http://schemas.microsoft.com/office/drawing/2014/main" id="{BD6A943F-EE63-0EF1-2DB3-351A15245198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58814" y="1739653"/>
            <a:ext cx="3359214" cy="2195907"/>
          </a:xfrm>
          <a:prstGeom prst="rect">
            <a:avLst/>
          </a:prstGeom>
        </p:spPr>
      </p:pic>
      <p:pic>
        <p:nvPicPr>
          <p:cNvPr id="2" name="Grafik 1">
            <a:extLst>
              <a:ext uri="{FF2B5EF4-FFF2-40B4-BE49-F238E27FC236}">
                <a16:creationId xmlns:a16="http://schemas.microsoft.com/office/drawing/2014/main" id="{9EC7D28C-8E01-36F2-4846-084923DD0B4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93843" y="2101608"/>
            <a:ext cx="2163194" cy="14719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216954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4">
            <a:extLst>
              <a:ext uri="{FF2B5EF4-FFF2-40B4-BE49-F238E27FC236}">
                <a16:creationId xmlns:a16="http://schemas.microsoft.com/office/drawing/2014/main" id="{3F9065DC-4A4E-9A4A-9BEE-9EC3DF4BB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CASTING / MILLING / TRANSFER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096F8B26-79D5-629F-F24C-095770DF226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30</a:t>
            </a:fld>
            <a:endParaRPr lang="de-DE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5E709D51-3AE3-C4BB-EEB9-EB204CD1DE3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AUTOMOTIVE</a:t>
            </a:r>
          </a:p>
        </p:txBody>
      </p:sp>
      <p:pic>
        <p:nvPicPr>
          <p:cNvPr id="9" name="Grafik 8" descr="Ein Bild, das Im Haus, elektrische Säge, Fräsmaschine enthält.&#10;&#10;Automatisch generierte Beschreibung">
            <a:extLst>
              <a:ext uri="{FF2B5EF4-FFF2-40B4-BE49-F238E27FC236}">
                <a16:creationId xmlns:a16="http://schemas.microsoft.com/office/drawing/2014/main" id="{F495648D-6442-5C8B-E1D7-D2CABA0398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2299" y="2374492"/>
            <a:ext cx="6253237" cy="3517446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D15BE362-BEB5-CCAC-79CE-69D4019112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140" y="1208490"/>
            <a:ext cx="4608512" cy="3004199"/>
          </a:xfrm>
          <a:prstGeom prst="rect">
            <a:avLst/>
          </a:prstGeom>
        </p:spPr>
      </p:pic>
      <p:pic>
        <p:nvPicPr>
          <p:cNvPr id="2" name="Grafik 1">
            <a:extLst>
              <a:ext uri="{FF2B5EF4-FFF2-40B4-BE49-F238E27FC236}">
                <a16:creationId xmlns:a16="http://schemas.microsoft.com/office/drawing/2014/main" id="{7F7408BC-2018-4E62-8878-81D6D21CC28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726" r="2347"/>
          <a:stretch/>
        </p:blipFill>
        <p:spPr>
          <a:xfrm>
            <a:off x="1317624" y="4412396"/>
            <a:ext cx="2287724" cy="1971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37721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39A7F53-3DBF-CB0E-3E67-85143838B9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6749635E-D8CE-8BFD-D087-AD0B4058FF2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31</a:t>
            </a:fld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648A822A-3EAC-3114-7D1B-9C28C44AF6C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88529A06-D8B9-9A59-3381-5340F57941D4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9918" y="3019766"/>
            <a:ext cx="2517104" cy="3455195"/>
          </a:xfrm>
          <a:prstGeom prst="rect">
            <a:avLst/>
          </a:prstGeom>
        </p:spPr>
      </p:pic>
      <p:pic>
        <p:nvPicPr>
          <p:cNvPr id="12" name="Picture 10" descr="M:\1_Systemtechnik\04_Marketing\1_Praesentationen\Branchen\01_Automobil, Automotive\Pleuelfertigung\Bilder Pleuelfertigung\371569000_bel_pleul.tif">
            <a:extLst>
              <a:ext uri="{FF2B5EF4-FFF2-40B4-BE49-F238E27FC236}">
                <a16:creationId xmlns:a16="http://schemas.microsoft.com/office/drawing/2014/main" id="{A1ED880F-6F40-1E6D-0C3D-7DC33C13A8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2930" t="19897" r="14798" b="12354"/>
          <a:stretch>
            <a:fillRect/>
          </a:stretch>
        </p:blipFill>
        <p:spPr bwMode="auto">
          <a:xfrm>
            <a:off x="3185007" y="2070963"/>
            <a:ext cx="3600400" cy="18976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488248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" name="Foliennummernplatzhalter 2">
            <a:extLst>
              <a:ext uri="{FF2B5EF4-FFF2-40B4-BE49-F238E27FC236}">
                <a16:creationId xmlns:a16="http://schemas.microsoft.com/office/drawing/2014/main" id="{CCAB0C04-B26D-4312-AFBD-EB98106A9C6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32</a:t>
            </a:fld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AUTOMOTIVE</a:t>
            </a:r>
          </a:p>
        </p:txBody>
      </p:sp>
      <p:grpSp>
        <p:nvGrpSpPr>
          <p:cNvPr id="501" name="Gruppieren 500">
            <a:extLst>
              <a:ext uri="{FF2B5EF4-FFF2-40B4-BE49-F238E27FC236}">
                <a16:creationId xmlns:a16="http://schemas.microsoft.com/office/drawing/2014/main" id="{2C6A567F-25DB-EB3B-C9BD-81577B0F9D5A}"/>
              </a:ext>
            </a:extLst>
          </p:cNvPr>
          <p:cNvGrpSpPr>
            <a:grpSpLocks noChangeAspect="1"/>
          </p:cNvGrpSpPr>
          <p:nvPr/>
        </p:nvGrpSpPr>
        <p:grpSpPr>
          <a:xfrm>
            <a:off x="6291369" y="2324717"/>
            <a:ext cx="4646323" cy="864000"/>
            <a:chOff x="2043674" y="1955455"/>
            <a:chExt cx="8360040" cy="1554578"/>
          </a:xfrm>
        </p:grpSpPr>
        <p:grpSp>
          <p:nvGrpSpPr>
            <p:cNvPr id="498" name="Gruppieren 497">
              <a:extLst>
                <a:ext uri="{FF2B5EF4-FFF2-40B4-BE49-F238E27FC236}">
                  <a16:creationId xmlns:a16="http://schemas.microsoft.com/office/drawing/2014/main" id="{D68D69E2-A6BA-BC7A-AF93-F839ECD019AD}"/>
                </a:ext>
              </a:extLst>
            </p:cNvPr>
            <p:cNvGrpSpPr/>
            <p:nvPr/>
          </p:nvGrpSpPr>
          <p:grpSpPr>
            <a:xfrm>
              <a:off x="2043674" y="1955455"/>
              <a:ext cx="8360040" cy="1554578"/>
              <a:chOff x="2246874" y="2504872"/>
              <a:chExt cx="8360040" cy="1554578"/>
            </a:xfrm>
          </p:grpSpPr>
          <p:grpSp>
            <p:nvGrpSpPr>
              <p:cNvPr id="495" name="Gruppieren 494">
                <a:extLst>
                  <a:ext uri="{FF2B5EF4-FFF2-40B4-BE49-F238E27FC236}">
                    <a16:creationId xmlns:a16="http://schemas.microsoft.com/office/drawing/2014/main" id="{D61BD573-B8DE-71A6-E088-BAA1077D0897}"/>
                  </a:ext>
                </a:extLst>
              </p:cNvPr>
              <p:cNvGrpSpPr/>
              <p:nvPr/>
            </p:nvGrpSpPr>
            <p:grpSpPr>
              <a:xfrm>
                <a:off x="2246874" y="2504872"/>
                <a:ext cx="6093935" cy="1554578"/>
                <a:chOff x="3404025" y="3030035"/>
                <a:chExt cx="6093935" cy="1554578"/>
              </a:xfrm>
            </p:grpSpPr>
            <p:pic>
              <p:nvPicPr>
                <p:cNvPr id="496" name="Grafik 495">
                  <a:extLst>
                    <a:ext uri="{FF2B5EF4-FFF2-40B4-BE49-F238E27FC236}">
                      <a16:creationId xmlns:a16="http://schemas.microsoft.com/office/drawing/2014/main" id="{2081A535-CA2F-5A98-8C9C-F77088D4356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04025" y="3030035"/>
                  <a:ext cx="6093935" cy="1554578"/>
                </a:xfrm>
                <a:prstGeom prst="rect">
                  <a:avLst/>
                </a:prstGeom>
              </p:spPr>
            </p:pic>
            <p:sp>
              <p:nvSpPr>
                <p:cNvPr id="497" name="Rechteck 496">
                  <a:extLst>
                    <a:ext uri="{FF2B5EF4-FFF2-40B4-BE49-F238E27FC236}">
                      <a16:creationId xmlns:a16="http://schemas.microsoft.com/office/drawing/2014/main" id="{16119B87-CEBA-4314-4460-BAE915B98D51}"/>
                    </a:ext>
                  </a:extLst>
                </p:cNvPr>
                <p:cNvSpPr/>
                <p:nvPr/>
              </p:nvSpPr>
              <p:spPr>
                <a:xfrm>
                  <a:off x="4050890" y="3342968"/>
                  <a:ext cx="3480620" cy="1020318"/>
                </a:xfrm>
                <a:prstGeom prst="rect">
                  <a:avLst/>
                </a:prstGeom>
                <a:solidFill>
                  <a:srgbClr val="003D6A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</p:grpSp>
          <p:grpSp>
            <p:nvGrpSpPr>
              <p:cNvPr id="494" name="Gruppieren 493">
                <a:extLst>
                  <a:ext uri="{FF2B5EF4-FFF2-40B4-BE49-F238E27FC236}">
                    <a16:creationId xmlns:a16="http://schemas.microsoft.com/office/drawing/2014/main" id="{620AB120-1094-50FF-CABA-A586900C216C}"/>
                  </a:ext>
                </a:extLst>
              </p:cNvPr>
              <p:cNvGrpSpPr/>
              <p:nvPr/>
            </p:nvGrpSpPr>
            <p:grpSpPr>
              <a:xfrm>
                <a:off x="4512979" y="2504872"/>
                <a:ext cx="6093935" cy="1554578"/>
                <a:chOff x="3404025" y="3030035"/>
                <a:chExt cx="6093935" cy="1554578"/>
              </a:xfrm>
            </p:grpSpPr>
            <p:pic>
              <p:nvPicPr>
                <p:cNvPr id="491" name="Grafik 490">
                  <a:extLst>
                    <a:ext uri="{FF2B5EF4-FFF2-40B4-BE49-F238E27FC236}">
                      <a16:creationId xmlns:a16="http://schemas.microsoft.com/office/drawing/2014/main" id="{469D7897-0B40-B9D4-4065-090731E1EBE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04025" y="3030035"/>
                  <a:ext cx="6093935" cy="1554578"/>
                </a:xfrm>
                <a:prstGeom prst="rect">
                  <a:avLst/>
                </a:prstGeom>
              </p:spPr>
            </p:pic>
            <p:sp>
              <p:nvSpPr>
                <p:cNvPr id="493" name="Rechteck 492">
                  <a:extLst>
                    <a:ext uri="{FF2B5EF4-FFF2-40B4-BE49-F238E27FC236}">
                      <a16:creationId xmlns:a16="http://schemas.microsoft.com/office/drawing/2014/main" id="{CCBAAD90-FDFC-4728-0604-1F30F0C0B3D6}"/>
                    </a:ext>
                  </a:extLst>
                </p:cNvPr>
                <p:cNvSpPr/>
                <p:nvPr/>
              </p:nvSpPr>
              <p:spPr>
                <a:xfrm>
                  <a:off x="4050890" y="3342968"/>
                  <a:ext cx="3480620" cy="1020318"/>
                </a:xfrm>
                <a:prstGeom prst="rect">
                  <a:avLst/>
                </a:prstGeom>
                <a:solidFill>
                  <a:srgbClr val="003D6A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</p:grpSp>
        </p:grpSp>
        <p:pic>
          <p:nvPicPr>
            <p:cNvPr id="490" name="Grafik 489" descr="Lupe mit einfarbiger Füllung">
              <a:extLst>
                <a:ext uri="{FF2B5EF4-FFF2-40B4-BE49-F238E27FC236}">
                  <a16:creationId xmlns:a16="http://schemas.microsoft.com/office/drawing/2014/main" id="{F5F78BBF-527D-1C64-48C4-FD2804DDA3C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2286000" y="2232196"/>
              <a:ext cx="1056510" cy="1056510"/>
            </a:xfrm>
            <a:prstGeom prst="rect">
              <a:avLst/>
            </a:prstGeom>
          </p:spPr>
        </p:pic>
      </p:grpSp>
      <p:sp>
        <p:nvSpPr>
          <p:cNvPr id="502" name="Textfeld 501">
            <a:extLst>
              <a:ext uri="{FF2B5EF4-FFF2-40B4-BE49-F238E27FC236}">
                <a16:creationId xmlns:a16="http://schemas.microsoft.com/office/drawing/2014/main" id="{98451A1F-59B9-B188-E00A-9C4E75F2951F}"/>
              </a:ext>
            </a:extLst>
          </p:cNvPr>
          <p:cNvSpPr txBox="1">
            <a:spLocks noChangeAspect="1"/>
          </p:cNvSpPr>
          <p:nvPr/>
        </p:nvSpPr>
        <p:spPr>
          <a:xfrm>
            <a:off x="7147913" y="2411057"/>
            <a:ext cx="2665009" cy="691321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3200" b="1">
                <a:solidFill>
                  <a:schemeClr val="bg1"/>
                </a:solidFill>
              </a:rPr>
              <a:t>COMPONENTS</a:t>
            </a:r>
            <a:endParaRPr kumimoji="0" lang="de-DE" sz="1400" b="1" i="0" u="none" strike="noStrike" kern="1200" cap="none" spc="0" normalizeH="0" baseline="0" noProof="0" err="1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73A8E4FD-BC89-0794-E8B2-3E40CB41C50C}"/>
              </a:ext>
            </a:extLst>
          </p:cNvPr>
          <p:cNvGrpSpPr/>
          <p:nvPr/>
        </p:nvGrpSpPr>
        <p:grpSpPr>
          <a:xfrm>
            <a:off x="360000" y="4319249"/>
            <a:ext cx="1810315" cy="2355717"/>
            <a:chOff x="360000" y="3876186"/>
            <a:chExt cx="1810315" cy="2355717"/>
          </a:xfrm>
        </p:grpSpPr>
        <p:pic>
          <p:nvPicPr>
            <p:cNvPr id="507" name="Grafik 506">
              <a:extLst>
                <a:ext uri="{FF2B5EF4-FFF2-40B4-BE49-F238E27FC236}">
                  <a16:creationId xmlns:a16="http://schemas.microsoft.com/office/drawing/2014/main" id="{68B46CD2-AA81-2D0C-F591-A1FD77E211E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 l="26519" r="221" b="12132"/>
            <a:stretch>
              <a:fillRect/>
            </a:stretch>
          </p:blipFill>
          <p:spPr>
            <a:xfrm>
              <a:off x="365157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29" name="Textfeld 528">
              <a:extLst>
                <a:ext uri="{FF2B5EF4-FFF2-40B4-BE49-F238E27FC236}">
                  <a16:creationId xmlns:a16="http://schemas.microsoft.com/office/drawing/2014/main" id="{87DD3E48-7A5F-9F17-20ED-5C1267573DA3}"/>
                </a:ext>
              </a:extLst>
            </p:cNvPr>
            <p:cNvSpPr txBox="1"/>
            <p:nvPr/>
          </p:nvSpPr>
          <p:spPr>
            <a:xfrm>
              <a:off x="360000" y="5831793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GRIPPING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41D3AE70-A184-F22C-DA38-78AB2BFCEC37}"/>
              </a:ext>
            </a:extLst>
          </p:cNvPr>
          <p:cNvGrpSpPr/>
          <p:nvPr/>
        </p:nvGrpSpPr>
        <p:grpSpPr>
          <a:xfrm>
            <a:off x="2751421" y="4319249"/>
            <a:ext cx="1810315" cy="2350188"/>
            <a:chOff x="2751421" y="3876186"/>
            <a:chExt cx="1810315" cy="2350188"/>
          </a:xfrm>
        </p:grpSpPr>
        <p:pic>
          <p:nvPicPr>
            <p:cNvPr id="504" name="Grafik 503">
              <a:extLst>
                <a:ext uri="{FF2B5EF4-FFF2-40B4-BE49-F238E27FC236}">
                  <a16:creationId xmlns:a16="http://schemas.microsoft.com/office/drawing/2014/main" id="{2134A10E-A152-B247-9645-0B07404E265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l="24823" t="24299" r="30601" b="8796"/>
            <a:stretch/>
          </p:blipFill>
          <p:spPr>
            <a:xfrm>
              <a:off x="2756578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0" name="Textfeld 529">
              <a:extLst>
                <a:ext uri="{FF2B5EF4-FFF2-40B4-BE49-F238E27FC236}">
                  <a16:creationId xmlns:a16="http://schemas.microsoft.com/office/drawing/2014/main" id="{CB6C870D-EEBE-4216-4FE3-F748A388B191}"/>
                </a:ext>
              </a:extLst>
            </p:cNvPr>
            <p:cNvSpPr txBox="1"/>
            <p:nvPr/>
          </p:nvSpPr>
          <p:spPr>
            <a:xfrm>
              <a:off x="2751421" y="5826264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SWIVEL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5" name="Gruppieren 4">
            <a:extLst>
              <a:ext uri="{FF2B5EF4-FFF2-40B4-BE49-F238E27FC236}">
                <a16:creationId xmlns:a16="http://schemas.microsoft.com/office/drawing/2014/main" id="{97A0A6E1-462C-2930-0952-869C67BD68F7}"/>
              </a:ext>
            </a:extLst>
          </p:cNvPr>
          <p:cNvGrpSpPr/>
          <p:nvPr/>
        </p:nvGrpSpPr>
        <p:grpSpPr>
          <a:xfrm>
            <a:off x="4943790" y="4319249"/>
            <a:ext cx="2204124" cy="2509992"/>
            <a:chOff x="4943790" y="3876186"/>
            <a:chExt cx="2204124" cy="2509992"/>
          </a:xfrm>
        </p:grpSpPr>
        <p:pic>
          <p:nvPicPr>
            <p:cNvPr id="525" name="Grafik 524">
              <a:extLst>
                <a:ext uri="{FF2B5EF4-FFF2-40B4-BE49-F238E27FC236}">
                  <a16:creationId xmlns:a16="http://schemas.microsoft.com/office/drawing/2014/main" id="{B231FD08-A255-B504-C85F-1440170CC245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rcRect l="15454" t="2465" r="30927" b="17056"/>
            <a:stretch>
              <a:fillRect/>
            </a:stretch>
          </p:blipFill>
          <p:spPr>
            <a:xfrm>
              <a:off x="5142842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3" name="Textfeld 532">
              <a:extLst>
                <a:ext uri="{FF2B5EF4-FFF2-40B4-BE49-F238E27FC236}">
                  <a16:creationId xmlns:a16="http://schemas.microsoft.com/office/drawing/2014/main" id="{B645DDF4-1EA9-1DE5-F8AA-CF19B7E3AC87}"/>
                </a:ext>
              </a:extLst>
            </p:cNvPr>
            <p:cNvSpPr txBox="1"/>
            <p:nvPr/>
          </p:nvSpPr>
          <p:spPr>
            <a:xfrm>
              <a:off x="4943790" y="5678292"/>
              <a:ext cx="2204124" cy="707886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ROBOT ACCESSORIES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2" name="Gruppieren 1">
            <a:extLst>
              <a:ext uri="{FF2B5EF4-FFF2-40B4-BE49-F238E27FC236}">
                <a16:creationId xmlns:a16="http://schemas.microsoft.com/office/drawing/2014/main" id="{8C877C6B-CED0-B9B9-2F9D-4CE6F0DA6C84}"/>
              </a:ext>
            </a:extLst>
          </p:cNvPr>
          <p:cNvGrpSpPr/>
          <p:nvPr/>
        </p:nvGrpSpPr>
        <p:grpSpPr>
          <a:xfrm>
            <a:off x="7544579" y="4319249"/>
            <a:ext cx="1810315" cy="2350188"/>
            <a:chOff x="7544579" y="3876186"/>
            <a:chExt cx="1810315" cy="2350188"/>
          </a:xfrm>
        </p:grpSpPr>
        <p:pic>
          <p:nvPicPr>
            <p:cNvPr id="517" name="Grafik 516">
              <a:extLst>
                <a:ext uri="{FF2B5EF4-FFF2-40B4-BE49-F238E27FC236}">
                  <a16:creationId xmlns:a16="http://schemas.microsoft.com/office/drawing/2014/main" id="{E1AFCF47-D322-87ED-E3F6-C4A8951738A3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rcRect l="25467" t="8614" r="20815" b="10759"/>
            <a:stretch>
              <a:fillRect/>
            </a:stretch>
          </p:blipFill>
          <p:spPr>
            <a:xfrm>
              <a:off x="7544579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5" name="Textfeld 534">
              <a:extLst>
                <a:ext uri="{FF2B5EF4-FFF2-40B4-BE49-F238E27FC236}">
                  <a16:creationId xmlns:a16="http://schemas.microsoft.com/office/drawing/2014/main" id="{A4177450-C4A1-DF63-7F9C-B64234152A8B}"/>
                </a:ext>
              </a:extLst>
            </p:cNvPr>
            <p:cNvSpPr txBox="1"/>
            <p:nvPr/>
          </p:nvSpPr>
          <p:spPr>
            <a:xfrm>
              <a:off x="7544579" y="5826264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HANDLING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3" name="Gruppieren 2">
            <a:extLst>
              <a:ext uri="{FF2B5EF4-FFF2-40B4-BE49-F238E27FC236}">
                <a16:creationId xmlns:a16="http://schemas.microsoft.com/office/drawing/2014/main" id="{3C303A23-0706-5CE9-F7A1-627EC433C2E3}"/>
              </a:ext>
            </a:extLst>
          </p:cNvPr>
          <p:cNvGrpSpPr/>
          <p:nvPr/>
        </p:nvGrpSpPr>
        <p:grpSpPr>
          <a:xfrm>
            <a:off x="9936000" y="4319249"/>
            <a:ext cx="1810315" cy="2343317"/>
            <a:chOff x="9936000" y="3876186"/>
            <a:chExt cx="1810315" cy="2343317"/>
          </a:xfrm>
        </p:grpSpPr>
        <p:pic>
          <p:nvPicPr>
            <p:cNvPr id="510" name="Grafik 509">
              <a:extLst>
                <a:ext uri="{FF2B5EF4-FFF2-40B4-BE49-F238E27FC236}">
                  <a16:creationId xmlns:a16="http://schemas.microsoft.com/office/drawing/2014/main" id="{3F8E7B26-E14E-50CE-5823-9E08C0F91314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rcRect l="34785" t="739" r="15377" b="10660"/>
            <a:stretch>
              <a:fillRect/>
            </a:stretch>
          </p:blipFill>
          <p:spPr>
            <a:xfrm>
              <a:off x="9941157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7" name="Textfeld 536">
              <a:extLst>
                <a:ext uri="{FF2B5EF4-FFF2-40B4-BE49-F238E27FC236}">
                  <a16:creationId xmlns:a16="http://schemas.microsoft.com/office/drawing/2014/main" id="{6CC34978-5C42-EB72-BE56-7FB9C80EA64F}"/>
                </a:ext>
              </a:extLst>
            </p:cNvPr>
            <p:cNvSpPr txBox="1"/>
            <p:nvPr/>
          </p:nvSpPr>
          <p:spPr>
            <a:xfrm>
              <a:off x="9936000" y="5819393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CLAMPING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sp>
        <p:nvSpPr>
          <p:cNvPr id="540" name="Titel 1">
            <a:extLst>
              <a:ext uri="{FF2B5EF4-FFF2-40B4-BE49-F238E27FC236}">
                <a16:creationId xmlns:a16="http://schemas.microsoft.com/office/drawing/2014/main" id="{E22B6A9B-FA73-5110-B47D-62909D82B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1020318"/>
          </a:xfrm>
        </p:spPr>
        <p:txBody>
          <a:bodyPr/>
          <a:lstStyle/>
          <a:p>
            <a:r>
              <a:rPr lang="de-DE"/>
              <a:t>HAND IN HAND!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1A83E6DC-D581-AC65-1A36-B50A45E2E9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722" y="1176910"/>
            <a:ext cx="5331282" cy="2994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0774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" name="Foliennummernplatzhalter 2">
            <a:extLst>
              <a:ext uri="{FF2B5EF4-FFF2-40B4-BE49-F238E27FC236}">
                <a16:creationId xmlns:a16="http://schemas.microsoft.com/office/drawing/2014/main" id="{CCAB0C04-B26D-4312-AFBD-EB98106A9C6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33</a:t>
            </a:fld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AUTOMOTIVE</a:t>
            </a:r>
          </a:p>
        </p:txBody>
      </p:sp>
      <p:grpSp>
        <p:nvGrpSpPr>
          <p:cNvPr id="8" name="Gruppieren 7">
            <a:extLst>
              <a:ext uri="{FF2B5EF4-FFF2-40B4-BE49-F238E27FC236}">
                <a16:creationId xmlns:a16="http://schemas.microsoft.com/office/drawing/2014/main" id="{5E7BAC30-7F62-07D8-0E58-2B0146A09C1F}"/>
              </a:ext>
            </a:extLst>
          </p:cNvPr>
          <p:cNvGrpSpPr/>
          <p:nvPr/>
        </p:nvGrpSpPr>
        <p:grpSpPr>
          <a:xfrm>
            <a:off x="360000" y="4320000"/>
            <a:ext cx="1810315" cy="2387171"/>
            <a:chOff x="360000" y="3876186"/>
            <a:chExt cx="1810315" cy="2387171"/>
          </a:xfrm>
        </p:grpSpPr>
        <p:pic>
          <p:nvPicPr>
            <p:cNvPr id="507" name="Grafik 506">
              <a:extLst>
                <a:ext uri="{FF2B5EF4-FFF2-40B4-BE49-F238E27FC236}">
                  <a16:creationId xmlns:a16="http://schemas.microsoft.com/office/drawing/2014/main" id="{68B46CD2-AA81-2D0C-F591-A1FD77E211E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51" b="151"/>
            <a:stretch/>
          </p:blipFill>
          <p:spPr>
            <a:xfrm>
              <a:off x="365157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29" name="Textfeld 528">
              <a:extLst>
                <a:ext uri="{FF2B5EF4-FFF2-40B4-BE49-F238E27FC236}">
                  <a16:creationId xmlns:a16="http://schemas.microsoft.com/office/drawing/2014/main" id="{87DD3E48-7A5F-9F17-20ED-5C1267573DA3}"/>
                </a:ext>
              </a:extLst>
            </p:cNvPr>
            <p:cNvSpPr txBox="1"/>
            <p:nvPr/>
          </p:nvSpPr>
          <p:spPr>
            <a:xfrm>
              <a:off x="360000" y="5863247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GRIPPING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5B7ECD2F-FBEF-9998-8478-2256F3ED9138}"/>
              </a:ext>
            </a:extLst>
          </p:cNvPr>
          <p:cNvGrpSpPr/>
          <p:nvPr/>
        </p:nvGrpSpPr>
        <p:grpSpPr>
          <a:xfrm>
            <a:off x="2751421" y="4320000"/>
            <a:ext cx="1900149" cy="2387171"/>
            <a:chOff x="2751421" y="3876186"/>
            <a:chExt cx="1900149" cy="2387171"/>
          </a:xfrm>
        </p:grpSpPr>
        <p:pic>
          <p:nvPicPr>
            <p:cNvPr id="504" name="Grafik 503">
              <a:extLst>
                <a:ext uri="{FF2B5EF4-FFF2-40B4-BE49-F238E27FC236}">
                  <a16:creationId xmlns:a16="http://schemas.microsoft.com/office/drawing/2014/main" id="{2134A10E-A152-B247-9645-0B07404E265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756578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0" name="Textfeld 529">
              <a:extLst>
                <a:ext uri="{FF2B5EF4-FFF2-40B4-BE49-F238E27FC236}">
                  <a16:creationId xmlns:a16="http://schemas.microsoft.com/office/drawing/2014/main" id="{CB6C870D-EEBE-4216-4FE3-F748A388B191}"/>
                </a:ext>
              </a:extLst>
            </p:cNvPr>
            <p:cNvSpPr txBox="1"/>
            <p:nvPr/>
          </p:nvSpPr>
          <p:spPr>
            <a:xfrm>
              <a:off x="2751421" y="5863247"/>
              <a:ext cx="1900149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COMPENSATION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C4610007-4058-F245-5815-DA78E39C3754}"/>
              </a:ext>
            </a:extLst>
          </p:cNvPr>
          <p:cNvGrpSpPr/>
          <p:nvPr/>
        </p:nvGrpSpPr>
        <p:grpSpPr>
          <a:xfrm>
            <a:off x="5142842" y="4320000"/>
            <a:ext cx="1820631" cy="2387171"/>
            <a:chOff x="5142842" y="3876186"/>
            <a:chExt cx="1820631" cy="2387171"/>
          </a:xfrm>
        </p:grpSpPr>
        <p:pic>
          <p:nvPicPr>
            <p:cNvPr id="525" name="Grafik 524">
              <a:extLst>
                <a:ext uri="{FF2B5EF4-FFF2-40B4-BE49-F238E27FC236}">
                  <a16:creationId xmlns:a16="http://schemas.microsoft.com/office/drawing/2014/main" id="{B231FD08-A255-B504-C85F-1440170CC24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5142842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3" name="Textfeld 532">
              <a:extLst>
                <a:ext uri="{FF2B5EF4-FFF2-40B4-BE49-F238E27FC236}">
                  <a16:creationId xmlns:a16="http://schemas.microsoft.com/office/drawing/2014/main" id="{B645DDF4-1EA9-1DE5-F8AA-CF19B7E3AC87}"/>
                </a:ext>
              </a:extLst>
            </p:cNvPr>
            <p:cNvSpPr txBox="1"/>
            <p:nvPr/>
          </p:nvSpPr>
          <p:spPr>
            <a:xfrm>
              <a:off x="5153158" y="5863247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EOAT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3" name="Gruppieren 2">
            <a:extLst>
              <a:ext uri="{FF2B5EF4-FFF2-40B4-BE49-F238E27FC236}">
                <a16:creationId xmlns:a16="http://schemas.microsoft.com/office/drawing/2014/main" id="{B14AF655-AE69-DCA4-A52F-31B2397781E5}"/>
              </a:ext>
            </a:extLst>
          </p:cNvPr>
          <p:cNvGrpSpPr/>
          <p:nvPr/>
        </p:nvGrpSpPr>
        <p:grpSpPr>
          <a:xfrm>
            <a:off x="7454745" y="4320000"/>
            <a:ext cx="1979667" cy="2387171"/>
            <a:chOff x="7454745" y="3876186"/>
            <a:chExt cx="1979667" cy="2387171"/>
          </a:xfrm>
        </p:grpSpPr>
        <p:pic>
          <p:nvPicPr>
            <p:cNvPr id="517" name="Grafik 516">
              <a:extLst>
                <a:ext uri="{FF2B5EF4-FFF2-40B4-BE49-F238E27FC236}">
                  <a16:creationId xmlns:a16="http://schemas.microsoft.com/office/drawing/2014/main" id="{E1AFCF47-D322-87ED-E3F6-C4A8951738A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1" r="121"/>
            <a:stretch/>
          </p:blipFill>
          <p:spPr>
            <a:xfrm>
              <a:off x="7544579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5" name="Textfeld 534">
              <a:extLst>
                <a:ext uri="{FF2B5EF4-FFF2-40B4-BE49-F238E27FC236}">
                  <a16:creationId xmlns:a16="http://schemas.microsoft.com/office/drawing/2014/main" id="{A4177450-C4A1-DF63-7F9C-B64234152A8B}"/>
                </a:ext>
              </a:extLst>
            </p:cNvPr>
            <p:cNvSpPr txBox="1"/>
            <p:nvPr/>
          </p:nvSpPr>
          <p:spPr>
            <a:xfrm>
              <a:off x="7454745" y="5863247"/>
              <a:ext cx="1979667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HANDLING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5" name="Gruppieren 4">
            <a:extLst>
              <a:ext uri="{FF2B5EF4-FFF2-40B4-BE49-F238E27FC236}">
                <a16:creationId xmlns:a16="http://schemas.microsoft.com/office/drawing/2014/main" id="{072DD85C-C16C-770B-6D0A-AE878BD6B649}"/>
              </a:ext>
            </a:extLst>
          </p:cNvPr>
          <p:cNvGrpSpPr/>
          <p:nvPr/>
        </p:nvGrpSpPr>
        <p:grpSpPr>
          <a:xfrm>
            <a:off x="9936000" y="4322719"/>
            <a:ext cx="1810315" cy="2384452"/>
            <a:chOff x="9936000" y="3878905"/>
            <a:chExt cx="1810315" cy="2384452"/>
          </a:xfrm>
        </p:grpSpPr>
        <p:pic>
          <p:nvPicPr>
            <p:cNvPr id="510" name="Grafik 509">
              <a:extLst>
                <a:ext uri="{FF2B5EF4-FFF2-40B4-BE49-F238E27FC236}">
                  <a16:creationId xmlns:a16="http://schemas.microsoft.com/office/drawing/2014/main" id="{3F8E7B26-E14E-50CE-5823-9E08C0F91314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941157" y="3878905"/>
              <a:ext cx="1800000" cy="1794561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7" name="Textfeld 536">
              <a:extLst>
                <a:ext uri="{FF2B5EF4-FFF2-40B4-BE49-F238E27FC236}">
                  <a16:creationId xmlns:a16="http://schemas.microsoft.com/office/drawing/2014/main" id="{6CC34978-5C42-EB72-BE56-7FB9C80EA64F}"/>
                </a:ext>
              </a:extLst>
            </p:cNvPr>
            <p:cNvSpPr txBox="1"/>
            <p:nvPr/>
          </p:nvSpPr>
          <p:spPr>
            <a:xfrm>
              <a:off x="9936000" y="5863247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CLAMPING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sp>
        <p:nvSpPr>
          <p:cNvPr id="540" name="Titel 1">
            <a:extLst>
              <a:ext uri="{FF2B5EF4-FFF2-40B4-BE49-F238E27FC236}">
                <a16:creationId xmlns:a16="http://schemas.microsoft.com/office/drawing/2014/main" id="{E22B6A9B-FA73-5110-B47D-62909D82B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1020318"/>
          </a:xfrm>
        </p:spPr>
        <p:txBody>
          <a:bodyPr/>
          <a:lstStyle/>
          <a:p>
            <a:r>
              <a:rPr lang="de-DE"/>
              <a:t>HAND IN HAND!</a:t>
            </a:r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A019F13A-7AE5-7ED0-25E8-8EFEE26980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722" y="1176910"/>
            <a:ext cx="5331282" cy="2994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uppieren 10">
            <a:extLst>
              <a:ext uri="{FF2B5EF4-FFF2-40B4-BE49-F238E27FC236}">
                <a16:creationId xmlns:a16="http://schemas.microsoft.com/office/drawing/2014/main" id="{F880C52B-5429-4FF3-6478-F88550534E03}"/>
              </a:ext>
            </a:extLst>
          </p:cNvPr>
          <p:cNvGrpSpPr>
            <a:grpSpLocks noChangeAspect="1"/>
          </p:cNvGrpSpPr>
          <p:nvPr/>
        </p:nvGrpSpPr>
        <p:grpSpPr>
          <a:xfrm>
            <a:off x="6291369" y="2324717"/>
            <a:ext cx="4646323" cy="864000"/>
            <a:chOff x="2043674" y="1955455"/>
            <a:chExt cx="8360040" cy="1554578"/>
          </a:xfrm>
        </p:grpSpPr>
        <p:grpSp>
          <p:nvGrpSpPr>
            <p:cNvPr id="12" name="Gruppieren 11">
              <a:extLst>
                <a:ext uri="{FF2B5EF4-FFF2-40B4-BE49-F238E27FC236}">
                  <a16:creationId xmlns:a16="http://schemas.microsoft.com/office/drawing/2014/main" id="{362FC14A-7436-BEAB-CCB2-E5C01BA9DC9B}"/>
                </a:ext>
              </a:extLst>
            </p:cNvPr>
            <p:cNvGrpSpPr/>
            <p:nvPr/>
          </p:nvGrpSpPr>
          <p:grpSpPr>
            <a:xfrm>
              <a:off x="2043674" y="1955455"/>
              <a:ext cx="8360040" cy="1554578"/>
              <a:chOff x="2246874" y="2504872"/>
              <a:chExt cx="8360040" cy="1554578"/>
            </a:xfrm>
          </p:grpSpPr>
          <p:grpSp>
            <p:nvGrpSpPr>
              <p:cNvPr id="14" name="Gruppieren 13">
                <a:extLst>
                  <a:ext uri="{FF2B5EF4-FFF2-40B4-BE49-F238E27FC236}">
                    <a16:creationId xmlns:a16="http://schemas.microsoft.com/office/drawing/2014/main" id="{63210257-6AA0-826A-4B23-D6C8139AB075}"/>
                  </a:ext>
                </a:extLst>
              </p:cNvPr>
              <p:cNvGrpSpPr/>
              <p:nvPr/>
            </p:nvGrpSpPr>
            <p:grpSpPr>
              <a:xfrm>
                <a:off x="2246874" y="2504872"/>
                <a:ext cx="6093935" cy="1554578"/>
                <a:chOff x="3404025" y="3030035"/>
                <a:chExt cx="6093935" cy="1554578"/>
              </a:xfrm>
            </p:grpSpPr>
            <p:pic>
              <p:nvPicPr>
                <p:cNvPr id="18" name="Grafik 17">
                  <a:extLst>
                    <a:ext uri="{FF2B5EF4-FFF2-40B4-BE49-F238E27FC236}">
                      <a16:creationId xmlns:a16="http://schemas.microsoft.com/office/drawing/2014/main" id="{84645DBC-1AD3-686D-444B-95FEC7710FB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9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1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04025" y="3030035"/>
                  <a:ext cx="6093935" cy="1554578"/>
                </a:xfrm>
                <a:prstGeom prst="rect">
                  <a:avLst/>
                </a:prstGeom>
              </p:spPr>
            </p:pic>
            <p:sp>
              <p:nvSpPr>
                <p:cNvPr id="19" name="Rechteck 18">
                  <a:extLst>
                    <a:ext uri="{FF2B5EF4-FFF2-40B4-BE49-F238E27FC236}">
                      <a16:creationId xmlns:a16="http://schemas.microsoft.com/office/drawing/2014/main" id="{B01ED5A7-0999-CBDD-0C0A-E2F79C169321}"/>
                    </a:ext>
                  </a:extLst>
                </p:cNvPr>
                <p:cNvSpPr/>
                <p:nvPr/>
              </p:nvSpPr>
              <p:spPr>
                <a:xfrm>
                  <a:off x="4050890" y="3342968"/>
                  <a:ext cx="3480620" cy="1020318"/>
                </a:xfrm>
                <a:prstGeom prst="rect">
                  <a:avLst/>
                </a:prstGeom>
                <a:solidFill>
                  <a:srgbClr val="003D6A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</p:grpSp>
          <p:grpSp>
            <p:nvGrpSpPr>
              <p:cNvPr id="15" name="Gruppieren 14">
                <a:extLst>
                  <a:ext uri="{FF2B5EF4-FFF2-40B4-BE49-F238E27FC236}">
                    <a16:creationId xmlns:a16="http://schemas.microsoft.com/office/drawing/2014/main" id="{85D5B5A7-9D83-F8E5-C7D3-82E628F154DA}"/>
                  </a:ext>
                </a:extLst>
              </p:cNvPr>
              <p:cNvGrpSpPr/>
              <p:nvPr/>
            </p:nvGrpSpPr>
            <p:grpSpPr>
              <a:xfrm>
                <a:off x="4512979" y="2504872"/>
                <a:ext cx="6093935" cy="1554578"/>
                <a:chOff x="3404025" y="3030035"/>
                <a:chExt cx="6093935" cy="1554578"/>
              </a:xfrm>
            </p:grpSpPr>
            <p:pic>
              <p:nvPicPr>
                <p:cNvPr id="16" name="Grafik 15">
                  <a:extLst>
                    <a:ext uri="{FF2B5EF4-FFF2-40B4-BE49-F238E27FC236}">
                      <a16:creationId xmlns:a16="http://schemas.microsoft.com/office/drawing/2014/main" id="{78B5A0B3-8FC6-3885-88CF-C385C5603E5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9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1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04025" y="3030035"/>
                  <a:ext cx="6093935" cy="1554578"/>
                </a:xfrm>
                <a:prstGeom prst="rect">
                  <a:avLst/>
                </a:prstGeom>
              </p:spPr>
            </p:pic>
            <p:sp>
              <p:nvSpPr>
                <p:cNvPr id="17" name="Rechteck 16">
                  <a:extLst>
                    <a:ext uri="{FF2B5EF4-FFF2-40B4-BE49-F238E27FC236}">
                      <a16:creationId xmlns:a16="http://schemas.microsoft.com/office/drawing/2014/main" id="{A09F33F2-453E-CDB9-DBE7-35E8EA5B60D8}"/>
                    </a:ext>
                  </a:extLst>
                </p:cNvPr>
                <p:cNvSpPr/>
                <p:nvPr/>
              </p:nvSpPr>
              <p:spPr>
                <a:xfrm>
                  <a:off x="4050890" y="3342968"/>
                  <a:ext cx="3480620" cy="1020318"/>
                </a:xfrm>
                <a:prstGeom prst="rect">
                  <a:avLst/>
                </a:prstGeom>
                <a:solidFill>
                  <a:srgbClr val="003D6A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</p:grpSp>
        </p:grpSp>
        <p:pic>
          <p:nvPicPr>
            <p:cNvPr id="13" name="Grafik 12" descr="Lupe mit einfarbiger Füllung">
              <a:extLst>
                <a:ext uri="{FF2B5EF4-FFF2-40B4-BE49-F238E27FC236}">
                  <a16:creationId xmlns:a16="http://schemas.microsoft.com/office/drawing/2014/main" id="{36BFB180-7B4B-8E03-06E6-8461552B4F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2286000" y="2232196"/>
              <a:ext cx="1056510" cy="1056510"/>
            </a:xfrm>
            <a:prstGeom prst="rect">
              <a:avLst/>
            </a:prstGeom>
          </p:spPr>
        </p:pic>
      </p:grpSp>
      <p:sp>
        <p:nvSpPr>
          <p:cNvPr id="20" name="Textfeld 19">
            <a:extLst>
              <a:ext uri="{FF2B5EF4-FFF2-40B4-BE49-F238E27FC236}">
                <a16:creationId xmlns:a16="http://schemas.microsoft.com/office/drawing/2014/main" id="{EF5401CD-CF8A-2DA0-AE01-C38F3FE5238F}"/>
              </a:ext>
            </a:extLst>
          </p:cNvPr>
          <p:cNvSpPr txBox="1">
            <a:spLocks noChangeAspect="1"/>
          </p:cNvSpPr>
          <p:nvPr/>
        </p:nvSpPr>
        <p:spPr>
          <a:xfrm>
            <a:off x="7147913" y="2411057"/>
            <a:ext cx="2665009" cy="691321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3200" b="1">
                <a:solidFill>
                  <a:schemeClr val="bg1"/>
                </a:solidFill>
              </a:rPr>
              <a:t>SOLUTIONS</a:t>
            </a:r>
            <a:endParaRPr kumimoji="0" lang="de-DE" sz="1400" b="1" i="0" u="none" strike="noStrike" kern="1200" cap="none" spc="0" normalizeH="0" baseline="0" noProof="0" err="1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02999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4">
            <a:extLst>
              <a:ext uri="{FF2B5EF4-FFF2-40B4-BE49-F238E27FC236}">
                <a16:creationId xmlns:a16="http://schemas.microsoft.com/office/drawing/2014/main" id="{9709EB07-374E-46BB-FB9B-8B647D403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NEW PROCESSES NEW ASSEMBLY LINES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40564C06-DA53-AADE-401A-6C21700CC45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34</a:t>
            </a:fld>
            <a:endParaRPr lang="de-DE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F7F459E1-7BCB-C363-D5C5-9A6D660DBE7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cxnSp>
        <p:nvCxnSpPr>
          <p:cNvPr id="21" name="Gerade Verbindung mit Pfeil 20">
            <a:extLst>
              <a:ext uri="{FF2B5EF4-FFF2-40B4-BE49-F238E27FC236}">
                <a16:creationId xmlns:a16="http://schemas.microsoft.com/office/drawing/2014/main" id="{FEF6B531-54E4-2A37-E459-ACC3B84B75BF}"/>
              </a:ext>
            </a:extLst>
          </p:cNvPr>
          <p:cNvCxnSpPr>
            <a:cxnSpLocks/>
          </p:cNvCxnSpPr>
          <p:nvPr/>
        </p:nvCxnSpPr>
        <p:spPr>
          <a:xfrm>
            <a:off x="1002101" y="2834315"/>
            <a:ext cx="10127412" cy="0"/>
          </a:xfrm>
          <a:prstGeom prst="straightConnector1">
            <a:avLst/>
          </a:prstGeom>
          <a:ln w="5715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Gerader Verbinder 29">
            <a:extLst>
              <a:ext uri="{FF2B5EF4-FFF2-40B4-BE49-F238E27FC236}">
                <a16:creationId xmlns:a16="http://schemas.microsoft.com/office/drawing/2014/main" id="{94CCE334-0F7B-84B0-50EC-099AB77B3A9D}"/>
              </a:ext>
            </a:extLst>
          </p:cNvPr>
          <p:cNvCxnSpPr/>
          <p:nvPr/>
        </p:nvCxnSpPr>
        <p:spPr>
          <a:xfrm>
            <a:off x="1509623" y="2549645"/>
            <a:ext cx="0" cy="569343"/>
          </a:xfrm>
          <a:prstGeom prst="line">
            <a:avLst/>
          </a:prstGeom>
          <a:ln w="57150">
            <a:solidFill>
              <a:srgbClr val="00295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Gerader Verbinder 30">
            <a:extLst>
              <a:ext uri="{FF2B5EF4-FFF2-40B4-BE49-F238E27FC236}">
                <a16:creationId xmlns:a16="http://schemas.microsoft.com/office/drawing/2014/main" id="{241DCDFB-F9DF-16B5-82BB-4F6304D7A7A8}"/>
              </a:ext>
            </a:extLst>
          </p:cNvPr>
          <p:cNvCxnSpPr/>
          <p:nvPr/>
        </p:nvCxnSpPr>
        <p:spPr>
          <a:xfrm>
            <a:off x="3202700" y="2581274"/>
            <a:ext cx="0" cy="569343"/>
          </a:xfrm>
          <a:prstGeom prst="line">
            <a:avLst/>
          </a:prstGeom>
          <a:ln w="57150">
            <a:solidFill>
              <a:srgbClr val="00295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" name="Gerader Verbinder 1023">
            <a:extLst>
              <a:ext uri="{FF2B5EF4-FFF2-40B4-BE49-F238E27FC236}">
                <a16:creationId xmlns:a16="http://schemas.microsoft.com/office/drawing/2014/main" id="{19FEAB9C-EAE1-736F-1C63-D642150ADF71}"/>
              </a:ext>
            </a:extLst>
          </p:cNvPr>
          <p:cNvCxnSpPr/>
          <p:nvPr/>
        </p:nvCxnSpPr>
        <p:spPr>
          <a:xfrm>
            <a:off x="4895777" y="2574949"/>
            <a:ext cx="0" cy="569343"/>
          </a:xfrm>
          <a:prstGeom prst="line">
            <a:avLst/>
          </a:prstGeom>
          <a:ln w="57150">
            <a:solidFill>
              <a:srgbClr val="00295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Gerader Verbinder 1024">
            <a:extLst>
              <a:ext uri="{FF2B5EF4-FFF2-40B4-BE49-F238E27FC236}">
                <a16:creationId xmlns:a16="http://schemas.microsoft.com/office/drawing/2014/main" id="{1CA309AA-ED10-3518-285A-3A4D05001C8A}"/>
              </a:ext>
            </a:extLst>
          </p:cNvPr>
          <p:cNvCxnSpPr/>
          <p:nvPr/>
        </p:nvCxnSpPr>
        <p:spPr>
          <a:xfrm>
            <a:off x="6588854" y="2568623"/>
            <a:ext cx="0" cy="569343"/>
          </a:xfrm>
          <a:prstGeom prst="line">
            <a:avLst/>
          </a:prstGeom>
          <a:ln w="57150">
            <a:solidFill>
              <a:srgbClr val="00295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7" name="Gerader Verbinder 1026">
            <a:extLst>
              <a:ext uri="{FF2B5EF4-FFF2-40B4-BE49-F238E27FC236}">
                <a16:creationId xmlns:a16="http://schemas.microsoft.com/office/drawing/2014/main" id="{241B3EDC-2E49-FB8E-4F85-93C64347D40F}"/>
              </a:ext>
            </a:extLst>
          </p:cNvPr>
          <p:cNvCxnSpPr/>
          <p:nvPr/>
        </p:nvCxnSpPr>
        <p:spPr>
          <a:xfrm>
            <a:off x="8281931" y="2562297"/>
            <a:ext cx="0" cy="569343"/>
          </a:xfrm>
          <a:prstGeom prst="line">
            <a:avLst/>
          </a:prstGeom>
          <a:ln w="57150">
            <a:solidFill>
              <a:srgbClr val="00295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9" name="Gerader Verbinder 1028">
            <a:extLst>
              <a:ext uri="{FF2B5EF4-FFF2-40B4-BE49-F238E27FC236}">
                <a16:creationId xmlns:a16="http://schemas.microsoft.com/office/drawing/2014/main" id="{DDBC7DB4-8EB2-C717-5959-B6BC516FB608}"/>
              </a:ext>
            </a:extLst>
          </p:cNvPr>
          <p:cNvCxnSpPr/>
          <p:nvPr/>
        </p:nvCxnSpPr>
        <p:spPr>
          <a:xfrm>
            <a:off x="9975010" y="2555971"/>
            <a:ext cx="0" cy="569343"/>
          </a:xfrm>
          <a:prstGeom prst="line">
            <a:avLst/>
          </a:prstGeom>
          <a:ln w="57150">
            <a:solidFill>
              <a:srgbClr val="00295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" name="Textfeld 1047">
            <a:extLst>
              <a:ext uri="{FF2B5EF4-FFF2-40B4-BE49-F238E27FC236}">
                <a16:creationId xmlns:a16="http://schemas.microsoft.com/office/drawing/2014/main" id="{94FB8286-96C9-5AB2-1DA1-E26EA04C11E6}"/>
              </a:ext>
            </a:extLst>
          </p:cNvPr>
          <p:cNvSpPr txBox="1"/>
          <p:nvPr/>
        </p:nvSpPr>
        <p:spPr>
          <a:xfrm>
            <a:off x="345433" y="2684854"/>
            <a:ext cx="919954" cy="564358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Start</a:t>
            </a:r>
          </a:p>
        </p:txBody>
      </p:sp>
      <p:grpSp>
        <p:nvGrpSpPr>
          <p:cNvPr id="1061" name="Gruppieren 1060">
            <a:extLst>
              <a:ext uri="{FF2B5EF4-FFF2-40B4-BE49-F238E27FC236}">
                <a16:creationId xmlns:a16="http://schemas.microsoft.com/office/drawing/2014/main" id="{9AFEA4BA-8444-DA97-9E9F-275AC223FE7B}"/>
              </a:ext>
            </a:extLst>
          </p:cNvPr>
          <p:cNvGrpSpPr/>
          <p:nvPr/>
        </p:nvGrpSpPr>
        <p:grpSpPr>
          <a:xfrm>
            <a:off x="419194" y="3502253"/>
            <a:ext cx="11162692" cy="3345571"/>
            <a:chOff x="535021" y="3540283"/>
            <a:chExt cx="11162692" cy="3345571"/>
          </a:xfrm>
        </p:grpSpPr>
        <p:cxnSp>
          <p:nvCxnSpPr>
            <p:cNvPr id="26" name="Gerade Verbindung mit Pfeil 25">
              <a:extLst>
                <a:ext uri="{FF2B5EF4-FFF2-40B4-BE49-F238E27FC236}">
                  <a16:creationId xmlns:a16="http://schemas.microsoft.com/office/drawing/2014/main" id="{2A20DF94-517C-FEE4-B442-39A9F3E3EFD2}"/>
                </a:ext>
              </a:extLst>
            </p:cNvPr>
            <p:cNvCxnSpPr>
              <a:cxnSpLocks/>
            </p:cNvCxnSpPr>
            <p:nvPr/>
          </p:nvCxnSpPr>
          <p:spPr>
            <a:xfrm>
              <a:off x="2915728" y="5293742"/>
              <a:ext cx="8213785" cy="0"/>
            </a:xfrm>
            <a:prstGeom prst="straightConnector1">
              <a:avLst/>
            </a:prstGeom>
            <a:ln w="57150">
              <a:solidFill>
                <a:srgbClr val="00B0F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37" name="Rechteck: abgerundete Ecken 1036">
              <a:extLst>
                <a:ext uri="{FF2B5EF4-FFF2-40B4-BE49-F238E27FC236}">
                  <a16:creationId xmlns:a16="http://schemas.microsoft.com/office/drawing/2014/main" id="{A1669E5A-57D0-BF2F-D616-FD713018AA0F}"/>
                </a:ext>
              </a:extLst>
            </p:cNvPr>
            <p:cNvSpPr/>
            <p:nvPr/>
          </p:nvSpPr>
          <p:spPr>
            <a:xfrm>
              <a:off x="4438650" y="3850259"/>
              <a:ext cx="1894044" cy="1355215"/>
            </a:xfrm>
            <a:prstGeom prst="roundRect">
              <a:avLst/>
            </a:prstGeom>
            <a:noFill/>
            <a:ln w="38100">
              <a:solidFill>
                <a:srgbClr val="009EE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38" name="Rechteck 1037">
              <a:extLst>
                <a:ext uri="{FF2B5EF4-FFF2-40B4-BE49-F238E27FC236}">
                  <a16:creationId xmlns:a16="http://schemas.microsoft.com/office/drawing/2014/main" id="{D81E747F-3247-0AE5-CA3F-152DD7606E80}"/>
                </a:ext>
              </a:extLst>
            </p:cNvPr>
            <p:cNvSpPr/>
            <p:nvPr/>
          </p:nvSpPr>
          <p:spPr>
            <a:xfrm>
              <a:off x="535021" y="3540283"/>
              <a:ext cx="4141754" cy="151683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39" name="Rechteck 1038">
              <a:extLst>
                <a:ext uri="{FF2B5EF4-FFF2-40B4-BE49-F238E27FC236}">
                  <a16:creationId xmlns:a16="http://schemas.microsoft.com/office/drawing/2014/main" id="{6985726E-3DB8-DDA6-E356-EACEAA5E881C}"/>
                </a:ext>
              </a:extLst>
            </p:cNvPr>
            <p:cNvSpPr/>
            <p:nvPr/>
          </p:nvSpPr>
          <p:spPr>
            <a:xfrm>
              <a:off x="1024729" y="4546878"/>
              <a:ext cx="5068097" cy="67896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40" name="Rechteck: abgerundete Ecken 1039">
              <a:extLst>
                <a:ext uri="{FF2B5EF4-FFF2-40B4-BE49-F238E27FC236}">
                  <a16:creationId xmlns:a16="http://schemas.microsoft.com/office/drawing/2014/main" id="{CB0B1A16-5B23-B1D5-12EA-F970F7C053C9}"/>
                </a:ext>
              </a:extLst>
            </p:cNvPr>
            <p:cNvSpPr/>
            <p:nvPr/>
          </p:nvSpPr>
          <p:spPr>
            <a:xfrm>
              <a:off x="3343274" y="5429637"/>
              <a:ext cx="3008871" cy="1002342"/>
            </a:xfrm>
            <a:prstGeom prst="roundRect">
              <a:avLst/>
            </a:prstGeom>
            <a:noFill/>
            <a:ln w="38100">
              <a:solidFill>
                <a:srgbClr val="009EE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41" name="Rechteck 1040">
              <a:extLst>
                <a:ext uri="{FF2B5EF4-FFF2-40B4-BE49-F238E27FC236}">
                  <a16:creationId xmlns:a16="http://schemas.microsoft.com/office/drawing/2014/main" id="{F7275CEE-B55F-D726-B7AF-8B6EF4DC1967}"/>
                </a:ext>
              </a:extLst>
            </p:cNvPr>
            <p:cNvSpPr/>
            <p:nvPr/>
          </p:nvSpPr>
          <p:spPr>
            <a:xfrm>
              <a:off x="1053304" y="5413587"/>
              <a:ext cx="5068097" cy="92816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42" name="Rechteck 1041">
              <a:extLst>
                <a:ext uri="{FF2B5EF4-FFF2-40B4-BE49-F238E27FC236}">
                  <a16:creationId xmlns:a16="http://schemas.microsoft.com/office/drawing/2014/main" id="{A4743F6F-1DA4-33F8-E33C-15F1BA51BCA0}"/>
                </a:ext>
              </a:extLst>
            </p:cNvPr>
            <p:cNvSpPr/>
            <p:nvPr/>
          </p:nvSpPr>
          <p:spPr>
            <a:xfrm>
              <a:off x="1053304" y="5877668"/>
              <a:ext cx="2579654" cy="81026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 b="1"/>
            </a:p>
          </p:txBody>
        </p:sp>
        <p:sp>
          <p:nvSpPr>
            <p:cNvPr id="1044" name="Ellipse 1043">
              <a:extLst>
                <a:ext uri="{FF2B5EF4-FFF2-40B4-BE49-F238E27FC236}">
                  <a16:creationId xmlns:a16="http://schemas.microsoft.com/office/drawing/2014/main" id="{676D1587-F386-C13D-A0A1-A9F375E16F5E}"/>
                </a:ext>
              </a:extLst>
            </p:cNvPr>
            <p:cNvSpPr/>
            <p:nvPr/>
          </p:nvSpPr>
          <p:spPr>
            <a:xfrm>
              <a:off x="4276818" y="3567228"/>
              <a:ext cx="531761" cy="56934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45" name="Ellipse 1044">
              <a:extLst>
                <a:ext uri="{FF2B5EF4-FFF2-40B4-BE49-F238E27FC236}">
                  <a16:creationId xmlns:a16="http://schemas.microsoft.com/office/drawing/2014/main" id="{D2A31C2D-84D6-D873-3A02-686C9D1F0AD1}"/>
                </a:ext>
              </a:extLst>
            </p:cNvPr>
            <p:cNvSpPr/>
            <p:nvPr/>
          </p:nvSpPr>
          <p:spPr>
            <a:xfrm>
              <a:off x="2516655" y="5020311"/>
              <a:ext cx="531761" cy="56934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46" name="Ellipse 1045">
              <a:extLst>
                <a:ext uri="{FF2B5EF4-FFF2-40B4-BE49-F238E27FC236}">
                  <a16:creationId xmlns:a16="http://schemas.microsoft.com/office/drawing/2014/main" id="{2129ABF9-495E-0C77-9AEB-8A21D886FFCF}"/>
                </a:ext>
              </a:extLst>
            </p:cNvPr>
            <p:cNvSpPr/>
            <p:nvPr/>
          </p:nvSpPr>
          <p:spPr>
            <a:xfrm>
              <a:off x="3234138" y="6163357"/>
              <a:ext cx="531761" cy="56934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49" name="Textfeld 1048">
              <a:extLst>
                <a:ext uri="{FF2B5EF4-FFF2-40B4-BE49-F238E27FC236}">
                  <a16:creationId xmlns:a16="http://schemas.microsoft.com/office/drawing/2014/main" id="{9F050010-F449-3013-2851-95F59B1C8AE8}"/>
                </a:ext>
              </a:extLst>
            </p:cNvPr>
            <p:cNvSpPr txBox="1"/>
            <p:nvPr/>
          </p:nvSpPr>
          <p:spPr>
            <a:xfrm>
              <a:off x="1745149" y="5159778"/>
              <a:ext cx="919954" cy="564358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2200" b="1">
                  <a:solidFill>
                    <a:srgbClr val="003D6A"/>
                  </a:solidFill>
                </a:rPr>
                <a:t>Frame</a:t>
              </a:r>
              <a:endParaRPr kumimoji="0" lang="de-DE" sz="2200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050" name="Textfeld 1049">
              <a:extLst>
                <a:ext uri="{FF2B5EF4-FFF2-40B4-BE49-F238E27FC236}">
                  <a16:creationId xmlns:a16="http://schemas.microsoft.com/office/drawing/2014/main" id="{0DB3DC23-7586-1CE4-60CB-93BBB603310A}"/>
                </a:ext>
              </a:extLst>
            </p:cNvPr>
            <p:cNvSpPr txBox="1"/>
            <p:nvPr/>
          </p:nvSpPr>
          <p:spPr>
            <a:xfrm>
              <a:off x="3040775" y="3705765"/>
              <a:ext cx="1369300" cy="564358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2200" b="1">
                  <a:solidFill>
                    <a:srgbClr val="003D6A"/>
                  </a:solidFill>
                </a:rPr>
                <a:t>Front end</a:t>
              </a:r>
              <a:endParaRPr kumimoji="0" lang="de-DE" sz="2200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051" name="Textfeld 1050">
              <a:extLst>
                <a:ext uri="{FF2B5EF4-FFF2-40B4-BE49-F238E27FC236}">
                  <a16:creationId xmlns:a16="http://schemas.microsoft.com/office/drawing/2014/main" id="{801CD742-73B0-D4E7-71D2-F8CB05741D7E}"/>
                </a:ext>
              </a:extLst>
            </p:cNvPr>
            <p:cNvSpPr txBox="1"/>
            <p:nvPr/>
          </p:nvSpPr>
          <p:spPr>
            <a:xfrm>
              <a:off x="2081483" y="6321496"/>
              <a:ext cx="1217272" cy="564358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2200" b="1">
                  <a:solidFill>
                    <a:srgbClr val="003D6A"/>
                  </a:solidFill>
                </a:rPr>
                <a:t>Back end</a:t>
              </a:r>
              <a:endParaRPr kumimoji="0" lang="de-DE" sz="2200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052" name="Textfeld 1051">
              <a:extLst>
                <a:ext uri="{FF2B5EF4-FFF2-40B4-BE49-F238E27FC236}">
                  <a16:creationId xmlns:a16="http://schemas.microsoft.com/office/drawing/2014/main" id="{B916D25A-00D9-5665-323E-1377AF45B099}"/>
                </a:ext>
              </a:extLst>
            </p:cNvPr>
            <p:cNvSpPr txBox="1"/>
            <p:nvPr/>
          </p:nvSpPr>
          <p:spPr>
            <a:xfrm>
              <a:off x="6564370" y="4777275"/>
              <a:ext cx="1217272" cy="564358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2200" b="1" err="1">
                  <a:solidFill>
                    <a:srgbClr val="003D6A"/>
                  </a:solidFill>
                </a:rPr>
                <a:t>Joining</a:t>
              </a:r>
              <a:endParaRPr kumimoji="0" lang="de-DE" sz="2200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053" name="Textfeld 1052">
              <a:extLst>
                <a:ext uri="{FF2B5EF4-FFF2-40B4-BE49-F238E27FC236}">
                  <a16:creationId xmlns:a16="http://schemas.microsoft.com/office/drawing/2014/main" id="{4DC1EDF4-2D67-BFFB-EB81-0FCA6121DB1B}"/>
                </a:ext>
              </a:extLst>
            </p:cNvPr>
            <p:cNvSpPr txBox="1"/>
            <p:nvPr/>
          </p:nvSpPr>
          <p:spPr>
            <a:xfrm>
              <a:off x="9493139" y="4777275"/>
              <a:ext cx="2204574" cy="564358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2200" b="1" err="1">
                  <a:solidFill>
                    <a:srgbClr val="003D6A"/>
                  </a:solidFill>
                </a:rPr>
                <a:t>Finished</a:t>
              </a:r>
              <a:r>
                <a:rPr lang="de-DE" sz="2200" b="1">
                  <a:solidFill>
                    <a:srgbClr val="003D6A"/>
                  </a:solidFill>
                </a:rPr>
                <a:t> </a:t>
              </a:r>
              <a:r>
                <a:rPr lang="de-DE" sz="2200" b="1" err="1">
                  <a:solidFill>
                    <a:srgbClr val="003D6A"/>
                  </a:solidFill>
                </a:rPr>
                <a:t>product</a:t>
              </a:r>
              <a:endParaRPr kumimoji="0" lang="de-DE" sz="2200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030" name="Ellipse 1029">
              <a:extLst>
                <a:ext uri="{FF2B5EF4-FFF2-40B4-BE49-F238E27FC236}">
                  <a16:creationId xmlns:a16="http://schemas.microsoft.com/office/drawing/2014/main" id="{64FEB695-CADC-90DA-136E-36205A64AAED}"/>
                </a:ext>
              </a:extLst>
            </p:cNvPr>
            <p:cNvSpPr/>
            <p:nvPr/>
          </p:nvSpPr>
          <p:spPr>
            <a:xfrm>
              <a:off x="6034270" y="4986535"/>
              <a:ext cx="621857" cy="64961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1054" name="Textfeld 1053">
            <a:extLst>
              <a:ext uri="{FF2B5EF4-FFF2-40B4-BE49-F238E27FC236}">
                <a16:creationId xmlns:a16="http://schemas.microsoft.com/office/drawing/2014/main" id="{EBA7F9FF-7554-83B9-40BD-4ED798603162}"/>
              </a:ext>
            </a:extLst>
          </p:cNvPr>
          <p:cNvSpPr txBox="1"/>
          <p:nvPr/>
        </p:nvSpPr>
        <p:spPr>
          <a:xfrm>
            <a:off x="1050606" y="1996860"/>
            <a:ext cx="919954" cy="564358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Press Shop</a:t>
            </a:r>
          </a:p>
        </p:txBody>
      </p:sp>
      <p:sp>
        <p:nvSpPr>
          <p:cNvPr id="1055" name="Textfeld 1054">
            <a:extLst>
              <a:ext uri="{FF2B5EF4-FFF2-40B4-BE49-F238E27FC236}">
                <a16:creationId xmlns:a16="http://schemas.microsoft.com/office/drawing/2014/main" id="{EFEB2862-B2DA-2153-45F2-1DFD963B97B9}"/>
              </a:ext>
            </a:extLst>
          </p:cNvPr>
          <p:cNvSpPr txBox="1"/>
          <p:nvPr/>
        </p:nvSpPr>
        <p:spPr>
          <a:xfrm>
            <a:off x="2742483" y="2006078"/>
            <a:ext cx="919954" cy="564358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Body Shop</a:t>
            </a:r>
          </a:p>
        </p:txBody>
      </p:sp>
      <p:sp>
        <p:nvSpPr>
          <p:cNvPr id="1056" name="Textfeld 1055">
            <a:extLst>
              <a:ext uri="{FF2B5EF4-FFF2-40B4-BE49-F238E27FC236}">
                <a16:creationId xmlns:a16="http://schemas.microsoft.com/office/drawing/2014/main" id="{175DA619-BC05-4661-B777-D480FE17F2C8}"/>
              </a:ext>
            </a:extLst>
          </p:cNvPr>
          <p:cNvSpPr txBox="1"/>
          <p:nvPr/>
        </p:nvSpPr>
        <p:spPr>
          <a:xfrm>
            <a:off x="4440312" y="1968053"/>
            <a:ext cx="919954" cy="564358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Paint Shop</a:t>
            </a:r>
          </a:p>
        </p:txBody>
      </p:sp>
      <p:sp>
        <p:nvSpPr>
          <p:cNvPr id="1057" name="Textfeld 1056">
            <a:extLst>
              <a:ext uri="{FF2B5EF4-FFF2-40B4-BE49-F238E27FC236}">
                <a16:creationId xmlns:a16="http://schemas.microsoft.com/office/drawing/2014/main" id="{22040775-96EF-0554-A21A-F0F08072EB87}"/>
              </a:ext>
            </a:extLst>
          </p:cNvPr>
          <p:cNvSpPr txBox="1"/>
          <p:nvPr/>
        </p:nvSpPr>
        <p:spPr>
          <a:xfrm>
            <a:off x="6000540" y="1996860"/>
            <a:ext cx="1190835" cy="564358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General </a:t>
            </a:r>
            <a:r>
              <a:rPr kumimoji="0" lang="de-DE" sz="2200" b="1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assembly</a:t>
            </a:r>
            <a:endParaRPr kumimoji="0" lang="de-DE" sz="2200" b="1" i="0" u="none" strike="noStrike" kern="1200" cap="none" spc="0" normalizeH="0" baseline="0" noProof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058" name="Textfeld 1057">
            <a:extLst>
              <a:ext uri="{FF2B5EF4-FFF2-40B4-BE49-F238E27FC236}">
                <a16:creationId xmlns:a16="http://schemas.microsoft.com/office/drawing/2014/main" id="{C70A9BF7-1535-4051-2310-4D8799297EC2}"/>
              </a:ext>
            </a:extLst>
          </p:cNvPr>
          <p:cNvSpPr txBox="1"/>
          <p:nvPr/>
        </p:nvSpPr>
        <p:spPr>
          <a:xfrm>
            <a:off x="7679413" y="2006078"/>
            <a:ext cx="1190835" cy="564358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Frame &amp; Chassis</a:t>
            </a:r>
          </a:p>
        </p:txBody>
      </p:sp>
      <p:sp>
        <p:nvSpPr>
          <p:cNvPr id="1059" name="Textfeld 1058">
            <a:extLst>
              <a:ext uri="{FF2B5EF4-FFF2-40B4-BE49-F238E27FC236}">
                <a16:creationId xmlns:a16="http://schemas.microsoft.com/office/drawing/2014/main" id="{1CB9ECE5-62C3-3516-07E8-5B70D14885BF}"/>
              </a:ext>
            </a:extLst>
          </p:cNvPr>
          <p:cNvSpPr txBox="1"/>
          <p:nvPr/>
        </p:nvSpPr>
        <p:spPr>
          <a:xfrm>
            <a:off x="9377336" y="1986139"/>
            <a:ext cx="1190835" cy="564358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End </a:t>
            </a:r>
            <a:r>
              <a:rPr kumimoji="0" lang="de-DE" sz="2200" b="1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of</a:t>
            </a:r>
            <a:r>
              <a:rPr kumimoji="0" lang="de-DE" sz="2200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2200" b="1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line</a:t>
            </a:r>
            <a:endParaRPr kumimoji="0" lang="de-DE" sz="2200" b="1" i="0" u="none" strike="noStrike" kern="1200" cap="none" spc="0" normalizeH="0" baseline="0" noProof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0641906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3E5F29CB-F3F2-22D4-69BA-FF45AA9BCB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38E7BB4F-544F-B987-9171-8FF680B07A4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752C1BDD-D3E9-86BB-89AA-C42BE318749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B67A5D40-7C7B-320F-75DC-52C0CCBDB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149" y="1877135"/>
            <a:ext cx="6008914" cy="3712028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F6944EEA-0BFF-7F6A-2961-676240FF9F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050" y="1891180"/>
            <a:ext cx="2896207" cy="1914572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7CFE483C-3B81-3C6D-07DE-36B84B92B1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9845" y="555988"/>
            <a:ext cx="3446609" cy="2378860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8BFDE727-9F91-9774-98DB-6DBFAC8F4E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6795" y="3707134"/>
            <a:ext cx="4215766" cy="3051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829397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0CF02F8-138A-02FE-7DF9-E9366A14C0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8A8C52F5-6528-6979-52B2-22E4C4A1309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36</a:t>
            </a:fld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DAB6AB0-3C34-2C39-A3B2-0C3447EEBBF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6" name="Grafik 5" descr="Ein Bild, das Maschine, Maßstabsmodell, Spielzeug enthält.&#10;&#10;KI-generierte Inhalte können fehlerhaft sein.">
            <a:extLst>
              <a:ext uri="{FF2B5EF4-FFF2-40B4-BE49-F238E27FC236}">
                <a16:creationId xmlns:a16="http://schemas.microsoft.com/office/drawing/2014/main" id="{B5C553F7-9B3F-430F-67D9-CB33A373D5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38"/>
          <a:stretch/>
        </p:blipFill>
        <p:spPr>
          <a:xfrm>
            <a:off x="4115395" y="2125910"/>
            <a:ext cx="2683148" cy="1665454"/>
          </a:xfrm>
          <a:prstGeom prst="rect">
            <a:avLst/>
          </a:prstGeom>
        </p:spPr>
      </p:pic>
      <p:pic>
        <p:nvPicPr>
          <p:cNvPr id="10" name="Picture 6">
            <a:extLst>
              <a:ext uri="{FF2B5EF4-FFF2-40B4-BE49-F238E27FC236}">
                <a16:creationId xmlns:a16="http://schemas.microsoft.com/office/drawing/2014/main" id="{1643F7F9-CFFA-2F8E-10C5-1E9B70D6E2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946872" y="-485178"/>
            <a:ext cx="2711353" cy="40787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>
            <a:extLst>
              <a:ext uri="{FF2B5EF4-FFF2-40B4-BE49-F238E27FC236}">
                <a16:creationId xmlns:a16="http://schemas.microsoft.com/office/drawing/2014/main" id="{2AE4EEF4-DCC0-DCF6-EDD0-78516595DE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61856" y="1096339"/>
            <a:ext cx="3145161" cy="4665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3B0FAE09-8E26-DCC3-0270-A9EE92AF41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43299" y="4024075"/>
            <a:ext cx="3659497" cy="2167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81892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C7B93483-AC32-ABFC-9165-43B57164C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A614E1A9-0964-EAC8-7E4D-450630D675E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37</a:t>
            </a:fld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37A0FB73-D736-D9D0-0764-9B063AFBA0D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46E3B8E7-88D0-3B4D-5F2A-5CDE88DCA0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0830" y="2734147"/>
            <a:ext cx="4900012" cy="2901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5169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">
  <a:themeElements>
    <a:clrScheme name="SCHUNK">
      <a:dk1>
        <a:sysClr val="windowText" lastClr="000000"/>
      </a:dk1>
      <a:lt1>
        <a:sysClr val="window" lastClr="FFFFFF"/>
      </a:lt1>
      <a:dk2>
        <a:srgbClr val="003D6A"/>
      </a:dk2>
      <a:lt2>
        <a:srgbClr val="009EE0"/>
      </a:lt2>
      <a:accent1>
        <a:srgbClr val="003D6A"/>
      </a:accent1>
      <a:accent2>
        <a:srgbClr val="009EE0"/>
      </a:accent2>
      <a:accent3>
        <a:srgbClr val="BCCF00"/>
      </a:accent3>
      <a:accent4>
        <a:srgbClr val="D2006F"/>
      </a:accent4>
      <a:accent5>
        <a:srgbClr val="009263"/>
      </a:accent5>
      <a:accent6>
        <a:srgbClr val="D8BA22"/>
      </a:accent6>
      <a:hlink>
        <a:srgbClr val="009EE0"/>
      </a:hlink>
      <a:folHlink>
        <a:srgbClr val="A4A4A4"/>
      </a:folHlink>
    </a:clrScheme>
    <a:fontScheme name="Schunk Fago">
      <a:majorFont>
        <a:latin typeface="Fago Pro"/>
        <a:ea typeface=""/>
        <a:cs typeface=""/>
      </a:majorFont>
      <a:minorFont>
        <a:latin typeface="Fago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lIns="0" tIns="0" rIns="0" bIns="0" rtlCol="0">
        <a:noAutofit/>
      </a:bodyPr>
      <a:lstStyle>
        <a:defPPr marR="0" algn="l" defTabSz="914400" rtl="0" eaLnBrk="1" fontAlgn="auto" latinLnBrk="0" hangingPunct="1">
          <a:lnSpc>
            <a:spcPct val="90000"/>
          </a:lnSpc>
          <a:spcBef>
            <a:spcPts val="300"/>
          </a:spcBef>
          <a:spcAft>
            <a:spcPts val="0"/>
          </a:spcAft>
          <a:buClr>
            <a:srgbClr val="009EE0"/>
          </a:buClr>
          <a:buSzTx/>
          <a:tabLst/>
          <a:defRPr kumimoji="0" sz="2200" b="0" i="0" u="none" strike="noStrike" kern="1200" cap="none" spc="0" normalizeH="0" baseline="0" noProof="0" dirty="0" err="1" smtClean="0">
            <a:ln>
              <a:noFill/>
            </a:ln>
            <a:solidFill>
              <a:srgbClr val="003D6A"/>
            </a:solidFill>
            <a:effectLst/>
            <a:uLnTx/>
            <a:uFillTx/>
            <a:ea typeface="+mn-ea"/>
            <a:cs typeface="+mn-cs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Schunk_PPT-Vorlage" id="{A8C4038B-76C2-4EBC-A343-95BEF1E9D335}" vid="{599FDBFE-3F17-4C71-94E8-AE3D5255641F}"/>
    </a:ext>
  </a:extLst>
</a:theme>
</file>

<file path=ppt/theme/theme2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5a026d41-25d0-4f85-a130-2709d5dcdf86" xsi:nil="true"/>
    <Hyperlink xmlns="50f14b97-30cc-44a4-a78f-dff451dd69d0">
      <Url xsi:nil="true"/>
      <Description xsi:nil="true"/>
    </Hyperlink>
    <lcf76f155ced4ddcb4097134ff3c332f xmlns="50f14b97-30cc-44a4-a78f-dff451dd69d0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7EAE3D09428564296C2ABB11D604599" ma:contentTypeVersion="17" ma:contentTypeDescription="Create a new document." ma:contentTypeScope="" ma:versionID="82866a9019a437ce756e70147aa26d68">
  <xsd:schema xmlns:xsd="http://www.w3.org/2001/XMLSchema" xmlns:xs="http://www.w3.org/2001/XMLSchema" xmlns:p="http://schemas.microsoft.com/office/2006/metadata/properties" xmlns:ns2="50f14b97-30cc-44a4-a78f-dff451dd69d0" xmlns:ns3="5a026d41-25d0-4f85-a130-2709d5dcdf86" targetNamespace="http://schemas.microsoft.com/office/2006/metadata/properties" ma:root="true" ma:fieldsID="437b6673d96a238ad1743c2f32577ee1" ns2:_="" ns3:_="">
    <xsd:import namespace="50f14b97-30cc-44a4-a78f-dff451dd69d0"/>
    <xsd:import namespace="5a026d41-25d0-4f85-a130-2709d5dcdf8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Hyperlink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0f14b97-30cc-44a4-a78f-dff451dd69d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8a6b1c68-4591-4071-a616-a400c595fe7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  <xsd:element name="Hyperlink" ma:index="21" nillable="true" ma:displayName="Hyperlink" ma:format="Hyperlink" ma:internalName="Hyperlink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4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026d41-25d0-4f85-a130-2709d5dcdf86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6" nillable="true" ma:displayName="Taxonomy Catch All Column" ma:hidden="true" ma:list="{8b5f4f8c-2d38-4717-8ef3-ccbae8afdef6}" ma:internalName="TaxCatchAll" ma:showField="CatchAllData" ma:web="5a026d41-25d0-4f85-a130-2709d5dcdf8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A2F8A87-D96F-451B-8E6A-A1ECF910B25C}">
  <ds:schemaRefs>
    <ds:schemaRef ds:uri="http://purl.org/dc/terms/"/>
    <ds:schemaRef ds:uri="50f14b97-30cc-44a4-a78f-dff451dd69d0"/>
    <ds:schemaRef ds:uri="http://schemas.microsoft.com/office/2006/documentManagement/types"/>
    <ds:schemaRef ds:uri="http://schemas.microsoft.com/office/2006/metadata/properties"/>
    <ds:schemaRef ds:uri="http://purl.org/dc/elements/1.1/"/>
    <ds:schemaRef ds:uri="5a026d41-25d0-4f85-a130-2709d5dcdf86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06CA37B-B6C0-4564-8312-C2A0265AFD5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0679D5F-2782-4F58-8E23-7F290BFF36F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0f14b97-30cc-44a4-a78f-dff451dd69d0"/>
    <ds:schemaRef ds:uri="5a026d41-25d0-4f85-a130-2709d5dcdf8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Schunk_PPT-Vorlage_neu</Template>
  <TotalTime>0</TotalTime>
  <Words>1121</Words>
  <Application>Microsoft Office PowerPoint</Application>
  <PresentationFormat>Breitbild</PresentationFormat>
  <Paragraphs>363</Paragraphs>
  <Slides>37</Slides>
  <Notes>7</Notes>
  <HiddenSlides>17</HiddenSlides>
  <MMClips>4</MMClips>
  <ScaleCrop>false</ScaleCrop>
  <HeadingPairs>
    <vt:vector size="6" baseType="variant">
      <vt:variant>
        <vt:lpstr>Verwendete Schriftarten</vt:lpstr>
      </vt:variant>
      <vt:variant>
        <vt:i4>6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37</vt:i4>
      </vt:variant>
    </vt:vector>
  </HeadingPairs>
  <TitlesOfParts>
    <vt:vector size="44" baseType="lpstr">
      <vt:lpstr>Wingdings</vt:lpstr>
      <vt:lpstr>Arial</vt:lpstr>
      <vt:lpstr>Calibri</vt:lpstr>
      <vt:lpstr>Symbol</vt:lpstr>
      <vt:lpstr>Fago Pro</vt:lpstr>
      <vt:lpstr>Courier New</vt:lpstr>
      <vt:lpstr>Office</vt:lpstr>
      <vt:lpstr>DRIVING YOUR CHANGE</vt:lpstr>
      <vt:lpstr>SCHUNK – Close to you world wide </vt:lpstr>
      <vt:lpstr>SCHUNK – Close to you world wide </vt:lpstr>
      <vt:lpstr>OUR FOCUS</vt:lpstr>
      <vt:lpstr>REQUIREMENTS FOR NEW PRODCTION SYSTEMS</vt:lpstr>
      <vt:lpstr>Process flow body in white</vt:lpstr>
      <vt:lpstr>PROCESS STEP BODY SHOP</vt:lpstr>
      <vt:lpstr>Flexible gripper for  magnetic workpieces</vt:lpstr>
      <vt:lpstr>PROCESS STEP BODY SHOP</vt:lpstr>
      <vt:lpstr>MEGA CASTING UNLOADING OF PARTS</vt:lpstr>
      <vt:lpstr>ZERO-POINT SYSTEM WPC CLAMPING &amp; MILLING OF PARTS</vt:lpstr>
      <vt:lpstr>PROCESS STEP BODY SHOP</vt:lpstr>
      <vt:lpstr>CUSTOMIZED GRIPPING UNIT HANDLING OF BATTERYPACKS</vt:lpstr>
      <vt:lpstr>PROCESS STEP BODY SHOP</vt:lpstr>
      <vt:lpstr>APPLICATION FRAMING BODY IN WHITE</vt:lpstr>
      <vt:lpstr>COMPENSATION UNITS HANDLING OF STACKS / MODULES / PACKS</vt:lpstr>
      <vt:lpstr>APPLICATION ASSEMBLY</vt:lpstr>
      <vt:lpstr>ASSEMBLY</vt:lpstr>
      <vt:lpstr>Process flow body in white</vt:lpstr>
      <vt:lpstr>PowerPoint-Präsentation</vt:lpstr>
      <vt:lpstr>OUR FOCUS</vt:lpstr>
      <vt:lpstr>ENGINE BLOCK &amp; HOUSING</vt:lpstr>
      <vt:lpstr>WORKPIECE DIRECT CLAMPING</vt:lpstr>
      <vt:lpstr>AUTOMATION SOLUTIONS</vt:lpstr>
      <vt:lpstr>MATRIX-FRAME</vt:lpstr>
      <vt:lpstr>ELG HANDLING TIRES / RIMS / AXIS</vt:lpstr>
      <vt:lpstr>SPECIAL GRIPPING UNIT HANDLING STATORS I ROTORS I  MOTORS</vt:lpstr>
      <vt:lpstr>ZERO POINT CLAMPING CASTING / MILLING / TRANSFER</vt:lpstr>
      <vt:lpstr>CASTING / MILLING / TRANSFER</vt:lpstr>
      <vt:lpstr>CASTING / MILLING / TRANSFER</vt:lpstr>
      <vt:lpstr>PowerPoint-Präsentation</vt:lpstr>
      <vt:lpstr>HAND IN HAND!</vt:lpstr>
      <vt:lpstr>HAND IN HAND!</vt:lpstr>
      <vt:lpstr>NEW PROCESSES NEW ASSEMBLY LINES</vt:lpstr>
      <vt:lpstr>PowerPoint-Präsentation</vt:lpstr>
      <vt:lpstr>PowerPoint-Präsentation</vt:lpstr>
      <vt:lpstr>PowerPoint-Präsentation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Hier steht der Titel der Präsentation auch zweizeilig</dc:title>
  <dc:creator>Pfeifer, Alexander</dc:creator>
  <cp:lastModifiedBy>Conz, Marcel</cp:lastModifiedBy>
  <cp:revision>5</cp:revision>
  <dcterms:created xsi:type="dcterms:W3CDTF">2022-07-14T15:38:34Z</dcterms:created>
  <dcterms:modified xsi:type="dcterms:W3CDTF">2025-11-06T10:28:51Z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0x010100A7EAE3D09428564296C2ABB11D604599</vt:lpwstr>
  </property>
  <property fmtid="{D5CDD505-2E9C-101B-9397-08002B2CF9AE}" pid="3" name="MediaServiceImageTags">
    <vt:lpwstr/>
  </property>
</Properties>
</file>