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sldIdLst>
    <p:sldId id="6128" r:id="rId5"/>
    <p:sldId id="6160" r:id="rId6"/>
    <p:sldId id="6221" r:id="rId7"/>
    <p:sldId id="6225" r:id="rId8"/>
    <p:sldId id="6231" r:id="rId9"/>
    <p:sldId id="6232" r:id="rId10"/>
    <p:sldId id="6234" r:id="rId11"/>
    <p:sldId id="6227" r:id="rId12"/>
    <p:sldId id="6226" r:id="rId13"/>
    <p:sldId id="6135" r:id="rId14"/>
    <p:sldId id="6241" r:id="rId15"/>
    <p:sldId id="6242" r:id="rId16"/>
    <p:sldId id="6243" r:id="rId17"/>
    <p:sldId id="6245" r:id="rId18"/>
    <p:sldId id="2146849318" r:id="rId19"/>
    <p:sldId id="6229" r:id="rId20"/>
    <p:sldId id="6244" r:id="rId21"/>
    <p:sldId id="6233" r:id="rId22"/>
    <p:sldId id="6236" r:id="rId23"/>
    <p:sldId id="5981" r:id="rId24"/>
  </p:sldIdLst>
  <p:sldSz cx="12192000" cy="6858000"/>
  <p:notesSz cx="6858000" cy="9144000"/>
  <p:embeddedFontLst>
    <p:embeddedFont>
      <p:font typeface="Fago Pro" panose="02000506040000020004" pitchFamily="2" charset="0"/>
      <p:regular r:id="rId26"/>
      <p:bold r:id="rId27"/>
      <p:italic r:id="rId28"/>
      <p:bold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5BC175-C0BC-CDB8-026A-56B3A7F1CDBC}" name="Engelhardt, Stefan" initials="ES" userId="S::Stefan.Engelhardt@de.schunk.com::2dbd0d84-4ea9-4b56-a3a3-23e44cab61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0CD"/>
    <a:srgbClr val="92D6F2"/>
    <a:srgbClr val="009EE0"/>
    <a:srgbClr val="215378"/>
    <a:srgbClr val="3E83A8"/>
    <a:srgbClr val="10446C"/>
    <a:srgbClr val="3F9AC6"/>
    <a:srgbClr val="4A9DC5"/>
    <a:srgbClr val="003D6A"/>
    <a:srgbClr val="419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4C8E5-5693-4456-8282-4B8EE1AC2181}" v="33" dt="2025-11-06T09:33:40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z, Marcel" userId="02395aad-dead-417d-a315-e8c24a48a5db" providerId="ADAL" clId="{2082F522-B052-4DEA-A282-BA00DB04E4C6}"/>
    <pc:docChg chg="custSel addSld delSld modSld sldOrd">
      <pc:chgData name="Conz, Marcel" userId="02395aad-dead-417d-a315-e8c24a48a5db" providerId="ADAL" clId="{2082F522-B052-4DEA-A282-BA00DB04E4C6}" dt="2025-11-06T09:38:46.978" v="112"/>
      <pc:docMkLst>
        <pc:docMk/>
      </pc:docMkLst>
      <pc:sldChg chg="mod modShow">
        <pc:chgData name="Conz, Marcel" userId="02395aad-dead-417d-a315-e8c24a48a5db" providerId="ADAL" clId="{2082F522-B052-4DEA-A282-BA00DB04E4C6}" dt="2025-11-06T09:15:45.646" v="4" actId="729"/>
        <pc:sldMkLst>
          <pc:docMk/>
          <pc:sldMk cId="3401821257" sldId="6128"/>
        </pc:sldMkLst>
      </pc:sldChg>
      <pc:sldChg chg="ord">
        <pc:chgData name="Conz, Marcel" userId="02395aad-dead-417d-a315-e8c24a48a5db" providerId="ADAL" clId="{2082F522-B052-4DEA-A282-BA00DB04E4C6}" dt="2025-11-06T09:38:46.978" v="112"/>
        <pc:sldMkLst>
          <pc:docMk/>
          <pc:sldMk cId="1041758546" sldId="6135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860820177" sldId="6207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226092306" sldId="6208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2611715442" sldId="6211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1666642884" sldId="6213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1187247738" sldId="6214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2186980156" sldId="6215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189099159" sldId="6216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158293978" sldId="6217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52169547" sldId="6218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123772154" sldId="6219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1208638574" sldId="6222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1781605540" sldId="6223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4300663" sldId="6224"/>
        </pc:sldMkLst>
      </pc:sldChg>
      <pc:sldChg chg="del">
        <pc:chgData name="Conz, Marcel" userId="02395aad-dead-417d-a315-e8c24a48a5db" providerId="ADAL" clId="{2082F522-B052-4DEA-A282-BA00DB04E4C6}" dt="2025-11-06T09:15:38.647" v="3" actId="47"/>
        <pc:sldMkLst>
          <pc:docMk/>
          <pc:sldMk cId="2165487317" sldId="6228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325734314" sldId="6230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4089566485" sldId="6235"/>
        </pc:sldMkLst>
      </pc:sldChg>
      <pc:sldChg chg="mod modShow">
        <pc:chgData name="Conz, Marcel" userId="02395aad-dead-417d-a315-e8c24a48a5db" providerId="ADAL" clId="{2082F522-B052-4DEA-A282-BA00DB04E4C6}" dt="2025-11-06T09:15:34.264" v="2" actId="729"/>
        <pc:sldMkLst>
          <pc:docMk/>
          <pc:sldMk cId="434236503" sldId="6236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3767547408" sldId="6237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939180558" sldId="6238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701565557" sldId="6239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143650487" sldId="6240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3899642299" sldId="6246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4267095475" sldId="6247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1755499945" sldId="6248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1771956911" sldId="6249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4238958643" sldId="6251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4213680156" sldId="6252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2546651248" sldId="6253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0915258" sldId="6254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3846683985" sldId="6255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2408260423" sldId="6256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1625452536" sldId="6257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2105819961" sldId="6258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1393203094" sldId="6259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79001404" sldId="6260"/>
        </pc:sldMkLst>
      </pc:sldChg>
      <pc:sldChg chg="del">
        <pc:chgData name="Conz, Marcel" userId="02395aad-dead-417d-a315-e8c24a48a5db" providerId="ADAL" clId="{2082F522-B052-4DEA-A282-BA00DB04E4C6}" dt="2025-11-06T09:15:38.647" v="3" actId="47"/>
        <pc:sldMkLst>
          <pc:docMk/>
          <pc:sldMk cId="2652448326" sldId="2146849313"/>
        </pc:sldMkLst>
      </pc:sldChg>
      <pc:sldChg chg="del mod ord modShow">
        <pc:chgData name="Conz, Marcel" userId="02395aad-dead-417d-a315-e8c24a48a5db" providerId="ADAL" clId="{2082F522-B052-4DEA-A282-BA00DB04E4C6}" dt="2025-11-06T09:34:08.130" v="110" actId="47"/>
        <pc:sldMkLst>
          <pc:docMk/>
          <pc:sldMk cId="2650268686" sldId="2146849314"/>
        </pc:sldMkLst>
      </pc:sldChg>
      <pc:sldChg chg="del">
        <pc:chgData name="Conz, Marcel" userId="02395aad-dead-417d-a315-e8c24a48a5db" providerId="ADAL" clId="{2082F522-B052-4DEA-A282-BA00DB04E4C6}" dt="2025-11-06T09:15:25.496" v="1" actId="47"/>
        <pc:sldMkLst>
          <pc:docMk/>
          <pc:sldMk cId="1964869109" sldId="2146849315"/>
        </pc:sldMkLst>
      </pc:sldChg>
      <pc:sldChg chg="del">
        <pc:chgData name="Conz, Marcel" userId="02395aad-dead-417d-a315-e8c24a48a5db" providerId="ADAL" clId="{2082F522-B052-4DEA-A282-BA00DB04E4C6}" dt="2025-11-06T09:15:21.421" v="0" actId="47"/>
        <pc:sldMkLst>
          <pc:docMk/>
          <pc:sldMk cId="2786420751" sldId="2146849316"/>
        </pc:sldMkLst>
      </pc:sldChg>
      <pc:sldChg chg="del">
        <pc:chgData name="Conz, Marcel" userId="02395aad-dead-417d-a315-e8c24a48a5db" providerId="ADAL" clId="{2082F522-B052-4DEA-A282-BA00DB04E4C6}" dt="2025-11-06T09:34:06.022" v="109" actId="47"/>
        <pc:sldMkLst>
          <pc:docMk/>
          <pc:sldMk cId="173488127" sldId="2146849317"/>
        </pc:sldMkLst>
      </pc:sldChg>
      <pc:sldChg chg="addSp delSp modSp new mod modClrScheme chgLayout">
        <pc:chgData name="Conz, Marcel" userId="02395aad-dead-417d-a315-e8c24a48a5db" providerId="ADAL" clId="{2082F522-B052-4DEA-A282-BA00DB04E4C6}" dt="2025-11-06T09:33:55.981" v="108" actId="20577"/>
        <pc:sldMkLst>
          <pc:docMk/>
          <pc:sldMk cId="3623002806" sldId="2146849318"/>
        </pc:sldMkLst>
        <pc:spChg chg="del mod ord">
          <ac:chgData name="Conz, Marcel" userId="02395aad-dead-417d-a315-e8c24a48a5db" providerId="ADAL" clId="{2082F522-B052-4DEA-A282-BA00DB04E4C6}" dt="2025-11-06T09:24:26.298" v="9" actId="700"/>
          <ac:spMkLst>
            <pc:docMk/>
            <pc:sldMk cId="3623002806" sldId="2146849318"/>
            <ac:spMk id="2" creationId="{C825ECAB-4729-D0D9-2C82-CA38DACD1F7D}"/>
          </ac:spMkLst>
        </pc:spChg>
        <pc:spChg chg="mod ord">
          <ac:chgData name="Conz, Marcel" userId="02395aad-dead-417d-a315-e8c24a48a5db" providerId="ADAL" clId="{2082F522-B052-4DEA-A282-BA00DB04E4C6}" dt="2025-11-06T09:24:26.298" v="9" actId="700"/>
          <ac:spMkLst>
            <pc:docMk/>
            <pc:sldMk cId="3623002806" sldId="2146849318"/>
            <ac:spMk id="3" creationId="{D884F000-DB5C-20B1-B211-695C9E667DA4}"/>
          </ac:spMkLst>
        </pc:spChg>
        <pc:spChg chg="del mod ord">
          <ac:chgData name="Conz, Marcel" userId="02395aad-dead-417d-a315-e8c24a48a5db" providerId="ADAL" clId="{2082F522-B052-4DEA-A282-BA00DB04E4C6}" dt="2025-11-06T09:24:26.298" v="9" actId="700"/>
          <ac:spMkLst>
            <pc:docMk/>
            <pc:sldMk cId="3623002806" sldId="2146849318"/>
            <ac:spMk id="4" creationId="{129695EA-5988-616A-E0E0-B80E5DA51A4C}"/>
          </ac:spMkLst>
        </pc:spChg>
        <pc:spChg chg="add mod ord">
          <ac:chgData name="Conz, Marcel" userId="02395aad-dead-417d-a315-e8c24a48a5db" providerId="ADAL" clId="{2082F522-B052-4DEA-A282-BA00DB04E4C6}" dt="2025-11-06T09:33:55.981" v="108" actId="20577"/>
          <ac:spMkLst>
            <pc:docMk/>
            <pc:sldMk cId="3623002806" sldId="2146849318"/>
            <ac:spMk id="5" creationId="{8E75BCDB-86A6-8B4D-7BDE-1802B9F3037C}"/>
          </ac:spMkLst>
        </pc:spChg>
        <pc:spChg chg="add mod ord">
          <ac:chgData name="Conz, Marcel" userId="02395aad-dead-417d-a315-e8c24a48a5db" providerId="ADAL" clId="{2082F522-B052-4DEA-A282-BA00DB04E4C6}" dt="2025-11-06T09:24:26.298" v="9" actId="700"/>
          <ac:spMkLst>
            <pc:docMk/>
            <pc:sldMk cId="3623002806" sldId="2146849318"/>
            <ac:spMk id="6" creationId="{BE77F07B-DA16-A69D-D18E-E149D14B552C}"/>
          </ac:spMkLst>
        </pc:spChg>
        <pc:spChg chg="add del mod ord">
          <ac:chgData name="Conz, Marcel" userId="02395aad-dead-417d-a315-e8c24a48a5db" providerId="ADAL" clId="{2082F522-B052-4DEA-A282-BA00DB04E4C6}" dt="2025-11-06T09:33:31.812" v="40" actId="478"/>
          <ac:spMkLst>
            <pc:docMk/>
            <pc:sldMk cId="3623002806" sldId="2146849318"/>
            <ac:spMk id="7" creationId="{664D1A9F-3A10-B2EC-659A-D0E244E661C8}"/>
          </ac:spMkLst>
        </pc:spChg>
        <pc:picChg chg="add mod">
          <ac:chgData name="Conz, Marcel" userId="02395aad-dead-417d-a315-e8c24a48a5db" providerId="ADAL" clId="{2082F522-B052-4DEA-A282-BA00DB04E4C6}" dt="2025-11-06T09:33:40.419" v="43" actId="1076"/>
          <ac:picMkLst>
            <pc:docMk/>
            <pc:sldMk cId="3623002806" sldId="2146849318"/>
            <ac:picMk id="1026" creationId="{48C8ED35-DC48-40E2-1754-96294C394D28}"/>
          </ac:picMkLst>
        </pc:picChg>
        <pc:picChg chg="add mod">
          <ac:chgData name="Conz, Marcel" userId="02395aad-dead-417d-a315-e8c24a48a5db" providerId="ADAL" clId="{2082F522-B052-4DEA-A282-BA00DB04E4C6}" dt="2025-11-06T09:33:40.419" v="43" actId="1076"/>
          <ac:picMkLst>
            <pc:docMk/>
            <pc:sldMk cId="3623002806" sldId="2146849318"/>
            <ac:picMk id="1028" creationId="{BB0D0295-B61D-997E-D777-3F59FC269CF5}"/>
          </ac:picMkLst>
        </pc:picChg>
      </pc:sldChg>
      <pc:sldMasterChg chg="delSldLayout">
        <pc:chgData name="Conz, Marcel" userId="02395aad-dead-417d-a315-e8c24a48a5db" providerId="ADAL" clId="{2082F522-B052-4DEA-A282-BA00DB04E4C6}" dt="2025-11-06T09:15:25.496" v="1" actId="47"/>
        <pc:sldMasterMkLst>
          <pc:docMk/>
          <pc:sldMasterMk cId="893599836" sldId="2147483648"/>
        </pc:sldMasterMkLst>
        <pc:sldLayoutChg chg="del">
          <pc:chgData name="Conz, Marcel" userId="02395aad-dead-417d-a315-e8c24a48a5db" providerId="ADAL" clId="{2082F522-B052-4DEA-A282-BA00DB04E4C6}" dt="2025-11-06T09:15:25.496" v="1" actId="47"/>
          <pc:sldLayoutMkLst>
            <pc:docMk/>
            <pc:sldMasterMk cId="893599836" sldId="2147483648"/>
            <pc:sldLayoutMk cId="1232595543" sldId="2147483658"/>
          </pc:sldLayoutMkLst>
        </pc:sldLayoutChg>
        <pc:sldLayoutChg chg="del">
          <pc:chgData name="Conz, Marcel" userId="02395aad-dead-417d-a315-e8c24a48a5db" providerId="ADAL" clId="{2082F522-B052-4DEA-A282-BA00DB04E4C6}" dt="2025-11-06T09:15:25.496" v="1" actId="47"/>
          <pc:sldLayoutMkLst>
            <pc:docMk/>
            <pc:sldMasterMk cId="893599836" sldId="2147483648"/>
            <pc:sldLayoutMk cId="64125447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98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LK-Machinery: https://www.youtube.com/watch?v=qGTBCGeIwVw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01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https://haitianinter.com/de/contact/headquarters/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72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294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B3C4-74EB-B84C-CE9A-078F9FDB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8BB572-A748-BCA5-FE75-672E390D6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33C9E7-6EC2-5C2F-088F-593C0663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https://www.autoevolution.com/news/mercedes-benz-vision-eqxx-will-use-body-castings-like-tesla-165817.html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F39152-B4BB-7D06-85D9-50A9480DF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51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800000"/>
            <a:ext cx="5135051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297054" y="1799999"/>
            <a:ext cx="5135051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5AE227A-F1C8-137E-7F59-1739BBABD4CC}"/>
              </a:ext>
            </a:extLst>
          </p:cNvPr>
          <p:cNvSpPr/>
          <p:nvPr userDrawn="1"/>
        </p:nvSpPr>
        <p:spPr>
          <a:xfrm>
            <a:off x="1029729" y="1799999"/>
            <a:ext cx="5135051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4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7475714" y="1800000"/>
            <a:ext cx="3240000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865CEF1-8798-B578-70A5-8EA2B8DA87B1}"/>
              </a:ext>
            </a:extLst>
          </p:cNvPr>
          <p:cNvSpPr/>
          <p:nvPr userDrawn="1"/>
        </p:nvSpPr>
        <p:spPr>
          <a:xfrm>
            <a:off x="658814" y="1800001"/>
            <a:ext cx="3240000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C772F31-4841-E512-08B2-50E3C0D5A970}"/>
              </a:ext>
            </a:extLst>
          </p:cNvPr>
          <p:cNvSpPr/>
          <p:nvPr userDrawn="1"/>
        </p:nvSpPr>
        <p:spPr>
          <a:xfrm>
            <a:off x="4067264" y="1800000"/>
            <a:ext cx="3240000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5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4A49A54-7777-42E1-BCF5-CA886E588BAA}"/>
              </a:ext>
            </a:extLst>
          </p:cNvPr>
          <p:cNvSpPr/>
          <p:nvPr userDrawn="1"/>
        </p:nvSpPr>
        <p:spPr>
          <a:xfrm>
            <a:off x="4640424" y="5794112"/>
            <a:ext cx="2160000" cy="9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4C06FC4-73A0-4187-A019-31452F62543C}"/>
              </a:ext>
            </a:extLst>
          </p:cNvPr>
          <p:cNvSpPr/>
          <p:nvPr userDrawn="1"/>
        </p:nvSpPr>
        <p:spPr>
          <a:xfrm>
            <a:off x="2324226" y="5794112"/>
            <a:ext cx="2160000" cy="9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F169F7-943C-44E3-A556-75EE03FD67A0}"/>
              </a:ext>
            </a:extLst>
          </p:cNvPr>
          <p:cNvSpPr/>
          <p:nvPr userDrawn="1"/>
        </p:nvSpPr>
        <p:spPr>
          <a:xfrm>
            <a:off x="264292" y="5794112"/>
            <a:ext cx="1920000" cy="9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B529C6-EB7F-4E98-8709-6324126BEB32}"/>
              </a:ext>
            </a:extLst>
          </p:cNvPr>
          <p:cNvSpPr txBox="1"/>
          <p:nvPr userDrawn="1"/>
        </p:nvSpPr>
        <p:spPr>
          <a:xfrm>
            <a:off x="264292" y="5819185"/>
            <a:ext cx="19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PRODUKT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DA205A-B64B-4AEF-A555-6B5917D1C221}"/>
              </a:ext>
            </a:extLst>
          </p:cNvPr>
          <p:cNvSpPr txBox="1"/>
          <p:nvPr userDrawn="1"/>
        </p:nvSpPr>
        <p:spPr>
          <a:xfrm>
            <a:off x="2346009" y="5819187"/>
            <a:ext cx="213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PROZESS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2CA087A-DDD1-4F8C-BD87-D9045ABD89B3}"/>
              </a:ext>
            </a:extLst>
          </p:cNvPr>
          <p:cNvSpPr txBox="1"/>
          <p:nvPr userDrawn="1"/>
        </p:nvSpPr>
        <p:spPr>
          <a:xfrm>
            <a:off x="4640425" y="5819185"/>
            <a:ext cx="215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ANFORDERUNG</a:t>
            </a:r>
            <a:endParaRPr lang="de-DE" sz="10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09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Project </a:t>
            </a:r>
            <a:r>
              <a:rPr lang="de-DE" err="1"/>
              <a:t>name</a:t>
            </a:r>
            <a:r>
              <a:rPr lang="de-DE"/>
              <a:t>	</a:t>
            </a:r>
          </a:p>
          <a:p>
            <a:pPr lvl="0"/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830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61" r:id="rId3"/>
    <p:sldLayoutId id="2147483660" r:id="rId4"/>
    <p:sldLayoutId id="2147483656" r:id="rId5"/>
    <p:sldLayoutId id="2147483655" r:id="rId6"/>
    <p:sldLayoutId id="2147483654" r:id="rId7"/>
    <p:sldLayoutId id="214748366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2.mp4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gif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CFB7A17-60E1-1F24-B9A6-9F6CFB48E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/>
        </p:blipFill>
        <p:spPr>
          <a:xfrm>
            <a:off x="1" y="0"/>
            <a:ext cx="12192000" cy="68780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10" name="Titel 11">
            <a:extLst>
              <a:ext uri="{FF2B5EF4-FFF2-40B4-BE49-F238E27FC236}">
                <a16:creationId xmlns:a16="http://schemas.microsoft.com/office/drawing/2014/main" id="{D8A775A5-CE0C-21DB-51C8-E4CF9CDB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620" y="6089220"/>
            <a:ext cx="5046593" cy="438362"/>
          </a:xfrm>
        </p:spPr>
        <p:txBody>
          <a:bodyPr lIns="504000"/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DRIVING YOUR CHANGE</a:t>
            </a:r>
          </a:p>
        </p:txBody>
      </p:sp>
    </p:spTree>
    <p:extLst>
      <p:ext uri="{BB962C8B-B14F-4D97-AF65-F5344CB8AC3E}">
        <p14:creationId xmlns:p14="http://schemas.microsoft.com/office/powerpoint/2010/main" val="34018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DA11269-1752-31A0-19AA-E3FB1E9BB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F3C798-DA9B-882E-DD7C-3EC52FF1B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Potential </a:t>
            </a:r>
            <a:r>
              <a:rPr lang="de-DE" err="1"/>
              <a:t>suppliers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step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9857575-394F-9BE2-B54A-65C6C11C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87069"/>
            <a:ext cx="10673442" cy="495369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EA1E13B-2F6A-515E-153E-B129A77522F0}"/>
              </a:ext>
            </a:extLst>
          </p:cNvPr>
          <p:cNvSpPr txBox="1"/>
          <p:nvPr/>
        </p:nvSpPr>
        <p:spPr>
          <a:xfrm>
            <a:off x="8527983" y="2186181"/>
            <a:ext cx="2716959" cy="5775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 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 Integrator </a:t>
            </a:r>
            <a:r>
              <a:rPr lang="de-DE" sz="2200" err="1">
                <a:solidFill>
                  <a:srgbClr val="003D6A"/>
                </a:solidFill>
                <a:sym typeface="Wingdings" panose="05000000000000000000" pitchFamily="2" charset="2"/>
              </a:rPr>
              <a:t>for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2200" err="1">
                <a:solidFill>
                  <a:srgbClr val="003D6A"/>
                </a:solidFill>
                <a:sym typeface="Wingdings" panose="05000000000000000000" pitchFamily="2" charset="2"/>
              </a:rPr>
              <a:t>unloading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2200" err="1">
                <a:solidFill>
                  <a:srgbClr val="003D6A"/>
                </a:solidFill>
                <a:sym typeface="Wingdings" panose="05000000000000000000" pitchFamily="2" charset="2"/>
              </a:rPr>
              <a:t>for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 IDRA</a:t>
            </a: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4801897-0091-73BD-414E-37C3B3ED31CE}"/>
              </a:ext>
            </a:extLst>
          </p:cNvPr>
          <p:cNvSpPr txBox="1"/>
          <p:nvPr/>
        </p:nvSpPr>
        <p:spPr>
          <a:xfrm>
            <a:off x="6091187" y="3206499"/>
            <a:ext cx="2716959" cy="5775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 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 Integrator </a:t>
            </a:r>
            <a:r>
              <a:rPr lang="de-DE" sz="2200" err="1">
                <a:solidFill>
                  <a:srgbClr val="003D6A"/>
                </a:solidFill>
                <a:sym typeface="Wingdings" panose="05000000000000000000" pitchFamily="2" charset="2"/>
              </a:rPr>
              <a:t>for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2200" err="1">
                <a:solidFill>
                  <a:srgbClr val="003D6A"/>
                </a:solidFill>
                <a:sym typeface="Wingdings" panose="05000000000000000000" pitchFamily="2" charset="2"/>
              </a:rPr>
              <a:t>unloading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sz="2200" err="1">
                <a:solidFill>
                  <a:srgbClr val="003D6A"/>
                </a:solidFill>
                <a:sym typeface="Wingdings" panose="05000000000000000000" pitchFamily="2" charset="2"/>
              </a:rPr>
              <a:t>for</a:t>
            </a:r>
            <a:r>
              <a:rPr lang="de-DE" sz="2200">
                <a:solidFill>
                  <a:srgbClr val="003D6A"/>
                </a:solidFill>
                <a:sym typeface="Wingdings" panose="05000000000000000000" pitchFamily="2" charset="2"/>
              </a:rPr>
              <a:t> BÜHLER</a:t>
            </a: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4A26A76E-D55C-F0E0-957A-FDA1B0846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74" y="1068192"/>
            <a:ext cx="5180011" cy="1020318"/>
          </a:xfrm>
        </p:spPr>
        <p:txBody>
          <a:bodyPr/>
          <a:lstStyle/>
          <a:p>
            <a:r>
              <a:rPr lang="de-DE" sz="2400" err="1">
                <a:ea typeface="+mn-ea"/>
                <a:cs typeface="+mn-cs"/>
              </a:rPr>
              <a:t>Machine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builders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for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the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machining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of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Mega</a:t>
            </a:r>
            <a:r>
              <a:rPr lang="de-DE" sz="2400">
                <a:ea typeface="+mn-ea"/>
                <a:cs typeface="+mn-cs"/>
              </a:rPr>
              <a:t> Casting</a:t>
            </a:r>
          </a:p>
        </p:txBody>
      </p:sp>
      <p:sp>
        <p:nvSpPr>
          <p:cNvPr id="15" name="Titel 13">
            <a:extLst>
              <a:ext uri="{FF2B5EF4-FFF2-40B4-BE49-F238E27FC236}">
                <a16:creationId xmlns:a16="http://schemas.microsoft.com/office/drawing/2014/main" id="{26603BBB-3178-A0FA-15D3-89DA71661792}"/>
              </a:ext>
            </a:extLst>
          </p:cNvPr>
          <p:cNvSpPr txBox="1">
            <a:spLocks/>
          </p:cNvSpPr>
          <p:nvPr/>
        </p:nvSpPr>
        <p:spPr>
          <a:xfrm>
            <a:off x="5985183" y="1053243"/>
            <a:ext cx="5180011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2400">
                <a:ea typeface="+mn-ea"/>
                <a:cs typeface="+mn-cs"/>
              </a:rPr>
              <a:t>Integrators </a:t>
            </a:r>
            <a:r>
              <a:rPr lang="de-DE" sz="2400" err="1">
                <a:ea typeface="+mn-ea"/>
                <a:cs typeface="+mn-cs"/>
              </a:rPr>
              <a:t>for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the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unloading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of</a:t>
            </a:r>
            <a:r>
              <a:rPr lang="de-DE" sz="2400">
                <a:ea typeface="+mn-ea"/>
                <a:cs typeface="+mn-cs"/>
              </a:rPr>
              <a:t> </a:t>
            </a:r>
            <a:r>
              <a:rPr lang="de-DE" sz="2400" err="1">
                <a:ea typeface="+mn-ea"/>
                <a:cs typeface="+mn-cs"/>
              </a:rPr>
              <a:t>Mega</a:t>
            </a:r>
            <a:r>
              <a:rPr lang="de-DE" sz="2400">
                <a:ea typeface="+mn-ea"/>
                <a:cs typeface="+mn-cs"/>
              </a:rPr>
              <a:t> Casting </a:t>
            </a:r>
            <a:r>
              <a:rPr lang="de-DE" sz="2400" err="1">
                <a:ea typeface="+mn-ea"/>
                <a:cs typeface="+mn-cs"/>
              </a:rPr>
              <a:t>machines</a:t>
            </a:r>
            <a:endParaRPr lang="de-DE" sz="24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5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F120A-1B28-42E7-1746-C37DFB868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Order </a:t>
            </a:r>
            <a:r>
              <a:rPr lang="de-DE" err="1"/>
              <a:t>books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builders</a:t>
            </a:r>
            <a:br>
              <a:rPr lang="de-DE"/>
            </a:br>
            <a:r>
              <a:rPr lang="de-DE"/>
              <a:t>Q1 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A7BBB3B-B20B-5957-BD64-540E42D5A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A2DFC1-22F9-AFD5-E1F2-0320786C46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FBD354C3-BB4F-450C-1261-4E3DB462E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24318"/>
              </p:ext>
            </p:extLst>
          </p:nvPr>
        </p:nvGraphicFramePr>
        <p:xfrm>
          <a:off x="334963" y="1743379"/>
          <a:ext cx="11336653" cy="4669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603">
                  <a:extLst>
                    <a:ext uri="{9D8B030D-6E8A-4147-A177-3AD203B41FA5}">
                      <a16:colId xmlns:a16="http://schemas.microsoft.com/office/drawing/2014/main" val="403129291"/>
                    </a:ext>
                  </a:extLst>
                </a:gridCol>
                <a:gridCol w="1307718">
                  <a:extLst>
                    <a:ext uri="{9D8B030D-6E8A-4147-A177-3AD203B41FA5}">
                      <a16:colId xmlns:a16="http://schemas.microsoft.com/office/drawing/2014/main" val="2269738846"/>
                    </a:ext>
                  </a:extLst>
                </a:gridCol>
                <a:gridCol w="2040209">
                  <a:extLst>
                    <a:ext uri="{9D8B030D-6E8A-4147-A177-3AD203B41FA5}">
                      <a16:colId xmlns:a16="http://schemas.microsoft.com/office/drawing/2014/main" val="1156738525"/>
                    </a:ext>
                  </a:extLst>
                </a:gridCol>
                <a:gridCol w="1297738">
                  <a:extLst>
                    <a:ext uri="{9D8B030D-6E8A-4147-A177-3AD203B41FA5}">
                      <a16:colId xmlns:a16="http://schemas.microsoft.com/office/drawing/2014/main" val="2680133520"/>
                    </a:ext>
                  </a:extLst>
                </a:gridCol>
                <a:gridCol w="1104098">
                  <a:extLst>
                    <a:ext uri="{9D8B030D-6E8A-4147-A177-3AD203B41FA5}">
                      <a16:colId xmlns:a16="http://schemas.microsoft.com/office/drawing/2014/main" val="460248840"/>
                    </a:ext>
                  </a:extLst>
                </a:gridCol>
                <a:gridCol w="1099675">
                  <a:extLst>
                    <a:ext uri="{9D8B030D-6E8A-4147-A177-3AD203B41FA5}">
                      <a16:colId xmlns:a16="http://schemas.microsoft.com/office/drawing/2014/main" val="2936519419"/>
                    </a:ext>
                  </a:extLst>
                </a:gridCol>
                <a:gridCol w="1181510">
                  <a:extLst>
                    <a:ext uri="{9D8B030D-6E8A-4147-A177-3AD203B41FA5}">
                      <a16:colId xmlns:a16="http://schemas.microsoft.com/office/drawing/2014/main" val="4277258450"/>
                    </a:ext>
                  </a:extLst>
                </a:gridCol>
                <a:gridCol w="1448102">
                  <a:extLst>
                    <a:ext uri="{9D8B030D-6E8A-4147-A177-3AD203B41FA5}">
                      <a16:colId xmlns:a16="http://schemas.microsoft.com/office/drawing/2014/main" val="261659976"/>
                    </a:ext>
                  </a:extLst>
                </a:gridCol>
              </a:tblGrid>
              <a:tr h="354839">
                <a:tc>
                  <a:txBody>
                    <a:bodyPr/>
                    <a:lstStyle/>
                    <a:p>
                      <a:r>
                        <a:rPr lang="de-DE" sz="1200" err="1"/>
                        <a:t>Machine</a:t>
                      </a:r>
                      <a:r>
                        <a:rPr lang="de-DE" sz="1200"/>
                        <a:t> </a:t>
                      </a:r>
                      <a:r>
                        <a:rPr lang="de-DE" sz="1200" err="1"/>
                        <a:t>builder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5.000 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6.000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7.000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8.000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9.000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12.000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16.000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719385"/>
                  </a:ext>
                </a:extLst>
              </a:tr>
              <a:tr h="699957">
                <a:tc>
                  <a:txBody>
                    <a:bodyPr/>
                    <a:lstStyle/>
                    <a:p>
                      <a:r>
                        <a:rPr lang="de-DE" sz="1200"/>
                        <a:t>IDRA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Tesla; </a:t>
                      </a:r>
                      <a:r>
                        <a:rPr lang="de-DE" sz="1200" err="1"/>
                        <a:t>Linamar</a:t>
                      </a:r>
                      <a:r>
                        <a:rPr lang="de-DE" sz="1200"/>
                        <a:t>; 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Tesla, Hyundai, Volvo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805509"/>
                  </a:ext>
                </a:extLst>
              </a:tr>
              <a:tr h="904111">
                <a:tc>
                  <a:txBody>
                    <a:bodyPr/>
                    <a:lstStyle/>
                    <a:p>
                      <a:r>
                        <a:rPr lang="de-DE" sz="1200"/>
                        <a:t>Bühler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Anhui Unique, IKD, </a:t>
                      </a:r>
                      <a:r>
                        <a:rPr lang="de-DE" sz="1200" err="1"/>
                        <a:t>Seojin</a:t>
                      </a:r>
                      <a:r>
                        <a:rPr lang="de-DE" sz="1200"/>
                        <a:t> System, Dongguan </a:t>
                      </a:r>
                      <a:r>
                        <a:rPr lang="de-DE" sz="1200" err="1"/>
                        <a:t>Econtec</a:t>
                      </a:r>
                      <a:r>
                        <a:rPr lang="de-DE" sz="1200"/>
                        <a:t>; Handtmann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Volvo; IKD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Anhui 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5406"/>
                  </a:ext>
                </a:extLst>
              </a:tr>
              <a:tr h="904111">
                <a:tc>
                  <a:txBody>
                    <a:bodyPr/>
                    <a:lstStyle/>
                    <a:p>
                      <a:r>
                        <a:rPr lang="de-DE" sz="1200"/>
                        <a:t>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Junling</a:t>
                      </a:r>
                      <a:r>
                        <a:rPr lang="de-DE" sz="1200"/>
                        <a:t> </a:t>
                      </a:r>
                      <a:r>
                        <a:rPr lang="de-DE" sz="1200" err="1"/>
                        <a:t>Mould</a:t>
                      </a:r>
                      <a:r>
                        <a:rPr lang="de-DE" sz="1200"/>
                        <a:t>; SPHT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Xpeng</a:t>
                      </a:r>
                      <a:r>
                        <a:rPr lang="de-DE" sz="1200"/>
                        <a:t>; </a:t>
                      </a:r>
                      <a:r>
                        <a:rPr lang="de-DE" sz="1200" err="1"/>
                        <a:t>Ruili</a:t>
                      </a:r>
                      <a:r>
                        <a:rPr lang="de-DE" sz="1200"/>
                        <a:t> Group; Tesla; </a:t>
                      </a:r>
                      <a:r>
                        <a:rPr lang="de-DE" sz="1200" err="1"/>
                        <a:t>Glovitech</a:t>
                      </a:r>
                      <a:r>
                        <a:rPr lang="de-DE" sz="1200"/>
                        <a:t>; </a:t>
                      </a:r>
                      <a:r>
                        <a:rPr lang="de-DE" sz="1200" err="1"/>
                        <a:t>Asiaway</a:t>
                      </a:r>
                      <a:r>
                        <a:rPr lang="de-DE" sz="1200"/>
                        <a:t>; </a:t>
                      </a:r>
                      <a:r>
                        <a:rPr lang="de-DE" sz="1200" err="1"/>
                        <a:t>Wencan</a:t>
                      </a:r>
                      <a:r>
                        <a:rPr lang="de-DE" sz="1200"/>
                        <a:t>; SPHT; </a:t>
                      </a:r>
                      <a:r>
                        <a:rPr lang="de-DE" sz="1200" err="1"/>
                        <a:t>Yunhai</a:t>
                      </a:r>
                      <a:r>
                        <a:rPr lang="de-DE" sz="1200"/>
                        <a:t> </a:t>
                      </a:r>
                      <a:r>
                        <a:rPr lang="de-DE" sz="1200" err="1"/>
                        <a:t>Metals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Xpeng</a:t>
                      </a:r>
                      <a:r>
                        <a:rPr lang="de-DE" sz="1200"/>
                        <a:t>; </a:t>
                      </a:r>
                      <a:r>
                        <a:rPr lang="de-DE" sz="1200" err="1"/>
                        <a:t>Wencan</a:t>
                      </a:r>
                      <a:r>
                        <a:rPr lang="de-DE" sz="1200"/>
                        <a:t>; </a:t>
                      </a:r>
                      <a:r>
                        <a:rPr lang="de-DE" sz="1200" err="1"/>
                        <a:t>Tuopu</a:t>
                      </a:r>
                      <a:r>
                        <a:rPr lang="de-DE" sz="1200"/>
                        <a:t>; </a:t>
                      </a:r>
                      <a:r>
                        <a:rPr lang="de-DE" sz="1200" err="1"/>
                        <a:t>Zeekr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Ruili</a:t>
                      </a:r>
                      <a:r>
                        <a:rPr lang="de-DE" sz="1200"/>
                        <a:t>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Ruili</a:t>
                      </a:r>
                      <a:r>
                        <a:rPr lang="de-DE" sz="1200"/>
                        <a:t> Group, </a:t>
                      </a:r>
                      <a:r>
                        <a:rPr lang="de-DE" sz="1200" err="1"/>
                        <a:t>Wencan</a:t>
                      </a:r>
                      <a:r>
                        <a:rPr lang="de-DE" sz="1200"/>
                        <a:t>, SPHT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Guangdong </a:t>
                      </a:r>
                      <a:r>
                        <a:rPr lang="de-DE" sz="1200" err="1"/>
                        <a:t>Hongtu</a:t>
                      </a:r>
                      <a:r>
                        <a:rPr lang="de-DE" sz="1200"/>
                        <a:t>; SPHT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Guangdong Hongtu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74121"/>
                  </a:ext>
                </a:extLst>
              </a:tr>
              <a:tr h="354839">
                <a:tc>
                  <a:txBody>
                    <a:bodyPr/>
                    <a:lstStyle/>
                    <a:p>
                      <a:r>
                        <a:rPr lang="de-DE" sz="1200" err="1"/>
                        <a:t>Haitan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Anhui </a:t>
                      </a:r>
                      <a:r>
                        <a:rPr lang="de-DE" sz="1200" err="1"/>
                        <a:t>Yongtai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Anhui </a:t>
                      </a:r>
                      <a:r>
                        <a:rPr lang="de-DE" sz="1200" err="1"/>
                        <a:t>Yongtai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Millison</a:t>
                      </a:r>
                      <a:r>
                        <a:rPr lang="de-DE" sz="1200"/>
                        <a:t>; BAIC Group (Xiaomi)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37957"/>
                  </a:ext>
                </a:extLst>
              </a:tr>
              <a:tr h="354839">
                <a:tc>
                  <a:txBody>
                    <a:bodyPr/>
                    <a:lstStyle/>
                    <a:p>
                      <a:r>
                        <a:rPr lang="de-DE" sz="1200" err="1"/>
                        <a:t>Yizumi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Changan</a:t>
                      </a:r>
                      <a:r>
                        <a:rPr lang="de-DE" sz="1200"/>
                        <a:t>, </a:t>
                      </a:r>
                      <a:r>
                        <a:rPr lang="de-DE" sz="1200" err="1"/>
                        <a:t>Yunhai</a:t>
                      </a:r>
                      <a:r>
                        <a:rPr lang="de-DE" sz="1200"/>
                        <a:t> </a:t>
                      </a:r>
                      <a:r>
                        <a:rPr lang="de-DE" sz="1200" err="1"/>
                        <a:t>Metals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429322"/>
                  </a:ext>
                </a:extLst>
              </a:tr>
              <a:tr h="354839">
                <a:tc>
                  <a:txBody>
                    <a:bodyPr/>
                    <a:lstStyle/>
                    <a:p>
                      <a:r>
                        <a:rPr lang="de-DE" sz="1200"/>
                        <a:t>Ube &amp; </a:t>
                      </a:r>
                      <a:r>
                        <a:rPr lang="de-DE" sz="1200" err="1"/>
                        <a:t>Gauss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err="1"/>
                        <a:t>Ryobi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356803"/>
                  </a:ext>
                </a:extLst>
              </a:tr>
              <a:tr h="354839">
                <a:tc>
                  <a:txBody>
                    <a:bodyPr/>
                    <a:lstStyle/>
                    <a:p>
                      <a:r>
                        <a:rPr lang="de-DE" sz="1200" err="1"/>
                        <a:t>ItalPresse-Gauss</a:t>
                      </a:r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Nantong; BMW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71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67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000C265-3F6B-01AB-72A2-37C49375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Who </a:t>
            </a:r>
            <a:r>
              <a:rPr lang="de-DE" err="1"/>
              <a:t>supplies</a:t>
            </a:r>
            <a:r>
              <a:rPr lang="de-DE"/>
              <a:t> </a:t>
            </a:r>
            <a:r>
              <a:rPr lang="de-DE" err="1"/>
              <a:t>whom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23FF7E-BC79-E85A-7968-74970A426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A96C5D0-1076-79A4-54A6-48A44A2F4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5524029-7A21-4921-075C-5DD93C94D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76714"/>
              </p:ext>
            </p:extLst>
          </p:nvPr>
        </p:nvGraphicFramePr>
        <p:xfrm>
          <a:off x="785547" y="1446389"/>
          <a:ext cx="10459395" cy="5007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556">
                  <a:extLst>
                    <a:ext uri="{9D8B030D-6E8A-4147-A177-3AD203B41FA5}">
                      <a16:colId xmlns:a16="http://schemas.microsoft.com/office/drawing/2014/main" val="1796114215"/>
                    </a:ext>
                  </a:extLst>
                </a:gridCol>
                <a:gridCol w="1596202">
                  <a:extLst>
                    <a:ext uri="{9D8B030D-6E8A-4147-A177-3AD203B41FA5}">
                      <a16:colId xmlns:a16="http://schemas.microsoft.com/office/drawing/2014/main" val="2152806857"/>
                    </a:ext>
                  </a:extLst>
                </a:gridCol>
                <a:gridCol w="2337080">
                  <a:extLst>
                    <a:ext uri="{9D8B030D-6E8A-4147-A177-3AD203B41FA5}">
                      <a16:colId xmlns:a16="http://schemas.microsoft.com/office/drawing/2014/main" val="3435295620"/>
                    </a:ext>
                  </a:extLst>
                </a:gridCol>
                <a:gridCol w="1846678">
                  <a:extLst>
                    <a:ext uri="{9D8B030D-6E8A-4147-A177-3AD203B41FA5}">
                      <a16:colId xmlns:a16="http://schemas.microsoft.com/office/drawing/2014/main" val="1858888512"/>
                    </a:ext>
                  </a:extLst>
                </a:gridCol>
                <a:gridCol w="2091879">
                  <a:extLst>
                    <a:ext uri="{9D8B030D-6E8A-4147-A177-3AD203B41FA5}">
                      <a16:colId xmlns:a16="http://schemas.microsoft.com/office/drawing/2014/main" val="2847523679"/>
                    </a:ext>
                  </a:extLst>
                </a:gridCol>
              </a:tblGrid>
              <a:tr h="573923">
                <a:tc>
                  <a:txBody>
                    <a:bodyPr/>
                    <a:lstStyle/>
                    <a:p>
                      <a:r>
                        <a:rPr lang="de-DE" sz="1600"/>
                        <a:t>OEM &amp;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GIGA Press Supplier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Giga</a:t>
                      </a:r>
                      <a:r>
                        <a:rPr lang="de-DE" sz="1600"/>
                        <a:t> Cast Supplier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Integrated 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Clamping</a:t>
                      </a:r>
                      <a:r>
                        <a:rPr lang="de-DE" sz="1600"/>
                        <a:t> Force (Ton)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08063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/>
                        <a:t>Tesla Model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IDRA &amp; 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Tesla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6.100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719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600"/>
                        <a:t>Tesla Model Y RWD Berlin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IDRA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Tesla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Front &amp; </a:t>
                      </a:r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6.100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759731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/>
                        <a:t>Tesla Cybertruck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IDRA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Telsa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Front &amp; </a:t>
                      </a:r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9.200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226371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 err="1"/>
                        <a:t>Xpeng</a:t>
                      </a:r>
                      <a:r>
                        <a:rPr lang="de-DE" sz="1600"/>
                        <a:t> G6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Xpeng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Front &amp; </a:t>
                      </a:r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166982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 err="1"/>
                        <a:t>Xpeng</a:t>
                      </a:r>
                      <a:r>
                        <a:rPr lang="de-DE" sz="1600"/>
                        <a:t> X9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Guangdong </a:t>
                      </a:r>
                      <a:r>
                        <a:rPr lang="de-DE" sz="1600" err="1"/>
                        <a:t>HongTu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Front &amp; </a:t>
                      </a:r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12.000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218117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 err="1"/>
                        <a:t>Zeekr</a:t>
                      </a:r>
                      <a:r>
                        <a:rPr lang="de-DE" sz="1600"/>
                        <a:t> 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Zeekr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7.200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61305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/>
                        <a:t>Volvo M90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Zeekr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7.200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9832"/>
                  </a:ext>
                </a:extLst>
              </a:tr>
              <a:tr h="573923">
                <a:tc>
                  <a:txBody>
                    <a:bodyPr/>
                    <a:lstStyle/>
                    <a:p>
                      <a:r>
                        <a:rPr lang="de-DE" sz="1600" err="1"/>
                        <a:t>Nio</a:t>
                      </a:r>
                      <a:r>
                        <a:rPr lang="de-DE" sz="1600"/>
                        <a:t> ET5 – ES6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LK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Wencan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72872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 err="1"/>
                        <a:t>Nio</a:t>
                      </a:r>
                      <a:r>
                        <a:rPr lang="de-DE" sz="1600"/>
                        <a:t> ES8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Haitian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Millison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8.800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201504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/>
                        <a:t>Huawei AITO M9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Front &amp; </a:t>
                      </a:r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9.000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342579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r>
                        <a:rPr lang="de-DE" sz="1600"/>
                        <a:t>Xiaomi SU7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Haitian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Xiaomi (BAIC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err="1"/>
                        <a:t>Rear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9.100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952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30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7001A7-3338-BFBF-B25D-69F9AFBF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OEM`s</a:t>
            </a:r>
            <a:r>
              <a:rPr lang="de-DE"/>
              <a:t> </a:t>
            </a:r>
            <a:r>
              <a:rPr lang="de-DE" err="1"/>
              <a:t>Gigacasting</a:t>
            </a:r>
            <a:br>
              <a:rPr lang="de-DE"/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67B4EE7-1F58-D688-86CA-08AD234C8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0EF204-A383-859D-31E6-7DDBD60B5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FD4A78E-FC1C-B6C7-6498-1ADD807EF7CF}"/>
              </a:ext>
            </a:extLst>
          </p:cNvPr>
          <p:cNvGrpSpPr/>
          <p:nvPr/>
        </p:nvGrpSpPr>
        <p:grpSpPr>
          <a:xfrm>
            <a:off x="221387" y="1342417"/>
            <a:ext cx="3523760" cy="2568102"/>
            <a:chOff x="863414" y="1439694"/>
            <a:chExt cx="6246938" cy="372569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A30304F-F1E2-B45C-1E52-C53AC0C25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518"/>
            <a:stretch/>
          </p:blipFill>
          <p:spPr>
            <a:xfrm>
              <a:off x="863414" y="1439694"/>
              <a:ext cx="3533488" cy="3725694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24E7B51-22FB-153D-4818-287BDAF76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6902" y="1439694"/>
              <a:ext cx="2713450" cy="3725694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8F9FF091-A22E-C829-EA66-0FC32CF22ADD}"/>
              </a:ext>
            </a:extLst>
          </p:cNvPr>
          <p:cNvSpPr txBox="1"/>
          <p:nvPr/>
        </p:nvSpPr>
        <p:spPr>
          <a:xfrm>
            <a:off x="185413" y="4051361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Volkswagen – Trinity, China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2588A75-F08F-F58E-4AC1-3B32C1447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88" y="1342417"/>
            <a:ext cx="3627801" cy="256810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FE595AA-AC2E-D069-104A-0DF1AF503D73}"/>
              </a:ext>
            </a:extLst>
          </p:cNvPr>
          <p:cNvSpPr txBox="1"/>
          <p:nvPr/>
        </p:nvSpPr>
        <p:spPr>
          <a:xfrm>
            <a:off x="4654517" y="4051360"/>
            <a:ext cx="2028942" cy="306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Zeeker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– China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2151954-6A71-2ED1-C0C6-C201C416B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209" y="1342417"/>
            <a:ext cx="3941456" cy="259212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09CD7AF-991A-495A-21A1-43A17F6D5817}"/>
              </a:ext>
            </a:extLst>
          </p:cNvPr>
          <p:cNvSpPr txBox="1"/>
          <p:nvPr/>
        </p:nvSpPr>
        <p:spPr>
          <a:xfrm>
            <a:off x="8809466" y="4048117"/>
            <a:ext cx="2028942" cy="306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Xpeng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– China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86086CF-3ECB-4FAC-8BD7-047E11E90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387" y="4451314"/>
            <a:ext cx="3551770" cy="173993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62257BB-60BB-C587-0DED-CF42710BE36E}"/>
              </a:ext>
            </a:extLst>
          </p:cNvPr>
          <p:cNvSpPr txBox="1"/>
          <p:nvPr/>
        </p:nvSpPr>
        <p:spPr>
          <a:xfrm>
            <a:off x="221387" y="6232659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Xiaomi – China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AD63D3C-7876-8F09-9410-DB49A4B34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089" y="4498832"/>
            <a:ext cx="3508068" cy="169241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9E19249-EA28-40CE-1F10-486EFCA0EB99}"/>
              </a:ext>
            </a:extLst>
          </p:cNvPr>
          <p:cNvSpPr txBox="1"/>
          <p:nvPr/>
        </p:nvSpPr>
        <p:spPr>
          <a:xfrm>
            <a:off x="3892516" y="6232659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Volvo – China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651033D-A6E7-A583-CBBB-531172EA0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3210" y="4475634"/>
            <a:ext cx="3941456" cy="1615824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59A75FEC-C5E6-B9F9-5A3D-A24DDD4B6D22}"/>
              </a:ext>
            </a:extLst>
          </p:cNvPr>
          <p:cNvSpPr txBox="1"/>
          <p:nvPr/>
        </p:nvSpPr>
        <p:spPr>
          <a:xfrm>
            <a:off x="7853209" y="6232659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Toyota – Japan</a:t>
            </a:r>
          </a:p>
        </p:txBody>
      </p:sp>
    </p:spTree>
    <p:extLst>
      <p:ext uri="{BB962C8B-B14F-4D97-AF65-F5344CB8AC3E}">
        <p14:creationId xmlns:p14="http://schemas.microsoft.com/office/powerpoint/2010/main" val="327111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7E83-3369-F11B-3DB9-708635CD7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1B7353-B105-452E-BD7F-29DA3465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OEM`s</a:t>
            </a:r>
            <a:r>
              <a:rPr lang="de-DE"/>
              <a:t> </a:t>
            </a:r>
            <a:r>
              <a:rPr lang="de-DE" err="1"/>
              <a:t>Gigacasting</a:t>
            </a:r>
            <a:br>
              <a:rPr lang="de-DE"/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18A827-E10E-0F67-6894-F6F8FF54DD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66E88-7860-86D0-4397-1364AAAB73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E77218C-84C9-7331-58AA-E13B761A95CF}"/>
              </a:ext>
            </a:extLst>
          </p:cNvPr>
          <p:cNvSpPr txBox="1"/>
          <p:nvPr/>
        </p:nvSpPr>
        <p:spPr>
          <a:xfrm>
            <a:off x="898621" y="3741042"/>
            <a:ext cx="2042214" cy="4097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Tesla - Global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BA94C18-2620-DE37-2DDB-34C525DD3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051" y="1819019"/>
            <a:ext cx="4088485" cy="188126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9AA8A2C-380E-9595-DC49-D39FE1FC6877}"/>
              </a:ext>
            </a:extLst>
          </p:cNvPr>
          <p:cNvSpPr txBox="1"/>
          <p:nvPr/>
        </p:nvSpPr>
        <p:spPr>
          <a:xfrm>
            <a:off x="4952467" y="3741042"/>
            <a:ext cx="2028942" cy="306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NIO – China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ADEA344-E3E9-D5C0-BFD0-DCD06514AF7A}"/>
              </a:ext>
            </a:extLst>
          </p:cNvPr>
          <p:cNvSpPr txBox="1"/>
          <p:nvPr/>
        </p:nvSpPr>
        <p:spPr>
          <a:xfrm>
            <a:off x="8745440" y="3712595"/>
            <a:ext cx="2341134" cy="306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Hyundai – Korea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53D58B4-AA8F-7889-BE54-1C59A21E9499}"/>
              </a:ext>
            </a:extLst>
          </p:cNvPr>
          <p:cNvSpPr txBox="1"/>
          <p:nvPr/>
        </p:nvSpPr>
        <p:spPr>
          <a:xfrm>
            <a:off x="591591" y="6309912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General Motors – USA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082AD25-455C-E01C-4681-4D2B5F6DEF76}"/>
              </a:ext>
            </a:extLst>
          </p:cNvPr>
          <p:cNvSpPr txBox="1"/>
          <p:nvPr/>
        </p:nvSpPr>
        <p:spPr>
          <a:xfrm>
            <a:off x="8001893" y="6282725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Huawei – China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038B99-6171-77B9-B584-61C625E07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707" y="1805512"/>
            <a:ext cx="3879666" cy="187176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384923E-A5A5-6368-69C1-8BDCBF9B5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707" y="4373611"/>
            <a:ext cx="3419550" cy="172048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2EEDA56-A85A-498C-8F8D-F5B205FC3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5" y="4747357"/>
            <a:ext cx="2042214" cy="123812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C9EB194-CB01-1769-DEBA-68377EF1C1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6649" y="4831457"/>
            <a:ext cx="2138573" cy="123812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570529B-4DE2-692C-17CD-BD865BF6D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8881" y="4468355"/>
            <a:ext cx="3245951" cy="1772305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0B627685-1FB7-8EA4-DEDA-9B7E5D63B8E8}"/>
              </a:ext>
            </a:extLst>
          </p:cNvPr>
          <p:cNvSpPr txBox="1"/>
          <p:nvPr/>
        </p:nvSpPr>
        <p:spPr>
          <a:xfrm>
            <a:off x="4048881" y="6267484"/>
            <a:ext cx="3552943" cy="30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Aisin</a:t>
            </a:r>
            <a:r>
              <a:rPr lang="de-DE" sz="2200">
                <a:solidFill>
                  <a:srgbClr val="003D6A"/>
                </a:solidFill>
              </a:rPr>
              <a:t> - Japan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Grafik 1" descr="Front and rear single-piece castings and structural battery. This brings a new revolution in car body + EV battery engineering.">
            <a:extLst>
              <a:ext uri="{FF2B5EF4-FFF2-40B4-BE49-F238E27FC236}">
                <a16:creationId xmlns:a16="http://schemas.microsoft.com/office/drawing/2014/main" id="{D16365EF-1948-5FF5-36BD-B94FC31C3D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97" t="2575" r="11609" b="11453"/>
          <a:stretch/>
        </p:blipFill>
        <p:spPr>
          <a:xfrm>
            <a:off x="428627" y="1819019"/>
            <a:ext cx="3049604" cy="18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E75BCDB-86A6-8B4D-7BDE-1802B9F3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Volkswagen News – </a:t>
            </a:r>
            <a:r>
              <a:rPr lang="de-DE" dirty="0" err="1"/>
              <a:t>Mega</a:t>
            </a:r>
            <a:r>
              <a:rPr lang="de-DE" dirty="0"/>
              <a:t> Casting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car</a:t>
            </a:r>
            <a:r>
              <a:rPr lang="de-DE" dirty="0"/>
              <a:t> </a:t>
            </a:r>
            <a:r>
              <a:rPr lang="de-DE" dirty="0" err="1"/>
              <a:t>generations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884F000-DB5C-20B1-B211-695C9E667D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77F07B-DA16-A69D-D18E-E149D14B55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Keine alternative Textbeschreibung für dieses Bild vorhanden">
            <a:extLst>
              <a:ext uri="{FF2B5EF4-FFF2-40B4-BE49-F238E27FC236}">
                <a16:creationId xmlns:a16="http://schemas.microsoft.com/office/drawing/2014/main" id="{48C8ED35-DC48-40E2-1754-96294C394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11999" r="6207"/>
          <a:stretch>
            <a:fillRect/>
          </a:stretch>
        </p:blipFill>
        <p:spPr bwMode="auto">
          <a:xfrm>
            <a:off x="795973" y="2479615"/>
            <a:ext cx="4738790" cy="3413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ine alternative Textbeschreibung für dieses Bild vorhanden">
            <a:extLst>
              <a:ext uri="{FF2B5EF4-FFF2-40B4-BE49-F238E27FC236}">
                <a16:creationId xmlns:a16="http://schemas.microsoft.com/office/drawing/2014/main" id="{BB0D0295-B61D-997E-D777-3F59FC269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24600" r="4966" b="5067"/>
          <a:stretch>
            <a:fillRect/>
          </a:stretch>
        </p:blipFill>
        <p:spPr bwMode="auto">
          <a:xfrm>
            <a:off x="5894835" y="2479615"/>
            <a:ext cx="5487267" cy="3413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0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E2C58-6194-D8F0-5B78-01E54DE3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Application</a:t>
            </a:r>
            <a:r>
              <a:rPr lang="de-DE"/>
              <a:t> </a:t>
            </a:r>
            <a:r>
              <a:rPr lang="de-DE" err="1"/>
              <a:t>envirounment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E8BBCD-2652-9A0E-1917-A81322AC1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8ED426-20E6-A2B7-8F49-ADD479A123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9C9C45-90D2-E1D2-E068-707DD12684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868987" cy="4159250"/>
          </a:xfrm>
        </p:spPr>
        <p:txBody>
          <a:bodyPr/>
          <a:lstStyle/>
          <a:p>
            <a:r>
              <a:rPr lang="de-DE"/>
              <a:t>Heavy </a:t>
            </a:r>
            <a:r>
              <a:rPr lang="de-DE" err="1"/>
              <a:t>workpieces</a:t>
            </a:r>
            <a:r>
              <a:rPr lang="de-DE"/>
              <a:t> 100KG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</a:p>
          <a:p>
            <a:r>
              <a:rPr lang="de-DE" err="1"/>
              <a:t>Workpiece</a:t>
            </a:r>
            <a:r>
              <a:rPr lang="de-DE"/>
              <a:t> </a:t>
            </a:r>
            <a:r>
              <a:rPr lang="de-DE" err="1"/>
              <a:t>temperature</a:t>
            </a:r>
            <a:r>
              <a:rPr lang="de-DE"/>
              <a:t> 250°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more</a:t>
            </a:r>
            <a:endParaRPr lang="de-DE"/>
          </a:p>
          <a:p>
            <a:r>
              <a:rPr lang="de-DE" err="1"/>
              <a:t>Unloading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robot</a:t>
            </a:r>
            <a:endParaRPr lang="de-DE"/>
          </a:p>
          <a:p>
            <a:r>
              <a:rPr lang="de-DE"/>
              <a:t>Part </a:t>
            </a:r>
            <a:r>
              <a:rPr lang="de-DE" err="1"/>
              <a:t>has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pulled</a:t>
            </a:r>
            <a:r>
              <a:rPr lang="de-DE"/>
              <a:t> out </a:t>
            </a:r>
            <a:r>
              <a:rPr lang="de-DE" err="1"/>
              <a:t>of</a:t>
            </a:r>
            <a:r>
              <a:rPr lang="de-DE"/>
              <a:t> die </a:t>
            </a:r>
            <a:r>
              <a:rPr lang="de-DE" err="1"/>
              <a:t>casting</a:t>
            </a:r>
            <a:r>
              <a:rPr lang="de-DE"/>
              <a:t> form</a:t>
            </a:r>
          </a:p>
        </p:txBody>
      </p:sp>
      <p:pic>
        <p:nvPicPr>
          <p:cNvPr id="10" name="Grafik 9" descr="Ein Bild, das Feuerwehrmann, Gas, Feuer, Im Haus enthält.&#10;&#10;Automatisch generierte Beschreibung">
            <a:extLst>
              <a:ext uri="{FF2B5EF4-FFF2-40B4-BE49-F238E27FC236}">
                <a16:creationId xmlns:a16="http://schemas.microsoft.com/office/drawing/2014/main" id="{4BAD7EC4-5BD1-B669-D12D-78AD990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529" y="1380110"/>
            <a:ext cx="3960000" cy="2227500"/>
          </a:xfrm>
          <a:prstGeom prst="rect">
            <a:avLst/>
          </a:prstGeom>
        </p:spPr>
      </p:pic>
      <p:pic>
        <p:nvPicPr>
          <p:cNvPr id="11" name="vlc-record-2024-04-15-10h50m06s-Gigapress die casting machine 7000T applied in XPENG speed up EV manufacturing  LK Machinery.mp4-">
            <a:hlinkClick r:id="" action="ppaction://media"/>
            <a:extLst>
              <a:ext uri="{FF2B5EF4-FFF2-40B4-BE49-F238E27FC236}">
                <a16:creationId xmlns:a16="http://schemas.microsoft.com/office/drawing/2014/main" id="{F05DCF31-5155-3A58-63D2-87C0C66B2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2492" y="4046300"/>
            <a:ext cx="3960000" cy="22275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F27EB13-05FB-0EC6-9DE1-FD24A739CA23}"/>
              </a:ext>
            </a:extLst>
          </p:cNvPr>
          <p:cNvSpPr txBox="1"/>
          <p:nvPr/>
        </p:nvSpPr>
        <p:spPr>
          <a:xfrm>
            <a:off x="6978650" y="3683810"/>
            <a:ext cx="1600200" cy="3281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Tesla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FD7C5E7-8A36-33AC-2603-179CFA17438E}"/>
              </a:ext>
            </a:extLst>
          </p:cNvPr>
          <p:cNvSpPr txBox="1"/>
          <p:nvPr/>
        </p:nvSpPr>
        <p:spPr>
          <a:xfrm>
            <a:off x="6978650" y="6373144"/>
            <a:ext cx="1600200" cy="3281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XPENG</a:t>
            </a:r>
          </a:p>
        </p:txBody>
      </p:sp>
      <p:pic>
        <p:nvPicPr>
          <p:cNvPr id="14" name="vlc-record-2024-04-15-11h21m17s-video (4).mp4-">
            <a:hlinkClick r:id="" action="ppaction://media"/>
            <a:extLst>
              <a:ext uri="{FF2B5EF4-FFF2-40B4-BE49-F238E27FC236}">
                <a16:creationId xmlns:a16="http://schemas.microsoft.com/office/drawing/2014/main" id="{AF373147-0E75-3425-3EA7-736019A32B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4163" y="4055825"/>
            <a:ext cx="3960000" cy="22275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EF91B07-0A5F-2C55-A0A4-3EF294409220}"/>
              </a:ext>
            </a:extLst>
          </p:cNvPr>
          <p:cNvSpPr txBox="1"/>
          <p:nvPr/>
        </p:nvSpPr>
        <p:spPr>
          <a:xfrm>
            <a:off x="1835150" y="6382668"/>
            <a:ext cx="1600200" cy="3281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Xiaomi</a:t>
            </a:r>
          </a:p>
        </p:txBody>
      </p:sp>
    </p:spTree>
    <p:extLst>
      <p:ext uri="{BB962C8B-B14F-4D97-AF65-F5344CB8AC3E}">
        <p14:creationId xmlns:p14="http://schemas.microsoft.com/office/powerpoint/2010/main" val="37207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984ABB04-397E-96CB-5FBB-413D9D27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Gripper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Gigacasting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B47CA-2FDD-E9C3-4148-D513C1F9A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F4A2A32-E930-000D-2EF1-F8AAF5993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D07644-7A93-9DC5-EFAA-5D35318F28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14" y="1863974"/>
            <a:ext cx="2931174" cy="18409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C49509-682E-C854-EE19-5DCCA99039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9115" y="1471951"/>
            <a:ext cx="3016214" cy="26249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098375-FF3C-B23A-D6A5-3155A60F7FF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785" y="4343400"/>
            <a:ext cx="2697245" cy="22974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ED9DD7F-C107-0778-68CB-9E699A733D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3345" y="4235450"/>
            <a:ext cx="2151893" cy="2321620"/>
          </a:xfrm>
          <a:prstGeom prst="rect">
            <a:avLst/>
          </a:prstGeom>
        </p:spPr>
      </p:pic>
      <p:pic>
        <p:nvPicPr>
          <p:cNvPr id="13" name="図 6">
            <a:extLst>
              <a:ext uri="{FF2B5EF4-FFF2-40B4-BE49-F238E27FC236}">
                <a16:creationId xmlns:a16="http://schemas.microsoft.com/office/drawing/2014/main" id="{B1F64566-4678-2D00-7116-CAF743A2C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3441" y="4450868"/>
            <a:ext cx="3168415" cy="2211402"/>
          </a:xfrm>
          <a:prstGeom prst="rect">
            <a:avLst/>
          </a:prstGeom>
        </p:spPr>
      </p:pic>
      <p:pic>
        <p:nvPicPr>
          <p:cNvPr id="14" name="図 9">
            <a:extLst>
              <a:ext uri="{FF2B5EF4-FFF2-40B4-BE49-F238E27FC236}">
                <a16:creationId xmlns:a16="http://schemas.microsoft.com/office/drawing/2014/main" id="{6C75048F-CAA1-B855-9DBE-A6A02E53C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3187" y="1687069"/>
            <a:ext cx="3441212" cy="221140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9DAAAD-2686-18C1-8B3B-FEDC912C38A6}"/>
              </a:ext>
            </a:extLst>
          </p:cNvPr>
          <p:cNvSpPr txBox="1"/>
          <p:nvPr/>
        </p:nvSpPr>
        <p:spPr>
          <a:xfrm>
            <a:off x="3109381" y="3929139"/>
            <a:ext cx="5522614" cy="9415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NDA – do not </a:t>
            </a: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show</a:t>
            </a:r>
            <a:endParaRPr kumimoji="0" lang="de-DE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53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B9835-A4B3-45D7-EA80-DC4BB66E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Steps</a:t>
            </a:r>
            <a:r>
              <a:rPr lang="de-DE"/>
              <a:t> after </a:t>
            </a:r>
            <a:r>
              <a:rPr lang="de-DE" err="1"/>
              <a:t>unloading</a:t>
            </a:r>
            <a:r>
              <a:rPr lang="de-DE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5D7858-8C1D-C62A-6B56-B7AA9D34C2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DC9CEA-96C3-032E-6048-72F256198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3752EE9-F90C-F32C-9E68-76BD27F180D7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868987" cy="4159250"/>
          </a:xfrm>
          <a:prstGeom prst="rect">
            <a:avLst/>
          </a:prstGeom>
        </p:spPr>
        <p:txBody>
          <a:bodyPr/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err="1"/>
              <a:t>Removing</a:t>
            </a:r>
            <a:r>
              <a:rPr lang="de-DE"/>
              <a:t> </a:t>
            </a:r>
            <a:r>
              <a:rPr lang="de-DE" err="1"/>
              <a:t>sprue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giga</a:t>
            </a:r>
            <a:r>
              <a:rPr lang="de-DE"/>
              <a:t> </a:t>
            </a:r>
            <a:r>
              <a:rPr lang="de-DE" err="1"/>
              <a:t>casting</a:t>
            </a:r>
            <a:endParaRPr lang="de-DE"/>
          </a:p>
          <a:p>
            <a:endParaRPr lang="de-DE"/>
          </a:p>
          <a:p>
            <a:r>
              <a:rPr lang="de-DE"/>
              <a:t>CNC </a:t>
            </a:r>
            <a:r>
              <a:rPr lang="de-DE" err="1"/>
              <a:t>machines</a:t>
            </a:r>
            <a:r>
              <a:rPr lang="de-DE"/>
              <a:t> or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applications</a:t>
            </a:r>
            <a:r>
              <a:rPr lang="de-DE"/>
              <a:t> also possible</a:t>
            </a:r>
          </a:p>
          <a:p>
            <a:endParaRPr lang="de-DE"/>
          </a:p>
          <a:p>
            <a:r>
              <a:rPr lang="de-DE"/>
              <a:t>Laser </a:t>
            </a:r>
            <a:r>
              <a:rPr lang="de-DE" err="1"/>
              <a:t>engraving</a:t>
            </a:r>
            <a:endParaRPr lang="de-DE"/>
          </a:p>
          <a:p>
            <a:endParaRPr lang="de-DE"/>
          </a:p>
          <a:p>
            <a:r>
              <a:rPr lang="de-DE" err="1"/>
              <a:t>Implementing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threads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mounting</a:t>
            </a:r>
            <a:r>
              <a:rPr lang="de-DE"/>
              <a:t> </a:t>
            </a:r>
            <a:r>
              <a:rPr lang="de-DE" err="1"/>
              <a:t>applications</a:t>
            </a:r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54A3A93-06E6-9CC8-C5D2-479C8E688ACA}"/>
              </a:ext>
            </a:extLst>
          </p:cNvPr>
          <p:cNvGrpSpPr/>
          <p:nvPr/>
        </p:nvGrpSpPr>
        <p:grpSpPr>
          <a:xfrm>
            <a:off x="8582643" y="1543465"/>
            <a:ext cx="3428433" cy="4159250"/>
            <a:chOff x="7743825" y="1534970"/>
            <a:chExt cx="4267251" cy="465627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E0970D4-0F41-8187-BEA1-4B3D40A9D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3825" y="1534970"/>
              <a:ext cx="4267251" cy="2355942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F4CA1C8-B318-0D57-714F-0008D0786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3825" y="3905805"/>
              <a:ext cx="4267250" cy="2285444"/>
            </a:xfrm>
            <a:prstGeom prst="rect">
              <a:avLst/>
            </a:prstGeom>
          </p:spPr>
        </p:pic>
      </p:grpSp>
      <p:pic>
        <p:nvPicPr>
          <p:cNvPr id="17" name="Grafik 16" descr="Ein Bild, das Screenshot, rot, draußen, Tempel enthält.&#10;&#10;Automatisch generierte Beschreibung">
            <a:extLst>
              <a:ext uri="{FF2B5EF4-FFF2-40B4-BE49-F238E27FC236}">
                <a16:creationId xmlns:a16="http://schemas.microsoft.com/office/drawing/2014/main" id="{6A86A557-7031-CA25-FED2-61A25C0FC4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r="34013"/>
          <a:stretch/>
        </p:blipFill>
        <p:spPr>
          <a:xfrm>
            <a:off x="6229350" y="1534970"/>
            <a:ext cx="2353293" cy="4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2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8D1C45E-1794-3A0C-DBBE-3D5B40F9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CNC </a:t>
            </a:r>
            <a:r>
              <a:rPr lang="de-DE" err="1"/>
              <a:t>machining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A8A5BE3-837C-7BFA-FEFE-A51F02F926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D7CBBDC-57A6-4592-D709-CBC372777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D2EB55-2C28-A7B7-D57E-EE87DB0343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Possible </a:t>
            </a:r>
            <a:r>
              <a:rPr lang="de-DE" err="1"/>
              <a:t>clamping</a:t>
            </a:r>
            <a:r>
              <a:rPr lang="de-DE"/>
              <a:t> </a:t>
            </a:r>
            <a:r>
              <a:rPr lang="de-DE" err="1"/>
              <a:t>solutions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parts</a:t>
            </a:r>
            <a:endParaRPr lang="de-DE"/>
          </a:p>
          <a:p>
            <a:r>
              <a:rPr lang="de-DE"/>
              <a:t>CNC also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battery</a:t>
            </a:r>
            <a:r>
              <a:rPr lang="de-DE"/>
              <a:t> </a:t>
            </a:r>
            <a:r>
              <a:rPr lang="de-DE" err="1"/>
              <a:t>housings</a:t>
            </a:r>
            <a:endParaRPr lang="de-DE"/>
          </a:p>
          <a:p>
            <a:endParaRPr lang="de-DE"/>
          </a:p>
          <a:p>
            <a:r>
              <a:rPr lang="de-DE" err="1"/>
              <a:t>There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different </a:t>
            </a:r>
            <a:r>
              <a:rPr lang="de-DE" err="1"/>
              <a:t>existing</a:t>
            </a:r>
            <a:r>
              <a:rPr lang="de-DE"/>
              <a:t> </a:t>
            </a:r>
            <a:r>
              <a:rPr lang="de-DE" err="1"/>
              <a:t>customers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SCHUNK</a:t>
            </a:r>
            <a:br>
              <a:rPr lang="de-DE"/>
            </a:br>
            <a:r>
              <a:rPr lang="de-DE" err="1"/>
              <a:t>which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building</a:t>
            </a:r>
            <a:r>
              <a:rPr lang="de-DE"/>
              <a:t>/ </a:t>
            </a:r>
            <a:r>
              <a:rPr lang="de-DE" err="1"/>
              <a:t>integrating</a:t>
            </a:r>
            <a:r>
              <a:rPr lang="de-DE"/>
              <a:t> such </a:t>
            </a:r>
            <a:r>
              <a:rPr lang="de-DE" err="1"/>
              <a:t>lines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363F9E-1480-1475-E0B9-7A09C3D014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9429" y="720994"/>
            <a:ext cx="5423333" cy="3499276"/>
          </a:xfrm>
          <a:prstGeom prst="rect">
            <a:avLst/>
          </a:prstGeom>
        </p:spPr>
      </p:pic>
      <p:pic>
        <p:nvPicPr>
          <p:cNvPr id="10" name="vlc-record-2024-04-15-12h46m26s-KC_MZT-syncromill_d-Bearbeitun-8974992.mp4-">
            <a:hlinkClick r:id="" action="ppaction://media"/>
            <a:extLst>
              <a:ext uri="{FF2B5EF4-FFF2-40B4-BE49-F238E27FC236}">
                <a16:creationId xmlns:a16="http://schemas.microsoft.com/office/drawing/2014/main" id="{6B110AF5-5B13-789C-A105-2EC1CD0A5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8242" y="3849704"/>
            <a:ext cx="4162747" cy="23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AUTOMOTIVE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C1E1BD82-3743-DB14-DA1B-F49BFF9DB5A7}"/>
              </a:ext>
            </a:extLst>
          </p:cNvPr>
          <p:cNvSpPr/>
          <p:nvPr/>
        </p:nvSpPr>
        <p:spPr>
          <a:xfrm>
            <a:off x="2728140" y="4179744"/>
            <a:ext cx="1799991" cy="1800000"/>
          </a:xfrm>
          <a:custGeom>
            <a:avLst/>
            <a:gdLst>
              <a:gd name="connsiteX0" fmla="*/ -38 w 1799991"/>
              <a:gd name="connsiteY0" fmla="*/ 899770 h 1800000"/>
              <a:gd name="connsiteX1" fmla="*/ 899958 w 1799991"/>
              <a:gd name="connsiteY1" fmla="*/ -230 h 1800000"/>
              <a:gd name="connsiteX2" fmla="*/ 1799954 w 1799991"/>
              <a:gd name="connsiteY2" fmla="*/ 899770 h 1800000"/>
              <a:gd name="connsiteX3" fmla="*/ 899958 w 1799991"/>
              <a:gd name="connsiteY3" fmla="*/ 1799770 h 1800000"/>
              <a:gd name="connsiteX4" fmla="*/ -38 w 1799991"/>
              <a:gd name="connsiteY4" fmla="*/ 89977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991" h="1800000">
                <a:moveTo>
                  <a:pt x="-38" y="899770"/>
                </a:moveTo>
                <a:cubicBezTo>
                  <a:pt x="-38" y="402712"/>
                  <a:pt x="402902" y="-230"/>
                  <a:pt x="899958" y="-230"/>
                </a:cubicBezTo>
                <a:cubicBezTo>
                  <a:pt x="1397014" y="-230"/>
                  <a:pt x="1799954" y="402712"/>
                  <a:pt x="1799954" y="899770"/>
                </a:cubicBezTo>
                <a:cubicBezTo>
                  <a:pt x="1799954" y="1396828"/>
                  <a:pt x="1397014" y="1799770"/>
                  <a:pt x="899958" y="1799770"/>
                </a:cubicBezTo>
                <a:cubicBezTo>
                  <a:pt x="402902" y="1799770"/>
                  <a:pt x="-38" y="1396828"/>
                  <a:pt x="-38" y="899770"/>
                </a:cubicBezTo>
                <a:close/>
              </a:path>
            </a:pathLst>
          </a:custGeom>
          <a:solidFill>
            <a:srgbClr val="F2F2F2"/>
          </a:solidFill>
          <a:ln w="38100" cap="flat">
            <a:solidFill>
              <a:srgbClr val="009EE0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29" name="Textfeld 528">
            <a:extLst>
              <a:ext uri="{FF2B5EF4-FFF2-40B4-BE49-F238E27FC236}">
                <a16:creationId xmlns:a16="http://schemas.microsoft.com/office/drawing/2014/main" id="{87DD3E48-7A5F-9F17-20ED-5C1267573DA3}"/>
              </a:ext>
            </a:extLst>
          </p:cNvPr>
          <p:cNvSpPr txBox="1"/>
          <p:nvPr/>
        </p:nvSpPr>
        <p:spPr>
          <a:xfrm>
            <a:off x="2614305" y="6166805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CASTING</a:t>
            </a:r>
            <a:endParaRPr lang="de-DE" sz="16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2EE9177D-2EBF-4796-FCE3-0AE8ABFA4444}"/>
              </a:ext>
            </a:extLst>
          </p:cNvPr>
          <p:cNvSpPr/>
          <p:nvPr/>
        </p:nvSpPr>
        <p:spPr>
          <a:xfrm>
            <a:off x="5019444" y="4193715"/>
            <a:ext cx="1790476" cy="1780951"/>
          </a:xfrm>
          <a:custGeom>
            <a:avLst/>
            <a:gdLst>
              <a:gd name="connsiteX0" fmla="*/ -540 w 1790476"/>
              <a:gd name="connsiteY0" fmla="*/ 890022 h 1780951"/>
              <a:gd name="connsiteX1" fmla="*/ 894689 w 1790476"/>
              <a:gd name="connsiteY1" fmla="*/ -454 h 1780951"/>
              <a:gd name="connsiteX2" fmla="*/ 1789936 w 1790476"/>
              <a:gd name="connsiteY2" fmla="*/ 890022 h 1780951"/>
              <a:gd name="connsiteX3" fmla="*/ 894689 w 1790476"/>
              <a:gd name="connsiteY3" fmla="*/ 1780498 h 1780951"/>
              <a:gd name="connsiteX4" fmla="*/ -540 w 1790476"/>
              <a:gd name="connsiteY4" fmla="*/ 890022 h 178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476" h="1780951">
                <a:moveTo>
                  <a:pt x="-540" y="890022"/>
                </a:moveTo>
                <a:cubicBezTo>
                  <a:pt x="-540" y="398222"/>
                  <a:pt x="400270" y="-454"/>
                  <a:pt x="894689" y="-454"/>
                </a:cubicBezTo>
                <a:cubicBezTo>
                  <a:pt x="1389117" y="-454"/>
                  <a:pt x="1789936" y="398222"/>
                  <a:pt x="1789936" y="890022"/>
                </a:cubicBezTo>
                <a:cubicBezTo>
                  <a:pt x="1789936" y="1381822"/>
                  <a:pt x="1389117" y="1780498"/>
                  <a:pt x="894689" y="1780498"/>
                </a:cubicBezTo>
                <a:cubicBezTo>
                  <a:pt x="400270" y="1780498"/>
                  <a:pt x="-540" y="1381822"/>
                  <a:pt x="-540" y="890022"/>
                </a:cubicBezTo>
                <a:close/>
              </a:path>
            </a:pathLst>
          </a:custGeom>
          <a:solidFill>
            <a:srgbClr val="F2F2F2"/>
          </a:solidFill>
          <a:ln w="947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30" name="Textfeld 529">
            <a:extLst>
              <a:ext uri="{FF2B5EF4-FFF2-40B4-BE49-F238E27FC236}">
                <a16:creationId xmlns:a16="http://schemas.microsoft.com/office/drawing/2014/main" id="{CB6C870D-EEBE-4216-4FE3-F748A388B191}"/>
              </a:ext>
            </a:extLst>
          </p:cNvPr>
          <p:cNvSpPr txBox="1"/>
          <p:nvPr/>
        </p:nvSpPr>
        <p:spPr>
          <a:xfrm>
            <a:off x="5005726" y="6166805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FRAMING</a:t>
            </a:r>
            <a:endParaRPr lang="de-DE" sz="16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2074E215-2ACE-B391-5BE9-629668F3370A}"/>
              </a:ext>
            </a:extLst>
          </p:cNvPr>
          <p:cNvSpPr/>
          <p:nvPr/>
        </p:nvSpPr>
        <p:spPr>
          <a:xfrm>
            <a:off x="7405786" y="4189018"/>
            <a:ext cx="1790507" cy="1790526"/>
          </a:xfrm>
          <a:custGeom>
            <a:avLst/>
            <a:gdLst>
              <a:gd name="connsiteX0" fmla="*/ -961 w 1790507"/>
              <a:gd name="connsiteY0" fmla="*/ 894946 h 1790526"/>
              <a:gd name="connsiteX1" fmla="*/ 894284 w 1790507"/>
              <a:gd name="connsiteY1" fmla="*/ -317 h 1790526"/>
              <a:gd name="connsiteX2" fmla="*/ 1789547 w 1790507"/>
              <a:gd name="connsiteY2" fmla="*/ 894946 h 1790526"/>
              <a:gd name="connsiteX3" fmla="*/ 894284 w 1790507"/>
              <a:gd name="connsiteY3" fmla="*/ 1790209 h 1790526"/>
              <a:gd name="connsiteX4" fmla="*/ -961 w 1790507"/>
              <a:gd name="connsiteY4" fmla="*/ 894946 h 17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507" h="1790526">
                <a:moveTo>
                  <a:pt x="-961" y="894946"/>
                </a:moveTo>
                <a:cubicBezTo>
                  <a:pt x="-961" y="400505"/>
                  <a:pt x="399851" y="-317"/>
                  <a:pt x="894284" y="-317"/>
                </a:cubicBezTo>
                <a:cubicBezTo>
                  <a:pt x="1388715" y="-317"/>
                  <a:pt x="1789547" y="400505"/>
                  <a:pt x="1789547" y="894946"/>
                </a:cubicBezTo>
                <a:cubicBezTo>
                  <a:pt x="1789547" y="1389387"/>
                  <a:pt x="1388715" y="1790209"/>
                  <a:pt x="894284" y="1790209"/>
                </a:cubicBezTo>
                <a:cubicBezTo>
                  <a:pt x="399851" y="1790209"/>
                  <a:pt x="-961" y="1389387"/>
                  <a:pt x="-961" y="894946"/>
                </a:cubicBezTo>
                <a:close/>
              </a:path>
            </a:pathLst>
          </a:custGeom>
          <a:solidFill>
            <a:srgbClr val="F2F2F2"/>
          </a:solidFill>
          <a:ln w="94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33" name="Textfeld 532">
            <a:extLst>
              <a:ext uri="{FF2B5EF4-FFF2-40B4-BE49-F238E27FC236}">
                <a16:creationId xmlns:a16="http://schemas.microsoft.com/office/drawing/2014/main" id="{B645DDF4-1EA9-1DE5-F8AA-CF19B7E3AC87}"/>
              </a:ext>
            </a:extLst>
          </p:cNvPr>
          <p:cNvSpPr txBox="1"/>
          <p:nvPr/>
        </p:nvSpPr>
        <p:spPr>
          <a:xfrm>
            <a:off x="7407463" y="6166805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ASSEMBLY</a:t>
            </a:r>
            <a:endParaRPr lang="de-DE" sz="16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OUR FOCUS</a:t>
            </a:r>
          </a:p>
        </p:txBody>
      </p:sp>
      <p:pic>
        <p:nvPicPr>
          <p:cNvPr id="1026" name="Picture 2" descr="Body in white - Car Bench">
            <a:extLst>
              <a:ext uri="{FF2B5EF4-FFF2-40B4-BE49-F238E27FC236}">
                <a16:creationId xmlns:a16="http://schemas.microsoft.com/office/drawing/2014/main" id="{F1694FD7-E4BE-8125-CFFE-5A824B141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t="18121" r="22618" b="25982"/>
          <a:stretch/>
        </p:blipFill>
        <p:spPr bwMode="auto">
          <a:xfrm>
            <a:off x="5109976" y="4750280"/>
            <a:ext cx="1607694" cy="6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gacasting: a chance to rethink body manufacturing | Article | Automotive  Manufacturing Solutions">
            <a:extLst>
              <a:ext uri="{FF2B5EF4-FFF2-40B4-BE49-F238E27FC236}">
                <a16:creationId xmlns:a16="http://schemas.microsoft.com/office/drawing/2014/main" id="{67EA7567-20AC-4D35-CC1E-E648847DE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E999F"/>
              </a:clrFrom>
              <a:clrTo>
                <a:srgbClr val="8E999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9" b="74254" l="21387" r="71094">
                        <a14:foregroundMark x1="35059" y1="41045" x2="29395" y2="41418"/>
                        <a14:foregroundMark x1="29395" y1="41418" x2="23242" y2="34328"/>
                        <a14:foregroundMark x1="23242" y1="34328" x2="26758" y2="47948"/>
                        <a14:foregroundMark x1="26758" y1="47948" x2="27734" y2="44963"/>
                        <a14:foregroundMark x1="21387" y1="35448" x2="21680" y2="35448"/>
                        <a14:foregroundMark x1="44922" y1="9701" x2="44922" y2="9701"/>
                        <a14:foregroundMark x1="67090" y1="18843" x2="69531" y2="26866"/>
                        <a14:foregroundMark x1="68359" y1="24067" x2="65332" y2="39739"/>
                        <a14:foregroundMark x1="63867" y1="9142" x2="63867" y2="9142"/>
                        <a14:foregroundMark x1="64063" y1="8209" x2="64063" y2="8209"/>
                        <a14:foregroundMark x1="46973" y1="69776" x2="52246" y2="67164"/>
                        <a14:foregroundMark x1="49219" y1="74440" x2="50488" y2="70896"/>
                        <a14:foregroundMark x1="71094" y1="24627" x2="71094" y2="2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3938" r="28176" b="22470"/>
          <a:stretch/>
        </p:blipFill>
        <p:spPr bwMode="auto">
          <a:xfrm>
            <a:off x="2812157" y="4581160"/>
            <a:ext cx="1536920" cy="116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20.700+ Fotos, Bilder und lizenzfreie Bilder zu Car Frame - iStock |  Karosserie, Car wireframe, Car body">
            <a:extLst>
              <a:ext uri="{FF2B5EF4-FFF2-40B4-BE49-F238E27FC236}">
                <a16:creationId xmlns:a16="http://schemas.microsoft.com/office/drawing/2014/main" id="{7B8801BA-9C70-1FBB-D0D6-AA4AE027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716" y="1389041"/>
            <a:ext cx="4596568" cy="27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uture Body Design - Akka Technologies">
            <a:extLst>
              <a:ext uri="{FF2B5EF4-FFF2-40B4-BE49-F238E27FC236}">
                <a16:creationId xmlns:a16="http://schemas.microsoft.com/office/drawing/2014/main" id="{BF7E3511-6FDF-2C9E-3175-C1BF89200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r="12959"/>
          <a:stretch/>
        </p:blipFill>
        <p:spPr bwMode="auto">
          <a:xfrm>
            <a:off x="7441998" y="4723776"/>
            <a:ext cx="1683893" cy="7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46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36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6C842-FC4C-4CB0-B722-D359F6FE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Gigacasting</a:t>
            </a:r>
            <a:r>
              <a:rPr lang="de-DE"/>
              <a:t>/ </a:t>
            </a:r>
            <a:r>
              <a:rPr lang="de-DE" err="1"/>
              <a:t>Megacasting</a:t>
            </a:r>
            <a:r>
              <a:rPr lang="de-DE"/>
              <a:t>/ …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B9F750-805C-0845-8CDF-1F6685336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208A7DD-4600-4DF5-71A5-CA2CBCC04D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B25D055-403A-A011-B313-EB61891E05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err="1"/>
              <a:t>Creation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structual</a:t>
            </a:r>
            <a:r>
              <a:rPr lang="de-DE"/>
              <a:t> </a:t>
            </a:r>
            <a:r>
              <a:rPr lang="de-DE" err="1"/>
              <a:t>parts</a:t>
            </a:r>
            <a:r>
              <a:rPr lang="de-DE"/>
              <a:t> via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extrusion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molten</a:t>
            </a:r>
            <a:br>
              <a:rPr lang="de-DE"/>
            </a:br>
            <a:r>
              <a:rPr lang="de-DE" err="1"/>
              <a:t>metal</a:t>
            </a:r>
            <a:r>
              <a:rPr lang="de-DE"/>
              <a:t> </a:t>
            </a:r>
            <a:r>
              <a:rPr lang="de-DE" err="1"/>
              <a:t>under</a:t>
            </a:r>
            <a:r>
              <a:rPr lang="de-DE"/>
              <a:t> high </a:t>
            </a:r>
            <a:r>
              <a:rPr lang="de-DE" err="1"/>
              <a:t>pressure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6000 – 9000 </a:t>
            </a:r>
            <a:r>
              <a:rPr lang="de-DE" err="1"/>
              <a:t>tonnes</a:t>
            </a:r>
            <a:endParaRPr lang="de-DE"/>
          </a:p>
          <a:p>
            <a:pPr lvl="1"/>
            <a:r>
              <a:rPr lang="de-DE"/>
              <a:t>Working on </a:t>
            </a:r>
            <a:r>
              <a:rPr lang="de-DE" err="1"/>
              <a:t>presses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over</a:t>
            </a:r>
            <a:r>
              <a:rPr lang="de-DE"/>
              <a:t> 16.000 </a:t>
            </a:r>
            <a:r>
              <a:rPr lang="de-DE" err="1"/>
              <a:t>tonnes</a:t>
            </a:r>
            <a:endParaRPr lang="de-DE"/>
          </a:p>
          <a:p>
            <a:endParaRPr lang="de-DE"/>
          </a:p>
          <a:p>
            <a:pPr marL="0" indent="0">
              <a:buNone/>
            </a:pPr>
            <a:r>
              <a:rPr lang="de-DE"/>
              <a:t>Main </a:t>
            </a:r>
            <a:r>
              <a:rPr lang="de-DE" err="1"/>
              <a:t>goal</a:t>
            </a:r>
            <a:r>
              <a:rPr lang="de-DE"/>
              <a:t>:</a:t>
            </a:r>
          </a:p>
          <a:p>
            <a:r>
              <a:rPr lang="de-DE" err="1"/>
              <a:t>Reducing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number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parts</a:t>
            </a:r>
            <a:endParaRPr lang="de-DE"/>
          </a:p>
          <a:p>
            <a:r>
              <a:rPr lang="de-DE"/>
              <a:t>Elimination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manufacturing</a:t>
            </a:r>
            <a:r>
              <a:rPr lang="de-DE"/>
              <a:t> </a:t>
            </a:r>
            <a:r>
              <a:rPr lang="de-DE" err="1"/>
              <a:t>costs</a:t>
            </a:r>
            <a:r>
              <a:rPr lang="de-DE"/>
              <a:t> due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fewer</a:t>
            </a:r>
            <a:r>
              <a:rPr lang="de-DE"/>
              <a:t> </a:t>
            </a:r>
            <a:r>
              <a:rPr lang="de-DE" err="1"/>
              <a:t>welding</a:t>
            </a:r>
            <a:br>
              <a:rPr lang="de-DE"/>
            </a:br>
            <a:r>
              <a:rPr lang="de-DE" err="1"/>
              <a:t>spots</a:t>
            </a:r>
            <a:r>
              <a:rPr lang="de-DE"/>
              <a:t> and </a:t>
            </a:r>
            <a:r>
              <a:rPr lang="de-DE" err="1"/>
              <a:t>lower</a:t>
            </a:r>
            <a:r>
              <a:rPr lang="de-DE"/>
              <a:t> </a:t>
            </a:r>
            <a:r>
              <a:rPr lang="de-DE" err="1"/>
              <a:t>amount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parts</a:t>
            </a:r>
            <a:endParaRPr lang="de-DE"/>
          </a:p>
          <a:p>
            <a:r>
              <a:rPr lang="de-DE"/>
              <a:t>Higher </a:t>
            </a:r>
            <a:r>
              <a:rPr lang="de-DE" err="1"/>
              <a:t>rigidity</a:t>
            </a:r>
            <a:r>
              <a:rPr lang="de-DE"/>
              <a:t> and </a:t>
            </a:r>
            <a:r>
              <a:rPr lang="de-DE" err="1"/>
              <a:t>stiffness</a:t>
            </a:r>
            <a:endParaRPr lang="de-DE"/>
          </a:p>
          <a:p>
            <a:endParaRPr lang="de-DE"/>
          </a:p>
        </p:txBody>
      </p:sp>
      <p:pic>
        <p:nvPicPr>
          <p:cNvPr id="1026" name="Picture 2" descr="Gigacasting: The hottest trend in car manufacturing | S&amp;P Global">
            <a:extLst>
              <a:ext uri="{FF2B5EF4-FFF2-40B4-BE49-F238E27FC236}">
                <a16:creationId xmlns:a16="http://schemas.microsoft.com/office/drawing/2014/main" id="{BE006BBF-F82E-77A7-6050-224059533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1"/>
          <a:stretch/>
        </p:blipFill>
        <p:spPr bwMode="auto">
          <a:xfrm>
            <a:off x="8260329" y="1686337"/>
            <a:ext cx="3836421" cy="23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igacasting: The hottest trend in car manufacturing | S&amp;P Global">
            <a:extLst>
              <a:ext uri="{FF2B5EF4-FFF2-40B4-BE49-F238E27FC236}">
                <a16:creationId xmlns:a16="http://schemas.microsoft.com/office/drawing/2014/main" id="{BB45D1DF-AB79-C977-D355-0231C38E9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0" t="720" r="730" b="-720"/>
          <a:stretch/>
        </p:blipFill>
        <p:spPr bwMode="auto">
          <a:xfrm>
            <a:off x="8260330" y="3912351"/>
            <a:ext cx="3836420" cy="227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D36CA-F137-133D-AA8B-E370DE5D9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FF5B7A-3B06-DC60-EFBA-0E338217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Gigacasting</a:t>
            </a:r>
            <a:r>
              <a:rPr lang="de-DE"/>
              <a:t>/ </a:t>
            </a:r>
            <a:r>
              <a:rPr lang="de-DE" err="1"/>
              <a:t>Megacasting</a:t>
            </a:r>
            <a:r>
              <a:rPr lang="de-DE"/>
              <a:t>/ …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42870EC-5A92-8347-935A-78CD0221CA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D5E10A-4D80-B1D3-0B3A-00EB9AF643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FB63047-AF46-0C74-56A0-C62B02F76D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754687" cy="4159250"/>
          </a:xfrm>
        </p:spPr>
        <p:txBody>
          <a:bodyPr/>
          <a:lstStyle/>
          <a:p>
            <a:r>
              <a:rPr lang="de-DE"/>
              <a:t>Challenges:</a:t>
            </a:r>
          </a:p>
          <a:p>
            <a:pPr lvl="1"/>
            <a:r>
              <a:rPr lang="de-DE"/>
              <a:t>Quality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parts</a:t>
            </a:r>
            <a:r>
              <a:rPr lang="de-DE"/>
              <a:t> due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extrusion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molten</a:t>
            </a:r>
            <a:r>
              <a:rPr lang="de-DE"/>
              <a:t> </a:t>
            </a:r>
            <a:r>
              <a:rPr lang="de-DE" err="1"/>
              <a:t>aluminum</a:t>
            </a:r>
            <a:endParaRPr lang="de-DE"/>
          </a:p>
          <a:p>
            <a:pPr lvl="1"/>
            <a:r>
              <a:rPr lang="de-DE" err="1"/>
              <a:t>Faulty</a:t>
            </a:r>
            <a:r>
              <a:rPr lang="de-DE"/>
              <a:t> </a:t>
            </a:r>
            <a:r>
              <a:rPr lang="de-DE" err="1"/>
              <a:t>casts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cause</a:t>
            </a:r>
            <a:r>
              <a:rPr lang="de-DE"/>
              <a:t> </a:t>
            </a:r>
            <a:r>
              <a:rPr lang="de-DE" err="1"/>
              <a:t>cracks</a:t>
            </a:r>
            <a:r>
              <a:rPr lang="de-DE"/>
              <a:t> </a:t>
            </a:r>
          </a:p>
          <a:p>
            <a:pPr lvl="1"/>
            <a:endParaRPr lang="de-DE"/>
          </a:p>
          <a:p>
            <a:pPr lvl="1"/>
            <a:endParaRPr lang="de-DE"/>
          </a:p>
          <a:p>
            <a:r>
              <a:rPr lang="de-DE"/>
              <a:t>Critical </a:t>
            </a:r>
            <a:r>
              <a:rPr lang="de-DE" err="1"/>
              <a:t>voices</a:t>
            </a:r>
            <a:r>
              <a:rPr lang="de-DE"/>
              <a:t>:</a:t>
            </a:r>
          </a:p>
          <a:p>
            <a:pPr lvl="1"/>
            <a:r>
              <a:rPr lang="de-DE" err="1"/>
              <a:t>OEM`s</a:t>
            </a:r>
            <a:r>
              <a:rPr lang="de-DE"/>
              <a:t> such </a:t>
            </a:r>
            <a:r>
              <a:rPr lang="de-DE" err="1"/>
              <a:t>as</a:t>
            </a:r>
            <a:r>
              <a:rPr lang="de-DE"/>
              <a:t> BMW </a:t>
            </a:r>
            <a:r>
              <a:rPr lang="de-DE" err="1"/>
              <a:t>are</a:t>
            </a:r>
            <a:r>
              <a:rPr lang="de-DE"/>
              <a:t> not </a:t>
            </a:r>
            <a:r>
              <a:rPr lang="de-DE" err="1"/>
              <a:t>yet</a:t>
            </a:r>
            <a:r>
              <a:rPr lang="de-DE"/>
              <a:t> </a:t>
            </a:r>
            <a:r>
              <a:rPr lang="de-DE" err="1"/>
              <a:t>adapting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technice</a:t>
            </a:r>
            <a:r>
              <a:rPr lang="de-DE"/>
              <a:t> due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quality</a:t>
            </a:r>
            <a:r>
              <a:rPr lang="de-DE"/>
              <a:t> </a:t>
            </a:r>
            <a:r>
              <a:rPr lang="de-DE" err="1"/>
              <a:t>challenges</a:t>
            </a:r>
            <a:endParaRPr lang="de-DE"/>
          </a:p>
          <a:p>
            <a:pPr lvl="1"/>
            <a:r>
              <a:rPr lang="de-DE" err="1"/>
              <a:t>Repair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damage</a:t>
            </a:r>
            <a:r>
              <a:rPr lang="de-DE"/>
              <a:t> </a:t>
            </a:r>
            <a:r>
              <a:rPr lang="de-DE" err="1"/>
              <a:t>parts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</a:t>
            </a:r>
            <a:r>
              <a:rPr lang="de-DE" err="1"/>
              <a:t>difficult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not impossible</a:t>
            </a:r>
          </a:p>
          <a:p>
            <a:pPr marL="0" indent="0">
              <a:buNone/>
            </a:pPr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FA4D02-5793-0DE5-E995-0D955DA4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492" y="1346905"/>
            <a:ext cx="2247900" cy="180617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AE32B3E-10C0-B165-07F0-C2D8F8B50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941"/>
          <a:stretch/>
        </p:blipFill>
        <p:spPr>
          <a:xfrm>
            <a:off x="6314476" y="3962400"/>
            <a:ext cx="2699065" cy="19558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AB803B-71F3-467B-1D43-4A9518632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3386" y="3962400"/>
            <a:ext cx="2483651" cy="21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1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1FEB1-7319-6DFE-AEFE-6D8D7C38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Parts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Gigacasting</a:t>
            </a:r>
            <a:r>
              <a:rPr lang="de-DE"/>
              <a:t> - EV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BFC9FF-A733-0F8F-C380-1B4804826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708B89-42CB-F835-E93F-062B922BB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Lösungen für die Zerspanung von Giga-Castings | NCFertigung">
            <a:extLst>
              <a:ext uri="{FF2B5EF4-FFF2-40B4-BE49-F238E27FC236}">
                <a16:creationId xmlns:a16="http://schemas.microsoft.com/office/drawing/2014/main" id="{AE173A2E-15E5-DDE1-F758-9B3FBE4A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809178"/>
            <a:ext cx="6946900" cy="45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8">
            <a:extLst>
              <a:ext uri="{FF2B5EF4-FFF2-40B4-BE49-F238E27FC236}">
                <a16:creationId xmlns:a16="http://schemas.microsoft.com/office/drawing/2014/main" id="{C781E288-628C-6FC5-7F82-D5974F1CFA24}"/>
              </a:ext>
            </a:extLst>
          </p:cNvPr>
          <p:cNvSpPr txBox="1">
            <a:spLocks/>
          </p:cNvSpPr>
          <p:nvPr/>
        </p:nvSpPr>
        <p:spPr>
          <a:xfrm>
            <a:off x="658814" y="2114550"/>
            <a:ext cx="4497386" cy="4159250"/>
          </a:xfrm>
          <a:prstGeom prst="rect">
            <a:avLst/>
          </a:prstGeom>
        </p:spPr>
        <p:txBody>
          <a:bodyPr/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/>
              <a:t>Car:</a:t>
            </a:r>
          </a:p>
          <a:p>
            <a:r>
              <a:rPr lang="de-DE" sz="2000" err="1"/>
              <a:t>Rear</a:t>
            </a:r>
            <a:r>
              <a:rPr lang="de-DE" sz="2000"/>
              <a:t> &amp; Front </a:t>
            </a:r>
            <a:r>
              <a:rPr lang="de-DE" sz="2000" err="1"/>
              <a:t>structure</a:t>
            </a:r>
            <a:endParaRPr lang="de-DE" sz="2000"/>
          </a:p>
          <a:p>
            <a:r>
              <a:rPr lang="de-DE" sz="2000" err="1"/>
              <a:t>Battery</a:t>
            </a:r>
            <a:r>
              <a:rPr lang="de-DE" sz="2000"/>
              <a:t> pack</a:t>
            </a:r>
          </a:p>
          <a:p>
            <a:r>
              <a:rPr lang="de-DE" sz="2000"/>
              <a:t>Wishbone</a:t>
            </a:r>
          </a:p>
          <a:p>
            <a:r>
              <a:rPr lang="de-DE" sz="2000"/>
              <a:t> </a:t>
            </a:r>
            <a:r>
              <a:rPr lang="de-DE" sz="2000" err="1"/>
              <a:t>Axle</a:t>
            </a:r>
            <a:r>
              <a:rPr lang="de-DE" sz="2000"/>
              <a:t> </a:t>
            </a:r>
            <a:r>
              <a:rPr lang="de-DE" sz="2000" err="1"/>
              <a:t>carreir</a:t>
            </a:r>
            <a:endParaRPr lang="de-DE" sz="2000"/>
          </a:p>
          <a:p>
            <a:endParaRPr lang="de-DE" sz="2000"/>
          </a:p>
          <a:p>
            <a:pPr marL="0" indent="0">
              <a:buNone/>
            </a:pPr>
            <a:r>
              <a:rPr lang="de-DE" sz="2000"/>
              <a:t>E-Drive:</a:t>
            </a:r>
          </a:p>
          <a:p>
            <a:r>
              <a:rPr lang="de-DE" sz="2000"/>
              <a:t>Stator</a:t>
            </a:r>
          </a:p>
          <a:p>
            <a:r>
              <a:rPr lang="de-DE" sz="2000"/>
              <a:t>Stator </a:t>
            </a:r>
            <a:r>
              <a:rPr lang="de-DE" sz="2000" err="1"/>
              <a:t>housing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67804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862272-ACA3-8597-643D-EB33F283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Why</a:t>
            </a:r>
            <a:r>
              <a:rPr lang="de-DE"/>
              <a:t> </a:t>
            </a:r>
            <a:r>
              <a:rPr lang="de-DE" err="1"/>
              <a:t>Giga</a:t>
            </a:r>
            <a:r>
              <a:rPr lang="de-DE"/>
              <a:t> </a:t>
            </a:r>
            <a:r>
              <a:rPr lang="de-DE" err="1"/>
              <a:t>casting</a:t>
            </a:r>
            <a:r>
              <a:rPr lang="de-DE"/>
              <a:t> – </a:t>
            </a:r>
            <a:r>
              <a:rPr lang="de-DE" err="1"/>
              <a:t>car</a:t>
            </a:r>
            <a:r>
              <a:rPr lang="de-DE"/>
              <a:t> </a:t>
            </a:r>
            <a:r>
              <a:rPr lang="de-DE" err="1"/>
              <a:t>structure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B1E3E8-D6DE-F369-465D-4309D7436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112F797-30AF-3A5D-7E34-F21CD0C63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5F1D87E-2DA4-CA39-21F9-F28878488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7227886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err="1"/>
              <a:t>Conventional</a:t>
            </a:r>
            <a:r>
              <a:rPr lang="de-DE" sz="2000"/>
              <a:t>:</a:t>
            </a:r>
          </a:p>
          <a:p>
            <a:r>
              <a:rPr lang="de-DE" sz="2000" err="1"/>
              <a:t>Rear</a:t>
            </a:r>
            <a:r>
              <a:rPr lang="de-DE" sz="2000"/>
              <a:t> </a:t>
            </a:r>
            <a:r>
              <a:rPr lang="de-DE" sz="2000" err="1"/>
              <a:t>structure</a:t>
            </a:r>
            <a:r>
              <a:rPr lang="de-DE" sz="2000"/>
              <a:t> </a:t>
            </a:r>
            <a:r>
              <a:rPr lang="de-DE" sz="2000" err="1"/>
              <a:t>is</a:t>
            </a:r>
            <a:r>
              <a:rPr lang="de-DE" sz="2000"/>
              <a:t> </a:t>
            </a:r>
            <a:r>
              <a:rPr lang="de-DE" sz="2000" err="1"/>
              <a:t>made</a:t>
            </a:r>
            <a:r>
              <a:rPr lang="de-DE" sz="2000"/>
              <a:t> </a:t>
            </a:r>
            <a:r>
              <a:rPr lang="de-DE" sz="2000" err="1"/>
              <a:t>of</a:t>
            </a:r>
            <a:r>
              <a:rPr lang="de-DE" sz="2000"/>
              <a:t> 70 </a:t>
            </a:r>
            <a:r>
              <a:rPr lang="de-DE" sz="2000" err="1"/>
              <a:t>pieces</a:t>
            </a:r>
            <a:r>
              <a:rPr lang="de-DE" sz="2000"/>
              <a:t> </a:t>
            </a:r>
            <a:r>
              <a:rPr lang="de-DE" sz="2000" err="1"/>
              <a:t>of</a:t>
            </a:r>
            <a:r>
              <a:rPr lang="de-DE" sz="2000"/>
              <a:t> </a:t>
            </a:r>
            <a:r>
              <a:rPr lang="de-DE" sz="2000" err="1"/>
              <a:t>stamped</a:t>
            </a:r>
            <a:r>
              <a:rPr lang="de-DE" sz="2000"/>
              <a:t> </a:t>
            </a:r>
            <a:r>
              <a:rPr lang="de-DE" sz="2000" err="1"/>
              <a:t>sheet</a:t>
            </a:r>
            <a:r>
              <a:rPr lang="de-DE" sz="2000"/>
              <a:t> </a:t>
            </a:r>
            <a:r>
              <a:rPr lang="de-DE" sz="2000" err="1"/>
              <a:t>metal</a:t>
            </a:r>
            <a:r>
              <a:rPr lang="de-DE" sz="2000"/>
              <a:t> </a:t>
            </a:r>
          </a:p>
          <a:p>
            <a:r>
              <a:rPr lang="de-DE" sz="2000" err="1"/>
              <a:t>Sealing</a:t>
            </a:r>
            <a:r>
              <a:rPr lang="de-DE" sz="2000"/>
              <a:t>/ </a:t>
            </a:r>
            <a:r>
              <a:rPr lang="de-DE" sz="2000" err="1"/>
              <a:t>welding</a:t>
            </a:r>
            <a:r>
              <a:rPr lang="de-DE" sz="2000"/>
              <a:t>/ </a:t>
            </a:r>
            <a:r>
              <a:rPr lang="de-DE" sz="2000" err="1"/>
              <a:t>gluing</a:t>
            </a:r>
            <a:r>
              <a:rPr lang="de-DE" sz="2000"/>
              <a:t> </a:t>
            </a:r>
            <a:r>
              <a:rPr lang="de-DE" sz="2000" err="1"/>
              <a:t>is</a:t>
            </a:r>
            <a:r>
              <a:rPr lang="de-DE" sz="2000"/>
              <a:t> </a:t>
            </a:r>
            <a:r>
              <a:rPr lang="de-DE" sz="2000" err="1"/>
              <a:t>necessary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assemble</a:t>
            </a:r>
            <a:r>
              <a:rPr lang="de-DE" sz="2000"/>
              <a:t> final </a:t>
            </a:r>
            <a:r>
              <a:rPr lang="de-DE" sz="2000" err="1"/>
              <a:t>piece</a:t>
            </a:r>
            <a:endParaRPr lang="de-DE" sz="2000"/>
          </a:p>
          <a:p>
            <a:r>
              <a:rPr lang="de-DE" sz="2000" err="1"/>
              <a:t>Stamped</a:t>
            </a:r>
            <a:r>
              <a:rPr lang="de-DE" sz="2000"/>
              <a:t> </a:t>
            </a:r>
            <a:r>
              <a:rPr lang="de-DE" sz="2000" err="1"/>
              <a:t>parts</a:t>
            </a:r>
            <a:r>
              <a:rPr lang="de-DE" sz="2000"/>
              <a:t> </a:t>
            </a:r>
            <a:r>
              <a:rPr lang="de-DE" sz="2000" err="1"/>
              <a:t>have</a:t>
            </a:r>
            <a:r>
              <a:rPr lang="de-DE" sz="2000"/>
              <a:t> a spring back </a:t>
            </a:r>
            <a:r>
              <a:rPr lang="de-DE" sz="2000" err="1"/>
              <a:t>effect</a:t>
            </a:r>
            <a:r>
              <a:rPr lang="de-DE" sz="2000"/>
              <a:t> </a:t>
            </a:r>
            <a:r>
              <a:rPr lang="de-DE" sz="2000" err="1"/>
              <a:t>which</a:t>
            </a:r>
            <a:r>
              <a:rPr lang="de-DE" sz="2000"/>
              <a:t> </a:t>
            </a:r>
            <a:r>
              <a:rPr lang="de-DE" sz="2000" err="1"/>
              <a:t>complicates</a:t>
            </a:r>
            <a:r>
              <a:rPr lang="de-DE" sz="2000"/>
              <a:t> </a:t>
            </a:r>
            <a:r>
              <a:rPr lang="de-DE" sz="2000" err="1"/>
              <a:t>things</a:t>
            </a:r>
            <a:endParaRPr lang="de-DE" sz="2000"/>
          </a:p>
          <a:p>
            <a:pPr marL="0" indent="0">
              <a:buNone/>
            </a:pPr>
            <a:r>
              <a:rPr lang="de-DE" sz="2000" err="1"/>
              <a:t>Gigacast</a:t>
            </a:r>
            <a:r>
              <a:rPr lang="de-DE" sz="2000"/>
              <a:t>:</a:t>
            </a:r>
          </a:p>
          <a:p>
            <a:r>
              <a:rPr lang="de-DE" sz="2000"/>
              <a:t> </a:t>
            </a:r>
            <a:r>
              <a:rPr lang="de-DE" sz="2000" err="1"/>
              <a:t>Removing</a:t>
            </a:r>
            <a:r>
              <a:rPr lang="de-DE" sz="2000"/>
              <a:t> 79 </a:t>
            </a:r>
            <a:r>
              <a:rPr lang="de-DE" sz="2000" err="1"/>
              <a:t>parts</a:t>
            </a:r>
            <a:r>
              <a:rPr lang="de-DE" sz="2000"/>
              <a:t> per </a:t>
            </a:r>
            <a:r>
              <a:rPr lang="de-DE" sz="2000" err="1"/>
              <a:t>car</a:t>
            </a:r>
            <a:endParaRPr lang="de-DE" sz="2000"/>
          </a:p>
          <a:p>
            <a:r>
              <a:rPr lang="de-DE" sz="2000" err="1"/>
              <a:t>Cost</a:t>
            </a:r>
            <a:r>
              <a:rPr lang="de-DE" sz="2000"/>
              <a:t> </a:t>
            </a:r>
            <a:r>
              <a:rPr lang="de-DE" sz="2000" err="1"/>
              <a:t>reduction</a:t>
            </a:r>
            <a:r>
              <a:rPr lang="de-DE" sz="2000"/>
              <a:t> </a:t>
            </a:r>
            <a:r>
              <a:rPr lang="de-DE" sz="2000" err="1"/>
              <a:t>of</a:t>
            </a:r>
            <a:r>
              <a:rPr lang="de-DE" sz="2000"/>
              <a:t> 40% </a:t>
            </a:r>
            <a:r>
              <a:rPr lang="de-DE" sz="2000" err="1"/>
              <a:t>for</a:t>
            </a:r>
            <a:r>
              <a:rPr lang="de-DE" sz="2000"/>
              <a:t> </a:t>
            </a:r>
            <a:r>
              <a:rPr lang="de-DE" sz="2000" err="1"/>
              <a:t>rear</a:t>
            </a:r>
            <a:r>
              <a:rPr lang="de-DE" sz="2000"/>
              <a:t> </a:t>
            </a:r>
            <a:r>
              <a:rPr lang="de-DE" sz="2000" err="1"/>
              <a:t>underbody</a:t>
            </a:r>
            <a:endParaRPr lang="de-DE" sz="2000"/>
          </a:p>
          <a:p>
            <a:r>
              <a:rPr lang="de-DE" sz="2000" err="1"/>
              <a:t>simplfying</a:t>
            </a:r>
            <a:r>
              <a:rPr lang="de-DE" sz="2000"/>
              <a:t> </a:t>
            </a:r>
            <a:r>
              <a:rPr lang="de-DE" sz="2000" err="1"/>
              <a:t>mounting</a:t>
            </a:r>
            <a:r>
              <a:rPr lang="de-DE" sz="2000"/>
              <a:t> </a:t>
            </a:r>
            <a:r>
              <a:rPr lang="de-DE" sz="2000" err="1"/>
              <a:t>operations</a:t>
            </a:r>
            <a:endParaRPr lang="de-DE" sz="2000"/>
          </a:p>
          <a:p>
            <a:r>
              <a:rPr lang="de-DE" sz="2000" err="1"/>
              <a:t>Improving</a:t>
            </a:r>
            <a:r>
              <a:rPr lang="de-DE" sz="2000"/>
              <a:t> </a:t>
            </a:r>
            <a:r>
              <a:rPr lang="de-DE" sz="2000" err="1"/>
              <a:t>build</a:t>
            </a:r>
            <a:r>
              <a:rPr lang="de-DE" sz="2000"/>
              <a:t> </a:t>
            </a:r>
            <a:r>
              <a:rPr lang="de-DE" sz="2000" err="1"/>
              <a:t>quality</a:t>
            </a:r>
            <a:endParaRPr lang="de-DE" sz="2000"/>
          </a:p>
          <a:p>
            <a:endParaRPr lang="de-DE" sz="20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AFDF56F-0D34-4539-D328-F10E2AF34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3"/>
          <a:stretch/>
        </p:blipFill>
        <p:spPr>
          <a:xfrm>
            <a:off x="8509794" y="3773291"/>
            <a:ext cx="3600000" cy="271223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24CD7C1-DEE4-F63E-D92C-121287F89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2" r="50888"/>
          <a:stretch/>
        </p:blipFill>
        <p:spPr>
          <a:xfrm>
            <a:off x="8509794" y="1176910"/>
            <a:ext cx="3600000" cy="26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F1837-65E4-C036-7F17-C9B6DCEC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AFF43E-5B73-586C-885C-A136F72E7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66BF9B-9C0A-3C5D-2C22-8BE2A54BD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A6E378-AE5E-2B29-6046-1B852729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863" y="1925194"/>
            <a:ext cx="4977308" cy="24182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1A96536-A3A5-4C0C-04F4-386E72B45354}"/>
              </a:ext>
            </a:extLst>
          </p:cNvPr>
          <p:cNvSpPr txBox="1"/>
          <p:nvPr/>
        </p:nvSpPr>
        <p:spPr>
          <a:xfrm>
            <a:off x="7248525" y="4476750"/>
            <a:ext cx="4514850" cy="1714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Conventional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Body in White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lines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up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1000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robots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gluing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welding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applications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F03B6F4-C6C6-7F9D-50E5-CF43C31B71D1}"/>
              </a:ext>
            </a:extLst>
          </p:cNvPr>
          <p:cNvSpPr txBox="1">
            <a:spLocks/>
          </p:cNvSpPr>
          <p:nvPr/>
        </p:nvSpPr>
        <p:spPr>
          <a:xfrm>
            <a:off x="658814" y="2114550"/>
            <a:ext cx="6170611" cy="4159250"/>
          </a:xfrm>
          <a:prstGeom prst="rect">
            <a:avLst/>
          </a:prstGeom>
        </p:spPr>
        <p:txBody>
          <a:bodyPr/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err="1"/>
              <a:t>Giga</a:t>
            </a:r>
            <a:r>
              <a:rPr lang="de-DE" sz="2000"/>
              <a:t> </a:t>
            </a:r>
            <a:r>
              <a:rPr lang="de-DE" sz="2000" err="1"/>
              <a:t>casting</a:t>
            </a:r>
            <a:r>
              <a:rPr lang="de-DE" sz="2000"/>
              <a:t>:</a:t>
            </a:r>
          </a:p>
          <a:p>
            <a:r>
              <a:rPr lang="de-DE" sz="2000" err="1"/>
              <a:t>Number</a:t>
            </a:r>
            <a:r>
              <a:rPr lang="de-DE" sz="2000"/>
              <a:t> </a:t>
            </a:r>
            <a:r>
              <a:rPr lang="de-DE" sz="2000" err="1"/>
              <a:t>of</a:t>
            </a:r>
            <a:r>
              <a:rPr lang="de-DE" sz="2000"/>
              <a:t> </a:t>
            </a:r>
            <a:r>
              <a:rPr lang="de-DE" sz="2000" err="1"/>
              <a:t>roboter</a:t>
            </a:r>
            <a:r>
              <a:rPr lang="de-DE" sz="2000"/>
              <a:t> per </a:t>
            </a:r>
            <a:r>
              <a:rPr lang="de-DE" sz="2000" err="1"/>
              <a:t>line</a:t>
            </a:r>
            <a:r>
              <a:rPr lang="de-DE" sz="2000"/>
              <a:t> </a:t>
            </a:r>
            <a:r>
              <a:rPr lang="de-DE" sz="2000" err="1"/>
              <a:t>can</a:t>
            </a:r>
            <a:r>
              <a:rPr lang="de-DE" sz="2000"/>
              <a:t> </a:t>
            </a:r>
            <a:r>
              <a:rPr lang="de-DE" sz="2000" err="1"/>
              <a:t>decrase</a:t>
            </a:r>
            <a:r>
              <a:rPr lang="de-DE" sz="2000"/>
              <a:t> </a:t>
            </a:r>
            <a:r>
              <a:rPr lang="de-DE" sz="2000" err="1"/>
              <a:t>by</a:t>
            </a:r>
            <a:r>
              <a:rPr lang="de-DE" sz="2000"/>
              <a:t> 66%</a:t>
            </a:r>
          </a:p>
          <a:p>
            <a:pPr lvl="1"/>
            <a:r>
              <a:rPr lang="de-DE" sz="1600"/>
              <a:t>1000 Robots -&gt; 300 Robots</a:t>
            </a:r>
          </a:p>
          <a:p>
            <a:r>
              <a:rPr lang="de-DE" sz="2000" err="1"/>
              <a:t>Reduced</a:t>
            </a:r>
            <a:r>
              <a:rPr lang="de-DE" sz="2000"/>
              <a:t> </a:t>
            </a:r>
            <a:r>
              <a:rPr lang="de-DE" sz="2000" err="1"/>
              <a:t>floor</a:t>
            </a:r>
            <a:r>
              <a:rPr lang="de-DE" sz="2000"/>
              <a:t> </a:t>
            </a:r>
            <a:r>
              <a:rPr lang="de-DE" sz="2000" err="1"/>
              <a:t>space</a:t>
            </a:r>
            <a:r>
              <a:rPr lang="de-DE" sz="2000"/>
              <a:t> due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fewer</a:t>
            </a:r>
            <a:r>
              <a:rPr lang="de-DE" sz="2000"/>
              <a:t> </a:t>
            </a:r>
            <a:r>
              <a:rPr lang="de-DE" sz="2000" err="1"/>
              <a:t>stations</a:t>
            </a:r>
            <a:endParaRPr lang="de-DE" sz="2000"/>
          </a:p>
          <a:p>
            <a:pPr lvl="1"/>
            <a:r>
              <a:rPr lang="de-DE" sz="1600" err="1"/>
              <a:t>Estimation</a:t>
            </a:r>
            <a:r>
              <a:rPr lang="de-DE" sz="1600"/>
              <a:t> </a:t>
            </a:r>
            <a:r>
              <a:rPr lang="de-DE" sz="1600" err="1"/>
              <a:t>from</a:t>
            </a:r>
            <a:r>
              <a:rPr lang="de-DE" sz="1600"/>
              <a:t> IDRA -&gt; 20%floor </a:t>
            </a:r>
            <a:r>
              <a:rPr lang="de-DE" sz="1600" err="1"/>
              <a:t>saving</a:t>
            </a:r>
            <a:endParaRPr lang="de-DE" sz="1600"/>
          </a:p>
          <a:p>
            <a:pPr marL="68262" indent="0">
              <a:buNone/>
            </a:pPr>
            <a:endParaRPr lang="de-DE" sz="1600"/>
          </a:p>
          <a:p>
            <a:pPr marL="68262" indent="0">
              <a:buNone/>
            </a:pPr>
            <a:endParaRPr lang="de-DE" sz="2000"/>
          </a:p>
          <a:p>
            <a:r>
              <a:rPr lang="de-DE" sz="2000"/>
              <a:t>New </a:t>
            </a:r>
            <a:r>
              <a:rPr lang="de-DE" sz="2000" err="1"/>
              <a:t>alloys</a:t>
            </a:r>
            <a:r>
              <a:rPr lang="de-DE" sz="2000"/>
              <a:t> </a:t>
            </a:r>
            <a:r>
              <a:rPr lang="de-DE" sz="2000" err="1"/>
              <a:t>were</a:t>
            </a:r>
            <a:r>
              <a:rPr lang="de-DE" sz="2000"/>
              <a:t> </a:t>
            </a:r>
            <a:r>
              <a:rPr lang="de-DE" sz="2000" err="1"/>
              <a:t>necessary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implement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Gigacasting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generate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necessary</a:t>
            </a:r>
            <a:r>
              <a:rPr lang="de-DE" sz="2000"/>
              <a:t> </a:t>
            </a:r>
            <a:r>
              <a:rPr lang="de-DE" sz="2000" err="1"/>
              <a:t>quality</a:t>
            </a:r>
            <a:endParaRPr lang="de-DE" sz="2000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A633BB50-6A8A-54C0-5182-E3CB55CA6100}"/>
              </a:ext>
            </a:extLst>
          </p:cNvPr>
          <p:cNvSpPr txBox="1">
            <a:spLocks/>
          </p:cNvSpPr>
          <p:nvPr/>
        </p:nvSpPr>
        <p:spPr>
          <a:xfrm>
            <a:off x="811214" y="8191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/>
              <a:t>Why Giga casting – car structure</a:t>
            </a:r>
          </a:p>
        </p:txBody>
      </p:sp>
    </p:spTree>
    <p:extLst>
      <p:ext uri="{BB962C8B-B14F-4D97-AF65-F5344CB8AC3E}">
        <p14:creationId xmlns:p14="http://schemas.microsoft.com/office/powerpoint/2010/main" val="395999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110CE-5835-F9B4-B467-81EEBBED4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OEM </a:t>
            </a:r>
            <a:r>
              <a:rPr lang="de-DE" err="1"/>
              <a:t>investing</a:t>
            </a:r>
            <a:r>
              <a:rPr lang="de-DE"/>
              <a:t> in / </a:t>
            </a:r>
            <a:r>
              <a:rPr lang="de-DE" err="1"/>
              <a:t>using</a:t>
            </a:r>
            <a:r>
              <a:rPr lang="de-DE"/>
              <a:t> </a:t>
            </a:r>
            <a:r>
              <a:rPr lang="de-DE" err="1"/>
              <a:t>Gigacasting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1F2C1C-3ED9-E08C-D940-3AE8E645E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7AD234-EF74-B7EB-83B0-F85553775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0E2C50-98D9-C0DA-CEB0-C7F0F58C7393}"/>
              </a:ext>
            </a:extLst>
          </p:cNvPr>
          <p:cNvSpPr txBox="1"/>
          <p:nvPr/>
        </p:nvSpPr>
        <p:spPr>
          <a:xfrm>
            <a:off x="658814" y="1810054"/>
            <a:ext cx="2562225" cy="361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EUROPE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CFBFC9-B6A6-F7A3-3001-E23CE37F1B49}"/>
              </a:ext>
            </a:extLst>
          </p:cNvPr>
          <p:cNvSpPr txBox="1"/>
          <p:nvPr/>
        </p:nvSpPr>
        <p:spPr>
          <a:xfrm>
            <a:off x="4082584" y="1810054"/>
            <a:ext cx="2562225" cy="361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>
                <a:solidFill>
                  <a:srgbClr val="003D6A"/>
                </a:solidFill>
              </a:rPr>
              <a:t>ASIA</a:t>
            </a:r>
            <a:endParaRPr kumimoji="0" lang="de-DE" sz="22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0AD93E-3411-7FAD-5661-D981F848C0B2}"/>
              </a:ext>
            </a:extLst>
          </p:cNvPr>
          <p:cNvSpPr txBox="1"/>
          <p:nvPr/>
        </p:nvSpPr>
        <p:spPr>
          <a:xfrm>
            <a:off x="7487304" y="1803159"/>
            <a:ext cx="2562225" cy="361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>
                <a:solidFill>
                  <a:srgbClr val="003D6A"/>
                </a:solidFill>
              </a:rPr>
              <a:t>NORTH AMERICA</a:t>
            </a:r>
            <a:endParaRPr kumimoji="0" lang="de-DE" sz="22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8A10ED-2017-55CE-67AD-A4386FC7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92" y="2175843"/>
            <a:ext cx="1480434" cy="2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ues Unternehmenslogo für General Motors – Design Tagebuch">
            <a:extLst>
              <a:ext uri="{FF2B5EF4-FFF2-40B4-BE49-F238E27FC236}">
                <a16:creationId xmlns:a16="http://schemas.microsoft.com/office/drawing/2014/main" id="{3998DF59-F19F-27A4-4CEC-5F9797D0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6" y="2165109"/>
            <a:ext cx="1392545" cy="102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uawei logo - Soziale Medien und Logos Symbole">
            <a:extLst>
              <a:ext uri="{FF2B5EF4-FFF2-40B4-BE49-F238E27FC236}">
                <a16:creationId xmlns:a16="http://schemas.microsoft.com/office/drawing/2014/main" id="{78448FA8-0ECF-AD38-4D14-97E9FF10A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20292" r="-375" b="22260"/>
          <a:stretch/>
        </p:blipFill>
        <p:spPr bwMode="auto">
          <a:xfrm>
            <a:off x="5608804" y="2372244"/>
            <a:ext cx="1637537" cy="4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1FC9792B-E4C3-B342-A2D8-C13A1D8A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36" y="3212417"/>
            <a:ext cx="2083205" cy="4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2701020-E56B-2880-1911-84D18520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4" y="2350773"/>
            <a:ext cx="2729921" cy="6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43A4487D-334A-3543-0DF7-63F5404B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92" y="3617967"/>
            <a:ext cx="1298904" cy="4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yobi Brandungsrollen Ecusima Surf FD - Brandungsrollen - Angelshop BESTEN  KUNSTKODER">
            <a:extLst>
              <a:ext uri="{FF2B5EF4-FFF2-40B4-BE49-F238E27FC236}">
                <a16:creationId xmlns:a16="http://schemas.microsoft.com/office/drawing/2014/main" id="{78557582-366A-25F5-72E7-393521DA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665" y="3715078"/>
            <a:ext cx="1006676" cy="7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34BBE84D-9AE5-0CCD-70F5-EA8C3348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031" y="4109967"/>
            <a:ext cx="687411" cy="8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1F03E5B7-BDAE-805E-FA2E-F96D9923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121" y="3212417"/>
            <a:ext cx="1633233" cy="58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Toyota Logo Sign Icon Symbol Vector Stock Vector (Royalty Free) 2300541425  | Shutterstock">
            <a:extLst>
              <a:ext uri="{FF2B5EF4-FFF2-40B4-BE49-F238E27FC236}">
                <a16:creationId xmlns:a16="http://schemas.microsoft.com/office/drawing/2014/main" id="{C54A5859-0BE5-F25C-A9D3-AA2410F6C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9"/>
          <a:stretch/>
        </p:blipFill>
        <p:spPr bwMode="auto">
          <a:xfrm>
            <a:off x="4064792" y="5801999"/>
            <a:ext cx="1880919" cy="3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3CA2927E-B92C-C52A-E2FF-39136296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11" y="3497165"/>
            <a:ext cx="972920" cy="9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olvo jetzt in 2-D: Schwedischer Hersteller ändert sein Logo - AUTO BILD">
            <a:extLst>
              <a:ext uri="{FF2B5EF4-FFF2-40B4-BE49-F238E27FC236}">
                <a16:creationId xmlns:a16="http://schemas.microsoft.com/office/drawing/2014/main" id="{918FB05D-C896-B424-CFB2-E9E6D2F5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52" y="4799339"/>
            <a:ext cx="1066838" cy="10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XIAOMI Logo ▻ Bilder, Geschichte, Entwicklung &amp; u.v.m">
            <a:extLst>
              <a:ext uri="{FF2B5EF4-FFF2-40B4-BE49-F238E27FC236}">
                <a16:creationId xmlns:a16="http://schemas.microsoft.com/office/drawing/2014/main" id="{F20B3AAC-2A40-32F7-C50E-1D69F55F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92" y="4994234"/>
            <a:ext cx="1157894" cy="6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>
            <a:extLst>
              <a:ext uri="{FF2B5EF4-FFF2-40B4-BE49-F238E27FC236}">
                <a16:creationId xmlns:a16="http://schemas.microsoft.com/office/drawing/2014/main" id="{F34C37DD-82D9-E698-0755-AD582B0C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92" y="4435632"/>
            <a:ext cx="2627878" cy="3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>
            <a:extLst>
              <a:ext uri="{FF2B5EF4-FFF2-40B4-BE49-F238E27FC236}">
                <a16:creationId xmlns:a16="http://schemas.microsoft.com/office/drawing/2014/main" id="{A2ADD7AA-6285-5BF1-D906-8B02CBA1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49" y="5126926"/>
            <a:ext cx="1529392" cy="3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Logos">
            <a:extLst>
              <a:ext uri="{FF2B5EF4-FFF2-40B4-BE49-F238E27FC236}">
                <a16:creationId xmlns:a16="http://schemas.microsoft.com/office/drawing/2014/main" id="{B23346EF-114D-EA26-A7C9-4718983EE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5" b="36122"/>
          <a:stretch/>
        </p:blipFill>
        <p:spPr bwMode="auto">
          <a:xfrm>
            <a:off x="4064792" y="2853968"/>
            <a:ext cx="2150652" cy="38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>
            <a:extLst>
              <a:ext uri="{FF2B5EF4-FFF2-40B4-BE49-F238E27FC236}">
                <a16:creationId xmlns:a16="http://schemas.microsoft.com/office/drawing/2014/main" id="{0E81E5DB-5DA6-633C-A75E-248A5749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67" y="5740783"/>
            <a:ext cx="808174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0">
            <a:extLst>
              <a:ext uri="{FF2B5EF4-FFF2-40B4-BE49-F238E27FC236}">
                <a16:creationId xmlns:a16="http://schemas.microsoft.com/office/drawing/2014/main" id="{0CE4DF15-9F04-E672-C627-E0E65B0A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58" y="5345439"/>
            <a:ext cx="2142471" cy="5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9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9CC64-E2BA-A47A-976D-55AFD04B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builders</a:t>
            </a:r>
            <a:r>
              <a:rPr lang="de-DE"/>
              <a:t> </a:t>
            </a:r>
            <a:r>
              <a:rPr lang="de-DE" err="1"/>
              <a:t>Gigacasting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CFFCC3B-7A0F-B18B-1134-B2EB746A3C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106565-A4E0-3355-E857-D904BFA70A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8" name="Picture 10" descr="TIMTOS-Exhibitor Info.-L.K. MACHINERY CORP.">
            <a:extLst>
              <a:ext uri="{FF2B5EF4-FFF2-40B4-BE49-F238E27FC236}">
                <a16:creationId xmlns:a16="http://schemas.microsoft.com/office/drawing/2014/main" id="{6F36E935-44B7-0A3F-DB7D-3F29EFE0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31" y="2419072"/>
            <a:ext cx="1748574" cy="6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89CB006-056E-ED08-D4ED-A4888D99DC43}"/>
              </a:ext>
            </a:extLst>
          </p:cNvPr>
          <p:cNvSpPr txBox="1"/>
          <p:nvPr/>
        </p:nvSpPr>
        <p:spPr>
          <a:xfrm>
            <a:off x="658814" y="1810054"/>
            <a:ext cx="2562225" cy="361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EUROPE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3902332-2B53-9F4A-A8FE-61BB6452AA8B}"/>
              </a:ext>
            </a:extLst>
          </p:cNvPr>
          <p:cNvSpPr txBox="1"/>
          <p:nvPr/>
        </p:nvSpPr>
        <p:spPr>
          <a:xfrm>
            <a:off x="4082584" y="1810054"/>
            <a:ext cx="2562225" cy="361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CHINA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89D12A-3C57-F234-2684-0DEA08B55693}"/>
              </a:ext>
            </a:extLst>
          </p:cNvPr>
          <p:cNvSpPr txBox="1"/>
          <p:nvPr/>
        </p:nvSpPr>
        <p:spPr>
          <a:xfrm>
            <a:off x="7487304" y="1803159"/>
            <a:ext cx="2562225" cy="361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JAPAN</a:t>
            </a:r>
          </a:p>
        </p:txBody>
      </p:sp>
      <p:pic>
        <p:nvPicPr>
          <p:cNvPr id="10" name="Picture 6" descr="Bühler Holding – Wikipedia">
            <a:extLst>
              <a:ext uri="{FF2B5EF4-FFF2-40B4-BE49-F238E27FC236}">
                <a16:creationId xmlns:a16="http://schemas.microsoft.com/office/drawing/2014/main" id="{F41D4C0B-8B43-1110-82D9-F8E45F8E8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/>
          <a:stretch/>
        </p:blipFill>
        <p:spPr bwMode="auto">
          <a:xfrm>
            <a:off x="1282331" y="3371416"/>
            <a:ext cx="2195552" cy="10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dra Group - YouTube">
            <a:extLst>
              <a:ext uri="{FF2B5EF4-FFF2-40B4-BE49-F238E27FC236}">
                <a16:creationId xmlns:a16="http://schemas.microsoft.com/office/drawing/2014/main" id="{61C6D026-245A-AB58-F536-F2898F562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7088" b="25277"/>
          <a:stretch/>
        </p:blipFill>
        <p:spPr bwMode="auto">
          <a:xfrm>
            <a:off x="1562821" y="2356269"/>
            <a:ext cx="1634571" cy="8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BE Machinery Corporation, Ltd.">
            <a:extLst>
              <a:ext uri="{FF2B5EF4-FFF2-40B4-BE49-F238E27FC236}">
                <a16:creationId xmlns:a16="http://schemas.microsoft.com/office/drawing/2014/main" id="{C5D5A2D8-5DA3-B8B7-9E24-EA0495932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/>
          <a:stretch/>
        </p:blipFill>
        <p:spPr bwMode="auto">
          <a:xfrm>
            <a:off x="8017679" y="2219736"/>
            <a:ext cx="1953861" cy="155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IZUMI_official - YouTube">
            <a:extLst>
              <a:ext uri="{FF2B5EF4-FFF2-40B4-BE49-F238E27FC236}">
                <a16:creationId xmlns:a16="http://schemas.microsoft.com/office/drawing/2014/main" id="{7A8FB612-E0F4-6EC6-60DE-55F49C586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39431"/>
          <a:stretch/>
        </p:blipFill>
        <p:spPr bwMode="auto">
          <a:xfrm>
            <a:off x="4321131" y="3315487"/>
            <a:ext cx="2130170" cy="4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njection Molding &amp; Die Casting Machine Manufacturer - CNC Precision Machine  Tools | Shibaura Machine">
            <a:extLst>
              <a:ext uri="{FF2B5EF4-FFF2-40B4-BE49-F238E27FC236}">
                <a16:creationId xmlns:a16="http://schemas.microsoft.com/office/drawing/2014/main" id="{11BB276B-4E8B-9E51-5D26-3C10C281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02" y="3868174"/>
            <a:ext cx="1634572" cy="8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ome – Haitian Die Casting">
            <a:extLst>
              <a:ext uri="{FF2B5EF4-FFF2-40B4-BE49-F238E27FC236}">
                <a16:creationId xmlns:a16="http://schemas.microsoft.com/office/drawing/2014/main" id="{72E2780A-8488-CC29-32A3-DA3CFA57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31" y="4051311"/>
            <a:ext cx="2333124" cy="56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talPresseGauss | LinkedIn">
            <a:extLst>
              <a:ext uri="{FF2B5EF4-FFF2-40B4-BE49-F238E27FC236}">
                <a16:creationId xmlns:a16="http://schemas.microsoft.com/office/drawing/2014/main" id="{A35131AE-C5A2-7101-32FB-6681A511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86" y="4532616"/>
            <a:ext cx="1268042" cy="126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15248CFC-0D21-8C35-D664-FA4DA3E3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31" y="4841359"/>
            <a:ext cx="2889021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ADB20EA8-D00C-7C76-C80F-59C64AB20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"/>
          <a:stretch/>
        </p:blipFill>
        <p:spPr bwMode="auto">
          <a:xfrm>
            <a:off x="4321131" y="5550690"/>
            <a:ext cx="2324100" cy="4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27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026d41-25d0-4f85-a130-2709d5dcdf86" xsi:nil="true"/>
    <Hyperlink xmlns="50f14b97-30cc-44a4-a78f-dff451dd69d0">
      <Url xsi:nil="true"/>
      <Description xsi:nil="true"/>
    </Hyperlink>
    <lcf76f155ced4ddcb4097134ff3c332f xmlns="50f14b97-30cc-44a4-a78f-dff451dd69d0">
      <Terms xmlns="http://schemas.microsoft.com/office/infopath/2007/PartnerControls"/>
    </lcf76f155ced4ddcb4097134ff3c332f>
    <SharedWithUsers xmlns="5a026d41-25d0-4f85-a130-2709d5dcdf86">
      <UserInfo>
        <DisplayName>Quenzer, Lisa Helena</DisplayName>
        <AccountId>895</AccountId>
        <AccountType/>
      </UserInfo>
      <UserInfo>
        <DisplayName>Wütherich, Samuel</DisplayName>
        <AccountId>307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EAE3D09428564296C2ABB11D604599" ma:contentTypeVersion="17" ma:contentTypeDescription="Ein neues Dokument erstellen." ma:contentTypeScope="" ma:versionID="f505ece0e6da7e9b725f82fdeb615a84">
  <xsd:schema xmlns:xsd="http://www.w3.org/2001/XMLSchema" xmlns:xs="http://www.w3.org/2001/XMLSchema" xmlns:p="http://schemas.microsoft.com/office/2006/metadata/properties" xmlns:ns2="50f14b97-30cc-44a4-a78f-dff451dd69d0" xmlns:ns3="5a026d41-25d0-4f85-a130-2709d5dcdf86" targetNamespace="http://schemas.microsoft.com/office/2006/metadata/properties" ma:root="true" ma:fieldsID="44b0d6db3ab173d832b83d7d744f83c1" ns2:_="" ns3:_="">
    <xsd:import namespace="50f14b97-30cc-44a4-a78f-dff451dd69d0"/>
    <xsd:import namespace="5a026d41-25d0-4f85-a130-2709d5dcdf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Hyperlink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14b97-30cc-44a4-a78f-dff451dd6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Hyperlink" ma:index="21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26d41-25d0-4f85-a130-2709d5dcdf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b5f4f8c-2d38-4717-8ef3-ccbae8afdef6}" ma:internalName="TaxCatchAll" ma:showField="CatchAllData" ma:web="5a026d41-25d0-4f85-a130-2709d5dcdf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6CA37B-B6C0-4564-8312-C2A0265AFD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F8A87-D96F-451B-8E6A-A1ECF910B25C}">
  <ds:schemaRefs>
    <ds:schemaRef ds:uri="http://purl.org/dc/terms/"/>
    <ds:schemaRef ds:uri="5a026d41-25d0-4f85-a130-2709d5dcdf86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50f14b97-30cc-44a4-a78f-dff451dd69d0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FB0552-709C-4D49-9F31-CF643ADB5118}"/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773</Words>
  <Application>Microsoft Office PowerPoint</Application>
  <PresentationFormat>Breitbild</PresentationFormat>
  <Paragraphs>226</Paragraphs>
  <Slides>20</Slides>
  <Notes>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Wingdings</vt:lpstr>
      <vt:lpstr>Arial</vt:lpstr>
      <vt:lpstr>Calibri</vt:lpstr>
      <vt:lpstr>Symbol</vt:lpstr>
      <vt:lpstr>Fago Pro</vt:lpstr>
      <vt:lpstr>Courier New</vt:lpstr>
      <vt:lpstr>Office</vt:lpstr>
      <vt:lpstr>DRIVING YOUR CHANGE</vt:lpstr>
      <vt:lpstr>OUR FOCUS</vt:lpstr>
      <vt:lpstr>What is Gigacasting/ Megacasting/ …</vt:lpstr>
      <vt:lpstr>What is Gigacasting/ Megacasting/ …</vt:lpstr>
      <vt:lpstr>Parts for Gigacasting - EV</vt:lpstr>
      <vt:lpstr>Why Giga casting – car structure</vt:lpstr>
      <vt:lpstr> </vt:lpstr>
      <vt:lpstr>OEM investing in / using Gigacasting</vt:lpstr>
      <vt:lpstr>Machine builders Gigacasting</vt:lpstr>
      <vt:lpstr>Machine builders for the machining of Mega Casting</vt:lpstr>
      <vt:lpstr>Order books of machine builders Q1 2024</vt:lpstr>
      <vt:lpstr>Who supplies whom</vt:lpstr>
      <vt:lpstr>OEM`s Gigacasting </vt:lpstr>
      <vt:lpstr>OEM`s Gigacasting </vt:lpstr>
      <vt:lpstr>Volkswagen News – Mega Casting for new car generations</vt:lpstr>
      <vt:lpstr>Application envirounment</vt:lpstr>
      <vt:lpstr>Gripper for Gigacasting</vt:lpstr>
      <vt:lpstr>Steps after unloading?</vt:lpstr>
      <vt:lpstr>CNC machining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Conz, Marcel</cp:lastModifiedBy>
  <cp:revision>2</cp:revision>
  <dcterms:created xsi:type="dcterms:W3CDTF">2022-07-14T15:38:34Z</dcterms:created>
  <dcterms:modified xsi:type="dcterms:W3CDTF">2025-11-06T09:38:57Z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0x010100A7EAE3D09428564296C2ABB11D604599</vt:lpwstr>
  </property>
  <property fmtid="{D5CDD505-2E9C-101B-9397-08002B2CF9AE}" pid="3" name="MediaServiceImageTags">
    <vt:lpwstr/>
  </property>
</Properties>
</file>