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6130" r:id="rId5"/>
    <p:sldId id="2147480560" r:id="rId6"/>
    <p:sldId id="284" r:id="rId7"/>
    <p:sldId id="2147480455" r:id="rId8"/>
    <p:sldId id="2147480456" r:id="rId9"/>
    <p:sldId id="2146849633" r:id="rId10"/>
    <p:sldId id="6444" r:id="rId11"/>
    <p:sldId id="2146849140" r:id="rId12"/>
    <p:sldId id="2146849160" r:id="rId13"/>
    <p:sldId id="2146849161" r:id="rId14"/>
    <p:sldId id="2146849162" r:id="rId15"/>
    <p:sldId id="2147480457" r:id="rId16"/>
    <p:sldId id="2146849555" r:id="rId17"/>
    <p:sldId id="2147480458" r:id="rId18"/>
    <p:sldId id="2147480459" r:id="rId19"/>
    <p:sldId id="2146849420" r:id="rId20"/>
    <p:sldId id="2146849421" r:id="rId21"/>
    <p:sldId id="6277" r:id="rId22"/>
    <p:sldId id="6281" r:id="rId23"/>
    <p:sldId id="6283" r:id="rId24"/>
    <p:sldId id="2146849557" r:id="rId25"/>
    <p:sldId id="2146849558" r:id="rId26"/>
    <p:sldId id="2146849559" r:id="rId27"/>
    <p:sldId id="6459" r:id="rId28"/>
    <p:sldId id="6286" r:id="rId29"/>
    <p:sldId id="6452" r:id="rId30"/>
    <p:sldId id="2147480559" r:id="rId31"/>
    <p:sldId id="2147480460" r:id="rId32"/>
    <p:sldId id="2147480461" r:id="rId33"/>
    <p:sldId id="2147480467" r:id="rId34"/>
    <p:sldId id="2147480470" r:id="rId35"/>
    <p:sldId id="2146849492" r:id="rId36"/>
    <p:sldId id="2146849493" r:id="rId37"/>
    <p:sldId id="2146849481" r:id="rId38"/>
    <p:sldId id="2146849552" r:id="rId39"/>
    <p:sldId id="2146849483" r:id="rId40"/>
    <p:sldId id="2146849628" r:id="rId41"/>
    <p:sldId id="2147480468" r:id="rId42"/>
    <p:sldId id="2147480471" r:id="rId43"/>
    <p:sldId id="2146849484" r:id="rId44"/>
    <p:sldId id="2146849504" r:id="rId45"/>
    <p:sldId id="2147480561" r:id="rId46"/>
    <p:sldId id="2146849485" r:id="rId47"/>
    <p:sldId id="2146849553" r:id="rId48"/>
    <p:sldId id="2147480469" r:id="rId49"/>
    <p:sldId id="2147480472" r:id="rId50"/>
    <p:sldId id="2146849486" r:id="rId51"/>
    <p:sldId id="2146849487" r:id="rId52"/>
    <p:sldId id="2147480466" r:id="rId53"/>
    <p:sldId id="2146849621" r:id="rId54"/>
    <p:sldId id="2146849620" r:id="rId55"/>
    <p:sldId id="2146849576" r:id="rId56"/>
  </p:sldIdLst>
  <p:sldSz cx="12192000" cy="6858000"/>
  <p:notesSz cx="6858000" cy="9144000"/>
  <p:embeddedFontLst>
    <p:embeddedFont>
      <p:font typeface="Fago Pro" panose="02000506040000020004" pitchFamily="2" charset="0"/>
      <p:regular r:id="rId59"/>
      <p:bold r:id="rId60"/>
      <p:italic r:id="rId61"/>
      <p:boldItalic r:id="rId6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 - SCHUNK Engineering GTAT" id="{EF84742B-D26B-406E-B89C-909CA86539A4}">
          <p14:sldIdLst>
            <p14:sldId id="6130"/>
            <p14:sldId id="2147480560"/>
            <p14:sldId id="284"/>
            <p14:sldId id="2147480455"/>
            <p14:sldId id="2147480456"/>
            <p14:sldId id="2146849633"/>
          </p14:sldIdLst>
        </p14:section>
        <p14:section name="EN - SCHUNK Engineering GTAT" id="{FA0A687A-A309-421F-96E3-053335D4C85D}">
          <p14:sldIdLst>
            <p14:sldId id="6444"/>
            <p14:sldId id="2146849140"/>
            <p14:sldId id="2146849160"/>
            <p14:sldId id="2146849161"/>
            <p14:sldId id="2146849162"/>
            <p14:sldId id="2147480457"/>
            <p14:sldId id="2146849555"/>
            <p14:sldId id="2147480458"/>
            <p14:sldId id="2147480459"/>
            <p14:sldId id="2146849420"/>
            <p14:sldId id="2146849421"/>
            <p14:sldId id="6277"/>
            <p14:sldId id="6281"/>
            <p14:sldId id="6283"/>
            <p14:sldId id="2146849557"/>
            <p14:sldId id="2146849558"/>
            <p14:sldId id="2146849559"/>
            <p14:sldId id="6459"/>
            <p14:sldId id="6286"/>
            <p14:sldId id="6452"/>
            <p14:sldId id="2147480559"/>
          </p14:sldIdLst>
        </p14:section>
        <p14:section name="EN - Consulting and requirements analysis" id="{8BCABF72-B3C4-4616-8581-3C84E819E3B8}">
          <p14:sldIdLst>
            <p14:sldId id="2147480460"/>
            <p14:sldId id="2147480461"/>
          </p14:sldIdLst>
        </p14:section>
        <p14:section name="EN - Development and design" id="{726C33E0-5164-4859-A4CC-4098F817035F}">
          <p14:sldIdLst>
            <p14:sldId id="2147480467"/>
            <p14:sldId id="2147480470"/>
            <p14:sldId id="2146849492"/>
            <p14:sldId id="2146849493"/>
            <p14:sldId id="2146849481"/>
            <p14:sldId id="2146849552"/>
            <p14:sldId id="2146849483"/>
            <p14:sldId id="2146849628"/>
          </p14:sldIdLst>
        </p14:section>
        <p14:section name="EN - Production and validation" id="{22E4E918-396D-4110-BA01-21831EB2D276}">
          <p14:sldIdLst>
            <p14:sldId id="2147480468"/>
            <p14:sldId id="2147480471"/>
            <p14:sldId id="2146849484"/>
            <p14:sldId id="2146849504"/>
            <p14:sldId id="2147480561"/>
            <p14:sldId id="2146849485"/>
            <p14:sldId id="2146849553"/>
          </p14:sldIdLst>
        </p14:section>
        <p14:section name="EN - Delivery and after-sales service" id="{4AF40982-3571-499F-A5D8-3CD46FF3CB15}">
          <p14:sldIdLst>
            <p14:sldId id="2147480469"/>
            <p14:sldId id="2147480472"/>
            <p14:sldId id="2146849486"/>
            <p14:sldId id="2146849487"/>
          </p14:sldIdLst>
        </p14:section>
        <p14:section name="EN - Project management" id="{B67EDDA4-3D82-4B78-903C-CD0E992BBF93}">
          <p14:sldIdLst>
            <p14:sldId id="2147480466"/>
            <p14:sldId id="2146849621"/>
            <p14:sldId id="2146849620"/>
          </p14:sldIdLst>
        </p14:section>
        <p14:section name="EN - End" id="{7D6D6622-CF50-4534-8696-E441216FBBBB}">
          <p14:sldIdLst>
            <p14:sldId id="21468495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CFE814-D6AF-8B97-8513-96B43D882222}" name="Metz, Michel" initials="MM" userId="S::Michel.Metz@de.schunk.com::5056cc83-cd62-42f4-a36f-13951c730237" providerId="AD"/>
  <p188:author id="{A6D04B70-BFFB-D20D-3F48-E5C33CE5BC8B}" name="Kippenbrock, Kyle" initials="KK" userId="S::kyle.kippenbrock@de.schunk.com::74d200b2-e9fa-4a0b-bd7c-75b1035d1698" providerId="AD"/>
  <p188:author id="{A50D9775-D476-4BFE-7157-A349271D9B47}" name="Bernert, Isabelle" initials="IB" userId="S::isabelle.bernert@de.schunk.com::214e746f-fa04-476e-a588-08e9a5cd31bc" providerId="AD"/>
  <p188:author id="{CCB3FDDF-7941-CDA5-B594-68FF4501BFC2}" name="Hanselmann, Markus" initials="MH" userId="S::markus.hanselmann@de.schunk.com::029d1f02-3ca2-4544-88e9-d09c85e465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3E3E3"/>
    <a:srgbClr val="F6E702"/>
    <a:srgbClr val="F7D802"/>
    <a:srgbClr val="004F70"/>
    <a:srgbClr val="0076A8"/>
    <a:srgbClr val="53CCFF"/>
    <a:srgbClr val="8DDDF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368953-0F64-404F-ACF5-AB8FFFCF3760}" v="53" dt="2025-12-03T12:28:39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55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E4EA5-DC74-48C1-9D73-E8E9D0805F9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0CED2D73-08B4-41B3-B3C9-270233BC4046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6CA6DE3C-3918-452C-B201-3D5EECEE24CA}" type="parTrans" cxnId="{3D0B62D9-D50B-4962-BF7D-2399508BF3FF}">
      <dgm:prSet/>
      <dgm:spPr/>
      <dgm:t>
        <a:bodyPr/>
        <a:lstStyle/>
        <a:p>
          <a:endParaRPr lang="de-DE"/>
        </a:p>
      </dgm:t>
    </dgm:pt>
    <dgm:pt modelId="{DDBCF2BD-4E19-4A87-A6EA-95AC99426965}" type="sibTrans" cxnId="{3D0B62D9-D50B-4962-BF7D-2399508BF3FF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05F339CC-0C41-4B05-ACFC-7CF2CD5610FF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922FA202-1C2A-4E39-8E6D-674F5C629C67}" type="parTrans" cxnId="{C1E251E4-627A-44D6-8A1D-3A23A58ABD36}">
      <dgm:prSet/>
      <dgm:spPr/>
      <dgm:t>
        <a:bodyPr/>
        <a:lstStyle/>
        <a:p>
          <a:endParaRPr lang="de-DE"/>
        </a:p>
      </dgm:t>
    </dgm:pt>
    <dgm:pt modelId="{DD174377-2862-4826-A5EF-B066F21176B0}" type="sibTrans" cxnId="{C1E251E4-627A-44D6-8A1D-3A23A58ABD36}">
      <dgm:prSet/>
      <dgm:spPr>
        <a:ln w="3175">
          <a:solidFill>
            <a:schemeClr val="bg1"/>
          </a:solidFill>
        </a:ln>
      </dgm:spPr>
      <dgm:t>
        <a:bodyPr/>
        <a:lstStyle/>
        <a:p>
          <a:endParaRPr lang="de-DE"/>
        </a:p>
      </dgm:t>
    </dgm:pt>
    <dgm:pt modelId="{C8AD1C01-3B65-4BF9-ACBF-0FFD331FD640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94369230-A606-4106-8E28-9DBB1816803E}" type="parTrans" cxnId="{2C83798D-2774-47CA-92C7-ED05B7F40D07}">
      <dgm:prSet/>
      <dgm:spPr/>
      <dgm:t>
        <a:bodyPr/>
        <a:lstStyle/>
        <a:p>
          <a:endParaRPr lang="de-DE"/>
        </a:p>
      </dgm:t>
    </dgm:pt>
    <dgm:pt modelId="{C0E28559-CD6B-49C4-9F94-610B1E182710}" type="sibTrans" cxnId="{2C83798D-2774-47CA-92C7-ED05B7F40D07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09A99B21-802C-472E-9ED8-CD7DE6B649BA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4535ED25-1B97-444F-A4EF-29537CA60F33}" type="parTrans" cxnId="{AA0ECF9B-8026-4F1F-950C-6127B26CF0B2}">
      <dgm:prSet/>
      <dgm:spPr/>
      <dgm:t>
        <a:bodyPr/>
        <a:lstStyle/>
        <a:p>
          <a:endParaRPr lang="de-DE"/>
        </a:p>
      </dgm:t>
    </dgm:pt>
    <dgm:pt modelId="{04B92F70-70A2-4039-8857-6F45F6A31F4B}" type="sibTrans" cxnId="{AA0ECF9B-8026-4F1F-950C-6127B26CF0B2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10B6C77B-3E62-418B-8B2D-9A563EEB7893}" type="pres">
      <dgm:prSet presAssocID="{EE0E4EA5-DC74-48C1-9D73-E8E9D0805F92}" presName="Name0" presStyleCnt="0">
        <dgm:presLayoutVars>
          <dgm:chMax/>
          <dgm:chPref/>
          <dgm:dir/>
          <dgm:animLvl val="lvl"/>
        </dgm:presLayoutVars>
      </dgm:prSet>
      <dgm:spPr/>
    </dgm:pt>
    <dgm:pt modelId="{DF4AA405-8F4C-4F37-B687-16ED2795BB82}" type="pres">
      <dgm:prSet presAssocID="{0CED2D73-08B4-41B3-B3C9-270233BC4046}" presName="composite" presStyleCnt="0"/>
      <dgm:spPr/>
    </dgm:pt>
    <dgm:pt modelId="{5D37EC6D-DDD6-4433-9EA1-4B24DE77E616}" type="pres">
      <dgm:prSet presAssocID="{0CED2D73-08B4-41B3-B3C9-270233BC4046}" presName="Parent1" presStyleLbl="node1" presStyleIdx="0" presStyleCnt="8">
        <dgm:presLayoutVars>
          <dgm:chMax val="1"/>
          <dgm:chPref val="1"/>
          <dgm:bulletEnabled val="1"/>
        </dgm:presLayoutVars>
      </dgm:prSet>
      <dgm:spPr>
        <a:xfrm rot="5400000">
          <a:off x="1664155" y="486337"/>
          <a:ext cx="1092969" cy="950883"/>
        </a:xfrm>
        <a:prstGeom prst="hexagon">
          <a:avLst>
            <a:gd name="adj" fmla="val 25000"/>
            <a:gd name="vf" fmla="val 115470"/>
          </a:avLst>
        </a:prstGeom>
      </dgm:spPr>
    </dgm:pt>
    <dgm:pt modelId="{2AEEE2D1-2117-4333-900D-229D66E82ED0}" type="pres">
      <dgm:prSet presAssocID="{0CED2D73-08B4-41B3-B3C9-270233BC4046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8857383-9284-4E5B-9BF8-8013120B905C}" type="pres">
      <dgm:prSet presAssocID="{0CED2D73-08B4-41B3-B3C9-270233BC4046}" presName="BalanceSpacing" presStyleCnt="0"/>
      <dgm:spPr/>
    </dgm:pt>
    <dgm:pt modelId="{4258CF9E-83D9-4EC0-A088-A5FF22D9050E}" type="pres">
      <dgm:prSet presAssocID="{0CED2D73-08B4-41B3-B3C9-270233BC4046}" presName="BalanceSpacing1" presStyleCnt="0"/>
      <dgm:spPr/>
    </dgm:pt>
    <dgm:pt modelId="{FB22E88D-53F0-4E6A-A797-2FB4A8C3B0A6}" type="pres">
      <dgm:prSet presAssocID="{DDBCF2BD-4E19-4A87-A6EA-95AC99426965}" presName="Accent1Text" presStyleLbl="node1" presStyleIdx="1" presStyleCnt="8"/>
      <dgm:spPr>
        <a:xfrm rot="5400000">
          <a:off x="637201" y="486337"/>
          <a:ext cx="1092969" cy="950883"/>
        </a:xfrm>
        <a:prstGeom prst="hexagon">
          <a:avLst>
            <a:gd name="adj" fmla="val 25000"/>
            <a:gd name="vf" fmla="val 115470"/>
          </a:avLst>
        </a:prstGeom>
      </dgm:spPr>
    </dgm:pt>
    <dgm:pt modelId="{82A30271-E264-4642-AAAE-5437222EB633}" type="pres">
      <dgm:prSet presAssocID="{DDBCF2BD-4E19-4A87-A6EA-95AC99426965}" presName="spaceBetweenRectangles" presStyleCnt="0"/>
      <dgm:spPr/>
    </dgm:pt>
    <dgm:pt modelId="{19AB8B28-FB5F-46C3-ACA4-988DB9F97A0F}" type="pres">
      <dgm:prSet presAssocID="{05F339CC-0C41-4B05-ACFC-7CF2CD5610FF}" presName="composite" presStyleCnt="0"/>
      <dgm:spPr/>
    </dgm:pt>
    <dgm:pt modelId="{2B0C6E32-B6BD-41CB-9B7B-DE7DA0E9519B}" type="pres">
      <dgm:prSet presAssocID="{05F339CC-0C41-4B05-ACFC-7CF2CD5610FF}" presName="Parent1" presStyleLbl="node1" presStyleIdx="2" presStyleCnt="8">
        <dgm:presLayoutVars>
          <dgm:chMax val="1"/>
          <dgm:chPref val="1"/>
          <dgm:bulletEnabled val="1"/>
        </dgm:presLayoutVars>
      </dgm:prSet>
      <dgm:spPr>
        <a:xfrm rot="5400000">
          <a:off x="1148711" y="1414050"/>
          <a:ext cx="1092969" cy="950883"/>
        </a:xfrm>
        <a:prstGeom prst="hexagon">
          <a:avLst>
            <a:gd name="adj" fmla="val 25000"/>
            <a:gd name="vf" fmla="val 115470"/>
          </a:avLst>
        </a:prstGeom>
      </dgm:spPr>
    </dgm:pt>
    <dgm:pt modelId="{1CDD404A-998D-4070-A191-EF8D70369EC0}" type="pres">
      <dgm:prSet presAssocID="{05F339CC-0C41-4B05-ACFC-7CF2CD5610FF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BFD4D111-BA77-4CBE-8391-C4E092AEF99D}" type="pres">
      <dgm:prSet presAssocID="{05F339CC-0C41-4B05-ACFC-7CF2CD5610FF}" presName="BalanceSpacing" presStyleCnt="0"/>
      <dgm:spPr/>
    </dgm:pt>
    <dgm:pt modelId="{23184C65-2E00-415F-A2C5-F5D5B5680203}" type="pres">
      <dgm:prSet presAssocID="{05F339CC-0C41-4B05-ACFC-7CF2CD5610FF}" presName="BalanceSpacing1" presStyleCnt="0"/>
      <dgm:spPr/>
    </dgm:pt>
    <dgm:pt modelId="{41782012-FC52-41C7-AC25-C1FC5A3A4398}" type="pres">
      <dgm:prSet presAssocID="{DD174377-2862-4826-A5EF-B066F21176B0}" presName="Accent1Text" presStyleLbl="node1" presStyleIdx="3" presStyleCnt="8"/>
      <dgm:spPr/>
    </dgm:pt>
    <dgm:pt modelId="{47DE7267-0D78-4938-804A-34A669C3DBF4}" type="pres">
      <dgm:prSet presAssocID="{DD174377-2862-4826-A5EF-B066F21176B0}" presName="spaceBetweenRectangles" presStyleCnt="0"/>
      <dgm:spPr/>
    </dgm:pt>
    <dgm:pt modelId="{552845FA-F99A-4A33-8939-B661914FAAA0}" type="pres">
      <dgm:prSet presAssocID="{C8AD1C01-3B65-4BF9-ACBF-0FFD331FD640}" presName="composite" presStyleCnt="0"/>
      <dgm:spPr/>
    </dgm:pt>
    <dgm:pt modelId="{0718929C-9728-49B3-B10B-A8424D97B64B}" type="pres">
      <dgm:prSet presAssocID="{C8AD1C01-3B65-4BF9-ACBF-0FFD331FD640}" presName="Parent1" presStyleLbl="node1" presStyleIdx="4" presStyleCnt="8">
        <dgm:presLayoutVars>
          <dgm:chMax val="1"/>
          <dgm:chPref val="1"/>
          <dgm:bulletEnabled val="1"/>
        </dgm:presLayoutVars>
      </dgm:prSet>
      <dgm:spPr>
        <a:xfrm rot="5400000">
          <a:off x="1664155" y="2341763"/>
          <a:ext cx="1092969" cy="950883"/>
        </a:xfrm>
        <a:prstGeom prst="hexagon">
          <a:avLst>
            <a:gd name="adj" fmla="val 25000"/>
            <a:gd name="vf" fmla="val 115470"/>
          </a:avLst>
        </a:prstGeom>
      </dgm:spPr>
    </dgm:pt>
    <dgm:pt modelId="{038A76E2-60C3-42B3-9077-A17A76CAAE99}" type="pres">
      <dgm:prSet presAssocID="{C8AD1C01-3B65-4BF9-ACBF-0FFD331FD640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CF6C100-E7EF-4A65-9ED3-638D6B3F4811}" type="pres">
      <dgm:prSet presAssocID="{C8AD1C01-3B65-4BF9-ACBF-0FFD331FD640}" presName="BalanceSpacing" presStyleCnt="0"/>
      <dgm:spPr/>
    </dgm:pt>
    <dgm:pt modelId="{F62F9795-04C1-43D8-A339-5E6E28A1EE18}" type="pres">
      <dgm:prSet presAssocID="{C8AD1C01-3B65-4BF9-ACBF-0FFD331FD640}" presName="BalanceSpacing1" presStyleCnt="0"/>
      <dgm:spPr/>
    </dgm:pt>
    <dgm:pt modelId="{F06F63F3-245C-4130-85D0-FF5ACCDCAE9B}" type="pres">
      <dgm:prSet presAssocID="{C0E28559-CD6B-49C4-9F94-610B1E182710}" presName="Accent1Text" presStyleLbl="node1" presStyleIdx="5" presStyleCnt="8"/>
      <dgm:spPr>
        <a:xfrm rot="5400000">
          <a:off x="637201" y="2341763"/>
          <a:ext cx="1092969" cy="950883"/>
        </a:xfrm>
        <a:prstGeom prst="hexagon">
          <a:avLst>
            <a:gd name="adj" fmla="val 25000"/>
            <a:gd name="vf" fmla="val 115470"/>
          </a:avLst>
        </a:prstGeom>
      </dgm:spPr>
    </dgm:pt>
    <dgm:pt modelId="{29754F8D-89B4-41A6-B14E-8A9140DC53F4}" type="pres">
      <dgm:prSet presAssocID="{C0E28559-CD6B-49C4-9F94-610B1E182710}" presName="spaceBetweenRectangles" presStyleCnt="0"/>
      <dgm:spPr/>
    </dgm:pt>
    <dgm:pt modelId="{A1C2CBE5-16EA-481C-AA1C-06F5D4B7000F}" type="pres">
      <dgm:prSet presAssocID="{09A99B21-802C-472E-9ED8-CD7DE6B649BA}" presName="composite" presStyleCnt="0"/>
      <dgm:spPr/>
    </dgm:pt>
    <dgm:pt modelId="{E521B828-3641-466A-94D6-6E4D162687BA}" type="pres">
      <dgm:prSet presAssocID="{09A99B21-802C-472E-9ED8-CD7DE6B649BA}" presName="Parent1" presStyleLbl="node1" presStyleIdx="6" presStyleCnt="8">
        <dgm:presLayoutVars>
          <dgm:chMax val="1"/>
          <dgm:chPref val="1"/>
          <dgm:bulletEnabled val="1"/>
        </dgm:presLayoutVars>
      </dgm:prSet>
      <dgm:spPr>
        <a:xfrm rot="5400000">
          <a:off x="1148711" y="3269475"/>
          <a:ext cx="1092969" cy="950883"/>
        </a:xfrm>
        <a:prstGeom prst="hexagon">
          <a:avLst>
            <a:gd name="adj" fmla="val 25000"/>
            <a:gd name="vf" fmla="val 115470"/>
          </a:avLst>
        </a:prstGeom>
      </dgm:spPr>
    </dgm:pt>
    <dgm:pt modelId="{17AE325F-ABFD-49C6-819E-40604B181563}" type="pres">
      <dgm:prSet presAssocID="{09A99B21-802C-472E-9ED8-CD7DE6B649BA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FE8D2D0D-460D-474E-9BFE-E5EA736EC83F}" type="pres">
      <dgm:prSet presAssocID="{09A99B21-802C-472E-9ED8-CD7DE6B649BA}" presName="BalanceSpacing" presStyleCnt="0"/>
      <dgm:spPr/>
    </dgm:pt>
    <dgm:pt modelId="{BEC2546C-E57E-49A0-AA07-1FEA2E1D1EB4}" type="pres">
      <dgm:prSet presAssocID="{09A99B21-802C-472E-9ED8-CD7DE6B649BA}" presName="BalanceSpacing1" presStyleCnt="0"/>
      <dgm:spPr/>
    </dgm:pt>
    <dgm:pt modelId="{2A5F1447-EDEF-43FE-99DA-AB87CBA6C8C6}" type="pres">
      <dgm:prSet presAssocID="{04B92F70-70A2-4039-8857-6F45F6A31F4B}" presName="Accent1Text" presStyleLbl="node1" presStyleIdx="7" presStyleCnt="8"/>
      <dgm:spPr>
        <a:xfrm rot="5400000">
          <a:off x="2175665" y="3269475"/>
          <a:ext cx="1092969" cy="950883"/>
        </a:xfrm>
        <a:prstGeom prst="hexagon">
          <a:avLst>
            <a:gd name="adj" fmla="val 25000"/>
            <a:gd name="vf" fmla="val 115470"/>
          </a:avLst>
        </a:prstGeom>
      </dgm:spPr>
    </dgm:pt>
  </dgm:ptLst>
  <dgm:cxnLst>
    <dgm:cxn modelId="{02A2FB0E-D818-4CD8-8AF5-18046621B760}" type="presOf" srcId="{0CED2D73-08B4-41B3-B3C9-270233BC4046}" destId="{5D37EC6D-DDD6-4433-9EA1-4B24DE77E616}" srcOrd="0" destOrd="0" presId="urn:microsoft.com/office/officeart/2008/layout/AlternatingHexagons"/>
    <dgm:cxn modelId="{80943E41-0249-40FD-887F-EA106E0A9673}" type="presOf" srcId="{05F339CC-0C41-4B05-ACFC-7CF2CD5610FF}" destId="{2B0C6E32-B6BD-41CB-9B7B-DE7DA0E9519B}" srcOrd="0" destOrd="0" presId="urn:microsoft.com/office/officeart/2008/layout/AlternatingHexagons"/>
    <dgm:cxn modelId="{8DA60768-86EC-4E5B-99AB-65C8F4B8AE40}" type="presOf" srcId="{C8AD1C01-3B65-4BF9-ACBF-0FFD331FD640}" destId="{0718929C-9728-49B3-B10B-A8424D97B64B}" srcOrd="0" destOrd="0" presId="urn:microsoft.com/office/officeart/2008/layout/AlternatingHexagons"/>
    <dgm:cxn modelId="{0C28946D-3BA4-4E6F-BB41-FAB3ADDEFFB4}" type="presOf" srcId="{DDBCF2BD-4E19-4A87-A6EA-95AC99426965}" destId="{FB22E88D-53F0-4E6A-A797-2FB4A8C3B0A6}" srcOrd="0" destOrd="0" presId="urn:microsoft.com/office/officeart/2008/layout/AlternatingHexagons"/>
    <dgm:cxn modelId="{E5DDDF70-48CB-4661-88A7-02EC7EFE594F}" type="presOf" srcId="{DD174377-2862-4826-A5EF-B066F21176B0}" destId="{41782012-FC52-41C7-AC25-C1FC5A3A4398}" srcOrd="0" destOrd="0" presId="urn:microsoft.com/office/officeart/2008/layout/AlternatingHexagons"/>
    <dgm:cxn modelId="{49BB0E87-941B-4D97-B145-F8CE826020E8}" type="presOf" srcId="{C0E28559-CD6B-49C4-9F94-610B1E182710}" destId="{F06F63F3-245C-4130-85D0-FF5ACCDCAE9B}" srcOrd="0" destOrd="0" presId="urn:microsoft.com/office/officeart/2008/layout/AlternatingHexagons"/>
    <dgm:cxn modelId="{B373258A-34DF-4745-BA5D-6519B6E7405F}" type="presOf" srcId="{EE0E4EA5-DC74-48C1-9D73-E8E9D0805F92}" destId="{10B6C77B-3E62-418B-8B2D-9A563EEB7893}" srcOrd="0" destOrd="0" presId="urn:microsoft.com/office/officeart/2008/layout/AlternatingHexagons"/>
    <dgm:cxn modelId="{2C83798D-2774-47CA-92C7-ED05B7F40D07}" srcId="{EE0E4EA5-DC74-48C1-9D73-E8E9D0805F92}" destId="{C8AD1C01-3B65-4BF9-ACBF-0FFD331FD640}" srcOrd="2" destOrd="0" parTransId="{94369230-A606-4106-8E28-9DBB1816803E}" sibTransId="{C0E28559-CD6B-49C4-9F94-610B1E182710}"/>
    <dgm:cxn modelId="{AA0ECF9B-8026-4F1F-950C-6127B26CF0B2}" srcId="{EE0E4EA5-DC74-48C1-9D73-E8E9D0805F92}" destId="{09A99B21-802C-472E-9ED8-CD7DE6B649BA}" srcOrd="3" destOrd="0" parTransId="{4535ED25-1B97-444F-A4EF-29537CA60F33}" sibTransId="{04B92F70-70A2-4039-8857-6F45F6A31F4B}"/>
    <dgm:cxn modelId="{4054D9CE-17AB-4FF0-B8DF-D623E140973B}" type="presOf" srcId="{09A99B21-802C-472E-9ED8-CD7DE6B649BA}" destId="{E521B828-3641-466A-94D6-6E4D162687BA}" srcOrd="0" destOrd="0" presId="urn:microsoft.com/office/officeart/2008/layout/AlternatingHexagons"/>
    <dgm:cxn modelId="{3D0B62D9-D50B-4962-BF7D-2399508BF3FF}" srcId="{EE0E4EA5-DC74-48C1-9D73-E8E9D0805F92}" destId="{0CED2D73-08B4-41B3-B3C9-270233BC4046}" srcOrd="0" destOrd="0" parTransId="{6CA6DE3C-3918-452C-B201-3D5EECEE24CA}" sibTransId="{DDBCF2BD-4E19-4A87-A6EA-95AC99426965}"/>
    <dgm:cxn modelId="{9DC650E2-E424-40FC-8775-2EDFC7FC0839}" type="presOf" srcId="{04B92F70-70A2-4039-8857-6F45F6A31F4B}" destId="{2A5F1447-EDEF-43FE-99DA-AB87CBA6C8C6}" srcOrd="0" destOrd="0" presId="urn:microsoft.com/office/officeart/2008/layout/AlternatingHexagons"/>
    <dgm:cxn modelId="{C1E251E4-627A-44D6-8A1D-3A23A58ABD36}" srcId="{EE0E4EA5-DC74-48C1-9D73-E8E9D0805F92}" destId="{05F339CC-0C41-4B05-ACFC-7CF2CD5610FF}" srcOrd="1" destOrd="0" parTransId="{922FA202-1C2A-4E39-8E6D-674F5C629C67}" sibTransId="{DD174377-2862-4826-A5EF-B066F21176B0}"/>
    <dgm:cxn modelId="{3B5AB03B-F3EA-486F-A5A6-037BF2509A35}" type="presParOf" srcId="{10B6C77B-3E62-418B-8B2D-9A563EEB7893}" destId="{DF4AA405-8F4C-4F37-B687-16ED2795BB82}" srcOrd="0" destOrd="0" presId="urn:microsoft.com/office/officeart/2008/layout/AlternatingHexagons"/>
    <dgm:cxn modelId="{6BB13E0E-B2C7-4641-8730-C27417A8B759}" type="presParOf" srcId="{DF4AA405-8F4C-4F37-B687-16ED2795BB82}" destId="{5D37EC6D-DDD6-4433-9EA1-4B24DE77E616}" srcOrd="0" destOrd="0" presId="urn:microsoft.com/office/officeart/2008/layout/AlternatingHexagons"/>
    <dgm:cxn modelId="{31B1CA04-2E75-4BC7-A790-281603048C25}" type="presParOf" srcId="{DF4AA405-8F4C-4F37-B687-16ED2795BB82}" destId="{2AEEE2D1-2117-4333-900D-229D66E82ED0}" srcOrd="1" destOrd="0" presId="urn:microsoft.com/office/officeart/2008/layout/AlternatingHexagons"/>
    <dgm:cxn modelId="{A298EF3A-8E1F-4249-9303-96157A941DF4}" type="presParOf" srcId="{DF4AA405-8F4C-4F37-B687-16ED2795BB82}" destId="{78857383-9284-4E5B-9BF8-8013120B905C}" srcOrd="2" destOrd="0" presId="urn:microsoft.com/office/officeart/2008/layout/AlternatingHexagons"/>
    <dgm:cxn modelId="{895A949E-A8A4-4AAF-A30A-14A759DE0B01}" type="presParOf" srcId="{DF4AA405-8F4C-4F37-B687-16ED2795BB82}" destId="{4258CF9E-83D9-4EC0-A088-A5FF22D9050E}" srcOrd="3" destOrd="0" presId="urn:microsoft.com/office/officeart/2008/layout/AlternatingHexagons"/>
    <dgm:cxn modelId="{73C11D01-E5BF-46F4-871D-A5926617C9A5}" type="presParOf" srcId="{DF4AA405-8F4C-4F37-B687-16ED2795BB82}" destId="{FB22E88D-53F0-4E6A-A797-2FB4A8C3B0A6}" srcOrd="4" destOrd="0" presId="urn:microsoft.com/office/officeart/2008/layout/AlternatingHexagons"/>
    <dgm:cxn modelId="{A8D41491-25EB-4DAD-8C1B-0DB5FA8A58FF}" type="presParOf" srcId="{10B6C77B-3E62-418B-8B2D-9A563EEB7893}" destId="{82A30271-E264-4642-AAAE-5437222EB633}" srcOrd="1" destOrd="0" presId="urn:microsoft.com/office/officeart/2008/layout/AlternatingHexagons"/>
    <dgm:cxn modelId="{8CDDB754-EA99-45C6-B956-0C3ABE23E487}" type="presParOf" srcId="{10B6C77B-3E62-418B-8B2D-9A563EEB7893}" destId="{19AB8B28-FB5F-46C3-ACA4-988DB9F97A0F}" srcOrd="2" destOrd="0" presId="urn:microsoft.com/office/officeart/2008/layout/AlternatingHexagons"/>
    <dgm:cxn modelId="{E8CE4A12-810A-403E-841E-8329FEC81E02}" type="presParOf" srcId="{19AB8B28-FB5F-46C3-ACA4-988DB9F97A0F}" destId="{2B0C6E32-B6BD-41CB-9B7B-DE7DA0E9519B}" srcOrd="0" destOrd="0" presId="urn:microsoft.com/office/officeart/2008/layout/AlternatingHexagons"/>
    <dgm:cxn modelId="{FE4B584D-5D63-4544-A9EF-ADACD6672026}" type="presParOf" srcId="{19AB8B28-FB5F-46C3-ACA4-988DB9F97A0F}" destId="{1CDD404A-998D-4070-A191-EF8D70369EC0}" srcOrd="1" destOrd="0" presId="urn:microsoft.com/office/officeart/2008/layout/AlternatingHexagons"/>
    <dgm:cxn modelId="{455F8F9F-BC13-46CF-9FC3-A301D4A05DE6}" type="presParOf" srcId="{19AB8B28-FB5F-46C3-ACA4-988DB9F97A0F}" destId="{BFD4D111-BA77-4CBE-8391-C4E092AEF99D}" srcOrd="2" destOrd="0" presId="urn:microsoft.com/office/officeart/2008/layout/AlternatingHexagons"/>
    <dgm:cxn modelId="{843B4B02-0517-4580-83D2-ABDAB9AD7CDC}" type="presParOf" srcId="{19AB8B28-FB5F-46C3-ACA4-988DB9F97A0F}" destId="{23184C65-2E00-415F-A2C5-F5D5B5680203}" srcOrd="3" destOrd="0" presId="urn:microsoft.com/office/officeart/2008/layout/AlternatingHexagons"/>
    <dgm:cxn modelId="{EBD6F1ED-471A-4404-B747-6E42544813C0}" type="presParOf" srcId="{19AB8B28-FB5F-46C3-ACA4-988DB9F97A0F}" destId="{41782012-FC52-41C7-AC25-C1FC5A3A4398}" srcOrd="4" destOrd="0" presId="urn:microsoft.com/office/officeart/2008/layout/AlternatingHexagons"/>
    <dgm:cxn modelId="{FEF6C2D0-E510-4B32-A11B-9EA9AE2F4F9F}" type="presParOf" srcId="{10B6C77B-3E62-418B-8B2D-9A563EEB7893}" destId="{47DE7267-0D78-4938-804A-34A669C3DBF4}" srcOrd="3" destOrd="0" presId="urn:microsoft.com/office/officeart/2008/layout/AlternatingHexagons"/>
    <dgm:cxn modelId="{592DEC0F-FEF4-4CFA-8490-36B8BD3F500E}" type="presParOf" srcId="{10B6C77B-3E62-418B-8B2D-9A563EEB7893}" destId="{552845FA-F99A-4A33-8939-B661914FAAA0}" srcOrd="4" destOrd="0" presId="urn:microsoft.com/office/officeart/2008/layout/AlternatingHexagons"/>
    <dgm:cxn modelId="{7DD2BFB0-3FF5-459C-BBAD-A4413D353D12}" type="presParOf" srcId="{552845FA-F99A-4A33-8939-B661914FAAA0}" destId="{0718929C-9728-49B3-B10B-A8424D97B64B}" srcOrd="0" destOrd="0" presId="urn:microsoft.com/office/officeart/2008/layout/AlternatingHexagons"/>
    <dgm:cxn modelId="{AF5382D2-B334-49D7-85EE-BB4FA49D4EE0}" type="presParOf" srcId="{552845FA-F99A-4A33-8939-B661914FAAA0}" destId="{038A76E2-60C3-42B3-9077-A17A76CAAE99}" srcOrd="1" destOrd="0" presId="urn:microsoft.com/office/officeart/2008/layout/AlternatingHexagons"/>
    <dgm:cxn modelId="{F998AFA0-0472-4302-883D-DD6B28E25422}" type="presParOf" srcId="{552845FA-F99A-4A33-8939-B661914FAAA0}" destId="{BCF6C100-E7EF-4A65-9ED3-638D6B3F4811}" srcOrd="2" destOrd="0" presId="urn:microsoft.com/office/officeart/2008/layout/AlternatingHexagons"/>
    <dgm:cxn modelId="{16393AA5-65CD-4462-B0C0-2233734CCB9B}" type="presParOf" srcId="{552845FA-F99A-4A33-8939-B661914FAAA0}" destId="{F62F9795-04C1-43D8-A339-5E6E28A1EE18}" srcOrd="3" destOrd="0" presId="urn:microsoft.com/office/officeart/2008/layout/AlternatingHexagons"/>
    <dgm:cxn modelId="{98B4A932-856E-4DF4-B278-800E1540D765}" type="presParOf" srcId="{552845FA-F99A-4A33-8939-B661914FAAA0}" destId="{F06F63F3-245C-4130-85D0-FF5ACCDCAE9B}" srcOrd="4" destOrd="0" presId="urn:microsoft.com/office/officeart/2008/layout/AlternatingHexagons"/>
    <dgm:cxn modelId="{C65BC3D4-AFE7-48C3-A78B-884B85E1C7D9}" type="presParOf" srcId="{10B6C77B-3E62-418B-8B2D-9A563EEB7893}" destId="{29754F8D-89B4-41A6-B14E-8A9140DC53F4}" srcOrd="5" destOrd="0" presId="urn:microsoft.com/office/officeart/2008/layout/AlternatingHexagons"/>
    <dgm:cxn modelId="{A62B01C5-5872-48A5-92D4-C808DEAC5AA2}" type="presParOf" srcId="{10B6C77B-3E62-418B-8B2D-9A563EEB7893}" destId="{A1C2CBE5-16EA-481C-AA1C-06F5D4B7000F}" srcOrd="6" destOrd="0" presId="urn:microsoft.com/office/officeart/2008/layout/AlternatingHexagons"/>
    <dgm:cxn modelId="{F3ED7278-E0C4-4AFB-8E6F-C913C42E385C}" type="presParOf" srcId="{A1C2CBE5-16EA-481C-AA1C-06F5D4B7000F}" destId="{E521B828-3641-466A-94D6-6E4D162687BA}" srcOrd="0" destOrd="0" presId="urn:microsoft.com/office/officeart/2008/layout/AlternatingHexagons"/>
    <dgm:cxn modelId="{87E2A5F6-3506-4BB5-BEA0-F3CD49B82E4A}" type="presParOf" srcId="{A1C2CBE5-16EA-481C-AA1C-06F5D4B7000F}" destId="{17AE325F-ABFD-49C6-819E-40604B181563}" srcOrd="1" destOrd="0" presId="urn:microsoft.com/office/officeart/2008/layout/AlternatingHexagons"/>
    <dgm:cxn modelId="{BBA61A35-3DD8-4642-B309-2C98AD95A3A7}" type="presParOf" srcId="{A1C2CBE5-16EA-481C-AA1C-06F5D4B7000F}" destId="{FE8D2D0D-460D-474E-9BFE-E5EA736EC83F}" srcOrd="2" destOrd="0" presId="urn:microsoft.com/office/officeart/2008/layout/AlternatingHexagons"/>
    <dgm:cxn modelId="{23FFBD5D-3FEA-483E-AB01-F5E28F48A90E}" type="presParOf" srcId="{A1C2CBE5-16EA-481C-AA1C-06F5D4B7000F}" destId="{BEC2546C-E57E-49A0-AA07-1FEA2E1D1EB4}" srcOrd="3" destOrd="0" presId="urn:microsoft.com/office/officeart/2008/layout/AlternatingHexagons"/>
    <dgm:cxn modelId="{5E71E030-934A-4D2E-B6D5-8CB9C75DA09C}" type="presParOf" srcId="{A1C2CBE5-16EA-481C-AA1C-06F5D4B7000F}" destId="{2A5F1447-EDEF-43FE-99DA-AB87CBA6C8C6}" srcOrd="4" destOrd="0" presId="urn:microsoft.com/office/officeart/2008/layout/AlternatingHexagons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0E4EA5-DC74-48C1-9D73-E8E9D0805F9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90FC2C03-D223-4348-A424-12F94C5DABDE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83B37ED9-59F4-4AB3-86B4-F295B69C200F}" type="parTrans" cxnId="{2A2698F8-F731-4122-8558-4BBB56D42B15}">
      <dgm:prSet/>
      <dgm:spPr/>
      <dgm:t>
        <a:bodyPr/>
        <a:lstStyle/>
        <a:p>
          <a:endParaRPr lang="de-DE"/>
        </a:p>
      </dgm:t>
    </dgm:pt>
    <dgm:pt modelId="{1AFE1EAD-775F-4622-B8C9-559755C68BFA}" type="sibTrans" cxnId="{2A2698F8-F731-4122-8558-4BBB56D42B15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0CED2D73-08B4-41B3-B3C9-270233BC4046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6CA6DE3C-3918-452C-B201-3D5EECEE24CA}" type="parTrans" cxnId="{3D0B62D9-D50B-4962-BF7D-2399508BF3FF}">
      <dgm:prSet/>
      <dgm:spPr/>
      <dgm:t>
        <a:bodyPr/>
        <a:lstStyle/>
        <a:p>
          <a:endParaRPr lang="de-DE"/>
        </a:p>
      </dgm:t>
    </dgm:pt>
    <dgm:pt modelId="{DDBCF2BD-4E19-4A87-A6EA-95AC99426965}" type="sibTrans" cxnId="{3D0B62D9-D50B-4962-BF7D-2399508BF3FF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05F339CC-0C41-4B05-ACFC-7CF2CD5610FF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922FA202-1C2A-4E39-8E6D-674F5C629C67}" type="parTrans" cxnId="{C1E251E4-627A-44D6-8A1D-3A23A58ABD36}">
      <dgm:prSet/>
      <dgm:spPr/>
      <dgm:t>
        <a:bodyPr/>
        <a:lstStyle/>
        <a:p>
          <a:endParaRPr lang="de-DE"/>
        </a:p>
      </dgm:t>
    </dgm:pt>
    <dgm:pt modelId="{DD174377-2862-4826-A5EF-B066F21176B0}" type="sibTrans" cxnId="{C1E251E4-627A-44D6-8A1D-3A23A58ABD36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C8AD1C01-3B65-4BF9-ACBF-0FFD331FD640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94369230-A606-4106-8E28-9DBB1816803E}" type="parTrans" cxnId="{2C83798D-2774-47CA-92C7-ED05B7F40D07}">
      <dgm:prSet/>
      <dgm:spPr/>
      <dgm:t>
        <a:bodyPr/>
        <a:lstStyle/>
        <a:p>
          <a:endParaRPr lang="de-DE"/>
        </a:p>
      </dgm:t>
    </dgm:pt>
    <dgm:pt modelId="{C0E28559-CD6B-49C4-9F94-610B1E182710}" type="sibTrans" cxnId="{2C83798D-2774-47CA-92C7-ED05B7F40D07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09A99B21-802C-472E-9ED8-CD7DE6B649BA}">
      <dgm:prSet phldrT="[Text]"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4535ED25-1B97-444F-A4EF-29537CA60F33}" type="parTrans" cxnId="{AA0ECF9B-8026-4F1F-950C-6127B26CF0B2}">
      <dgm:prSet/>
      <dgm:spPr/>
      <dgm:t>
        <a:bodyPr/>
        <a:lstStyle/>
        <a:p>
          <a:endParaRPr lang="de-DE"/>
        </a:p>
      </dgm:t>
    </dgm:pt>
    <dgm:pt modelId="{04B92F70-70A2-4039-8857-6F45F6A31F4B}" type="sibTrans" cxnId="{AA0ECF9B-8026-4F1F-950C-6127B26CF0B2}">
      <dgm:prSet custT="1"/>
      <dgm:spPr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gm:t>
    </dgm:pt>
    <dgm:pt modelId="{10B6C77B-3E62-418B-8B2D-9A563EEB7893}" type="pres">
      <dgm:prSet presAssocID="{EE0E4EA5-DC74-48C1-9D73-E8E9D0805F92}" presName="Name0" presStyleCnt="0">
        <dgm:presLayoutVars>
          <dgm:chMax/>
          <dgm:chPref/>
          <dgm:dir/>
          <dgm:animLvl val="lvl"/>
        </dgm:presLayoutVars>
      </dgm:prSet>
      <dgm:spPr/>
    </dgm:pt>
    <dgm:pt modelId="{73C70A81-D75F-4F91-8D93-6D43B2FD59D1}" type="pres">
      <dgm:prSet presAssocID="{90FC2C03-D223-4348-A424-12F94C5DABDE}" presName="composite" presStyleCnt="0"/>
      <dgm:spPr/>
    </dgm:pt>
    <dgm:pt modelId="{F8323F25-EF46-48D9-9027-87DAD59869D9}" type="pres">
      <dgm:prSet presAssocID="{90FC2C03-D223-4348-A424-12F94C5DABDE}" presName="Parent1" presStyleLbl="node1" presStyleIdx="0" presStyleCnt="10">
        <dgm:presLayoutVars>
          <dgm:chMax val="1"/>
          <dgm:chPref val="1"/>
          <dgm:bulletEnabled val="1"/>
        </dgm:presLayoutVars>
      </dgm:prSet>
      <dgm:spPr>
        <a:xfrm rot="5400000">
          <a:off x="1670373" y="70282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794E4A59-F539-41FE-B34E-4EA94501D1B3}" type="pres">
      <dgm:prSet presAssocID="{90FC2C03-D223-4348-A424-12F94C5DABDE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F37B101-76D8-4BA2-8707-3C780565DA02}" type="pres">
      <dgm:prSet presAssocID="{90FC2C03-D223-4348-A424-12F94C5DABDE}" presName="BalanceSpacing" presStyleCnt="0"/>
      <dgm:spPr/>
    </dgm:pt>
    <dgm:pt modelId="{0ECD1B94-689E-4890-AF41-2F970DD10F6A}" type="pres">
      <dgm:prSet presAssocID="{90FC2C03-D223-4348-A424-12F94C5DABDE}" presName="BalanceSpacing1" presStyleCnt="0"/>
      <dgm:spPr/>
    </dgm:pt>
    <dgm:pt modelId="{C31BA864-70CE-4E81-AC3A-61DCFE692D6C}" type="pres">
      <dgm:prSet presAssocID="{1AFE1EAD-775F-4622-B8C9-559755C68BFA}" presName="Accent1Text" presStyleLbl="node1" presStyleIdx="1" presStyleCnt="10"/>
      <dgm:spPr>
        <a:xfrm rot="5400000">
          <a:off x="664479" y="70282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DF35CF78-9B75-4505-BB0E-8250F50E7667}" type="pres">
      <dgm:prSet presAssocID="{1AFE1EAD-775F-4622-B8C9-559755C68BFA}" presName="spaceBetweenRectangles" presStyleCnt="0"/>
      <dgm:spPr/>
    </dgm:pt>
    <dgm:pt modelId="{DF4AA405-8F4C-4F37-B687-16ED2795BB82}" type="pres">
      <dgm:prSet presAssocID="{0CED2D73-08B4-41B3-B3C9-270233BC4046}" presName="composite" presStyleCnt="0"/>
      <dgm:spPr/>
    </dgm:pt>
    <dgm:pt modelId="{5D37EC6D-DDD6-4433-9EA1-4B24DE77E616}" type="pres">
      <dgm:prSet presAssocID="{0CED2D73-08B4-41B3-B3C9-270233BC4046}" presName="Parent1" presStyleLbl="node1" presStyleIdx="2" presStyleCnt="10">
        <dgm:presLayoutVars>
          <dgm:chMax val="1"/>
          <dgm:chPref val="1"/>
          <dgm:bulletEnabled val="1"/>
        </dgm:presLayoutVars>
      </dgm:prSet>
      <dgm:spPr>
        <a:xfrm rot="5400000">
          <a:off x="1165499" y="978969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2AEEE2D1-2117-4333-900D-229D66E82ED0}" type="pres">
      <dgm:prSet presAssocID="{0CED2D73-08B4-41B3-B3C9-270233BC4046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78857383-9284-4E5B-9BF8-8013120B905C}" type="pres">
      <dgm:prSet presAssocID="{0CED2D73-08B4-41B3-B3C9-270233BC4046}" presName="BalanceSpacing" presStyleCnt="0"/>
      <dgm:spPr/>
    </dgm:pt>
    <dgm:pt modelId="{4258CF9E-83D9-4EC0-A088-A5FF22D9050E}" type="pres">
      <dgm:prSet presAssocID="{0CED2D73-08B4-41B3-B3C9-270233BC4046}" presName="BalanceSpacing1" presStyleCnt="0"/>
      <dgm:spPr/>
    </dgm:pt>
    <dgm:pt modelId="{FB22E88D-53F0-4E6A-A797-2FB4A8C3B0A6}" type="pres">
      <dgm:prSet presAssocID="{DDBCF2BD-4E19-4A87-A6EA-95AC99426965}" presName="Accent1Text" presStyleLbl="node1" presStyleIdx="3" presStyleCnt="10"/>
      <dgm:spPr>
        <a:xfrm rot="5400000">
          <a:off x="2171393" y="978969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82A30271-E264-4642-AAAE-5437222EB633}" type="pres">
      <dgm:prSet presAssocID="{DDBCF2BD-4E19-4A87-A6EA-95AC99426965}" presName="spaceBetweenRectangles" presStyleCnt="0"/>
      <dgm:spPr/>
    </dgm:pt>
    <dgm:pt modelId="{19AB8B28-FB5F-46C3-ACA4-988DB9F97A0F}" type="pres">
      <dgm:prSet presAssocID="{05F339CC-0C41-4B05-ACFC-7CF2CD5610FF}" presName="composite" presStyleCnt="0"/>
      <dgm:spPr/>
    </dgm:pt>
    <dgm:pt modelId="{2B0C6E32-B6BD-41CB-9B7B-DE7DA0E9519B}" type="pres">
      <dgm:prSet presAssocID="{05F339CC-0C41-4B05-ACFC-7CF2CD5610FF}" presName="Parent1" presStyleLbl="node1" presStyleIdx="4" presStyleCnt="10">
        <dgm:presLayoutVars>
          <dgm:chMax val="1"/>
          <dgm:chPref val="1"/>
          <dgm:bulletEnabled val="1"/>
        </dgm:presLayoutVars>
      </dgm:prSet>
      <dgm:spPr>
        <a:xfrm rot="5400000">
          <a:off x="1670373" y="1887656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1CDD404A-998D-4070-A191-EF8D70369EC0}" type="pres">
      <dgm:prSet presAssocID="{05F339CC-0C41-4B05-ACFC-7CF2CD5610FF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FD4D111-BA77-4CBE-8391-C4E092AEF99D}" type="pres">
      <dgm:prSet presAssocID="{05F339CC-0C41-4B05-ACFC-7CF2CD5610FF}" presName="BalanceSpacing" presStyleCnt="0"/>
      <dgm:spPr/>
    </dgm:pt>
    <dgm:pt modelId="{23184C65-2E00-415F-A2C5-F5D5B5680203}" type="pres">
      <dgm:prSet presAssocID="{05F339CC-0C41-4B05-ACFC-7CF2CD5610FF}" presName="BalanceSpacing1" presStyleCnt="0"/>
      <dgm:spPr/>
    </dgm:pt>
    <dgm:pt modelId="{41782012-FC52-41C7-AC25-C1FC5A3A4398}" type="pres">
      <dgm:prSet presAssocID="{DD174377-2862-4826-A5EF-B066F21176B0}" presName="Accent1Text" presStyleLbl="node1" presStyleIdx="5" presStyleCnt="10"/>
      <dgm:spPr>
        <a:xfrm rot="5400000">
          <a:off x="664479" y="1887656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47DE7267-0D78-4938-804A-34A669C3DBF4}" type="pres">
      <dgm:prSet presAssocID="{DD174377-2862-4826-A5EF-B066F21176B0}" presName="spaceBetweenRectangles" presStyleCnt="0"/>
      <dgm:spPr/>
    </dgm:pt>
    <dgm:pt modelId="{552845FA-F99A-4A33-8939-B661914FAAA0}" type="pres">
      <dgm:prSet presAssocID="{C8AD1C01-3B65-4BF9-ACBF-0FFD331FD640}" presName="composite" presStyleCnt="0"/>
      <dgm:spPr/>
    </dgm:pt>
    <dgm:pt modelId="{0718929C-9728-49B3-B10B-A8424D97B64B}" type="pres">
      <dgm:prSet presAssocID="{C8AD1C01-3B65-4BF9-ACBF-0FFD331FD640}" presName="Parent1" presStyleLbl="node1" presStyleIdx="6" presStyleCnt="10">
        <dgm:presLayoutVars>
          <dgm:chMax val="1"/>
          <dgm:chPref val="1"/>
          <dgm:bulletEnabled val="1"/>
        </dgm:presLayoutVars>
      </dgm:prSet>
      <dgm:spPr>
        <a:xfrm rot="5400000">
          <a:off x="1165499" y="2796344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038A76E2-60C3-42B3-9077-A17A76CAAE99}" type="pres">
      <dgm:prSet presAssocID="{C8AD1C01-3B65-4BF9-ACBF-0FFD331FD640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BCF6C100-E7EF-4A65-9ED3-638D6B3F4811}" type="pres">
      <dgm:prSet presAssocID="{C8AD1C01-3B65-4BF9-ACBF-0FFD331FD640}" presName="BalanceSpacing" presStyleCnt="0"/>
      <dgm:spPr/>
    </dgm:pt>
    <dgm:pt modelId="{F62F9795-04C1-43D8-A339-5E6E28A1EE18}" type="pres">
      <dgm:prSet presAssocID="{C8AD1C01-3B65-4BF9-ACBF-0FFD331FD640}" presName="BalanceSpacing1" presStyleCnt="0"/>
      <dgm:spPr/>
    </dgm:pt>
    <dgm:pt modelId="{F06F63F3-245C-4130-85D0-FF5ACCDCAE9B}" type="pres">
      <dgm:prSet presAssocID="{C0E28559-CD6B-49C4-9F94-610B1E182710}" presName="Accent1Text" presStyleLbl="node1" presStyleIdx="7" presStyleCnt="10"/>
      <dgm:spPr>
        <a:xfrm rot="5400000">
          <a:off x="2171393" y="2796344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29754F8D-89B4-41A6-B14E-8A9140DC53F4}" type="pres">
      <dgm:prSet presAssocID="{C0E28559-CD6B-49C4-9F94-610B1E182710}" presName="spaceBetweenRectangles" presStyleCnt="0"/>
      <dgm:spPr/>
    </dgm:pt>
    <dgm:pt modelId="{A1C2CBE5-16EA-481C-AA1C-06F5D4B7000F}" type="pres">
      <dgm:prSet presAssocID="{09A99B21-802C-472E-9ED8-CD7DE6B649BA}" presName="composite" presStyleCnt="0"/>
      <dgm:spPr/>
    </dgm:pt>
    <dgm:pt modelId="{E521B828-3641-466A-94D6-6E4D162687BA}" type="pres">
      <dgm:prSet presAssocID="{09A99B21-802C-472E-9ED8-CD7DE6B649BA}" presName="Parent1" presStyleLbl="node1" presStyleIdx="8" presStyleCnt="10">
        <dgm:presLayoutVars>
          <dgm:chMax val="1"/>
          <dgm:chPref val="1"/>
          <dgm:bulletEnabled val="1"/>
        </dgm:presLayoutVars>
      </dgm:prSet>
      <dgm:spPr>
        <a:xfrm rot="5400000">
          <a:off x="1670373" y="3705031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  <dgm:pt modelId="{17AE325F-ABFD-49C6-819E-40604B181563}" type="pres">
      <dgm:prSet presAssocID="{09A99B21-802C-472E-9ED8-CD7DE6B649BA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FE8D2D0D-460D-474E-9BFE-E5EA736EC83F}" type="pres">
      <dgm:prSet presAssocID="{09A99B21-802C-472E-9ED8-CD7DE6B649BA}" presName="BalanceSpacing" presStyleCnt="0"/>
      <dgm:spPr/>
    </dgm:pt>
    <dgm:pt modelId="{BEC2546C-E57E-49A0-AA07-1FEA2E1D1EB4}" type="pres">
      <dgm:prSet presAssocID="{09A99B21-802C-472E-9ED8-CD7DE6B649BA}" presName="BalanceSpacing1" presStyleCnt="0"/>
      <dgm:spPr/>
    </dgm:pt>
    <dgm:pt modelId="{2A5F1447-EDEF-43FE-99DA-AB87CBA6C8C6}" type="pres">
      <dgm:prSet presAssocID="{04B92F70-70A2-4039-8857-6F45F6A31F4B}" presName="Accent1Text" presStyleLbl="node1" presStyleIdx="9" presStyleCnt="10"/>
      <dgm:spPr>
        <a:xfrm rot="5400000">
          <a:off x="664479" y="3705031"/>
          <a:ext cx="1070555" cy="931383"/>
        </a:xfrm>
        <a:prstGeom prst="hexagon">
          <a:avLst>
            <a:gd name="adj" fmla="val 25000"/>
            <a:gd name="vf" fmla="val 115470"/>
          </a:avLst>
        </a:prstGeom>
      </dgm:spPr>
    </dgm:pt>
  </dgm:ptLst>
  <dgm:cxnLst>
    <dgm:cxn modelId="{02A2FB0E-D818-4CD8-8AF5-18046621B760}" type="presOf" srcId="{0CED2D73-08B4-41B3-B3C9-270233BC4046}" destId="{5D37EC6D-DDD6-4433-9EA1-4B24DE77E616}" srcOrd="0" destOrd="0" presId="urn:microsoft.com/office/officeart/2008/layout/AlternatingHexagons"/>
    <dgm:cxn modelId="{80943E41-0249-40FD-887F-EA106E0A9673}" type="presOf" srcId="{05F339CC-0C41-4B05-ACFC-7CF2CD5610FF}" destId="{2B0C6E32-B6BD-41CB-9B7B-DE7DA0E9519B}" srcOrd="0" destOrd="0" presId="urn:microsoft.com/office/officeart/2008/layout/AlternatingHexagons"/>
    <dgm:cxn modelId="{8DA60768-86EC-4E5B-99AB-65C8F4B8AE40}" type="presOf" srcId="{C8AD1C01-3B65-4BF9-ACBF-0FFD331FD640}" destId="{0718929C-9728-49B3-B10B-A8424D97B64B}" srcOrd="0" destOrd="0" presId="urn:microsoft.com/office/officeart/2008/layout/AlternatingHexagons"/>
    <dgm:cxn modelId="{0C28946D-3BA4-4E6F-BB41-FAB3ADDEFFB4}" type="presOf" srcId="{DDBCF2BD-4E19-4A87-A6EA-95AC99426965}" destId="{FB22E88D-53F0-4E6A-A797-2FB4A8C3B0A6}" srcOrd="0" destOrd="0" presId="urn:microsoft.com/office/officeart/2008/layout/AlternatingHexagons"/>
    <dgm:cxn modelId="{E5DDDF70-48CB-4661-88A7-02EC7EFE594F}" type="presOf" srcId="{DD174377-2862-4826-A5EF-B066F21176B0}" destId="{41782012-FC52-41C7-AC25-C1FC5A3A4398}" srcOrd="0" destOrd="0" presId="urn:microsoft.com/office/officeart/2008/layout/AlternatingHexagons"/>
    <dgm:cxn modelId="{C3489F83-B0CF-4CFD-92C9-B8CE1DB4617D}" type="presOf" srcId="{90FC2C03-D223-4348-A424-12F94C5DABDE}" destId="{F8323F25-EF46-48D9-9027-87DAD59869D9}" srcOrd="0" destOrd="0" presId="urn:microsoft.com/office/officeart/2008/layout/AlternatingHexagons"/>
    <dgm:cxn modelId="{49BB0E87-941B-4D97-B145-F8CE826020E8}" type="presOf" srcId="{C0E28559-CD6B-49C4-9F94-610B1E182710}" destId="{F06F63F3-245C-4130-85D0-FF5ACCDCAE9B}" srcOrd="0" destOrd="0" presId="urn:microsoft.com/office/officeart/2008/layout/AlternatingHexagons"/>
    <dgm:cxn modelId="{B373258A-34DF-4745-BA5D-6519B6E7405F}" type="presOf" srcId="{EE0E4EA5-DC74-48C1-9D73-E8E9D0805F92}" destId="{10B6C77B-3E62-418B-8B2D-9A563EEB7893}" srcOrd="0" destOrd="0" presId="urn:microsoft.com/office/officeart/2008/layout/AlternatingHexagons"/>
    <dgm:cxn modelId="{2C83798D-2774-47CA-92C7-ED05B7F40D07}" srcId="{EE0E4EA5-DC74-48C1-9D73-E8E9D0805F92}" destId="{C8AD1C01-3B65-4BF9-ACBF-0FFD331FD640}" srcOrd="3" destOrd="0" parTransId="{94369230-A606-4106-8E28-9DBB1816803E}" sibTransId="{C0E28559-CD6B-49C4-9F94-610B1E182710}"/>
    <dgm:cxn modelId="{AA0ECF9B-8026-4F1F-950C-6127B26CF0B2}" srcId="{EE0E4EA5-DC74-48C1-9D73-E8E9D0805F92}" destId="{09A99B21-802C-472E-9ED8-CD7DE6B649BA}" srcOrd="4" destOrd="0" parTransId="{4535ED25-1B97-444F-A4EF-29537CA60F33}" sibTransId="{04B92F70-70A2-4039-8857-6F45F6A31F4B}"/>
    <dgm:cxn modelId="{B83D7DC2-1F29-4320-BCE4-55B85FB2C939}" type="presOf" srcId="{1AFE1EAD-775F-4622-B8C9-559755C68BFA}" destId="{C31BA864-70CE-4E81-AC3A-61DCFE692D6C}" srcOrd="0" destOrd="0" presId="urn:microsoft.com/office/officeart/2008/layout/AlternatingHexagons"/>
    <dgm:cxn modelId="{4054D9CE-17AB-4FF0-B8DF-D623E140973B}" type="presOf" srcId="{09A99B21-802C-472E-9ED8-CD7DE6B649BA}" destId="{E521B828-3641-466A-94D6-6E4D162687BA}" srcOrd="0" destOrd="0" presId="urn:microsoft.com/office/officeart/2008/layout/AlternatingHexagons"/>
    <dgm:cxn modelId="{3D0B62D9-D50B-4962-BF7D-2399508BF3FF}" srcId="{EE0E4EA5-DC74-48C1-9D73-E8E9D0805F92}" destId="{0CED2D73-08B4-41B3-B3C9-270233BC4046}" srcOrd="1" destOrd="0" parTransId="{6CA6DE3C-3918-452C-B201-3D5EECEE24CA}" sibTransId="{DDBCF2BD-4E19-4A87-A6EA-95AC99426965}"/>
    <dgm:cxn modelId="{9DC650E2-E424-40FC-8775-2EDFC7FC0839}" type="presOf" srcId="{04B92F70-70A2-4039-8857-6F45F6A31F4B}" destId="{2A5F1447-EDEF-43FE-99DA-AB87CBA6C8C6}" srcOrd="0" destOrd="0" presId="urn:microsoft.com/office/officeart/2008/layout/AlternatingHexagons"/>
    <dgm:cxn modelId="{C1E251E4-627A-44D6-8A1D-3A23A58ABD36}" srcId="{EE0E4EA5-DC74-48C1-9D73-E8E9D0805F92}" destId="{05F339CC-0C41-4B05-ACFC-7CF2CD5610FF}" srcOrd="2" destOrd="0" parTransId="{922FA202-1C2A-4E39-8E6D-674F5C629C67}" sibTransId="{DD174377-2862-4826-A5EF-B066F21176B0}"/>
    <dgm:cxn modelId="{2A2698F8-F731-4122-8558-4BBB56D42B15}" srcId="{EE0E4EA5-DC74-48C1-9D73-E8E9D0805F92}" destId="{90FC2C03-D223-4348-A424-12F94C5DABDE}" srcOrd="0" destOrd="0" parTransId="{83B37ED9-59F4-4AB3-86B4-F295B69C200F}" sibTransId="{1AFE1EAD-775F-4622-B8C9-559755C68BFA}"/>
    <dgm:cxn modelId="{EC12C264-D85C-411E-B133-B04893C7AB71}" type="presParOf" srcId="{10B6C77B-3E62-418B-8B2D-9A563EEB7893}" destId="{73C70A81-D75F-4F91-8D93-6D43B2FD59D1}" srcOrd="0" destOrd="0" presId="urn:microsoft.com/office/officeart/2008/layout/AlternatingHexagons"/>
    <dgm:cxn modelId="{2B676D76-6169-4137-AA97-1537EBBF1F0F}" type="presParOf" srcId="{73C70A81-D75F-4F91-8D93-6D43B2FD59D1}" destId="{F8323F25-EF46-48D9-9027-87DAD59869D9}" srcOrd="0" destOrd="0" presId="urn:microsoft.com/office/officeart/2008/layout/AlternatingHexagons"/>
    <dgm:cxn modelId="{C5DD6D4E-E5C6-49AB-87C6-BC1F2444ED70}" type="presParOf" srcId="{73C70A81-D75F-4F91-8D93-6D43B2FD59D1}" destId="{794E4A59-F539-41FE-B34E-4EA94501D1B3}" srcOrd="1" destOrd="0" presId="urn:microsoft.com/office/officeart/2008/layout/AlternatingHexagons"/>
    <dgm:cxn modelId="{678E43AD-0187-4BD2-9625-FCB80C6C3848}" type="presParOf" srcId="{73C70A81-D75F-4F91-8D93-6D43B2FD59D1}" destId="{DF37B101-76D8-4BA2-8707-3C780565DA02}" srcOrd="2" destOrd="0" presId="urn:microsoft.com/office/officeart/2008/layout/AlternatingHexagons"/>
    <dgm:cxn modelId="{50A23072-279B-4E39-BFEA-FB31E794082F}" type="presParOf" srcId="{73C70A81-D75F-4F91-8D93-6D43B2FD59D1}" destId="{0ECD1B94-689E-4890-AF41-2F970DD10F6A}" srcOrd="3" destOrd="0" presId="urn:microsoft.com/office/officeart/2008/layout/AlternatingHexagons"/>
    <dgm:cxn modelId="{20346A76-514F-4951-843C-5DD4B5AA2A8C}" type="presParOf" srcId="{73C70A81-D75F-4F91-8D93-6D43B2FD59D1}" destId="{C31BA864-70CE-4E81-AC3A-61DCFE692D6C}" srcOrd="4" destOrd="0" presId="urn:microsoft.com/office/officeart/2008/layout/AlternatingHexagons"/>
    <dgm:cxn modelId="{B4D8FC2C-31C9-4B8A-BFE7-523C84817CA5}" type="presParOf" srcId="{10B6C77B-3E62-418B-8B2D-9A563EEB7893}" destId="{DF35CF78-9B75-4505-BB0E-8250F50E7667}" srcOrd="1" destOrd="0" presId="urn:microsoft.com/office/officeart/2008/layout/AlternatingHexagons"/>
    <dgm:cxn modelId="{3B5AB03B-F3EA-486F-A5A6-037BF2509A35}" type="presParOf" srcId="{10B6C77B-3E62-418B-8B2D-9A563EEB7893}" destId="{DF4AA405-8F4C-4F37-B687-16ED2795BB82}" srcOrd="2" destOrd="0" presId="urn:microsoft.com/office/officeart/2008/layout/AlternatingHexagons"/>
    <dgm:cxn modelId="{6BB13E0E-B2C7-4641-8730-C27417A8B759}" type="presParOf" srcId="{DF4AA405-8F4C-4F37-B687-16ED2795BB82}" destId="{5D37EC6D-DDD6-4433-9EA1-4B24DE77E616}" srcOrd="0" destOrd="0" presId="urn:microsoft.com/office/officeart/2008/layout/AlternatingHexagons"/>
    <dgm:cxn modelId="{31B1CA04-2E75-4BC7-A790-281603048C25}" type="presParOf" srcId="{DF4AA405-8F4C-4F37-B687-16ED2795BB82}" destId="{2AEEE2D1-2117-4333-900D-229D66E82ED0}" srcOrd="1" destOrd="0" presId="urn:microsoft.com/office/officeart/2008/layout/AlternatingHexagons"/>
    <dgm:cxn modelId="{A298EF3A-8E1F-4249-9303-96157A941DF4}" type="presParOf" srcId="{DF4AA405-8F4C-4F37-B687-16ED2795BB82}" destId="{78857383-9284-4E5B-9BF8-8013120B905C}" srcOrd="2" destOrd="0" presId="urn:microsoft.com/office/officeart/2008/layout/AlternatingHexagons"/>
    <dgm:cxn modelId="{895A949E-A8A4-4AAF-A30A-14A759DE0B01}" type="presParOf" srcId="{DF4AA405-8F4C-4F37-B687-16ED2795BB82}" destId="{4258CF9E-83D9-4EC0-A088-A5FF22D9050E}" srcOrd="3" destOrd="0" presId="urn:microsoft.com/office/officeart/2008/layout/AlternatingHexagons"/>
    <dgm:cxn modelId="{73C11D01-E5BF-46F4-871D-A5926617C9A5}" type="presParOf" srcId="{DF4AA405-8F4C-4F37-B687-16ED2795BB82}" destId="{FB22E88D-53F0-4E6A-A797-2FB4A8C3B0A6}" srcOrd="4" destOrd="0" presId="urn:microsoft.com/office/officeart/2008/layout/AlternatingHexagons"/>
    <dgm:cxn modelId="{A8D41491-25EB-4DAD-8C1B-0DB5FA8A58FF}" type="presParOf" srcId="{10B6C77B-3E62-418B-8B2D-9A563EEB7893}" destId="{82A30271-E264-4642-AAAE-5437222EB633}" srcOrd="3" destOrd="0" presId="urn:microsoft.com/office/officeart/2008/layout/AlternatingHexagons"/>
    <dgm:cxn modelId="{8CDDB754-EA99-45C6-B956-0C3ABE23E487}" type="presParOf" srcId="{10B6C77B-3E62-418B-8B2D-9A563EEB7893}" destId="{19AB8B28-FB5F-46C3-ACA4-988DB9F97A0F}" srcOrd="4" destOrd="0" presId="urn:microsoft.com/office/officeart/2008/layout/AlternatingHexagons"/>
    <dgm:cxn modelId="{E8CE4A12-810A-403E-841E-8329FEC81E02}" type="presParOf" srcId="{19AB8B28-FB5F-46C3-ACA4-988DB9F97A0F}" destId="{2B0C6E32-B6BD-41CB-9B7B-DE7DA0E9519B}" srcOrd="0" destOrd="0" presId="urn:microsoft.com/office/officeart/2008/layout/AlternatingHexagons"/>
    <dgm:cxn modelId="{FE4B584D-5D63-4544-A9EF-ADACD6672026}" type="presParOf" srcId="{19AB8B28-FB5F-46C3-ACA4-988DB9F97A0F}" destId="{1CDD404A-998D-4070-A191-EF8D70369EC0}" srcOrd="1" destOrd="0" presId="urn:microsoft.com/office/officeart/2008/layout/AlternatingHexagons"/>
    <dgm:cxn modelId="{455F8F9F-BC13-46CF-9FC3-A301D4A05DE6}" type="presParOf" srcId="{19AB8B28-FB5F-46C3-ACA4-988DB9F97A0F}" destId="{BFD4D111-BA77-4CBE-8391-C4E092AEF99D}" srcOrd="2" destOrd="0" presId="urn:microsoft.com/office/officeart/2008/layout/AlternatingHexagons"/>
    <dgm:cxn modelId="{843B4B02-0517-4580-83D2-ABDAB9AD7CDC}" type="presParOf" srcId="{19AB8B28-FB5F-46C3-ACA4-988DB9F97A0F}" destId="{23184C65-2E00-415F-A2C5-F5D5B5680203}" srcOrd="3" destOrd="0" presId="urn:microsoft.com/office/officeart/2008/layout/AlternatingHexagons"/>
    <dgm:cxn modelId="{EBD6F1ED-471A-4404-B747-6E42544813C0}" type="presParOf" srcId="{19AB8B28-FB5F-46C3-ACA4-988DB9F97A0F}" destId="{41782012-FC52-41C7-AC25-C1FC5A3A4398}" srcOrd="4" destOrd="0" presId="urn:microsoft.com/office/officeart/2008/layout/AlternatingHexagons"/>
    <dgm:cxn modelId="{FEF6C2D0-E510-4B32-A11B-9EA9AE2F4F9F}" type="presParOf" srcId="{10B6C77B-3E62-418B-8B2D-9A563EEB7893}" destId="{47DE7267-0D78-4938-804A-34A669C3DBF4}" srcOrd="5" destOrd="0" presId="urn:microsoft.com/office/officeart/2008/layout/AlternatingHexagons"/>
    <dgm:cxn modelId="{592DEC0F-FEF4-4CFA-8490-36B8BD3F500E}" type="presParOf" srcId="{10B6C77B-3E62-418B-8B2D-9A563EEB7893}" destId="{552845FA-F99A-4A33-8939-B661914FAAA0}" srcOrd="6" destOrd="0" presId="urn:microsoft.com/office/officeart/2008/layout/AlternatingHexagons"/>
    <dgm:cxn modelId="{7DD2BFB0-3FF5-459C-BBAD-A4413D353D12}" type="presParOf" srcId="{552845FA-F99A-4A33-8939-B661914FAAA0}" destId="{0718929C-9728-49B3-B10B-A8424D97B64B}" srcOrd="0" destOrd="0" presId="urn:microsoft.com/office/officeart/2008/layout/AlternatingHexagons"/>
    <dgm:cxn modelId="{AF5382D2-B334-49D7-85EE-BB4FA49D4EE0}" type="presParOf" srcId="{552845FA-F99A-4A33-8939-B661914FAAA0}" destId="{038A76E2-60C3-42B3-9077-A17A76CAAE99}" srcOrd="1" destOrd="0" presId="urn:microsoft.com/office/officeart/2008/layout/AlternatingHexagons"/>
    <dgm:cxn modelId="{F998AFA0-0472-4302-883D-DD6B28E25422}" type="presParOf" srcId="{552845FA-F99A-4A33-8939-B661914FAAA0}" destId="{BCF6C100-E7EF-4A65-9ED3-638D6B3F4811}" srcOrd="2" destOrd="0" presId="urn:microsoft.com/office/officeart/2008/layout/AlternatingHexagons"/>
    <dgm:cxn modelId="{16393AA5-65CD-4462-B0C0-2233734CCB9B}" type="presParOf" srcId="{552845FA-F99A-4A33-8939-B661914FAAA0}" destId="{F62F9795-04C1-43D8-A339-5E6E28A1EE18}" srcOrd="3" destOrd="0" presId="urn:microsoft.com/office/officeart/2008/layout/AlternatingHexagons"/>
    <dgm:cxn modelId="{98B4A932-856E-4DF4-B278-800E1540D765}" type="presParOf" srcId="{552845FA-F99A-4A33-8939-B661914FAAA0}" destId="{F06F63F3-245C-4130-85D0-FF5ACCDCAE9B}" srcOrd="4" destOrd="0" presId="urn:microsoft.com/office/officeart/2008/layout/AlternatingHexagons"/>
    <dgm:cxn modelId="{C65BC3D4-AFE7-48C3-A78B-884B85E1C7D9}" type="presParOf" srcId="{10B6C77B-3E62-418B-8B2D-9A563EEB7893}" destId="{29754F8D-89B4-41A6-B14E-8A9140DC53F4}" srcOrd="7" destOrd="0" presId="urn:microsoft.com/office/officeart/2008/layout/AlternatingHexagons"/>
    <dgm:cxn modelId="{A62B01C5-5872-48A5-92D4-C808DEAC5AA2}" type="presParOf" srcId="{10B6C77B-3E62-418B-8B2D-9A563EEB7893}" destId="{A1C2CBE5-16EA-481C-AA1C-06F5D4B7000F}" srcOrd="8" destOrd="0" presId="urn:microsoft.com/office/officeart/2008/layout/AlternatingHexagons"/>
    <dgm:cxn modelId="{F3ED7278-E0C4-4AFB-8E6F-C913C42E385C}" type="presParOf" srcId="{A1C2CBE5-16EA-481C-AA1C-06F5D4B7000F}" destId="{E521B828-3641-466A-94D6-6E4D162687BA}" srcOrd="0" destOrd="0" presId="urn:microsoft.com/office/officeart/2008/layout/AlternatingHexagons"/>
    <dgm:cxn modelId="{87E2A5F6-3506-4BB5-BEA0-F3CD49B82E4A}" type="presParOf" srcId="{A1C2CBE5-16EA-481C-AA1C-06F5D4B7000F}" destId="{17AE325F-ABFD-49C6-819E-40604B181563}" srcOrd="1" destOrd="0" presId="urn:microsoft.com/office/officeart/2008/layout/AlternatingHexagons"/>
    <dgm:cxn modelId="{BBA61A35-3DD8-4642-B309-2C98AD95A3A7}" type="presParOf" srcId="{A1C2CBE5-16EA-481C-AA1C-06F5D4B7000F}" destId="{FE8D2D0D-460D-474E-9BFE-E5EA736EC83F}" srcOrd="2" destOrd="0" presId="urn:microsoft.com/office/officeart/2008/layout/AlternatingHexagons"/>
    <dgm:cxn modelId="{23FFBD5D-3FEA-483E-AB01-F5E28F48A90E}" type="presParOf" srcId="{A1C2CBE5-16EA-481C-AA1C-06F5D4B7000F}" destId="{BEC2546C-E57E-49A0-AA07-1FEA2E1D1EB4}" srcOrd="3" destOrd="0" presId="urn:microsoft.com/office/officeart/2008/layout/AlternatingHexagons"/>
    <dgm:cxn modelId="{5E71E030-934A-4D2E-B6D5-8CB9C75DA09C}" type="presParOf" srcId="{A1C2CBE5-16EA-481C-AA1C-06F5D4B7000F}" destId="{2A5F1447-EDEF-43FE-99DA-AB87CBA6C8C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7EC6D-DDD6-4433-9EA1-4B24DE77E616}">
      <dsp:nvSpPr>
        <dsp:cNvPr id="0" name=""/>
        <dsp:cNvSpPr/>
      </dsp:nvSpPr>
      <dsp:spPr>
        <a:xfrm rot="5400000">
          <a:off x="1664155" y="486337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883377" y="585615"/>
        <a:ext cx="654525" cy="752327"/>
      </dsp:txXfrm>
    </dsp:sp>
    <dsp:sp modelId="{2AEEE2D1-2117-4333-900D-229D66E82ED0}">
      <dsp:nvSpPr>
        <dsp:cNvPr id="0" name=""/>
        <dsp:cNvSpPr/>
      </dsp:nvSpPr>
      <dsp:spPr>
        <a:xfrm>
          <a:off x="2714936" y="633888"/>
          <a:ext cx="1219754" cy="655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2E88D-53F0-4E6A-A797-2FB4A8C3B0A6}">
      <dsp:nvSpPr>
        <dsp:cNvPr id="0" name=""/>
        <dsp:cNvSpPr/>
      </dsp:nvSpPr>
      <dsp:spPr>
        <a:xfrm rot="5400000">
          <a:off x="637201" y="486337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856423" y="585615"/>
        <a:ext cx="654525" cy="752327"/>
      </dsp:txXfrm>
    </dsp:sp>
    <dsp:sp modelId="{2B0C6E32-B6BD-41CB-9B7B-DE7DA0E9519B}">
      <dsp:nvSpPr>
        <dsp:cNvPr id="0" name=""/>
        <dsp:cNvSpPr/>
      </dsp:nvSpPr>
      <dsp:spPr>
        <a:xfrm rot="5400000">
          <a:off x="1148711" y="1414050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367933" y="1513328"/>
        <a:ext cx="654525" cy="752327"/>
      </dsp:txXfrm>
    </dsp:sp>
    <dsp:sp modelId="{1CDD404A-998D-4070-A191-EF8D70369EC0}">
      <dsp:nvSpPr>
        <dsp:cNvPr id="0" name=""/>
        <dsp:cNvSpPr/>
      </dsp:nvSpPr>
      <dsp:spPr>
        <a:xfrm>
          <a:off x="0" y="1561601"/>
          <a:ext cx="1180407" cy="655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82012-FC52-41C7-AC25-C1FC5A3A4398}">
      <dsp:nvSpPr>
        <dsp:cNvPr id="0" name=""/>
        <dsp:cNvSpPr/>
      </dsp:nvSpPr>
      <dsp:spPr>
        <a:xfrm rot="5400000">
          <a:off x="2175665" y="1414050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-5400000">
        <a:off x="2394887" y="1513328"/>
        <a:ext cx="654525" cy="752327"/>
      </dsp:txXfrm>
    </dsp:sp>
    <dsp:sp modelId="{0718929C-9728-49B3-B10B-A8424D97B64B}">
      <dsp:nvSpPr>
        <dsp:cNvPr id="0" name=""/>
        <dsp:cNvSpPr/>
      </dsp:nvSpPr>
      <dsp:spPr>
        <a:xfrm rot="5400000">
          <a:off x="1664155" y="2341763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883377" y="2441041"/>
        <a:ext cx="654525" cy="752327"/>
      </dsp:txXfrm>
    </dsp:sp>
    <dsp:sp modelId="{038A76E2-60C3-42B3-9077-A17A76CAAE99}">
      <dsp:nvSpPr>
        <dsp:cNvPr id="0" name=""/>
        <dsp:cNvSpPr/>
      </dsp:nvSpPr>
      <dsp:spPr>
        <a:xfrm>
          <a:off x="2714936" y="2489313"/>
          <a:ext cx="1219754" cy="655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6F63F3-245C-4130-85D0-FF5ACCDCAE9B}">
      <dsp:nvSpPr>
        <dsp:cNvPr id="0" name=""/>
        <dsp:cNvSpPr/>
      </dsp:nvSpPr>
      <dsp:spPr>
        <a:xfrm rot="5400000">
          <a:off x="637201" y="2341763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856423" y="2441041"/>
        <a:ext cx="654525" cy="752327"/>
      </dsp:txXfrm>
    </dsp:sp>
    <dsp:sp modelId="{E521B828-3641-466A-94D6-6E4D162687BA}">
      <dsp:nvSpPr>
        <dsp:cNvPr id="0" name=""/>
        <dsp:cNvSpPr/>
      </dsp:nvSpPr>
      <dsp:spPr>
        <a:xfrm rot="5400000">
          <a:off x="1148711" y="3269475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367933" y="3368753"/>
        <a:ext cx="654525" cy="752327"/>
      </dsp:txXfrm>
    </dsp:sp>
    <dsp:sp modelId="{17AE325F-ABFD-49C6-819E-40604B181563}">
      <dsp:nvSpPr>
        <dsp:cNvPr id="0" name=""/>
        <dsp:cNvSpPr/>
      </dsp:nvSpPr>
      <dsp:spPr>
        <a:xfrm>
          <a:off x="0" y="3417026"/>
          <a:ext cx="1180407" cy="655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F1447-EDEF-43FE-99DA-AB87CBA6C8C6}">
      <dsp:nvSpPr>
        <dsp:cNvPr id="0" name=""/>
        <dsp:cNvSpPr/>
      </dsp:nvSpPr>
      <dsp:spPr>
        <a:xfrm rot="5400000">
          <a:off x="2175665" y="3269475"/>
          <a:ext cx="1092969" cy="9508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2394887" y="3368753"/>
        <a:ext cx="654525" cy="752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23F25-EF46-48D9-9027-87DAD59869D9}">
      <dsp:nvSpPr>
        <dsp:cNvPr id="0" name=""/>
        <dsp:cNvSpPr/>
      </dsp:nvSpPr>
      <dsp:spPr>
        <a:xfrm rot="5400000">
          <a:off x="1670373" y="70282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885100" y="167524"/>
        <a:ext cx="641101" cy="736899"/>
      </dsp:txXfrm>
    </dsp:sp>
    <dsp:sp modelId="{794E4A59-F539-41FE-B34E-4EA94501D1B3}">
      <dsp:nvSpPr>
        <dsp:cNvPr id="0" name=""/>
        <dsp:cNvSpPr/>
      </dsp:nvSpPr>
      <dsp:spPr>
        <a:xfrm>
          <a:off x="2699605" y="214807"/>
          <a:ext cx="1194739" cy="642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BA864-70CE-4E81-AC3A-61DCFE692D6C}">
      <dsp:nvSpPr>
        <dsp:cNvPr id="0" name=""/>
        <dsp:cNvSpPr/>
      </dsp:nvSpPr>
      <dsp:spPr>
        <a:xfrm rot="5400000">
          <a:off x="664479" y="70282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879206" y="167524"/>
        <a:ext cx="641101" cy="736899"/>
      </dsp:txXfrm>
    </dsp:sp>
    <dsp:sp modelId="{5D37EC6D-DDD6-4433-9EA1-4B24DE77E616}">
      <dsp:nvSpPr>
        <dsp:cNvPr id="0" name=""/>
        <dsp:cNvSpPr/>
      </dsp:nvSpPr>
      <dsp:spPr>
        <a:xfrm rot="5400000">
          <a:off x="1165499" y="978969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380226" y="1076211"/>
        <a:ext cx="641101" cy="736899"/>
      </dsp:txXfrm>
    </dsp:sp>
    <dsp:sp modelId="{2AEEE2D1-2117-4333-900D-229D66E82ED0}">
      <dsp:nvSpPr>
        <dsp:cNvPr id="0" name=""/>
        <dsp:cNvSpPr/>
      </dsp:nvSpPr>
      <dsp:spPr>
        <a:xfrm>
          <a:off x="40345" y="1123494"/>
          <a:ext cx="1156199" cy="642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2E88D-53F0-4E6A-A797-2FB4A8C3B0A6}">
      <dsp:nvSpPr>
        <dsp:cNvPr id="0" name=""/>
        <dsp:cNvSpPr/>
      </dsp:nvSpPr>
      <dsp:spPr>
        <a:xfrm rot="5400000">
          <a:off x="2171393" y="978969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2386120" y="1076211"/>
        <a:ext cx="641101" cy="736899"/>
      </dsp:txXfrm>
    </dsp:sp>
    <dsp:sp modelId="{2B0C6E32-B6BD-41CB-9B7B-DE7DA0E9519B}">
      <dsp:nvSpPr>
        <dsp:cNvPr id="0" name=""/>
        <dsp:cNvSpPr/>
      </dsp:nvSpPr>
      <dsp:spPr>
        <a:xfrm rot="5400000">
          <a:off x="1670373" y="1887656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885100" y="1984898"/>
        <a:ext cx="641101" cy="736899"/>
      </dsp:txXfrm>
    </dsp:sp>
    <dsp:sp modelId="{1CDD404A-998D-4070-A191-EF8D70369EC0}">
      <dsp:nvSpPr>
        <dsp:cNvPr id="0" name=""/>
        <dsp:cNvSpPr/>
      </dsp:nvSpPr>
      <dsp:spPr>
        <a:xfrm>
          <a:off x="2699605" y="2032181"/>
          <a:ext cx="1194739" cy="642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82012-FC52-41C7-AC25-C1FC5A3A4398}">
      <dsp:nvSpPr>
        <dsp:cNvPr id="0" name=""/>
        <dsp:cNvSpPr/>
      </dsp:nvSpPr>
      <dsp:spPr>
        <a:xfrm rot="5400000">
          <a:off x="664479" y="1887656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879206" y="1984898"/>
        <a:ext cx="641101" cy="736899"/>
      </dsp:txXfrm>
    </dsp:sp>
    <dsp:sp modelId="{0718929C-9728-49B3-B10B-A8424D97B64B}">
      <dsp:nvSpPr>
        <dsp:cNvPr id="0" name=""/>
        <dsp:cNvSpPr/>
      </dsp:nvSpPr>
      <dsp:spPr>
        <a:xfrm rot="5400000">
          <a:off x="1165499" y="2796344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380226" y="2893586"/>
        <a:ext cx="641101" cy="736899"/>
      </dsp:txXfrm>
    </dsp:sp>
    <dsp:sp modelId="{038A76E2-60C3-42B3-9077-A17A76CAAE99}">
      <dsp:nvSpPr>
        <dsp:cNvPr id="0" name=""/>
        <dsp:cNvSpPr/>
      </dsp:nvSpPr>
      <dsp:spPr>
        <a:xfrm>
          <a:off x="40345" y="2940869"/>
          <a:ext cx="1156199" cy="642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6F63F3-245C-4130-85D0-FF5ACCDCAE9B}">
      <dsp:nvSpPr>
        <dsp:cNvPr id="0" name=""/>
        <dsp:cNvSpPr/>
      </dsp:nvSpPr>
      <dsp:spPr>
        <a:xfrm rot="5400000">
          <a:off x="2171393" y="2796344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2386120" y="2893586"/>
        <a:ext cx="641101" cy="736899"/>
      </dsp:txXfrm>
    </dsp:sp>
    <dsp:sp modelId="{E521B828-3641-466A-94D6-6E4D162687BA}">
      <dsp:nvSpPr>
        <dsp:cNvPr id="0" name=""/>
        <dsp:cNvSpPr/>
      </dsp:nvSpPr>
      <dsp:spPr>
        <a:xfrm rot="5400000">
          <a:off x="1670373" y="3705031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1885100" y="3802273"/>
        <a:ext cx="641101" cy="736899"/>
      </dsp:txXfrm>
    </dsp:sp>
    <dsp:sp modelId="{17AE325F-ABFD-49C6-819E-40604B181563}">
      <dsp:nvSpPr>
        <dsp:cNvPr id="0" name=""/>
        <dsp:cNvSpPr/>
      </dsp:nvSpPr>
      <dsp:spPr>
        <a:xfrm>
          <a:off x="2699605" y="3849556"/>
          <a:ext cx="1194739" cy="642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F1447-EDEF-43FE-99DA-AB87CBA6C8C6}">
      <dsp:nvSpPr>
        <dsp:cNvPr id="0" name=""/>
        <dsp:cNvSpPr/>
      </dsp:nvSpPr>
      <dsp:spPr>
        <a:xfrm rot="5400000">
          <a:off x="664479" y="3705031"/>
          <a:ext cx="1070555" cy="931383"/>
        </a:xfrm>
        <a:prstGeom prst="hexagon">
          <a:avLst>
            <a:gd name="adj" fmla="val 25000"/>
            <a:gd name="vf" fmla="val 115470"/>
          </a:avLst>
        </a:prstGeom>
        <a:solidFill>
          <a:srgbClr val="009EE0">
            <a:hueOff val="0"/>
            <a:satOff val="0"/>
            <a:lumOff val="0"/>
            <a:alphaOff val="0"/>
          </a:srgbClr>
        </a:solidFill>
        <a:ln w="3175" cap="flat" cmpd="sng" algn="ctr">
          <a:solidFill>
            <a:prstClr val="whit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prstClr val="white"/>
            </a:solidFill>
            <a:latin typeface="Fago Pro"/>
            <a:ea typeface="+mn-ea"/>
            <a:cs typeface="+mn-cs"/>
          </a:endParaRPr>
        </a:p>
      </dsp:txBody>
      <dsp:txXfrm rot="-5400000">
        <a:off x="879206" y="3802273"/>
        <a:ext cx="641101" cy="736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04.12.2025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04.12.2025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93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DA5B4-FE5E-762B-6C77-6792A75C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9DF0E17-7B3B-3849-F89B-6F1ACF4BC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3022C1D-86C4-75B6-87C8-078D30CFC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C6F67A-C9B4-D2FA-97EC-D9AAF8EFD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011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831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889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2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118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63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485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451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08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43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194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496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293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75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850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423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32CF6-6D64-216C-4AC6-FFC377799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E13114-54E6-F415-E86F-4C0B8C015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37C494-B613-90B5-133F-050B124D9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3FF873-F2D8-844F-AE91-44A24D4A0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177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804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28CE7-76A1-204B-1E98-F35D5E4A7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B90E6F-7E7C-7916-5273-76A56A2F2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758154-9EF4-CD16-4329-9089B294D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7D2EBD-D275-50CB-0D50-DEFC912FB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26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355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0DB49-AB32-3650-A43A-7B9B26579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B0884D-9A7C-E358-3A8E-0519F9B1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E03534-86DE-BE5F-F02F-ED2EA59FE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690C0D-EA56-BB9E-54C9-C63DEE453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07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 SCHUNK Engineering - your partner for custom solutions in toolholders,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workholding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gripping technology, and automation technology. With our best-in-class component portfolio and a unique process built on decades of know-how and top-tier technical expertise, we deliver fast, globally available solutions - and outstanding support during the concept development phase. From planning and production to after-sales service, we support you worldwide to meet your specific requirements. Choose SCHUNK Engineering for outstanding results in your manufacturing.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SCHUNK Engineering – Innovating Partnerships</a:t>
            </a:r>
          </a:p>
          <a:p>
            <a:r>
              <a:rPr lang="en-US" sz="1200" b="0">
                <a:solidFill>
                  <a:schemeClr val="bg2"/>
                </a:solidFill>
              </a:rPr>
              <a:t>We combine our industry expertise with innovative technologies and sustainable partnerships for your success.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r>
              <a:rPr lang="en-US" sz="1200"/>
              <a:t>Competence | Partnership | Speed | Trust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Solving problems, unlocking potential, boosting efficiency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SCHUNK Engineering is a key building block for companies focused on efficiency, quality, and innovation.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not only enables the development of future-proof products and processes, but also makes a significant contribution to our customers’ competitiveness.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826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16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693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 service within a project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082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062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476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762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1383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F431-4E67-C750-999C-483ED6346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F3DDA74-1C4F-C6B4-2CB2-442B589AF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DA9204-48D5-A1FD-0F4F-632117CCE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C1F7FD-94AA-04CA-5402-777DD02DB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340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Hausen: 16 machines and 28 employees exclusively for SCHUNK Engineering</a:t>
            </a:r>
          </a:p>
          <a:p>
            <a:r>
              <a:rPr lang="en-US"/>
              <a:t>Access to certified supplier network for drawing parts </a:t>
            </a:r>
          </a:p>
          <a:p>
            <a:r>
              <a:rPr lang="en-US"/>
              <a:t>Wide range of professional partners for heat treatment, surface finishing and surface treatment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9327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Hausen: </a:t>
            </a:r>
            <a:r>
              <a:rPr lang="en-US" sz="1200"/>
              <a:t>26 employees who optimize all company processes in the value chain at SCHUNK daily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18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2A191-CB91-5CBE-0AC7-9C4A3EF60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FAFDE2C-8631-B06A-7DF1-28FCD8425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1EA4798-62E1-8232-B0EF-FBF1DF3AD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0"/>
              <a:t>Expandable capacity through employees from the </a:t>
            </a:r>
            <a:r>
              <a:rPr lang="en-US" sz="1200" noProof="0" err="1"/>
              <a:t>Intecs</a:t>
            </a:r>
            <a:r>
              <a:rPr lang="en-US" sz="1200" noProof="0"/>
              <a:t>/production facilities in USA, Mexico and China as well as external partners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/>
          </a:p>
          <a:p>
            <a:r>
              <a:rPr lang="en-US" sz="1200" noProof="0"/>
              <a:t>18 employees in the </a:t>
            </a:r>
            <a:r>
              <a:rPr lang="en-US" sz="1200" noProof="0" err="1"/>
              <a:t>Brackenheim</a:t>
            </a:r>
            <a:r>
              <a:rPr lang="en-US" sz="1200" noProof="0"/>
              <a:t>-Hausen design team + </a:t>
            </a:r>
            <a:r>
              <a:rPr lang="en-US" sz="1200"/>
              <a:t>Center of Competence Drive Technology in </a:t>
            </a:r>
            <a:r>
              <a:rPr lang="en-US" sz="1200" noProof="0"/>
              <a:t>St. Georgen with three employees</a:t>
            </a:r>
          </a:p>
          <a:p>
            <a:endParaRPr lang="de-DE">
              <a:ea typeface="Calibri"/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FE05EA-4768-F164-E376-B55D0B2EE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216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7276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6647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2599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5C18-13CD-7E73-D01F-4936619B8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01D7AD-5075-08EB-4A9C-6F49B824A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97051A-48C5-325A-EC9B-420F89F8B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1861ED-F58B-4151-15BF-51A98195E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9154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1208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4549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F6FC2-B412-804D-3607-954E22956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93A727-7EC6-8758-43C4-BF4730BD2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C578AF-8864-D614-1C5C-169005B1C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DE46E4-605D-B4B5-E770-B8248F6AB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1895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4497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Globally </a:t>
            </a:r>
            <a:r>
              <a:rPr lang="en-US" b="1"/>
              <a:t>standardized processes and guidelines</a:t>
            </a:r>
          </a:p>
          <a:p>
            <a:endParaRPr lang="en-US" b="1"/>
          </a:p>
          <a:p>
            <a:r>
              <a:rPr lang="en-US" b="1"/>
              <a:t>Global network </a:t>
            </a:r>
            <a:r>
              <a:rPr lang="en-US"/>
              <a:t>in the Engineering Hubs and beyond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59505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998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298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23CF4-5F3F-48D1-B859-759DFE8781C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66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23CF4-5F3F-48D1-B859-759DFE8781C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92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23CF4-5F3F-48D1-B859-759DFE8781C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0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23CF4-5F3F-48D1-B859-759DFE8781C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4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025216F-F335-5D98-B5BD-11E9B4108C97}"/>
              </a:ext>
            </a:extLst>
          </p:cNvPr>
          <p:cNvSpPr txBox="1"/>
          <p:nvPr userDrawn="1"/>
        </p:nvSpPr>
        <p:spPr>
          <a:xfrm>
            <a:off x="10037820" y="126463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60A6F82-47DE-A86D-A278-FEF923C3416B}"/>
              </a:ext>
            </a:extLst>
          </p:cNvPr>
          <p:cNvSpPr txBox="1"/>
          <p:nvPr userDrawn="1"/>
        </p:nvSpPr>
        <p:spPr>
          <a:xfrm>
            <a:off x="10037820" y="126463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CC54C6-B106-30FC-22CE-28089A571539}"/>
              </a:ext>
            </a:extLst>
          </p:cNvPr>
          <p:cNvSpPr txBox="1"/>
          <p:nvPr userDrawn="1"/>
        </p:nvSpPr>
        <p:spPr>
          <a:xfrm>
            <a:off x="10037820" y="126463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4B49BC-7EAA-DE9B-C681-B77D50C0714C}"/>
              </a:ext>
            </a:extLst>
          </p:cNvPr>
          <p:cNvSpPr txBox="1"/>
          <p:nvPr userDrawn="1"/>
        </p:nvSpPr>
        <p:spPr>
          <a:xfrm>
            <a:off x="10037820" y="126463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6361D18-5903-B832-74AB-5BA4B850DD04}"/>
              </a:ext>
            </a:extLst>
          </p:cNvPr>
          <p:cNvSpPr txBox="1"/>
          <p:nvPr userDrawn="1"/>
        </p:nvSpPr>
        <p:spPr>
          <a:xfrm>
            <a:off x="10037820" y="126463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98A938-3029-2C07-089E-21BBC4E51EEE}"/>
              </a:ext>
            </a:extLst>
          </p:cNvPr>
          <p:cNvSpPr txBox="1"/>
          <p:nvPr userDrawn="1"/>
        </p:nvSpPr>
        <p:spPr>
          <a:xfrm>
            <a:off x="10037820" y="126463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40.png"/><Relationship Id="rId4" Type="http://schemas.openxmlformats.org/officeDocument/2006/relationships/image" Target="../media/image50.png"/><Relationship Id="rId9" Type="http://schemas.openxmlformats.org/officeDocument/2006/relationships/image" Target="../media/image3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6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8.svg"/><Relationship Id="rId4" Type="http://schemas.openxmlformats.org/officeDocument/2006/relationships/image" Target="../media/image73.sv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png"/><Relationship Id="rId3" Type="http://schemas.openxmlformats.org/officeDocument/2006/relationships/image" Target="../media/image64.pn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sv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svg"/><Relationship Id="rId4" Type="http://schemas.openxmlformats.org/officeDocument/2006/relationships/image" Target="../media/image65.svg"/><Relationship Id="rId9" Type="http://schemas.openxmlformats.org/officeDocument/2006/relationships/image" Target="../media/image140.png"/><Relationship Id="rId1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60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sv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svg"/><Relationship Id="rId4" Type="http://schemas.openxmlformats.org/officeDocument/2006/relationships/image" Target="../media/image147.svg"/><Relationship Id="rId9" Type="http://schemas.openxmlformats.org/officeDocument/2006/relationships/image" Target="../media/image152.png"/><Relationship Id="rId14" Type="http://schemas.openxmlformats.org/officeDocument/2006/relationships/image" Target="../media/image156.sv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26" Type="http://schemas.openxmlformats.org/officeDocument/2006/relationships/image" Target="../media/image170.png"/><Relationship Id="rId39" Type="http://schemas.openxmlformats.org/officeDocument/2006/relationships/image" Target="../media/image181.png"/><Relationship Id="rId21" Type="http://schemas.openxmlformats.org/officeDocument/2006/relationships/image" Target="../media/image165.png"/><Relationship Id="rId34" Type="http://schemas.openxmlformats.org/officeDocument/2006/relationships/image" Target="../media/image177.png"/><Relationship Id="rId42" Type="http://schemas.openxmlformats.org/officeDocument/2006/relationships/image" Target="../media/image184.svg"/><Relationship Id="rId47" Type="http://schemas.openxmlformats.org/officeDocument/2006/relationships/image" Target="../media/image189.png"/><Relationship Id="rId50" Type="http://schemas.openxmlformats.org/officeDocument/2006/relationships/image" Target="../media/image192.svg"/><Relationship Id="rId55" Type="http://schemas.openxmlformats.org/officeDocument/2006/relationships/image" Target="../media/image197.png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29" Type="http://schemas.openxmlformats.org/officeDocument/2006/relationships/image" Target="../media/image173.png"/><Relationship Id="rId41" Type="http://schemas.openxmlformats.org/officeDocument/2006/relationships/image" Target="../media/image183.png"/><Relationship Id="rId54" Type="http://schemas.openxmlformats.org/officeDocument/2006/relationships/image" Target="../media/image196.svg"/><Relationship Id="rId62" Type="http://schemas.openxmlformats.org/officeDocument/2006/relationships/image" Target="../media/image204.sv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168.png"/><Relationship Id="rId32" Type="http://schemas.openxmlformats.org/officeDocument/2006/relationships/image" Target="../media/image176.png"/><Relationship Id="rId37" Type="http://schemas.microsoft.com/office/2007/relationships/hdphoto" Target="../media/hdphoto6.wdp"/><Relationship Id="rId40" Type="http://schemas.openxmlformats.org/officeDocument/2006/relationships/image" Target="../media/image182.svg"/><Relationship Id="rId45" Type="http://schemas.openxmlformats.org/officeDocument/2006/relationships/image" Target="../media/image187.png"/><Relationship Id="rId53" Type="http://schemas.openxmlformats.org/officeDocument/2006/relationships/image" Target="../media/image195.png"/><Relationship Id="rId58" Type="http://schemas.openxmlformats.org/officeDocument/2006/relationships/image" Target="../media/image200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59.png"/><Relationship Id="rId23" Type="http://schemas.openxmlformats.org/officeDocument/2006/relationships/image" Target="../media/image167.png"/><Relationship Id="rId28" Type="http://schemas.openxmlformats.org/officeDocument/2006/relationships/image" Target="../media/image172.png"/><Relationship Id="rId36" Type="http://schemas.openxmlformats.org/officeDocument/2006/relationships/image" Target="../media/image179.png"/><Relationship Id="rId49" Type="http://schemas.openxmlformats.org/officeDocument/2006/relationships/image" Target="../media/image191.png"/><Relationship Id="rId57" Type="http://schemas.openxmlformats.org/officeDocument/2006/relationships/image" Target="../media/image199.png"/><Relationship Id="rId61" Type="http://schemas.openxmlformats.org/officeDocument/2006/relationships/image" Target="../media/image203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63.png"/><Relationship Id="rId31" Type="http://schemas.openxmlformats.org/officeDocument/2006/relationships/image" Target="../media/image175.png"/><Relationship Id="rId44" Type="http://schemas.openxmlformats.org/officeDocument/2006/relationships/image" Target="../media/image186.svg"/><Relationship Id="rId52" Type="http://schemas.openxmlformats.org/officeDocument/2006/relationships/image" Target="../media/image194.svg"/><Relationship Id="rId60" Type="http://schemas.openxmlformats.org/officeDocument/2006/relationships/image" Target="../media/image202.sv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58.png"/><Relationship Id="rId22" Type="http://schemas.openxmlformats.org/officeDocument/2006/relationships/image" Target="../media/image166.png"/><Relationship Id="rId27" Type="http://schemas.openxmlformats.org/officeDocument/2006/relationships/image" Target="../media/image171.png"/><Relationship Id="rId30" Type="http://schemas.openxmlformats.org/officeDocument/2006/relationships/image" Target="../media/image174.png"/><Relationship Id="rId35" Type="http://schemas.openxmlformats.org/officeDocument/2006/relationships/image" Target="../media/image178.png"/><Relationship Id="rId43" Type="http://schemas.openxmlformats.org/officeDocument/2006/relationships/image" Target="../media/image185.png"/><Relationship Id="rId48" Type="http://schemas.openxmlformats.org/officeDocument/2006/relationships/image" Target="../media/image190.svg"/><Relationship Id="rId56" Type="http://schemas.openxmlformats.org/officeDocument/2006/relationships/image" Target="../media/image198.svg"/><Relationship Id="rId8" Type="http://schemas.openxmlformats.org/officeDocument/2006/relationships/diagramData" Target="../diagrams/data2.xml"/><Relationship Id="rId51" Type="http://schemas.openxmlformats.org/officeDocument/2006/relationships/image" Target="../media/image193.png"/><Relationship Id="rId3" Type="http://schemas.openxmlformats.org/officeDocument/2006/relationships/diagramData" Target="../diagrams/data1.xml"/><Relationship Id="rId12" Type="http://schemas.microsoft.com/office/2007/relationships/diagramDrawing" Target="../diagrams/drawing2.xml"/><Relationship Id="rId17" Type="http://schemas.openxmlformats.org/officeDocument/2006/relationships/image" Target="../media/image161.png"/><Relationship Id="rId25" Type="http://schemas.openxmlformats.org/officeDocument/2006/relationships/image" Target="../media/image169.png"/><Relationship Id="rId33" Type="http://schemas.microsoft.com/office/2007/relationships/hdphoto" Target="../media/hdphoto5.wdp"/><Relationship Id="rId38" Type="http://schemas.openxmlformats.org/officeDocument/2006/relationships/image" Target="../media/image180.png"/><Relationship Id="rId46" Type="http://schemas.openxmlformats.org/officeDocument/2006/relationships/image" Target="../media/image188.svg"/><Relationship Id="rId59" Type="http://schemas.openxmlformats.org/officeDocument/2006/relationships/image" Target="../media/image2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svg"/><Relationship Id="rId13" Type="http://schemas.openxmlformats.org/officeDocument/2006/relationships/image" Target="../media/image215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12" Type="http://schemas.openxmlformats.org/officeDocument/2006/relationships/image" Target="../media/image214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sv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svg"/><Relationship Id="rId4" Type="http://schemas.openxmlformats.org/officeDocument/2006/relationships/image" Target="../media/image206.svg"/><Relationship Id="rId9" Type="http://schemas.openxmlformats.org/officeDocument/2006/relationships/image" Target="../media/image211.png"/><Relationship Id="rId14" Type="http://schemas.openxmlformats.org/officeDocument/2006/relationships/image" Target="../media/image2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emf"/><Relationship Id="rId5" Type="http://schemas.openxmlformats.org/officeDocument/2006/relationships/image" Target="../media/image219.emf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3.svg"/><Relationship Id="rId18" Type="http://schemas.openxmlformats.org/officeDocument/2006/relationships/image" Target="../media/image238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12" Type="http://schemas.openxmlformats.org/officeDocument/2006/relationships/image" Target="../media/image232.png"/><Relationship Id="rId17" Type="http://schemas.openxmlformats.org/officeDocument/2006/relationships/image" Target="../media/image237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1.svg"/><Relationship Id="rId5" Type="http://schemas.openxmlformats.org/officeDocument/2006/relationships/image" Target="../media/image226.jpeg"/><Relationship Id="rId15" Type="http://schemas.openxmlformats.org/officeDocument/2006/relationships/image" Target="../media/image235.svg"/><Relationship Id="rId10" Type="http://schemas.openxmlformats.org/officeDocument/2006/relationships/image" Target="../media/image66.png"/><Relationship Id="rId19" Type="http://schemas.openxmlformats.org/officeDocument/2006/relationships/image" Target="../media/image239.sv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svg"/><Relationship Id="rId13" Type="http://schemas.openxmlformats.org/officeDocument/2006/relationships/image" Target="../media/image246.png"/><Relationship Id="rId3" Type="http://schemas.openxmlformats.org/officeDocument/2006/relationships/image" Target="../media/image150.png"/><Relationship Id="rId7" Type="http://schemas.openxmlformats.org/officeDocument/2006/relationships/image" Target="../media/image242.png"/><Relationship Id="rId12" Type="http://schemas.openxmlformats.org/officeDocument/2006/relationships/image" Target="../media/image24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1.svg"/><Relationship Id="rId11" Type="http://schemas.openxmlformats.org/officeDocument/2006/relationships/image" Target="../media/image244.png"/><Relationship Id="rId5" Type="http://schemas.openxmlformats.org/officeDocument/2006/relationships/image" Target="../media/image240.png"/><Relationship Id="rId10" Type="http://schemas.openxmlformats.org/officeDocument/2006/relationships/image" Target="../media/image231.svg"/><Relationship Id="rId4" Type="http://schemas.openxmlformats.org/officeDocument/2006/relationships/image" Target="../media/image151.svg"/><Relationship Id="rId9" Type="http://schemas.openxmlformats.org/officeDocument/2006/relationships/image" Target="../media/image66.png"/><Relationship Id="rId14" Type="http://schemas.openxmlformats.org/officeDocument/2006/relationships/image" Target="../media/image2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3.png"/><Relationship Id="rId4" Type="http://schemas.openxmlformats.org/officeDocument/2006/relationships/image" Target="../media/image2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6.jpeg"/><Relationship Id="rId7" Type="http://schemas.openxmlformats.org/officeDocument/2006/relationships/image" Target="../media/image259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.png"/><Relationship Id="rId11" Type="http://schemas.openxmlformats.org/officeDocument/2006/relationships/image" Target="../media/image263.svg"/><Relationship Id="rId5" Type="http://schemas.openxmlformats.org/officeDocument/2006/relationships/image" Target="../media/image257.svg"/><Relationship Id="rId10" Type="http://schemas.openxmlformats.org/officeDocument/2006/relationships/image" Target="../media/image262.png"/><Relationship Id="rId4" Type="http://schemas.openxmlformats.org/officeDocument/2006/relationships/image" Target="../media/image84.png"/><Relationship Id="rId9" Type="http://schemas.openxmlformats.org/officeDocument/2006/relationships/image" Target="../media/image261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svg"/><Relationship Id="rId13" Type="http://schemas.openxmlformats.org/officeDocument/2006/relationships/image" Target="../media/image58.png"/><Relationship Id="rId3" Type="http://schemas.openxmlformats.org/officeDocument/2006/relationships/image" Target="../media/image136.png"/><Relationship Id="rId7" Type="http://schemas.openxmlformats.org/officeDocument/2006/relationships/image" Target="../media/image267.png"/><Relationship Id="rId12" Type="http://schemas.openxmlformats.org/officeDocument/2006/relationships/image" Target="../media/image27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6.sv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0" Type="http://schemas.openxmlformats.org/officeDocument/2006/relationships/image" Target="../media/image270.svg"/><Relationship Id="rId4" Type="http://schemas.openxmlformats.org/officeDocument/2006/relationships/image" Target="../media/image264.svg"/><Relationship Id="rId9" Type="http://schemas.openxmlformats.org/officeDocument/2006/relationships/image" Target="../media/image269.png"/><Relationship Id="rId14" Type="http://schemas.openxmlformats.org/officeDocument/2006/relationships/image" Target="../media/image7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svg"/><Relationship Id="rId13" Type="http://schemas.openxmlformats.org/officeDocument/2006/relationships/image" Target="../media/image283.png"/><Relationship Id="rId3" Type="http://schemas.openxmlformats.org/officeDocument/2006/relationships/image" Target="../media/image275.jpeg"/><Relationship Id="rId7" Type="http://schemas.openxmlformats.org/officeDocument/2006/relationships/image" Target="../media/image279.png"/><Relationship Id="rId12" Type="http://schemas.openxmlformats.org/officeDocument/2006/relationships/image" Target="../media/image282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svg"/><Relationship Id="rId11" Type="http://schemas.openxmlformats.org/officeDocument/2006/relationships/image" Target="../media/image244.png"/><Relationship Id="rId5" Type="http://schemas.openxmlformats.org/officeDocument/2006/relationships/image" Target="../media/image277.png"/><Relationship Id="rId10" Type="http://schemas.openxmlformats.org/officeDocument/2006/relationships/image" Target="../media/image281.svg"/><Relationship Id="rId4" Type="http://schemas.openxmlformats.org/officeDocument/2006/relationships/image" Target="../media/image276.jpeg"/><Relationship Id="rId9" Type="http://schemas.openxmlformats.org/officeDocument/2006/relationships/image" Target="../media/image267.png"/><Relationship Id="rId14" Type="http://schemas.openxmlformats.org/officeDocument/2006/relationships/image" Target="../media/image28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8.svg"/><Relationship Id="rId5" Type="http://schemas.openxmlformats.org/officeDocument/2006/relationships/image" Target="../media/image84.png"/><Relationship Id="rId4" Type="http://schemas.openxmlformats.org/officeDocument/2006/relationships/image" Target="../media/image287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uIcc09CNHM?feature=oembed" TargetMode="External"/><Relationship Id="rId5" Type="http://schemas.openxmlformats.org/officeDocument/2006/relationships/hyperlink" Target="https://www.youtube.com/watch?v=GuIcc09CNHM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tif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4580F-DF8C-EED1-AC24-DB4EEE44E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BAACB517-A221-DCFC-96B8-8617D4EB9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67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21B13A99-A44A-99B9-B1D9-D6E1372AD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222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5AAF359-8C6D-3DF7-DA31-0AA57B3E2FC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202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3B49146-9CDC-34FE-F3E1-25CC5D269A2E}"/>
              </a:ext>
            </a:extLst>
          </p:cNvPr>
          <p:cNvSpPr txBox="1">
            <a:spLocks/>
          </p:cNvSpPr>
          <p:nvPr/>
        </p:nvSpPr>
        <p:spPr bwMode="gray">
          <a:xfrm>
            <a:off x="8512398" y="1791390"/>
            <a:ext cx="3279804" cy="4246589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108000" tIns="72000" rIns="108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315F7A6-D08B-B505-A132-A7BB374D01B1}"/>
              </a:ext>
            </a:extLst>
          </p:cNvPr>
          <p:cNvSpPr/>
          <p:nvPr/>
        </p:nvSpPr>
        <p:spPr>
          <a:xfrm>
            <a:off x="1904221" y="3722059"/>
            <a:ext cx="6660228" cy="1269178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40D6983-CDF1-E1D1-AC4C-DB9F337A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60000" cy="1020318"/>
          </a:xfrm>
        </p:spPr>
        <p:txBody>
          <a:bodyPr/>
          <a:lstStyle/>
          <a:p>
            <a:r>
              <a:rPr lang="en-US">
                <a:cs typeface="Calibri"/>
              </a:rPr>
              <a:t>In automation, you can’t get around SCHUNK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- 4 levels of partnership</a:t>
            </a:r>
            <a:endParaRPr lang="en-US">
              <a:latin typeface="+mn-lt"/>
              <a:cs typeface="Calibri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20380C-AC68-BCD4-36B5-2B35DE98A1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3F7D4EC-FAF2-48D2-B8E5-457915FC50F3}" type="slidenum">
              <a:rPr/>
              <a:pPr rtl="0"/>
              <a:t>10</a:t>
            </a:fld>
            <a:endParaRPr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4540955-2D92-5BF8-8C17-2BA57DD28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SCHUNK Engineering GTAT</a:t>
            </a:r>
          </a:p>
        </p:txBody>
      </p:sp>
      <p:sp>
        <p:nvSpPr>
          <p:cNvPr id="15" name="Rechteck 12">
            <a:extLst>
              <a:ext uri="{FF2B5EF4-FFF2-40B4-BE49-F238E27FC236}">
                <a16:creationId xmlns:a16="http://schemas.microsoft.com/office/drawing/2014/main" id="{98B3D311-6ADC-75A0-0099-E1153D1D2E4D}"/>
              </a:ext>
            </a:extLst>
          </p:cNvPr>
          <p:cNvSpPr>
            <a:spLocks/>
          </p:cNvSpPr>
          <p:nvPr/>
        </p:nvSpPr>
        <p:spPr>
          <a:xfrm>
            <a:off x="719037" y="2034204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rtl="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</a:p>
        </p:txBody>
      </p:sp>
      <p:sp>
        <p:nvSpPr>
          <p:cNvPr id="17" name="Rechteck 17">
            <a:extLst>
              <a:ext uri="{FF2B5EF4-FFF2-40B4-BE49-F238E27FC236}">
                <a16:creationId xmlns:a16="http://schemas.microsoft.com/office/drawing/2014/main" id="{8AAEE831-E3A5-00E0-DEE8-A9B259FED983}"/>
              </a:ext>
            </a:extLst>
          </p:cNvPr>
          <p:cNvSpPr>
            <a:spLocks/>
          </p:cNvSpPr>
          <p:nvPr/>
        </p:nvSpPr>
        <p:spPr>
          <a:xfrm>
            <a:off x="719037" y="302357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19" name="Rechteck 23">
            <a:extLst>
              <a:ext uri="{FF2B5EF4-FFF2-40B4-BE49-F238E27FC236}">
                <a16:creationId xmlns:a16="http://schemas.microsoft.com/office/drawing/2014/main" id="{F2D9392C-89B5-9E5A-84F3-D29B5C4FA956}"/>
              </a:ext>
            </a:extLst>
          </p:cNvPr>
          <p:cNvSpPr>
            <a:spLocks/>
          </p:cNvSpPr>
          <p:nvPr/>
        </p:nvSpPr>
        <p:spPr>
          <a:xfrm>
            <a:off x="719037" y="4136642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21" name="Rechteck 34">
            <a:extLst>
              <a:ext uri="{FF2B5EF4-FFF2-40B4-BE49-F238E27FC236}">
                <a16:creationId xmlns:a16="http://schemas.microsoft.com/office/drawing/2014/main" id="{D55B114D-71C4-8044-3C22-A9F4AF56E039}"/>
              </a:ext>
            </a:extLst>
          </p:cNvPr>
          <p:cNvSpPr>
            <a:spLocks/>
          </p:cNvSpPr>
          <p:nvPr/>
        </p:nvSpPr>
        <p:spPr>
          <a:xfrm>
            <a:off x="719037" y="5337086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08EF2520-AC8C-3CAA-0F23-0AAE3828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5000" l="1667" r="98500">
                        <a14:foregroundMark x1="6333" y1="53684" x2="7833" y2="64211"/>
                        <a14:foregroundMark x1="10333" y1="34211" x2="12333" y2="27632"/>
                        <a14:foregroundMark x1="18333" y1="43158" x2="20333" y2="38947"/>
                        <a14:foregroundMark x1="36500" y1="45526" x2="40000" y2="46053"/>
                        <a14:foregroundMark x1="36833" y1="11053" x2="49333" y2="10789"/>
                        <a14:foregroundMark x1="59000" y1="3947" x2="71000" y2="7895"/>
                        <a14:foregroundMark x1="79833" y1="16053" x2="82333" y2="33947"/>
                        <a14:foregroundMark x1="72500" y1="19737" x2="62667" y2="38684"/>
                        <a14:foregroundMark x1="54167" y1="20000" x2="54167" y2="20000"/>
                        <a14:foregroundMark x1="21000" y1="22632" x2="31500" y2="39211"/>
                        <a14:foregroundMark x1="50333" y1="17368" x2="64667" y2="30526"/>
                        <a14:foregroundMark x1="30000" y1="10789" x2="34000" y2="13947"/>
                        <a14:foregroundMark x1="47333" y1="8684" x2="55000" y2="8158"/>
                        <a14:foregroundMark x1="78000" y1="16842" x2="88500" y2="25000"/>
                        <a14:foregroundMark x1="88500" y1="51579" x2="89000" y2="73684"/>
                        <a14:foregroundMark x1="95667" y1="45526" x2="94167" y2="76842"/>
                        <a14:foregroundMark x1="85500" y1="81842" x2="93667" y2="77895"/>
                        <a14:foregroundMark x1="26667" y1="95000" x2="36500" y2="86316"/>
                        <a14:foregroundMark x1="1833" y1="50789" x2="5333" y2="83684"/>
                        <a14:foregroundMark x1="97500" y1="51842" x2="98500" y2="7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426" y="1989404"/>
            <a:ext cx="774292" cy="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47399FC-D940-55C0-1B0F-46D22AD840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566" y="5237095"/>
            <a:ext cx="1119990" cy="69999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915BD08-FBD9-9D50-BB4D-462B93C90B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648" y="2897102"/>
            <a:ext cx="885956" cy="664683"/>
          </a:xfrm>
          <a:prstGeom prst="rect">
            <a:avLst/>
          </a:prstGeom>
        </p:spPr>
      </p:pic>
      <p:pic>
        <p:nvPicPr>
          <p:cNvPr id="24" name="Grafik 14">
            <a:extLst>
              <a:ext uri="{FF2B5EF4-FFF2-40B4-BE49-F238E27FC236}">
                <a16:creationId xmlns:a16="http://schemas.microsoft.com/office/drawing/2014/main" id="{04D66086-DA3D-74DC-DA62-45CBCD8A7C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4882" y1="44495" x2="24882" y2="44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955" y="3781334"/>
            <a:ext cx="1455907" cy="105180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89126CD-7B8A-0946-05D3-872386AD24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386" l="1662" r="98338">
                        <a14:foregroundMark x1="18006" y1="55556" x2="18006" y2="55556"/>
                        <a14:foregroundMark x1="4986" y1="64379" x2="4986" y2="64379"/>
                        <a14:foregroundMark x1="4709" y1="74510" x2="4709" y2="74510"/>
                        <a14:foregroundMark x1="18837" y1="56863" x2="14681" y2="87255"/>
                        <a14:foregroundMark x1="14681" y1="87255" x2="14681" y2="87255"/>
                        <a14:foregroundMark x1="3047" y1="44771" x2="3324" y2="42810"/>
                        <a14:foregroundMark x1="5263" y1="67647" x2="15235" y2="63399"/>
                        <a14:foregroundMark x1="5000" y1="93791" x2="4986" y2="94118"/>
                        <a14:foregroundMark x1="5263" y1="87582" x2="5000" y2="93791"/>
                        <a14:foregroundMark x1="70637" y1="61765" x2="73961" y2="81373"/>
                        <a14:foregroundMark x1="95737" y1="79412" x2="96122" y2="81373"/>
                        <a14:foregroundMark x1="91690" y1="58824" x2="95737" y2="79412"/>
                        <a14:foregroundMark x1="72576" y1="95425" x2="78670" y2="97386"/>
                        <a14:foregroundMark x1="4986" y1="65686" x2="8033" y2="66993"/>
                        <a14:foregroundMark x1="98338" y1="91830" x2="98338" y2="91830"/>
                        <a14:foregroundMark x1="17729" y1="6209" x2="17729" y2="5556"/>
                        <a14:backgroundMark x1="9972" y1="43137" x2="9972" y2="43137"/>
                        <a14:backgroundMark x1="15235" y1="46405" x2="15235" y2="46405"/>
                        <a14:backgroundMark x1="29917" y1="75490" x2="29917" y2="75490"/>
                        <a14:backgroundMark x1="26870" y1="77778" x2="26870" y2="77778"/>
                        <a14:backgroundMark x1="22438" y1="78758" x2="22438" y2="78758"/>
                        <a14:backgroundMark x1="32964" y1="75490" x2="32964" y2="75490"/>
                        <a14:backgroundMark x1="37673" y1="75163" x2="37673" y2="75163"/>
                        <a14:backgroundMark x1="37950" y1="79739" x2="37950" y2="79739"/>
                        <a14:backgroundMark x1="37950" y1="81046" x2="37950" y2="81046"/>
                        <a14:backgroundMark x1="42659" y1="41830" x2="42659" y2="41830"/>
                        <a14:backgroundMark x1="55402" y1="41830" x2="55402" y2="41830"/>
                        <a14:backgroundMark x1="38227" y1="38562" x2="38227" y2="38562"/>
                        <a14:backgroundMark x1="96122" y1="79412" x2="96122" y2="79412"/>
                        <a14:backgroundMark x1="96399" y1="81373" x2="96399" y2="81373"/>
                        <a14:backgroundMark x1="4432" y1="94444" x2="4432" y2="94444"/>
                        <a14:backgroundMark x1="5263" y1="93791" x2="5263" y2="9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629">
            <a:off x="8830358" y="1919653"/>
            <a:ext cx="1496726" cy="1268691"/>
          </a:xfrm>
          <a:prstGeom prst="rect">
            <a:avLst/>
          </a:prstGeom>
        </p:spPr>
      </p:pic>
      <p:pic>
        <p:nvPicPr>
          <p:cNvPr id="29" name="Grafik 8">
            <a:extLst>
              <a:ext uri="{FF2B5EF4-FFF2-40B4-BE49-F238E27FC236}">
                <a16:creationId xmlns:a16="http://schemas.microsoft.com/office/drawing/2014/main" id="{AFA4AA20-67A8-E5D0-314F-3E39ED9135E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338" y="4492413"/>
            <a:ext cx="2556919" cy="138944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6AADF45-AF38-A516-97BD-1973F9A8088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394" y="3023577"/>
            <a:ext cx="939482" cy="1192025"/>
          </a:xfrm>
          <a:prstGeom prst="rect">
            <a:avLst/>
          </a:prstGeom>
        </p:spPr>
      </p:pic>
      <p:graphicFrame>
        <p:nvGraphicFramePr>
          <p:cNvPr id="32" name="Tabelle 14">
            <a:extLst>
              <a:ext uri="{FF2B5EF4-FFF2-40B4-BE49-F238E27FC236}">
                <a16:creationId xmlns:a16="http://schemas.microsoft.com/office/drawing/2014/main" id="{EBB3A55E-6CE3-A361-B8C5-ED514ABEA7B9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1750336"/>
          <a:ext cx="6307200" cy="999743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99743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Standard components</a:t>
                      </a:r>
                      <a:b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Standard components, modified standard</a:t>
                      </a:r>
                      <a:r>
                        <a:rPr lang="en-US" sz="160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components, industry components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33" name="Tabelle 21">
            <a:extLst>
              <a:ext uri="{FF2B5EF4-FFF2-40B4-BE49-F238E27FC236}">
                <a16:creationId xmlns:a16="http://schemas.microsoft.com/office/drawing/2014/main" id="{BC1E7171-33C8-22D6-4D93-1034534DD6A3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2753762"/>
          <a:ext cx="6307200" cy="97324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73247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Customized components 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Configurable products, axis systems and assemblies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with a defined interface to the customer system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34" name="Tabelle 27">
            <a:extLst>
              <a:ext uri="{FF2B5EF4-FFF2-40B4-BE49-F238E27FC236}">
                <a16:creationId xmlns:a16="http://schemas.microsoft.com/office/drawing/2014/main" id="{B41A1525-C17E-4922-EFF7-98B745FDA5C3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3729181"/>
          <a:ext cx="6307200" cy="1267500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267500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System technology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Axis systems and assemblies with a defined interface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to the customer system, including steel construction,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safety fence and control cabinet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35" name="Tabelle 36">
            <a:extLst>
              <a:ext uri="{FF2B5EF4-FFF2-40B4-BE49-F238E27FC236}">
                <a16:creationId xmlns:a16="http://schemas.microsoft.com/office/drawing/2014/main" id="{148C8173-D3B4-2CE0-5652-8AC5F76C2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393003"/>
              </p:ext>
            </p:extLst>
          </p:nvPr>
        </p:nvGraphicFramePr>
        <p:xfrm>
          <a:off x="1901226" y="4993409"/>
          <a:ext cx="6307200" cy="103371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033717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Machines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Delivery of complete systems including control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and software. 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853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eck 40">
            <a:extLst>
              <a:ext uri="{FF2B5EF4-FFF2-40B4-BE49-F238E27FC236}">
                <a16:creationId xmlns:a16="http://schemas.microsoft.com/office/drawing/2014/main" id="{5E0A8A4E-C5BE-9262-5FEF-2805BB3938EF}"/>
              </a:ext>
            </a:extLst>
          </p:cNvPr>
          <p:cNvSpPr/>
          <p:nvPr/>
        </p:nvSpPr>
        <p:spPr>
          <a:xfrm>
            <a:off x="1904221" y="5000626"/>
            <a:ext cx="6660228" cy="1037354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8E501441-2E84-CB53-5305-5EC9B9EDD757}"/>
              </a:ext>
            </a:extLst>
          </p:cNvPr>
          <p:cNvSpPr txBox="1">
            <a:spLocks/>
          </p:cNvSpPr>
          <p:nvPr/>
        </p:nvSpPr>
        <p:spPr bwMode="gray">
          <a:xfrm>
            <a:off x="8512398" y="1791390"/>
            <a:ext cx="3279804" cy="4246589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108000" tIns="72000" rIns="108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5C05F019-F4CA-DD49-55F7-825AE67B4D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160" y="4658380"/>
            <a:ext cx="1715676" cy="118596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B1D07C7-297C-70A0-713E-1A32249BB0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573" y="4792074"/>
            <a:ext cx="999645" cy="1135915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E40D6983-CDF1-E1D1-AC4C-DB9F337A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60000" cy="1020318"/>
          </a:xfrm>
        </p:spPr>
        <p:txBody>
          <a:bodyPr/>
          <a:lstStyle/>
          <a:p>
            <a:r>
              <a:rPr lang="en-US">
                <a:cs typeface="Calibri"/>
              </a:rPr>
              <a:t>In automation, you can’t get around SCHUNK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- 4 levels of partnership</a:t>
            </a:r>
            <a:endParaRPr lang="en-US" sz="3200" b="0">
              <a:latin typeface="+mn-lt"/>
              <a:cs typeface="Calibri"/>
            </a:endParaRPr>
          </a:p>
        </p:txBody>
      </p:sp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895EB439-7026-4BA6-4928-43802E73B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3F7D4EC-FAF2-48D2-B8E5-457915FC50F3}" type="slidenum">
              <a:rPr/>
              <a:pPr rtl="0"/>
              <a:t>11</a:t>
            </a:fld>
            <a:endParaRPr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4540955-2D92-5BF8-8C17-2BA57DD28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SCHUNK Engineering GTAT</a:t>
            </a:r>
          </a:p>
        </p:txBody>
      </p:sp>
      <p:graphicFrame>
        <p:nvGraphicFramePr>
          <p:cNvPr id="2" name="Tabelle 14">
            <a:extLst>
              <a:ext uri="{FF2B5EF4-FFF2-40B4-BE49-F238E27FC236}">
                <a16:creationId xmlns:a16="http://schemas.microsoft.com/office/drawing/2014/main" id="{EBB3A55E-6CE3-A361-B8C5-ED514ABEA7B9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1750336"/>
          <a:ext cx="6307200" cy="999743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99743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Standard components</a:t>
                      </a:r>
                      <a:b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Standard components, modified standard</a:t>
                      </a:r>
                      <a:r>
                        <a:rPr lang="en-US" sz="160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components, industry components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6" name="Tabelle 21">
            <a:extLst>
              <a:ext uri="{FF2B5EF4-FFF2-40B4-BE49-F238E27FC236}">
                <a16:creationId xmlns:a16="http://schemas.microsoft.com/office/drawing/2014/main" id="{BC1E7171-33C8-22D6-4D93-1034534DD6A3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2753762"/>
          <a:ext cx="6307200" cy="97324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73247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Customized components 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Configurable products, axis systems and assemblies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with a defined interface to the customer system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13" name="Tabelle 27">
            <a:extLst>
              <a:ext uri="{FF2B5EF4-FFF2-40B4-BE49-F238E27FC236}">
                <a16:creationId xmlns:a16="http://schemas.microsoft.com/office/drawing/2014/main" id="{B41A1525-C17E-4922-EFF7-98B745FDA5C3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3729181"/>
          <a:ext cx="6307200" cy="1267500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267500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System technology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Axis systems and assemblies with a defined interface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to the customer system, including steel construction,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safety fence and control cabinet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14" name="Tabelle 36">
            <a:extLst>
              <a:ext uri="{FF2B5EF4-FFF2-40B4-BE49-F238E27FC236}">
                <a16:creationId xmlns:a16="http://schemas.microsoft.com/office/drawing/2014/main" id="{148C8173-D3B4-2CE0-5652-8AC5F76C2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696893"/>
              </p:ext>
            </p:extLst>
          </p:nvPr>
        </p:nvGraphicFramePr>
        <p:xfrm>
          <a:off x="1901226" y="4993409"/>
          <a:ext cx="6307200" cy="103371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033717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Machines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Delivery of complete systems including control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and software. 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sp>
        <p:nvSpPr>
          <p:cNvPr id="16" name="Rechteck 12">
            <a:extLst>
              <a:ext uri="{FF2B5EF4-FFF2-40B4-BE49-F238E27FC236}">
                <a16:creationId xmlns:a16="http://schemas.microsoft.com/office/drawing/2014/main" id="{F3725016-FE5F-83C9-F2A8-668D5A68A6EF}"/>
              </a:ext>
            </a:extLst>
          </p:cNvPr>
          <p:cNvSpPr>
            <a:spLocks/>
          </p:cNvSpPr>
          <p:nvPr/>
        </p:nvSpPr>
        <p:spPr>
          <a:xfrm>
            <a:off x="719037" y="2034204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rtl="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</a:p>
        </p:txBody>
      </p:sp>
      <p:sp>
        <p:nvSpPr>
          <p:cNvPr id="17" name="Rechteck 17">
            <a:extLst>
              <a:ext uri="{FF2B5EF4-FFF2-40B4-BE49-F238E27FC236}">
                <a16:creationId xmlns:a16="http://schemas.microsoft.com/office/drawing/2014/main" id="{BE2372CD-6EED-E921-1D48-33CF77763AD3}"/>
              </a:ext>
            </a:extLst>
          </p:cNvPr>
          <p:cNvSpPr>
            <a:spLocks/>
          </p:cNvSpPr>
          <p:nvPr/>
        </p:nvSpPr>
        <p:spPr>
          <a:xfrm>
            <a:off x="719037" y="302357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19" name="Rechteck 23">
            <a:extLst>
              <a:ext uri="{FF2B5EF4-FFF2-40B4-BE49-F238E27FC236}">
                <a16:creationId xmlns:a16="http://schemas.microsoft.com/office/drawing/2014/main" id="{0A504D9D-9B7C-E1BD-D9FA-7AA744BE97AA}"/>
              </a:ext>
            </a:extLst>
          </p:cNvPr>
          <p:cNvSpPr>
            <a:spLocks/>
          </p:cNvSpPr>
          <p:nvPr/>
        </p:nvSpPr>
        <p:spPr>
          <a:xfrm>
            <a:off x="719037" y="4136642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21" name="Rechteck 34">
            <a:extLst>
              <a:ext uri="{FF2B5EF4-FFF2-40B4-BE49-F238E27FC236}">
                <a16:creationId xmlns:a16="http://schemas.microsoft.com/office/drawing/2014/main" id="{076F91A6-B29A-CD18-4410-7A0AA622EBA1}"/>
              </a:ext>
            </a:extLst>
          </p:cNvPr>
          <p:cNvSpPr>
            <a:spLocks/>
          </p:cNvSpPr>
          <p:nvPr/>
        </p:nvSpPr>
        <p:spPr>
          <a:xfrm>
            <a:off x="719037" y="5337086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pic>
        <p:nvPicPr>
          <p:cNvPr id="5" name="Picture 4" descr="JGP-P 64-2">
            <a:extLst>
              <a:ext uri="{FF2B5EF4-FFF2-40B4-BE49-F238E27FC236}">
                <a16:creationId xmlns:a16="http://schemas.microsoft.com/office/drawing/2014/main" id="{DA3E36AB-A27B-472E-A101-A461775C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8" b="95000" l="1667" r="98500">
                        <a14:foregroundMark x1="6333" y1="53684" x2="7833" y2="64211"/>
                        <a14:foregroundMark x1="10333" y1="34211" x2="12333" y2="27632"/>
                        <a14:foregroundMark x1="18333" y1="43158" x2="20333" y2="38947"/>
                        <a14:foregroundMark x1="36500" y1="45526" x2="40000" y2="46053"/>
                        <a14:foregroundMark x1="36833" y1="11053" x2="49333" y2="10789"/>
                        <a14:foregroundMark x1="59000" y1="3947" x2="71000" y2="7895"/>
                        <a14:foregroundMark x1="79833" y1="16053" x2="82333" y2="33947"/>
                        <a14:foregroundMark x1="72500" y1="19737" x2="62667" y2="38684"/>
                        <a14:foregroundMark x1="54167" y1="20000" x2="54167" y2="20000"/>
                        <a14:foregroundMark x1="21000" y1="22632" x2="31500" y2="39211"/>
                        <a14:foregroundMark x1="50333" y1="17368" x2="64667" y2="30526"/>
                        <a14:foregroundMark x1="30000" y1="10789" x2="34000" y2="13947"/>
                        <a14:foregroundMark x1="47333" y1="8684" x2="55000" y2="8158"/>
                        <a14:foregroundMark x1="78000" y1="16842" x2="88500" y2="25000"/>
                        <a14:foregroundMark x1="88500" y1="51579" x2="89000" y2="73684"/>
                        <a14:foregroundMark x1="95667" y1="45526" x2="94167" y2="76842"/>
                        <a14:foregroundMark x1="85500" y1="81842" x2="93667" y2="77895"/>
                        <a14:foregroundMark x1="26667" y1="95000" x2="36500" y2="86316"/>
                        <a14:foregroundMark x1="1833" y1="50789" x2="5333" y2="83684"/>
                        <a14:foregroundMark x1="97500" y1="51842" x2="98500" y2="7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426" y="1989404"/>
            <a:ext cx="774292" cy="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3449C91B-78DA-6F87-07DD-CC04B44306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566" y="5237095"/>
            <a:ext cx="1119990" cy="69999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DE71106-D8DE-5D43-D25A-F6CFA7B0EE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648" y="2897102"/>
            <a:ext cx="885956" cy="664683"/>
          </a:xfrm>
          <a:prstGeom prst="rect">
            <a:avLst/>
          </a:prstGeom>
        </p:spPr>
      </p:pic>
      <p:pic>
        <p:nvPicPr>
          <p:cNvPr id="22" name="Grafik 14" descr="Ein Bild, das Mikroskop, Fräse enthält.&#10;&#10;Automatisch generierte Beschreibung">
            <a:extLst>
              <a:ext uri="{FF2B5EF4-FFF2-40B4-BE49-F238E27FC236}">
                <a16:creationId xmlns:a16="http://schemas.microsoft.com/office/drawing/2014/main" id="{8037AEE2-ECE9-93E9-ED31-4205BE9C364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4882" y1="44495" x2="24882" y2="44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955" y="3781334"/>
            <a:ext cx="1455907" cy="105180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F3CCB3CE-2422-7D08-7361-DD6BEAA71EA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676" y="1816721"/>
            <a:ext cx="778429" cy="12606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430C0E5-71DC-4A32-42DB-F41342BF46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790" y="1977899"/>
            <a:ext cx="1133546" cy="91675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449B643-2765-194D-2D4F-3584F7549A3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271" y="3138687"/>
            <a:ext cx="1126717" cy="1102774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6E241B5-3E82-A493-F32D-82C9FD3FE2A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417" y="3176087"/>
            <a:ext cx="913153" cy="1101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63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4FA79-FE6F-843E-8B8E-D5A00F59A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E5C0C71-22B6-CF85-C39E-537EC98B5B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/>
              <a:t>The benefits at a glance</a:t>
            </a:r>
            <a:br>
              <a:rPr lang="de-DE" sz="1800"/>
            </a:br>
            <a:endParaRPr lang="de-DE" sz="1800"/>
          </a:p>
          <a:p>
            <a:pPr marL="432000" indent="0">
              <a:buNone/>
            </a:pPr>
            <a:r>
              <a:rPr lang="en-US" sz="1800"/>
              <a:t>Custom-fit, not compromise:</a:t>
            </a:r>
            <a:br>
              <a:rPr lang="en-US" sz="1800"/>
            </a:br>
            <a:r>
              <a:rPr lang="en-US" sz="1800"/>
              <a:t>solutions built precisely to your specifications</a:t>
            </a:r>
            <a:endParaRPr lang="de-DE" sz="1800"/>
          </a:p>
          <a:p>
            <a:pPr marL="432000" indent="0">
              <a:buNone/>
            </a:pPr>
            <a:endParaRPr lang="de-DE" sz="1800"/>
          </a:p>
          <a:p>
            <a:pPr marL="432000" indent="0">
              <a:buNone/>
            </a:pPr>
            <a:r>
              <a:rPr lang="en-US" sz="1800"/>
              <a:t>Get to production faster:</a:t>
            </a:r>
            <a:br>
              <a:rPr lang="en-US" sz="1800"/>
            </a:br>
            <a:r>
              <a:rPr lang="en-US" sz="1800"/>
              <a:t>shorter time-to-production</a:t>
            </a:r>
            <a:endParaRPr lang="de-DE" sz="1800"/>
          </a:p>
          <a:p>
            <a:pPr marL="432000" indent="0">
              <a:buNone/>
            </a:pPr>
            <a:endParaRPr lang="de-DE" sz="1800"/>
          </a:p>
          <a:p>
            <a:pPr marL="432000" indent="0">
              <a:buNone/>
            </a:pPr>
            <a:r>
              <a:rPr lang="de-DE" sz="1800" err="1"/>
              <a:t>Greater</a:t>
            </a:r>
            <a:r>
              <a:rPr lang="de-DE" sz="1800"/>
              <a:t> </a:t>
            </a:r>
            <a:r>
              <a:rPr lang="de-DE" sz="1800" err="1"/>
              <a:t>process</a:t>
            </a:r>
            <a:r>
              <a:rPr lang="de-DE" sz="1800"/>
              <a:t> </a:t>
            </a:r>
            <a:r>
              <a:rPr lang="de-DE" sz="1800" err="1"/>
              <a:t>stability</a:t>
            </a:r>
            <a:r>
              <a:rPr lang="de-DE" sz="1800"/>
              <a:t>: </a:t>
            </a:r>
            <a:br>
              <a:rPr lang="de-DE" sz="1800"/>
            </a:br>
            <a:r>
              <a:rPr lang="en-US" sz="1800"/>
              <a:t>consistent quality and reliable workflows</a:t>
            </a:r>
            <a:endParaRPr lang="de-DE" sz="1800"/>
          </a:p>
          <a:p>
            <a:pPr marL="432000" indent="0">
              <a:buNone/>
            </a:pPr>
            <a:endParaRPr lang="de-DE" sz="1800"/>
          </a:p>
          <a:p>
            <a:pPr marL="432000" indent="0">
              <a:buNone/>
            </a:pPr>
            <a:r>
              <a:rPr lang="en-US" sz="1800"/>
              <a:t>Reduced risk:</a:t>
            </a:r>
            <a:br>
              <a:rPr lang="en-US" sz="1800"/>
            </a:br>
            <a:r>
              <a:rPr lang="en-US" sz="1800"/>
              <a:t>a single contact, clear accountability</a:t>
            </a:r>
            <a:endParaRPr lang="de-DE" sz="18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33495D1-B822-C784-3A5E-1B940D9B8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SCHUNK Engineering</a:t>
            </a:r>
            <a:br>
              <a:rPr lang="de-DE"/>
            </a:br>
            <a:r>
              <a:rPr lang="en-US" sz="1800" b="0">
                <a:solidFill>
                  <a:schemeClr val="bg2"/>
                </a:solidFill>
              </a:rPr>
              <a:t>We combine our industry expertise with innovative technologies and sustainable partnerships for your success.</a:t>
            </a:r>
            <a:endParaRPr lang="de-DE" b="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1ED4CA-1C95-9DC1-5967-586B679AB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A98C92-9C86-1163-77E0-DD7FEA6843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C263E94-1D6E-D329-10EF-6E94C7B27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err="1"/>
              <a:t>What</a:t>
            </a:r>
            <a:r>
              <a:rPr lang="de-DE" b="1"/>
              <a:t> </a:t>
            </a:r>
            <a:r>
              <a:rPr lang="de-DE" b="1" err="1"/>
              <a:t>makes</a:t>
            </a:r>
            <a:r>
              <a:rPr lang="de-DE" b="1"/>
              <a:t> </a:t>
            </a:r>
            <a:r>
              <a:rPr lang="de-DE" b="1" err="1"/>
              <a:t>us</a:t>
            </a:r>
            <a:r>
              <a:rPr lang="de-DE" b="1"/>
              <a:t> different</a:t>
            </a:r>
          </a:p>
          <a:p>
            <a:pPr marL="0" indent="0">
              <a:buNone/>
            </a:pPr>
            <a:endParaRPr lang="de-DE" b="1"/>
          </a:p>
          <a:p>
            <a:pPr marL="432000" indent="0">
              <a:spcBef>
                <a:spcPts val="0"/>
              </a:spcBef>
              <a:buNone/>
            </a:pPr>
            <a:r>
              <a:rPr lang="en-US" sz="1800"/>
              <a:t>Experienced engineering—precise, reliable, thoroughly documented</a:t>
            </a:r>
          </a:p>
          <a:p>
            <a:pPr marL="432000" indent="0">
              <a:spcBef>
                <a:spcPts val="0"/>
              </a:spcBef>
              <a:buNone/>
            </a:pPr>
            <a:endParaRPr lang="de-DE" sz="1800"/>
          </a:p>
          <a:p>
            <a:pPr marL="432000" indent="0">
              <a:buNone/>
            </a:pPr>
            <a:r>
              <a:rPr lang="en-US" sz="1800"/>
              <a:t>Trust by Competence, Partnership and Speed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Globally available:</a:t>
            </a:r>
            <a:br>
              <a:rPr lang="en-US" sz="1800"/>
            </a:br>
            <a:r>
              <a:rPr lang="en-US" sz="1800"/>
              <a:t>34 sales locations and 6 cutting-edge engineering hubs worldwide</a:t>
            </a:r>
            <a:endParaRPr lang="de-DE" sz="1800"/>
          </a:p>
        </p:txBody>
      </p:sp>
      <p:pic>
        <p:nvPicPr>
          <p:cNvPr id="11" name="Grafik 10" descr="Schraubenschlüssel mit einfarbiger Füllung">
            <a:extLst>
              <a:ext uri="{FF2B5EF4-FFF2-40B4-BE49-F238E27FC236}">
                <a16:creationId xmlns:a16="http://schemas.microsoft.com/office/drawing/2014/main" id="{47E8788B-8B2C-4F1C-19BD-5ADCCA8E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312" y="2829800"/>
            <a:ext cx="432000" cy="432000"/>
          </a:xfrm>
          <a:prstGeom prst="rect">
            <a:avLst/>
          </a:prstGeom>
        </p:spPr>
      </p:pic>
      <p:pic>
        <p:nvPicPr>
          <p:cNvPr id="19" name="Grafik 18" descr="Tachometer Mitte mit einfarbiger Füllung">
            <a:extLst>
              <a:ext uri="{FF2B5EF4-FFF2-40B4-BE49-F238E27FC236}">
                <a16:creationId xmlns:a16="http://schemas.microsoft.com/office/drawing/2014/main" id="{31C38DDB-16C6-F62D-A2D1-030108130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312" y="3711870"/>
            <a:ext cx="540000" cy="540000"/>
          </a:xfrm>
          <a:prstGeom prst="rect">
            <a:avLst/>
          </a:prstGeom>
        </p:spPr>
      </p:pic>
      <p:pic>
        <p:nvPicPr>
          <p:cNvPr id="21" name="Grafik 20" descr="Schild mit einfarbiger Füllung">
            <a:extLst>
              <a:ext uri="{FF2B5EF4-FFF2-40B4-BE49-F238E27FC236}">
                <a16:creationId xmlns:a16="http://schemas.microsoft.com/office/drawing/2014/main" id="{C9D69459-5097-7A36-F3FC-97B12632B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0312" y="5728152"/>
            <a:ext cx="540000" cy="540000"/>
          </a:xfrm>
          <a:prstGeom prst="rect">
            <a:avLst/>
          </a:prstGeom>
        </p:spPr>
      </p:pic>
      <p:pic>
        <p:nvPicPr>
          <p:cNvPr id="23" name="Grafik 22" descr="Klemmbrett abgehakt mit einfarbiger Füllung">
            <a:extLst>
              <a:ext uri="{FF2B5EF4-FFF2-40B4-BE49-F238E27FC236}">
                <a16:creationId xmlns:a16="http://schemas.microsoft.com/office/drawing/2014/main" id="{D91B5E23-7C04-1B16-4E03-AAC035FADC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0312" y="4720011"/>
            <a:ext cx="540000" cy="540000"/>
          </a:xfrm>
          <a:prstGeom prst="rect">
            <a:avLst/>
          </a:prstGeom>
        </p:spPr>
      </p:pic>
      <p:pic>
        <p:nvPicPr>
          <p:cNvPr id="25" name="Grafik 24" descr="Handschlag mit einfarbiger Füllung">
            <a:extLst>
              <a:ext uri="{FF2B5EF4-FFF2-40B4-BE49-F238E27FC236}">
                <a16:creationId xmlns:a16="http://schemas.microsoft.com/office/drawing/2014/main" id="{000293E9-8AE7-27F1-3101-C7B0ED8D88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8376" y="3654175"/>
            <a:ext cx="540000" cy="540000"/>
          </a:xfrm>
          <a:prstGeom prst="rect">
            <a:avLst/>
          </a:prstGeom>
        </p:spPr>
      </p:pic>
      <p:pic>
        <p:nvPicPr>
          <p:cNvPr id="27" name="Grafik 26" descr="Erdkugel: Afrika und Europa mit einfarbiger Füllung">
            <a:extLst>
              <a:ext uri="{FF2B5EF4-FFF2-40B4-BE49-F238E27FC236}">
                <a16:creationId xmlns:a16="http://schemas.microsoft.com/office/drawing/2014/main" id="{C506582F-6BEA-7B08-433C-482D96BF26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58376" y="4621656"/>
            <a:ext cx="540000" cy="540000"/>
          </a:xfrm>
          <a:prstGeom prst="rect">
            <a:avLst/>
          </a:prstGeom>
        </p:spPr>
      </p:pic>
      <p:pic>
        <p:nvPicPr>
          <p:cNvPr id="29" name="Grafik 28" descr="Dokument mit einfarbiger Füllung">
            <a:extLst>
              <a:ext uri="{FF2B5EF4-FFF2-40B4-BE49-F238E27FC236}">
                <a16:creationId xmlns:a16="http://schemas.microsoft.com/office/drawing/2014/main" id="{5D596A22-E846-1D4F-90FA-52D30352A0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58376" y="27758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leichschenkliges Dreieck 28">
            <a:extLst>
              <a:ext uri="{FF2B5EF4-FFF2-40B4-BE49-F238E27FC236}">
                <a16:creationId xmlns:a16="http://schemas.microsoft.com/office/drawing/2014/main" id="{BA80EAEA-6CBC-EEB9-CF13-8578F17D4F7F}"/>
              </a:ext>
            </a:extLst>
          </p:cNvPr>
          <p:cNvSpPr/>
          <p:nvPr/>
        </p:nvSpPr>
        <p:spPr>
          <a:xfrm>
            <a:off x="1937055" y="2173458"/>
            <a:ext cx="1960745" cy="407980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leichschenkliges Dreieck 26">
            <a:extLst>
              <a:ext uri="{FF2B5EF4-FFF2-40B4-BE49-F238E27FC236}">
                <a16:creationId xmlns:a16="http://schemas.microsoft.com/office/drawing/2014/main" id="{4B85F4CA-26ED-EF47-EE7A-51255AEE4784}"/>
              </a:ext>
            </a:extLst>
          </p:cNvPr>
          <p:cNvSpPr/>
          <p:nvPr/>
        </p:nvSpPr>
        <p:spPr>
          <a:xfrm>
            <a:off x="5115627" y="2173458"/>
            <a:ext cx="1960745" cy="407980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leichschenkliges Dreieck 27">
            <a:extLst>
              <a:ext uri="{FF2B5EF4-FFF2-40B4-BE49-F238E27FC236}">
                <a16:creationId xmlns:a16="http://schemas.microsoft.com/office/drawing/2014/main" id="{D874F4E4-E42E-B478-05DD-B16FF7339BFA}"/>
              </a:ext>
            </a:extLst>
          </p:cNvPr>
          <p:cNvSpPr/>
          <p:nvPr/>
        </p:nvSpPr>
        <p:spPr>
          <a:xfrm>
            <a:off x="8294198" y="2173458"/>
            <a:ext cx="1960745" cy="407980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B30CDF-D922-27F8-03CD-FB55676C5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SCHUNK Engineering?</a:t>
            </a:r>
            <a:br>
              <a:rPr lang="en-US"/>
            </a:br>
            <a:r>
              <a:rPr lang="en-US" sz="3100">
                <a:solidFill>
                  <a:schemeClr val="bg2"/>
                </a:solidFill>
              </a:rPr>
              <a:t>External influences &amp; rapidly changing demands: Speed &amp; adaptability are key.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0CFB97-C8F7-31AB-2BD4-99BD9DDE1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85464B-DA95-FEA7-DF95-47FD70D03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577558E3-896C-017A-B0EB-83BE2D8A4B50}"/>
              </a:ext>
            </a:extLst>
          </p:cNvPr>
          <p:cNvGrpSpPr/>
          <p:nvPr/>
        </p:nvGrpSpPr>
        <p:grpSpPr>
          <a:xfrm>
            <a:off x="1635601" y="3787825"/>
            <a:ext cx="2620800" cy="1827011"/>
            <a:chOff x="1550607" y="3787825"/>
            <a:chExt cx="2620800" cy="1827011"/>
          </a:xfrm>
        </p:grpSpPr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91C09EE9-174F-95B7-3F46-A7776B49B23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0607" y="3803214"/>
              <a:ext cx="2620800" cy="1811622"/>
            </a:xfrm>
            <a:prstGeom prst="rect">
              <a:avLst/>
            </a:prstGeom>
          </p:spPr>
        </p:pic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082505D-5DF6-9967-84BD-601082BAAEF1}"/>
                </a:ext>
              </a:extLst>
            </p:cNvPr>
            <p:cNvSpPr/>
            <p:nvPr/>
          </p:nvSpPr>
          <p:spPr>
            <a:xfrm>
              <a:off x="1550607" y="3787825"/>
              <a:ext cx="1007822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</a:rPr>
                <a:t>E-mobility</a:t>
              </a: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4F4579A7-6BDE-B5AD-8258-47ECF877A740}"/>
              </a:ext>
            </a:extLst>
          </p:cNvPr>
          <p:cNvGrpSpPr/>
          <p:nvPr/>
        </p:nvGrpSpPr>
        <p:grpSpPr>
          <a:xfrm>
            <a:off x="4863078" y="3793719"/>
            <a:ext cx="2620800" cy="1827011"/>
            <a:chOff x="4751478" y="3793719"/>
            <a:chExt cx="2620800" cy="1827011"/>
          </a:xfrm>
        </p:grpSpPr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DD34AFC5-9FD7-F3C5-F199-B4E29DF31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9" r="-459"/>
            <a:stretch/>
          </p:blipFill>
          <p:spPr>
            <a:xfrm>
              <a:off x="4751478" y="3809108"/>
              <a:ext cx="2620800" cy="1811622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B5E991A6-BFF2-7023-E296-E2A2E7E92773}"/>
                </a:ext>
              </a:extLst>
            </p:cNvPr>
            <p:cNvSpPr/>
            <p:nvPr/>
          </p:nvSpPr>
          <p:spPr>
            <a:xfrm>
              <a:off x="4751478" y="3793719"/>
              <a:ext cx="1004616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</a:rPr>
                <a:t>Machining</a:t>
              </a: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BB2DA3A-2575-DBA9-3516-6209C30B8DD7}"/>
              </a:ext>
            </a:extLst>
          </p:cNvPr>
          <p:cNvGrpSpPr/>
          <p:nvPr/>
        </p:nvGrpSpPr>
        <p:grpSpPr>
          <a:xfrm>
            <a:off x="7945549" y="3787825"/>
            <a:ext cx="2620800" cy="1827012"/>
            <a:chOff x="7833950" y="3787825"/>
            <a:chExt cx="2620800" cy="1827012"/>
          </a:xfrm>
        </p:grpSpPr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030C4E77-B6FF-6EC1-1033-C2E7646C8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3950" y="3803214"/>
              <a:ext cx="2620800" cy="1811623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41284806-8B2A-4532-7CEC-E3137B3F8811}"/>
                </a:ext>
              </a:extLst>
            </p:cNvPr>
            <p:cNvSpPr/>
            <p:nvPr/>
          </p:nvSpPr>
          <p:spPr>
            <a:xfrm>
              <a:off x="7833950" y="3787825"/>
              <a:ext cx="1089575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r>
                <a:rPr lang="en-US" sz="1400" b="1">
                  <a:solidFill>
                    <a:schemeClr val="tx1"/>
                  </a:solidFill>
                </a:rPr>
                <a:t>Life Science</a:t>
              </a:r>
            </a:p>
          </p:txBody>
        </p:sp>
      </p:grpSp>
      <p:sp>
        <p:nvSpPr>
          <p:cNvPr id="36" name="Rechteck 35">
            <a:extLst>
              <a:ext uri="{FF2B5EF4-FFF2-40B4-BE49-F238E27FC236}">
                <a16:creationId xmlns:a16="http://schemas.microsoft.com/office/drawing/2014/main" id="{CBADA9B4-F895-F785-C7FD-BE8E7C69DDAC}"/>
              </a:ext>
            </a:extLst>
          </p:cNvPr>
          <p:cNvSpPr/>
          <p:nvPr/>
        </p:nvSpPr>
        <p:spPr>
          <a:xfrm>
            <a:off x="1524001" y="2108757"/>
            <a:ext cx="8929324" cy="2216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Skills shortage  | Rising personnel costs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F578C968-257D-BCE1-C722-13B8677D6398}"/>
              </a:ext>
            </a:extLst>
          </p:cNvPr>
          <p:cNvSpPr/>
          <p:nvPr/>
        </p:nvSpPr>
        <p:spPr>
          <a:xfrm>
            <a:off x="1524001" y="3498572"/>
            <a:ext cx="2844000" cy="2412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New manufacturing processes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A38518AF-C26A-F531-EBDD-9DA3037DEE47}"/>
              </a:ext>
            </a:extLst>
          </p:cNvPr>
          <p:cNvSpPr/>
          <p:nvPr/>
        </p:nvSpPr>
        <p:spPr>
          <a:xfrm>
            <a:off x="1524001" y="3204937"/>
            <a:ext cx="2844000" cy="2412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Mobility transformation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335FDB4-7E83-8BBB-0420-67AFFE1A70BF}"/>
              </a:ext>
            </a:extLst>
          </p:cNvPr>
          <p:cNvSpPr/>
          <p:nvPr/>
        </p:nvSpPr>
        <p:spPr>
          <a:xfrm>
            <a:off x="4751478" y="3498572"/>
            <a:ext cx="2844000" cy="241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Phase-out of combustion engines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95D1FEF7-CA95-5036-B658-FBADD48D9FBA}"/>
              </a:ext>
            </a:extLst>
          </p:cNvPr>
          <p:cNvSpPr/>
          <p:nvPr/>
        </p:nvSpPr>
        <p:spPr>
          <a:xfrm>
            <a:off x="4751478" y="3204937"/>
            <a:ext cx="2844000" cy="241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Automation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9695130-B5D9-37C8-C9A2-56D97ED9E71A}"/>
              </a:ext>
            </a:extLst>
          </p:cNvPr>
          <p:cNvSpPr/>
          <p:nvPr/>
        </p:nvSpPr>
        <p:spPr>
          <a:xfrm>
            <a:off x="7833949" y="3520872"/>
            <a:ext cx="2844000" cy="2412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New legal requirements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45F1124-A79C-E9EC-8085-4AB125F343F1}"/>
              </a:ext>
            </a:extLst>
          </p:cNvPr>
          <p:cNvSpPr/>
          <p:nvPr/>
        </p:nvSpPr>
        <p:spPr>
          <a:xfrm>
            <a:off x="7833949" y="3216087"/>
            <a:ext cx="2844000" cy="2412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Research (mRNA, robotics, etc.)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9352D805-DFB8-F4B4-C0ED-272455452896}"/>
              </a:ext>
            </a:extLst>
          </p:cNvPr>
          <p:cNvSpPr/>
          <p:nvPr/>
        </p:nvSpPr>
        <p:spPr>
          <a:xfrm>
            <a:off x="1524001" y="2382802"/>
            <a:ext cx="8929324" cy="22168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Shorter product life cycles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45D2B386-A5C1-1C58-E45B-62428F611D35}"/>
              </a:ext>
            </a:extLst>
          </p:cNvPr>
          <p:cNvSpPr/>
          <p:nvPr/>
        </p:nvSpPr>
        <p:spPr>
          <a:xfrm>
            <a:off x="1524001" y="2656847"/>
            <a:ext cx="8929324" cy="22168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Economic dynamics |  Ecological requirements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67D1AF16-B3C8-B0A4-F418-4BDD29BD859F}"/>
              </a:ext>
            </a:extLst>
          </p:cNvPr>
          <p:cNvSpPr/>
          <p:nvPr/>
        </p:nvSpPr>
        <p:spPr>
          <a:xfrm>
            <a:off x="1524001" y="2930892"/>
            <a:ext cx="8929324" cy="2216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China / USA / … state subsidies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7F4948B6-B96A-34C5-14F7-E2C24E712C16}"/>
              </a:ext>
            </a:extLst>
          </p:cNvPr>
          <p:cNvSpPr/>
          <p:nvPr/>
        </p:nvSpPr>
        <p:spPr>
          <a:xfrm>
            <a:off x="658812" y="5677976"/>
            <a:ext cx="11198226" cy="584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600"/>
              <a:t>System Integrators, plant manufacturers and machine tool manufacturers are increasingly looking</a:t>
            </a:r>
            <a:br>
              <a:rPr lang="en-US" sz="1600"/>
            </a:br>
            <a:r>
              <a:rPr lang="en-US" sz="1600"/>
              <a:t>for </a:t>
            </a:r>
            <a:r>
              <a:rPr lang="en-US" sz="1600" b="1"/>
              <a:t>reliable project partners</a:t>
            </a:r>
            <a:r>
              <a:rPr lang="en-US" sz="1600"/>
              <a:t>, especially for high investment volumes</a:t>
            </a:r>
          </a:p>
        </p:txBody>
      </p:sp>
    </p:spTree>
    <p:extLst>
      <p:ext uri="{BB962C8B-B14F-4D97-AF65-F5344CB8AC3E}">
        <p14:creationId xmlns:p14="http://schemas.microsoft.com/office/powerpoint/2010/main" val="63930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F2B02-B647-07C0-7AD5-4D3CA033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4CDE6D-B281-2C6D-A365-ADBE30DD8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SCHUNK Engineering - </a:t>
            </a:r>
            <a:r>
              <a:rPr lang="en-US"/>
              <a:t>Positioning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48AB59-7819-0330-9B72-A22AB415D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EC6F7A-7369-F18F-FDDA-0A8AF87A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5" name="Gleichschenkliges Dreieck 4">
            <a:extLst>
              <a:ext uri="{FF2B5EF4-FFF2-40B4-BE49-F238E27FC236}">
                <a16:creationId xmlns:a16="http://schemas.microsoft.com/office/drawing/2014/main" id="{8DAAD6DE-AE48-B133-6B73-D323594300DC}"/>
              </a:ext>
            </a:extLst>
          </p:cNvPr>
          <p:cNvSpPr/>
          <p:nvPr/>
        </p:nvSpPr>
        <p:spPr>
          <a:xfrm>
            <a:off x="658814" y="1652726"/>
            <a:ext cx="11198222" cy="1163703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/>
              <a:t>SCHUNK – Hand in </a:t>
            </a:r>
            <a:r>
              <a:rPr lang="de-DE" err="1"/>
              <a:t>hand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tomorrow</a:t>
            </a:r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229DE9-2900-40C5-84A9-0A4B99213BAD}"/>
              </a:ext>
            </a:extLst>
          </p:cNvPr>
          <p:cNvSpPr/>
          <p:nvPr/>
        </p:nvSpPr>
        <p:spPr>
          <a:xfrm>
            <a:off x="658814" y="2820006"/>
            <a:ext cx="11198221" cy="10260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SCHUNK Engineering – </a:t>
            </a:r>
            <a:r>
              <a:rPr lang="de-DE" b="1" err="1"/>
              <a:t>Innovating</a:t>
            </a:r>
            <a:r>
              <a:rPr lang="de-DE" b="1"/>
              <a:t> Partnerships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4A5847-CC02-230E-BAC7-A460214442CD}"/>
              </a:ext>
            </a:extLst>
          </p:cNvPr>
          <p:cNvSpPr/>
          <p:nvPr/>
        </p:nvSpPr>
        <p:spPr>
          <a:xfrm>
            <a:off x="985966" y="3842519"/>
            <a:ext cx="1980000" cy="1488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Competence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D12CC63-FC60-F469-2BCF-E88541421F07}"/>
              </a:ext>
            </a:extLst>
          </p:cNvPr>
          <p:cNvSpPr/>
          <p:nvPr/>
        </p:nvSpPr>
        <p:spPr>
          <a:xfrm>
            <a:off x="6732380" y="3846097"/>
            <a:ext cx="1980000" cy="148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Speed</a:t>
            </a:r>
            <a:endParaRPr lang="de-DE" sz="16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738C84C-6F43-33B8-D10C-0612D57FF096}"/>
              </a:ext>
            </a:extLst>
          </p:cNvPr>
          <p:cNvSpPr/>
          <p:nvPr/>
        </p:nvSpPr>
        <p:spPr>
          <a:xfrm>
            <a:off x="9570989" y="3849674"/>
            <a:ext cx="1980000" cy="148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Trust</a:t>
            </a:r>
            <a:endParaRPr lang="de-DE" sz="14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A63FA34-F15F-794D-4ECF-F32B56B3CA09}"/>
              </a:ext>
            </a:extLst>
          </p:cNvPr>
          <p:cNvSpPr/>
          <p:nvPr/>
        </p:nvSpPr>
        <p:spPr>
          <a:xfrm>
            <a:off x="3859173" y="3846097"/>
            <a:ext cx="1980000" cy="1486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Partnership</a:t>
            </a:r>
            <a:endParaRPr lang="de-DE" sz="160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7BEC58E-CBF9-2072-E249-FBF71EA1CC9A}"/>
              </a:ext>
            </a:extLst>
          </p:cNvPr>
          <p:cNvSpPr/>
          <p:nvPr/>
        </p:nvSpPr>
        <p:spPr>
          <a:xfrm>
            <a:off x="658814" y="5334272"/>
            <a:ext cx="11198221" cy="10123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Content: e.g. consulting, project engineering, design, operations, supply chain, after sales</a:t>
            </a:r>
          </a:p>
        </p:txBody>
      </p:sp>
      <p:sp>
        <p:nvSpPr>
          <p:cNvPr id="22" name="Additionszeichen 21">
            <a:extLst>
              <a:ext uri="{FF2B5EF4-FFF2-40B4-BE49-F238E27FC236}">
                <a16:creationId xmlns:a16="http://schemas.microsoft.com/office/drawing/2014/main" id="{FF00AD67-3360-4907-894F-0FFB468255E7}"/>
              </a:ext>
            </a:extLst>
          </p:cNvPr>
          <p:cNvSpPr/>
          <p:nvPr/>
        </p:nvSpPr>
        <p:spPr>
          <a:xfrm>
            <a:off x="3214162" y="4415305"/>
            <a:ext cx="396815" cy="396815"/>
          </a:xfrm>
          <a:prstGeom prst="mathPlu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Additionszeichen 22">
            <a:extLst>
              <a:ext uri="{FF2B5EF4-FFF2-40B4-BE49-F238E27FC236}">
                <a16:creationId xmlns:a16="http://schemas.microsoft.com/office/drawing/2014/main" id="{70433504-F3C1-0763-FF8D-BE66AD865394}"/>
              </a:ext>
            </a:extLst>
          </p:cNvPr>
          <p:cNvSpPr/>
          <p:nvPr/>
        </p:nvSpPr>
        <p:spPr>
          <a:xfrm>
            <a:off x="6087369" y="4411296"/>
            <a:ext cx="396815" cy="396815"/>
          </a:xfrm>
          <a:prstGeom prst="mathPlu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Gleich 23">
            <a:extLst>
              <a:ext uri="{FF2B5EF4-FFF2-40B4-BE49-F238E27FC236}">
                <a16:creationId xmlns:a16="http://schemas.microsoft.com/office/drawing/2014/main" id="{DFE1BCC7-A98D-97A0-5664-52905540081B}"/>
              </a:ext>
            </a:extLst>
          </p:cNvPr>
          <p:cNvSpPr/>
          <p:nvPr/>
        </p:nvSpPr>
        <p:spPr>
          <a:xfrm>
            <a:off x="8960576" y="4402229"/>
            <a:ext cx="362219" cy="362219"/>
          </a:xfrm>
          <a:prstGeom prst="mathEqual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ABD8F70-7398-4B56-8504-3CC11C780903}"/>
              </a:ext>
            </a:extLst>
          </p:cNvPr>
          <p:cNvSpPr/>
          <p:nvPr/>
        </p:nvSpPr>
        <p:spPr>
          <a:xfrm>
            <a:off x="9207147" y="1519848"/>
            <a:ext cx="2984853" cy="466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>
              <a:defRPr/>
            </a:pPr>
            <a:r>
              <a:rPr lang="en-US"/>
              <a:t>Internal Information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8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A5558-3C83-B1FC-EBE2-18267A210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F6B518EA-8F56-2FEA-23E8-9016E43725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284962"/>
            <a:ext cx="2412000" cy="3893588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spcAft>
                <a:spcPts val="600"/>
              </a:spcAft>
              <a:buNone/>
            </a:pPr>
            <a:r>
              <a:rPr lang="de-DE" sz="1800" b="1"/>
              <a:t>Co</a:t>
            </a:r>
            <a:r>
              <a:rPr lang="de-DE" sz="1800" b="1">
                <a:solidFill>
                  <a:schemeClr val="tx2"/>
                </a:solidFill>
              </a:rPr>
              <a:t>mpetence</a:t>
            </a:r>
            <a:endParaRPr lang="de-DE" sz="1800" b="1"/>
          </a:p>
          <a:p>
            <a:pPr marL="0" indent="0" algn="ctr">
              <a:spcBef>
                <a:spcPts val="1800"/>
              </a:spcBef>
              <a:spcAft>
                <a:spcPts val="300"/>
              </a:spcAft>
              <a:buNone/>
            </a:pPr>
            <a:endParaRPr lang="de-DE" sz="1600" b="1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1600">
                <a:solidFill>
                  <a:schemeClr val="tx2"/>
                </a:solidFill>
              </a:rPr>
              <a:t>Years of experience</a:t>
            </a:r>
          </a:p>
          <a:p>
            <a:pPr>
              <a:spcBef>
                <a:spcPts val="1800"/>
              </a:spcBef>
            </a:pPr>
            <a:r>
              <a:rPr lang="en-US" sz="1600">
                <a:solidFill>
                  <a:schemeClr val="tx2"/>
                </a:solidFill>
              </a:rPr>
              <a:t>Innovation, precision and the ability to master individual challenges</a:t>
            </a:r>
          </a:p>
          <a:p>
            <a:pPr>
              <a:spcBef>
                <a:spcPts val="1800"/>
              </a:spcBef>
            </a:pPr>
            <a:r>
              <a:rPr lang="en-US" sz="1600">
                <a:solidFill>
                  <a:schemeClr val="tx2"/>
                </a:solidFill>
              </a:rPr>
              <a:t>Tailored to specific requirements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E8F4576A-FE17-237B-6218-C9FF2CA3D95E}"/>
              </a:ext>
            </a:extLst>
          </p:cNvPr>
          <p:cNvSpPr txBox="1">
            <a:spLocks/>
          </p:cNvSpPr>
          <p:nvPr/>
        </p:nvSpPr>
        <p:spPr>
          <a:xfrm>
            <a:off x="3485538" y="2284962"/>
            <a:ext cx="2412000" cy="3893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 b="1"/>
              <a:t>Trust</a:t>
            </a:r>
          </a:p>
          <a:p>
            <a:pPr marL="0" indent="0" algn="ctr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de-DE" sz="1600" b="1"/>
          </a:p>
          <a:p>
            <a:pPr>
              <a:spcBef>
                <a:spcPts val="1800"/>
              </a:spcBef>
            </a:pPr>
            <a:r>
              <a:rPr lang="en-US" sz="1600"/>
              <a:t>The key to long-term partnerships</a:t>
            </a:r>
          </a:p>
          <a:p>
            <a:pPr>
              <a:spcBef>
                <a:spcPts val="1800"/>
              </a:spcBef>
            </a:pPr>
            <a:r>
              <a:rPr lang="en-US" sz="1600"/>
              <a:t>We stand for the highest reliability and quality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8001C5-BC7F-D997-1FEF-3573BA62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SCHUNK Engineering – Innovating Partnerships</a:t>
            </a:r>
            <a:br>
              <a:rPr lang="en-US"/>
            </a:br>
            <a:r>
              <a:rPr lang="en-US" sz="2000" b="0">
                <a:solidFill>
                  <a:schemeClr val="accent2"/>
                </a:solidFill>
              </a:rPr>
              <a:t>We combine our industry expertise with innovative technologies and future</a:t>
            </a:r>
            <a:br>
              <a:rPr lang="en-US" sz="2000" b="0">
                <a:solidFill>
                  <a:schemeClr val="accent2"/>
                </a:solidFill>
              </a:rPr>
            </a:br>
            <a:r>
              <a:rPr lang="en-US" sz="2000" b="0">
                <a:solidFill>
                  <a:schemeClr val="accent2"/>
                </a:solidFill>
              </a:rPr>
              <a:t>proof partnerships for your success</a:t>
            </a:r>
            <a:br>
              <a:rPr lang="de-DE" sz="2300">
                <a:solidFill>
                  <a:schemeClr val="bg2"/>
                </a:solidFill>
              </a:rPr>
            </a:br>
            <a:endParaRPr lang="en-US" sz="230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C6F44B-DC78-CF76-9B56-8AEA8FC174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29DABB-B261-D65B-B988-F244F4AE9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7C822068-2700-2619-1183-847F9C689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2264" y="2284962"/>
            <a:ext cx="2412000" cy="3893588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spcAft>
                <a:spcPts val="600"/>
              </a:spcAft>
              <a:buNone/>
            </a:pPr>
            <a:r>
              <a:rPr lang="de-DE" sz="1800" b="1">
                <a:solidFill>
                  <a:schemeClr val="tx2"/>
                </a:solidFill>
              </a:rPr>
              <a:t>Partnership</a:t>
            </a:r>
            <a:endParaRPr lang="de-DE" sz="1800" b="1"/>
          </a:p>
          <a:p>
            <a:pPr marL="0" indent="0" algn="ctr">
              <a:spcBef>
                <a:spcPts val="1800"/>
              </a:spcBef>
              <a:spcAft>
                <a:spcPts val="600"/>
              </a:spcAft>
              <a:buNone/>
            </a:pPr>
            <a:endParaRPr lang="de-DE" sz="1600" b="1">
              <a:solidFill>
                <a:schemeClr val="tx2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1600">
                <a:solidFill>
                  <a:schemeClr val="tx2"/>
                </a:solidFill>
              </a:rPr>
              <a:t>Close collaborations</a:t>
            </a:r>
          </a:p>
          <a:p>
            <a:pPr>
              <a:spcBef>
                <a:spcPts val="1800"/>
              </a:spcBef>
            </a:pPr>
            <a:r>
              <a:rPr lang="en-US" sz="1600">
                <a:solidFill>
                  <a:schemeClr val="tx2"/>
                </a:solidFill>
              </a:rPr>
              <a:t>Personal consulting</a:t>
            </a:r>
          </a:p>
          <a:p>
            <a:pPr>
              <a:spcBef>
                <a:spcPts val="1800"/>
              </a:spcBef>
            </a:pPr>
            <a:r>
              <a:rPr lang="en-US" sz="1600">
                <a:solidFill>
                  <a:schemeClr val="tx2"/>
                </a:solidFill>
              </a:rPr>
              <a:t>Develop solutions together precisely tailored to customers' requirements</a:t>
            </a:r>
            <a:endParaRPr lang="de-DE" sz="16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8848BE-BDF6-4361-A652-E9BCECCAA3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8989" y="2284962"/>
            <a:ext cx="2412000" cy="3893588"/>
          </a:xfrm>
        </p:spPr>
        <p:txBody>
          <a:bodyPr/>
          <a:lstStyle/>
          <a:p>
            <a:pPr marL="0" indent="0" algn="ctr">
              <a:spcBef>
                <a:spcPts val="1800"/>
              </a:spcBef>
              <a:spcAft>
                <a:spcPts val="600"/>
              </a:spcAft>
              <a:buNone/>
            </a:pPr>
            <a:r>
              <a:rPr lang="de-DE" sz="1800" b="1"/>
              <a:t>Speed</a:t>
            </a:r>
          </a:p>
          <a:p>
            <a:pPr marL="0" indent="0" algn="ctr">
              <a:spcBef>
                <a:spcPts val="1800"/>
              </a:spcBef>
              <a:spcAft>
                <a:spcPts val="600"/>
              </a:spcAft>
              <a:buNone/>
            </a:pPr>
            <a:endParaRPr lang="de-DE" sz="1600" b="1"/>
          </a:p>
          <a:p>
            <a:pPr>
              <a:spcBef>
                <a:spcPts val="1800"/>
              </a:spcBef>
            </a:pPr>
            <a:r>
              <a:rPr lang="en-US" sz="1600"/>
              <a:t>Speed is the engine of progress</a:t>
            </a:r>
          </a:p>
          <a:p>
            <a:pPr>
              <a:spcBef>
                <a:spcPts val="1800"/>
              </a:spcBef>
            </a:pPr>
            <a:r>
              <a:rPr lang="en-US" sz="1600"/>
              <a:t>Dynamic processes, fast communication and efficient execution</a:t>
            </a:r>
          </a:p>
          <a:p>
            <a:pPr>
              <a:spcBef>
                <a:spcPts val="1800"/>
              </a:spcBef>
            </a:pPr>
            <a:endParaRPr lang="de-DE" sz="1600"/>
          </a:p>
        </p:txBody>
      </p:sp>
      <p:pic>
        <p:nvPicPr>
          <p:cNvPr id="9" name="Grafik 8" descr="Handschlag mit einfarbiger Füllung">
            <a:extLst>
              <a:ext uri="{FF2B5EF4-FFF2-40B4-BE49-F238E27FC236}">
                <a16:creationId xmlns:a16="http://schemas.microsoft.com/office/drawing/2014/main" id="{A7AFB8DA-7FFF-74E8-E1D8-703F29ABE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8264" y="2581836"/>
            <a:ext cx="720000" cy="720000"/>
          </a:xfrm>
          <a:prstGeom prst="rect">
            <a:avLst/>
          </a:prstGeom>
        </p:spPr>
      </p:pic>
      <p:pic>
        <p:nvPicPr>
          <p:cNvPr id="12" name="Grafik 11" descr="Marke Häkchen mit einfarbiger Füllung">
            <a:extLst>
              <a:ext uri="{FF2B5EF4-FFF2-40B4-BE49-F238E27FC236}">
                <a16:creationId xmlns:a16="http://schemas.microsoft.com/office/drawing/2014/main" id="{6F1B5632-87FB-D41E-43D1-B892CFC75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1538" y="2581836"/>
            <a:ext cx="720000" cy="720000"/>
          </a:xfrm>
          <a:prstGeom prst="rect">
            <a:avLst/>
          </a:prstGeom>
        </p:spPr>
      </p:pic>
      <p:pic>
        <p:nvPicPr>
          <p:cNvPr id="22" name="Grafik 21" descr="Glühbirne und Zahnrad mit einfarbiger Füllung">
            <a:extLst>
              <a:ext uri="{FF2B5EF4-FFF2-40B4-BE49-F238E27FC236}">
                <a16:creationId xmlns:a16="http://schemas.microsoft.com/office/drawing/2014/main" id="{CE91C0C6-4F99-073A-6634-2092FD49A8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4812" y="2581836"/>
            <a:ext cx="720000" cy="720000"/>
          </a:xfrm>
          <a:prstGeom prst="rect">
            <a:avLst/>
          </a:prstGeom>
        </p:spPr>
      </p:pic>
      <p:pic>
        <p:nvPicPr>
          <p:cNvPr id="24" name="Grafik 23" descr="Tachometer Mitte mit einfarbiger Füllung">
            <a:extLst>
              <a:ext uri="{FF2B5EF4-FFF2-40B4-BE49-F238E27FC236}">
                <a16:creationId xmlns:a16="http://schemas.microsoft.com/office/drawing/2014/main" id="{82F14947-6EE8-E74A-AA2C-6E7D509364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84989" y="258353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>
            <a:extLst>
              <a:ext uri="{FF2B5EF4-FFF2-40B4-BE49-F238E27FC236}">
                <a16:creationId xmlns:a16="http://schemas.microsoft.com/office/drawing/2014/main" id="{A1974674-CFF9-7E62-A112-16CF969B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Profound know-how built up over decades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9E7F38-474E-945D-7999-7CEEB1FEA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537927-74BF-0739-9328-2C7B8B4864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DB9CF017-B366-8D12-6D4C-DB53B890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5429250"/>
            <a:ext cx="5328000" cy="844550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b="1" i="0" dirty="0">
                <a:solidFill>
                  <a:srgbClr val="003D6A"/>
                </a:solidFill>
                <a:effectLst/>
                <a:highlight>
                  <a:srgbClr val="FFFFFF"/>
                </a:highlight>
                <a:latin typeface="+mn-lt"/>
              </a:rPr>
              <a:t>Machine loading and unloading</a:t>
            </a:r>
          </a:p>
          <a:p>
            <a:pPr marL="0" indent="0" algn="l">
              <a:buNone/>
            </a:pPr>
            <a:r>
              <a:rPr lang="en-US" sz="2000" b="0" i="0" dirty="0">
                <a:solidFill>
                  <a:srgbClr val="003D6A"/>
                </a:solidFill>
                <a:effectLst/>
                <a:highlight>
                  <a:srgbClr val="FFFFFF"/>
                </a:highlight>
                <a:latin typeface="+mn-lt"/>
              </a:rPr>
              <a:t>The right automation type for your process</a:t>
            </a:r>
            <a:endParaRPr lang="en-US" sz="2000" dirty="0">
              <a:latin typeface="+mn-lt"/>
            </a:endParaRP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BBD150AB-48CD-D47A-6422-69E7A79C3C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5429250"/>
            <a:ext cx="5328000" cy="84455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buNone/>
              <a:tabLst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Handling</a:t>
            </a:r>
          </a:p>
          <a:p>
            <a:pPr marL="0" marR="0" indent="0" algn="l" defTabSz="914400" rtl="0" eaLnBrk="1" fontAlgn="auto" latinLnBrk="0" hangingPunct="1">
              <a:spcAft>
                <a:spcPts val="0"/>
              </a:spcAft>
              <a:buClr>
                <a:srgbClr val="009EE0"/>
              </a:buClr>
              <a:buSzTx/>
              <a:buNone/>
              <a:tabLst/>
            </a:pPr>
            <a:r>
              <a:rPr kumimoji="0" lang="en-US" sz="200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Reliable and efficient parts handling</a:t>
            </a:r>
            <a:endParaRPr lang="en-US" sz="200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715776-EA0F-E4F3-D4D3-F3C5691C80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2097088"/>
            <a:ext cx="4176000" cy="313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BD54C1-5A6A-853E-CF2A-0BEFA1D242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150" y="2097088"/>
            <a:ext cx="4176000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7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3A83E1-4F16-0E53-E77A-67E8CCD8FE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4728712"/>
            <a:ext cx="3384000" cy="1545088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Clr>
                <a:srgbClr val="009EE0"/>
              </a:buClr>
              <a:buNone/>
            </a:pPr>
            <a:r>
              <a:rPr lang="en-US" sz="2000" b="1">
                <a:solidFill>
                  <a:srgbClr val="003D6A"/>
                </a:solidFill>
              </a:rPr>
              <a:t>Assembly</a:t>
            </a:r>
          </a:p>
          <a:p>
            <a:pPr marL="0" indent="0">
              <a:buClr>
                <a:srgbClr val="009EE0"/>
              </a:buClr>
              <a:buNone/>
            </a:pPr>
            <a:r>
              <a:rPr lang="en-US" sz="2000">
                <a:solidFill>
                  <a:srgbClr val="003D6A"/>
                </a:solidFill>
              </a:rPr>
              <a:t>Individual assembly solutions for your application</a:t>
            </a:r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A1974674-CFF9-7E62-A112-16CF969B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Profound know-how built up over decades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9E7F38-474E-945D-7999-7CEEB1FEA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537927-74BF-0739-9328-2C7B8B4864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B8C739-2AE6-2A95-21C1-F18F7D4473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4728712"/>
            <a:ext cx="3384000" cy="1545088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Clr>
                <a:srgbClr val="009EE0"/>
              </a:buClr>
              <a:buNone/>
            </a:pPr>
            <a:r>
              <a:rPr lang="en-US" sz="2000" b="1">
                <a:solidFill>
                  <a:srgbClr val="003D6A"/>
                </a:solidFill>
              </a:rPr>
              <a:t>Quality assurance</a:t>
            </a:r>
          </a:p>
          <a:p>
            <a:pPr marL="0" indent="0">
              <a:buClr>
                <a:srgbClr val="009EE0"/>
              </a:buClr>
              <a:buNone/>
            </a:pPr>
            <a:r>
              <a:rPr lang="en-US" sz="2000">
                <a:solidFill>
                  <a:srgbClr val="003D6A"/>
                </a:solidFill>
              </a:rPr>
              <a:t>Automated quality inspection and assurance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9A9BCAF-3B5F-0C9F-C799-D52237ACC2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4728712"/>
            <a:ext cx="3384000" cy="1545088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Clr>
                <a:srgbClr val="009EE0"/>
              </a:buClr>
              <a:buNone/>
            </a:pPr>
            <a:r>
              <a:rPr lang="en-US" sz="2000" b="1">
                <a:solidFill>
                  <a:srgbClr val="003D6A"/>
                </a:solidFill>
              </a:rPr>
              <a:t>Robots &amp; </a:t>
            </a:r>
            <a:r>
              <a:rPr lang="en-US" sz="2000" b="1" err="1">
                <a:solidFill>
                  <a:srgbClr val="003D6A"/>
                </a:solidFill>
              </a:rPr>
              <a:t>cobots</a:t>
            </a:r>
            <a:endParaRPr lang="en-US" sz="2000" b="1">
              <a:solidFill>
                <a:srgbClr val="003D6A"/>
              </a:solidFill>
            </a:endParaRPr>
          </a:p>
          <a:p>
            <a:pPr marL="0" indent="0">
              <a:buClr>
                <a:srgbClr val="009EE0"/>
              </a:buClr>
              <a:buNone/>
            </a:pPr>
            <a:r>
              <a:rPr lang="en-US" sz="2000">
                <a:solidFill>
                  <a:srgbClr val="003D6A"/>
                </a:solidFill>
              </a:rPr>
              <a:t>Global production worlds in transition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6DFAD07D-C684-B184-2F41-0FD3113F59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2114550"/>
            <a:ext cx="3384000" cy="2538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B101C21-9128-3380-3D02-D1B635FFE2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613" y="2114550"/>
            <a:ext cx="3384000" cy="2538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B5726B53-2201-395F-7807-49CD7EEF36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413" y="2097088"/>
            <a:ext cx="3384000" cy="25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32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9EC9-A5E4-90DC-ABDF-1B12331F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37783FEC-CBF8-C482-A43C-E743744971E8}"/>
              </a:ext>
            </a:extLst>
          </p:cNvPr>
          <p:cNvSpPr/>
          <p:nvPr/>
        </p:nvSpPr>
        <p:spPr>
          <a:xfrm>
            <a:off x="0" y="1176909"/>
            <a:ext cx="12192000" cy="5681090"/>
          </a:xfrm>
          <a:custGeom>
            <a:avLst/>
            <a:gdLst>
              <a:gd name="connsiteX0" fmla="*/ 11684995 w 12192000"/>
              <a:gd name="connsiteY0" fmla="*/ 0 h 5681090"/>
              <a:gd name="connsiteX1" fmla="*/ 12192000 w 12192000"/>
              <a:gd name="connsiteY1" fmla="*/ 0 h 5681090"/>
              <a:gd name="connsiteX2" fmla="*/ 12192000 w 12192000"/>
              <a:gd name="connsiteY2" fmla="*/ 3276411 h 5681090"/>
              <a:gd name="connsiteX3" fmla="*/ 7678491 w 12192000"/>
              <a:gd name="connsiteY3" fmla="*/ 5681090 h 5681090"/>
              <a:gd name="connsiteX4" fmla="*/ 0 w 12192000"/>
              <a:gd name="connsiteY4" fmla="*/ 5681090 h 5681090"/>
              <a:gd name="connsiteX5" fmla="*/ 0 w 12192000"/>
              <a:gd name="connsiteY5" fmla="*/ 3251195 h 5681090"/>
              <a:gd name="connsiteX6" fmla="*/ 5582601 w 12192000"/>
              <a:gd name="connsiteY6" fmla="*/ 3251195 h 5681090"/>
              <a:gd name="connsiteX7" fmla="*/ 11684995 w 12192000"/>
              <a:gd name="connsiteY7" fmla="*/ 0 h 568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681090">
                <a:moveTo>
                  <a:pt x="11684995" y="0"/>
                </a:moveTo>
                <a:lnTo>
                  <a:pt x="12192000" y="0"/>
                </a:lnTo>
                <a:lnTo>
                  <a:pt x="12192000" y="3276411"/>
                </a:lnTo>
                <a:lnTo>
                  <a:pt x="7678491" y="5681090"/>
                </a:lnTo>
                <a:lnTo>
                  <a:pt x="0" y="5681090"/>
                </a:lnTo>
                <a:lnTo>
                  <a:pt x="0" y="3251195"/>
                </a:lnTo>
                <a:lnTo>
                  <a:pt x="5582601" y="3251195"/>
                </a:lnTo>
                <a:lnTo>
                  <a:pt x="1168499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18FE798B-EF59-A727-20AF-30A9ED94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8996816" cy="1020318"/>
          </a:xfrm>
        </p:spPr>
        <p:txBody>
          <a:bodyPr/>
          <a:lstStyle/>
          <a:p>
            <a:r>
              <a:rPr lang="en-US" sz="3400"/>
              <a:t>Large-scale </a:t>
            </a:r>
            <a:r>
              <a:rPr lang="en-US" sz="3400">
                <a:solidFill>
                  <a:schemeClr val="accent3"/>
                </a:solidFill>
              </a:rPr>
              <a:t>projects</a:t>
            </a:r>
            <a:r>
              <a:rPr lang="en-US" sz="3400"/>
              <a:t> and lot size one product </a:t>
            </a:r>
            <a:r>
              <a:rPr lang="en-US" sz="3400">
                <a:solidFill>
                  <a:schemeClr val="accent3"/>
                </a:solidFill>
              </a:rPr>
              <a:t>configuration</a:t>
            </a:r>
            <a:r>
              <a:rPr lang="en-US" sz="3400"/>
              <a:t> in industrial automation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767A53D-286C-6A55-3FE6-9FFB4F53FD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161F7CE-F1DC-9C6E-99CF-27B4AE10BF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701" y="2427358"/>
            <a:ext cx="5081083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Pneumatics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Mechatronics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Robot accessories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Axis systems</a:t>
            </a:r>
            <a:endParaRPr lang="en-US"/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E80C5A52-820B-8053-3258-1DFE23D7AB62}"/>
              </a:ext>
            </a:extLst>
          </p:cNvPr>
          <p:cNvSpPr txBox="1">
            <a:spLocks/>
          </p:cNvSpPr>
          <p:nvPr/>
        </p:nvSpPr>
        <p:spPr>
          <a:xfrm>
            <a:off x="1046575" y="6114278"/>
            <a:ext cx="491467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prstClr val="white"/>
                </a:solidFill>
                <a:latin typeface="Fago Pro" panose="02000506040000020004" pitchFamily="50" charset="0"/>
              </a:rPr>
              <a:t>projects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per year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B1718FAF-67B8-0542-D4A4-9367475CA52C}"/>
              </a:ext>
            </a:extLst>
          </p:cNvPr>
          <p:cNvSpPr txBox="1">
            <a:spLocks/>
          </p:cNvSpPr>
          <p:nvPr/>
        </p:nvSpPr>
        <p:spPr>
          <a:xfrm>
            <a:off x="460511" y="4638734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more than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</a:t>
            </a:r>
            <a:r>
              <a:rPr kumimoji="0" lang="en-US" sz="11000" b="1" i="0" u="none" strike="noStrike" kern="1200" cap="none" spc="0" normalizeH="0" baseline="0" noProof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750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3A2FE2F-5EEF-4F2C-4992-166BB9CF6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C1893F-4745-E721-C022-F73090F1F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031" y="1735494"/>
            <a:ext cx="8592456" cy="48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97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077CF-A8FE-5B96-8710-544796F2D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Fünfeck 4">
            <a:extLst>
              <a:ext uri="{FF2B5EF4-FFF2-40B4-BE49-F238E27FC236}">
                <a16:creationId xmlns:a16="http://schemas.microsoft.com/office/drawing/2014/main" id="{18528EF3-73D7-7F9A-4516-F22CADD48611}"/>
              </a:ext>
            </a:extLst>
          </p:cNvPr>
          <p:cNvSpPr/>
          <p:nvPr/>
        </p:nvSpPr>
        <p:spPr>
          <a:xfrm>
            <a:off x="1220475" y="3646189"/>
            <a:ext cx="10396530" cy="864481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E720DA-DF57-C173-D07C-B3764533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More than 160 professionals </a:t>
            </a:r>
            <a:r>
              <a:rPr lang="en-US"/>
              <a:t>- one goal:</a:t>
            </a:r>
            <a:br>
              <a:rPr lang="en-US"/>
            </a:br>
            <a:r>
              <a:rPr lang="en-US"/>
              <a:t>Making your project a success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51C806-3376-8094-F4D0-C56D23A03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BF81FC-40BA-30CD-E04F-C47E0E0BE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D10DF4FE-2CB1-2ED4-B43B-BCF09BBD896D}"/>
              </a:ext>
            </a:extLst>
          </p:cNvPr>
          <p:cNvSpPr/>
          <p:nvPr/>
        </p:nvSpPr>
        <p:spPr>
          <a:xfrm>
            <a:off x="664530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Sales Engineering</a:t>
            </a:r>
          </a:p>
        </p:txBody>
      </p:sp>
      <p:sp>
        <p:nvSpPr>
          <p:cNvPr id="8" name="Rechteck: diagonal liegende Ecken abgeschnitten 7">
            <a:extLst>
              <a:ext uri="{FF2B5EF4-FFF2-40B4-BE49-F238E27FC236}">
                <a16:creationId xmlns:a16="http://schemas.microsoft.com/office/drawing/2014/main" id="{79D68A2B-87F8-43C8-D2DA-7B57B75604DE}"/>
              </a:ext>
            </a:extLst>
          </p:cNvPr>
          <p:cNvSpPr/>
          <p:nvPr/>
        </p:nvSpPr>
        <p:spPr>
          <a:xfrm>
            <a:off x="2373539" y="4288653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Project Management</a:t>
            </a:r>
          </a:p>
        </p:txBody>
      </p:sp>
      <p:sp>
        <p:nvSpPr>
          <p:cNvPr id="9" name="Rechteck: diagonal liegende Ecken abgeschnitten 8">
            <a:extLst>
              <a:ext uri="{FF2B5EF4-FFF2-40B4-BE49-F238E27FC236}">
                <a16:creationId xmlns:a16="http://schemas.microsoft.com/office/drawing/2014/main" id="{5027FA40-02F3-0571-E2CF-0AAB9943A4C0}"/>
              </a:ext>
            </a:extLst>
          </p:cNvPr>
          <p:cNvSpPr/>
          <p:nvPr/>
        </p:nvSpPr>
        <p:spPr>
          <a:xfrm>
            <a:off x="5009134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Engineering Design</a:t>
            </a:r>
          </a:p>
        </p:txBody>
      </p:sp>
      <p:sp>
        <p:nvSpPr>
          <p:cNvPr id="10" name="Rechteck: diagonal liegende Ecken abgeschnitten 9">
            <a:extLst>
              <a:ext uri="{FF2B5EF4-FFF2-40B4-BE49-F238E27FC236}">
                <a16:creationId xmlns:a16="http://schemas.microsoft.com/office/drawing/2014/main" id="{2A41590D-D650-4833-AE4F-174B08538ECB}"/>
              </a:ext>
            </a:extLst>
          </p:cNvPr>
          <p:cNvSpPr/>
          <p:nvPr/>
        </p:nvSpPr>
        <p:spPr>
          <a:xfrm>
            <a:off x="6482785" y="4288653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Production and Assembly</a:t>
            </a:r>
          </a:p>
        </p:txBody>
      </p:sp>
      <p:sp>
        <p:nvSpPr>
          <p:cNvPr id="11" name="Rechteck: diagonal liegende Ecken abgeschnitten 10">
            <a:extLst>
              <a:ext uri="{FF2B5EF4-FFF2-40B4-BE49-F238E27FC236}">
                <a16:creationId xmlns:a16="http://schemas.microsoft.com/office/drawing/2014/main" id="{37210A36-AE64-3269-43E6-168721BD1260}"/>
              </a:ext>
            </a:extLst>
          </p:cNvPr>
          <p:cNvSpPr/>
          <p:nvPr/>
        </p:nvSpPr>
        <p:spPr>
          <a:xfrm>
            <a:off x="8709894" y="3111452"/>
            <a:ext cx="2381061" cy="733331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After-Sales</a:t>
            </a:r>
            <a:r>
              <a:rPr lang="en-US" b="1">
                <a:solidFill>
                  <a:schemeClr val="bg1"/>
                </a:solidFill>
                <a:latin typeface="Fago Pro"/>
              </a:rPr>
              <a:t>-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Service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6470355-D53A-2597-1AA5-7249576D6AA8}"/>
              </a:ext>
            </a:extLst>
          </p:cNvPr>
          <p:cNvSpPr txBox="1"/>
          <p:nvPr/>
        </p:nvSpPr>
        <p:spPr>
          <a:xfrm>
            <a:off x="664530" y="2108682"/>
            <a:ext cx="3236784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003D6A"/>
                </a:solidFill>
                <a:latin typeface="Fago Pro"/>
              </a:rPr>
              <a:t>More than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30 specialists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6 product areas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Price indication and calculation in advance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53B5F4-8E3C-6373-278C-E375D3638703}"/>
              </a:ext>
            </a:extLst>
          </p:cNvPr>
          <p:cNvSpPr txBox="1"/>
          <p:nvPr/>
        </p:nvSpPr>
        <p:spPr>
          <a:xfrm>
            <a:off x="2373539" y="5148899"/>
            <a:ext cx="3019183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Central coordination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Industry-specific requirements management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Time and cost planning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CB3D9F-5A06-B644-01AD-1ACA4A3F79DC}"/>
              </a:ext>
            </a:extLst>
          </p:cNvPr>
          <p:cNvSpPr txBox="1"/>
          <p:nvPr/>
        </p:nvSpPr>
        <p:spPr>
          <a:xfrm>
            <a:off x="5009134" y="2108682"/>
            <a:ext cx="3041172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Mechanics / Electronics / Software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FEM simulation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Cycle time analysis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CF7B5A1-77DF-3E98-67E4-85327BC7C289}"/>
              </a:ext>
            </a:extLst>
          </p:cNvPr>
          <p:cNvSpPr txBox="1"/>
          <p:nvPr/>
        </p:nvSpPr>
        <p:spPr>
          <a:xfrm>
            <a:off x="8709894" y="2108682"/>
            <a:ext cx="2817576" cy="9633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Support in 34 INTECs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Repair and maintenance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Ad-hoc service in the event of system downtime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6D3DBB6-635F-B1C6-DB01-A2978F6C17B9}"/>
              </a:ext>
            </a:extLst>
          </p:cNvPr>
          <p:cNvSpPr txBox="1"/>
          <p:nvPr/>
        </p:nvSpPr>
        <p:spPr>
          <a:xfrm>
            <a:off x="6482785" y="5148899"/>
            <a:ext cx="3230372" cy="1001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Highest quality standards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Cleanroom assembly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Production of small series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Worldwide supplier network</a:t>
            </a:r>
          </a:p>
        </p:txBody>
      </p:sp>
    </p:spTree>
    <p:extLst>
      <p:ext uri="{BB962C8B-B14F-4D97-AF65-F5344CB8AC3E}">
        <p14:creationId xmlns:p14="http://schemas.microsoft.com/office/powerpoint/2010/main" val="537521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D1BA2-324C-2443-4B66-7D9B3B0BA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672287-900B-7EB5-B9DA-9F9D8ED32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1F9941-8B27-EB1A-50FD-822CDF4E3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650" y="4045065"/>
            <a:ext cx="7650931" cy="242427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2264737-8822-9E60-3578-9582AFBE5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8EAF9702-B934-B2E8-E4A1-4FBAD72B3E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5661048"/>
            <a:ext cx="7751762" cy="400050"/>
          </a:xfrm>
        </p:spPr>
        <p:txBody>
          <a:bodyPr lIns="504000"/>
          <a:lstStyle/>
          <a:p>
            <a:pPr marL="0" indent="0">
              <a:buNone/>
            </a:pPr>
            <a:r>
              <a:rPr lang="en-US" sz="2000" b="1" dirty="0"/>
              <a:t>Competence | Partnership | Speed | Trust</a:t>
            </a:r>
          </a:p>
        </p:txBody>
      </p:sp>
      <p:grpSp>
        <p:nvGrpSpPr>
          <p:cNvPr id="18" name="Grafik 6">
            <a:extLst>
              <a:ext uri="{FF2B5EF4-FFF2-40B4-BE49-F238E27FC236}">
                <a16:creationId xmlns:a16="http://schemas.microsoft.com/office/drawing/2014/main" id="{9132A9C0-302B-8E85-9FED-5E305E257DC6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8B56F5F-FC4E-2C0C-B395-11ED9D9DB8FC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7A196E0E-02DF-0446-CFC7-EF497BFE1CB1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CF0A91-B36A-52F7-FB98-A488BEB37458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7EECA34-C374-D95C-35BD-B737D08FFF37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BFF54BC-482B-569F-E276-DBF75D4022D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9B8F037A-12E3-F911-1696-3AAB10124A4D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84A62271-62F3-7F7B-BF80-5F11005EBCD2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7D5AB83-8D97-1ADB-AE7C-22953CA6FE86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0D3BFDFF-250D-A41D-8264-AAB85F41049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B546F9E1-2D47-ED62-8B67-96E64B8FAAA4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E46D8ABC-FF17-4777-8BF5-3F016A3A20D8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EC61A30E-3C26-C499-6B13-F0B67493760F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DE72569-1919-FE9A-BD44-F9DA5E654B26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4032A48F-699F-8F84-CD2E-04A883D2084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A736C1A4-138A-2D23-BC8A-9DE1CED6C980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3078EF8E-37CC-ACB3-3074-101FC1E8EA64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1579C749-758D-D06A-1244-D026D66CF879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9A247C79-6E79-57C2-C0F9-42AED2EC180B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7CE6C1F5-338A-F251-6C6A-EA0368DB29DE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D23F4E46-3A56-E189-E49A-71AACA242BB1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522A5B07-0C9F-9024-85F3-E93507FB594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sp>
        <p:nvSpPr>
          <p:cNvPr id="6" name="Titel 11">
            <a:extLst>
              <a:ext uri="{FF2B5EF4-FFF2-40B4-BE49-F238E27FC236}">
                <a16:creationId xmlns:a16="http://schemas.microsoft.com/office/drawing/2014/main" id="{8D2B4496-3D47-888B-92FE-F8F1860B0F4D}"/>
              </a:ext>
            </a:extLst>
          </p:cNvPr>
          <p:cNvSpPr txBox="1">
            <a:spLocks/>
          </p:cNvSpPr>
          <p:nvPr/>
        </p:nvSpPr>
        <p:spPr>
          <a:xfrm>
            <a:off x="658814" y="4342788"/>
            <a:ext cx="8247061" cy="1013460"/>
          </a:xfrm>
          <a:prstGeom prst="rect">
            <a:avLst/>
          </a:prstGeom>
        </p:spPr>
        <p:txBody>
          <a:bodyPr vert="horz" lIns="50400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SCHUNK Engineering GTAT</a:t>
            </a:r>
          </a:p>
          <a:p>
            <a:r>
              <a:rPr lang="en-US" dirty="0">
                <a:solidFill>
                  <a:schemeClr val="bg1"/>
                </a:solidFill>
              </a:rPr>
              <a:t>- Innovating Partnerships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7822047-515D-464C-2ABA-271DF477D3CB}"/>
              </a:ext>
            </a:extLst>
          </p:cNvPr>
          <p:cNvSpPr txBox="1"/>
          <p:nvPr/>
        </p:nvSpPr>
        <p:spPr>
          <a:xfrm>
            <a:off x="755650" y="1470428"/>
            <a:ext cx="374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003D6A"/>
                </a:solidFill>
                <a:latin typeface="Fago Pro" panose="02000506040000020004" pitchFamily="2" charset="0"/>
              </a:rPr>
              <a:t>SCHUNK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8B1FAB-468A-F59C-A768-82F67EF33B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7547" y="3209594"/>
            <a:ext cx="1895474" cy="51779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57E186A-4CF0-01BB-9133-B6AB09F939D0}"/>
              </a:ext>
            </a:extLst>
          </p:cNvPr>
          <p:cNvSpPr txBox="1"/>
          <p:nvPr/>
        </p:nvSpPr>
        <p:spPr>
          <a:xfrm>
            <a:off x="755650" y="2240299"/>
            <a:ext cx="592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003D6A"/>
                </a:solidFill>
                <a:latin typeface="Fago Pro" panose="02000506040000020004" pitchFamily="2" charset="0"/>
              </a:rPr>
              <a:t>Engineering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274571C-7B1B-BEA8-AE6F-35D8870B68FC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  <a:endParaRPr lang="en-US" sz="1200" b="1" dirty="0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60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AF469-40C8-F130-7FB2-5FF99196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A7979-7C71-5C79-924D-98E899DD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references ... a selection</a:t>
            </a:r>
            <a:endParaRPr lang="en-US" sz="36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1D540BC-5E1D-6C0C-4BD3-5995EA89FA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9F82BF-5A9B-9494-307A-1D165A87B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D59010-8436-E022-B71F-5733EE4A5D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06" y="2310834"/>
            <a:ext cx="1288380" cy="5123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9EB2A1B-6E97-0960-4810-D05C9005D3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48" y="2157135"/>
            <a:ext cx="819726" cy="8197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4D25C66-303E-EC1F-F907-F868F6B945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57" y="2140058"/>
            <a:ext cx="1536986" cy="8538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B2E7776-7188-582D-1200-61A6D1ABA2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005" y="2310834"/>
            <a:ext cx="2288936" cy="51232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DA9B7E2-80CB-1269-B34B-B96FA544A0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3" y="3358105"/>
            <a:ext cx="1764166" cy="52267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89F65A2-C319-F413-625E-ACDE869FCC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2" y="5512691"/>
            <a:ext cx="2253232" cy="583529"/>
          </a:xfrm>
          <a:prstGeom prst="rect">
            <a:avLst/>
          </a:prstGeom>
          <a:noFill/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6BBF304-BE18-A9E1-A6C1-78919654DF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999" y="5520036"/>
            <a:ext cx="2391176" cy="568838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2277080-7E60-1722-8FCA-36538F423509}"/>
              </a:ext>
            </a:extLst>
          </p:cNvPr>
          <p:cNvGrpSpPr/>
          <p:nvPr/>
        </p:nvGrpSpPr>
        <p:grpSpPr>
          <a:xfrm>
            <a:off x="6068340" y="5441031"/>
            <a:ext cx="3785718" cy="726849"/>
            <a:chOff x="7160990" y="5256643"/>
            <a:chExt cx="4312552" cy="82800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EF024ABF-7BF6-E827-8F67-A0C57CBD6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0990" y="5256643"/>
              <a:ext cx="2065696" cy="828000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F62C273C-5E66-9953-3921-50002C40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4906" y="5367367"/>
              <a:ext cx="2008636" cy="606553"/>
            </a:xfrm>
            <a:prstGeom prst="rect">
              <a:avLst/>
            </a:prstGeom>
          </p:spPr>
        </p:pic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27DFAA11-DFE1-E0FD-2D10-AB1AAD4AE3E9}"/>
                </a:ext>
              </a:extLst>
            </p:cNvPr>
            <p:cNvCxnSpPr>
              <a:cxnSpLocks/>
            </p:cNvCxnSpPr>
            <p:nvPr/>
          </p:nvCxnSpPr>
          <p:spPr>
            <a:xfrm>
              <a:off x="9345796" y="5449028"/>
              <a:ext cx="0" cy="44323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E6BEABAE-6AC4-03FC-2730-D4CED80FE6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364" y="4304295"/>
            <a:ext cx="1928877" cy="664391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659C951-8643-8900-FAC6-59DA3844E6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275" y="4470392"/>
            <a:ext cx="1950511" cy="33219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95C63731-F53D-44F0-4A44-DD0E8BF980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751" y="4254465"/>
            <a:ext cx="1542607" cy="76405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CDB037A0-0805-C149-7340-EB50947F04D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4" y="4235172"/>
            <a:ext cx="1542606" cy="80263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D4F9A53-14F2-A72B-C239-F811BC71EDB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261" y="3397979"/>
            <a:ext cx="2684422" cy="4429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C7179C3C-F784-F165-B465-E191CB24B7D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529" y="3346872"/>
            <a:ext cx="1744464" cy="54514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DD176F9E-10CF-74B4-956F-F4A2DB19D8A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222" y="5409429"/>
            <a:ext cx="1422096" cy="79005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A5C4352-38C4-99B6-FCAC-92255001973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366" y="3385444"/>
            <a:ext cx="1617321" cy="46800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79B7B96-8148-9956-932F-1E4670CAC2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055" y="3386991"/>
            <a:ext cx="1673102" cy="464906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A9CD926-7A7D-4E27-1B83-37AAAA74901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936" y="2413373"/>
            <a:ext cx="1556959" cy="30725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F24381F-FE8A-9DAE-D08F-C5E61145C2A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003" y="2112127"/>
            <a:ext cx="1617321" cy="909743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7A60B1D-DE4F-0AFE-3435-B3AC9FEB868F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820" y="4168700"/>
            <a:ext cx="1427898" cy="9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68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A05E0-139A-08C0-61D8-77FDDA4E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C097A-D765-F664-AFF6-C6F33C81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references</a:t>
            </a:r>
            <a:br>
              <a:rPr lang="en-US" sz="3600" dirty="0"/>
            </a:br>
            <a:r>
              <a:rPr lang="en-US" sz="3200" dirty="0">
                <a:solidFill>
                  <a:schemeClr val="bg2"/>
                </a:solidFill>
              </a:rPr>
              <a:t>E-mobility module/pack assembly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E07415-884A-527B-DB04-8771985BA7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9C432B-ED72-B4FF-2AE6-4DB4663DEB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50B0B4-EC47-8F6B-4A30-F1B646DC35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885" y="2097088"/>
            <a:ext cx="4131115" cy="4760912"/>
          </a:xfrm>
          <a:prstGeom prst="rect">
            <a:avLst/>
          </a:prstGeom>
        </p:spPr>
      </p:pic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4E5F1090-E40A-A6F3-F9BE-9E0865682CF4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 flipV="1">
            <a:off x="7094218" y="2852738"/>
            <a:ext cx="1892620" cy="268578"/>
          </a:xfrm>
          <a:prstGeom prst="bentConnector3">
            <a:avLst>
              <a:gd name="adj1" fmla="val 50000"/>
            </a:avLst>
          </a:prstGeom>
          <a:ln w="28575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09AD09D4-8A3C-36F2-AAAA-83492BB16F9D}"/>
              </a:ext>
            </a:extLst>
          </p:cNvPr>
          <p:cNvSpPr/>
          <p:nvPr/>
        </p:nvSpPr>
        <p:spPr>
          <a:xfrm>
            <a:off x="5865305" y="2952039"/>
            <a:ext cx="1228913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Ins="108000" rtlCol="0" anchor="ctr">
            <a:spAutoFit/>
          </a:bodyPr>
          <a:lstStyle/>
          <a:p>
            <a:pPr algn="r"/>
            <a:r>
              <a:rPr lang="en-US" sz="1600"/>
              <a:t>Spacer Unit</a:t>
            </a: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3016D41A-B47D-778B-FDBE-EBC0B5AADE4A}"/>
              </a:ext>
            </a:extLst>
          </p:cNvPr>
          <p:cNvCxnSpPr>
            <a:cxnSpLocks/>
            <a:endCxn id="16" idx="3"/>
          </p:cNvCxnSpPr>
          <p:nvPr/>
        </p:nvCxnSpPr>
        <p:spPr>
          <a:xfrm rot="10800000" flipV="1">
            <a:off x="7498916" y="3321695"/>
            <a:ext cx="1486467" cy="472293"/>
          </a:xfrm>
          <a:prstGeom prst="bentConnector3">
            <a:avLst>
              <a:gd name="adj1" fmla="val 50000"/>
            </a:avLst>
          </a:prstGeom>
          <a:ln w="28575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0EC4EF7C-E2A4-E2C8-EB85-D5E214C8EC23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8072754" y="3798091"/>
            <a:ext cx="911705" cy="615759"/>
          </a:xfrm>
          <a:prstGeom prst="bentConnector3">
            <a:avLst>
              <a:gd name="adj1" fmla="val 50000"/>
            </a:avLst>
          </a:prstGeom>
          <a:ln w="28575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255A1044-13B3-9D3C-0B0A-6E4BD2BF7101}"/>
              </a:ext>
            </a:extLst>
          </p:cNvPr>
          <p:cNvSpPr/>
          <p:nvPr/>
        </p:nvSpPr>
        <p:spPr>
          <a:xfrm>
            <a:off x="5563078" y="3624712"/>
            <a:ext cx="1935837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Ins="108000" rtlCol="0" anchor="ctr">
            <a:spAutoFit/>
          </a:bodyPr>
          <a:lstStyle/>
          <a:p>
            <a:pPr algn="r"/>
            <a:r>
              <a:rPr lang="en-US" sz="1600"/>
              <a:t>Compensation Unit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FF9AEDC-4E56-0799-B30C-89235C0E3520}"/>
              </a:ext>
            </a:extLst>
          </p:cNvPr>
          <p:cNvSpPr/>
          <p:nvPr/>
        </p:nvSpPr>
        <p:spPr>
          <a:xfrm>
            <a:off x="6055164" y="4244574"/>
            <a:ext cx="2017589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Ins="108000" rtlCol="0" anchor="ctr">
            <a:spAutoFit/>
          </a:bodyPr>
          <a:lstStyle/>
          <a:p>
            <a:pPr algn="r"/>
            <a:r>
              <a:rPr lang="en-US" sz="1600"/>
              <a:t>Round-Cell-Gripper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901D5F1-342F-D8CC-2424-9F955FA209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16" y="3817549"/>
            <a:ext cx="5328000" cy="226476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B283CD8-CE52-7B6B-37E5-29C9D4A18225}"/>
              </a:ext>
            </a:extLst>
          </p:cNvPr>
          <p:cNvSpPr/>
          <p:nvPr/>
        </p:nvSpPr>
        <p:spPr>
          <a:xfrm>
            <a:off x="668339" y="211324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Battery production e-mobility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Transfer of 120 cylindrical battery cells simultaneously, incl. 32 compensation units</a:t>
            </a:r>
          </a:p>
        </p:txBody>
      </p:sp>
    </p:spTree>
    <p:extLst>
      <p:ext uri="{BB962C8B-B14F-4D97-AF65-F5344CB8AC3E}">
        <p14:creationId xmlns:p14="http://schemas.microsoft.com/office/powerpoint/2010/main" val="1655395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9F4EE-3E42-1078-4630-07E50ECE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references</a:t>
            </a:r>
            <a:br>
              <a:rPr lang="en-US" sz="4000" dirty="0"/>
            </a:br>
            <a:r>
              <a:rPr lang="en-US" sz="3200" dirty="0">
                <a:solidFill>
                  <a:schemeClr val="bg2"/>
                </a:solidFill>
              </a:rPr>
              <a:t>E-mobility pack assembly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DDA141E-709A-69A0-D48F-8E7D944143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75660C-48DC-E2E0-A948-92C5CE2E4B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43FEDF-A887-09F0-8E34-F32EB88C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27" y="2467429"/>
            <a:ext cx="10459130" cy="379590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C447165-C468-DD5F-7519-C4A8557406E8}"/>
              </a:ext>
            </a:extLst>
          </p:cNvPr>
          <p:cNvSpPr/>
          <p:nvPr/>
        </p:nvSpPr>
        <p:spPr>
          <a:xfrm>
            <a:off x="7579060" y="2126494"/>
            <a:ext cx="3071822" cy="49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144000" rtlCol="0" anchor="ctr"/>
          <a:lstStyle/>
          <a:p>
            <a:r>
              <a:rPr lang="en-US"/>
              <a:t>Compensation unit X/</a:t>
            </a:r>
            <a:r>
              <a:rPr lang="en-US" err="1"/>
              <a:t>Y+Rotation</a:t>
            </a:r>
            <a:endParaRPr lang="en-US"/>
          </a:p>
        </p:txBody>
      </p: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E968AF93-78FD-E1E1-AD76-767C03674A1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6772275" y="2373237"/>
            <a:ext cx="806785" cy="513796"/>
          </a:xfrm>
          <a:prstGeom prst="bentConnector3">
            <a:avLst>
              <a:gd name="adj1" fmla="val 414"/>
            </a:avLst>
          </a:prstGeom>
          <a:ln w="28575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5797D7AB-0603-895C-08E0-B98653DA6DEB}"/>
              </a:ext>
            </a:extLst>
          </p:cNvPr>
          <p:cNvCxnSpPr>
            <a:cxnSpLocks/>
            <a:endCxn id="9" idx="1"/>
          </p:cNvCxnSpPr>
          <p:nvPr/>
        </p:nvCxnSpPr>
        <p:spPr>
          <a:xfrm rot="5400000" flipH="1" flipV="1">
            <a:off x="8899072" y="2977242"/>
            <a:ext cx="772886" cy="740230"/>
          </a:xfrm>
          <a:prstGeom prst="bentConnector2">
            <a:avLst/>
          </a:prstGeom>
          <a:ln w="28575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CD987BD6-36FB-D1D1-F71D-44CEE894044A}"/>
              </a:ext>
            </a:extLst>
          </p:cNvPr>
          <p:cNvSpPr/>
          <p:nvPr/>
        </p:nvSpPr>
        <p:spPr>
          <a:xfrm>
            <a:off x="9655630" y="2714171"/>
            <a:ext cx="2065337" cy="493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144000" rtlCol="0" anchor="ctr"/>
          <a:lstStyle/>
          <a:p>
            <a:r>
              <a:rPr lang="en-US"/>
              <a:t>Gripping Structure</a:t>
            </a:r>
          </a:p>
        </p:txBody>
      </p:sp>
    </p:spTree>
    <p:extLst>
      <p:ext uri="{BB962C8B-B14F-4D97-AF65-F5344CB8AC3E}">
        <p14:creationId xmlns:p14="http://schemas.microsoft.com/office/powerpoint/2010/main" val="4198313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3C718-1359-7E53-EC84-5976EEF7B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EE3CB-9261-3291-1877-F73BC0EA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references</a:t>
            </a:r>
            <a:br>
              <a:rPr lang="en-US" sz="4000" dirty="0"/>
            </a:br>
            <a:r>
              <a:rPr lang="en-US" sz="3200" dirty="0">
                <a:solidFill>
                  <a:schemeClr val="bg2"/>
                </a:solidFill>
              </a:rPr>
              <a:t>E-mobility rotor/stator production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C6DA0C-0465-8C03-41AB-694E9EC4E7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564AB1-DC48-77F9-234F-4EF2D3B10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84E87AD-6BE4-836B-0A52-E79D68A083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7968" y="2108503"/>
            <a:ext cx="2756974" cy="474949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42094ED-28D3-FFD0-8070-19DFC66A2D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727291"/>
            <a:ext cx="2756974" cy="291630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80C8986-AE50-4FD6-9C4E-D52161C475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544" y="2102644"/>
            <a:ext cx="3860912" cy="4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A8661-DA7B-614A-3E48-C0304A1CB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C68354E7-0746-7C3B-B916-C8D988FF2483}"/>
              </a:ext>
            </a:extLst>
          </p:cNvPr>
          <p:cNvSpPr txBox="1"/>
          <p:nvPr/>
        </p:nvSpPr>
        <p:spPr>
          <a:xfrm>
            <a:off x="8942095" y="4855631"/>
            <a:ext cx="1134926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1569896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AA4075-9B2B-3F40-EF94-1F6EE766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references</a:t>
            </a:r>
            <a:br>
              <a:rPr lang="en-US" sz="3600" dirty="0"/>
            </a:br>
            <a:r>
              <a:rPr lang="en-US" sz="3200" dirty="0">
                <a:solidFill>
                  <a:schemeClr val="bg2"/>
                </a:solidFill>
              </a:rPr>
              <a:t>Automotive parts handling and processing 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EDC320-D2D9-D607-D1C7-D8D01500E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3C6828-D9C9-ABA0-8EC0-8D140F549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7CDF67E-DC6A-6A91-082D-7324F1E108A4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Automotive - Brake disc coating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Gripping and swiveling of brake disks for coating to reduce particulate emissions during braking (EURO 7)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C06D61B-AE06-2395-D098-1FC9B0C4210D}"/>
              </a:ext>
            </a:extLst>
          </p:cNvPr>
          <p:cNvSpPr/>
          <p:nvPr/>
        </p:nvSpPr>
        <p:spPr>
          <a:xfrm>
            <a:off x="6534150" y="5525318"/>
            <a:ext cx="5307011" cy="75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Handling and deburring of sheet metal parts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System for automatic grinding disc change when worn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28884D1-90A9-EA2E-5D0D-3B0986A23B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943" y="2111174"/>
            <a:ext cx="3709424" cy="3384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6EEED43-5AAF-1D5B-C05F-F342119E8F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806" y="2105318"/>
            <a:ext cx="2042076" cy="31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8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624FB-2CA3-E1BC-CECA-A8D7E5589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AA951-2676-B9F9-02D9-B85AA5F5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references</a:t>
            </a:r>
            <a:br>
              <a:rPr lang="en-US" sz="3600" dirty="0"/>
            </a:br>
            <a:r>
              <a:rPr lang="en-US" sz="3200" dirty="0">
                <a:solidFill>
                  <a:schemeClr val="bg2"/>
                </a:solidFill>
              </a:rPr>
              <a:t>Large-scale part handling &amp; machine tending</a:t>
            </a:r>
            <a:endParaRPr lang="en-US" sz="335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EF7B64-B5D1-6526-85BF-61C84F2A4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F13216-B8F5-DE5E-258D-A34757437F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CC9DA92-1ABE-E05B-A120-6B2EEE554FA9}"/>
              </a:ext>
            </a:extLst>
          </p:cNvPr>
          <p:cNvSpPr/>
          <p:nvPr/>
        </p:nvSpPr>
        <p:spPr>
          <a:xfrm>
            <a:off x="668339" y="5257661"/>
            <a:ext cx="5307011" cy="102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Handling of 4-meter steel beams weighing up to 500 kg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Handling of very long and heavy components: gripper assembles along a truss to reduce weight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DCE36F-2181-80AA-9819-2377268FB3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386" y="2097088"/>
            <a:ext cx="4373526" cy="2919328"/>
          </a:xfrm>
          <a:prstGeom prst="rect">
            <a:avLst/>
          </a:prstGeom>
        </p:spPr>
      </p:pic>
      <p:pic>
        <p:nvPicPr>
          <p:cNvPr id="16" name="Picture 2" descr="Deutsche Edelstahlwerke Specialty Steel GmbH &amp; Co. KG">
            <a:extLst>
              <a:ext uri="{FF2B5EF4-FFF2-40B4-BE49-F238E27FC236}">
                <a16:creationId xmlns:a16="http://schemas.microsoft.com/office/drawing/2014/main" id="{208A27CB-1C43-9E6D-5E59-7F8559A4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470" y="2590808"/>
            <a:ext cx="1742174" cy="6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19316CC6-C47B-7121-DE12-30DCC9766914}"/>
              </a:ext>
            </a:extLst>
          </p:cNvPr>
          <p:cNvSpPr/>
          <p:nvPr/>
        </p:nvSpPr>
        <p:spPr>
          <a:xfrm>
            <a:off x="6546644" y="5016416"/>
            <a:ext cx="5307011" cy="126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err="1">
                <a:solidFill>
                  <a:schemeClr val="tx2"/>
                </a:solidFill>
              </a:rPr>
              <a:t>Machine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tending</a:t>
            </a:r>
            <a:r>
              <a:rPr lang="de-DE" sz="1600" b="1">
                <a:solidFill>
                  <a:schemeClr val="tx2"/>
                </a:solidFill>
              </a:rPr>
              <a:t> - Lean Automation:</a:t>
            </a:r>
            <a:br>
              <a:rPr lang="de-DE" sz="1600" b="1">
                <a:solidFill>
                  <a:schemeClr val="tx2"/>
                </a:solidFill>
              </a:rPr>
            </a:br>
            <a:r>
              <a:rPr lang="en-US" sz="1600" b="1">
                <a:solidFill>
                  <a:schemeClr val="tx2"/>
                </a:solidFill>
              </a:rPr>
              <a:t>test specimen production for impact tests </a:t>
            </a:r>
            <a:r>
              <a:rPr lang="de-DE" sz="1600" b="1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Clamping station (right), workpiece magazine (center) and turning station (left).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Handling by gripper with shaft interface</a:t>
            </a:r>
            <a:r>
              <a:rPr lang="de-DE" sz="16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31907A0-B675-A204-1591-4C710A52585B}"/>
              </a:ext>
            </a:extLst>
          </p:cNvPr>
          <p:cNvSpPr txBox="1"/>
          <p:nvPr/>
        </p:nvSpPr>
        <p:spPr>
          <a:xfrm>
            <a:off x="726217" y="4374572"/>
            <a:ext cx="3937745" cy="2492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80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ID: 1472620 oder 1511530 (links / rechts) </a:t>
            </a:r>
            <a:endParaRPr kumimoji="0" lang="en-US" sz="2200" b="0" i="0" u="none" strike="noStrike" kern="1200" cap="none" spc="0" normalizeH="0" baseline="0" noProof="0" err="1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270AF4-28DF-C7D3-F0D2-B0BC2F0766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40" y="2097088"/>
            <a:ext cx="5311302" cy="26183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5DF005-E810-9BD8-EE45-FCA8657298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961" y="3900766"/>
            <a:ext cx="3937745" cy="1356895"/>
          </a:xfrm>
          <a:prstGeom prst="rect">
            <a:avLst/>
          </a:prstGeom>
          <a:effectLst>
            <a:glow rad="254000">
              <a:schemeClr val="bg1">
                <a:lumMod val="50000"/>
                <a:alpha val="6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9944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1985D-EABC-FB47-CAD2-12A2547B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 Books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8A4E89-E5C3-873D-A48C-54A910FE59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170C33-634A-7DDA-0943-A440B2CF6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Solution Books with product and application examples for GTAT can be found in the STB in the new industry tiles.</a:t>
            </a:r>
          </a:p>
          <a:p>
            <a:pPr marL="628650" lvl="1" indent="-171450"/>
            <a:r>
              <a:rPr lang="en-US"/>
              <a:t>Automotive</a:t>
            </a:r>
          </a:p>
          <a:p>
            <a:pPr marL="628650" lvl="1" indent="-171450"/>
            <a:r>
              <a:rPr lang="en-US"/>
              <a:t>Consumer Goods</a:t>
            </a:r>
          </a:p>
          <a:p>
            <a:pPr marL="628650" lvl="1" indent="-171450"/>
            <a:r>
              <a:rPr lang="en-US"/>
              <a:t>Life Science</a:t>
            </a:r>
          </a:p>
          <a:p>
            <a:pPr marL="628650" lvl="1" indent="-171450"/>
            <a:r>
              <a:rPr lang="en-US"/>
              <a:t>Logistic</a:t>
            </a:r>
          </a:p>
          <a:p>
            <a:pPr marL="628650" lvl="1" indent="-171450"/>
            <a:r>
              <a:rPr lang="en-US"/>
              <a:t>Machine Tending</a:t>
            </a:r>
          </a:p>
          <a:p>
            <a:pPr marL="628650" lvl="1" indent="-171450"/>
            <a:r>
              <a:rPr lang="en-US"/>
              <a:t>Metal Processing</a:t>
            </a:r>
          </a:p>
          <a:p>
            <a:pPr marL="628650" lvl="1" indent="-171450"/>
            <a:r>
              <a:rPr lang="en-US"/>
              <a:t>…</a:t>
            </a:r>
          </a:p>
          <a:p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DCE132F-143A-FB8B-5AEA-E4671968043A}"/>
              </a:ext>
            </a:extLst>
          </p:cNvPr>
          <p:cNvSpPr/>
          <p:nvPr/>
        </p:nvSpPr>
        <p:spPr>
          <a:xfrm>
            <a:off x="9207147" y="1510016"/>
            <a:ext cx="2984853" cy="466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>
              <a:defRPr/>
            </a:pPr>
            <a:r>
              <a:rPr lang="en-US"/>
              <a:t>Internal Information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6BAEC6D-9DB7-B4CF-DFF4-63C3474B9A72}"/>
              </a:ext>
            </a:extLst>
          </p:cNvPr>
          <p:cNvGrpSpPr/>
          <p:nvPr/>
        </p:nvGrpSpPr>
        <p:grpSpPr>
          <a:xfrm>
            <a:off x="6096000" y="3180971"/>
            <a:ext cx="5761037" cy="3053885"/>
            <a:chOff x="8455663" y="4418452"/>
            <a:chExt cx="3322223" cy="176108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89027B7-AC1E-E060-8A6A-90C3FBAB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5663" y="5459539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71FB6AD-D054-612F-B557-F1DF49A13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6034" y="5286022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A14B8EE-D980-A0C8-3C1F-54CB15E8C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6405" y="5112508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424088C-2B62-3BA8-7957-E1B51F54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6776" y="4938994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460E254-EB98-94BC-4CF7-2973B57F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7147" y="4765480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47B4102-CE17-1DFF-7295-BA8A9B71D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7518" y="4591966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5D3B6EC-D41B-C6EB-97EA-8D068190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7886" y="4418452"/>
              <a:ext cx="1280000" cy="7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1EE6047-82D8-9620-4C50-86B798844512}"/>
              </a:ext>
            </a:extLst>
          </p:cNvPr>
          <p:cNvSpPr txBox="1"/>
          <p:nvPr/>
        </p:nvSpPr>
        <p:spPr>
          <a:xfrm>
            <a:off x="8456937" y="6080919"/>
            <a:ext cx="66684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exemplarily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9AEED-F103-4196-743C-78704D9D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756" y="4285731"/>
            <a:ext cx="799370" cy="7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01D2A21-569D-CA4E-29E3-8929852F85DB}"/>
              </a:ext>
            </a:extLst>
          </p:cNvPr>
          <p:cNvGrpSpPr/>
          <p:nvPr/>
        </p:nvGrpSpPr>
        <p:grpSpPr>
          <a:xfrm>
            <a:off x="3886728" y="4905101"/>
            <a:ext cx="1341427" cy="360000"/>
            <a:chOff x="3886728" y="4905101"/>
            <a:chExt cx="1341427" cy="36000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46D2C1D-F747-5677-9C17-EBDEAAA28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728" y="4905101"/>
              <a:ext cx="64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0E2D8B4-36B6-F721-B017-2811C38D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291" y="4905101"/>
              <a:ext cx="638864" cy="360000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77ADB151-7289-FE00-D601-FE61A6E75181}"/>
              </a:ext>
            </a:extLst>
          </p:cNvPr>
          <p:cNvSpPr txBox="1"/>
          <p:nvPr/>
        </p:nvSpPr>
        <p:spPr>
          <a:xfrm rot="900000">
            <a:off x="4160392" y="3529358"/>
            <a:ext cx="1204376" cy="737501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36000" rIns="0" bIns="3600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i="1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ppt-files available in DE/EN</a:t>
            </a:r>
          </a:p>
        </p:txBody>
      </p:sp>
    </p:spTree>
    <p:extLst>
      <p:ext uri="{BB962C8B-B14F-4D97-AF65-F5344CB8AC3E}">
        <p14:creationId xmlns:p14="http://schemas.microsoft.com/office/powerpoint/2010/main" val="2979280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A3AFA-B64B-1846-8035-E4733673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feil: Chevron 67">
            <a:extLst>
              <a:ext uri="{FF2B5EF4-FFF2-40B4-BE49-F238E27FC236}">
                <a16:creationId xmlns:a16="http://schemas.microsoft.com/office/drawing/2014/main" id="{EA3A00E5-5F81-366D-3C4E-9C40D155E1E0}"/>
              </a:ext>
            </a:extLst>
          </p:cNvPr>
          <p:cNvSpPr/>
          <p:nvPr/>
        </p:nvSpPr>
        <p:spPr>
          <a:xfrm>
            <a:off x="67404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Pfeil: Chevron 76">
            <a:extLst>
              <a:ext uri="{FF2B5EF4-FFF2-40B4-BE49-F238E27FC236}">
                <a16:creationId xmlns:a16="http://schemas.microsoft.com/office/drawing/2014/main" id="{6D8D5929-7903-B3F4-8D07-FB0ED1614CB6}"/>
              </a:ext>
            </a:extLst>
          </p:cNvPr>
          <p:cNvSpPr/>
          <p:nvPr/>
        </p:nvSpPr>
        <p:spPr>
          <a:xfrm>
            <a:off x="1756148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Pfeil: Chevron 77">
            <a:extLst>
              <a:ext uri="{FF2B5EF4-FFF2-40B4-BE49-F238E27FC236}">
                <a16:creationId xmlns:a16="http://schemas.microsoft.com/office/drawing/2014/main" id="{594CEA8B-0AC0-8184-3731-5F9D6DF848A8}"/>
              </a:ext>
            </a:extLst>
          </p:cNvPr>
          <p:cNvSpPr/>
          <p:nvPr/>
        </p:nvSpPr>
        <p:spPr>
          <a:xfrm>
            <a:off x="2838255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Pfeil: Chevron 78">
            <a:extLst>
              <a:ext uri="{FF2B5EF4-FFF2-40B4-BE49-F238E27FC236}">
                <a16:creationId xmlns:a16="http://schemas.microsoft.com/office/drawing/2014/main" id="{0CF9BD5F-9EA3-702D-4AAF-710BB65E16B6}"/>
              </a:ext>
            </a:extLst>
          </p:cNvPr>
          <p:cNvSpPr/>
          <p:nvPr/>
        </p:nvSpPr>
        <p:spPr>
          <a:xfrm>
            <a:off x="3920362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Pfeil: Chevron 79">
            <a:extLst>
              <a:ext uri="{FF2B5EF4-FFF2-40B4-BE49-F238E27FC236}">
                <a16:creationId xmlns:a16="http://schemas.microsoft.com/office/drawing/2014/main" id="{221504D2-70AA-94C8-0F47-C1329A4D3047}"/>
              </a:ext>
            </a:extLst>
          </p:cNvPr>
          <p:cNvSpPr/>
          <p:nvPr/>
        </p:nvSpPr>
        <p:spPr>
          <a:xfrm>
            <a:off x="5002469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Pfeil: Chevron 80">
            <a:extLst>
              <a:ext uri="{FF2B5EF4-FFF2-40B4-BE49-F238E27FC236}">
                <a16:creationId xmlns:a16="http://schemas.microsoft.com/office/drawing/2014/main" id="{FB3F4C88-77C0-9F1C-1540-D5C80677020F}"/>
              </a:ext>
            </a:extLst>
          </p:cNvPr>
          <p:cNvSpPr/>
          <p:nvPr/>
        </p:nvSpPr>
        <p:spPr>
          <a:xfrm>
            <a:off x="6084576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Pfeil: Chevron 81">
            <a:extLst>
              <a:ext uri="{FF2B5EF4-FFF2-40B4-BE49-F238E27FC236}">
                <a16:creationId xmlns:a16="http://schemas.microsoft.com/office/drawing/2014/main" id="{D8929393-3D4B-1285-0CD5-43419263EAF8}"/>
              </a:ext>
            </a:extLst>
          </p:cNvPr>
          <p:cNvSpPr/>
          <p:nvPr/>
        </p:nvSpPr>
        <p:spPr>
          <a:xfrm>
            <a:off x="7166683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Pfeil: Chevron 82">
            <a:extLst>
              <a:ext uri="{FF2B5EF4-FFF2-40B4-BE49-F238E27FC236}">
                <a16:creationId xmlns:a16="http://schemas.microsoft.com/office/drawing/2014/main" id="{AFE97D70-74CB-9C9C-7035-3B7D77A38C27}"/>
              </a:ext>
            </a:extLst>
          </p:cNvPr>
          <p:cNvSpPr/>
          <p:nvPr/>
        </p:nvSpPr>
        <p:spPr>
          <a:xfrm>
            <a:off x="8248790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feil: Chevron 83">
            <a:extLst>
              <a:ext uri="{FF2B5EF4-FFF2-40B4-BE49-F238E27FC236}">
                <a16:creationId xmlns:a16="http://schemas.microsoft.com/office/drawing/2014/main" id="{E3364750-F46D-4FEC-F0A9-316237C9E834}"/>
              </a:ext>
            </a:extLst>
          </p:cNvPr>
          <p:cNvSpPr/>
          <p:nvPr/>
        </p:nvSpPr>
        <p:spPr>
          <a:xfrm>
            <a:off x="9330897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Pfeil: Chevron 84">
            <a:extLst>
              <a:ext uri="{FF2B5EF4-FFF2-40B4-BE49-F238E27FC236}">
                <a16:creationId xmlns:a16="http://schemas.microsoft.com/office/drawing/2014/main" id="{70A20A67-AD88-4455-1CC9-0CFF32508EE7}"/>
              </a:ext>
            </a:extLst>
          </p:cNvPr>
          <p:cNvSpPr/>
          <p:nvPr/>
        </p:nvSpPr>
        <p:spPr>
          <a:xfrm>
            <a:off x="1041300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02F90A75-8309-6ACC-2A2C-843206C3F589}"/>
              </a:ext>
            </a:extLst>
          </p:cNvPr>
          <p:cNvSpPr txBox="1"/>
          <p:nvPr/>
        </p:nvSpPr>
        <p:spPr>
          <a:xfrm>
            <a:off x="911191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200">
                <a:solidFill>
                  <a:schemeClr val="bg1"/>
                </a:solidFill>
              </a:rPr>
              <a:t>Consulting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4A3ECD6B-6A53-5BBF-0EB5-BBC26E037C5B}"/>
              </a:ext>
            </a:extLst>
          </p:cNvPr>
          <p:cNvSpPr txBox="1"/>
          <p:nvPr/>
        </p:nvSpPr>
        <p:spPr>
          <a:xfrm>
            <a:off x="1993298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Specification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4D6E0A9B-F736-16A0-C13F-D8521FBE4B0E}"/>
              </a:ext>
            </a:extLst>
          </p:cNvPr>
          <p:cNvSpPr txBox="1"/>
          <p:nvPr/>
        </p:nvSpPr>
        <p:spPr>
          <a:xfrm>
            <a:off x="307540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First draft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153F8ADD-34E9-DA19-EC18-33F0212CEA82}"/>
              </a:ext>
            </a:extLst>
          </p:cNvPr>
          <p:cNvSpPr txBox="1"/>
          <p:nvPr/>
        </p:nvSpPr>
        <p:spPr>
          <a:xfrm>
            <a:off x="4128937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Prototype,  simulation,  digital twin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8CC70E06-FEE7-F36C-0091-3AFE7ADC8289}"/>
              </a:ext>
            </a:extLst>
          </p:cNvPr>
          <p:cNvSpPr txBox="1"/>
          <p:nvPr/>
        </p:nvSpPr>
        <p:spPr>
          <a:xfrm>
            <a:off x="5239619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design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ECD8E8E8-4C71-DE9F-2C78-7E82DC40850B}"/>
              </a:ext>
            </a:extLst>
          </p:cNvPr>
          <p:cNvSpPr txBox="1"/>
          <p:nvPr/>
        </p:nvSpPr>
        <p:spPr>
          <a:xfrm>
            <a:off x="630267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approval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37ED97C3-2630-3B25-0CD1-6AC68B9D1500}"/>
              </a:ext>
            </a:extLst>
          </p:cNvPr>
          <p:cNvSpPr txBox="1"/>
          <p:nvPr/>
        </p:nvSpPr>
        <p:spPr>
          <a:xfrm>
            <a:off x="7365730" y="4677781"/>
            <a:ext cx="978307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100">
                <a:solidFill>
                  <a:schemeClr val="bg1"/>
                </a:solidFill>
              </a:rPr>
              <a:t>M</a:t>
            </a:r>
            <a:r>
              <a:rPr kumimoji="0" lang="en-US" sz="11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anufacturing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288B6C75-6D2F-836E-DE31-6D8675AA0FF7}"/>
              </a:ext>
            </a:extLst>
          </p:cNvPr>
          <p:cNvSpPr txBox="1"/>
          <p:nvPr/>
        </p:nvSpPr>
        <p:spPr>
          <a:xfrm>
            <a:off x="847641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Validation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0B84B619-90E7-8D00-5FD6-E69DFB6E7694}"/>
              </a:ext>
            </a:extLst>
          </p:cNvPr>
          <p:cNvSpPr txBox="1"/>
          <p:nvPr/>
        </p:nvSpPr>
        <p:spPr>
          <a:xfrm>
            <a:off x="9558522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Delivery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A9AB713-15A2-E313-25DA-F5E98A9EB07E}"/>
              </a:ext>
            </a:extLst>
          </p:cNvPr>
          <p:cNvSpPr txBox="1"/>
          <p:nvPr/>
        </p:nvSpPr>
        <p:spPr>
          <a:xfrm>
            <a:off x="1064062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After-Sales- Service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E12A16F4-9F55-0E77-FB29-8C47AB5E3F1D}"/>
              </a:ext>
            </a:extLst>
          </p:cNvPr>
          <p:cNvSpPr txBox="1"/>
          <p:nvPr/>
        </p:nvSpPr>
        <p:spPr>
          <a:xfrm>
            <a:off x="3118542" y="4399350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000">
                <a:solidFill>
                  <a:srgbClr val="003D6A"/>
                </a:solidFill>
              </a:rPr>
              <a:t>Iterations</a:t>
            </a: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98D81B-CB8A-1369-6CF9-54C10CDE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90061" cy="1020318"/>
          </a:xfrm>
        </p:spPr>
        <p:txBody>
          <a:bodyPr/>
          <a:lstStyle/>
          <a:p>
            <a:r>
              <a:rPr lang="de-DE" err="1"/>
              <a:t>Four</a:t>
            </a:r>
            <a:r>
              <a:rPr lang="de-DE"/>
              <a:t> </a:t>
            </a:r>
            <a:r>
              <a:rPr lang="de-DE" err="1"/>
              <a:t>steps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project</a:t>
            </a:r>
            <a:r>
              <a:rPr lang="de-DE"/>
              <a:t> </a:t>
            </a:r>
            <a:r>
              <a:rPr lang="de-DE" err="1"/>
              <a:t>success</a:t>
            </a:r>
            <a:br>
              <a:rPr lang="de-DE"/>
            </a:br>
            <a:r>
              <a:rPr lang="en-US" sz="2800" b="0">
                <a:solidFill>
                  <a:schemeClr val="bg2"/>
                </a:solidFill>
              </a:rPr>
              <a:t>One-Stop-Shop: Collaboration from consulting and requirements analysis to after-sales service</a:t>
            </a:r>
            <a:endParaRPr lang="de-DE" sz="2800" b="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DA826B-570F-2173-8A45-98DF2E9B8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ACFA5F-8C09-30EE-781B-4911852AC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9500AD8-245A-3948-97C4-4071AE0DFBEE}"/>
              </a:ext>
            </a:extLst>
          </p:cNvPr>
          <p:cNvSpPr/>
          <p:nvPr/>
        </p:nvSpPr>
        <p:spPr>
          <a:xfrm rot="10800000">
            <a:off x="2855928" y="2139654"/>
            <a:ext cx="4284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DDDA707-716F-7A18-C46E-9627B335BC02}"/>
              </a:ext>
            </a:extLst>
          </p:cNvPr>
          <p:cNvSpPr/>
          <p:nvPr/>
        </p:nvSpPr>
        <p:spPr>
          <a:xfrm rot="10800000">
            <a:off x="9345472" y="2139654"/>
            <a:ext cx="2160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D8ACC04-EA11-D6A9-CDA8-8FBC95377D58}"/>
              </a:ext>
            </a:extLst>
          </p:cNvPr>
          <p:cNvSpPr/>
          <p:nvPr/>
        </p:nvSpPr>
        <p:spPr>
          <a:xfrm rot="10800000">
            <a:off x="7177230" y="2139654"/>
            <a:ext cx="2130941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DA9F17A-05BF-6DC9-11FE-382FEB1C3652}"/>
              </a:ext>
            </a:extLst>
          </p:cNvPr>
          <p:cNvSpPr/>
          <p:nvPr/>
        </p:nvSpPr>
        <p:spPr>
          <a:xfrm rot="10800000">
            <a:off x="681481" y="2139653"/>
            <a:ext cx="2137145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88479634-77C9-0909-12D4-017DC6B37820}"/>
              </a:ext>
            </a:extLst>
          </p:cNvPr>
          <p:cNvSpPr/>
          <p:nvPr/>
        </p:nvSpPr>
        <p:spPr>
          <a:xfrm>
            <a:off x="1663820" y="5740324"/>
            <a:ext cx="8815480" cy="504000"/>
          </a:xfrm>
          <a:prstGeom prst="rightArrow">
            <a:avLst/>
          </a:prstGeom>
          <a:gradFill flip="none" rotWithShape="1">
            <a:gsLst>
              <a:gs pos="0">
                <a:srgbClr val="F2F2F2"/>
              </a:gs>
              <a:gs pos="1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/>
              <a:t>Project </a:t>
            </a:r>
            <a:r>
              <a:rPr lang="de-DE" sz="1400" b="1" err="1"/>
              <a:t>management</a:t>
            </a:r>
            <a:endParaRPr lang="de-DE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C61F68C-869A-32B5-4C2E-FB906E613A17}"/>
              </a:ext>
            </a:extLst>
          </p:cNvPr>
          <p:cNvSpPr txBox="1"/>
          <p:nvPr/>
        </p:nvSpPr>
        <p:spPr>
          <a:xfrm>
            <a:off x="3108956" y="5557247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000" err="1">
                <a:solidFill>
                  <a:srgbClr val="003D6A"/>
                </a:solidFill>
              </a:rPr>
              <a:t>Iterations</a:t>
            </a:r>
            <a:endParaRPr kumimoji="0" lang="de-DE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E50BB30-D63E-F67C-7E92-759F53EEBD74}"/>
              </a:ext>
            </a:extLst>
          </p:cNvPr>
          <p:cNvCxnSpPr>
            <a:cxnSpLocks/>
          </p:cNvCxnSpPr>
          <p:nvPr/>
        </p:nvCxnSpPr>
        <p:spPr>
          <a:xfrm rot="10800000">
            <a:off x="5221796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1F988D4C-9BE8-B67F-FF3F-50B0EE958086}"/>
              </a:ext>
            </a:extLst>
          </p:cNvPr>
          <p:cNvCxnSpPr>
            <a:cxnSpLocks/>
          </p:cNvCxnSpPr>
          <p:nvPr/>
        </p:nvCxnSpPr>
        <p:spPr>
          <a:xfrm rot="10800000" flipH="1">
            <a:off x="4425624" y="4039984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E93F0A12-A163-162C-8DF6-3E1503647FD9}"/>
              </a:ext>
            </a:extLst>
          </p:cNvPr>
          <p:cNvCxnSpPr>
            <a:cxnSpLocks/>
          </p:cNvCxnSpPr>
          <p:nvPr/>
        </p:nvCxnSpPr>
        <p:spPr>
          <a:xfrm rot="10800000">
            <a:off x="6004130" y="4021936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348166F3-F6E1-434A-51F7-B2332CB4E6FC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70776" y="4027414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38E1F223-EDCE-1406-84C1-EC50978AD7E8}"/>
              </a:ext>
            </a:extLst>
          </p:cNvPr>
          <p:cNvCxnSpPr>
            <a:cxnSpLocks/>
          </p:cNvCxnSpPr>
          <p:nvPr/>
        </p:nvCxnSpPr>
        <p:spPr>
          <a:xfrm rot="10800000">
            <a:off x="2003811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D3C71A83-DDEC-8244-3995-3A2A87495C0A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39929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828AA72A-B8E1-0AFC-23F7-13643F8E3099}"/>
              </a:ext>
            </a:extLst>
          </p:cNvPr>
          <p:cNvCxnSpPr>
            <a:cxnSpLocks/>
          </p:cNvCxnSpPr>
          <p:nvPr/>
        </p:nvCxnSpPr>
        <p:spPr>
          <a:xfrm rot="10800000">
            <a:off x="8494451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EE618D1C-100D-BBDF-0F22-2AC1131FB92B}"/>
              </a:ext>
            </a:extLst>
          </p:cNvPr>
          <p:cNvCxnSpPr>
            <a:cxnSpLocks/>
          </p:cNvCxnSpPr>
          <p:nvPr/>
        </p:nvCxnSpPr>
        <p:spPr>
          <a:xfrm rot="10800000" flipH="1">
            <a:off x="7626043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6EA9E6D8-B7E8-B8AE-FCB7-43A057CE55AA}"/>
              </a:ext>
            </a:extLst>
          </p:cNvPr>
          <p:cNvCxnSpPr>
            <a:cxnSpLocks/>
          </p:cNvCxnSpPr>
          <p:nvPr/>
        </p:nvCxnSpPr>
        <p:spPr>
          <a:xfrm rot="10800000">
            <a:off x="10673415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B36B2C8D-DE2D-6921-F93A-30900E76A4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9817530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531B6C20-B5D3-08C9-26C7-F905F35148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472" y="2193135"/>
            <a:ext cx="1800000" cy="1349573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ED0D34ED-A974-71F9-11A7-F9ADCC3929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55" y="2193135"/>
            <a:ext cx="1800000" cy="1349573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5FDA7328-2192-8081-3C9D-426B777107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347" y="2193135"/>
            <a:ext cx="1800000" cy="1349573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B4A38F73-3C21-3B2D-472B-16535B8F98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01" y="2193135"/>
            <a:ext cx="1800000" cy="1349573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02717251-0A29-64C4-2F94-B1DAA9CFD4CF}"/>
              </a:ext>
            </a:extLst>
          </p:cNvPr>
          <p:cNvSpPr txBox="1"/>
          <p:nvPr/>
        </p:nvSpPr>
        <p:spPr>
          <a:xfrm>
            <a:off x="1197510" y="3595496"/>
            <a:ext cx="111129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err="1">
                <a:solidFill>
                  <a:srgbClr val="003D6A"/>
                </a:solidFill>
              </a:rPr>
              <a:t>Consult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82AF3F90-DA27-B6B1-02B7-25228E227E04}"/>
              </a:ext>
            </a:extLst>
          </p:cNvPr>
          <p:cNvSpPr txBox="1"/>
          <p:nvPr/>
        </p:nvSpPr>
        <p:spPr>
          <a:xfrm>
            <a:off x="4187798" y="3580807"/>
            <a:ext cx="155873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Develop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C1FB526F-8077-4E32-D572-3ACE3375A43A}"/>
              </a:ext>
            </a:extLst>
          </p:cNvPr>
          <p:cNvSpPr txBox="1"/>
          <p:nvPr/>
        </p:nvSpPr>
        <p:spPr>
          <a:xfrm>
            <a:off x="7401391" y="3580807"/>
            <a:ext cx="1682616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Build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85B7007F-0815-183A-484F-59D97904686A}"/>
              </a:ext>
            </a:extLst>
          </p:cNvPr>
          <p:cNvSpPr txBox="1"/>
          <p:nvPr/>
        </p:nvSpPr>
        <p:spPr>
          <a:xfrm>
            <a:off x="9525473" y="3580807"/>
            <a:ext cx="1799999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rgbClr val="003D6A"/>
                </a:solidFill>
              </a:rPr>
              <a:t>Support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3" name="Grafik 42" descr="Pfeil Kreis mit einfarbiger Füllung">
            <a:extLst>
              <a:ext uri="{FF2B5EF4-FFF2-40B4-BE49-F238E27FC236}">
                <a16:creationId xmlns:a16="http://schemas.microsoft.com/office/drawing/2014/main" id="{02CF13E6-E276-A1A4-B169-2546F2C4B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0393" y="5246003"/>
            <a:ext cx="576000" cy="576000"/>
          </a:xfrm>
          <a:prstGeom prst="rect">
            <a:avLst/>
          </a:prstGeom>
        </p:spPr>
      </p:pic>
      <p:pic>
        <p:nvPicPr>
          <p:cNvPr id="44" name="Grafik 43" descr="Pfeil Kreis mit einfarbiger Füllung">
            <a:extLst>
              <a:ext uri="{FF2B5EF4-FFF2-40B4-BE49-F238E27FC236}">
                <a16:creationId xmlns:a16="http://schemas.microsoft.com/office/drawing/2014/main" id="{57239F20-9629-BC9A-F8D9-41AE0A0C1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22923" y="5246003"/>
            <a:ext cx="576000" cy="576000"/>
          </a:xfrm>
          <a:prstGeom prst="rect">
            <a:avLst/>
          </a:prstGeom>
        </p:spPr>
      </p:pic>
      <p:pic>
        <p:nvPicPr>
          <p:cNvPr id="45" name="Grafik 44" descr="Pfeil Kreis mit einfarbiger Füllung">
            <a:extLst>
              <a:ext uri="{FF2B5EF4-FFF2-40B4-BE49-F238E27FC236}">
                <a16:creationId xmlns:a16="http://schemas.microsoft.com/office/drawing/2014/main" id="{EBD5071E-A504-7BEC-9661-1638E2FFF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8111" y="5246003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1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CBB6D-2FB1-DC05-1E92-7D2B1291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feil: Chevron 67">
            <a:extLst>
              <a:ext uri="{FF2B5EF4-FFF2-40B4-BE49-F238E27FC236}">
                <a16:creationId xmlns:a16="http://schemas.microsoft.com/office/drawing/2014/main" id="{9F8C1D3D-27D5-12AC-0434-2E74DE87DCBD}"/>
              </a:ext>
            </a:extLst>
          </p:cNvPr>
          <p:cNvSpPr/>
          <p:nvPr/>
        </p:nvSpPr>
        <p:spPr>
          <a:xfrm>
            <a:off x="67404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Pfeil: Chevron 76">
            <a:extLst>
              <a:ext uri="{FF2B5EF4-FFF2-40B4-BE49-F238E27FC236}">
                <a16:creationId xmlns:a16="http://schemas.microsoft.com/office/drawing/2014/main" id="{D69EB72B-1B90-B0E8-1619-7C1E00111564}"/>
              </a:ext>
            </a:extLst>
          </p:cNvPr>
          <p:cNvSpPr/>
          <p:nvPr/>
        </p:nvSpPr>
        <p:spPr>
          <a:xfrm>
            <a:off x="1756148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Pfeil: Chevron 77">
            <a:extLst>
              <a:ext uri="{FF2B5EF4-FFF2-40B4-BE49-F238E27FC236}">
                <a16:creationId xmlns:a16="http://schemas.microsoft.com/office/drawing/2014/main" id="{38DAE32F-AF8E-C711-A8D1-C3FD957406D7}"/>
              </a:ext>
            </a:extLst>
          </p:cNvPr>
          <p:cNvSpPr/>
          <p:nvPr/>
        </p:nvSpPr>
        <p:spPr>
          <a:xfrm>
            <a:off x="2838255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Pfeil: Chevron 78">
            <a:extLst>
              <a:ext uri="{FF2B5EF4-FFF2-40B4-BE49-F238E27FC236}">
                <a16:creationId xmlns:a16="http://schemas.microsoft.com/office/drawing/2014/main" id="{BDFA475B-82DF-9A3F-13F2-AEC4CC7328EC}"/>
              </a:ext>
            </a:extLst>
          </p:cNvPr>
          <p:cNvSpPr/>
          <p:nvPr/>
        </p:nvSpPr>
        <p:spPr>
          <a:xfrm>
            <a:off x="3920362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Pfeil: Chevron 79">
            <a:extLst>
              <a:ext uri="{FF2B5EF4-FFF2-40B4-BE49-F238E27FC236}">
                <a16:creationId xmlns:a16="http://schemas.microsoft.com/office/drawing/2014/main" id="{3DC4BF8E-BD22-697F-93A0-54ACBD68564E}"/>
              </a:ext>
            </a:extLst>
          </p:cNvPr>
          <p:cNvSpPr/>
          <p:nvPr/>
        </p:nvSpPr>
        <p:spPr>
          <a:xfrm>
            <a:off x="5002469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Pfeil: Chevron 80">
            <a:extLst>
              <a:ext uri="{FF2B5EF4-FFF2-40B4-BE49-F238E27FC236}">
                <a16:creationId xmlns:a16="http://schemas.microsoft.com/office/drawing/2014/main" id="{E3192DE5-C1D0-D19C-C933-DD701556BCB0}"/>
              </a:ext>
            </a:extLst>
          </p:cNvPr>
          <p:cNvSpPr/>
          <p:nvPr/>
        </p:nvSpPr>
        <p:spPr>
          <a:xfrm>
            <a:off x="6084576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Pfeil: Chevron 81">
            <a:extLst>
              <a:ext uri="{FF2B5EF4-FFF2-40B4-BE49-F238E27FC236}">
                <a16:creationId xmlns:a16="http://schemas.microsoft.com/office/drawing/2014/main" id="{5BA41A3F-8A8A-E0DA-6313-22C79E666505}"/>
              </a:ext>
            </a:extLst>
          </p:cNvPr>
          <p:cNvSpPr/>
          <p:nvPr/>
        </p:nvSpPr>
        <p:spPr>
          <a:xfrm>
            <a:off x="7166683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Pfeil: Chevron 82">
            <a:extLst>
              <a:ext uri="{FF2B5EF4-FFF2-40B4-BE49-F238E27FC236}">
                <a16:creationId xmlns:a16="http://schemas.microsoft.com/office/drawing/2014/main" id="{B8599985-EA9A-848B-EC50-965C67F6AF83}"/>
              </a:ext>
            </a:extLst>
          </p:cNvPr>
          <p:cNvSpPr/>
          <p:nvPr/>
        </p:nvSpPr>
        <p:spPr>
          <a:xfrm>
            <a:off x="8248790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feil: Chevron 83">
            <a:extLst>
              <a:ext uri="{FF2B5EF4-FFF2-40B4-BE49-F238E27FC236}">
                <a16:creationId xmlns:a16="http://schemas.microsoft.com/office/drawing/2014/main" id="{F60CDE78-880A-A87A-E79D-9E5F0FD2AEEE}"/>
              </a:ext>
            </a:extLst>
          </p:cNvPr>
          <p:cNvSpPr/>
          <p:nvPr/>
        </p:nvSpPr>
        <p:spPr>
          <a:xfrm>
            <a:off x="9330897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Pfeil: Chevron 84">
            <a:extLst>
              <a:ext uri="{FF2B5EF4-FFF2-40B4-BE49-F238E27FC236}">
                <a16:creationId xmlns:a16="http://schemas.microsoft.com/office/drawing/2014/main" id="{61171FA4-C499-7A46-9B72-A86922922C76}"/>
              </a:ext>
            </a:extLst>
          </p:cNvPr>
          <p:cNvSpPr/>
          <p:nvPr/>
        </p:nvSpPr>
        <p:spPr>
          <a:xfrm>
            <a:off x="1041300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7A91A6D6-7459-2E16-0D2E-093878226B64}"/>
              </a:ext>
            </a:extLst>
          </p:cNvPr>
          <p:cNvSpPr txBox="1"/>
          <p:nvPr/>
        </p:nvSpPr>
        <p:spPr>
          <a:xfrm>
            <a:off x="911191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200">
                <a:solidFill>
                  <a:schemeClr val="bg1"/>
                </a:solidFill>
              </a:rPr>
              <a:t>Consulting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99A822D8-B309-1A3E-ADAD-73CEA1BC8F1E}"/>
              </a:ext>
            </a:extLst>
          </p:cNvPr>
          <p:cNvSpPr txBox="1"/>
          <p:nvPr/>
        </p:nvSpPr>
        <p:spPr>
          <a:xfrm>
            <a:off x="1993298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Specification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96CA973C-E6FD-F07E-8B5A-8B558887985B}"/>
              </a:ext>
            </a:extLst>
          </p:cNvPr>
          <p:cNvSpPr txBox="1"/>
          <p:nvPr/>
        </p:nvSpPr>
        <p:spPr>
          <a:xfrm>
            <a:off x="307540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First draft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97A5ADFA-58A7-7BA1-C5F0-D20FF830458E}"/>
              </a:ext>
            </a:extLst>
          </p:cNvPr>
          <p:cNvSpPr txBox="1"/>
          <p:nvPr/>
        </p:nvSpPr>
        <p:spPr>
          <a:xfrm>
            <a:off x="4128937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Prototype,  simulation,  digital twin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145CF7C4-1937-1DE9-4194-FF7EE76072FB}"/>
              </a:ext>
            </a:extLst>
          </p:cNvPr>
          <p:cNvSpPr txBox="1"/>
          <p:nvPr/>
        </p:nvSpPr>
        <p:spPr>
          <a:xfrm>
            <a:off x="5239619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design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2494D1DE-BF42-BFB8-A071-CE22034F9444}"/>
              </a:ext>
            </a:extLst>
          </p:cNvPr>
          <p:cNvSpPr txBox="1"/>
          <p:nvPr/>
        </p:nvSpPr>
        <p:spPr>
          <a:xfrm>
            <a:off x="630267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approval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8A50291E-C321-C57E-E076-6F4F96088B8F}"/>
              </a:ext>
            </a:extLst>
          </p:cNvPr>
          <p:cNvSpPr txBox="1"/>
          <p:nvPr/>
        </p:nvSpPr>
        <p:spPr>
          <a:xfrm>
            <a:off x="7365730" y="4677781"/>
            <a:ext cx="978307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100">
                <a:solidFill>
                  <a:schemeClr val="bg1"/>
                </a:solidFill>
              </a:rPr>
              <a:t>M</a:t>
            </a:r>
            <a:r>
              <a:rPr kumimoji="0" lang="en-US" sz="11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anufacturing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84FA9DB4-EA92-F096-B723-EA141FE85B87}"/>
              </a:ext>
            </a:extLst>
          </p:cNvPr>
          <p:cNvSpPr txBox="1"/>
          <p:nvPr/>
        </p:nvSpPr>
        <p:spPr>
          <a:xfrm>
            <a:off x="847641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Validation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7F82426D-3F41-9FAD-CE0C-589CE505C378}"/>
              </a:ext>
            </a:extLst>
          </p:cNvPr>
          <p:cNvSpPr txBox="1"/>
          <p:nvPr/>
        </p:nvSpPr>
        <p:spPr>
          <a:xfrm>
            <a:off x="9558522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Delivery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EB0A9F1-D2B4-9A2D-C0F3-747248BB87DE}"/>
              </a:ext>
            </a:extLst>
          </p:cNvPr>
          <p:cNvSpPr txBox="1"/>
          <p:nvPr/>
        </p:nvSpPr>
        <p:spPr>
          <a:xfrm>
            <a:off x="1064062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After-Sales- Service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56C9CCB6-6BF3-B30B-9FED-543BA5590EBE}"/>
              </a:ext>
            </a:extLst>
          </p:cNvPr>
          <p:cNvSpPr txBox="1"/>
          <p:nvPr/>
        </p:nvSpPr>
        <p:spPr>
          <a:xfrm>
            <a:off x="3118542" y="4399350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000">
                <a:solidFill>
                  <a:srgbClr val="003D6A"/>
                </a:solidFill>
              </a:rPr>
              <a:t>Iterations</a:t>
            </a: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F44DB4-8CFF-4505-6199-893826C7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90061" cy="1020318"/>
          </a:xfrm>
        </p:spPr>
        <p:txBody>
          <a:bodyPr/>
          <a:lstStyle/>
          <a:p>
            <a:r>
              <a:rPr lang="de-DE"/>
              <a:t>1. </a:t>
            </a:r>
            <a:r>
              <a:rPr lang="de-DE" err="1"/>
              <a:t>Consult</a:t>
            </a:r>
            <a:br>
              <a:rPr lang="de-DE"/>
            </a:br>
            <a:r>
              <a:rPr lang="en-US" sz="2800" b="0">
                <a:solidFill>
                  <a:schemeClr val="bg2"/>
                </a:solidFill>
              </a:rPr>
              <a:t> Understand challenges - define the requirements</a:t>
            </a:r>
            <a:br>
              <a:rPr lang="de-DE">
                <a:solidFill>
                  <a:schemeClr val="bg2"/>
                </a:solidFill>
              </a:rPr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7D9C67-5642-FF49-DFDB-4990B239E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3B66B0-652B-3AEA-4392-FF4A6A30E4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EFB93B1-BA61-0332-DA68-FA946DC6330C}"/>
              </a:ext>
            </a:extLst>
          </p:cNvPr>
          <p:cNvSpPr/>
          <p:nvPr/>
        </p:nvSpPr>
        <p:spPr>
          <a:xfrm rot="10800000">
            <a:off x="2855928" y="2139654"/>
            <a:ext cx="4284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FBD2F27-5305-DE3A-E6C5-DE34C1AC7AE6}"/>
              </a:ext>
            </a:extLst>
          </p:cNvPr>
          <p:cNvSpPr/>
          <p:nvPr/>
        </p:nvSpPr>
        <p:spPr>
          <a:xfrm rot="10800000">
            <a:off x="9345472" y="2139654"/>
            <a:ext cx="2160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D498B96-F44B-C204-6FDE-D858ED2C3501}"/>
              </a:ext>
            </a:extLst>
          </p:cNvPr>
          <p:cNvSpPr/>
          <p:nvPr/>
        </p:nvSpPr>
        <p:spPr>
          <a:xfrm rot="10800000">
            <a:off x="7177230" y="2139654"/>
            <a:ext cx="2130941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DE06D-B70B-2CB4-B1D9-E97364A1C673}"/>
              </a:ext>
            </a:extLst>
          </p:cNvPr>
          <p:cNvSpPr/>
          <p:nvPr/>
        </p:nvSpPr>
        <p:spPr>
          <a:xfrm rot="10800000">
            <a:off x="681481" y="2139653"/>
            <a:ext cx="2137145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017BE11C-321B-C2EC-62FD-451A594502DE}"/>
              </a:ext>
            </a:extLst>
          </p:cNvPr>
          <p:cNvSpPr/>
          <p:nvPr/>
        </p:nvSpPr>
        <p:spPr>
          <a:xfrm>
            <a:off x="1663820" y="5740324"/>
            <a:ext cx="8815480" cy="504000"/>
          </a:xfrm>
          <a:prstGeom prst="rightArrow">
            <a:avLst/>
          </a:prstGeom>
          <a:gradFill flip="none" rotWithShape="1">
            <a:gsLst>
              <a:gs pos="0">
                <a:srgbClr val="F2F2F2"/>
              </a:gs>
              <a:gs pos="1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/>
              <a:t>Project </a:t>
            </a:r>
            <a:r>
              <a:rPr lang="de-DE" sz="1400" b="1" err="1"/>
              <a:t>management</a:t>
            </a:r>
            <a:endParaRPr lang="de-DE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BECE764-A319-40E3-1292-93E14C0649C8}"/>
              </a:ext>
            </a:extLst>
          </p:cNvPr>
          <p:cNvSpPr txBox="1"/>
          <p:nvPr/>
        </p:nvSpPr>
        <p:spPr>
          <a:xfrm>
            <a:off x="3108956" y="5557247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000" err="1">
                <a:solidFill>
                  <a:srgbClr val="003D6A"/>
                </a:solidFill>
              </a:rPr>
              <a:t>Iterations</a:t>
            </a:r>
            <a:endParaRPr kumimoji="0" lang="de-DE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DCA5A175-B39B-CE46-F722-B7121422E300}"/>
              </a:ext>
            </a:extLst>
          </p:cNvPr>
          <p:cNvCxnSpPr>
            <a:cxnSpLocks/>
          </p:cNvCxnSpPr>
          <p:nvPr/>
        </p:nvCxnSpPr>
        <p:spPr>
          <a:xfrm rot="10800000">
            <a:off x="5221796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7E85F26-9F28-BCDE-08F1-167A561D1611}"/>
              </a:ext>
            </a:extLst>
          </p:cNvPr>
          <p:cNvCxnSpPr>
            <a:cxnSpLocks/>
          </p:cNvCxnSpPr>
          <p:nvPr/>
        </p:nvCxnSpPr>
        <p:spPr>
          <a:xfrm rot="10800000" flipH="1">
            <a:off x="4425624" y="4039984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96385484-1243-F180-C8A6-400DDC61A9F2}"/>
              </a:ext>
            </a:extLst>
          </p:cNvPr>
          <p:cNvCxnSpPr>
            <a:cxnSpLocks/>
          </p:cNvCxnSpPr>
          <p:nvPr/>
        </p:nvCxnSpPr>
        <p:spPr>
          <a:xfrm rot="10800000">
            <a:off x="6004130" y="4021936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0EDBE2EF-DF12-1ED1-844E-9DBB44617654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70776" y="4027414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BF597AB3-4D35-6232-95FD-9E20022A3B65}"/>
              </a:ext>
            </a:extLst>
          </p:cNvPr>
          <p:cNvCxnSpPr>
            <a:cxnSpLocks/>
          </p:cNvCxnSpPr>
          <p:nvPr/>
        </p:nvCxnSpPr>
        <p:spPr>
          <a:xfrm rot="10800000">
            <a:off x="2003811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8ABAEBE4-42CD-A621-8DFC-E9C249DC5E52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39929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8ED8434-ADDC-0661-8D94-197BF58A5241}"/>
              </a:ext>
            </a:extLst>
          </p:cNvPr>
          <p:cNvCxnSpPr>
            <a:cxnSpLocks/>
          </p:cNvCxnSpPr>
          <p:nvPr/>
        </p:nvCxnSpPr>
        <p:spPr>
          <a:xfrm rot="10800000">
            <a:off x="8494451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31B98F40-510B-4830-0646-CB5153EFEB3F}"/>
              </a:ext>
            </a:extLst>
          </p:cNvPr>
          <p:cNvCxnSpPr>
            <a:cxnSpLocks/>
          </p:cNvCxnSpPr>
          <p:nvPr/>
        </p:nvCxnSpPr>
        <p:spPr>
          <a:xfrm rot="10800000" flipH="1">
            <a:off x="7626043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7F1B2D17-3210-5D0D-8F06-28ED3731C173}"/>
              </a:ext>
            </a:extLst>
          </p:cNvPr>
          <p:cNvCxnSpPr>
            <a:cxnSpLocks/>
          </p:cNvCxnSpPr>
          <p:nvPr/>
        </p:nvCxnSpPr>
        <p:spPr>
          <a:xfrm rot="10800000">
            <a:off x="10673415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32D3407-B2BD-F425-866A-590426E32996}"/>
              </a:ext>
            </a:extLst>
          </p:cNvPr>
          <p:cNvCxnSpPr>
            <a:cxnSpLocks/>
          </p:cNvCxnSpPr>
          <p:nvPr/>
        </p:nvCxnSpPr>
        <p:spPr>
          <a:xfrm rot="10800000" flipH="1">
            <a:off x="9817530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F792C3C3-5638-D51B-E3C5-1D9F2E0CFC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472" y="2193135"/>
            <a:ext cx="1800000" cy="1349573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8C5157B4-D5B1-CA8A-0E2C-5665947711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55" y="2193135"/>
            <a:ext cx="1800000" cy="1349573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B12B9E37-41D6-FB71-05F4-49AC1CB4BC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347" y="2193135"/>
            <a:ext cx="1800000" cy="1349573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123DFC11-32DE-91F4-FDE9-5C5105174C8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01" y="2193135"/>
            <a:ext cx="1800000" cy="1349573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8274C369-DF9C-7C2A-39ED-400731FA260A}"/>
              </a:ext>
            </a:extLst>
          </p:cNvPr>
          <p:cNvSpPr txBox="1"/>
          <p:nvPr/>
        </p:nvSpPr>
        <p:spPr>
          <a:xfrm>
            <a:off x="1197510" y="3595496"/>
            <a:ext cx="111129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err="1">
                <a:solidFill>
                  <a:srgbClr val="003D6A"/>
                </a:solidFill>
              </a:rPr>
              <a:t>Consult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ED6142F8-2332-0C30-2193-B238D837A031}"/>
              </a:ext>
            </a:extLst>
          </p:cNvPr>
          <p:cNvSpPr txBox="1"/>
          <p:nvPr/>
        </p:nvSpPr>
        <p:spPr>
          <a:xfrm>
            <a:off x="4187798" y="3580807"/>
            <a:ext cx="155873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Develop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81D6B3DB-EF6A-3023-0982-C64116937452}"/>
              </a:ext>
            </a:extLst>
          </p:cNvPr>
          <p:cNvSpPr txBox="1"/>
          <p:nvPr/>
        </p:nvSpPr>
        <p:spPr>
          <a:xfrm>
            <a:off x="7401391" y="3580807"/>
            <a:ext cx="1682616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Build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56BE5113-F1AE-7182-7E9F-41D57281F383}"/>
              </a:ext>
            </a:extLst>
          </p:cNvPr>
          <p:cNvSpPr txBox="1"/>
          <p:nvPr/>
        </p:nvSpPr>
        <p:spPr>
          <a:xfrm>
            <a:off x="9525473" y="3580807"/>
            <a:ext cx="1799999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rgbClr val="003D6A"/>
                </a:solidFill>
              </a:rPr>
              <a:t>Support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1AD31744-D2A4-EE64-99E0-60F9DE822DE4}"/>
              </a:ext>
            </a:extLst>
          </p:cNvPr>
          <p:cNvSpPr/>
          <p:nvPr/>
        </p:nvSpPr>
        <p:spPr>
          <a:xfrm>
            <a:off x="2873196" y="2113661"/>
            <a:ext cx="8634574" cy="243075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6D010484-ED1B-0561-A10A-8E22404494E1}"/>
              </a:ext>
            </a:extLst>
          </p:cNvPr>
          <p:cNvSpPr/>
          <p:nvPr/>
        </p:nvSpPr>
        <p:spPr>
          <a:xfrm>
            <a:off x="1538261" y="5742587"/>
            <a:ext cx="9135154" cy="82432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Pfeil: Chevron 75">
            <a:extLst>
              <a:ext uri="{FF2B5EF4-FFF2-40B4-BE49-F238E27FC236}">
                <a16:creationId xmlns:a16="http://schemas.microsoft.com/office/drawing/2014/main" id="{C2906FF6-60E0-204A-3223-9C9A1FFE0F11}"/>
              </a:ext>
            </a:extLst>
          </p:cNvPr>
          <p:cNvSpPr/>
          <p:nvPr/>
        </p:nvSpPr>
        <p:spPr>
          <a:xfrm>
            <a:off x="2847923" y="4620763"/>
            <a:ext cx="8874022" cy="885017"/>
          </a:xfrm>
          <a:prstGeom prst="chevron">
            <a:avLst>
              <a:gd name="adj" fmla="val 19114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43" name="Grafik 42" descr="Pfeil Kreis mit einfarbiger Füllung">
            <a:extLst>
              <a:ext uri="{FF2B5EF4-FFF2-40B4-BE49-F238E27FC236}">
                <a16:creationId xmlns:a16="http://schemas.microsoft.com/office/drawing/2014/main" id="{621461B0-0EB5-00B5-EF8C-1CC4446C9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0393" y="5246003"/>
            <a:ext cx="576000" cy="576000"/>
          </a:xfrm>
          <a:prstGeom prst="rect">
            <a:avLst/>
          </a:prstGeom>
        </p:spPr>
      </p:pic>
      <p:pic>
        <p:nvPicPr>
          <p:cNvPr id="44" name="Grafik 43" descr="Pfeil Kreis mit einfarbiger Füllung">
            <a:extLst>
              <a:ext uri="{FF2B5EF4-FFF2-40B4-BE49-F238E27FC236}">
                <a16:creationId xmlns:a16="http://schemas.microsoft.com/office/drawing/2014/main" id="{97AEEB7D-B379-499A-B793-862FB42C2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22923" y="5246003"/>
            <a:ext cx="576000" cy="576000"/>
          </a:xfrm>
          <a:prstGeom prst="rect">
            <a:avLst/>
          </a:prstGeom>
        </p:spPr>
      </p:pic>
      <p:pic>
        <p:nvPicPr>
          <p:cNvPr id="45" name="Grafik 44" descr="Pfeil Kreis mit einfarbiger Füllung">
            <a:extLst>
              <a:ext uri="{FF2B5EF4-FFF2-40B4-BE49-F238E27FC236}">
                <a16:creationId xmlns:a16="http://schemas.microsoft.com/office/drawing/2014/main" id="{D6E3312D-558A-A0F8-D5E4-A787A01CA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8111" y="5246003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1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A83EF-0003-C6DA-5EB7-73CFB59A2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FD2CDD5-EFD4-DF51-E02B-0A594598D5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514600"/>
            <a:ext cx="5328000" cy="41592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sz="2000" b="1" err="1"/>
              <a:t>Your</a:t>
            </a:r>
            <a:r>
              <a:rPr lang="de-DE" sz="2000" b="1"/>
              <a:t> </a:t>
            </a:r>
            <a:r>
              <a:rPr lang="de-DE" sz="2000" b="1" err="1"/>
              <a:t>benefits</a:t>
            </a:r>
            <a:br>
              <a:rPr lang="de-DE" sz="1800"/>
            </a:br>
            <a:endParaRPr lang="de-DE" sz="1800"/>
          </a:p>
          <a:p>
            <a:pPr marL="432000" indent="0">
              <a:buNone/>
            </a:pPr>
            <a:r>
              <a:rPr lang="en-US" sz="1800"/>
              <a:t>Targeted iterations, plannable budgets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Early clarity on budget, timeline, and technology 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Well-founded decision templates for stakeholders</a:t>
            </a:r>
          </a:p>
          <a:p>
            <a:pPr marL="432000" indent="0">
              <a:buNone/>
            </a:pPr>
            <a:endParaRPr lang="de-DE" sz="18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0B66D39-C7E6-DBD8-88F0-E2E3253D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1"/>
                </a:solidFill>
              </a:rPr>
              <a:t>What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to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expect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AFC5E7-9DFA-1EE6-0740-B72F037CF5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A65914-46A3-4AB0-217A-41180B0F8A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FD3992C-5FBB-81EE-8DF1-1FECB612F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514600"/>
            <a:ext cx="5328000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b="1"/>
              <a:t>Approach and </a:t>
            </a:r>
            <a:r>
              <a:rPr lang="de-DE" sz="2000" b="1" err="1"/>
              <a:t>methodology</a:t>
            </a:r>
            <a:endParaRPr lang="de-DE" sz="2000" b="1"/>
          </a:p>
          <a:p>
            <a:pPr marL="0" indent="0">
              <a:spcBef>
                <a:spcPts val="0"/>
              </a:spcBef>
              <a:buNone/>
            </a:pPr>
            <a:endParaRPr lang="de-DE" sz="1800" b="1"/>
          </a:p>
          <a:p>
            <a:pPr marL="432000" indent="0">
              <a:buNone/>
            </a:pPr>
            <a:r>
              <a:rPr lang="en-US" sz="1800"/>
              <a:t>Workshops at eye level, process and cycle time analysis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Variant and risk analysis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Rough concept incl. integration scenarios and interface definition</a:t>
            </a:r>
          </a:p>
        </p:txBody>
      </p:sp>
      <p:pic>
        <p:nvPicPr>
          <p:cNvPr id="25" name="Grafik 24" descr="Handschlag mit einfarbiger Füllung">
            <a:extLst>
              <a:ext uri="{FF2B5EF4-FFF2-40B4-BE49-F238E27FC236}">
                <a16:creationId xmlns:a16="http://schemas.microsoft.com/office/drawing/2014/main" id="{1E19394F-28A4-BC06-6B0F-D69A05B36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7455" y="4023621"/>
            <a:ext cx="540000" cy="54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A059E0D-D889-5E2D-6CFD-329728034610}"/>
              </a:ext>
            </a:extLst>
          </p:cNvPr>
          <p:cNvSpPr txBox="1"/>
          <p:nvPr/>
        </p:nvSpPr>
        <p:spPr>
          <a:xfrm>
            <a:off x="658813" y="1394052"/>
            <a:ext cx="11198224" cy="1094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In the first step – understanding challenges, we capture and prioritize requirements, analyze processes and cycle times, and clarify interfaces as well as quality and safety criteria. 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The result is a structured requirements profile with a feasibility assessment and a reliable budget and timeline – the foundation for fast and secure decisions.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1400" b="0" i="0" u="none" strike="noStrike" kern="1200" cap="none" spc="0" normalizeH="0" baseline="0" noProof="0" err="1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Grafik 4" descr="Balkendiagramm mit einfarbiger Füllung">
            <a:extLst>
              <a:ext uri="{FF2B5EF4-FFF2-40B4-BE49-F238E27FC236}">
                <a16:creationId xmlns:a16="http://schemas.microsoft.com/office/drawing/2014/main" id="{57988A68-23ED-AE85-7C12-8FE118CC1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775" y="4860486"/>
            <a:ext cx="540000" cy="540000"/>
          </a:xfrm>
          <a:prstGeom prst="rect">
            <a:avLst/>
          </a:prstGeom>
        </p:spPr>
      </p:pic>
      <p:pic>
        <p:nvPicPr>
          <p:cNvPr id="12" name="Grafik 11" descr="Stoppuhr 75% mit einfarbiger Füllung">
            <a:extLst>
              <a:ext uri="{FF2B5EF4-FFF2-40B4-BE49-F238E27FC236}">
                <a16:creationId xmlns:a16="http://schemas.microsoft.com/office/drawing/2014/main" id="{87E784F9-E7D6-28C6-FFE4-D4A88CF572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775" y="3893005"/>
            <a:ext cx="540000" cy="540000"/>
          </a:xfrm>
          <a:prstGeom prst="rect">
            <a:avLst/>
          </a:prstGeom>
        </p:spPr>
      </p:pic>
      <p:pic>
        <p:nvPicPr>
          <p:cNvPr id="16" name="Grafik 15" descr="Workflow mit einfarbiger Füllung">
            <a:extLst>
              <a:ext uri="{FF2B5EF4-FFF2-40B4-BE49-F238E27FC236}">
                <a16:creationId xmlns:a16="http://schemas.microsoft.com/office/drawing/2014/main" id="{E32802CC-133F-7683-CF33-85BD6EE61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41735" y="4860486"/>
            <a:ext cx="540000" cy="540000"/>
          </a:xfrm>
          <a:prstGeom prst="rect">
            <a:avLst/>
          </a:prstGeom>
        </p:spPr>
      </p:pic>
      <p:pic>
        <p:nvPicPr>
          <p:cNvPr id="18" name="Grafik 17" descr="Recherche mit einfarbiger Füllung">
            <a:extLst>
              <a:ext uri="{FF2B5EF4-FFF2-40B4-BE49-F238E27FC236}">
                <a16:creationId xmlns:a16="http://schemas.microsoft.com/office/drawing/2014/main" id="{CF2EA8EE-5BDF-2476-5CE8-F80D9A828F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41735" y="3159000"/>
            <a:ext cx="540000" cy="540000"/>
          </a:xfrm>
          <a:prstGeom prst="rect">
            <a:avLst/>
          </a:prstGeom>
        </p:spPr>
      </p:pic>
      <p:pic>
        <p:nvPicPr>
          <p:cNvPr id="26" name="Grafik 25" descr="Volltreffer mit einfarbiger Füllung">
            <a:extLst>
              <a:ext uri="{FF2B5EF4-FFF2-40B4-BE49-F238E27FC236}">
                <a16:creationId xmlns:a16="http://schemas.microsoft.com/office/drawing/2014/main" id="{4F24A8A9-4E0B-B7AE-417B-4EFDA4AE4F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5775" y="304712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9319804-EAB6-3BBC-05C8-C78A70C70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SCHUNK Engineering</a:t>
            </a:r>
          </a:p>
          <a:p>
            <a:pPr lvl="1"/>
            <a:r>
              <a:rPr lang="en-US"/>
              <a:t>What is SCHUNK Engineering</a:t>
            </a:r>
          </a:p>
          <a:p>
            <a:pPr lvl="1"/>
            <a:r>
              <a:rPr lang="en-US"/>
              <a:t>Your Advantages of SCHUNK Engineering</a:t>
            </a:r>
          </a:p>
          <a:p>
            <a:pPr lvl="1"/>
            <a:endParaRPr lang="en-US"/>
          </a:p>
          <a:p>
            <a:r>
              <a:rPr lang="en-US"/>
              <a:t>Four Steps to Project Success</a:t>
            </a:r>
          </a:p>
          <a:p>
            <a:pPr marL="893763" lvl="1" indent="-284163">
              <a:buFont typeface="+mj-lt"/>
              <a:buAutoNum type="arabicPeriod"/>
              <a:tabLst/>
            </a:pPr>
            <a:r>
              <a:rPr lang="en-US"/>
              <a:t>Consult</a:t>
            </a:r>
          </a:p>
          <a:p>
            <a:pPr marL="893763" lvl="1" indent="-284163">
              <a:buFont typeface="+mj-lt"/>
              <a:buAutoNum type="arabicPeriod"/>
              <a:tabLst/>
            </a:pPr>
            <a:r>
              <a:rPr lang="en-US"/>
              <a:t>Develop</a:t>
            </a:r>
            <a:endParaRPr lang="en-US">
              <a:highlight>
                <a:srgbClr val="FFFF00"/>
              </a:highlight>
            </a:endParaRPr>
          </a:p>
          <a:p>
            <a:pPr marL="893763" lvl="1" indent="-284163">
              <a:buFont typeface="+mj-lt"/>
              <a:buAutoNum type="arabicPeriod"/>
              <a:tabLst/>
            </a:pPr>
            <a:r>
              <a:rPr lang="en-US"/>
              <a:t>Build</a:t>
            </a:r>
          </a:p>
          <a:p>
            <a:pPr marL="893763" lvl="1" indent="-284163">
              <a:buFont typeface="+mj-lt"/>
              <a:buAutoNum type="arabicPeriod"/>
              <a:tabLst/>
            </a:pPr>
            <a:r>
              <a:rPr lang="en-US"/>
              <a:t>Support</a:t>
            </a:r>
          </a:p>
          <a:p>
            <a:pPr marL="893763" lvl="1" indent="-284163">
              <a:tabLst/>
            </a:pPr>
            <a:r>
              <a:rPr lang="en-US"/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1546121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B841F-8202-54EE-B4E0-3BAF98C88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feil: Chevron 67">
            <a:extLst>
              <a:ext uri="{FF2B5EF4-FFF2-40B4-BE49-F238E27FC236}">
                <a16:creationId xmlns:a16="http://schemas.microsoft.com/office/drawing/2014/main" id="{72BC26FC-6466-9B55-B243-51FF29C4B7AB}"/>
              </a:ext>
            </a:extLst>
          </p:cNvPr>
          <p:cNvSpPr/>
          <p:nvPr/>
        </p:nvSpPr>
        <p:spPr>
          <a:xfrm>
            <a:off x="67404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Pfeil: Chevron 76">
            <a:extLst>
              <a:ext uri="{FF2B5EF4-FFF2-40B4-BE49-F238E27FC236}">
                <a16:creationId xmlns:a16="http://schemas.microsoft.com/office/drawing/2014/main" id="{C9BC1621-36FC-5912-1815-1B32BF2AF059}"/>
              </a:ext>
            </a:extLst>
          </p:cNvPr>
          <p:cNvSpPr/>
          <p:nvPr/>
        </p:nvSpPr>
        <p:spPr>
          <a:xfrm>
            <a:off x="1756148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Pfeil: Chevron 77">
            <a:extLst>
              <a:ext uri="{FF2B5EF4-FFF2-40B4-BE49-F238E27FC236}">
                <a16:creationId xmlns:a16="http://schemas.microsoft.com/office/drawing/2014/main" id="{5C06C0BD-8385-6CB3-CEF8-3FCA89EA5030}"/>
              </a:ext>
            </a:extLst>
          </p:cNvPr>
          <p:cNvSpPr/>
          <p:nvPr/>
        </p:nvSpPr>
        <p:spPr>
          <a:xfrm>
            <a:off x="2838255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Pfeil: Chevron 78">
            <a:extLst>
              <a:ext uri="{FF2B5EF4-FFF2-40B4-BE49-F238E27FC236}">
                <a16:creationId xmlns:a16="http://schemas.microsoft.com/office/drawing/2014/main" id="{ED95DE83-C0D5-FDD9-FB4E-E5647D73F484}"/>
              </a:ext>
            </a:extLst>
          </p:cNvPr>
          <p:cNvSpPr/>
          <p:nvPr/>
        </p:nvSpPr>
        <p:spPr>
          <a:xfrm>
            <a:off x="3920362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Pfeil: Chevron 79">
            <a:extLst>
              <a:ext uri="{FF2B5EF4-FFF2-40B4-BE49-F238E27FC236}">
                <a16:creationId xmlns:a16="http://schemas.microsoft.com/office/drawing/2014/main" id="{1F858AE3-27E9-8747-9558-60C05F039A9D}"/>
              </a:ext>
            </a:extLst>
          </p:cNvPr>
          <p:cNvSpPr/>
          <p:nvPr/>
        </p:nvSpPr>
        <p:spPr>
          <a:xfrm>
            <a:off x="5002469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Pfeil: Chevron 80">
            <a:extLst>
              <a:ext uri="{FF2B5EF4-FFF2-40B4-BE49-F238E27FC236}">
                <a16:creationId xmlns:a16="http://schemas.microsoft.com/office/drawing/2014/main" id="{832EA6A1-3941-1C84-99E1-8C867C60F6C8}"/>
              </a:ext>
            </a:extLst>
          </p:cNvPr>
          <p:cNvSpPr/>
          <p:nvPr/>
        </p:nvSpPr>
        <p:spPr>
          <a:xfrm>
            <a:off x="6084576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Pfeil: Chevron 81">
            <a:extLst>
              <a:ext uri="{FF2B5EF4-FFF2-40B4-BE49-F238E27FC236}">
                <a16:creationId xmlns:a16="http://schemas.microsoft.com/office/drawing/2014/main" id="{941348E5-4628-E564-F3F3-E4A7E0E8F5C1}"/>
              </a:ext>
            </a:extLst>
          </p:cNvPr>
          <p:cNvSpPr/>
          <p:nvPr/>
        </p:nvSpPr>
        <p:spPr>
          <a:xfrm>
            <a:off x="7166683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Pfeil: Chevron 82">
            <a:extLst>
              <a:ext uri="{FF2B5EF4-FFF2-40B4-BE49-F238E27FC236}">
                <a16:creationId xmlns:a16="http://schemas.microsoft.com/office/drawing/2014/main" id="{180C0596-6152-4019-BB5D-AAE8BFE094F6}"/>
              </a:ext>
            </a:extLst>
          </p:cNvPr>
          <p:cNvSpPr/>
          <p:nvPr/>
        </p:nvSpPr>
        <p:spPr>
          <a:xfrm>
            <a:off x="8248790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feil: Chevron 83">
            <a:extLst>
              <a:ext uri="{FF2B5EF4-FFF2-40B4-BE49-F238E27FC236}">
                <a16:creationId xmlns:a16="http://schemas.microsoft.com/office/drawing/2014/main" id="{AECD332A-8E8D-CE2B-443D-36AD6D98DB1A}"/>
              </a:ext>
            </a:extLst>
          </p:cNvPr>
          <p:cNvSpPr/>
          <p:nvPr/>
        </p:nvSpPr>
        <p:spPr>
          <a:xfrm>
            <a:off x="9330897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Pfeil: Chevron 84">
            <a:extLst>
              <a:ext uri="{FF2B5EF4-FFF2-40B4-BE49-F238E27FC236}">
                <a16:creationId xmlns:a16="http://schemas.microsoft.com/office/drawing/2014/main" id="{EFF7335E-BED1-344E-DEEE-3F75FE823EDB}"/>
              </a:ext>
            </a:extLst>
          </p:cNvPr>
          <p:cNvSpPr/>
          <p:nvPr/>
        </p:nvSpPr>
        <p:spPr>
          <a:xfrm>
            <a:off x="1041300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9D070A4D-1E25-8BE2-80EB-7B2296F9BDAB}"/>
              </a:ext>
            </a:extLst>
          </p:cNvPr>
          <p:cNvSpPr txBox="1"/>
          <p:nvPr/>
        </p:nvSpPr>
        <p:spPr>
          <a:xfrm>
            <a:off x="911191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200">
                <a:solidFill>
                  <a:schemeClr val="bg1"/>
                </a:solidFill>
              </a:rPr>
              <a:t>Consulting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112D7F3A-7E1F-A5BF-602E-B80E516DCC92}"/>
              </a:ext>
            </a:extLst>
          </p:cNvPr>
          <p:cNvSpPr txBox="1"/>
          <p:nvPr/>
        </p:nvSpPr>
        <p:spPr>
          <a:xfrm>
            <a:off x="1993298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Specification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74618958-E425-66D5-FC9F-ADBC9EF1D1E5}"/>
              </a:ext>
            </a:extLst>
          </p:cNvPr>
          <p:cNvSpPr txBox="1"/>
          <p:nvPr/>
        </p:nvSpPr>
        <p:spPr>
          <a:xfrm>
            <a:off x="307540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First draft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E0A28DC4-47EE-1ACB-EE5C-5C81002459C7}"/>
              </a:ext>
            </a:extLst>
          </p:cNvPr>
          <p:cNvSpPr txBox="1"/>
          <p:nvPr/>
        </p:nvSpPr>
        <p:spPr>
          <a:xfrm>
            <a:off x="4128937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Prototype,  simulation,  digital twin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55E0C922-CA4E-14F6-5080-916682CC7408}"/>
              </a:ext>
            </a:extLst>
          </p:cNvPr>
          <p:cNvSpPr txBox="1"/>
          <p:nvPr/>
        </p:nvSpPr>
        <p:spPr>
          <a:xfrm>
            <a:off x="5239619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design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C5881406-0F11-E323-45E6-3ED462A3AE75}"/>
              </a:ext>
            </a:extLst>
          </p:cNvPr>
          <p:cNvSpPr txBox="1"/>
          <p:nvPr/>
        </p:nvSpPr>
        <p:spPr>
          <a:xfrm>
            <a:off x="630267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approval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FA115D72-CEA6-32B5-7002-8856C0C9B95D}"/>
              </a:ext>
            </a:extLst>
          </p:cNvPr>
          <p:cNvSpPr txBox="1"/>
          <p:nvPr/>
        </p:nvSpPr>
        <p:spPr>
          <a:xfrm>
            <a:off x="7365730" y="4677781"/>
            <a:ext cx="978307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100">
                <a:solidFill>
                  <a:schemeClr val="bg1"/>
                </a:solidFill>
              </a:rPr>
              <a:t>M</a:t>
            </a:r>
            <a:r>
              <a:rPr kumimoji="0" lang="en-US" sz="11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anufacturing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D27AB5EC-5D55-957C-4054-44FB77E5498D}"/>
              </a:ext>
            </a:extLst>
          </p:cNvPr>
          <p:cNvSpPr txBox="1"/>
          <p:nvPr/>
        </p:nvSpPr>
        <p:spPr>
          <a:xfrm>
            <a:off x="847641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Validation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DBBE6434-C3D5-80FF-13FB-1D730766BDCB}"/>
              </a:ext>
            </a:extLst>
          </p:cNvPr>
          <p:cNvSpPr txBox="1"/>
          <p:nvPr/>
        </p:nvSpPr>
        <p:spPr>
          <a:xfrm>
            <a:off x="9558522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Delivery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F7EFBCAE-E7C1-1F6F-0139-2CBBE86FE07D}"/>
              </a:ext>
            </a:extLst>
          </p:cNvPr>
          <p:cNvSpPr txBox="1"/>
          <p:nvPr/>
        </p:nvSpPr>
        <p:spPr>
          <a:xfrm>
            <a:off x="1064062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After-Sales- Service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FA1F0DE8-D352-2B82-4574-687F76BCA8D2}"/>
              </a:ext>
            </a:extLst>
          </p:cNvPr>
          <p:cNvSpPr txBox="1"/>
          <p:nvPr/>
        </p:nvSpPr>
        <p:spPr>
          <a:xfrm>
            <a:off x="3118542" y="4399350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000">
                <a:solidFill>
                  <a:srgbClr val="003D6A"/>
                </a:solidFill>
              </a:rPr>
              <a:t>Iterations</a:t>
            </a: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001DD1-7469-0DF5-5C2F-AB221BFA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90061" cy="1020318"/>
          </a:xfrm>
        </p:spPr>
        <p:txBody>
          <a:bodyPr/>
          <a:lstStyle/>
          <a:p>
            <a:r>
              <a:rPr lang="de-DE"/>
              <a:t>2. </a:t>
            </a:r>
            <a:r>
              <a:rPr lang="de-DE" err="1"/>
              <a:t>Develop</a:t>
            </a:r>
            <a:br>
              <a:rPr lang="de-DE"/>
            </a:br>
            <a:r>
              <a:rPr lang="en-US" sz="2800" b="0">
                <a:solidFill>
                  <a:schemeClr val="bg2"/>
                </a:solidFill>
              </a:rPr>
              <a:t>Developing solutions – from idea to design</a:t>
            </a:r>
            <a:br>
              <a:rPr lang="de-DE">
                <a:solidFill>
                  <a:schemeClr val="bg2"/>
                </a:solidFill>
              </a:rPr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83FE6D4-003D-ECE8-1D48-087A8CA97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3DFD29-534F-C3FE-B68C-E062530425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B6C9A32-69A0-5B1F-755A-C16043B39E09}"/>
              </a:ext>
            </a:extLst>
          </p:cNvPr>
          <p:cNvSpPr/>
          <p:nvPr/>
        </p:nvSpPr>
        <p:spPr>
          <a:xfrm rot="10800000">
            <a:off x="2855928" y="2139654"/>
            <a:ext cx="4284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DC816E7-B779-EE71-D76B-3348A170A513}"/>
              </a:ext>
            </a:extLst>
          </p:cNvPr>
          <p:cNvSpPr/>
          <p:nvPr/>
        </p:nvSpPr>
        <p:spPr>
          <a:xfrm rot="10800000">
            <a:off x="9345472" y="2139654"/>
            <a:ext cx="2160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D49AB-BB31-5A96-ED54-6057FA4CDD08}"/>
              </a:ext>
            </a:extLst>
          </p:cNvPr>
          <p:cNvSpPr/>
          <p:nvPr/>
        </p:nvSpPr>
        <p:spPr>
          <a:xfrm rot="10800000">
            <a:off x="7177230" y="2139654"/>
            <a:ext cx="2130941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9C1EEA7-B562-A6EF-CA0B-A9B262A236A5}"/>
              </a:ext>
            </a:extLst>
          </p:cNvPr>
          <p:cNvSpPr/>
          <p:nvPr/>
        </p:nvSpPr>
        <p:spPr>
          <a:xfrm rot="10800000">
            <a:off x="681481" y="2139653"/>
            <a:ext cx="2137145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C03A8AF1-ECF6-9F59-66F2-ACD0E24F5298}"/>
              </a:ext>
            </a:extLst>
          </p:cNvPr>
          <p:cNvSpPr/>
          <p:nvPr/>
        </p:nvSpPr>
        <p:spPr>
          <a:xfrm>
            <a:off x="1663820" y="5740324"/>
            <a:ext cx="8815480" cy="504000"/>
          </a:xfrm>
          <a:prstGeom prst="rightArrow">
            <a:avLst/>
          </a:prstGeom>
          <a:gradFill flip="none" rotWithShape="1">
            <a:gsLst>
              <a:gs pos="0">
                <a:srgbClr val="F2F2F2"/>
              </a:gs>
              <a:gs pos="1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/>
              <a:t>Project </a:t>
            </a:r>
            <a:r>
              <a:rPr lang="de-DE" sz="1400" b="1" err="1"/>
              <a:t>management</a:t>
            </a:r>
            <a:endParaRPr lang="de-DE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6A7F24E-CCE2-FFB5-C7F3-0FB645697007}"/>
              </a:ext>
            </a:extLst>
          </p:cNvPr>
          <p:cNvSpPr txBox="1"/>
          <p:nvPr/>
        </p:nvSpPr>
        <p:spPr>
          <a:xfrm>
            <a:off x="3108956" y="5557247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000" err="1">
                <a:solidFill>
                  <a:srgbClr val="003D6A"/>
                </a:solidFill>
              </a:rPr>
              <a:t>Iterations</a:t>
            </a:r>
            <a:endParaRPr kumimoji="0" lang="de-DE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16A2B70-93F1-E29C-713E-062FCEE30B8C}"/>
              </a:ext>
            </a:extLst>
          </p:cNvPr>
          <p:cNvCxnSpPr>
            <a:cxnSpLocks/>
          </p:cNvCxnSpPr>
          <p:nvPr/>
        </p:nvCxnSpPr>
        <p:spPr>
          <a:xfrm rot="10800000">
            <a:off x="5221796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5957E52-DF6B-5547-6ED0-394E4B833676}"/>
              </a:ext>
            </a:extLst>
          </p:cNvPr>
          <p:cNvCxnSpPr>
            <a:cxnSpLocks/>
          </p:cNvCxnSpPr>
          <p:nvPr/>
        </p:nvCxnSpPr>
        <p:spPr>
          <a:xfrm rot="10800000" flipH="1">
            <a:off x="4425624" y="4039984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08712741-4192-3732-4B56-AF622C78C514}"/>
              </a:ext>
            </a:extLst>
          </p:cNvPr>
          <p:cNvCxnSpPr>
            <a:cxnSpLocks/>
          </p:cNvCxnSpPr>
          <p:nvPr/>
        </p:nvCxnSpPr>
        <p:spPr>
          <a:xfrm rot="10800000">
            <a:off x="6004130" y="4021936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BD40E6FB-B78D-9A28-B537-08082CA321EC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70776" y="4027414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69B67D2-623E-CA71-CED5-1573ED3D66C1}"/>
              </a:ext>
            </a:extLst>
          </p:cNvPr>
          <p:cNvCxnSpPr>
            <a:cxnSpLocks/>
          </p:cNvCxnSpPr>
          <p:nvPr/>
        </p:nvCxnSpPr>
        <p:spPr>
          <a:xfrm rot="10800000">
            <a:off x="2003811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F8EE0992-3136-332D-CFBE-93EAFA04C051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39929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D67B8644-53B9-2A2F-17D4-4528ABFFF4B9}"/>
              </a:ext>
            </a:extLst>
          </p:cNvPr>
          <p:cNvCxnSpPr>
            <a:cxnSpLocks/>
          </p:cNvCxnSpPr>
          <p:nvPr/>
        </p:nvCxnSpPr>
        <p:spPr>
          <a:xfrm rot="10800000">
            <a:off x="8494451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0B64C3ED-082C-490B-A916-AC49963D5908}"/>
              </a:ext>
            </a:extLst>
          </p:cNvPr>
          <p:cNvCxnSpPr>
            <a:cxnSpLocks/>
          </p:cNvCxnSpPr>
          <p:nvPr/>
        </p:nvCxnSpPr>
        <p:spPr>
          <a:xfrm rot="10800000" flipH="1">
            <a:off x="7626043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2BACA7E0-BBC3-1AFB-BB34-5DB5DEABED2F}"/>
              </a:ext>
            </a:extLst>
          </p:cNvPr>
          <p:cNvCxnSpPr>
            <a:cxnSpLocks/>
          </p:cNvCxnSpPr>
          <p:nvPr/>
        </p:nvCxnSpPr>
        <p:spPr>
          <a:xfrm rot="10800000">
            <a:off x="10673415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B2C77E6D-1F4C-19C0-C482-4BD43BFAE586}"/>
              </a:ext>
            </a:extLst>
          </p:cNvPr>
          <p:cNvCxnSpPr>
            <a:cxnSpLocks/>
          </p:cNvCxnSpPr>
          <p:nvPr/>
        </p:nvCxnSpPr>
        <p:spPr>
          <a:xfrm rot="10800000" flipH="1">
            <a:off x="9817530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3F6439B0-90BB-0EC5-0F29-AF57F68505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472" y="2193135"/>
            <a:ext cx="1800000" cy="1349573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CBEF0522-37C4-5DF2-7786-3A5DF4CB39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55" y="2193135"/>
            <a:ext cx="1800000" cy="1349573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703EA0B2-ECC4-ABDA-FD0A-AC57005536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347" y="2193135"/>
            <a:ext cx="1800000" cy="1349573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259C8393-1B60-C758-0644-9A71C97232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01" y="2193135"/>
            <a:ext cx="1800000" cy="1349573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6E6B23D0-C245-D6A4-DB93-A48194235CAA}"/>
              </a:ext>
            </a:extLst>
          </p:cNvPr>
          <p:cNvSpPr txBox="1"/>
          <p:nvPr/>
        </p:nvSpPr>
        <p:spPr>
          <a:xfrm>
            <a:off x="1197510" y="3595496"/>
            <a:ext cx="111129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err="1">
                <a:solidFill>
                  <a:srgbClr val="003D6A"/>
                </a:solidFill>
              </a:rPr>
              <a:t>Consult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5916B59C-705F-E7E2-82C0-ACC5E80176F4}"/>
              </a:ext>
            </a:extLst>
          </p:cNvPr>
          <p:cNvSpPr txBox="1"/>
          <p:nvPr/>
        </p:nvSpPr>
        <p:spPr>
          <a:xfrm>
            <a:off x="4187798" y="3580807"/>
            <a:ext cx="155873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err="1">
                <a:solidFill>
                  <a:srgbClr val="003D6A"/>
                </a:solidFill>
              </a:rPr>
              <a:t>Develop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E2F67AD3-B14F-404D-42D3-ED92FAD20DC6}"/>
              </a:ext>
            </a:extLst>
          </p:cNvPr>
          <p:cNvSpPr txBox="1"/>
          <p:nvPr/>
        </p:nvSpPr>
        <p:spPr>
          <a:xfrm>
            <a:off x="7401391" y="3580807"/>
            <a:ext cx="1682616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Build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6546B0F5-FE40-34FB-78EC-E58DC28C6DEA}"/>
              </a:ext>
            </a:extLst>
          </p:cNvPr>
          <p:cNvSpPr txBox="1"/>
          <p:nvPr/>
        </p:nvSpPr>
        <p:spPr>
          <a:xfrm>
            <a:off x="9525473" y="3580807"/>
            <a:ext cx="1799999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rgbClr val="003D6A"/>
                </a:solidFill>
              </a:rPr>
              <a:t>Support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C083F66F-5C8F-DFEF-EA62-3C0EC70B2933}"/>
              </a:ext>
            </a:extLst>
          </p:cNvPr>
          <p:cNvSpPr/>
          <p:nvPr/>
        </p:nvSpPr>
        <p:spPr>
          <a:xfrm>
            <a:off x="1538261" y="5742587"/>
            <a:ext cx="9135154" cy="82432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 descr="Pfeil Kreis mit einfarbiger Füllung">
            <a:extLst>
              <a:ext uri="{FF2B5EF4-FFF2-40B4-BE49-F238E27FC236}">
                <a16:creationId xmlns:a16="http://schemas.microsoft.com/office/drawing/2014/main" id="{EF2E59B9-AB9D-A195-3975-05AAE41FB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22923" y="5246003"/>
            <a:ext cx="576000" cy="576000"/>
          </a:xfrm>
          <a:prstGeom prst="rect">
            <a:avLst/>
          </a:prstGeom>
        </p:spPr>
      </p:pic>
      <p:pic>
        <p:nvPicPr>
          <p:cNvPr id="45" name="Grafik 44" descr="Pfeil Kreis mit einfarbiger Füllung">
            <a:extLst>
              <a:ext uri="{FF2B5EF4-FFF2-40B4-BE49-F238E27FC236}">
                <a16:creationId xmlns:a16="http://schemas.microsoft.com/office/drawing/2014/main" id="{CE4B8785-095C-501B-B094-C5EEEC43F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8111" y="5246003"/>
            <a:ext cx="576000" cy="576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A23BC1D-352F-CF7A-00A8-704D4E4CED14}"/>
              </a:ext>
            </a:extLst>
          </p:cNvPr>
          <p:cNvSpPr/>
          <p:nvPr/>
        </p:nvSpPr>
        <p:spPr>
          <a:xfrm>
            <a:off x="558800" y="2113808"/>
            <a:ext cx="2297127" cy="250581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690C87-CB62-D769-EA77-31E01EEA71E3}"/>
              </a:ext>
            </a:extLst>
          </p:cNvPr>
          <p:cNvSpPr/>
          <p:nvPr/>
        </p:nvSpPr>
        <p:spPr>
          <a:xfrm>
            <a:off x="7184210" y="2113808"/>
            <a:ext cx="4698228" cy="250581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Fünfeck 11">
            <a:extLst>
              <a:ext uri="{FF2B5EF4-FFF2-40B4-BE49-F238E27FC236}">
                <a16:creationId xmlns:a16="http://schemas.microsoft.com/office/drawing/2014/main" id="{C5B2BE88-165B-18CB-10D1-0A389090FB90}"/>
              </a:ext>
            </a:extLst>
          </p:cNvPr>
          <p:cNvSpPr/>
          <p:nvPr/>
        </p:nvSpPr>
        <p:spPr>
          <a:xfrm>
            <a:off x="558800" y="4619626"/>
            <a:ext cx="2424373" cy="900001"/>
          </a:xfrm>
          <a:prstGeom prst="homePlate">
            <a:avLst>
              <a:gd name="adj" fmla="val 17159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62ABA0FA-06F0-0EDD-8AFF-54744EEB9F9D}"/>
              </a:ext>
            </a:extLst>
          </p:cNvPr>
          <p:cNvSpPr/>
          <p:nvPr/>
        </p:nvSpPr>
        <p:spPr>
          <a:xfrm>
            <a:off x="7157098" y="4619627"/>
            <a:ext cx="4611040" cy="900000"/>
          </a:xfrm>
          <a:prstGeom prst="chevron">
            <a:avLst>
              <a:gd name="adj" fmla="val 18592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43" name="Grafik 42" descr="Pfeil Kreis mit einfarbiger Füllung">
            <a:extLst>
              <a:ext uri="{FF2B5EF4-FFF2-40B4-BE49-F238E27FC236}">
                <a16:creationId xmlns:a16="http://schemas.microsoft.com/office/drawing/2014/main" id="{24715A85-8D0C-A486-2714-1A302DFEEE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0393" y="5246003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9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E9F11-78E9-0E95-EC8F-447F7B475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755129-2A34-5B45-98E2-2DE0DDD95E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514600"/>
            <a:ext cx="5328000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b="1" err="1"/>
              <a:t>Your</a:t>
            </a:r>
            <a:r>
              <a:rPr lang="de-DE" sz="2000" b="1"/>
              <a:t> </a:t>
            </a:r>
            <a:r>
              <a:rPr lang="de-DE" sz="2000" b="1" err="1"/>
              <a:t>benefits</a:t>
            </a:r>
            <a:br>
              <a:rPr lang="de-DE" sz="1800"/>
            </a:br>
            <a:endParaRPr lang="de-DE" sz="1800"/>
          </a:p>
          <a:p>
            <a:pPr marL="432000" indent="0">
              <a:buNone/>
            </a:pPr>
            <a:r>
              <a:rPr lang="en-US" sz="1800"/>
              <a:t>Faster approval thanks to upfront simulation and validation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Optimal combination of standard and custom: high value with a clear budget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Minimized integration risk through clean interfaces</a:t>
            </a:r>
            <a:endParaRPr lang="de-DE" sz="18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DAEF78-AE83-C78F-D77D-82FAB30D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1"/>
                </a:solidFill>
              </a:rPr>
              <a:t>What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to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expect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343961-FA8B-DD3D-6F5E-F1AF1E7BF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A8E2FB6-91E9-A161-10E1-AF01EF0F11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4C1DDC-D219-2540-F25D-89E1E6B49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514600"/>
            <a:ext cx="5328000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b="1"/>
              <a:t>Approach and </a:t>
            </a:r>
            <a:r>
              <a:rPr lang="de-DE" sz="2000" b="1" err="1"/>
              <a:t>methodology</a:t>
            </a:r>
            <a:endParaRPr lang="de-DE" sz="2000" b="1"/>
          </a:p>
          <a:p>
            <a:pPr marL="0" indent="0">
              <a:spcBef>
                <a:spcPts val="0"/>
              </a:spcBef>
              <a:buNone/>
            </a:pPr>
            <a:endParaRPr lang="de-DE" sz="1800"/>
          </a:p>
          <a:p>
            <a:pPr marL="432000" indent="0">
              <a:buNone/>
            </a:pPr>
            <a:r>
              <a:rPr lang="en-US" sz="1800"/>
              <a:t>Co-engineering: iteration with CAD/DMU/simulation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Detailed drawings, bills of materials, variant comparison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Safety and standards compliance from the very beginning</a:t>
            </a:r>
            <a:endParaRPr lang="de-DE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3CCCCD0-ABB1-8DDE-F0AF-707A9DBE02C7}"/>
              </a:ext>
            </a:extLst>
          </p:cNvPr>
          <p:cNvSpPr txBox="1"/>
          <p:nvPr/>
        </p:nvSpPr>
        <p:spPr>
          <a:xfrm>
            <a:off x="658813" y="1394052"/>
            <a:ext cx="1119822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In the second step, we refine the rough concept into a robust design: variants are compared, functions simulated, interfaces clearly defined, and standards considered. 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The result is release-ready models with detailed drawings, bills of materials, and a transparent decision framework for production.</a:t>
            </a:r>
            <a:endParaRPr kumimoji="0" lang="de-DE" sz="1400" b="0" i="0" u="none" strike="noStrike" kern="1200" cap="none" spc="0" normalizeH="0" baseline="0" noProof="0" err="1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Grafik 13" descr="Geodreieck mit einfarbiger Füllung">
            <a:extLst>
              <a:ext uri="{FF2B5EF4-FFF2-40B4-BE49-F238E27FC236}">
                <a16:creationId xmlns:a16="http://schemas.microsoft.com/office/drawing/2014/main" id="{837E2E8C-3B19-E217-ECEC-041BE156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8530" y="4155500"/>
            <a:ext cx="540000" cy="540000"/>
          </a:xfrm>
          <a:prstGeom prst="rect">
            <a:avLst/>
          </a:prstGeom>
        </p:spPr>
      </p:pic>
      <p:pic>
        <p:nvPicPr>
          <p:cNvPr id="17" name="Grafik 16" descr="Laptop mit einfarbiger Füllung">
            <a:extLst>
              <a:ext uri="{FF2B5EF4-FFF2-40B4-BE49-F238E27FC236}">
                <a16:creationId xmlns:a16="http://schemas.microsoft.com/office/drawing/2014/main" id="{5312F4DA-715A-157A-2459-5C958CB1C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8530" y="3168525"/>
            <a:ext cx="540000" cy="540000"/>
          </a:xfrm>
          <a:prstGeom prst="rect">
            <a:avLst/>
          </a:prstGeom>
        </p:spPr>
      </p:pic>
      <p:pic>
        <p:nvPicPr>
          <p:cNvPr id="20" name="Grafik 19" descr="Abzeichen Tick1 mit einfarbiger Füllung">
            <a:extLst>
              <a:ext uri="{FF2B5EF4-FFF2-40B4-BE49-F238E27FC236}">
                <a16:creationId xmlns:a16="http://schemas.microsoft.com/office/drawing/2014/main" id="{AFA2229D-5A1A-1F9E-E313-939DE74FD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4430" y="5132950"/>
            <a:ext cx="540000" cy="540000"/>
          </a:xfrm>
          <a:prstGeom prst="rect">
            <a:avLst/>
          </a:prstGeom>
        </p:spPr>
      </p:pic>
      <p:pic>
        <p:nvPicPr>
          <p:cNvPr id="22" name="Grafik 21" descr="Münzen mit einfarbiger Füllung">
            <a:extLst>
              <a:ext uri="{FF2B5EF4-FFF2-40B4-BE49-F238E27FC236}">
                <a16:creationId xmlns:a16="http://schemas.microsoft.com/office/drawing/2014/main" id="{CD079C19-CC6E-A476-C704-4893FBF22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4430" y="4155500"/>
            <a:ext cx="540000" cy="540000"/>
          </a:xfrm>
          <a:prstGeom prst="rect">
            <a:avLst/>
          </a:prstGeom>
        </p:spPr>
      </p:pic>
      <p:pic>
        <p:nvPicPr>
          <p:cNvPr id="24" name="Grafik 23" descr="Zahnrad mit einfarbiger Füllung">
            <a:extLst>
              <a:ext uri="{FF2B5EF4-FFF2-40B4-BE49-F238E27FC236}">
                <a16:creationId xmlns:a16="http://schemas.microsoft.com/office/drawing/2014/main" id="{329FF501-2FA8-8707-BA7B-D244E2E634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4430" y="3168525"/>
            <a:ext cx="540000" cy="540000"/>
          </a:xfrm>
          <a:prstGeom prst="rect">
            <a:avLst/>
          </a:prstGeom>
        </p:spPr>
      </p:pic>
      <p:pic>
        <p:nvPicPr>
          <p:cNvPr id="28" name="Grafik 27" descr="Schild mit einfarbiger Füllung">
            <a:extLst>
              <a:ext uri="{FF2B5EF4-FFF2-40B4-BE49-F238E27FC236}">
                <a16:creationId xmlns:a16="http://schemas.microsoft.com/office/drawing/2014/main" id="{DDF57D00-CB2E-B933-CD45-1A8B6926DF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38530" y="513295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1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rapezoid 109">
            <a:extLst>
              <a:ext uri="{FF2B5EF4-FFF2-40B4-BE49-F238E27FC236}">
                <a16:creationId xmlns:a16="http://schemas.microsoft.com/office/drawing/2014/main" id="{2DA3FC07-8A39-8B94-2048-79F43795444A}"/>
              </a:ext>
            </a:extLst>
          </p:cNvPr>
          <p:cNvSpPr/>
          <p:nvPr/>
        </p:nvSpPr>
        <p:spPr>
          <a:xfrm rot="5400000">
            <a:off x="3395999" y="-2118117"/>
            <a:ext cx="5400000" cy="12192002"/>
          </a:xfrm>
          <a:prstGeom prst="trapezoid">
            <a:avLst>
              <a:gd name="adj" fmla="val 11900"/>
            </a:avLst>
          </a:prstGeom>
          <a:gradFill flip="none" rotWithShape="1">
            <a:gsLst>
              <a:gs pos="31000">
                <a:srgbClr val="80C5E5"/>
              </a:gs>
              <a:gs pos="0">
                <a:schemeClr val="bg1"/>
              </a:gs>
              <a:gs pos="71000">
                <a:schemeClr val="bg2">
                  <a:shade val="67500"/>
                  <a:satMod val="115000"/>
                </a:schemeClr>
              </a:gs>
              <a:gs pos="100000">
                <a:srgbClr val="009EE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Diagramm 27">
            <a:extLst>
              <a:ext uri="{FF2B5EF4-FFF2-40B4-BE49-F238E27FC236}">
                <a16:creationId xmlns:a16="http://schemas.microsoft.com/office/drawing/2014/main" id="{DF2B7767-08A7-4201-195A-A7677CDB7D9E}"/>
              </a:ext>
            </a:extLst>
          </p:cNvPr>
          <p:cNvGraphicFramePr/>
          <p:nvPr/>
        </p:nvGraphicFramePr>
        <p:xfrm>
          <a:off x="1455533" y="1264187"/>
          <a:ext cx="3934691" cy="4706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EF1AE43-ECEB-44C4-0E29-438F36D7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7428"/>
            <a:ext cx="8996816" cy="1020318"/>
          </a:xfrm>
        </p:spPr>
        <p:txBody>
          <a:bodyPr/>
          <a:lstStyle/>
          <a:p>
            <a:r>
              <a:rPr lang="en-US"/>
              <a:t>Products become solutions ...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581706-3A6A-1013-F65E-FA096EFF2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BBE7A2-156F-16F7-2D06-624A6686E9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14616253-81C3-27B2-233A-A0883764C89A}"/>
              </a:ext>
            </a:extLst>
          </p:cNvPr>
          <p:cNvGraphicFramePr/>
          <p:nvPr/>
        </p:nvGraphicFramePr>
        <p:xfrm>
          <a:off x="-574154" y="1740245"/>
          <a:ext cx="3934691" cy="4706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7B9D44F8-8D1B-51A6-BF24-072AFCFF698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30" y="1895635"/>
            <a:ext cx="387500" cy="72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AD12B8-79F5-18D8-3B5F-5A3058D9116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533" y="1915666"/>
            <a:ext cx="423000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F4C533-8EA1-5A98-B437-CCAE2465C32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30" y="3733593"/>
            <a:ext cx="351500" cy="7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EA20053-7D1B-CC70-BD75-49E63660089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302" y="3906952"/>
            <a:ext cx="669020" cy="3674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52B1EE-82AC-C317-23B3-1F6C405106C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7" y="4880797"/>
            <a:ext cx="741424" cy="30635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127AAB-1692-CFFB-CCDF-D204E1A808D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89" y="2816873"/>
            <a:ext cx="517500" cy="7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DDF741-896D-C0F1-E6F5-21B54665AA9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322" y="2816873"/>
            <a:ext cx="330000" cy="7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CA10E40-0111-53AF-0575-7EFE86B4C63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139" y="2018716"/>
            <a:ext cx="837604" cy="40600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200EF1A-A66D-595C-BC7D-82EA6BF60AF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483" y="2149558"/>
            <a:ext cx="837604" cy="26989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849F4B7-5DD8-DEFF-C715-F5F7A223FD78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361" y="2760563"/>
            <a:ext cx="620000" cy="72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0131111-C3DD-6FA8-7B5C-49919605E49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327" y="4714643"/>
            <a:ext cx="891697" cy="52318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D1E0A8F-1FDA-2182-5F5C-3B6585F45C7D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099" y="3793539"/>
            <a:ext cx="759648" cy="62829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71A6BC4-5479-70CC-6742-D7A5349A06AB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85" y="5620827"/>
            <a:ext cx="703189" cy="5342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56B6FB3-6C1B-1A1A-E1FE-F0E5F46665C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862" y="4711034"/>
            <a:ext cx="553749" cy="56433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E12D1B7-E3CB-EF65-E0E7-E56FAE3B84E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046" y="5628463"/>
            <a:ext cx="768087" cy="56433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14A59D9-714A-F776-6ABD-DCD422D43C40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597" y="3830254"/>
            <a:ext cx="869157" cy="52089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A336A6F-37B1-E98F-C4EC-BA86E477197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557" y="2982700"/>
            <a:ext cx="795614" cy="38786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FB6AF49-E838-8131-5C8B-FA31226C94D7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511" y="4797106"/>
            <a:ext cx="782836" cy="476767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F95AE9E-2973-6640-B58E-40D285E44E78}"/>
              </a:ext>
            </a:extLst>
          </p:cNvPr>
          <p:cNvGrpSpPr/>
          <p:nvPr/>
        </p:nvGrpSpPr>
        <p:grpSpPr>
          <a:xfrm>
            <a:off x="8671780" y="2040468"/>
            <a:ext cx="1587124" cy="1681896"/>
            <a:chOff x="7031456" y="1865775"/>
            <a:chExt cx="2448000" cy="2594181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86BD69D0-1BF7-08E4-C5EA-58E1DCF585F5}"/>
                </a:ext>
              </a:extLst>
            </p:cNvPr>
            <p:cNvSpPr/>
            <p:nvPr/>
          </p:nvSpPr>
          <p:spPr>
            <a:xfrm>
              <a:off x="7031456" y="2011956"/>
              <a:ext cx="2448000" cy="2448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93E8C718-024B-805A-F009-8666B3ADF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170" y="1865775"/>
              <a:ext cx="1581153" cy="2431294"/>
            </a:xfrm>
            <a:prstGeom prst="rect">
              <a:avLst/>
            </a:prstGeom>
          </p:spPr>
        </p:pic>
        <p:sp>
          <p:nvSpPr>
            <p:cNvPr id="32" name="Kreis: nicht ausgefüllt 31">
              <a:extLst>
                <a:ext uri="{FF2B5EF4-FFF2-40B4-BE49-F238E27FC236}">
                  <a16:creationId xmlns:a16="http://schemas.microsoft.com/office/drawing/2014/main" id="{0026F2AC-C129-6E11-3A58-69CE0732ACD1}"/>
                </a:ext>
              </a:extLst>
            </p:cNvPr>
            <p:cNvSpPr/>
            <p:nvPr/>
          </p:nvSpPr>
          <p:spPr>
            <a:xfrm>
              <a:off x="7031572" y="2012072"/>
              <a:ext cx="2447768" cy="2447768"/>
            </a:xfrm>
            <a:prstGeom prst="donut">
              <a:avLst>
                <a:gd name="adj" fmla="val 3003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95B874D-B984-9D2F-D65C-9940B640D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3619" b="99470" l="1493" r="95387">
                          <a14:foregroundMark x1="23371" y1="13569" x2="22895" y2="12849"/>
                          <a14:foregroundMark x1="33650" y1="29126" x2="23654" y2="13996"/>
                          <a14:foregroundMark x1="16513" y1="21350" x2="10855" y2="42718"/>
                          <a14:foregroundMark x1="10855" y1="42718" x2="67028" y2="44042"/>
                          <a14:foregroundMark x1="67028" y1="44042" x2="62415" y2="83054"/>
                          <a14:foregroundMark x1="62415" y1="83054" x2="75441" y2="79612"/>
                          <a14:foregroundMark x1="28765" y1="89850" x2="89009" y2="88350"/>
                          <a14:foregroundMark x1="89009" y1="88350" x2="57123" y2="97705"/>
                          <a14:foregroundMark x1="57123" y1="97705" x2="28087" y2="92586"/>
                          <a14:foregroundMark x1="28087" y1="92586" x2="60923" y2="90821"/>
                          <a14:foregroundMark x1="60923" y1="90821" x2="47083" y2="62136"/>
                          <a14:foregroundMark x1="47083" y1="62136" x2="21438" y2="43954"/>
                          <a14:foregroundMark x1="1493" y1="31068" x2="10176" y2="32392"/>
                          <a14:foregroundMark x1="31072" y1="20212" x2="39620" y2="14210"/>
                          <a14:foregroundMark x1="39891" y1="26478" x2="49661" y2="45278"/>
                          <a14:foregroundMark x1="48847" y1="28067" x2="48847" y2="28067"/>
                          <a14:foregroundMark x1="52510" y1="27626" x2="54681" y2="27449"/>
                          <a14:foregroundMark x1="61330" y1="25861" x2="66350" y2="31598"/>
                          <a14:foregroundMark x1="34871" y1="14475" x2="29444" y2="3619"/>
                          <a14:foregroundMark x1="71777" y1="45278" x2="95522" y2="38394"/>
                          <a14:foregroundMark x1="32429" y1="68049" x2="39213" y2="66814"/>
                          <a14:foregroundMark x1="29037" y1="95587" x2="53731" y2="96646"/>
                          <a14:foregroundMark x1="51289" y1="98941" x2="51289" y2="98941"/>
                          <a14:foregroundMark x1="50475" y1="99470" x2="53596" y2="99117"/>
                          <a14:backgroundMark x1="13161" y1="13857" x2="22252" y2="10944"/>
                          <a14:backgroundMark x1="19946" y1="12268" x2="21981" y2="11386"/>
                          <a14:backgroundMark x1="13026" y1="14475" x2="19946" y2="11386"/>
                          <a14:backgroundMark x1="14925" y1="14740" x2="22252" y2="11386"/>
                          <a14:backgroundMark x1="15332" y1="15357" x2="20353" y2="12004"/>
                          <a14:backgroundMark x1="21438" y1="13416" x2="20624" y2="17741"/>
                          <a14:backgroundMark x1="19403" y1="13416" x2="15332" y2="20741"/>
                          <a14:backgroundMark x1="16147" y1="20124" x2="16418" y2="21359"/>
                          <a14:backgroundMark x1="16147" y1="12092" x2="20624" y2="10150"/>
                          <a14:backgroundMark x1="22659" y1="10062" x2="20217" y2="12886"/>
                          <a14:backgroundMark x1="20353" y1="8738" x2="20353" y2="8738"/>
                          <a14:backgroundMark x1="20353" y1="9267" x2="19946" y2="10680"/>
                          <a14:backgroundMark x1="19810" y1="8297" x2="19810" y2="120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170" y="1865775"/>
              <a:ext cx="1581153" cy="2431294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706EC269-1DDF-B00D-E6D1-3E9390705886}"/>
              </a:ext>
            </a:extLst>
          </p:cNvPr>
          <p:cNvGrpSpPr/>
          <p:nvPr/>
        </p:nvGrpSpPr>
        <p:grpSpPr>
          <a:xfrm>
            <a:off x="10440291" y="2135056"/>
            <a:ext cx="1587308" cy="1587308"/>
            <a:chOff x="10005416" y="2630115"/>
            <a:chExt cx="1587308" cy="1587308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15E0E143-3368-004E-45C5-32D14D0FB509}"/>
                </a:ext>
              </a:extLst>
            </p:cNvPr>
            <p:cNvSpPr/>
            <p:nvPr/>
          </p:nvSpPr>
          <p:spPr>
            <a:xfrm>
              <a:off x="10005416" y="2630115"/>
              <a:ext cx="1587192" cy="15871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Kreis: nicht ausgefüllt 37">
              <a:extLst>
                <a:ext uri="{FF2B5EF4-FFF2-40B4-BE49-F238E27FC236}">
                  <a16:creationId xmlns:a16="http://schemas.microsoft.com/office/drawing/2014/main" id="{42F49FAD-B520-7DAD-B4C9-74075E6FBD27}"/>
                </a:ext>
              </a:extLst>
            </p:cNvPr>
            <p:cNvSpPr/>
            <p:nvPr/>
          </p:nvSpPr>
          <p:spPr>
            <a:xfrm>
              <a:off x="10005532" y="2630231"/>
              <a:ext cx="1587192" cy="1587192"/>
            </a:xfrm>
            <a:prstGeom prst="donut">
              <a:avLst>
                <a:gd name="adj" fmla="val 3003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A091DD14-0DE1-5703-B375-853FC1A28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3240" y="2711553"/>
              <a:ext cx="962630" cy="1321389"/>
            </a:xfrm>
            <a:prstGeom prst="rect">
              <a:avLst/>
            </a:prstGeom>
          </p:spPr>
        </p:pic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503D67F0-3935-8095-5D0D-8C4344D89C10}"/>
              </a:ext>
            </a:extLst>
          </p:cNvPr>
          <p:cNvGrpSpPr/>
          <p:nvPr/>
        </p:nvGrpSpPr>
        <p:grpSpPr>
          <a:xfrm>
            <a:off x="8671712" y="4153426"/>
            <a:ext cx="1587308" cy="1587308"/>
            <a:chOff x="7421015" y="4155988"/>
            <a:chExt cx="1587308" cy="1587308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B4C40144-93E7-683D-0F58-754D7EE5FCA0}"/>
                </a:ext>
              </a:extLst>
            </p:cNvPr>
            <p:cNvGrpSpPr/>
            <p:nvPr/>
          </p:nvGrpSpPr>
          <p:grpSpPr>
            <a:xfrm>
              <a:off x="7421015" y="4155988"/>
              <a:ext cx="1587308" cy="1587308"/>
              <a:chOff x="7138210" y="4494252"/>
              <a:chExt cx="1587308" cy="1587308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11A313AC-CC3D-6685-7137-734967E305FF}"/>
                  </a:ext>
                </a:extLst>
              </p:cNvPr>
              <p:cNvSpPr/>
              <p:nvPr/>
            </p:nvSpPr>
            <p:spPr>
              <a:xfrm>
                <a:off x="7138210" y="4494252"/>
                <a:ext cx="1587192" cy="158719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Kreis: nicht ausgefüllt 41">
                <a:extLst>
                  <a:ext uri="{FF2B5EF4-FFF2-40B4-BE49-F238E27FC236}">
                    <a16:creationId xmlns:a16="http://schemas.microsoft.com/office/drawing/2014/main" id="{1C0BDB97-ABF9-A013-9138-D10448103CBF}"/>
                  </a:ext>
                </a:extLst>
              </p:cNvPr>
              <p:cNvSpPr/>
              <p:nvPr/>
            </p:nvSpPr>
            <p:spPr>
              <a:xfrm>
                <a:off x="7138326" y="4494368"/>
                <a:ext cx="1587192" cy="1587192"/>
              </a:xfrm>
              <a:prstGeom prst="donut">
                <a:avLst>
                  <a:gd name="adj" fmla="val 3003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7FA942F0-0D02-BCB8-8AC5-B7F174AD5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3459" y="4647295"/>
              <a:ext cx="1422303" cy="604577"/>
            </a:xfrm>
            <a:prstGeom prst="rect">
              <a:avLst/>
            </a:prstGeom>
          </p:spPr>
        </p:pic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38671C40-A2B6-2044-136C-5C03102EC2DC}"/>
              </a:ext>
            </a:extLst>
          </p:cNvPr>
          <p:cNvGrpSpPr/>
          <p:nvPr/>
        </p:nvGrpSpPr>
        <p:grpSpPr>
          <a:xfrm>
            <a:off x="10138522" y="4153426"/>
            <a:ext cx="1939965" cy="1587308"/>
            <a:chOff x="9362651" y="4066608"/>
            <a:chExt cx="1939965" cy="1587308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47C39351-97FA-E800-0C8C-102623A71B83}"/>
                </a:ext>
              </a:extLst>
            </p:cNvPr>
            <p:cNvSpPr/>
            <p:nvPr/>
          </p:nvSpPr>
          <p:spPr>
            <a:xfrm>
              <a:off x="9664536" y="4066608"/>
              <a:ext cx="1587192" cy="15871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4A5824C4-4DDF-D1E6-1058-4287FF9D6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405" b="96694" l="741" r="96343">
                          <a14:foregroundMark x1="8935" y1="96019" x2="8935" y2="96019"/>
                          <a14:foregroundMark x1="47083" y1="7557" x2="47083" y2="7557"/>
                          <a14:foregroundMark x1="37083" y1="2564" x2="37083" y2="2564"/>
                          <a14:foregroundMark x1="46898" y1="405" x2="46898" y2="405"/>
                          <a14:foregroundMark x1="90787" y1="50000" x2="90787" y2="50000"/>
                          <a14:foregroundMark x1="96343" y1="53104" x2="96343" y2="53104"/>
                          <a14:backgroundMark x1="3843" y1="82186" x2="9120" y2="93387"/>
                          <a14:backgroundMark x1="7963" y1="82659" x2="11574" y2="91026"/>
                          <a14:backgroundMark x1="13333" y1="79555" x2="15139" y2="83401"/>
                          <a14:backgroundMark x1="15139" y1="77193" x2="17454" y2="82456"/>
                          <a14:backgroundMark x1="17269" y1="75034" x2="21065" y2="79555"/>
                          <a14:backgroundMark x1="18611" y1="72874" x2="22500" y2="79555"/>
                          <a14:backgroundMark x1="4676" y1="82928" x2="9583" y2="92443"/>
                          <a14:backgroundMark x1="8611" y1="94602" x2="8611" y2="94602"/>
                          <a14:backgroundMark x1="8611" y1="89811" x2="8611" y2="89811"/>
                          <a14:backgroundMark x1="8287" y1="87922" x2="8287" y2="87922"/>
                          <a14:backgroundMark x1="12685" y1="96491" x2="12685" y2="96491"/>
                          <a14:backgroundMark x1="12824" y1="96356" x2="11250" y2="94399"/>
                          <a14:backgroundMark x1="13426" y1="97436" x2="7778" y2="97571"/>
                          <a14:backgroundMark x1="10602" y1="90958" x2="3843" y2="79150"/>
                          <a14:backgroundMark x1="7778" y1="88462" x2="7037" y2="85628"/>
                          <a14:backgroundMark x1="7917" y1="88664" x2="7917" y2="88664"/>
                          <a14:backgroundMark x1="7685" y1="86842" x2="6944" y2="85223"/>
                          <a14:backgroundMark x1="8657" y1="88462" x2="7917" y2="87179"/>
                          <a14:backgroundMark x1="5833" y1="83806" x2="4213" y2="81849"/>
                          <a14:backgroundMark x1="1667" y1="82389" x2="694" y2="80769"/>
                          <a14:backgroundMark x1="7685" y1="97031" x2="7315" y2="94197"/>
                          <a14:backgroundMark x1="7685" y1="97031" x2="6435" y2="95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2651" y="4155988"/>
              <a:ext cx="1939965" cy="1331333"/>
            </a:xfrm>
            <a:prstGeom prst="rect">
              <a:avLst/>
            </a:prstGeom>
          </p:spPr>
        </p:pic>
        <p:sp>
          <p:nvSpPr>
            <p:cNvPr id="49" name="Kreis: nicht ausgefüllt 48">
              <a:extLst>
                <a:ext uri="{FF2B5EF4-FFF2-40B4-BE49-F238E27FC236}">
                  <a16:creationId xmlns:a16="http://schemas.microsoft.com/office/drawing/2014/main" id="{2E43297C-FEDF-4D6B-F587-524BB061B1EC}"/>
                </a:ext>
              </a:extLst>
            </p:cNvPr>
            <p:cNvSpPr/>
            <p:nvPr/>
          </p:nvSpPr>
          <p:spPr>
            <a:xfrm>
              <a:off x="9664652" y="4066724"/>
              <a:ext cx="1587192" cy="1587192"/>
            </a:xfrm>
            <a:prstGeom prst="donut">
              <a:avLst>
                <a:gd name="adj" fmla="val 3003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B2DD4F5E-343A-1C09-FFF4-0697B2571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72207" y="4155988"/>
              <a:ext cx="1130409" cy="1331333"/>
            </a:xfrm>
            <a:prstGeom prst="rect">
              <a:avLst/>
            </a:prstGeom>
          </p:spPr>
        </p:pic>
      </p:grp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F520D05E-5857-97CD-A754-FD156AC928D3}"/>
              </a:ext>
            </a:extLst>
          </p:cNvPr>
          <p:cNvGrpSpPr/>
          <p:nvPr/>
        </p:nvGrpSpPr>
        <p:grpSpPr>
          <a:xfrm>
            <a:off x="4992423" y="1729381"/>
            <a:ext cx="3497854" cy="1374616"/>
            <a:chOff x="5492258" y="2119705"/>
            <a:chExt cx="2488694" cy="978027"/>
          </a:xfrm>
        </p:grpSpPr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7AAD886D-611F-5E6A-F74B-245006969B6A}"/>
                </a:ext>
              </a:extLst>
            </p:cNvPr>
            <p:cNvGrpSpPr/>
            <p:nvPr/>
          </p:nvGrpSpPr>
          <p:grpSpPr>
            <a:xfrm>
              <a:off x="6115911" y="2119705"/>
              <a:ext cx="1241393" cy="823068"/>
              <a:chOff x="5608878" y="2113248"/>
              <a:chExt cx="2162098" cy="1433514"/>
            </a:xfrm>
          </p:grpSpPr>
          <p:pic>
            <p:nvPicPr>
              <p:cNvPr id="80" name="Grafik 79" descr="Büromitarbeiter mit einfarbiger Füllung">
                <a:extLst>
                  <a:ext uri="{FF2B5EF4-FFF2-40B4-BE49-F238E27FC236}">
                    <a16:creationId xmlns:a16="http://schemas.microsoft.com/office/drawing/2014/main" id="{22181183-2A39-ECFC-7169-D4B4C2086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p:blipFill>
            <p:spPr>
              <a:xfrm>
                <a:off x="5608878" y="2149556"/>
                <a:ext cx="1121826" cy="1121826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</p:pic>
          <p:pic>
            <p:nvPicPr>
              <p:cNvPr id="81" name="Grafik 80" descr="Büromitarbeiter mit einfarbiger Füllung">
                <a:extLst>
                  <a:ext uri="{FF2B5EF4-FFF2-40B4-BE49-F238E27FC236}">
                    <a16:creationId xmlns:a16="http://schemas.microsoft.com/office/drawing/2014/main" id="{DBDBEA86-C841-2009-ACBE-79DF53147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p:blipFill>
            <p:spPr>
              <a:xfrm>
                <a:off x="6919045" y="2284504"/>
                <a:ext cx="851931" cy="85193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</p:pic>
          <p:pic>
            <p:nvPicPr>
              <p:cNvPr id="60" name="Grafik 59" descr="Büromitarbeiter mit einfarbiger Füllung">
                <a:extLst>
                  <a:ext uri="{FF2B5EF4-FFF2-40B4-BE49-F238E27FC236}">
                    <a16:creationId xmlns:a16="http://schemas.microsoft.com/office/drawing/2014/main" id="{DDBE07F0-4A30-3B8E-DF81-61C38D264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p:blipFill>
            <p:spPr>
              <a:xfrm>
                <a:off x="6027525" y="2113248"/>
                <a:ext cx="1433514" cy="1433514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p:spPr>
          </p:pic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9E245F06-28BA-3D8E-F934-46111EDBD078}"/>
                </a:ext>
              </a:extLst>
            </p:cNvPr>
            <p:cNvSpPr txBox="1"/>
            <p:nvPr/>
          </p:nvSpPr>
          <p:spPr>
            <a:xfrm>
              <a:off x="5492258" y="2920358"/>
              <a:ext cx="2488694" cy="177374"/>
            </a:xfrm>
            <a:prstGeom prst="rect">
              <a:avLst/>
            </a:prstGeom>
            <a:noFill/>
          </p:spPr>
          <p:txBody>
            <a:bodyPr wrap="square" lIns="0" tIns="0" rIns="0" bIns="0" numCol="1" rtlCol="0" anchor="ctr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>
                  <a:tab pos="358775" algn="l"/>
                </a:tabLst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&gt;30 Project Engineers worldwide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12C12467-3B8A-00F9-E44E-4CB9C1729835}"/>
              </a:ext>
            </a:extLst>
          </p:cNvPr>
          <p:cNvGrpSpPr/>
          <p:nvPr/>
        </p:nvGrpSpPr>
        <p:grpSpPr>
          <a:xfrm>
            <a:off x="5240405" y="4119744"/>
            <a:ext cx="839974" cy="966959"/>
            <a:chOff x="5073253" y="5246292"/>
            <a:chExt cx="839974" cy="966959"/>
          </a:xfrm>
        </p:grpSpPr>
        <p:pic>
          <p:nvPicPr>
            <p:cNvPr id="69" name="Grafik 68" descr="Goldener Schnitt mit einfarbiger Füllung">
              <a:extLst>
                <a:ext uri="{FF2B5EF4-FFF2-40B4-BE49-F238E27FC236}">
                  <a16:creationId xmlns:a16="http://schemas.microsoft.com/office/drawing/2014/main" id="{5E75EC66-BE10-4DFF-9D48-8013EC14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5133240" y="5246292"/>
              <a:ext cx="720000" cy="720000"/>
            </a:xfrm>
            <a:prstGeom prst="rect">
              <a:avLst/>
            </a:prstGeom>
          </p:spPr>
        </p:pic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A0A76C15-13D9-7E1E-8DD0-E84CADFF50BB}"/>
                </a:ext>
              </a:extLst>
            </p:cNvPr>
            <p:cNvSpPr txBox="1"/>
            <p:nvPr/>
          </p:nvSpPr>
          <p:spPr>
            <a:xfrm>
              <a:off x="5073253" y="5908552"/>
              <a:ext cx="839974" cy="304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interference contour</a:t>
              </a:r>
            </a:p>
          </p:txBody>
        </p: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AF404FFB-38A3-B05A-F5FB-94026F551AD3}"/>
              </a:ext>
            </a:extLst>
          </p:cNvPr>
          <p:cNvGrpSpPr/>
          <p:nvPr/>
        </p:nvGrpSpPr>
        <p:grpSpPr>
          <a:xfrm>
            <a:off x="7402321" y="3191481"/>
            <a:ext cx="839974" cy="826538"/>
            <a:chOff x="5043630" y="4182443"/>
            <a:chExt cx="839974" cy="826538"/>
          </a:xfrm>
        </p:grpSpPr>
        <p:pic>
          <p:nvPicPr>
            <p:cNvPr id="63" name="Grafik 62" descr="Puzzleteile mit einfarbiger Füllung">
              <a:extLst>
                <a:ext uri="{FF2B5EF4-FFF2-40B4-BE49-F238E27FC236}">
                  <a16:creationId xmlns:a16="http://schemas.microsoft.com/office/drawing/2014/main" id="{F895648D-6012-A462-25E0-11064442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5103617" y="4182443"/>
              <a:ext cx="720000" cy="720000"/>
            </a:xfrm>
            <a:prstGeom prst="rect">
              <a:avLst/>
            </a:prstGeom>
          </p:spPr>
        </p:pic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679E55EB-D265-8101-E511-887C5D16A561}"/>
                </a:ext>
              </a:extLst>
            </p:cNvPr>
            <p:cNvSpPr txBox="1"/>
            <p:nvPr/>
          </p:nvSpPr>
          <p:spPr>
            <a:xfrm>
              <a:off x="5043630" y="4856632"/>
              <a:ext cx="839974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perfect fit</a:t>
              </a:r>
            </a:p>
          </p:txBody>
        </p: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0029E48E-805E-48D0-12EA-A5D363C5A76C}"/>
              </a:ext>
            </a:extLst>
          </p:cNvPr>
          <p:cNvGrpSpPr/>
          <p:nvPr/>
        </p:nvGrpSpPr>
        <p:grpSpPr>
          <a:xfrm>
            <a:off x="6201895" y="4128274"/>
            <a:ext cx="1078910" cy="806079"/>
            <a:chOff x="5771455" y="4202902"/>
            <a:chExt cx="1078910" cy="806079"/>
          </a:xfrm>
        </p:grpSpPr>
        <p:pic>
          <p:nvPicPr>
            <p:cNvPr id="65" name="Grafik 64" descr="Messgerät mit einfarbiger Füllung">
              <a:extLst>
                <a:ext uri="{FF2B5EF4-FFF2-40B4-BE49-F238E27FC236}">
                  <a16:creationId xmlns:a16="http://schemas.microsoft.com/office/drawing/2014/main" id="{D4AF52D0-07EB-298A-1B00-B2830481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5950910" y="4202902"/>
              <a:ext cx="720000" cy="720000"/>
            </a:xfrm>
            <a:prstGeom prst="rect">
              <a:avLst/>
            </a:prstGeom>
          </p:spPr>
        </p:pic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2FB2A981-C438-2F14-16EC-55B896F18578}"/>
                </a:ext>
              </a:extLst>
            </p:cNvPr>
            <p:cNvSpPr txBox="1"/>
            <p:nvPr/>
          </p:nvSpPr>
          <p:spPr>
            <a:xfrm>
              <a:off x="5771455" y="4856632"/>
              <a:ext cx="1078910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Time-</a:t>
              </a:r>
              <a:r>
                <a:rPr lang="en-US" sz="1100">
                  <a:solidFill>
                    <a:schemeClr val="bg1"/>
                  </a:solidFill>
                </a:rPr>
                <a:t>t</a:t>
              </a: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o-Market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F8336C16-934E-CF0A-3360-F04D1CD7AFEA}"/>
              </a:ext>
            </a:extLst>
          </p:cNvPr>
          <p:cNvGrpSpPr/>
          <p:nvPr/>
        </p:nvGrpSpPr>
        <p:grpSpPr>
          <a:xfrm>
            <a:off x="6321363" y="3215846"/>
            <a:ext cx="839974" cy="802173"/>
            <a:chOff x="6912284" y="4190997"/>
            <a:chExt cx="839974" cy="802173"/>
          </a:xfrm>
        </p:grpSpPr>
        <p:pic>
          <p:nvPicPr>
            <p:cNvPr id="67" name="Grafik 66" descr="Änderungen &amp; Schneider mit einfarbiger Füllung">
              <a:extLst>
                <a:ext uri="{FF2B5EF4-FFF2-40B4-BE49-F238E27FC236}">
                  <a16:creationId xmlns:a16="http://schemas.microsoft.com/office/drawing/2014/main" id="{824F134E-DEC5-7788-99FE-2FE4CA597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6972271" y="4190997"/>
              <a:ext cx="720000" cy="720000"/>
            </a:xfrm>
            <a:prstGeom prst="rect">
              <a:avLst/>
            </a:prstGeom>
          </p:spPr>
        </p:pic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AA40DF7D-04E2-FA71-F243-78687C642366}"/>
                </a:ext>
              </a:extLst>
            </p:cNvPr>
            <p:cNvSpPr txBox="1"/>
            <p:nvPr/>
          </p:nvSpPr>
          <p:spPr>
            <a:xfrm>
              <a:off x="6912284" y="4840821"/>
              <a:ext cx="839974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optimized</a:t>
              </a:r>
            </a:p>
          </p:txBody>
        </p: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8ECB8B25-91DC-8FF4-B4D2-27442EB551B9}"/>
              </a:ext>
            </a:extLst>
          </p:cNvPr>
          <p:cNvGrpSpPr/>
          <p:nvPr/>
        </p:nvGrpSpPr>
        <p:grpSpPr>
          <a:xfrm>
            <a:off x="7402321" y="4079036"/>
            <a:ext cx="839974" cy="855317"/>
            <a:chOff x="6113495" y="5187149"/>
            <a:chExt cx="839974" cy="855317"/>
          </a:xfrm>
        </p:grpSpPr>
        <p:pic>
          <p:nvPicPr>
            <p:cNvPr id="71" name="Grafik 70" descr="Fußabdrücke mit einfarbiger Füllung">
              <a:extLst>
                <a:ext uri="{FF2B5EF4-FFF2-40B4-BE49-F238E27FC236}">
                  <a16:creationId xmlns:a16="http://schemas.microsoft.com/office/drawing/2014/main" id="{DACF15D2-E4F5-F8B0-82E7-60F4EB5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6173482" y="5187149"/>
              <a:ext cx="720000" cy="720000"/>
            </a:xfrm>
            <a:prstGeom prst="rect">
              <a:avLst/>
            </a:prstGeom>
          </p:spPr>
        </p:pic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A5BFAFD0-5D65-7752-8DF0-E3B1B7D47607}"/>
                </a:ext>
              </a:extLst>
            </p:cNvPr>
            <p:cNvSpPr txBox="1"/>
            <p:nvPr/>
          </p:nvSpPr>
          <p:spPr>
            <a:xfrm>
              <a:off x="6113495" y="5890117"/>
              <a:ext cx="839974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Footprint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FAFD2F8F-EEBE-1165-8256-3EE5BB2DAFC2}"/>
              </a:ext>
            </a:extLst>
          </p:cNvPr>
          <p:cNvGrpSpPr/>
          <p:nvPr/>
        </p:nvGrpSpPr>
        <p:grpSpPr>
          <a:xfrm>
            <a:off x="6321363" y="5079445"/>
            <a:ext cx="839974" cy="853575"/>
            <a:chOff x="7151785" y="5158931"/>
            <a:chExt cx="839974" cy="853575"/>
          </a:xfrm>
        </p:grpSpPr>
        <p:pic>
          <p:nvPicPr>
            <p:cNvPr id="73" name="Grafik 72" descr="Erdkugel: Afrika und Europa mit einfarbiger Füllung">
              <a:extLst>
                <a:ext uri="{FF2B5EF4-FFF2-40B4-BE49-F238E27FC236}">
                  <a16:creationId xmlns:a16="http://schemas.microsoft.com/office/drawing/2014/main" id="{210E6E21-AEE8-CE08-93F5-42DB711AF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7211772" y="5158931"/>
              <a:ext cx="720000" cy="720000"/>
            </a:xfrm>
            <a:prstGeom prst="rect">
              <a:avLst/>
            </a:prstGeom>
          </p:spPr>
        </p:pic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A80765A-23B9-9A77-7CE2-6B2EA98B0BE9}"/>
                </a:ext>
              </a:extLst>
            </p:cNvPr>
            <p:cNvSpPr txBox="1"/>
            <p:nvPr/>
          </p:nvSpPr>
          <p:spPr>
            <a:xfrm>
              <a:off x="7151785" y="5860157"/>
              <a:ext cx="839974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100">
                  <a:solidFill>
                    <a:schemeClr val="bg1"/>
                  </a:solidFill>
                </a:rPr>
                <a:t>g</a:t>
              </a: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lobal</a:t>
              </a: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DB2D00C8-A964-6699-4F4E-C69A59B618D1}"/>
              </a:ext>
            </a:extLst>
          </p:cNvPr>
          <p:cNvGrpSpPr/>
          <p:nvPr/>
        </p:nvGrpSpPr>
        <p:grpSpPr>
          <a:xfrm>
            <a:off x="7402321" y="5081559"/>
            <a:ext cx="839974" cy="851461"/>
            <a:chOff x="7790574" y="4429544"/>
            <a:chExt cx="839974" cy="851461"/>
          </a:xfrm>
        </p:grpSpPr>
        <p:pic>
          <p:nvPicPr>
            <p:cNvPr id="75" name="Grafik 74" descr="Stoppuhr 33% mit einfarbiger Füllung">
              <a:extLst>
                <a:ext uri="{FF2B5EF4-FFF2-40B4-BE49-F238E27FC236}">
                  <a16:creationId xmlns:a16="http://schemas.microsoft.com/office/drawing/2014/main" id="{851D06E2-D9FD-0408-6008-FEFF45F0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7850561" y="4429544"/>
              <a:ext cx="720000" cy="720000"/>
            </a:xfrm>
            <a:prstGeom prst="rect">
              <a:avLst/>
            </a:prstGeom>
          </p:spPr>
        </p:pic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41E4E0C9-4AA6-E0AC-D701-DC14F5F8F660}"/>
                </a:ext>
              </a:extLst>
            </p:cNvPr>
            <p:cNvSpPr txBox="1"/>
            <p:nvPr/>
          </p:nvSpPr>
          <p:spPr>
            <a:xfrm>
              <a:off x="7790574" y="5128656"/>
              <a:ext cx="839974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fast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341BCC18-F5ED-D6B0-F265-B20D1EBCBCBA}"/>
              </a:ext>
            </a:extLst>
          </p:cNvPr>
          <p:cNvGrpSpPr/>
          <p:nvPr/>
        </p:nvGrpSpPr>
        <p:grpSpPr>
          <a:xfrm>
            <a:off x="5240405" y="5062998"/>
            <a:ext cx="839974" cy="870022"/>
            <a:chOff x="4053087" y="5488913"/>
            <a:chExt cx="839974" cy="870022"/>
          </a:xfrm>
        </p:grpSpPr>
        <p:pic>
          <p:nvPicPr>
            <p:cNvPr id="77" name="Grafik 76" descr="Erneuerbare Energien mit einfarbiger Füllung">
              <a:extLst>
                <a:ext uri="{FF2B5EF4-FFF2-40B4-BE49-F238E27FC236}">
                  <a16:creationId xmlns:a16="http://schemas.microsoft.com/office/drawing/2014/main" id="{CC5A5D39-2F71-4BA7-287A-DC3911905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4113074" y="5488913"/>
              <a:ext cx="720000" cy="720000"/>
            </a:xfrm>
            <a:prstGeom prst="rect">
              <a:avLst/>
            </a:prstGeom>
          </p:spPr>
        </p:pic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57E44D37-6E3E-9841-263A-B7413B80E68E}"/>
                </a:ext>
              </a:extLst>
            </p:cNvPr>
            <p:cNvSpPr txBox="1"/>
            <p:nvPr/>
          </p:nvSpPr>
          <p:spPr>
            <a:xfrm>
              <a:off x="4053087" y="6206586"/>
              <a:ext cx="839974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en-US" sz="1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sustainable</a:t>
              </a: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84EA930-5528-5D7E-D75F-DA0106A32A51}"/>
              </a:ext>
            </a:extLst>
          </p:cNvPr>
          <p:cNvGrpSpPr/>
          <p:nvPr/>
        </p:nvGrpSpPr>
        <p:grpSpPr>
          <a:xfrm>
            <a:off x="5240405" y="3154855"/>
            <a:ext cx="839974" cy="863164"/>
            <a:chOff x="4673853" y="3150954"/>
            <a:chExt cx="839974" cy="863164"/>
          </a:xfrm>
        </p:grpSpPr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2C9641B9-8575-DF57-2CA8-4F8469EA98DB}"/>
                </a:ext>
              </a:extLst>
            </p:cNvPr>
            <p:cNvSpPr txBox="1"/>
            <p:nvPr/>
          </p:nvSpPr>
          <p:spPr>
            <a:xfrm>
              <a:off x="4673853" y="3861769"/>
              <a:ext cx="839974" cy="1523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100">
                  <a:solidFill>
                    <a:schemeClr val="bg1"/>
                  </a:solidFill>
                </a:rPr>
                <a:t>compliant</a:t>
              </a:r>
              <a:endParaRPr kumimoji="0" lang="en-US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97" name="Grafik 96" descr="Richterin mit einfarbiger Füllung">
              <a:extLst>
                <a:ext uri="{FF2B5EF4-FFF2-40B4-BE49-F238E27FC236}">
                  <a16:creationId xmlns:a16="http://schemas.microsoft.com/office/drawing/2014/main" id="{AA1E6131-4A6C-FD7C-7384-915079A35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p:blipFill>
          <p:spPr>
            <a:xfrm>
              <a:off x="4733840" y="3150954"/>
              <a:ext cx="720000" cy="720000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7F28149F-0A0F-B7A2-DFFD-9E692B9D9095}"/>
              </a:ext>
            </a:extLst>
          </p:cNvPr>
          <p:cNvSpPr txBox="1"/>
          <p:nvPr/>
        </p:nvSpPr>
        <p:spPr>
          <a:xfrm>
            <a:off x="2244358" y="5628322"/>
            <a:ext cx="2686541" cy="58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1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r>
              <a:rPr lang="en-US" sz="1400" b="1"/>
              <a:t>Design sovereignty over a tried-and-tested, extensive modular product system</a:t>
            </a:r>
          </a:p>
        </p:txBody>
      </p:sp>
    </p:spTree>
    <p:extLst>
      <p:ext uri="{BB962C8B-B14F-4D97-AF65-F5344CB8AC3E}">
        <p14:creationId xmlns:p14="http://schemas.microsoft.com/office/powerpoint/2010/main" val="355048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rapezoid 109">
            <a:extLst>
              <a:ext uri="{FF2B5EF4-FFF2-40B4-BE49-F238E27FC236}">
                <a16:creationId xmlns:a16="http://schemas.microsoft.com/office/drawing/2014/main" id="{2DA3FC07-8A39-8B94-2048-79F437954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3395999" y="-2118117"/>
            <a:ext cx="5400000" cy="12192002"/>
          </a:xfrm>
          <a:prstGeom prst="trapezoid">
            <a:avLst>
              <a:gd name="adj" fmla="val 11900"/>
            </a:avLst>
          </a:prstGeom>
          <a:gradFill flip="none" rotWithShape="1">
            <a:gsLst>
              <a:gs pos="31000">
                <a:srgbClr val="80C5E5"/>
              </a:gs>
              <a:gs pos="0">
                <a:schemeClr val="bg1"/>
              </a:gs>
              <a:gs pos="71000">
                <a:schemeClr val="bg2">
                  <a:shade val="67500"/>
                  <a:satMod val="115000"/>
                </a:schemeClr>
              </a:gs>
              <a:gs pos="100000">
                <a:srgbClr val="009EE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F1AE43-ECEB-44C4-0E29-438F36D7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7428"/>
            <a:ext cx="8996816" cy="1020318"/>
          </a:xfrm>
        </p:spPr>
        <p:txBody>
          <a:bodyPr/>
          <a:lstStyle/>
          <a:p>
            <a:r>
              <a:rPr lang="en-US"/>
              <a:t>We design the solution ... ... </a:t>
            </a:r>
            <a:r>
              <a:rPr lang="en-US" u="sng"/>
              <a:t>with</a:t>
            </a:r>
            <a:r>
              <a:rPr lang="en-US"/>
              <a:t> you!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581706-3A6A-1013-F65E-FA096EFF2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BBE7A2-156F-16F7-2D06-624A6686E9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6BD69D0-1BF7-08E4-C5EA-58E1DCF585F5}"/>
              </a:ext>
            </a:extLst>
          </p:cNvPr>
          <p:cNvSpPr/>
          <p:nvPr/>
        </p:nvSpPr>
        <p:spPr>
          <a:xfrm>
            <a:off x="316271" y="2433330"/>
            <a:ext cx="2262920" cy="22629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Kreis: nicht ausgefüllt 31">
            <a:extLst>
              <a:ext uri="{FF2B5EF4-FFF2-40B4-BE49-F238E27FC236}">
                <a16:creationId xmlns:a16="http://schemas.microsoft.com/office/drawing/2014/main" id="{0026F2AC-C129-6E11-3A58-69CE0732ACD1}"/>
              </a:ext>
            </a:extLst>
          </p:cNvPr>
          <p:cNvSpPr/>
          <p:nvPr/>
        </p:nvSpPr>
        <p:spPr>
          <a:xfrm>
            <a:off x="316378" y="2433437"/>
            <a:ext cx="2262706" cy="2262703"/>
          </a:xfrm>
          <a:prstGeom prst="donut">
            <a:avLst>
              <a:gd name="adj" fmla="val 300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D52E801-185A-B6AF-6BC8-94E903A59462}"/>
              </a:ext>
            </a:extLst>
          </p:cNvPr>
          <p:cNvSpPr txBox="1"/>
          <p:nvPr/>
        </p:nvSpPr>
        <p:spPr>
          <a:xfrm>
            <a:off x="358655" y="4962509"/>
            <a:ext cx="2178152" cy="249299"/>
          </a:xfrm>
          <a:prstGeom prst="rect">
            <a:avLst/>
          </a:prstGeom>
          <a:noFill/>
        </p:spPr>
        <p:txBody>
          <a:bodyPr wrap="square" lIns="0" tIns="0" rIns="0" bIns="0" numCol="1" rtlCol="0" anchor="ctr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>
                <a:tab pos="358775" algn="l"/>
              </a:tabLst>
            </a:pPr>
            <a:r>
              <a:rPr kumimoji="0" lang="en-US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Consultancy</a:t>
            </a:r>
            <a:endParaRPr lang="en-US" b="1">
              <a:solidFill>
                <a:schemeClr val="tx2"/>
              </a:solidFill>
            </a:endParaRPr>
          </a:p>
        </p:txBody>
      </p:sp>
      <p:pic>
        <p:nvPicPr>
          <p:cNvPr id="68" name="Grafik 67" descr="Callcenter mit einfarbiger Füllung">
            <a:extLst>
              <a:ext uri="{FF2B5EF4-FFF2-40B4-BE49-F238E27FC236}">
                <a16:creationId xmlns:a16="http://schemas.microsoft.com/office/drawing/2014/main" id="{8AE6FA91-15EA-CE1D-51D6-66E929BCE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731" y="2843192"/>
            <a:ext cx="1440000" cy="1440000"/>
          </a:xfrm>
          <a:prstGeom prst="rect">
            <a:avLst/>
          </a:prstGeom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5DE79779-1541-893E-3C30-71FFB846BAEF}"/>
              </a:ext>
            </a:extLst>
          </p:cNvPr>
          <p:cNvSpPr/>
          <p:nvPr/>
        </p:nvSpPr>
        <p:spPr>
          <a:xfrm>
            <a:off x="2663002" y="2433330"/>
            <a:ext cx="2262920" cy="22629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Kreis: nicht ausgefüllt 63">
            <a:extLst>
              <a:ext uri="{FF2B5EF4-FFF2-40B4-BE49-F238E27FC236}">
                <a16:creationId xmlns:a16="http://schemas.microsoft.com/office/drawing/2014/main" id="{85B58F92-2603-1187-EAC0-ECB7AD955DD2}"/>
              </a:ext>
            </a:extLst>
          </p:cNvPr>
          <p:cNvSpPr/>
          <p:nvPr/>
        </p:nvSpPr>
        <p:spPr>
          <a:xfrm>
            <a:off x="2663109" y="2433437"/>
            <a:ext cx="2262706" cy="2262703"/>
          </a:xfrm>
          <a:prstGeom prst="donut">
            <a:avLst>
              <a:gd name="adj" fmla="val 300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EBA2808-E43D-854D-D94E-C1DF575171F3}"/>
              </a:ext>
            </a:extLst>
          </p:cNvPr>
          <p:cNvSpPr txBox="1"/>
          <p:nvPr/>
        </p:nvSpPr>
        <p:spPr>
          <a:xfrm>
            <a:off x="2705386" y="4962509"/>
            <a:ext cx="2178152" cy="249299"/>
          </a:xfrm>
          <a:prstGeom prst="rect">
            <a:avLst/>
          </a:prstGeom>
          <a:noFill/>
        </p:spPr>
        <p:txBody>
          <a:bodyPr wrap="square" lIns="0" tIns="0" rIns="0" bIns="0" numCol="1" rtlCol="0" anchor="ctr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>
                <a:tab pos="358775" algn="l"/>
              </a:tabLst>
            </a:pPr>
            <a:r>
              <a:rPr kumimoji="0" lang="en-US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On-site analysis</a:t>
            </a:r>
            <a:endParaRPr lang="en-US" b="1">
              <a:solidFill>
                <a:schemeClr val="tx2"/>
              </a:solidFill>
            </a:endParaRPr>
          </a:p>
        </p:txBody>
      </p:sp>
      <p:pic>
        <p:nvPicPr>
          <p:cNvPr id="109" name="Grafik 108" descr="Route zwei Stecknadeln mit Weg mit einfarbiger Füllung">
            <a:extLst>
              <a:ext uri="{FF2B5EF4-FFF2-40B4-BE49-F238E27FC236}">
                <a16:creationId xmlns:a16="http://schemas.microsoft.com/office/drawing/2014/main" id="{856F25DD-A2FF-76B2-C1E1-E7469D0DA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4462" y="2843192"/>
            <a:ext cx="1440000" cy="1440000"/>
          </a:xfrm>
          <a:prstGeom prst="rect">
            <a:avLst/>
          </a:prstGeom>
        </p:spPr>
      </p:pic>
      <p:sp>
        <p:nvSpPr>
          <p:cNvPr id="115" name="Ellipse 114">
            <a:extLst>
              <a:ext uri="{FF2B5EF4-FFF2-40B4-BE49-F238E27FC236}">
                <a16:creationId xmlns:a16="http://schemas.microsoft.com/office/drawing/2014/main" id="{48F0A3D2-9675-4242-46FE-1CC2F5E665E5}"/>
              </a:ext>
            </a:extLst>
          </p:cNvPr>
          <p:cNvSpPr/>
          <p:nvPr/>
        </p:nvSpPr>
        <p:spPr>
          <a:xfrm>
            <a:off x="7356464" y="2433330"/>
            <a:ext cx="2262920" cy="22629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Kreis: nicht ausgefüllt 115">
            <a:extLst>
              <a:ext uri="{FF2B5EF4-FFF2-40B4-BE49-F238E27FC236}">
                <a16:creationId xmlns:a16="http://schemas.microsoft.com/office/drawing/2014/main" id="{36719D12-6F64-8977-3A31-295FE4726AC7}"/>
              </a:ext>
            </a:extLst>
          </p:cNvPr>
          <p:cNvSpPr/>
          <p:nvPr/>
        </p:nvSpPr>
        <p:spPr>
          <a:xfrm>
            <a:off x="7356571" y="2433437"/>
            <a:ext cx="2262706" cy="2262703"/>
          </a:xfrm>
          <a:prstGeom prst="donut">
            <a:avLst>
              <a:gd name="adj" fmla="val 300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575B8361-DD9E-9175-FC28-0DCE32E0128F}"/>
              </a:ext>
            </a:extLst>
          </p:cNvPr>
          <p:cNvSpPr txBox="1"/>
          <p:nvPr/>
        </p:nvSpPr>
        <p:spPr>
          <a:xfrm>
            <a:off x="7398848" y="4962509"/>
            <a:ext cx="2178152" cy="249299"/>
          </a:xfrm>
          <a:prstGeom prst="rect">
            <a:avLst/>
          </a:prstGeom>
          <a:noFill/>
        </p:spPr>
        <p:txBody>
          <a:bodyPr wrap="square" lIns="0" tIns="0" rIns="0" bIns="0" numCol="1" rtlCol="0" anchor="ctr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>
                <a:tab pos="358775" algn="l"/>
              </a:tabLst>
            </a:pPr>
            <a:r>
              <a:rPr lang="en-US" b="1">
                <a:solidFill>
                  <a:schemeClr val="tx2"/>
                </a:solidFill>
              </a:rPr>
              <a:t>Accessories</a:t>
            </a:r>
          </a:p>
        </p:txBody>
      </p:sp>
      <p:pic>
        <p:nvPicPr>
          <p:cNvPr id="103" name="Grafik 102" descr="Freigeben mit einfarbiger Füllung">
            <a:extLst>
              <a:ext uri="{FF2B5EF4-FFF2-40B4-BE49-F238E27FC236}">
                <a16:creationId xmlns:a16="http://schemas.microsoft.com/office/drawing/2014/main" id="{AF9B1185-C074-D607-E9DA-10DF2700B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7924" y="2843192"/>
            <a:ext cx="1440000" cy="1440000"/>
          </a:xfrm>
          <a:prstGeom prst="rect">
            <a:avLst/>
          </a:prstGeom>
        </p:spPr>
      </p:pic>
      <p:sp>
        <p:nvSpPr>
          <p:cNvPr id="94" name="Ellipse 93">
            <a:extLst>
              <a:ext uri="{FF2B5EF4-FFF2-40B4-BE49-F238E27FC236}">
                <a16:creationId xmlns:a16="http://schemas.microsoft.com/office/drawing/2014/main" id="{BA7DF025-1565-D198-ECF1-37DF0B8690B7}"/>
              </a:ext>
            </a:extLst>
          </p:cNvPr>
          <p:cNvSpPr/>
          <p:nvPr/>
        </p:nvSpPr>
        <p:spPr>
          <a:xfrm>
            <a:off x="5009733" y="2433330"/>
            <a:ext cx="2262920" cy="22629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Kreis: nicht ausgefüllt 95">
            <a:extLst>
              <a:ext uri="{FF2B5EF4-FFF2-40B4-BE49-F238E27FC236}">
                <a16:creationId xmlns:a16="http://schemas.microsoft.com/office/drawing/2014/main" id="{84CEFD9B-37D6-C996-6AF8-3C3BD2164D43}"/>
              </a:ext>
            </a:extLst>
          </p:cNvPr>
          <p:cNvSpPr/>
          <p:nvPr/>
        </p:nvSpPr>
        <p:spPr>
          <a:xfrm>
            <a:off x="5009840" y="2433437"/>
            <a:ext cx="2262706" cy="2262703"/>
          </a:xfrm>
          <a:prstGeom prst="donut">
            <a:avLst>
              <a:gd name="adj" fmla="val 300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D6F2BA8D-F32C-2865-78B9-3EB701C3501C}"/>
              </a:ext>
            </a:extLst>
          </p:cNvPr>
          <p:cNvSpPr txBox="1"/>
          <p:nvPr/>
        </p:nvSpPr>
        <p:spPr>
          <a:xfrm>
            <a:off x="5052117" y="4962509"/>
            <a:ext cx="2178152" cy="249299"/>
          </a:xfrm>
          <a:prstGeom prst="rect">
            <a:avLst/>
          </a:prstGeom>
          <a:noFill/>
        </p:spPr>
        <p:txBody>
          <a:bodyPr wrap="square" lIns="0" tIns="0" rIns="0" bIns="0" numCol="1" rtlCol="0" anchor="ctr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>
                <a:tab pos="358775" algn="l"/>
              </a:tabLst>
            </a:pPr>
            <a:r>
              <a:rPr kumimoji="0" lang="en-US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Price estimation</a:t>
            </a:r>
            <a:endParaRPr lang="en-US" b="1">
              <a:solidFill>
                <a:schemeClr val="tx2"/>
              </a:solidFill>
            </a:endParaRPr>
          </a:p>
        </p:txBody>
      </p: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124F7A9C-BA54-E5E2-35B2-AE3755A8813A}"/>
              </a:ext>
            </a:extLst>
          </p:cNvPr>
          <p:cNvGrpSpPr/>
          <p:nvPr/>
        </p:nvGrpSpPr>
        <p:grpSpPr>
          <a:xfrm>
            <a:off x="5421193" y="2843192"/>
            <a:ext cx="1440000" cy="1440000"/>
            <a:chOff x="4733144" y="2843192"/>
            <a:chExt cx="1440000" cy="1440000"/>
          </a:xfrm>
          <a:solidFill>
            <a:schemeClr val="tx2"/>
          </a:solidFill>
        </p:grpSpPr>
        <p:pic>
          <p:nvPicPr>
            <p:cNvPr id="123" name="Grafik 122" descr="Raute mit einfarbiger Füllung">
              <a:extLst>
                <a:ext uri="{FF2B5EF4-FFF2-40B4-BE49-F238E27FC236}">
                  <a16:creationId xmlns:a16="http://schemas.microsoft.com/office/drawing/2014/main" id="{4F6F0D7E-7490-AB15-C130-44C4AB697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35796" y="3089111"/>
              <a:ext cx="752268" cy="752268"/>
            </a:xfrm>
            <a:prstGeom prst="rect">
              <a:avLst/>
            </a:prstGeom>
          </p:spPr>
        </p:pic>
        <p:pic>
          <p:nvPicPr>
            <p:cNvPr id="125" name="Grafik 124" descr="Lupe mit einfarbiger Füllung">
              <a:extLst>
                <a:ext uri="{FF2B5EF4-FFF2-40B4-BE49-F238E27FC236}">
                  <a16:creationId xmlns:a16="http://schemas.microsoft.com/office/drawing/2014/main" id="{386EFD41-E75C-2B90-34E0-E6D5A758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33144" y="2843192"/>
              <a:ext cx="1440000" cy="144000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9112F5F9-359A-7211-DFDA-430795CC5C0D}"/>
              </a:ext>
            </a:extLst>
          </p:cNvPr>
          <p:cNvGrpSpPr/>
          <p:nvPr/>
        </p:nvGrpSpPr>
        <p:grpSpPr>
          <a:xfrm>
            <a:off x="9703196" y="2433330"/>
            <a:ext cx="2262920" cy="2262917"/>
            <a:chOff x="7031456" y="2011956"/>
            <a:chExt cx="2448000" cy="2448000"/>
          </a:xfrm>
        </p:grpSpPr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09A11BBF-FACB-3440-91AE-E00C49153FAC}"/>
                </a:ext>
              </a:extLst>
            </p:cNvPr>
            <p:cNvSpPr/>
            <p:nvPr/>
          </p:nvSpPr>
          <p:spPr>
            <a:xfrm>
              <a:off x="7031456" y="2011956"/>
              <a:ext cx="2448000" cy="2448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Kreis: nicht ausgefüllt 120">
              <a:extLst>
                <a:ext uri="{FF2B5EF4-FFF2-40B4-BE49-F238E27FC236}">
                  <a16:creationId xmlns:a16="http://schemas.microsoft.com/office/drawing/2014/main" id="{B34C8A80-FE3F-E0F8-1EC2-B96D85D4D458}"/>
                </a:ext>
              </a:extLst>
            </p:cNvPr>
            <p:cNvSpPr/>
            <p:nvPr/>
          </p:nvSpPr>
          <p:spPr>
            <a:xfrm>
              <a:off x="7031572" y="2012072"/>
              <a:ext cx="2447768" cy="2447768"/>
            </a:xfrm>
            <a:prstGeom prst="donut">
              <a:avLst>
                <a:gd name="adj" fmla="val 3003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9" name="Textfeld 118">
            <a:extLst>
              <a:ext uri="{FF2B5EF4-FFF2-40B4-BE49-F238E27FC236}">
                <a16:creationId xmlns:a16="http://schemas.microsoft.com/office/drawing/2014/main" id="{3642C9B2-38C6-AB4C-9C34-A10A3CE7C5A9}"/>
              </a:ext>
            </a:extLst>
          </p:cNvPr>
          <p:cNvSpPr txBox="1"/>
          <p:nvPr/>
        </p:nvSpPr>
        <p:spPr>
          <a:xfrm>
            <a:off x="9745580" y="4837860"/>
            <a:ext cx="2178152" cy="498598"/>
          </a:xfrm>
          <a:prstGeom prst="rect">
            <a:avLst/>
          </a:prstGeom>
          <a:noFill/>
        </p:spPr>
        <p:txBody>
          <a:bodyPr wrap="square" lIns="0" tIns="0" rIns="0" bIns="0" numCol="1" rtlCol="0" anchor="ctr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>
                <a:tab pos="358775" algn="l"/>
              </a:tabLst>
            </a:pPr>
            <a:r>
              <a:rPr lang="en-US" b="1">
                <a:solidFill>
                  <a:schemeClr val="tx2"/>
                </a:solidFill>
              </a:rPr>
              <a:t>Preliminary investigation</a:t>
            </a:r>
          </a:p>
        </p:txBody>
      </p:sp>
      <p:pic>
        <p:nvPicPr>
          <p:cNvPr id="126" name="Grafik 125" descr="Recherche mit einfarbiger Füllung">
            <a:extLst>
              <a:ext uri="{FF2B5EF4-FFF2-40B4-BE49-F238E27FC236}">
                <a16:creationId xmlns:a16="http://schemas.microsoft.com/office/drawing/2014/main" id="{BCC52D0D-07DF-ACFB-3F2F-7984CB7CF2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0114656" y="28431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7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5045586D-2D6B-EB69-DBA1-87FAFD763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16" t="27177" r="14516" b="27177"/>
          <a:stretch/>
        </p:blipFill>
        <p:spPr bwMode="auto">
          <a:xfrm>
            <a:off x="10133239" y="2101685"/>
            <a:ext cx="1520936" cy="97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optional: prototype / simulation / digital twin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AAA74-1642-FF42-7202-24C9654E9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5316536" cy="4159250"/>
          </a:xfrm>
        </p:spPr>
        <p:txBody>
          <a:bodyPr/>
          <a:lstStyle/>
          <a:p>
            <a:pPr marL="0" indent="0">
              <a:buNone/>
            </a:pPr>
            <a:r>
              <a:rPr lang="en-US" b="1" noProof="0"/>
              <a:t>Support of the solution design by:</a:t>
            </a:r>
          </a:p>
          <a:p>
            <a:r>
              <a:rPr lang="en-US" noProof="0"/>
              <a:t>Simulation</a:t>
            </a:r>
          </a:p>
          <a:p>
            <a:r>
              <a:rPr lang="en-US" noProof="0"/>
              <a:t>Prototypes</a:t>
            </a:r>
          </a:p>
          <a:p>
            <a:r>
              <a:rPr lang="en-US"/>
              <a:t>D</a:t>
            </a:r>
            <a:r>
              <a:rPr lang="en-US" noProof="0" err="1"/>
              <a:t>igital</a:t>
            </a:r>
            <a:r>
              <a:rPr lang="en-US" noProof="0"/>
              <a:t> twins</a:t>
            </a:r>
          </a:p>
          <a:p>
            <a:r>
              <a:rPr lang="en-US" noProof="0"/>
              <a:t>Hardware-in-the-Loop (HIL) /</a:t>
            </a:r>
            <a:br>
              <a:rPr lang="en-US" noProof="0"/>
            </a:br>
            <a:r>
              <a:rPr lang="en-US" noProof="0"/>
              <a:t>Software-in-the-Loop (SIL)</a:t>
            </a:r>
          </a:p>
          <a:p>
            <a:endParaRPr lang="en-US" noProof="0"/>
          </a:p>
          <a:p>
            <a:r>
              <a:rPr lang="en-US" noProof="0"/>
              <a:t>Obtaining important findings in the early project phase</a:t>
            </a:r>
          </a:p>
          <a:p>
            <a:pPr marL="750888" lvl="1" indent="-361950">
              <a:buFont typeface="Wingdings" panose="05000000000000000000" pitchFamily="2" charset="2"/>
              <a:buChar char="à"/>
            </a:pPr>
            <a:r>
              <a:rPr lang="en-US" sz="2000" noProof="0">
                <a:sym typeface="Wingdings" panose="05000000000000000000" pitchFamily="2" charset="2"/>
              </a:rPr>
              <a:t>Safeguarding</a:t>
            </a:r>
          </a:p>
          <a:p>
            <a:pPr marL="750888" lvl="1" indent="-361950">
              <a:buFont typeface="Wingdings" panose="05000000000000000000" pitchFamily="2" charset="2"/>
              <a:buChar char="à"/>
            </a:pPr>
            <a:r>
              <a:rPr lang="en-US" sz="2000" noProof="0">
                <a:sym typeface="Wingdings" panose="05000000000000000000" pitchFamily="2" charset="2"/>
              </a:rPr>
              <a:t>Speed</a:t>
            </a:r>
            <a:endParaRPr lang="en-US" sz="2000" noProof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32DC792-35FF-D426-B00C-9A81EFDF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870" y="2179941"/>
            <a:ext cx="278437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444044A-26A4-849F-F581-67474CD171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56" t="49209" r="16282" b="21647"/>
          <a:stretch/>
        </p:blipFill>
        <p:spPr>
          <a:xfrm>
            <a:off x="8897347" y="5174147"/>
            <a:ext cx="2812142" cy="90680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5A714BB-2397-9CD7-EDED-FDFD1E4367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50" r="27461" b="13423"/>
          <a:stretch/>
        </p:blipFill>
        <p:spPr>
          <a:xfrm>
            <a:off x="6216652" y="5143014"/>
            <a:ext cx="2439393" cy="124555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6B48689-6F07-4BDC-9BC5-4806F6673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07" b="24707"/>
          <a:stretch/>
        </p:blipFill>
        <p:spPr bwMode="auto">
          <a:xfrm>
            <a:off x="8531960" y="3029871"/>
            <a:ext cx="2629438" cy="7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F5FF60-B337-0F09-4BBB-1DC4DF143251}"/>
              </a:ext>
            </a:extLst>
          </p:cNvPr>
          <p:cNvSpPr txBox="1"/>
          <p:nvPr/>
        </p:nvSpPr>
        <p:spPr>
          <a:xfrm>
            <a:off x="6418441" y="6345316"/>
            <a:ext cx="2035814" cy="2215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Topology optimization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274F63-665B-6752-A9FC-C83BEFD51C11}"/>
              </a:ext>
            </a:extLst>
          </p:cNvPr>
          <p:cNvSpPr txBox="1"/>
          <p:nvPr/>
        </p:nvSpPr>
        <p:spPr>
          <a:xfrm>
            <a:off x="9134027" y="6117682"/>
            <a:ext cx="2338782" cy="2215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Magnetic field simulation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85B06F-65D8-6782-1301-C722AED07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208" y="3403965"/>
            <a:ext cx="1855015" cy="15663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1338D3-86D1-A690-500F-0EFE85F6C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0057" y="4213720"/>
            <a:ext cx="2232853" cy="8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88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Final design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AAA74-1642-FF42-7202-24C9654E9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49"/>
            <a:ext cx="6684962" cy="4159251"/>
          </a:xfrm>
        </p:spPr>
        <p:txBody>
          <a:bodyPr/>
          <a:lstStyle/>
          <a:p>
            <a:pPr marL="432000" indent="0">
              <a:buNone/>
            </a:pPr>
            <a:r>
              <a:rPr lang="en-US" sz="1800"/>
              <a:t>AI-supported design in the range of solution finding and specifications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Consideration of industry- and country-specific laws, standards and regulations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Risk assessment and declaration of incorporation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High-end 3D CAD systems for all conceivable requirements 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Worldwide design standards and solution databases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B00B66-78B6-6C6F-EC9E-9BFC0FBE4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143" y="5423733"/>
            <a:ext cx="876376" cy="3886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341DA40-6F55-603C-7B16-E36836217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313" y="5421954"/>
            <a:ext cx="1129089" cy="3904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4F9BED-66F2-6857-8BC0-73AE6200E7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3616" y="3219015"/>
            <a:ext cx="2400000" cy="14287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129ED80-CA00-CBDD-B1E3-4036CE666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979" y="2146549"/>
            <a:ext cx="2400000" cy="14287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241EBEA-271B-76A8-3C5F-4A40672A4219}"/>
              </a:ext>
            </a:extLst>
          </p:cNvPr>
          <p:cNvSpPr txBox="1"/>
          <p:nvPr/>
        </p:nvSpPr>
        <p:spPr>
          <a:xfrm>
            <a:off x="7993903" y="3355776"/>
            <a:ext cx="1771319" cy="193899"/>
          </a:xfrm>
          <a:prstGeom prst="rect">
            <a:avLst/>
          </a:prstGeom>
          <a:solidFill>
            <a:srgbClr val="9A9B9D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Brackenheim-Hausen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796CEDE-B0A3-8641-9E39-C394FB51740A}"/>
              </a:ext>
            </a:extLst>
          </p:cNvPr>
          <p:cNvSpPr txBox="1"/>
          <p:nvPr/>
        </p:nvSpPr>
        <p:spPr>
          <a:xfrm>
            <a:off x="9327403" y="4428242"/>
            <a:ext cx="956993" cy="193899"/>
          </a:xfrm>
          <a:prstGeom prst="rect">
            <a:avLst/>
          </a:prstGeom>
          <a:solidFill>
            <a:srgbClr val="9A9B9D">
              <a:alpha val="50196"/>
            </a:srgbClr>
          </a:solidFill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St. Georgen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2D264E0-D485-A508-F94A-65EB189362E3}"/>
              </a:ext>
            </a:extLst>
          </p:cNvPr>
          <p:cNvPicPr>
            <a:picLocks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061" y="3904957"/>
            <a:ext cx="612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CF57C1A-C88A-4F4C-747E-966DFA772384}"/>
              </a:ext>
            </a:extLst>
          </p:cNvPr>
          <p:cNvPicPr>
            <a:picLocks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097" y="4345191"/>
            <a:ext cx="612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5E503C8-9BA5-9661-76C4-125F0E5FF313}"/>
              </a:ext>
            </a:extLst>
          </p:cNvPr>
          <p:cNvPicPr>
            <a:picLocks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821" y="4105837"/>
            <a:ext cx="612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rdkugel: Afrika und Europa mit einfarbiger Füllung">
            <a:extLst>
              <a:ext uri="{FF2B5EF4-FFF2-40B4-BE49-F238E27FC236}">
                <a16:creationId xmlns:a16="http://schemas.microsoft.com/office/drawing/2014/main" id="{06D641C5-414C-6F61-E037-3683CE5A0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384" y="5331420"/>
            <a:ext cx="540000" cy="540000"/>
          </a:xfrm>
          <a:prstGeom prst="rect">
            <a:avLst/>
          </a:prstGeom>
        </p:spPr>
      </p:pic>
      <p:pic>
        <p:nvPicPr>
          <p:cNvPr id="13" name="Grafik 12" descr="Ebenen (Design) mit einfarbiger Füllung">
            <a:extLst>
              <a:ext uri="{FF2B5EF4-FFF2-40B4-BE49-F238E27FC236}">
                <a16:creationId xmlns:a16="http://schemas.microsoft.com/office/drawing/2014/main" id="{27B81CCA-4DE0-1354-B416-37B2F8B4FA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384" y="4629466"/>
            <a:ext cx="540000" cy="540000"/>
          </a:xfrm>
          <a:prstGeom prst="rect">
            <a:avLst/>
          </a:prstGeom>
        </p:spPr>
      </p:pic>
      <p:pic>
        <p:nvPicPr>
          <p:cNvPr id="14" name="Grafik 13" descr="Warnung mit einfarbiger Füllung">
            <a:extLst>
              <a:ext uri="{FF2B5EF4-FFF2-40B4-BE49-F238E27FC236}">
                <a16:creationId xmlns:a16="http://schemas.microsoft.com/office/drawing/2014/main" id="{029D28BE-FF35-F2B7-3912-5593CC5CEC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8384" y="3931618"/>
            <a:ext cx="540000" cy="540000"/>
          </a:xfrm>
          <a:prstGeom prst="rect">
            <a:avLst/>
          </a:prstGeom>
        </p:spPr>
      </p:pic>
      <p:pic>
        <p:nvPicPr>
          <p:cNvPr id="15" name="Grafik 14" descr="Waage der Justitia mit einfarbiger Füllung">
            <a:extLst>
              <a:ext uri="{FF2B5EF4-FFF2-40B4-BE49-F238E27FC236}">
                <a16:creationId xmlns:a16="http://schemas.microsoft.com/office/drawing/2014/main" id="{220AC8C7-1F41-F9F6-4208-2E70FFB83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8384" y="3104747"/>
            <a:ext cx="540000" cy="540000"/>
          </a:xfrm>
          <a:prstGeom prst="rect">
            <a:avLst/>
          </a:prstGeom>
        </p:spPr>
      </p:pic>
      <p:pic>
        <p:nvPicPr>
          <p:cNvPr id="16" name="Grafik 15" descr="Künstliche Intelligenz mit einfarbiger Füllung">
            <a:extLst>
              <a:ext uri="{FF2B5EF4-FFF2-40B4-BE49-F238E27FC236}">
                <a16:creationId xmlns:a16="http://schemas.microsoft.com/office/drawing/2014/main" id="{8D03726F-B072-55BC-61B3-B1A288183C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8384" y="214654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0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en-US" noProof="0"/>
              <a:t>Final approval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AAA74-1642-FF42-7202-24C9654E9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r>
              <a:rPr lang="en-US" b="1" noProof="0"/>
              <a:t>Central milestone </a:t>
            </a:r>
            <a:r>
              <a:rPr lang="en-US" noProof="0"/>
              <a:t>for the technical release of the scope of delivery</a:t>
            </a:r>
          </a:p>
          <a:p>
            <a:pPr lvl="1"/>
            <a:r>
              <a:rPr lang="en-US" noProof="0"/>
              <a:t>All features and elements must meet the customer's requirements and fulfill the function</a:t>
            </a:r>
          </a:p>
          <a:p>
            <a:endParaRPr lang="en-US" noProof="0"/>
          </a:p>
          <a:p>
            <a:r>
              <a:rPr lang="en-US" b="1" noProof="0"/>
              <a:t>Extensive data set </a:t>
            </a:r>
            <a:r>
              <a:rPr lang="en-US" noProof="0"/>
              <a:t>for testing and release is made available to the customer by SCHUNK</a:t>
            </a:r>
          </a:p>
          <a:p>
            <a:pPr lvl="1"/>
            <a:r>
              <a:rPr lang="en-US" noProof="0"/>
              <a:t>.step model</a:t>
            </a:r>
          </a:p>
          <a:p>
            <a:pPr lvl="1"/>
            <a:r>
              <a:rPr lang="en-US" noProof="0"/>
              <a:t>drawing</a:t>
            </a:r>
          </a:p>
          <a:p>
            <a:pPr lvl="1"/>
            <a:r>
              <a:rPr lang="en-US" noProof="0"/>
              <a:t>technical data</a:t>
            </a:r>
          </a:p>
          <a:p>
            <a:pPr lvl="1"/>
            <a:r>
              <a:rPr lang="en-US" noProof="0"/>
              <a:t>dimensions</a:t>
            </a:r>
          </a:p>
          <a:p>
            <a:pPr lvl="1"/>
            <a:r>
              <a:rPr lang="en-US" noProof="0"/>
              <a:t>centers of gravity</a:t>
            </a:r>
          </a:p>
          <a:p>
            <a:pPr lvl="1"/>
            <a:r>
              <a:rPr lang="en-US" noProof="0"/>
              <a:t>etc.</a:t>
            </a:r>
          </a:p>
          <a:p>
            <a:r>
              <a:rPr lang="en-US" noProof="0"/>
              <a:t>Contract amendment to include the technically measurable details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FF57F05-2771-0C7D-AF65-83A6D48D31F0}"/>
              </a:ext>
            </a:extLst>
          </p:cNvPr>
          <p:cNvGrpSpPr/>
          <p:nvPr/>
        </p:nvGrpSpPr>
        <p:grpSpPr>
          <a:xfrm>
            <a:off x="8532298" y="3765272"/>
            <a:ext cx="3195244" cy="1622632"/>
            <a:chOff x="8049698" y="3984347"/>
            <a:chExt cx="3195244" cy="1622632"/>
          </a:xfrm>
        </p:grpSpPr>
        <p:sp>
          <p:nvSpPr>
            <p:cNvPr id="4" name="Pfeil: nach rechts 3">
              <a:extLst>
                <a:ext uri="{FF2B5EF4-FFF2-40B4-BE49-F238E27FC236}">
                  <a16:creationId xmlns:a16="http://schemas.microsoft.com/office/drawing/2014/main" id="{C6133CF7-51D8-3100-7D8E-D57075803698}"/>
                </a:ext>
              </a:extLst>
            </p:cNvPr>
            <p:cNvSpPr/>
            <p:nvPr/>
          </p:nvSpPr>
          <p:spPr>
            <a:xfrm>
              <a:off x="8049698" y="4797842"/>
              <a:ext cx="3195244" cy="619125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Gleichschenkliges Dreieck 17">
              <a:extLst>
                <a:ext uri="{FF2B5EF4-FFF2-40B4-BE49-F238E27FC236}">
                  <a16:creationId xmlns:a16="http://schemas.microsoft.com/office/drawing/2014/main" id="{F394FA73-8B6C-095E-8E64-8B38C71F600E}"/>
                </a:ext>
              </a:extLst>
            </p:cNvPr>
            <p:cNvSpPr/>
            <p:nvPr/>
          </p:nvSpPr>
          <p:spPr>
            <a:xfrm rot="5400000">
              <a:off x="801369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Gleichschenkliges Dreieck 18">
              <a:extLst>
                <a:ext uri="{FF2B5EF4-FFF2-40B4-BE49-F238E27FC236}">
                  <a16:creationId xmlns:a16="http://schemas.microsoft.com/office/drawing/2014/main" id="{AE5EEC32-B70E-505A-7569-5F46B145E0D4}"/>
                </a:ext>
              </a:extLst>
            </p:cNvPr>
            <p:cNvSpPr/>
            <p:nvPr/>
          </p:nvSpPr>
          <p:spPr>
            <a:xfrm rot="5400000">
              <a:off x="1079499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Gleichschenkliges Dreieck 19">
              <a:extLst>
                <a:ext uri="{FF2B5EF4-FFF2-40B4-BE49-F238E27FC236}">
                  <a16:creationId xmlns:a16="http://schemas.microsoft.com/office/drawing/2014/main" id="{ED010985-94D8-4B7A-7E14-76E0B43B019D}"/>
                </a:ext>
              </a:extLst>
            </p:cNvPr>
            <p:cNvSpPr/>
            <p:nvPr/>
          </p:nvSpPr>
          <p:spPr>
            <a:xfrm rot="5400000">
              <a:off x="1060957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leichschenkliges Dreieck 20">
              <a:extLst>
                <a:ext uri="{FF2B5EF4-FFF2-40B4-BE49-F238E27FC236}">
                  <a16:creationId xmlns:a16="http://schemas.microsoft.com/office/drawing/2014/main" id="{393EBAD1-9EE9-6FEC-2C51-EA6109AA21FD}"/>
                </a:ext>
              </a:extLst>
            </p:cNvPr>
            <p:cNvSpPr/>
            <p:nvPr/>
          </p:nvSpPr>
          <p:spPr>
            <a:xfrm rot="5400000">
              <a:off x="1042415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Gleichschenkliges Dreieck 21">
              <a:extLst>
                <a:ext uri="{FF2B5EF4-FFF2-40B4-BE49-F238E27FC236}">
                  <a16:creationId xmlns:a16="http://schemas.microsoft.com/office/drawing/2014/main" id="{6E9231CD-042E-A595-B6AC-115BECAADB51}"/>
                </a:ext>
              </a:extLst>
            </p:cNvPr>
            <p:cNvSpPr/>
            <p:nvPr/>
          </p:nvSpPr>
          <p:spPr>
            <a:xfrm rot="5400000">
              <a:off x="1023873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171709FF-1F5B-9D98-2458-0B558D31F97F}"/>
                </a:ext>
              </a:extLst>
            </p:cNvPr>
            <p:cNvSpPr/>
            <p:nvPr/>
          </p:nvSpPr>
          <p:spPr>
            <a:xfrm rot="5400000">
              <a:off x="1005331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7E558D08-99AA-F62A-7BC9-C76F4B07C1AF}"/>
                </a:ext>
              </a:extLst>
            </p:cNvPr>
            <p:cNvSpPr/>
            <p:nvPr/>
          </p:nvSpPr>
          <p:spPr>
            <a:xfrm rot="5400000">
              <a:off x="986789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D53AC829-70FB-F5E3-98F8-7CE89A9D84C3}"/>
                </a:ext>
              </a:extLst>
            </p:cNvPr>
            <p:cNvSpPr/>
            <p:nvPr/>
          </p:nvSpPr>
          <p:spPr>
            <a:xfrm rot="5400000">
              <a:off x="968247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FFD2CAA5-6B4A-A172-0472-6CB7296195F6}"/>
                </a:ext>
              </a:extLst>
            </p:cNvPr>
            <p:cNvSpPr/>
            <p:nvPr/>
          </p:nvSpPr>
          <p:spPr>
            <a:xfrm rot="5400000">
              <a:off x="949705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CCBBE83C-F8CA-24DA-2B96-1D978305EE6E}"/>
                </a:ext>
              </a:extLst>
            </p:cNvPr>
            <p:cNvSpPr/>
            <p:nvPr/>
          </p:nvSpPr>
          <p:spPr>
            <a:xfrm rot="5400000">
              <a:off x="931163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B889A22A-2424-66AF-0F33-7FB7E22FA8C0}"/>
                </a:ext>
              </a:extLst>
            </p:cNvPr>
            <p:cNvSpPr/>
            <p:nvPr/>
          </p:nvSpPr>
          <p:spPr>
            <a:xfrm rot="5400000">
              <a:off x="912621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C91F9A39-9BBD-09A0-381C-C928742D52C9}"/>
                </a:ext>
              </a:extLst>
            </p:cNvPr>
            <p:cNvSpPr/>
            <p:nvPr/>
          </p:nvSpPr>
          <p:spPr>
            <a:xfrm rot="5400000">
              <a:off x="894079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E72BF9DF-DDC4-494A-0403-78AC36BEB6A3}"/>
                </a:ext>
              </a:extLst>
            </p:cNvPr>
            <p:cNvSpPr/>
            <p:nvPr/>
          </p:nvSpPr>
          <p:spPr>
            <a:xfrm rot="5400000">
              <a:off x="875537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35A366F7-6D24-1EE6-1DFC-4BA1EC70055E}"/>
                </a:ext>
              </a:extLst>
            </p:cNvPr>
            <p:cNvSpPr/>
            <p:nvPr/>
          </p:nvSpPr>
          <p:spPr>
            <a:xfrm rot="5400000">
              <a:off x="856995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Gleichschenkliges Dreieck 31">
              <a:extLst>
                <a:ext uri="{FF2B5EF4-FFF2-40B4-BE49-F238E27FC236}">
                  <a16:creationId xmlns:a16="http://schemas.microsoft.com/office/drawing/2014/main" id="{837A6A8C-9AC3-52B7-1B1B-F21CD7A2DA91}"/>
                </a:ext>
              </a:extLst>
            </p:cNvPr>
            <p:cNvSpPr/>
            <p:nvPr/>
          </p:nvSpPr>
          <p:spPr>
            <a:xfrm rot="5400000">
              <a:off x="838453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C28FBC85-092B-2F4A-0706-6A3060EDD40F}"/>
                </a:ext>
              </a:extLst>
            </p:cNvPr>
            <p:cNvSpPr/>
            <p:nvPr/>
          </p:nvSpPr>
          <p:spPr>
            <a:xfrm rot="5400000">
              <a:off x="8199118" y="5462979"/>
              <a:ext cx="180000" cy="10800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4B56FD28-6108-932B-C485-84CC5B9142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84798" y="3984347"/>
              <a:ext cx="914400" cy="1193017"/>
              <a:chOff x="2268071" y="2223247"/>
              <a:chExt cx="914400" cy="1193017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E1BAAB7A-9817-DEC3-5CE7-72B79A843DA6}"/>
                  </a:ext>
                </a:extLst>
              </p:cNvPr>
              <p:cNvSpPr/>
              <p:nvPr/>
            </p:nvSpPr>
            <p:spPr>
              <a:xfrm>
                <a:off x="2455271" y="3236264"/>
                <a:ext cx="540000" cy="1800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äne 35">
                <a:extLst>
                  <a:ext uri="{FF2B5EF4-FFF2-40B4-BE49-F238E27FC236}">
                    <a16:creationId xmlns:a16="http://schemas.microsoft.com/office/drawing/2014/main" id="{2DF0FF24-EAD7-CEED-55EB-127FB4D50D66}"/>
                  </a:ext>
                </a:extLst>
              </p:cNvPr>
              <p:cNvSpPr/>
              <p:nvPr/>
            </p:nvSpPr>
            <p:spPr>
              <a:xfrm rot="8100000">
                <a:off x="2268071" y="2223247"/>
                <a:ext cx="914400" cy="914400"/>
              </a:xfrm>
              <a:prstGeom prst="teardrop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C8D40AB9-7F63-11A9-4D69-133CB29EEE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29730" y="4158572"/>
              <a:ext cx="288000" cy="288000"/>
              <a:chOff x="-2504533" y="2361726"/>
              <a:chExt cx="2163126" cy="2163126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AF4EA76-A93F-7F91-FDB8-734D6B8AE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504533" y="2361726"/>
                <a:ext cx="2163126" cy="21631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0" name="Oval 8">
                <a:extLst>
                  <a:ext uri="{FF2B5EF4-FFF2-40B4-BE49-F238E27FC236}">
                    <a16:creationId xmlns:a16="http://schemas.microsoft.com/office/drawing/2014/main" id="{BC5F9994-FB12-5C91-082B-B6442182E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700811" y="3026547"/>
                <a:ext cx="833495" cy="83349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6FDD917-6AB1-04AA-1111-F0EF2CD757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780196" y="2947162"/>
                <a:ext cx="992254" cy="992254"/>
              </a:xfrm>
              <a:custGeom>
                <a:avLst/>
                <a:gdLst>
                  <a:gd name="T0" fmla="*/ 25 w 50"/>
                  <a:gd name="T1" fmla="*/ 50 h 50"/>
                  <a:gd name="T2" fmla="*/ 0 w 50"/>
                  <a:gd name="T3" fmla="*/ 25 h 50"/>
                  <a:gd name="T4" fmla="*/ 25 w 50"/>
                  <a:gd name="T5" fmla="*/ 0 h 50"/>
                  <a:gd name="T6" fmla="*/ 50 w 50"/>
                  <a:gd name="T7" fmla="*/ 25 h 50"/>
                  <a:gd name="T8" fmla="*/ 25 w 50"/>
                  <a:gd name="T9" fmla="*/ 50 h 50"/>
                  <a:gd name="T10" fmla="*/ 25 w 50"/>
                  <a:gd name="T11" fmla="*/ 8 h 50"/>
                  <a:gd name="T12" fmla="*/ 8 w 50"/>
                  <a:gd name="T13" fmla="*/ 25 h 50"/>
                  <a:gd name="T14" fmla="*/ 25 w 50"/>
                  <a:gd name="T15" fmla="*/ 42 h 50"/>
                  <a:gd name="T16" fmla="*/ 42 w 50"/>
                  <a:gd name="T17" fmla="*/ 25 h 50"/>
                  <a:gd name="T18" fmla="*/ 25 w 50"/>
                  <a:gd name="T19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0">
                    <a:moveTo>
                      <a:pt x="25" y="50"/>
                    </a:moveTo>
                    <a:cubicBezTo>
                      <a:pt x="11" y="50"/>
                      <a:pt x="0" y="39"/>
                      <a:pt x="0" y="25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39" y="0"/>
                      <a:pt x="50" y="12"/>
                      <a:pt x="50" y="25"/>
                    </a:cubicBezTo>
                    <a:cubicBezTo>
                      <a:pt x="50" y="39"/>
                      <a:pt x="39" y="50"/>
                      <a:pt x="25" y="50"/>
                    </a:cubicBezTo>
                    <a:close/>
                    <a:moveTo>
                      <a:pt x="25" y="8"/>
                    </a:moveTo>
                    <a:cubicBezTo>
                      <a:pt x="15" y="8"/>
                      <a:pt x="8" y="16"/>
                      <a:pt x="8" y="25"/>
                    </a:cubicBezTo>
                    <a:cubicBezTo>
                      <a:pt x="8" y="35"/>
                      <a:pt x="15" y="42"/>
                      <a:pt x="25" y="42"/>
                    </a:cubicBezTo>
                    <a:cubicBezTo>
                      <a:pt x="34" y="42"/>
                      <a:pt x="42" y="35"/>
                      <a:pt x="42" y="25"/>
                    </a:cubicBezTo>
                    <a:cubicBezTo>
                      <a:pt x="42" y="16"/>
                      <a:pt x="34" y="8"/>
                      <a:pt x="25" y="8"/>
                    </a:cubicBezTo>
                    <a:close/>
                  </a:path>
                </a:pathLst>
              </a:custGeom>
              <a:solidFill>
                <a:srgbClr val="00498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2" name="Oval 5">
                <a:extLst>
                  <a:ext uri="{FF2B5EF4-FFF2-40B4-BE49-F238E27FC236}">
                    <a16:creationId xmlns:a16="http://schemas.microsoft.com/office/drawing/2014/main" id="{4EB0C00E-6D8A-96E4-F0D4-42C8FCD38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365612" y="2500652"/>
                <a:ext cx="1885284" cy="1885274"/>
              </a:xfrm>
              <a:prstGeom prst="ellipse">
                <a:avLst/>
              </a:prstGeom>
              <a:solidFill>
                <a:srgbClr val="003D6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3" name="Oval 6">
                <a:extLst>
                  <a:ext uri="{FF2B5EF4-FFF2-40B4-BE49-F238E27FC236}">
                    <a16:creationId xmlns:a16="http://schemas.microsoft.com/office/drawing/2014/main" id="{DBA431C8-0737-39CA-6C05-2E379500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86691" y="3279568"/>
                <a:ext cx="327443" cy="327443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84766E34-FEE2-7A71-838A-90AE8CB21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90110" y="3215079"/>
                <a:ext cx="1012103" cy="893031"/>
              </a:xfrm>
              <a:custGeom>
                <a:avLst/>
                <a:gdLst>
                  <a:gd name="T0" fmla="*/ 0 w 706"/>
                  <a:gd name="T1" fmla="*/ 358 h 617"/>
                  <a:gd name="T2" fmla="*/ 0 w 706"/>
                  <a:gd name="T3" fmla="*/ 617 h 617"/>
                  <a:gd name="T4" fmla="*/ 245 w 706"/>
                  <a:gd name="T5" fmla="*/ 487 h 617"/>
                  <a:gd name="T6" fmla="*/ 351 w 706"/>
                  <a:gd name="T7" fmla="*/ 503 h 617"/>
                  <a:gd name="T8" fmla="*/ 706 w 706"/>
                  <a:gd name="T9" fmla="*/ 147 h 617"/>
                  <a:gd name="T10" fmla="*/ 674 w 706"/>
                  <a:gd name="T11" fmla="*/ 0 h 617"/>
                  <a:gd name="T12" fmla="*/ 489 w 706"/>
                  <a:gd name="T13" fmla="*/ 99 h 617"/>
                  <a:gd name="T14" fmla="*/ 498 w 706"/>
                  <a:gd name="T15" fmla="*/ 148 h 617"/>
                  <a:gd name="T16" fmla="*/ 350 w 706"/>
                  <a:gd name="T17" fmla="*/ 295 h 617"/>
                  <a:gd name="T18" fmla="*/ 231 w 706"/>
                  <a:gd name="T19" fmla="*/ 235 h 617"/>
                  <a:gd name="T20" fmla="*/ 0 w 706"/>
                  <a:gd name="T21" fmla="*/ 358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6" h="617">
                    <a:moveTo>
                      <a:pt x="0" y="358"/>
                    </a:moveTo>
                    <a:cubicBezTo>
                      <a:pt x="0" y="617"/>
                      <a:pt x="0" y="617"/>
                      <a:pt x="0" y="617"/>
                    </a:cubicBezTo>
                    <a:cubicBezTo>
                      <a:pt x="245" y="487"/>
                      <a:pt x="245" y="487"/>
                      <a:pt x="245" y="487"/>
                    </a:cubicBezTo>
                    <a:cubicBezTo>
                      <a:pt x="279" y="497"/>
                      <a:pt x="314" y="503"/>
                      <a:pt x="351" y="503"/>
                    </a:cubicBezTo>
                    <a:cubicBezTo>
                      <a:pt x="547" y="503"/>
                      <a:pt x="706" y="344"/>
                      <a:pt x="706" y="147"/>
                    </a:cubicBezTo>
                    <a:cubicBezTo>
                      <a:pt x="706" y="95"/>
                      <a:pt x="694" y="45"/>
                      <a:pt x="674" y="0"/>
                    </a:cubicBezTo>
                    <a:cubicBezTo>
                      <a:pt x="489" y="99"/>
                      <a:pt x="489" y="99"/>
                      <a:pt x="489" y="99"/>
                    </a:cubicBezTo>
                    <a:cubicBezTo>
                      <a:pt x="495" y="114"/>
                      <a:pt x="498" y="130"/>
                      <a:pt x="498" y="148"/>
                    </a:cubicBezTo>
                    <a:cubicBezTo>
                      <a:pt x="498" y="229"/>
                      <a:pt x="432" y="295"/>
                      <a:pt x="350" y="295"/>
                    </a:cubicBezTo>
                    <a:cubicBezTo>
                      <a:pt x="301" y="295"/>
                      <a:pt x="258" y="271"/>
                      <a:pt x="231" y="235"/>
                    </a:cubicBezTo>
                    <a:lnTo>
                      <a:pt x="0" y="358"/>
                    </a:lnTo>
                    <a:close/>
                  </a:path>
                </a:pathLst>
              </a:custGeom>
              <a:noFill/>
              <a:ln w="3175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DCF5027E-47C2-A66D-4BC5-3D0201691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25845" y="3226984"/>
                <a:ext cx="1012103" cy="893031"/>
              </a:xfrm>
              <a:custGeom>
                <a:avLst/>
                <a:gdLst>
                  <a:gd name="T0" fmla="*/ 0 w 706"/>
                  <a:gd name="T1" fmla="*/ 358 h 617"/>
                  <a:gd name="T2" fmla="*/ 0 w 706"/>
                  <a:gd name="T3" fmla="*/ 617 h 617"/>
                  <a:gd name="T4" fmla="*/ 245 w 706"/>
                  <a:gd name="T5" fmla="*/ 487 h 617"/>
                  <a:gd name="T6" fmla="*/ 351 w 706"/>
                  <a:gd name="T7" fmla="*/ 503 h 617"/>
                  <a:gd name="T8" fmla="*/ 706 w 706"/>
                  <a:gd name="T9" fmla="*/ 147 h 617"/>
                  <a:gd name="T10" fmla="*/ 674 w 706"/>
                  <a:gd name="T11" fmla="*/ 0 h 617"/>
                  <a:gd name="T12" fmla="*/ 489 w 706"/>
                  <a:gd name="T13" fmla="*/ 99 h 617"/>
                  <a:gd name="T14" fmla="*/ 498 w 706"/>
                  <a:gd name="T15" fmla="*/ 148 h 617"/>
                  <a:gd name="T16" fmla="*/ 350 w 706"/>
                  <a:gd name="T17" fmla="*/ 295 h 617"/>
                  <a:gd name="T18" fmla="*/ 231 w 706"/>
                  <a:gd name="T19" fmla="*/ 235 h 617"/>
                  <a:gd name="T20" fmla="*/ 0 w 706"/>
                  <a:gd name="T21" fmla="*/ 358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6" h="617">
                    <a:moveTo>
                      <a:pt x="0" y="358"/>
                    </a:moveTo>
                    <a:cubicBezTo>
                      <a:pt x="0" y="617"/>
                      <a:pt x="0" y="617"/>
                      <a:pt x="0" y="617"/>
                    </a:cubicBezTo>
                    <a:cubicBezTo>
                      <a:pt x="245" y="487"/>
                      <a:pt x="245" y="487"/>
                      <a:pt x="245" y="487"/>
                    </a:cubicBezTo>
                    <a:cubicBezTo>
                      <a:pt x="279" y="497"/>
                      <a:pt x="314" y="503"/>
                      <a:pt x="351" y="503"/>
                    </a:cubicBezTo>
                    <a:cubicBezTo>
                      <a:pt x="547" y="503"/>
                      <a:pt x="706" y="344"/>
                      <a:pt x="706" y="147"/>
                    </a:cubicBezTo>
                    <a:cubicBezTo>
                      <a:pt x="706" y="95"/>
                      <a:pt x="694" y="45"/>
                      <a:pt x="674" y="0"/>
                    </a:cubicBezTo>
                    <a:cubicBezTo>
                      <a:pt x="489" y="99"/>
                      <a:pt x="489" y="99"/>
                      <a:pt x="489" y="99"/>
                    </a:cubicBezTo>
                    <a:cubicBezTo>
                      <a:pt x="495" y="114"/>
                      <a:pt x="498" y="130"/>
                      <a:pt x="498" y="148"/>
                    </a:cubicBezTo>
                    <a:cubicBezTo>
                      <a:pt x="498" y="229"/>
                      <a:pt x="432" y="295"/>
                      <a:pt x="350" y="295"/>
                    </a:cubicBezTo>
                    <a:cubicBezTo>
                      <a:pt x="301" y="295"/>
                      <a:pt x="258" y="271"/>
                      <a:pt x="231" y="235"/>
                    </a:cubicBez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009EE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A44BC171-3C18-3D63-E81F-46850BCE4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35770" y="2770545"/>
                <a:ext cx="1022027" cy="883106"/>
              </a:xfrm>
              <a:custGeom>
                <a:avLst/>
                <a:gdLst>
                  <a:gd name="T0" fmla="*/ 706 w 706"/>
                  <a:gd name="T1" fmla="*/ 258 h 617"/>
                  <a:gd name="T2" fmla="*/ 706 w 706"/>
                  <a:gd name="T3" fmla="*/ 0 h 617"/>
                  <a:gd name="T4" fmla="*/ 460 w 706"/>
                  <a:gd name="T5" fmla="*/ 130 h 617"/>
                  <a:gd name="T6" fmla="*/ 355 w 706"/>
                  <a:gd name="T7" fmla="*/ 113 h 617"/>
                  <a:gd name="T8" fmla="*/ 0 w 706"/>
                  <a:gd name="T9" fmla="*/ 469 h 617"/>
                  <a:gd name="T10" fmla="*/ 32 w 706"/>
                  <a:gd name="T11" fmla="*/ 617 h 617"/>
                  <a:gd name="T12" fmla="*/ 216 w 706"/>
                  <a:gd name="T13" fmla="*/ 518 h 617"/>
                  <a:gd name="T14" fmla="*/ 216 w 706"/>
                  <a:gd name="T15" fmla="*/ 518 h 617"/>
                  <a:gd name="T16" fmla="*/ 208 w 706"/>
                  <a:gd name="T17" fmla="*/ 468 h 617"/>
                  <a:gd name="T18" fmla="*/ 355 w 706"/>
                  <a:gd name="T19" fmla="*/ 320 h 617"/>
                  <a:gd name="T20" fmla="*/ 474 w 706"/>
                  <a:gd name="T21" fmla="*/ 381 h 617"/>
                  <a:gd name="T22" fmla="*/ 706 w 706"/>
                  <a:gd name="T23" fmla="*/ 258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6" h="617">
                    <a:moveTo>
                      <a:pt x="706" y="258"/>
                    </a:moveTo>
                    <a:cubicBezTo>
                      <a:pt x="706" y="0"/>
                      <a:pt x="706" y="0"/>
                      <a:pt x="706" y="0"/>
                    </a:cubicBezTo>
                    <a:cubicBezTo>
                      <a:pt x="460" y="130"/>
                      <a:pt x="460" y="130"/>
                      <a:pt x="460" y="130"/>
                    </a:cubicBezTo>
                    <a:cubicBezTo>
                      <a:pt x="427" y="119"/>
                      <a:pt x="392" y="113"/>
                      <a:pt x="355" y="113"/>
                    </a:cubicBezTo>
                    <a:cubicBezTo>
                      <a:pt x="159" y="113"/>
                      <a:pt x="0" y="273"/>
                      <a:pt x="0" y="469"/>
                    </a:cubicBezTo>
                    <a:cubicBezTo>
                      <a:pt x="0" y="522"/>
                      <a:pt x="11" y="572"/>
                      <a:pt x="32" y="617"/>
                    </a:cubicBezTo>
                    <a:cubicBezTo>
                      <a:pt x="216" y="518"/>
                      <a:pt x="216" y="518"/>
                      <a:pt x="216" y="518"/>
                    </a:cubicBezTo>
                    <a:cubicBezTo>
                      <a:pt x="216" y="518"/>
                      <a:pt x="216" y="518"/>
                      <a:pt x="216" y="518"/>
                    </a:cubicBezTo>
                    <a:cubicBezTo>
                      <a:pt x="211" y="502"/>
                      <a:pt x="208" y="485"/>
                      <a:pt x="208" y="468"/>
                    </a:cubicBezTo>
                    <a:cubicBezTo>
                      <a:pt x="208" y="387"/>
                      <a:pt x="274" y="320"/>
                      <a:pt x="355" y="320"/>
                    </a:cubicBezTo>
                    <a:cubicBezTo>
                      <a:pt x="404" y="320"/>
                      <a:pt x="447" y="344"/>
                      <a:pt x="474" y="381"/>
                    </a:cubicBezTo>
                    <a:lnTo>
                      <a:pt x="706" y="258"/>
                    </a:lnTo>
                    <a:close/>
                  </a:path>
                </a:pathLst>
              </a:custGeom>
              <a:solidFill>
                <a:srgbClr val="009EE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AB7DB53C-582D-7266-CFE8-40EE4813C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00035" y="2758640"/>
                <a:ext cx="1022027" cy="883106"/>
              </a:xfrm>
              <a:custGeom>
                <a:avLst/>
                <a:gdLst>
                  <a:gd name="T0" fmla="*/ 706 w 706"/>
                  <a:gd name="T1" fmla="*/ 258 h 617"/>
                  <a:gd name="T2" fmla="*/ 706 w 706"/>
                  <a:gd name="T3" fmla="*/ 0 h 617"/>
                  <a:gd name="T4" fmla="*/ 460 w 706"/>
                  <a:gd name="T5" fmla="*/ 130 h 617"/>
                  <a:gd name="T6" fmla="*/ 355 w 706"/>
                  <a:gd name="T7" fmla="*/ 113 h 617"/>
                  <a:gd name="T8" fmla="*/ 0 w 706"/>
                  <a:gd name="T9" fmla="*/ 469 h 617"/>
                  <a:gd name="T10" fmla="*/ 32 w 706"/>
                  <a:gd name="T11" fmla="*/ 617 h 617"/>
                  <a:gd name="T12" fmla="*/ 216 w 706"/>
                  <a:gd name="T13" fmla="*/ 518 h 617"/>
                  <a:gd name="T14" fmla="*/ 216 w 706"/>
                  <a:gd name="T15" fmla="*/ 518 h 617"/>
                  <a:gd name="T16" fmla="*/ 208 w 706"/>
                  <a:gd name="T17" fmla="*/ 468 h 617"/>
                  <a:gd name="T18" fmla="*/ 355 w 706"/>
                  <a:gd name="T19" fmla="*/ 320 h 617"/>
                  <a:gd name="T20" fmla="*/ 474 w 706"/>
                  <a:gd name="T21" fmla="*/ 381 h 617"/>
                  <a:gd name="T22" fmla="*/ 706 w 706"/>
                  <a:gd name="T23" fmla="*/ 258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6" h="617">
                    <a:moveTo>
                      <a:pt x="706" y="258"/>
                    </a:moveTo>
                    <a:cubicBezTo>
                      <a:pt x="706" y="0"/>
                      <a:pt x="706" y="0"/>
                      <a:pt x="706" y="0"/>
                    </a:cubicBezTo>
                    <a:cubicBezTo>
                      <a:pt x="460" y="130"/>
                      <a:pt x="460" y="130"/>
                      <a:pt x="460" y="130"/>
                    </a:cubicBezTo>
                    <a:cubicBezTo>
                      <a:pt x="427" y="119"/>
                      <a:pt x="392" y="113"/>
                      <a:pt x="355" y="113"/>
                    </a:cubicBezTo>
                    <a:cubicBezTo>
                      <a:pt x="159" y="113"/>
                      <a:pt x="0" y="273"/>
                      <a:pt x="0" y="469"/>
                    </a:cubicBezTo>
                    <a:cubicBezTo>
                      <a:pt x="0" y="522"/>
                      <a:pt x="11" y="572"/>
                      <a:pt x="32" y="617"/>
                    </a:cubicBezTo>
                    <a:cubicBezTo>
                      <a:pt x="216" y="518"/>
                      <a:pt x="216" y="518"/>
                      <a:pt x="216" y="518"/>
                    </a:cubicBezTo>
                    <a:cubicBezTo>
                      <a:pt x="216" y="518"/>
                      <a:pt x="216" y="518"/>
                      <a:pt x="216" y="518"/>
                    </a:cubicBezTo>
                    <a:cubicBezTo>
                      <a:pt x="211" y="502"/>
                      <a:pt x="208" y="485"/>
                      <a:pt x="208" y="468"/>
                    </a:cubicBezTo>
                    <a:cubicBezTo>
                      <a:pt x="208" y="387"/>
                      <a:pt x="274" y="320"/>
                      <a:pt x="355" y="320"/>
                    </a:cubicBezTo>
                    <a:cubicBezTo>
                      <a:pt x="404" y="320"/>
                      <a:pt x="447" y="344"/>
                      <a:pt x="474" y="381"/>
                    </a:cubicBezTo>
                    <a:lnTo>
                      <a:pt x="706" y="258"/>
                    </a:lnTo>
                    <a:close/>
                  </a:path>
                </a:pathLst>
              </a:custGeom>
              <a:noFill/>
              <a:ln w="3175" cap="flat">
                <a:noFill/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/>
              </a:p>
            </p:txBody>
          </p: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ADCB725C-C4BE-4B0B-AC28-B418963F152F}"/>
                </a:ext>
              </a:extLst>
            </p:cNvPr>
            <p:cNvSpPr txBox="1"/>
            <p:nvPr/>
          </p:nvSpPr>
          <p:spPr>
            <a:xfrm>
              <a:off x="9181274" y="4175792"/>
              <a:ext cx="735779" cy="5080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8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400" b="1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   +</a:t>
              </a:r>
            </a:p>
            <a:p>
              <a:pPr marR="0" algn="ctr" defTabSz="914400" rtl="0" eaLnBrk="1" fontAlgn="auto" latinLnBrk="0" hangingPunct="1">
                <a:lnSpc>
                  <a:spcPct val="8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Customer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924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DC559704-0EC8-AFB8-EC5E-399F712A5EE4}"/>
              </a:ext>
            </a:extLst>
          </p:cNvPr>
          <p:cNvSpPr/>
          <p:nvPr/>
        </p:nvSpPr>
        <p:spPr>
          <a:xfrm>
            <a:off x="4655110" y="2538342"/>
            <a:ext cx="1080000" cy="6191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7EF9355F-7FCB-670F-B646-237E2A6DD816}"/>
              </a:ext>
            </a:extLst>
          </p:cNvPr>
          <p:cNvSpPr/>
          <p:nvPr/>
        </p:nvSpPr>
        <p:spPr>
          <a:xfrm>
            <a:off x="8472603" y="2538342"/>
            <a:ext cx="1080000" cy="6191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20A88D-F386-39A9-D3FD-B9DA8DE9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Lead time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8092FF-F148-061C-7176-C010929991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296630-8D3E-9543-7A53-0C9CC525A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6EB6DE-C2CE-6547-2306-D3B9EC0AA889}"/>
              </a:ext>
            </a:extLst>
          </p:cNvPr>
          <p:cNvSpPr txBox="1"/>
          <p:nvPr/>
        </p:nvSpPr>
        <p:spPr>
          <a:xfrm>
            <a:off x="833436" y="2053970"/>
            <a:ext cx="1427218" cy="4154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"/>
              <a:t>Check the non-binding target price</a:t>
            </a:r>
            <a:endParaRPr lang="de-DE" sz="10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9BB58FC-38F8-AB40-88B7-D9E5A3F142FF}"/>
              </a:ext>
            </a:extLst>
          </p:cNvPr>
          <p:cNvSpPr txBox="1"/>
          <p:nvPr/>
        </p:nvSpPr>
        <p:spPr>
          <a:xfrm>
            <a:off x="6083955" y="5108683"/>
            <a:ext cx="1974195" cy="55399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Order </a:t>
            </a:r>
            <a:r>
              <a:rPr lang="de-DE" err="1"/>
              <a:t>confirmation</a:t>
            </a:r>
            <a:r>
              <a:rPr lang="de-DE"/>
              <a:t> and design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04B082-DF6C-994E-AD5D-E646C9661580}"/>
              </a:ext>
            </a:extLst>
          </p:cNvPr>
          <p:cNvSpPr txBox="1"/>
          <p:nvPr/>
        </p:nvSpPr>
        <p:spPr>
          <a:xfrm rot="16200000">
            <a:off x="9091481" y="3782712"/>
            <a:ext cx="1080000" cy="180000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000"/>
              <a:t>Release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1FBEB0-F8D2-F7FA-44BD-773BA948B463}"/>
              </a:ext>
            </a:extLst>
          </p:cNvPr>
          <p:cNvSpPr txBox="1"/>
          <p:nvPr/>
        </p:nvSpPr>
        <p:spPr>
          <a:xfrm>
            <a:off x="10123352" y="5108683"/>
            <a:ext cx="1956454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1000" err="1"/>
              <a:t>Production</a:t>
            </a:r>
            <a:r>
              <a:rPr lang="de-DE" sz="1000"/>
              <a:t> and </a:t>
            </a:r>
            <a:r>
              <a:rPr lang="de-DE" sz="1000" err="1"/>
              <a:t>delivery</a:t>
            </a:r>
            <a:endParaRPr lang="de-DE" sz="1000"/>
          </a:p>
        </p:txBody>
      </p: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18833AA9-5C13-1D80-A7D1-279AE4EA5817}"/>
              </a:ext>
            </a:extLst>
          </p:cNvPr>
          <p:cNvCxnSpPr>
            <a:cxnSpLocks/>
            <a:stCxn id="21" idx="2"/>
            <a:endCxn id="37" idx="1"/>
          </p:cNvCxnSpPr>
          <p:nvPr/>
        </p:nvCxnSpPr>
        <p:spPr>
          <a:xfrm rot="16200000" flipH="1">
            <a:off x="5370461" y="3561584"/>
            <a:ext cx="1730223" cy="656567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2BF3BD32-1895-6E8F-508E-0FE02BABE144}"/>
              </a:ext>
            </a:extLst>
          </p:cNvPr>
          <p:cNvCxnSpPr>
            <a:cxnSpLocks/>
            <a:stCxn id="37" idx="3"/>
            <a:endCxn id="23" idx="1"/>
          </p:cNvCxnSpPr>
          <p:nvPr/>
        </p:nvCxnSpPr>
        <p:spPr>
          <a:xfrm flipV="1">
            <a:off x="7643856" y="2847905"/>
            <a:ext cx="828747" cy="1907075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700CCB60-3721-005A-C7FC-BCEB36C51BEE}"/>
              </a:ext>
            </a:extLst>
          </p:cNvPr>
          <p:cNvCxnSpPr>
            <a:cxnSpLocks/>
            <a:stCxn id="24" idx="2"/>
            <a:endCxn id="49" idx="1"/>
          </p:cNvCxnSpPr>
          <p:nvPr/>
        </p:nvCxnSpPr>
        <p:spPr>
          <a:xfrm rot="16200000" flipH="1">
            <a:off x="9280972" y="3474372"/>
            <a:ext cx="1730225" cy="830990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ussdiagramm: Verzweigung 13">
            <a:extLst>
              <a:ext uri="{FF2B5EF4-FFF2-40B4-BE49-F238E27FC236}">
                <a16:creationId xmlns:a16="http://schemas.microsoft.com/office/drawing/2014/main" id="{3B11CD9A-6753-32FD-B440-D37CDB0E7C78}"/>
              </a:ext>
            </a:extLst>
          </p:cNvPr>
          <p:cNvSpPr/>
          <p:nvPr/>
        </p:nvSpPr>
        <p:spPr>
          <a:xfrm>
            <a:off x="1913130" y="2671049"/>
            <a:ext cx="353332" cy="353706"/>
          </a:xfrm>
          <a:prstGeom prst="flowChartDecision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C83A61CF-560E-B52D-AD24-EA4E74BE54E8}"/>
              </a:ext>
            </a:extLst>
          </p:cNvPr>
          <p:cNvSpPr/>
          <p:nvPr/>
        </p:nvSpPr>
        <p:spPr>
          <a:xfrm>
            <a:off x="833436" y="2538342"/>
            <a:ext cx="1080000" cy="61912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512F5D6-766A-AFB1-989C-325CE4895A18}"/>
              </a:ext>
            </a:extLst>
          </p:cNvPr>
          <p:cNvSpPr txBox="1"/>
          <p:nvPr/>
        </p:nvSpPr>
        <p:spPr>
          <a:xfrm rot="16200000">
            <a:off x="1461422" y="3782712"/>
            <a:ext cx="1080000" cy="180000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000"/>
              <a:t>Feedback</a:t>
            </a: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4FDC51C8-182C-85D0-F5E2-B139C09575B7}"/>
              </a:ext>
            </a:extLst>
          </p:cNvPr>
          <p:cNvCxnSpPr>
            <a:cxnSpLocks/>
            <a:stCxn id="14" idx="2"/>
            <a:endCxn id="26" idx="1"/>
          </p:cNvCxnSpPr>
          <p:nvPr/>
        </p:nvCxnSpPr>
        <p:spPr>
          <a:xfrm rot="16200000" flipH="1">
            <a:off x="1551922" y="3562628"/>
            <a:ext cx="1730225" cy="654477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56AFAAE6-8F6C-FEB9-C1E1-A27A786D3071}"/>
              </a:ext>
            </a:extLst>
          </p:cNvPr>
          <p:cNvSpPr txBox="1"/>
          <p:nvPr/>
        </p:nvSpPr>
        <p:spPr>
          <a:xfrm>
            <a:off x="2744273" y="5177933"/>
            <a:ext cx="1080000" cy="4154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"/>
              <a:t>Preparation of an orderable offer</a:t>
            </a:r>
            <a:endParaRPr lang="de-DE" sz="1000"/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F91A0020-BA96-26DF-D193-02D0B65007EB}"/>
              </a:ext>
            </a:extLst>
          </p:cNvPr>
          <p:cNvCxnSpPr>
            <a:cxnSpLocks/>
            <a:stCxn id="26" idx="3"/>
            <a:endCxn id="20" idx="1"/>
          </p:cNvCxnSpPr>
          <p:nvPr/>
        </p:nvCxnSpPr>
        <p:spPr>
          <a:xfrm flipV="1">
            <a:off x="3824273" y="2847905"/>
            <a:ext cx="830837" cy="1907075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ussdiagramm: Verzweigung 20">
            <a:extLst>
              <a:ext uri="{FF2B5EF4-FFF2-40B4-BE49-F238E27FC236}">
                <a16:creationId xmlns:a16="http://schemas.microsoft.com/office/drawing/2014/main" id="{19AFB313-9A52-AE04-68DF-FE9D2C54BBA3}"/>
              </a:ext>
            </a:extLst>
          </p:cNvPr>
          <p:cNvSpPr/>
          <p:nvPr/>
        </p:nvSpPr>
        <p:spPr>
          <a:xfrm>
            <a:off x="5730623" y="2671051"/>
            <a:ext cx="353332" cy="353706"/>
          </a:xfrm>
          <a:prstGeom prst="flowChartDecision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B0A6EB6-CC48-9AFD-F1A4-12C9D4852EF7}"/>
              </a:ext>
            </a:extLst>
          </p:cNvPr>
          <p:cNvSpPr txBox="1"/>
          <p:nvPr/>
        </p:nvSpPr>
        <p:spPr>
          <a:xfrm rot="16200000">
            <a:off x="5271456" y="3782713"/>
            <a:ext cx="1080000" cy="180000"/>
          </a:xfrm>
          <a:prstGeom prst="rect">
            <a:avLst/>
          </a:prstGeom>
          <a:noFill/>
        </p:spPr>
        <p:txBody>
          <a:bodyPr wrap="square" lIns="0" tIns="0" rIns="0" bIns="3600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000"/>
              <a:t>Order</a:t>
            </a:r>
          </a:p>
        </p:txBody>
      </p:sp>
      <p:sp>
        <p:nvSpPr>
          <p:cNvPr id="24" name="Flussdiagramm: Verzweigung 23">
            <a:extLst>
              <a:ext uri="{FF2B5EF4-FFF2-40B4-BE49-F238E27FC236}">
                <a16:creationId xmlns:a16="http://schemas.microsoft.com/office/drawing/2014/main" id="{5509CEA8-1209-9E77-AD1B-92D8123B7D8A}"/>
              </a:ext>
            </a:extLst>
          </p:cNvPr>
          <p:cNvSpPr/>
          <p:nvPr/>
        </p:nvSpPr>
        <p:spPr>
          <a:xfrm>
            <a:off x="9553923" y="2671049"/>
            <a:ext cx="353332" cy="353706"/>
          </a:xfrm>
          <a:prstGeom prst="flowChartDecision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EF9651-33E8-D0E0-9441-98D402F2101A}"/>
              </a:ext>
            </a:extLst>
          </p:cNvPr>
          <p:cNvSpPr txBox="1"/>
          <p:nvPr/>
        </p:nvSpPr>
        <p:spPr>
          <a:xfrm>
            <a:off x="4234850" y="2123220"/>
            <a:ext cx="1849105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000"/>
              <a:t>Checking </a:t>
            </a:r>
            <a:r>
              <a:rPr lang="de-DE" sz="1000" err="1"/>
              <a:t>the</a:t>
            </a:r>
            <a:r>
              <a:rPr lang="de-DE" sz="1000"/>
              <a:t> </a:t>
            </a:r>
            <a:r>
              <a:rPr lang="de-DE" sz="1000" err="1"/>
              <a:t>offer</a:t>
            </a:r>
            <a:endParaRPr lang="de-DE" sz="1000"/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AD23A92F-D1B4-B4EA-8E8D-939626B8D82B}"/>
              </a:ext>
            </a:extLst>
          </p:cNvPr>
          <p:cNvSpPr/>
          <p:nvPr/>
        </p:nvSpPr>
        <p:spPr>
          <a:xfrm>
            <a:off x="2744273" y="4445417"/>
            <a:ext cx="1080000" cy="6191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B9AB8C4-8DF2-F86E-7D63-1D3B72FDA491}"/>
              </a:ext>
            </a:extLst>
          </p:cNvPr>
          <p:cNvGrpSpPr>
            <a:grpSpLocks noChangeAspect="1"/>
          </p:cNvGrpSpPr>
          <p:nvPr/>
        </p:nvGrpSpPr>
        <p:grpSpPr>
          <a:xfrm>
            <a:off x="3075889" y="4610977"/>
            <a:ext cx="288000" cy="288000"/>
            <a:chOff x="-2504533" y="2361726"/>
            <a:chExt cx="2163126" cy="2163126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ED083877-0477-F174-8FD1-7BFAF1E59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04533" y="2361726"/>
              <a:ext cx="2163126" cy="2163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45EA341C-ACAD-14CC-8C8E-ED413322E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700811" y="3026547"/>
              <a:ext cx="833495" cy="83349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330F97B-1FCF-155F-2699-EDCE292D87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80196" y="2947162"/>
              <a:ext cx="992254" cy="992254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31" name="Oval 5">
              <a:extLst>
                <a:ext uri="{FF2B5EF4-FFF2-40B4-BE49-F238E27FC236}">
                  <a16:creationId xmlns:a16="http://schemas.microsoft.com/office/drawing/2014/main" id="{054CFDA5-8083-320E-393E-DEE32972B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65612" y="2500652"/>
              <a:ext cx="1885284" cy="1885274"/>
            </a:xfrm>
            <a:prstGeom prst="ellipse">
              <a:avLst/>
            </a:prstGeom>
            <a:solidFill>
              <a:srgbClr val="003D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32" name="Oval 6">
              <a:extLst>
                <a:ext uri="{FF2B5EF4-FFF2-40B4-BE49-F238E27FC236}">
                  <a16:creationId xmlns:a16="http://schemas.microsoft.com/office/drawing/2014/main" id="{5E21B8FF-34E7-549A-3ADC-EFE1D0447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6691" y="3279568"/>
              <a:ext cx="327443" cy="32744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7B08F878-D0B3-DCF1-97E8-0AE5C4234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90110" y="3215079"/>
              <a:ext cx="1012103" cy="893031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5DB6AA14-1775-745A-65CC-3A2088EF7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25845" y="3226984"/>
              <a:ext cx="1012103" cy="893031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A66FE05E-DA94-09FD-5681-272D0DFBB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5770" y="2770545"/>
              <a:ext cx="1022027" cy="883106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4092300E-676E-CC96-C983-D6101EC14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0035" y="2758640"/>
              <a:ext cx="1022027" cy="883106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55F55B7B-77FB-442D-B4DF-F8C9449EC446}"/>
              </a:ext>
            </a:extLst>
          </p:cNvPr>
          <p:cNvSpPr/>
          <p:nvPr/>
        </p:nvSpPr>
        <p:spPr>
          <a:xfrm>
            <a:off x="6563856" y="4445417"/>
            <a:ext cx="1080000" cy="6191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5C2B09DC-BC89-3654-3C79-41A8D43B8678}"/>
              </a:ext>
            </a:extLst>
          </p:cNvPr>
          <p:cNvGrpSpPr>
            <a:grpSpLocks noChangeAspect="1"/>
          </p:cNvGrpSpPr>
          <p:nvPr/>
        </p:nvGrpSpPr>
        <p:grpSpPr>
          <a:xfrm>
            <a:off x="6904849" y="4610977"/>
            <a:ext cx="288000" cy="288000"/>
            <a:chOff x="-2504533" y="2361726"/>
            <a:chExt cx="2163126" cy="2163126"/>
          </a:xfrm>
        </p:grpSpPr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818DD7F2-7182-BC0E-1574-1E9985279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04533" y="2361726"/>
              <a:ext cx="2163126" cy="2163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09DA5663-6FA9-96AC-51B1-7986B93D6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700811" y="3026547"/>
              <a:ext cx="833495" cy="83349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DDF46C1B-E36E-2AAE-5911-6AE5716D8B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80196" y="2947162"/>
              <a:ext cx="992254" cy="992254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2" name="Oval 5">
              <a:extLst>
                <a:ext uri="{FF2B5EF4-FFF2-40B4-BE49-F238E27FC236}">
                  <a16:creationId xmlns:a16="http://schemas.microsoft.com/office/drawing/2014/main" id="{B79041A1-1F90-7F62-6C3E-C59554ACF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65612" y="2500652"/>
              <a:ext cx="1885284" cy="1885274"/>
            </a:xfrm>
            <a:prstGeom prst="ellipse">
              <a:avLst/>
            </a:prstGeom>
            <a:solidFill>
              <a:srgbClr val="003D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3" name="Oval 6">
              <a:extLst>
                <a:ext uri="{FF2B5EF4-FFF2-40B4-BE49-F238E27FC236}">
                  <a16:creationId xmlns:a16="http://schemas.microsoft.com/office/drawing/2014/main" id="{FC5C9099-E578-E01E-4C38-DD38B69F5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6691" y="3279568"/>
              <a:ext cx="327443" cy="32744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12FB8E94-1491-F39C-7CE4-89F34A977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90110" y="3215079"/>
              <a:ext cx="1012103" cy="893031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547CDC68-1861-BAE1-D0FE-9FE1CECB5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25845" y="3226984"/>
              <a:ext cx="1012103" cy="893031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A6A9DAD6-2D94-8DAD-1AC4-AD59CF8A5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5770" y="2770545"/>
              <a:ext cx="1022027" cy="883106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BB152367-9C33-4C28-7197-2EF6BC787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0035" y="2758640"/>
              <a:ext cx="1022027" cy="883106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sp>
        <p:nvSpPr>
          <p:cNvPr id="48" name="Textfeld 47">
            <a:extLst>
              <a:ext uri="{FF2B5EF4-FFF2-40B4-BE49-F238E27FC236}">
                <a16:creationId xmlns:a16="http://schemas.microsoft.com/office/drawing/2014/main" id="{CEB58324-F3B7-1357-7C0C-53297189DB70}"/>
              </a:ext>
            </a:extLst>
          </p:cNvPr>
          <p:cNvSpPr txBox="1"/>
          <p:nvPr/>
        </p:nvSpPr>
        <p:spPr>
          <a:xfrm>
            <a:off x="8058150" y="2053970"/>
            <a:ext cx="1849105" cy="4154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000"/>
              <a:t>Checking </a:t>
            </a:r>
            <a:r>
              <a:rPr lang="de-DE" sz="1000" err="1"/>
              <a:t>the</a:t>
            </a:r>
            <a:r>
              <a:rPr lang="de-DE" sz="1000"/>
              <a:t> </a:t>
            </a:r>
            <a:r>
              <a:rPr lang="de-DE" sz="1000" err="1"/>
              <a:t>approval</a:t>
            </a:r>
            <a:r>
              <a:rPr lang="de-DE" sz="1000"/>
              <a:t> </a:t>
            </a:r>
            <a:r>
              <a:rPr lang="de-DE" sz="1000" err="1"/>
              <a:t>drawing</a:t>
            </a:r>
            <a:endParaRPr lang="de-DE" sz="1000"/>
          </a:p>
        </p:txBody>
      </p:sp>
      <p:sp>
        <p:nvSpPr>
          <p:cNvPr id="49" name="Pfeil: nach rechts 48">
            <a:extLst>
              <a:ext uri="{FF2B5EF4-FFF2-40B4-BE49-F238E27FC236}">
                <a16:creationId xmlns:a16="http://schemas.microsoft.com/office/drawing/2014/main" id="{351BD6EB-1EEC-0A21-6B0A-32CB4E46B902}"/>
              </a:ext>
            </a:extLst>
          </p:cNvPr>
          <p:cNvSpPr/>
          <p:nvPr/>
        </p:nvSpPr>
        <p:spPr>
          <a:xfrm>
            <a:off x="10561579" y="4445417"/>
            <a:ext cx="1080000" cy="61912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9C2D2D16-B49A-830F-CC3D-0908CA189AD6}"/>
              </a:ext>
            </a:extLst>
          </p:cNvPr>
          <p:cNvGrpSpPr>
            <a:grpSpLocks noChangeAspect="1"/>
          </p:cNvGrpSpPr>
          <p:nvPr/>
        </p:nvGrpSpPr>
        <p:grpSpPr>
          <a:xfrm>
            <a:off x="10918468" y="4610977"/>
            <a:ext cx="288000" cy="288000"/>
            <a:chOff x="-2504533" y="2361726"/>
            <a:chExt cx="2163126" cy="2163126"/>
          </a:xfrm>
        </p:grpSpPr>
        <p:sp>
          <p:nvSpPr>
            <p:cNvPr id="51" name="Oval 5">
              <a:extLst>
                <a:ext uri="{FF2B5EF4-FFF2-40B4-BE49-F238E27FC236}">
                  <a16:creationId xmlns:a16="http://schemas.microsoft.com/office/drawing/2014/main" id="{83D23D0E-766E-0DAB-8C6B-EEF78E32F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04533" y="2361726"/>
              <a:ext cx="2163126" cy="21631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2" name="Oval 8">
              <a:extLst>
                <a:ext uri="{FF2B5EF4-FFF2-40B4-BE49-F238E27FC236}">
                  <a16:creationId xmlns:a16="http://schemas.microsoft.com/office/drawing/2014/main" id="{9AEBD827-DAAD-AE89-1AAD-AA323BBD8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700811" y="3026547"/>
              <a:ext cx="833495" cy="83349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4AD52D52-306D-6746-3112-AB5B5B92C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80196" y="2947162"/>
              <a:ext cx="992254" cy="992254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4" name="Oval 5">
              <a:extLst>
                <a:ext uri="{FF2B5EF4-FFF2-40B4-BE49-F238E27FC236}">
                  <a16:creationId xmlns:a16="http://schemas.microsoft.com/office/drawing/2014/main" id="{FDB31D5C-6784-3B89-F960-714909D8D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65612" y="2500652"/>
              <a:ext cx="1885284" cy="1885274"/>
            </a:xfrm>
            <a:prstGeom prst="ellipse">
              <a:avLst/>
            </a:prstGeom>
            <a:solidFill>
              <a:srgbClr val="003D6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5" name="Oval 6">
              <a:extLst>
                <a:ext uri="{FF2B5EF4-FFF2-40B4-BE49-F238E27FC236}">
                  <a16:creationId xmlns:a16="http://schemas.microsoft.com/office/drawing/2014/main" id="{DCCA1130-9C0E-0330-50B7-5DA5C8B37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6691" y="3279568"/>
              <a:ext cx="327443" cy="32744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A613F03A-9790-0649-1130-4F0C17134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90110" y="3215079"/>
              <a:ext cx="1012103" cy="893031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501F2813-74BA-B715-4C7F-F9D461E8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25845" y="3226984"/>
              <a:ext cx="1012103" cy="893031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E6CFACE8-176B-59BB-A822-E9433BF9D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5770" y="2770545"/>
              <a:ext cx="1022027" cy="883106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85ED5204-5C35-342A-9030-8A362AFF9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00035" y="2758640"/>
              <a:ext cx="1022027" cy="883106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3650B867-B5C1-CB26-6D28-581EECA626C2}"/>
              </a:ext>
            </a:extLst>
          </p:cNvPr>
          <p:cNvSpPr txBox="1"/>
          <p:nvPr/>
        </p:nvSpPr>
        <p:spPr>
          <a:xfrm>
            <a:off x="169687" y="2781545"/>
            <a:ext cx="480634" cy="1327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Customer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D1E2DD91-56FE-6F02-BFB7-9A5BAFF032BC}"/>
              </a:ext>
            </a:extLst>
          </p:cNvPr>
          <p:cNvSpPr txBox="1"/>
          <p:nvPr/>
        </p:nvSpPr>
        <p:spPr>
          <a:xfrm>
            <a:off x="169687" y="4688922"/>
            <a:ext cx="480634" cy="1327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SCHUNK</a:t>
            </a:r>
          </a:p>
        </p:txBody>
      </p:sp>
      <p:sp>
        <p:nvSpPr>
          <p:cNvPr id="62" name="Pfeil: nach rechts 61">
            <a:extLst>
              <a:ext uri="{FF2B5EF4-FFF2-40B4-BE49-F238E27FC236}">
                <a16:creationId xmlns:a16="http://schemas.microsoft.com/office/drawing/2014/main" id="{24D72068-A4CD-ECF7-081C-0B6B272FB4A3}"/>
              </a:ext>
            </a:extLst>
          </p:cNvPr>
          <p:cNvSpPr/>
          <p:nvPr/>
        </p:nvSpPr>
        <p:spPr>
          <a:xfrm>
            <a:off x="833436" y="5915816"/>
            <a:ext cx="10808143" cy="357984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any time: Support for questions or change requests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63" name="Textplatzhalter 65">
            <a:extLst>
              <a:ext uri="{FF2B5EF4-FFF2-40B4-BE49-F238E27FC236}">
                <a16:creationId xmlns:a16="http://schemas.microsoft.com/office/drawing/2014/main" id="{C8DCCE77-462D-6173-1964-12B198B80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3955" y="5559040"/>
            <a:ext cx="1974195" cy="177214"/>
          </a:xfrm>
          <a:noFill/>
        </p:spPr>
        <p:txBody>
          <a:bodyPr wrap="none" lIns="0" tIns="0" rIns="0" bIns="0" rtlCol="0" anchor="ctr" anchorCtr="0">
            <a:noAutofit/>
          </a:bodyPr>
          <a:lstStyle>
            <a:lvl1pPr marL="0" marR="0" indent="0" algn="ctr" fontAlgn="auto"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 kumimoji="0" lang="de-DE" sz="1000" b="1" i="0" u="none" strike="noStrike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+mn-lt"/>
              </a:defRPr>
            </a:lvl1pPr>
            <a:lvl2pPr>
              <a:defRPr sz="2600"/>
            </a:lvl2pPr>
          </a:lstStyle>
          <a:p>
            <a:pPr>
              <a:spcBef>
                <a:spcPts val="600"/>
              </a:spcBef>
              <a:defRPr/>
            </a:pPr>
            <a:r>
              <a:rPr lang="de-DE" err="1">
                <a:latin typeface="Fago Pro"/>
              </a:rPr>
              <a:t>depending</a:t>
            </a:r>
            <a:r>
              <a:rPr lang="de-DE">
                <a:latin typeface="Fago Pro"/>
              </a:rPr>
              <a:t> on </a:t>
            </a:r>
            <a:r>
              <a:rPr lang="de-DE" err="1">
                <a:latin typeface="Fago Pro"/>
              </a:rPr>
              <a:t>effort</a:t>
            </a:r>
            <a:endParaRPr lang="de-DE">
              <a:latin typeface="Fago Pro"/>
            </a:endParaRPr>
          </a:p>
        </p:txBody>
      </p:sp>
      <p:sp>
        <p:nvSpPr>
          <p:cNvPr id="64" name="Textplatzhalter 65">
            <a:extLst>
              <a:ext uri="{FF2B5EF4-FFF2-40B4-BE49-F238E27FC236}">
                <a16:creationId xmlns:a16="http://schemas.microsoft.com/office/drawing/2014/main" id="{7D067BDD-1821-1307-F553-41F76E640BF0}"/>
              </a:ext>
            </a:extLst>
          </p:cNvPr>
          <p:cNvSpPr txBox="1">
            <a:spLocks/>
          </p:cNvSpPr>
          <p:nvPr/>
        </p:nvSpPr>
        <p:spPr>
          <a:xfrm>
            <a:off x="10110374" y="5559040"/>
            <a:ext cx="1974195" cy="17721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>
            <a:lvl1pPr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defRPr>
            </a:lvl1pPr>
            <a:lvl2pPr marL="636588" indent="-179388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2600">
                <a:solidFill>
                  <a:schemeClr val="tx2"/>
                </a:solidFill>
                <a:latin typeface="Fago Pro" panose="02000506040000020004" pitchFamily="50" charset="0"/>
              </a:defRPr>
            </a:lvl2pPr>
            <a:lvl3pPr marL="925513" indent="-2095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3pPr>
            <a:lvl4pPr marL="1250950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4pPr>
            <a:lvl5pPr marL="1497013" indent="-196850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>
                <a:solidFill>
                  <a:schemeClr val="tx2"/>
                </a:solidFill>
                <a:latin typeface="Fago Pro" panose="02000506040000020004" pitchFamily="50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/>
              <a:t>6 </a:t>
            </a:r>
            <a:r>
              <a:rPr lang="de-DE" err="1"/>
              <a:t>to</a:t>
            </a:r>
            <a:r>
              <a:rPr lang="de-DE"/>
              <a:t> 12 </a:t>
            </a:r>
            <a:r>
              <a:rPr lang="de-DE" err="1"/>
              <a:t>weeks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081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B535B-CB1E-0716-2D32-F8401CF27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feil: Chevron 67">
            <a:extLst>
              <a:ext uri="{FF2B5EF4-FFF2-40B4-BE49-F238E27FC236}">
                <a16:creationId xmlns:a16="http://schemas.microsoft.com/office/drawing/2014/main" id="{D5910B67-B826-9E00-8E9A-A3E43F583116}"/>
              </a:ext>
            </a:extLst>
          </p:cNvPr>
          <p:cNvSpPr/>
          <p:nvPr/>
        </p:nvSpPr>
        <p:spPr>
          <a:xfrm>
            <a:off x="67404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Pfeil: Chevron 76">
            <a:extLst>
              <a:ext uri="{FF2B5EF4-FFF2-40B4-BE49-F238E27FC236}">
                <a16:creationId xmlns:a16="http://schemas.microsoft.com/office/drawing/2014/main" id="{E73E41DB-AC38-1DAE-0236-F8695DDD55CE}"/>
              </a:ext>
            </a:extLst>
          </p:cNvPr>
          <p:cNvSpPr/>
          <p:nvPr/>
        </p:nvSpPr>
        <p:spPr>
          <a:xfrm>
            <a:off x="1756148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Pfeil: Chevron 77">
            <a:extLst>
              <a:ext uri="{FF2B5EF4-FFF2-40B4-BE49-F238E27FC236}">
                <a16:creationId xmlns:a16="http://schemas.microsoft.com/office/drawing/2014/main" id="{CF656A99-E882-F9EC-3EF7-62B2A68C23B0}"/>
              </a:ext>
            </a:extLst>
          </p:cNvPr>
          <p:cNvSpPr/>
          <p:nvPr/>
        </p:nvSpPr>
        <p:spPr>
          <a:xfrm>
            <a:off x="2838255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Pfeil: Chevron 78">
            <a:extLst>
              <a:ext uri="{FF2B5EF4-FFF2-40B4-BE49-F238E27FC236}">
                <a16:creationId xmlns:a16="http://schemas.microsoft.com/office/drawing/2014/main" id="{DACE38B8-0378-76C1-136E-E2D4558A5332}"/>
              </a:ext>
            </a:extLst>
          </p:cNvPr>
          <p:cNvSpPr/>
          <p:nvPr/>
        </p:nvSpPr>
        <p:spPr>
          <a:xfrm>
            <a:off x="3920362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Pfeil: Chevron 79">
            <a:extLst>
              <a:ext uri="{FF2B5EF4-FFF2-40B4-BE49-F238E27FC236}">
                <a16:creationId xmlns:a16="http://schemas.microsoft.com/office/drawing/2014/main" id="{838EE3EE-0D11-42C9-D02F-4FCF0016220E}"/>
              </a:ext>
            </a:extLst>
          </p:cNvPr>
          <p:cNvSpPr/>
          <p:nvPr/>
        </p:nvSpPr>
        <p:spPr>
          <a:xfrm>
            <a:off x="5002469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Pfeil: Chevron 80">
            <a:extLst>
              <a:ext uri="{FF2B5EF4-FFF2-40B4-BE49-F238E27FC236}">
                <a16:creationId xmlns:a16="http://schemas.microsoft.com/office/drawing/2014/main" id="{D88CAE62-EBE7-79BD-676F-E02A168F5BA8}"/>
              </a:ext>
            </a:extLst>
          </p:cNvPr>
          <p:cNvSpPr/>
          <p:nvPr/>
        </p:nvSpPr>
        <p:spPr>
          <a:xfrm>
            <a:off x="6084576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Pfeil: Chevron 81">
            <a:extLst>
              <a:ext uri="{FF2B5EF4-FFF2-40B4-BE49-F238E27FC236}">
                <a16:creationId xmlns:a16="http://schemas.microsoft.com/office/drawing/2014/main" id="{AA135056-0252-235C-08ED-B0E9AC3D114C}"/>
              </a:ext>
            </a:extLst>
          </p:cNvPr>
          <p:cNvSpPr/>
          <p:nvPr/>
        </p:nvSpPr>
        <p:spPr>
          <a:xfrm>
            <a:off x="7166683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Pfeil: Chevron 82">
            <a:extLst>
              <a:ext uri="{FF2B5EF4-FFF2-40B4-BE49-F238E27FC236}">
                <a16:creationId xmlns:a16="http://schemas.microsoft.com/office/drawing/2014/main" id="{80728CFC-2919-7E53-577F-FF0B148DFD7C}"/>
              </a:ext>
            </a:extLst>
          </p:cNvPr>
          <p:cNvSpPr/>
          <p:nvPr/>
        </p:nvSpPr>
        <p:spPr>
          <a:xfrm>
            <a:off x="8248790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feil: Chevron 83">
            <a:extLst>
              <a:ext uri="{FF2B5EF4-FFF2-40B4-BE49-F238E27FC236}">
                <a16:creationId xmlns:a16="http://schemas.microsoft.com/office/drawing/2014/main" id="{BB50B003-E800-3805-0BE9-53A7A49A2C3D}"/>
              </a:ext>
            </a:extLst>
          </p:cNvPr>
          <p:cNvSpPr/>
          <p:nvPr/>
        </p:nvSpPr>
        <p:spPr>
          <a:xfrm>
            <a:off x="9330897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Pfeil: Chevron 84">
            <a:extLst>
              <a:ext uri="{FF2B5EF4-FFF2-40B4-BE49-F238E27FC236}">
                <a16:creationId xmlns:a16="http://schemas.microsoft.com/office/drawing/2014/main" id="{CFDCF3FE-211D-F04D-8497-421B2E999565}"/>
              </a:ext>
            </a:extLst>
          </p:cNvPr>
          <p:cNvSpPr/>
          <p:nvPr/>
        </p:nvSpPr>
        <p:spPr>
          <a:xfrm>
            <a:off x="1041300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126083D4-F6E8-7DC2-A3D4-A5CDD6DB5432}"/>
              </a:ext>
            </a:extLst>
          </p:cNvPr>
          <p:cNvSpPr txBox="1"/>
          <p:nvPr/>
        </p:nvSpPr>
        <p:spPr>
          <a:xfrm>
            <a:off x="911191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200">
                <a:solidFill>
                  <a:schemeClr val="bg1"/>
                </a:solidFill>
              </a:rPr>
              <a:t>Consulting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5631399E-5A30-E980-21A5-EB9D9CA699DA}"/>
              </a:ext>
            </a:extLst>
          </p:cNvPr>
          <p:cNvSpPr txBox="1"/>
          <p:nvPr/>
        </p:nvSpPr>
        <p:spPr>
          <a:xfrm>
            <a:off x="1993298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Specification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0A1DBD49-DA72-FD5D-4352-0565CEC3E6D4}"/>
              </a:ext>
            </a:extLst>
          </p:cNvPr>
          <p:cNvSpPr txBox="1"/>
          <p:nvPr/>
        </p:nvSpPr>
        <p:spPr>
          <a:xfrm>
            <a:off x="307540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First draft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4E1C4641-1EA5-6720-5894-C0165D3B9EAD}"/>
              </a:ext>
            </a:extLst>
          </p:cNvPr>
          <p:cNvSpPr txBox="1"/>
          <p:nvPr/>
        </p:nvSpPr>
        <p:spPr>
          <a:xfrm>
            <a:off x="4128937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Prototype,  simulation,  digital twin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6B263E5C-1F63-A94B-B6C1-799C2C040CE7}"/>
              </a:ext>
            </a:extLst>
          </p:cNvPr>
          <p:cNvSpPr txBox="1"/>
          <p:nvPr/>
        </p:nvSpPr>
        <p:spPr>
          <a:xfrm>
            <a:off x="5239619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design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091C7C89-1753-DD05-3639-78D3480F9A32}"/>
              </a:ext>
            </a:extLst>
          </p:cNvPr>
          <p:cNvSpPr txBox="1"/>
          <p:nvPr/>
        </p:nvSpPr>
        <p:spPr>
          <a:xfrm>
            <a:off x="630267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approval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281419CE-B38C-5A7D-2C63-321818EEDD67}"/>
              </a:ext>
            </a:extLst>
          </p:cNvPr>
          <p:cNvSpPr txBox="1"/>
          <p:nvPr/>
        </p:nvSpPr>
        <p:spPr>
          <a:xfrm>
            <a:off x="7365730" y="4677781"/>
            <a:ext cx="978307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100">
                <a:solidFill>
                  <a:schemeClr val="bg1"/>
                </a:solidFill>
              </a:rPr>
              <a:t>M</a:t>
            </a:r>
            <a:r>
              <a:rPr kumimoji="0" lang="en-US" sz="11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anufacturing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6711EA09-F259-F7FA-A31A-8FDAD9F95FA7}"/>
              </a:ext>
            </a:extLst>
          </p:cNvPr>
          <p:cNvSpPr txBox="1"/>
          <p:nvPr/>
        </p:nvSpPr>
        <p:spPr>
          <a:xfrm>
            <a:off x="847641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Validation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5D4CB460-8B75-CBC6-8173-24643BA11930}"/>
              </a:ext>
            </a:extLst>
          </p:cNvPr>
          <p:cNvSpPr txBox="1"/>
          <p:nvPr/>
        </p:nvSpPr>
        <p:spPr>
          <a:xfrm>
            <a:off x="9558522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Delivery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B10B312-2253-F6F0-D62E-F190A13285EE}"/>
              </a:ext>
            </a:extLst>
          </p:cNvPr>
          <p:cNvSpPr txBox="1"/>
          <p:nvPr/>
        </p:nvSpPr>
        <p:spPr>
          <a:xfrm>
            <a:off x="1064062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After-Sales- Service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CC32EE7F-0023-3782-09CB-9917317F5EC6}"/>
              </a:ext>
            </a:extLst>
          </p:cNvPr>
          <p:cNvSpPr txBox="1"/>
          <p:nvPr/>
        </p:nvSpPr>
        <p:spPr>
          <a:xfrm>
            <a:off x="3118542" y="4399350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000">
                <a:solidFill>
                  <a:srgbClr val="003D6A"/>
                </a:solidFill>
              </a:rPr>
              <a:t>Iterations</a:t>
            </a: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6BCF1D-12D0-8D01-75DC-206E1147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90061" cy="1020318"/>
          </a:xfrm>
        </p:spPr>
        <p:txBody>
          <a:bodyPr/>
          <a:lstStyle/>
          <a:p>
            <a:r>
              <a:rPr lang="de-DE"/>
              <a:t>3. </a:t>
            </a:r>
            <a:r>
              <a:rPr lang="de-DE" err="1"/>
              <a:t>Build</a:t>
            </a:r>
            <a:br>
              <a:rPr lang="de-DE"/>
            </a:br>
            <a:r>
              <a:rPr lang="en-US" sz="2800" b="0">
                <a:solidFill>
                  <a:schemeClr val="bg2"/>
                </a:solidFill>
              </a:rPr>
              <a:t>Manufacturing and assembly - production and validation</a:t>
            </a:r>
            <a:br>
              <a:rPr lang="de-DE">
                <a:solidFill>
                  <a:schemeClr val="bg2"/>
                </a:solidFill>
              </a:rPr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DA4EFBD-43EE-C80C-FC6C-58DE154ED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8AC17C-FCC1-1496-9142-AAFC0691F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CAFA95-497F-8F7D-1564-10C8928E7F85}"/>
              </a:ext>
            </a:extLst>
          </p:cNvPr>
          <p:cNvSpPr/>
          <p:nvPr/>
        </p:nvSpPr>
        <p:spPr>
          <a:xfrm rot="10800000">
            <a:off x="2855928" y="2139654"/>
            <a:ext cx="4284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1280F0A-405B-5F88-5524-873B424474C6}"/>
              </a:ext>
            </a:extLst>
          </p:cNvPr>
          <p:cNvSpPr/>
          <p:nvPr/>
        </p:nvSpPr>
        <p:spPr>
          <a:xfrm rot="10800000">
            <a:off x="9345472" y="2139654"/>
            <a:ext cx="2160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A57E469-6FCB-9C5D-F5E8-DE67007E5560}"/>
              </a:ext>
            </a:extLst>
          </p:cNvPr>
          <p:cNvSpPr/>
          <p:nvPr/>
        </p:nvSpPr>
        <p:spPr>
          <a:xfrm rot="10800000">
            <a:off x="7177230" y="2139654"/>
            <a:ext cx="2130941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BB71936-72A3-22A3-286F-CC4D105023CB}"/>
              </a:ext>
            </a:extLst>
          </p:cNvPr>
          <p:cNvSpPr/>
          <p:nvPr/>
        </p:nvSpPr>
        <p:spPr>
          <a:xfrm rot="10800000">
            <a:off x="681481" y="2139653"/>
            <a:ext cx="2137145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7BA8E1CC-6060-761D-4175-C98D22459F65}"/>
              </a:ext>
            </a:extLst>
          </p:cNvPr>
          <p:cNvSpPr/>
          <p:nvPr/>
        </p:nvSpPr>
        <p:spPr>
          <a:xfrm>
            <a:off x="1663820" y="5740324"/>
            <a:ext cx="8815480" cy="504000"/>
          </a:xfrm>
          <a:prstGeom prst="rightArrow">
            <a:avLst/>
          </a:prstGeom>
          <a:gradFill flip="none" rotWithShape="1">
            <a:gsLst>
              <a:gs pos="0">
                <a:srgbClr val="F2F2F2"/>
              </a:gs>
              <a:gs pos="1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/>
              <a:t>Project </a:t>
            </a:r>
            <a:r>
              <a:rPr lang="de-DE" sz="1400" b="1" err="1"/>
              <a:t>management</a:t>
            </a:r>
            <a:endParaRPr lang="de-DE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DB278EF-4810-4E92-CB87-F544C8CC4768}"/>
              </a:ext>
            </a:extLst>
          </p:cNvPr>
          <p:cNvSpPr txBox="1"/>
          <p:nvPr/>
        </p:nvSpPr>
        <p:spPr>
          <a:xfrm>
            <a:off x="3108956" y="5557247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000" err="1">
                <a:solidFill>
                  <a:srgbClr val="003D6A"/>
                </a:solidFill>
              </a:rPr>
              <a:t>Iterations</a:t>
            </a:r>
            <a:endParaRPr kumimoji="0" lang="de-DE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2D522E4F-C066-8CEA-8ABA-481FF113473E}"/>
              </a:ext>
            </a:extLst>
          </p:cNvPr>
          <p:cNvCxnSpPr>
            <a:cxnSpLocks/>
          </p:cNvCxnSpPr>
          <p:nvPr/>
        </p:nvCxnSpPr>
        <p:spPr>
          <a:xfrm rot="10800000">
            <a:off x="5221796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FBABBB7-CB82-1364-4CCC-95E32115D162}"/>
              </a:ext>
            </a:extLst>
          </p:cNvPr>
          <p:cNvCxnSpPr>
            <a:cxnSpLocks/>
          </p:cNvCxnSpPr>
          <p:nvPr/>
        </p:nvCxnSpPr>
        <p:spPr>
          <a:xfrm rot="10800000" flipH="1">
            <a:off x="4425624" y="4039984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6CD6038E-20E7-7A1E-FF38-5E9F76FA420F}"/>
              </a:ext>
            </a:extLst>
          </p:cNvPr>
          <p:cNvCxnSpPr>
            <a:cxnSpLocks/>
          </p:cNvCxnSpPr>
          <p:nvPr/>
        </p:nvCxnSpPr>
        <p:spPr>
          <a:xfrm rot="10800000">
            <a:off x="6004130" y="4021936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99195E9-9CB4-9116-EF22-E91D8C811E0F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70776" y="4027414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8D4EA58B-F41B-33A2-9D4E-A6C4525ED4BB}"/>
              </a:ext>
            </a:extLst>
          </p:cNvPr>
          <p:cNvCxnSpPr>
            <a:cxnSpLocks/>
          </p:cNvCxnSpPr>
          <p:nvPr/>
        </p:nvCxnSpPr>
        <p:spPr>
          <a:xfrm rot="10800000">
            <a:off x="2003811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45093EE9-784B-C19C-A893-A5AF529157E7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39929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C86C5D8-A563-D502-E1A1-2465F3B0F6DF}"/>
              </a:ext>
            </a:extLst>
          </p:cNvPr>
          <p:cNvCxnSpPr>
            <a:cxnSpLocks/>
          </p:cNvCxnSpPr>
          <p:nvPr/>
        </p:nvCxnSpPr>
        <p:spPr>
          <a:xfrm rot="10800000">
            <a:off x="8494451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4B26B77B-E14A-CFE4-617C-B0AFDEEB09CA}"/>
              </a:ext>
            </a:extLst>
          </p:cNvPr>
          <p:cNvCxnSpPr>
            <a:cxnSpLocks/>
          </p:cNvCxnSpPr>
          <p:nvPr/>
        </p:nvCxnSpPr>
        <p:spPr>
          <a:xfrm rot="10800000" flipH="1">
            <a:off x="7626043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7CE5AD13-F5C3-FFC7-FEE6-8BE8C065DF91}"/>
              </a:ext>
            </a:extLst>
          </p:cNvPr>
          <p:cNvCxnSpPr>
            <a:cxnSpLocks/>
          </p:cNvCxnSpPr>
          <p:nvPr/>
        </p:nvCxnSpPr>
        <p:spPr>
          <a:xfrm rot="10800000">
            <a:off x="10673415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FDB255D7-4D06-4774-2341-8E1573D8751B}"/>
              </a:ext>
            </a:extLst>
          </p:cNvPr>
          <p:cNvCxnSpPr>
            <a:cxnSpLocks/>
          </p:cNvCxnSpPr>
          <p:nvPr/>
        </p:nvCxnSpPr>
        <p:spPr>
          <a:xfrm rot="10800000" flipH="1">
            <a:off x="9817530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9328D1CD-EA4C-4C6F-AB2F-FF85017AB7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472" y="2193135"/>
            <a:ext cx="1800000" cy="1349573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C565440B-4D83-C5E7-4222-9E00D7C82B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55" y="2193135"/>
            <a:ext cx="1800000" cy="1349573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B1D022A9-2403-2D00-C99E-C73998DB76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347" y="2193135"/>
            <a:ext cx="1800000" cy="1349573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3B56F8F9-F84F-195C-DA0D-9B2EF3D5B6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01" y="2193135"/>
            <a:ext cx="1800000" cy="1349573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EC4DAC95-CE33-9C5C-1A27-E1B02B6FF3D0}"/>
              </a:ext>
            </a:extLst>
          </p:cNvPr>
          <p:cNvSpPr txBox="1"/>
          <p:nvPr/>
        </p:nvSpPr>
        <p:spPr>
          <a:xfrm>
            <a:off x="1197510" y="3595496"/>
            <a:ext cx="111129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err="1">
                <a:solidFill>
                  <a:srgbClr val="003D6A"/>
                </a:solidFill>
              </a:rPr>
              <a:t>Consult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11E7AF30-3C43-289F-6B09-DF93FFE70A04}"/>
              </a:ext>
            </a:extLst>
          </p:cNvPr>
          <p:cNvSpPr txBox="1"/>
          <p:nvPr/>
        </p:nvSpPr>
        <p:spPr>
          <a:xfrm>
            <a:off x="4187798" y="3580807"/>
            <a:ext cx="155873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200" err="1">
                <a:solidFill>
                  <a:srgbClr val="003D6A"/>
                </a:solidFill>
              </a:rPr>
              <a:t>Develop</a:t>
            </a:r>
            <a:endParaRPr lang="de-DE" sz="2200">
              <a:solidFill>
                <a:srgbClr val="003D6A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03DCFBDE-765D-278F-DF6C-E2E1C010EF9C}"/>
              </a:ext>
            </a:extLst>
          </p:cNvPr>
          <p:cNvSpPr txBox="1"/>
          <p:nvPr/>
        </p:nvSpPr>
        <p:spPr>
          <a:xfrm>
            <a:off x="7401391" y="3580807"/>
            <a:ext cx="1682616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Build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BF79DC37-D5F9-946E-F571-F9E6E18B7DB4}"/>
              </a:ext>
            </a:extLst>
          </p:cNvPr>
          <p:cNvSpPr txBox="1"/>
          <p:nvPr/>
        </p:nvSpPr>
        <p:spPr>
          <a:xfrm>
            <a:off x="9525473" y="3580807"/>
            <a:ext cx="1799999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rgbClr val="003D6A"/>
                </a:solidFill>
              </a:rPr>
              <a:t>Support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5836938D-9185-BC1E-A797-6F981D3C363E}"/>
              </a:ext>
            </a:extLst>
          </p:cNvPr>
          <p:cNvSpPr/>
          <p:nvPr/>
        </p:nvSpPr>
        <p:spPr>
          <a:xfrm>
            <a:off x="1538261" y="5742587"/>
            <a:ext cx="9135154" cy="82432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AAEC491-A7F4-0B04-5C5C-850D8D0398CC}"/>
              </a:ext>
            </a:extLst>
          </p:cNvPr>
          <p:cNvSpPr/>
          <p:nvPr/>
        </p:nvSpPr>
        <p:spPr>
          <a:xfrm>
            <a:off x="676067" y="2113808"/>
            <a:ext cx="6477918" cy="242810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F936EA4-42A9-4328-2A50-00A7BAC7128B}"/>
              </a:ext>
            </a:extLst>
          </p:cNvPr>
          <p:cNvSpPr/>
          <p:nvPr/>
        </p:nvSpPr>
        <p:spPr>
          <a:xfrm>
            <a:off x="9345472" y="2113808"/>
            <a:ext cx="2536966" cy="250581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Fünfeck 15">
            <a:extLst>
              <a:ext uri="{FF2B5EF4-FFF2-40B4-BE49-F238E27FC236}">
                <a16:creationId xmlns:a16="http://schemas.microsoft.com/office/drawing/2014/main" id="{9187282F-42F8-74BE-73A3-D89E98978C37}"/>
              </a:ext>
            </a:extLst>
          </p:cNvPr>
          <p:cNvSpPr/>
          <p:nvPr/>
        </p:nvSpPr>
        <p:spPr>
          <a:xfrm>
            <a:off x="558800" y="4619626"/>
            <a:ext cx="6776190" cy="900001"/>
          </a:xfrm>
          <a:prstGeom prst="homePlate">
            <a:avLst>
              <a:gd name="adj" fmla="val 17159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Chevron 16">
            <a:extLst>
              <a:ext uri="{FF2B5EF4-FFF2-40B4-BE49-F238E27FC236}">
                <a16:creationId xmlns:a16="http://schemas.microsoft.com/office/drawing/2014/main" id="{EA0206E1-241C-EAA8-2F7D-75DA21CB32C0}"/>
              </a:ext>
            </a:extLst>
          </p:cNvPr>
          <p:cNvSpPr/>
          <p:nvPr/>
        </p:nvSpPr>
        <p:spPr>
          <a:xfrm>
            <a:off x="9308171" y="4619627"/>
            <a:ext cx="2459967" cy="900000"/>
          </a:xfrm>
          <a:prstGeom prst="chevron">
            <a:avLst>
              <a:gd name="adj" fmla="val 18592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43" name="Grafik 42" descr="Pfeil Kreis mit einfarbiger Füllung">
            <a:extLst>
              <a:ext uri="{FF2B5EF4-FFF2-40B4-BE49-F238E27FC236}">
                <a16:creationId xmlns:a16="http://schemas.microsoft.com/office/drawing/2014/main" id="{9CF258D5-6176-0940-C3C9-D064515DC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0393" y="5246003"/>
            <a:ext cx="576000" cy="576000"/>
          </a:xfrm>
          <a:prstGeom prst="rect">
            <a:avLst/>
          </a:prstGeom>
        </p:spPr>
      </p:pic>
      <p:pic>
        <p:nvPicPr>
          <p:cNvPr id="44" name="Grafik 43" descr="Pfeil Kreis mit einfarbiger Füllung">
            <a:extLst>
              <a:ext uri="{FF2B5EF4-FFF2-40B4-BE49-F238E27FC236}">
                <a16:creationId xmlns:a16="http://schemas.microsoft.com/office/drawing/2014/main" id="{3798FBA3-1F04-892C-81D1-99CB141E3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22923" y="5246003"/>
            <a:ext cx="576000" cy="576000"/>
          </a:xfrm>
          <a:prstGeom prst="rect">
            <a:avLst/>
          </a:prstGeom>
        </p:spPr>
      </p:pic>
      <p:pic>
        <p:nvPicPr>
          <p:cNvPr id="45" name="Grafik 44" descr="Pfeil Kreis mit einfarbiger Füllung">
            <a:extLst>
              <a:ext uri="{FF2B5EF4-FFF2-40B4-BE49-F238E27FC236}">
                <a16:creationId xmlns:a16="http://schemas.microsoft.com/office/drawing/2014/main" id="{7B0EF4C7-D352-BDC8-07A0-003F91EE7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8111" y="5246003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2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20CE1-3C40-A456-2F07-1DBE6DA91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D4BE56C-91ED-603C-8D4A-DF109336A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514600"/>
            <a:ext cx="5328000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b="1" err="1"/>
              <a:t>Your</a:t>
            </a:r>
            <a:r>
              <a:rPr lang="de-DE" sz="2000" b="1"/>
              <a:t> </a:t>
            </a:r>
            <a:r>
              <a:rPr lang="de-DE" sz="2000" b="1" err="1"/>
              <a:t>benefits</a:t>
            </a:r>
            <a:br>
              <a:rPr lang="de-DE" sz="1800"/>
            </a:br>
            <a:endParaRPr lang="de-DE" sz="1800"/>
          </a:p>
          <a:p>
            <a:pPr marL="432000" indent="0">
              <a:buNone/>
            </a:pPr>
            <a:r>
              <a:rPr lang="en-US" sz="1800"/>
              <a:t>Stable start of series production thanks to tested assemblies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Documented quality assurance with full traceability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Schedule reliability through digital planning and scalable capacities</a:t>
            </a:r>
            <a:endParaRPr lang="de-DE" sz="18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E01DEB-BED9-9996-A6CA-BB0D8804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1"/>
                </a:solidFill>
              </a:rPr>
              <a:t>What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to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expect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C129DC4-0F71-FCF8-AF0C-30C31988D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B4A3009-D96D-3F1B-5027-889660D99C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6DF506C-1DB4-D52F-B2E6-506F365871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514600"/>
            <a:ext cx="5182233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b="1"/>
              <a:t>Approach and </a:t>
            </a:r>
            <a:r>
              <a:rPr lang="de-DE" sz="2000" b="1" err="1"/>
              <a:t>methodology</a:t>
            </a:r>
            <a:endParaRPr lang="de-DE" sz="2000" b="1"/>
          </a:p>
          <a:p>
            <a:pPr marL="0" indent="0">
              <a:spcBef>
                <a:spcPts val="0"/>
              </a:spcBef>
              <a:buNone/>
            </a:pPr>
            <a:endParaRPr lang="de-DE" sz="1800"/>
          </a:p>
          <a:p>
            <a:pPr marL="432000" indent="0">
              <a:buNone/>
            </a:pPr>
            <a:r>
              <a:rPr lang="en-US" sz="1800"/>
              <a:t>Precision machining, takt-based and variant assembly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Validation/acceptance according to specification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Global availability, uniform standards</a:t>
            </a:r>
            <a:endParaRPr lang="de-DE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05C5D0-6003-8828-B9F3-7B4087C8A056}"/>
              </a:ext>
            </a:extLst>
          </p:cNvPr>
          <p:cNvSpPr txBox="1"/>
          <p:nvPr/>
        </p:nvSpPr>
        <p:spPr>
          <a:xfrm>
            <a:off x="658813" y="1394052"/>
            <a:ext cx="1119822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In the third step, the design is turned into precisely manufactured and assembled modules — following standardized, reproducible processes. We ensure quality through defined test concepts and complete documentation. Our digital process chain and global plants deliver reproducible quality—on schedule and transparent.</a:t>
            </a:r>
            <a:endParaRPr lang="de-DE" sz="1400" err="1">
              <a:solidFill>
                <a:schemeClr val="accent1"/>
              </a:solidFill>
            </a:endParaRPr>
          </a:p>
        </p:txBody>
      </p:sp>
      <p:pic>
        <p:nvPicPr>
          <p:cNvPr id="20" name="Grafik 19" descr="Abzeichen Tick1 mit einfarbiger Füllung">
            <a:extLst>
              <a:ext uri="{FF2B5EF4-FFF2-40B4-BE49-F238E27FC236}">
                <a16:creationId xmlns:a16="http://schemas.microsoft.com/office/drawing/2014/main" id="{A5CA10A5-6737-7E15-7BF9-0D1E9C4DA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354" y="3159000"/>
            <a:ext cx="540000" cy="540000"/>
          </a:xfrm>
          <a:prstGeom prst="rect">
            <a:avLst/>
          </a:prstGeom>
        </p:spPr>
      </p:pic>
      <p:pic>
        <p:nvPicPr>
          <p:cNvPr id="5" name="Grafik 4" descr="Tageskalender mit einfarbiger Füllung">
            <a:extLst>
              <a:ext uri="{FF2B5EF4-FFF2-40B4-BE49-F238E27FC236}">
                <a16:creationId xmlns:a16="http://schemas.microsoft.com/office/drawing/2014/main" id="{9F2450EC-15EF-001A-0950-101EE499A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354" y="5144171"/>
            <a:ext cx="540000" cy="540000"/>
          </a:xfrm>
          <a:prstGeom prst="rect">
            <a:avLst/>
          </a:prstGeom>
        </p:spPr>
      </p:pic>
      <p:pic>
        <p:nvPicPr>
          <p:cNvPr id="13" name="Grafik 12" descr="Prüfliste mit einfarbiger Füllung">
            <a:extLst>
              <a:ext uri="{FF2B5EF4-FFF2-40B4-BE49-F238E27FC236}">
                <a16:creationId xmlns:a16="http://schemas.microsoft.com/office/drawing/2014/main" id="{E1134017-4979-3F40-6FCA-B4924CB83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354" y="4151585"/>
            <a:ext cx="540000" cy="540000"/>
          </a:xfrm>
          <a:prstGeom prst="rect">
            <a:avLst/>
          </a:prstGeom>
        </p:spPr>
      </p:pic>
      <p:pic>
        <p:nvPicPr>
          <p:cNvPr id="16" name="Grafik 15" descr="Erdkugel: Afrika und Europa mit einfarbiger Füllung">
            <a:extLst>
              <a:ext uri="{FF2B5EF4-FFF2-40B4-BE49-F238E27FC236}">
                <a16:creationId xmlns:a16="http://schemas.microsoft.com/office/drawing/2014/main" id="{E3D5B689-B927-36FF-F0A8-DDEB1294BA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4357" y="4988471"/>
            <a:ext cx="540000" cy="540000"/>
          </a:xfrm>
          <a:prstGeom prst="rect">
            <a:avLst/>
          </a:prstGeom>
        </p:spPr>
      </p:pic>
      <p:pic>
        <p:nvPicPr>
          <p:cNvPr id="19" name="Grafik 18" descr="Lupe mit einfarbiger Füllung">
            <a:extLst>
              <a:ext uri="{FF2B5EF4-FFF2-40B4-BE49-F238E27FC236}">
                <a16:creationId xmlns:a16="http://schemas.microsoft.com/office/drawing/2014/main" id="{44FBBED7-B35F-36D9-55E5-6B89F19EF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64357" y="4151585"/>
            <a:ext cx="540000" cy="540000"/>
          </a:xfrm>
          <a:prstGeom prst="rect">
            <a:avLst/>
          </a:prstGeom>
        </p:spPr>
      </p:pic>
      <p:pic>
        <p:nvPicPr>
          <p:cNvPr id="23" name="Grafik 22" descr="Zahnräder mit einfarbiger Füllung">
            <a:extLst>
              <a:ext uri="{FF2B5EF4-FFF2-40B4-BE49-F238E27FC236}">
                <a16:creationId xmlns:a16="http://schemas.microsoft.com/office/drawing/2014/main" id="{7F615AA5-E2C9-7929-B2BC-2F69AD2002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64357" y="3159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9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A82D5-E852-4F3C-1E81-63F8BDCE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CB5A4E7-0CF6-D8BA-5A2C-6350F584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Four</a:t>
            </a:r>
            <a:r>
              <a:rPr lang="de-DE"/>
              <a:t> </a:t>
            </a:r>
            <a:r>
              <a:rPr lang="de-DE" err="1"/>
              <a:t>steps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project</a:t>
            </a:r>
            <a:r>
              <a:rPr lang="de-DE"/>
              <a:t> </a:t>
            </a:r>
            <a:r>
              <a:rPr lang="de-DE" err="1"/>
              <a:t>success</a:t>
            </a:r>
            <a:br>
              <a:rPr lang="de-DE"/>
            </a:br>
            <a:r>
              <a:rPr lang="de-DE" sz="2400" b="0" err="1">
                <a:solidFill>
                  <a:schemeClr val="bg2"/>
                </a:solidFill>
              </a:rPr>
              <a:t>Innovating</a:t>
            </a:r>
            <a:r>
              <a:rPr lang="de-DE" sz="2400" b="0">
                <a:solidFill>
                  <a:schemeClr val="bg2"/>
                </a:solidFill>
              </a:rPr>
              <a:t> Partnerships</a:t>
            </a:r>
            <a:br>
              <a:rPr lang="de-DE"/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4C7FD67-A294-FFA9-5D34-900A0412A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723F0E5-B929-4693-3565-7C10D9D25A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B74D272-8197-7D5F-91E4-9FE3CDFAB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619" y="2140528"/>
            <a:ext cx="10124313" cy="2021898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AFD9148-70A9-B0F7-D775-088584BDACB2}"/>
              </a:ext>
            </a:extLst>
          </p:cNvPr>
          <p:cNvGrpSpPr/>
          <p:nvPr/>
        </p:nvGrpSpPr>
        <p:grpSpPr>
          <a:xfrm>
            <a:off x="759477" y="4533179"/>
            <a:ext cx="10673046" cy="1500411"/>
            <a:chOff x="943636" y="3429000"/>
            <a:chExt cx="10716913" cy="1532938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3B773B88-F907-74D6-910F-791B61AAB48B}"/>
                </a:ext>
              </a:extLst>
            </p:cNvPr>
            <p:cNvGrpSpPr/>
            <p:nvPr/>
          </p:nvGrpSpPr>
          <p:grpSpPr>
            <a:xfrm>
              <a:off x="943636" y="3429000"/>
              <a:ext cx="2396104" cy="1532938"/>
              <a:chOff x="852196" y="4787369"/>
              <a:chExt cx="2396104" cy="1532938"/>
            </a:xfrm>
          </p:grpSpPr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AF38A185-2C49-D327-DE73-53F0941CC0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4610" y="4787369"/>
                <a:ext cx="2143690" cy="153293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1. </a:t>
                </a:r>
                <a:r>
                  <a:rPr lang="de-DE" sz="1050" b="1" err="1">
                    <a:solidFill>
                      <a:srgbClr val="003D6A"/>
                    </a:solidFill>
                    <a:latin typeface="Fago Pro"/>
                  </a:rPr>
                  <a:t>Consult</a:t>
                </a:r>
                <a:r>
                  <a:rPr kumimoji="0" lang="de-DE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5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Understand challenges –define the requirements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b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9EE0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</a:b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Defining you</a:t>
                </a:r>
                <a:r>
                  <a:rPr lang="en-GB" sz="1000">
                    <a:solidFill>
                      <a:srgbClr val="003D6A"/>
                    </a:solidFill>
                    <a:latin typeface="Fago Pro"/>
                  </a:rPr>
                  <a:t>r advanced requirements through consultation to develop a budget-friendly proposal.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584FBFDD-974C-A2D6-6AD8-62070DCE1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52196" y="4802348"/>
                <a:ext cx="252413" cy="300492"/>
              </a:xfrm>
              <a:prstGeom prst="rect">
                <a:avLst/>
              </a:prstGeom>
            </p:spPr>
          </p:pic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383DEBB-FB41-B384-4EAF-3C486428DBA6}"/>
                </a:ext>
              </a:extLst>
            </p:cNvPr>
            <p:cNvGrpSpPr/>
            <p:nvPr/>
          </p:nvGrpSpPr>
          <p:grpSpPr>
            <a:xfrm>
              <a:off x="3740676" y="3429000"/>
              <a:ext cx="2394499" cy="1375713"/>
              <a:chOff x="3800131" y="4787369"/>
              <a:chExt cx="2394499" cy="1375713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07D161E-086B-E3E6-E2EC-ED41E3DC0D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50940" y="4787369"/>
                <a:ext cx="2143690" cy="13757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2. </a:t>
                </a:r>
                <a:r>
                  <a:rPr lang="de-DE" sz="1050" b="1" err="1">
                    <a:solidFill>
                      <a:srgbClr val="003D6A"/>
                    </a:solidFill>
                    <a:latin typeface="Fago Pro" panose="02000506040000020004" pitchFamily="50" charset="0"/>
                  </a:rPr>
                  <a:t>Develop</a:t>
                </a:r>
                <a:endPara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5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Developing solutions – from idea to design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 panose="02000506040000020004" pitchFamily="50" charset="0"/>
                    <a:ea typeface="+mn-ea"/>
                    <a:cs typeface="+mn-cs"/>
                  </a:rPr>
                  <a:t>Collaborate with our expert engineers to deliver custom designed solutions that free you to focus on what you do best.</a:t>
                </a:r>
                <a:endPara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endParaRPr>
              </a:p>
            </p:txBody>
          </p: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A282B048-6791-F111-DA06-85B529C54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800131" y="4825452"/>
                <a:ext cx="252414" cy="294483"/>
              </a:xfrm>
              <a:prstGeom prst="rect">
                <a:avLst/>
              </a:prstGeom>
            </p:spPr>
          </p:pic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39B8A08F-F1F3-C189-FF10-3F65EF6FB47F}"/>
                </a:ext>
              </a:extLst>
            </p:cNvPr>
            <p:cNvGrpSpPr/>
            <p:nvPr/>
          </p:nvGrpSpPr>
          <p:grpSpPr>
            <a:xfrm>
              <a:off x="6536112" y="3429000"/>
              <a:ext cx="2396106" cy="1532938"/>
              <a:chOff x="6096000" y="4787369"/>
              <a:chExt cx="2396106" cy="1532938"/>
            </a:xfrm>
          </p:grpSpPr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42C9EEF5-0C37-3E69-5CE2-36C9DF62FC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48415" y="4787369"/>
                <a:ext cx="2143691" cy="153293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3. </a:t>
                </a:r>
                <a:r>
                  <a:rPr kumimoji="0" lang="de-DE" sz="105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Build</a:t>
                </a:r>
                <a:endParaRPr kumimoji="0" lang="de-DE" sz="1050" b="1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5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Manufacturing and assembly – production and validation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SCHUNK’s products are built with unmatched precision and digital integration, ensuring the excellence and reliability you need.</a:t>
                </a:r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66A709A-C2CB-E28D-FD61-AF663D8C2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96000" y="4805182"/>
                <a:ext cx="252414" cy="297658"/>
              </a:xfrm>
              <a:prstGeom prst="rect">
                <a:avLst/>
              </a:prstGeom>
            </p:spPr>
          </p:pic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94091225-B16D-CE1E-653D-0918A6FF1FFE}"/>
                </a:ext>
              </a:extLst>
            </p:cNvPr>
            <p:cNvGrpSpPr/>
            <p:nvPr/>
          </p:nvGrpSpPr>
          <p:grpSpPr>
            <a:xfrm>
              <a:off x="9333153" y="3429000"/>
              <a:ext cx="2327396" cy="1375713"/>
              <a:chOff x="9403216" y="4787369"/>
              <a:chExt cx="2327396" cy="1375713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22E325F1-2CE4-0C22-6526-10C4976BE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403216" y="4802348"/>
                <a:ext cx="252414" cy="300493"/>
              </a:xfrm>
              <a:prstGeom prst="rect">
                <a:avLst/>
              </a:prstGeom>
            </p:spPr>
          </p:pic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EBE5F0E-CAA9-AE53-830E-0F957ED251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5631" y="4787369"/>
                <a:ext cx="2074981" cy="13757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1050" b="1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4. Support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5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On-site support – delivery and aftersales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3D6A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rPr>
                  <a:t>As a trusted partner, on-site support, installation, and after-sales service ensure a seamless experience.</a:t>
                </a:r>
                <a:endPara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2588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 and Validation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AAA74-1642-FF42-7202-24C9654E9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Manufacturing expertise</a:t>
            </a:r>
          </a:p>
          <a:p>
            <a:pPr marL="0" indent="0">
              <a:buNone/>
            </a:pPr>
            <a:r>
              <a:rPr lang="en-US" sz="1800"/>
              <a:t>High investment rate in own machinery </a:t>
            </a:r>
          </a:p>
          <a:p>
            <a:pPr marL="0" indent="0">
              <a:buNone/>
            </a:pPr>
            <a:endParaRPr lang="en-US" sz="1800" b="1"/>
          </a:p>
          <a:p>
            <a:r>
              <a:rPr lang="en-US" sz="1800"/>
              <a:t>Milling / turning (also combined)</a:t>
            </a:r>
          </a:p>
          <a:p>
            <a:r>
              <a:rPr lang="en-US" sz="1800"/>
              <a:t>Grinding (flat/round)</a:t>
            </a:r>
          </a:p>
          <a:p>
            <a:r>
              <a:rPr lang="en-US" sz="1800"/>
              <a:t>SLS and FDM printing</a:t>
            </a:r>
          </a:p>
          <a:p>
            <a:r>
              <a:rPr lang="en-US" sz="1800"/>
              <a:t>Production with an end-to-end digital process chain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5936F5-B56B-D03F-3CE7-E967A217E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en-US" b="1"/>
              <a:t>Hall 4, </a:t>
            </a:r>
            <a:r>
              <a:rPr lang="en-US" b="1" err="1"/>
              <a:t>Brackenheim</a:t>
            </a:r>
            <a:r>
              <a:rPr lang="en-US" b="1"/>
              <a:t>-Hausen:</a:t>
            </a:r>
          </a:p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en-US" sz="1800"/>
              <a:t>plant-in-plant concept dedicated to SCHUNK Engineering</a:t>
            </a:r>
            <a:endParaRPr lang="de-DE" sz="1800"/>
          </a:p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endParaRPr lang="de-DE" sz="1800"/>
          </a:p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endParaRPr lang="de-DE" sz="1800"/>
          </a:p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endParaRPr lang="de-DE" sz="1800"/>
          </a:p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endParaRPr lang="de-DE" sz="1800"/>
          </a:p>
          <a:p>
            <a:pPr marL="0" indent="0">
              <a:buNone/>
            </a:pPr>
            <a:endParaRPr lang="de-DE" sz="16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E5CDA3-C487-D973-C309-F449B38839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413" y="3235747"/>
            <a:ext cx="4566212" cy="30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6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 and Validation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AAA74-1642-FF42-7202-24C9654E9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/>
              <a:t>Assembly expertise</a:t>
            </a:r>
          </a:p>
          <a:p>
            <a:pPr marL="0" indent="0">
              <a:buNone/>
            </a:pPr>
            <a:r>
              <a:rPr lang="en-US" sz="1800"/>
              <a:t>Team with years of experience in setting up complex customer solutions - can also be deployed on construction sites to provide support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 b="1"/>
              <a:t>Operational Excellence / customer-benefit</a:t>
            </a:r>
          </a:p>
          <a:p>
            <a:r>
              <a:rPr lang="en-US" sz="1800"/>
              <a:t>SCHUNK value-creation system</a:t>
            </a:r>
          </a:p>
          <a:p>
            <a:pPr marL="560388" lvl="1" indent="-171450"/>
            <a:r>
              <a:rPr lang="en-US" sz="1400"/>
              <a:t>Efficiency enhancement in production</a:t>
            </a:r>
          </a:p>
          <a:p>
            <a:pPr marL="560388" lvl="1" indent="-171450"/>
            <a:r>
              <a:rPr lang="en-US" sz="1400"/>
              <a:t>Integration of intelligent tools, automation technology, and digital networking</a:t>
            </a:r>
          </a:p>
          <a:p>
            <a:pPr marL="560388" lvl="1" indent="-171450"/>
            <a:r>
              <a:rPr lang="en-US" sz="1400"/>
              <a:t>Flexible production and rapid adaptation to changing requirements</a:t>
            </a:r>
            <a:endParaRPr lang="de-DE" sz="1400"/>
          </a:p>
          <a:p>
            <a:endParaRPr lang="en-US" sz="1800">
              <a:highlight>
                <a:srgbClr val="FFFF00"/>
              </a:highlight>
            </a:endParaRPr>
          </a:p>
        </p:txBody>
      </p:sp>
      <p:pic>
        <p:nvPicPr>
          <p:cNvPr id="6" name="Grafik 5" descr="Ein Bild, das Maschine, Bautechnik, Gebäude, Im Haus enthält.&#10;&#10;Automatisch generierte Beschreibung">
            <a:extLst>
              <a:ext uri="{FF2B5EF4-FFF2-40B4-BE49-F238E27FC236}">
                <a16:creationId xmlns:a16="http://schemas.microsoft.com/office/drawing/2014/main" id="{DEC171B7-1559-77AD-B012-C28B8BBB15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771" y="2097088"/>
            <a:ext cx="5323266" cy="35417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46DB30-DC6B-B458-EF24-003551850FFB}"/>
              </a:ext>
            </a:extLst>
          </p:cNvPr>
          <p:cNvSpPr txBox="1"/>
          <p:nvPr/>
        </p:nvSpPr>
        <p:spPr>
          <a:xfrm>
            <a:off x="6615079" y="5705475"/>
            <a:ext cx="4230325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SCHUNK Engineering: Hall 4, Brackenheim-Hausen</a:t>
            </a:r>
          </a:p>
        </p:txBody>
      </p:sp>
    </p:spTree>
    <p:extLst>
      <p:ext uri="{BB962C8B-B14F-4D97-AF65-F5344CB8AC3E}">
        <p14:creationId xmlns:p14="http://schemas.microsoft.com/office/powerpoint/2010/main" val="2667775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22D08-37B9-4E3E-466F-1BB3C3330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54AD6-D23D-2CE6-7FD9-FB8EF936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SCHUNK Electronic Solutions -</a:t>
            </a:r>
            <a:br>
              <a:rPr lang="de-DE" dirty="0"/>
            </a:br>
            <a:r>
              <a:rPr lang="de-DE" dirty="0"/>
              <a:t>Center </a:t>
            </a:r>
            <a:r>
              <a:rPr lang="de-DE" dirty="0" err="1"/>
              <a:t>of</a:t>
            </a:r>
            <a:r>
              <a:rPr lang="de-DE" dirty="0"/>
              <a:t> Competence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Drives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A4A0DE-4EBA-DEDE-BA18-1BA687EDF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6A5ECF-BB16-132A-CCE8-D166679ED4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SCHUNK Engineering GTAT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4F4531D-28E5-D9B2-FAB3-5A90DEE070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4562856"/>
            <a:ext cx="6503983" cy="171094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From motor development and motor manufacturing to the fully assembled and tested linear direct multi-axis system—ready to install, fully wired and tubed!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423554-5E9C-0147-6867-04BD79209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7"/>
          <a:stretch/>
        </p:blipFill>
        <p:spPr>
          <a:xfrm>
            <a:off x="7953827" y="2114550"/>
            <a:ext cx="3904585" cy="2219325"/>
          </a:xfrm>
          <a:prstGeom prst="rect">
            <a:avLst/>
          </a:prstGeom>
        </p:spPr>
      </p:pic>
      <p:pic>
        <p:nvPicPr>
          <p:cNvPr id="1026" name="Picture 2" descr="KUPFER 0,6MM: Kupferlackdraht, Ø 0,6mm, Länge: 16M bei reichelt ...">
            <a:extLst>
              <a:ext uri="{FF2B5EF4-FFF2-40B4-BE49-F238E27FC236}">
                <a16:creationId xmlns:a16="http://schemas.microsoft.com/office/drawing/2014/main" id="{74361365-D5B2-F306-B670-85C567EA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4" y="2725593"/>
            <a:ext cx="907251" cy="7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FFD1BCA-D9DE-7020-9999-178D488166C8}"/>
              </a:ext>
            </a:extLst>
          </p:cNvPr>
          <p:cNvSpPr txBox="1"/>
          <p:nvPr/>
        </p:nvSpPr>
        <p:spPr>
          <a:xfrm>
            <a:off x="7977770" y="4423679"/>
            <a:ext cx="3879267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SCHUNK Electronic Solutions GmbH, St. Georgen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A5BA49-FBC1-C713-3C3E-363D45A5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63" y="2653035"/>
            <a:ext cx="907250" cy="93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F37BD01-B756-FFDC-B0CD-ED18B6535212}"/>
              </a:ext>
            </a:extLst>
          </p:cNvPr>
          <p:cNvGrpSpPr/>
          <p:nvPr/>
        </p:nvGrpSpPr>
        <p:grpSpPr>
          <a:xfrm>
            <a:off x="3096511" y="2536392"/>
            <a:ext cx="180000" cy="1456896"/>
            <a:chOff x="5014094" y="2693763"/>
            <a:chExt cx="180000" cy="1456896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21349816-7A5E-96BA-BDF1-2F0FA5FDB727}"/>
                </a:ext>
              </a:extLst>
            </p:cNvPr>
            <p:cNvCxnSpPr>
              <a:cxnSpLocks/>
            </p:cNvCxnSpPr>
            <p:nvPr/>
          </p:nvCxnSpPr>
          <p:spPr>
            <a:xfrm>
              <a:off x="5014094" y="2693763"/>
              <a:ext cx="0" cy="14568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D42BDF19-9373-4693-449E-33E18AFC184B}"/>
                </a:ext>
              </a:extLst>
            </p:cNvPr>
            <p:cNvSpPr/>
            <p:nvPr/>
          </p:nvSpPr>
          <p:spPr>
            <a:xfrm rot="5400000">
              <a:off x="4834094" y="3332211"/>
              <a:ext cx="540000" cy="180000"/>
            </a:xfrm>
            <a:prstGeom prst="triangl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317DC41F-B99D-6C7B-42B9-B1E0B67E8693}"/>
              </a:ext>
            </a:extLst>
          </p:cNvPr>
          <p:cNvSpPr/>
          <p:nvPr/>
        </p:nvSpPr>
        <p:spPr>
          <a:xfrm>
            <a:off x="658813" y="5712496"/>
            <a:ext cx="11198225" cy="561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Ins="144000" rtlCol="0" anchor="ctr"/>
          <a:lstStyle/>
          <a:p>
            <a:pPr lvl="0" algn="ctr">
              <a:defRPr/>
            </a:pPr>
            <a:r>
              <a:rPr lang="de-DE" sz="1600" b="1" dirty="0" err="1">
                <a:solidFill>
                  <a:prstClr val="white"/>
                </a:solidFill>
                <a:latin typeface="Fago Pro" panose="02000506040000020004" pitchFamily="50" charset="0"/>
              </a:rPr>
              <a:t>Highest</a:t>
            </a:r>
            <a:r>
              <a:rPr lang="de-DE" sz="1600" b="1" dirty="0">
                <a:solidFill>
                  <a:prstClr val="white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prstClr val="white"/>
                </a:solidFill>
                <a:latin typeface="Fago Pro" panose="02000506040000020004" pitchFamily="50" charset="0"/>
              </a:rPr>
              <a:t>vertical</a:t>
            </a:r>
            <a:r>
              <a:rPr lang="de-DE" sz="1600" b="1" dirty="0">
                <a:solidFill>
                  <a:prstClr val="white"/>
                </a:solidFill>
                <a:latin typeface="Fago Pro" panose="02000506040000020004" pitchFamily="50" charset="0"/>
              </a:rPr>
              <a:t> </a:t>
            </a:r>
            <a:r>
              <a:rPr lang="de-DE" sz="1600" b="1" dirty="0" err="1">
                <a:solidFill>
                  <a:prstClr val="white"/>
                </a:solidFill>
                <a:latin typeface="Fago Pro" panose="02000506040000020004" pitchFamily="50" charset="0"/>
              </a:rPr>
              <a:t>integration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</a:endParaRPr>
          </a:p>
          <a:p>
            <a:pPr lvl="0" algn="ctr">
              <a:defRPr/>
            </a:pPr>
            <a:r>
              <a:rPr lang="en-US" sz="1600" dirty="0">
                <a:solidFill>
                  <a:prstClr val="white"/>
                </a:solidFill>
                <a:latin typeface="Fago Pro" panose="02000506040000020004" pitchFamily="50" charset="0"/>
              </a:rPr>
              <a:t>Your advantages: Quality, speed, expertise and innovation, availability, sustainability, service, and support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BA5BF6-F82C-9E89-93FD-CC352D5C6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331" y="2385578"/>
            <a:ext cx="3879676" cy="18754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47005D4-0EDA-EDDC-7669-908EC4203A87}"/>
              </a:ext>
            </a:extLst>
          </p:cNvPr>
          <p:cNvSpPr txBox="1"/>
          <p:nvPr/>
        </p:nvSpPr>
        <p:spPr>
          <a:xfrm>
            <a:off x="1607249" y="2981503"/>
            <a:ext cx="229230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+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53130D6-6B8A-D00E-EB12-A9E80927ABE5}"/>
              </a:ext>
            </a:extLst>
          </p:cNvPr>
          <p:cNvSpPr txBox="1"/>
          <p:nvPr/>
        </p:nvSpPr>
        <p:spPr>
          <a:xfrm>
            <a:off x="1607249" y="3652799"/>
            <a:ext cx="682879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+ …</a:t>
            </a:r>
          </a:p>
        </p:txBody>
      </p:sp>
    </p:spTree>
    <p:extLst>
      <p:ext uri="{BB962C8B-B14F-4D97-AF65-F5344CB8AC3E}">
        <p14:creationId xmlns:p14="http://schemas.microsoft.com/office/powerpoint/2010/main" val="1618317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Validation</a:t>
            </a:r>
            <a:br>
              <a:rPr lang="en-US"/>
            </a:br>
            <a:r>
              <a:rPr lang="en-US" sz="2800" b="0">
                <a:solidFill>
                  <a:schemeClr val="bg2"/>
                </a:solidFill>
              </a:rPr>
              <a:t>Exemplarily: Linear Direct Axes</a:t>
            </a:r>
            <a:endParaRPr lang="en-US" b="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25A996-509B-D292-8110-143A34C11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6904" y="2786803"/>
            <a:ext cx="3361446" cy="34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F9AC19F-4E16-509A-6ACD-A86F2D737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037" y="2114551"/>
            <a:ext cx="3174999" cy="238125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37A8A65-C4BA-199C-A4AB-2C689CF10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16537" cy="41592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In-House:</a:t>
            </a:r>
          </a:p>
          <a:p>
            <a:r>
              <a:rPr lang="en-US"/>
              <a:t>Linear and rotary drive test bench </a:t>
            </a:r>
          </a:p>
          <a:p>
            <a:r>
              <a:rPr lang="en-US"/>
              <a:t>Endurance test room for approx. 24 systems</a:t>
            </a:r>
          </a:p>
          <a:p>
            <a:r>
              <a:rPr lang="en-US"/>
              <a:t>Drive laboratory for verification of all characteristics  </a:t>
            </a:r>
          </a:p>
          <a:p>
            <a:endParaRPr lang="en-US"/>
          </a:p>
          <a:p>
            <a:r>
              <a:rPr lang="en-US"/>
              <a:t>EMC and environmental tests in accredited laboratories</a:t>
            </a:r>
          </a:p>
          <a:p>
            <a:endParaRPr lang="en-US"/>
          </a:p>
          <a:p>
            <a:r>
              <a:rPr lang="en-US"/>
              <a:t>Specific customer tests upon agreement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150004-0590-BB6A-BA50-22889846B5FB}"/>
              </a:ext>
            </a:extLst>
          </p:cNvPr>
          <p:cNvSpPr txBox="1"/>
          <p:nvPr/>
        </p:nvSpPr>
        <p:spPr>
          <a:xfrm>
            <a:off x="9725025" y="4218679"/>
            <a:ext cx="2052656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Linear axis test bench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43AF54-8BA0-F668-4E7A-20CBEA654A85}"/>
              </a:ext>
            </a:extLst>
          </p:cNvPr>
          <p:cNvSpPr txBox="1"/>
          <p:nvPr/>
        </p:nvSpPr>
        <p:spPr>
          <a:xfrm>
            <a:off x="6375400" y="5996678"/>
            <a:ext cx="145415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Endurance test</a:t>
            </a:r>
          </a:p>
        </p:txBody>
      </p:sp>
    </p:spTree>
    <p:extLst>
      <p:ext uri="{BB962C8B-B14F-4D97-AF65-F5344CB8AC3E}">
        <p14:creationId xmlns:p14="http://schemas.microsoft.com/office/powerpoint/2010/main" val="464766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87C19-F9E8-925B-98B7-54597901A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+mn-lt"/>
              </a:rPr>
              <a:t>CoLabs</a:t>
            </a:r>
            <a:r>
              <a:rPr lang="en-US">
                <a:latin typeface="+mn-lt"/>
              </a:rPr>
              <a:t> validate applications worldwide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B23CEDC-603C-FE80-6FA4-1CBC44C5E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>
                <a:latin typeface="+mn-lt"/>
              </a:rPr>
              <a:pPr/>
              <a:t>44</a:t>
            </a:fld>
            <a:endParaRPr lang="en-US">
              <a:latin typeface="+mn-lt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CBB33C-10C2-FFBD-9F43-CEA5D1F18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E16184-734C-6A68-C513-5E8FFDC5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14" y="2097087"/>
            <a:ext cx="11198224" cy="417671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ED6E9C1-EE9A-49DB-7CA2-778BA11CBCF1}"/>
              </a:ext>
            </a:extLst>
          </p:cNvPr>
          <p:cNvSpPr/>
          <p:nvPr/>
        </p:nvSpPr>
        <p:spPr>
          <a:xfrm>
            <a:off x="658814" y="2097087"/>
            <a:ext cx="11198223" cy="4176713"/>
          </a:xfrm>
          <a:prstGeom prst="rect">
            <a:avLst/>
          </a:prstGeom>
          <a:solidFill>
            <a:schemeClr val="tx1">
              <a:alpha val="2004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2D22867-FC95-B97A-6370-CD14C7CD9E51}"/>
              </a:ext>
            </a:extLst>
          </p:cNvPr>
          <p:cNvSpPr/>
          <p:nvPr/>
        </p:nvSpPr>
        <p:spPr>
          <a:xfrm>
            <a:off x="8321802" y="4846619"/>
            <a:ext cx="2667655" cy="8830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B56C8D3-914D-9D43-341B-EAE77C5B6E45}"/>
              </a:ext>
            </a:extLst>
          </p:cNvPr>
          <p:cNvSpPr txBox="1"/>
          <p:nvPr/>
        </p:nvSpPr>
        <p:spPr>
          <a:xfrm>
            <a:off x="8497518" y="4898452"/>
            <a:ext cx="1944414" cy="67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Over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1950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validated applications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8F0BD55-7A0F-ED94-B9DA-610303240A3C}"/>
              </a:ext>
            </a:extLst>
          </p:cNvPr>
          <p:cNvSpPr/>
          <p:nvPr/>
        </p:nvSpPr>
        <p:spPr>
          <a:xfrm>
            <a:off x="5557290" y="3151767"/>
            <a:ext cx="2344337" cy="8830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C03D327-9192-0389-42CA-6770CFEFA12F}"/>
              </a:ext>
            </a:extLst>
          </p:cNvPr>
          <p:cNvSpPr/>
          <p:nvPr/>
        </p:nvSpPr>
        <p:spPr>
          <a:xfrm>
            <a:off x="1142435" y="4761270"/>
            <a:ext cx="3041797" cy="143668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915FF62-86B7-8E68-E767-CCF5B745A349}"/>
              </a:ext>
            </a:extLst>
          </p:cNvPr>
          <p:cNvSpPr txBox="1"/>
          <p:nvPr/>
        </p:nvSpPr>
        <p:spPr>
          <a:xfrm>
            <a:off x="5733006" y="3203600"/>
            <a:ext cx="1944414" cy="6726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Over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275</a:t>
            </a:r>
            <a:br>
              <a:rPr lang="en-US" sz="1200">
                <a:solidFill>
                  <a:prstClr val="white"/>
                </a:solidFill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visits and workshops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D880A58B-B442-9E07-8BE7-FD25ABD5D528}"/>
              </a:ext>
            </a:extLst>
          </p:cNvPr>
          <p:cNvSpPr txBox="1">
            <a:spLocks/>
          </p:cNvSpPr>
          <p:nvPr/>
        </p:nvSpPr>
        <p:spPr>
          <a:xfrm>
            <a:off x="1386423" y="4955868"/>
            <a:ext cx="2553823" cy="1082326"/>
          </a:xfrm>
          <a:prstGeom prst="rect">
            <a:avLst/>
          </a:prstGeom>
        </p:spPr>
        <p:txBody>
          <a:bodyPr/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200">
                <a:solidFill>
                  <a:srgbClr val="002060"/>
                </a:solidFill>
                <a:latin typeface="+mn-lt"/>
              </a:rPr>
              <a:t>Feasibility test and documentation by application experts</a:t>
            </a:r>
          </a:p>
          <a:p>
            <a:pPr marL="265113" indent="-265113">
              <a:buFont typeface="Arial" panose="020B0604020202020204" pitchFamily="34" charset="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200">
                <a:solidFill>
                  <a:srgbClr val="002060"/>
                </a:solidFill>
                <a:latin typeface="+mn-lt"/>
              </a:rPr>
              <a:t>Live demonstration and customer training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39AB2C6-7AF5-CBCA-C4DB-3B2ACE4B9FBA}"/>
              </a:ext>
            </a:extLst>
          </p:cNvPr>
          <p:cNvSpPr/>
          <p:nvPr/>
        </p:nvSpPr>
        <p:spPr>
          <a:xfrm>
            <a:off x="1931085" y="2777507"/>
            <a:ext cx="1511463" cy="10203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EFCB8EE-F792-5CED-DD7B-7DD36DF2525C}"/>
              </a:ext>
            </a:extLst>
          </p:cNvPr>
          <p:cNvSpPr txBox="1"/>
          <p:nvPr/>
        </p:nvSpPr>
        <p:spPr>
          <a:xfrm>
            <a:off x="2089659" y="2887359"/>
            <a:ext cx="1352889" cy="9378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15 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ocations around the world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098EC88-ED64-5CA1-D396-7638C2AA4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4951" y="1990529"/>
            <a:ext cx="1508448" cy="150844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F090CED-6ED2-21E1-4129-B8C646759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95654" y="2236975"/>
            <a:ext cx="1289776" cy="128977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29D07EA-4213-915E-F943-7527CB2D3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68368" y="3593309"/>
            <a:ext cx="1694852" cy="16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5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5579-493E-D277-6450-DB5C82AF3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feil: Chevron 67">
            <a:extLst>
              <a:ext uri="{FF2B5EF4-FFF2-40B4-BE49-F238E27FC236}">
                <a16:creationId xmlns:a16="http://schemas.microsoft.com/office/drawing/2014/main" id="{F662638D-F791-C15F-09EF-FAABFC0A67A1}"/>
              </a:ext>
            </a:extLst>
          </p:cNvPr>
          <p:cNvSpPr/>
          <p:nvPr/>
        </p:nvSpPr>
        <p:spPr>
          <a:xfrm>
            <a:off x="67404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Pfeil: Chevron 76">
            <a:extLst>
              <a:ext uri="{FF2B5EF4-FFF2-40B4-BE49-F238E27FC236}">
                <a16:creationId xmlns:a16="http://schemas.microsoft.com/office/drawing/2014/main" id="{CAE3D4FE-D61B-390E-E8C8-49FF1CD894A4}"/>
              </a:ext>
            </a:extLst>
          </p:cNvPr>
          <p:cNvSpPr/>
          <p:nvPr/>
        </p:nvSpPr>
        <p:spPr>
          <a:xfrm>
            <a:off x="1756148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Pfeil: Chevron 77">
            <a:extLst>
              <a:ext uri="{FF2B5EF4-FFF2-40B4-BE49-F238E27FC236}">
                <a16:creationId xmlns:a16="http://schemas.microsoft.com/office/drawing/2014/main" id="{AF90E3E1-CE19-B939-38F1-CB7F7A767A30}"/>
              </a:ext>
            </a:extLst>
          </p:cNvPr>
          <p:cNvSpPr/>
          <p:nvPr/>
        </p:nvSpPr>
        <p:spPr>
          <a:xfrm>
            <a:off x="2838255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Pfeil: Chevron 78">
            <a:extLst>
              <a:ext uri="{FF2B5EF4-FFF2-40B4-BE49-F238E27FC236}">
                <a16:creationId xmlns:a16="http://schemas.microsoft.com/office/drawing/2014/main" id="{A4B924C8-72DC-FE51-0A27-493EB67F3242}"/>
              </a:ext>
            </a:extLst>
          </p:cNvPr>
          <p:cNvSpPr/>
          <p:nvPr/>
        </p:nvSpPr>
        <p:spPr>
          <a:xfrm>
            <a:off x="3920362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Pfeil: Chevron 79">
            <a:extLst>
              <a:ext uri="{FF2B5EF4-FFF2-40B4-BE49-F238E27FC236}">
                <a16:creationId xmlns:a16="http://schemas.microsoft.com/office/drawing/2014/main" id="{07B266A8-2A3E-EE85-E3E1-09B0EA0C0EFC}"/>
              </a:ext>
            </a:extLst>
          </p:cNvPr>
          <p:cNvSpPr/>
          <p:nvPr/>
        </p:nvSpPr>
        <p:spPr>
          <a:xfrm>
            <a:off x="5002469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Pfeil: Chevron 80">
            <a:extLst>
              <a:ext uri="{FF2B5EF4-FFF2-40B4-BE49-F238E27FC236}">
                <a16:creationId xmlns:a16="http://schemas.microsoft.com/office/drawing/2014/main" id="{6FC0ABDC-4CB2-2FF9-BB69-A92ABC9B77FC}"/>
              </a:ext>
            </a:extLst>
          </p:cNvPr>
          <p:cNvSpPr/>
          <p:nvPr/>
        </p:nvSpPr>
        <p:spPr>
          <a:xfrm>
            <a:off x="6084576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Pfeil: Chevron 81">
            <a:extLst>
              <a:ext uri="{FF2B5EF4-FFF2-40B4-BE49-F238E27FC236}">
                <a16:creationId xmlns:a16="http://schemas.microsoft.com/office/drawing/2014/main" id="{72B96055-6393-1493-8243-51631827CFA4}"/>
              </a:ext>
            </a:extLst>
          </p:cNvPr>
          <p:cNvSpPr/>
          <p:nvPr/>
        </p:nvSpPr>
        <p:spPr>
          <a:xfrm>
            <a:off x="7166683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Pfeil: Chevron 82">
            <a:extLst>
              <a:ext uri="{FF2B5EF4-FFF2-40B4-BE49-F238E27FC236}">
                <a16:creationId xmlns:a16="http://schemas.microsoft.com/office/drawing/2014/main" id="{2E088FE4-C5CF-B8E5-0FDC-20C308889181}"/>
              </a:ext>
            </a:extLst>
          </p:cNvPr>
          <p:cNvSpPr/>
          <p:nvPr/>
        </p:nvSpPr>
        <p:spPr>
          <a:xfrm>
            <a:off x="8248790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feil: Chevron 83">
            <a:extLst>
              <a:ext uri="{FF2B5EF4-FFF2-40B4-BE49-F238E27FC236}">
                <a16:creationId xmlns:a16="http://schemas.microsoft.com/office/drawing/2014/main" id="{800196D4-1AE6-709A-419C-04127F342BAA}"/>
              </a:ext>
            </a:extLst>
          </p:cNvPr>
          <p:cNvSpPr/>
          <p:nvPr/>
        </p:nvSpPr>
        <p:spPr>
          <a:xfrm>
            <a:off x="9330897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Pfeil: Chevron 84">
            <a:extLst>
              <a:ext uri="{FF2B5EF4-FFF2-40B4-BE49-F238E27FC236}">
                <a16:creationId xmlns:a16="http://schemas.microsoft.com/office/drawing/2014/main" id="{A6F1F0A8-4686-042B-5798-DABFA7A59E93}"/>
              </a:ext>
            </a:extLst>
          </p:cNvPr>
          <p:cNvSpPr/>
          <p:nvPr/>
        </p:nvSpPr>
        <p:spPr>
          <a:xfrm>
            <a:off x="10413001" y="4605781"/>
            <a:ext cx="1260000" cy="900000"/>
          </a:xfrm>
          <a:prstGeom prst="chevron">
            <a:avLst>
              <a:gd name="adj" fmla="val 18250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6587080E-08EE-3328-D344-E16C52A3DB32}"/>
              </a:ext>
            </a:extLst>
          </p:cNvPr>
          <p:cNvSpPr txBox="1"/>
          <p:nvPr/>
        </p:nvSpPr>
        <p:spPr>
          <a:xfrm>
            <a:off x="911191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200">
                <a:solidFill>
                  <a:schemeClr val="bg1"/>
                </a:solidFill>
              </a:rPr>
              <a:t>Consulting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16551E31-E7ED-A90B-C64B-3C5ED684F217}"/>
              </a:ext>
            </a:extLst>
          </p:cNvPr>
          <p:cNvSpPr txBox="1"/>
          <p:nvPr/>
        </p:nvSpPr>
        <p:spPr>
          <a:xfrm>
            <a:off x="1993298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Specification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3CFC67F7-541F-E552-0335-091385442B95}"/>
              </a:ext>
            </a:extLst>
          </p:cNvPr>
          <p:cNvSpPr txBox="1"/>
          <p:nvPr/>
        </p:nvSpPr>
        <p:spPr>
          <a:xfrm>
            <a:off x="307540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First draft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D07E1C0C-A131-C3B8-17A0-66185D271DF5}"/>
              </a:ext>
            </a:extLst>
          </p:cNvPr>
          <p:cNvSpPr txBox="1"/>
          <p:nvPr/>
        </p:nvSpPr>
        <p:spPr>
          <a:xfrm>
            <a:off x="4128937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Prototype,  simulation,  digital twin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081FF833-9C11-0025-6E1F-7F4A87CED096}"/>
              </a:ext>
            </a:extLst>
          </p:cNvPr>
          <p:cNvSpPr txBox="1"/>
          <p:nvPr/>
        </p:nvSpPr>
        <p:spPr>
          <a:xfrm>
            <a:off x="5239619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design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87D0FEC1-0F4E-F136-D514-0A6EE0B964C7}"/>
              </a:ext>
            </a:extLst>
          </p:cNvPr>
          <p:cNvSpPr txBox="1"/>
          <p:nvPr/>
        </p:nvSpPr>
        <p:spPr>
          <a:xfrm>
            <a:off x="630267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Final approval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77E37788-2DB8-8018-29CE-11D3AEE5CC92}"/>
              </a:ext>
            </a:extLst>
          </p:cNvPr>
          <p:cNvSpPr txBox="1"/>
          <p:nvPr/>
        </p:nvSpPr>
        <p:spPr>
          <a:xfrm>
            <a:off x="7365730" y="4677781"/>
            <a:ext cx="978307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100">
                <a:solidFill>
                  <a:schemeClr val="bg1"/>
                </a:solidFill>
              </a:rPr>
              <a:t>M</a:t>
            </a:r>
            <a:r>
              <a:rPr kumimoji="0" lang="en-US" sz="110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anufacturing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7D4B9103-33FF-5B9F-4054-CE19464AF2B1}"/>
              </a:ext>
            </a:extLst>
          </p:cNvPr>
          <p:cNvSpPr txBox="1"/>
          <p:nvPr/>
        </p:nvSpPr>
        <p:spPr>
          <a:xfrm>
            <a:off x="8476415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Validation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86A14EFF-76B6-BCAF-903F-AB726C5FCCA9}"/>
              </a:ext>
            </a:extLst>
          </p:cNvPr>
          <p:cNvSpPr txBox="1"/>
          <p:nvPr/>
        </p:nvSpPr>
        <p:spPr>
          <a:xfrm>
            <a:off x="9558522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Delivery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6D9D6B6-3FB3-6414-D408-0551C7906B76}"/>
              </a:ext>
            </a:extLst>
          </p:cNvPr>
          <p:cNvSpPr txBox="1"/>
          <p:nvPr/>
        </p:nvSpPr>
        <p:spPr>
          <a:xfrm>
            <a:off x="10640626" y="4677781"/>
            <a:ext cx="900000" cy="75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200">
                <a:solidFill>
                  <a:schemeClr val="bg1"/>
                </a:solidFill>
              </a:rPr>
              <a:t>After-Sales- Service</a:t>
            </a:r>
            <a:endParaRPr kumimoji="0" lang="en-US" sz="120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4A3F2F55-42CA-FFC7-0787-27FAFCB4BD02}"/>
              </a:ext>
            </a:extLst>
          </p:cNvPr>
          <p:cNvSpPr txBox="1"/>
          <p:nvPr/>
        </p:nvSpPr>
        <p:spPr>
          <a:xfrm>
            <a:off x="3118542" y="4399350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1000">
                <a:solidFill>
                  <a:srgbClr val="003D6A"/>
                </a:solidFill>
              </a:rPr>
              <a:t>Iterations</a:t>
            </a: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2E8D2F-0FF9-A11C-34A7-C2BAA8C9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90061" cy="1020318"/>
          </a:xfrm>
        </p:spPr>
        <p:txBody>
          <a:bodyPr/>
          <a:lstStyle/>
          <a:p>
            <a:r>
              <a:rPr lang="de-DE"/>
              <a:t>4. Support</a:t>
            </a:r>
            <a:br>
              <a:rPr lang="de-DE"/>
            </a:br>
            <a:r>
              <a:rPr lang="en-US" sz="2800" b="0">
                <a:solidFill>
                  <a:schemeClr val="bg2"/>
                </a:solidFill>
              </a:rPr>
              <a:t>On-site support – delivery and after sales</a:t>
            </a:r>
            <a:br>
              <a:rPr lang="de-DE">
                <a:solidFill>
                  <a:schemeClr val="bg2"/>
                </a:solidFill>
              </a:rPr>
            </a:b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61BA21-2749-B432-8C4F-D9CE7E2B1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A87CC3-7F06-EDD0-2638-5C016D22F4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655B3B7-397A-2F8A-2CEB-B4DF37F8D340}"/>
              </a:ext>
            </a:extLst>
          </p:cNvPr>
          <p:cNvSpPr/>
          <p:nvPr/>
        </p:nvSpPr>
        <p:spPr>
          <a:xfrm rot="10800000">
            <a:off x="2855928" y="2139654"/>
            <a:ext cx="4284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5D9D3A1-4AE7-7036-5069-6F47D723B231}"/>
              </a:ext>
            </a:extLst>
          </p:cNvPr>
          <p:cNvSpPr/>
          <p:nvPr/>
        </p:nvSpPr>
        <p:spPr>
          <a:xfrm rot="10800000">
            <a:off x="9345472" y="2139654"/>
            <a:ext cx="2160000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1BA024F-FB6F-3A28-2ABC-7AAD40755353}"/>
              </a:ext>
            </a:extLst>
          </p:cNvPr>
          <p:cNvSpPr/>
          <p:nvPr/>
        </p:nvSpPr>
        <p:spPr>
          <a:xfrm rot="10800000">
            <a:off x="7177230" y="2139654"/>
            <a:ext cx="2130941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DF95A08-FA58-F028-83F6-E4966C942FA4}"/>
              </a:ext>
            </a:extLst>
          </p:cNvPr>
          <p:cNvSpPr/>
          <p:nvPr/>
        </p:nvSpPr>
        <p:spPr>
          <a:xfrm rot="10800000">
            <a:off x="681481" y="2139653"/>
            <a:ext cx="2137145" cy="23941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843C33A8-2F60-8FB4-294B-5320FBB326EE}"/>
              </a:ext>
            </a:extLst>
          </p:cNvPr>
          <p:cNvSpPr/>
          <p:nvPr/>
        </p:nvSpPr>
        <p:spPr>
          <a:xfrm>
            <a:off x="1663820" y="5740324"/>
            <a:ext cx="8815480" cy="504000"/>
          </a:xfrm>
          <a:prstGeom prst="rightArrow">
            <a:avLst/>
          </a:prstGeom>
          <a:gradFill flip="none" rotWithShape="1">
            <a:gsLst>
              <a:gs pos="0">
                <a:srgbClr val="F2F2F2"/>
              </a:gs>
              <a:gs pos="1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/>
              <a:t>Project </a:t>
            </a:r>
            <a:r>
              <a:rPr lang="de-DE" sz="1400" b="1" err="1"/>
              <a:t>management</a:t>
            </a:r>
            <a:endParaRPr lang="de-DE" sz="14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2CFC12A-F56F-246A-1B85-C63E6B916AF0}"/>
              </a:ext>
            </a:extLst>
          </p:cNvPr>
          <p:cNvSpPr txBox="1"/>
          <p:nvPr/>
        </p:nvSpPr>
        <p:spPr>
          <a:xfrm>
            <a:off x="3108956" y="5557247"/>
            <a:ext cx="54662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000" err="1">
                <a:solidFill>
                  <a:srgbClr val="003D6A"/>
                </a:solidFill>
              </a:rPr>
              <a:t>Iterations</a:t>
            </a:r>
            <a:endParaRPr kumimoji="0" lang="de-DE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AA0C0515-E579-64DE-3273-787B7429DB63}"/>
              </a:ext>
            </a:extLst>
          </p:cNvPr>
          <p:cNvCxnSpPr>
            <a:cxnSpLocks/>
          </p:cNvCxnSpPr>
          <p:nvPr/>
        </p:nvCxnSpPr>
        <p:spPr>
          <a:xfrm rot="10800000">
            <a:off x="5221796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0F004EB1-2EA2-4D4F-F8F1-A1AC978A4E91}"/>
              </a:ext>
            </a:extLst>
          </p:cNvPr>
          <p:cNvCxnSpPr>
            <a:cxnSpLocks/>
          </p:cNvCxnSpPr>
          <p:nvPr/>
        </p:nvCxnSpPr>
        <p:spPr>
          <a:xfrm rot="10800000" flipH="1">
            <a:off x="4425624" y="4039984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8E869E5D-1DCD-0698-6BB3-3EB44C8458D3}"/>
              </a:ext>
            </a:extLst>
          </p:cNvPr>
          <p:cNvCxnSpPr>
            <a:cxnSpLocks/>
          </p:cNvCxnSpPr>
          <p:nvPr/>
        </p:nvCxnSpPr>
        <p:spPr>
          <a:xfrm rot="10800000">
            <a:off x="6004130" y="4021936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CA68944-8464-CC82-6213-6272552F8A4E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70776" y="4027414"/>
            <a:ext cx="54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286DD043-64D8-D13A-0C2B-804A6A534C40}"/>
              </a:ext>
            </a:extLst>
          </p:cNvPr>
          <p:cNvCxnSpPr>
            <a:cxnSpLocks/>
          </p:cNvCxnSpPr>
          <p:nvPr/>
        </p:nvCxnSpPr>
        <p:spPr>
          <a:xfrm rot="10800000">
            <a:off x="2003811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17151168-5793-084D-DED2-1FEA686BD3A6}"/>
              </a:ext>
            </a:extLst>
          </p:cNvPr>
          <p:cNvCxnSpPr>
            <a:cxnSpLocks/>
          </p:cNvCxnSpPr>
          <p:nvPr/>
        </p:nvCxnSpPr>
        <p:spPr>
          <a:xfrm rot="10800000" flipH="1">
            <a:off x="1139929" y="4027301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E6BC0469-5E9B-A11F-A6E7-14D358DA0AD0}"/>
              </a:ext>
            </a:extLst>
          </p:cNvPr>
          <p:cNvCxnSpPr>
            <a:cxnSpLocks/>
          </p:cNvCxnSpPr>
          <p:nvPr/>
        </p:nvCxnSpPr>
        <p:spPr>
          <a:xfrm rot="10800000">
            <a:off x="8494451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CF630BEC-C37E-D3B6-8831-0B92038FB84C}"/>
              </a:ext>
            </a:extLst>
          </p:cNvPr>
          <p:cNvCxnSpPr>
            <a:cxnSpLocks/>
          </p:cNvCxnSpPr>
          <p:nvPr/>
        </p:nvCxnSpPr>
        <p:spPr>
          <a:xfrm rot="10800000" flipH="1">
            <a:off x="7626043" y="40219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1D9FE16-D94D-0906-EB65-B751162FDF01}"/>
              </a:ext>
            </a:extLst>
          </p:cNvPr>
          <p:cNvCxnSpPr>
            <a:cxnSpLocks/>
          </p:cNvCxnSpPr>
          <p:nvPr/>
        </p:nvCxnSpPr>
        <p:spPr>
          <a:xfrm rot="10800000">
            <a:off x="10673415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A39D8D74-FC1B-DCB8-70F7-8A69A6FED83B}"/>
              </a:ext>
            </a:extLst>
          </p:cNvPr>
          <p:cNvCxnSpPr>
            <a:cxnSpLocks/>
          </p:cNvCxnSpPr>
          <p:nvPr/>
        </p:nvCxnSpPr>
        <p:spPr>
          <a:xfrm rot="10800000" flipH="1">
            <a:off x="9817530" y="4031837"/>
            <a:ext cx="360000" cy="36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fik 62">
            <a:extLst>
              <a:ext uri="{FF2B5EF4-FFF2-40B4-BE49-F238E27FC236}">
                <a16:creationId xmlns:a16="http://schemas.microsoft.com/office/drawing/2014/main" id="{A10E3977-3D3E-9019-F861-FA6E2E58DB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472" y="2193135"/>
            <a:ext cx="1800000" cy="1349573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CF8E7D89-76AF-F8CC-E641-3997930FC7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55" y="2193135"/>
            <a:ext cx="1800000" cy="1349573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36726E63-7CB3-B341-74AD-D38A1432A6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347" y="2193135"/>
            <a:ext cx="1800000" cy="1349573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27824A95-C24C-E1FF-244B-7328625288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01" y="2193135"/>
            <a:ext cx="1800000" cy="1349573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E10E991E-5405-8428-E7A8-2E1B6FE414BD}"/>
              </a:ext>
            </a:extLst>
          </p:cNvPr>
          <p:cNvSpPr txBox="1"/>
          <p:nvPr/>
        </p:nvSpPr>
        <p:spPr>
          <a:xfrm>
            <a:off x="1197510" y="3595496"/>
            <a:ext cx="111129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err="1">
                <a:solidFill>
                  <a:srgbClr val="003D6A"/>
                </a:solidFill>
              </a:rPr>
              <a:t>Consult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84A3C328-4B13-43D6-12F4-8A2A88ACB95F}"/>
              </a:ext>
            </a:extLst>
          </p:cNvPr>
          <p:cNvSpPr txBox="1"/>
          <p:nvPr/>
        </p:nvSpPr>
        <p:spPr>
          <a:xfrm>
            <a:off x="4187798" y="3580807"/>
            <a:ext cx="1558730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200" err="1">
                <a:solidFill>
                  <a:srgbClr val="003D6A"/>
                </a:solidFill>
              </a:rPr>
              <a:t>Develop</a:t>
            </a:r>
            <a:endParaRPr lang="de-DE" sz="2200">
              <a:solidFill>
                <a:srgbClr val="003D6A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DAA58CEC-2836-C538-FBA5-826FF8ECE161}"/>
              </a:ext>
            </a:extLst>
          </p:cNvPr>
          <p:cNvSpPr txBox="1"/>
          <p:nvPr/>
        </p:nvSpPr>
        <p:spPr>
          <a:xfrm>
            <a:off x="7401391" y="3580807"/>
            <a:ext cx="1682616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Build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AB255E20-1A90-EB27-7D32-3285FD12B2DB}"/>
              </a:ext>
            </a:extLst>
          </p:cNvPr>
          <p:cNvSpPr txBox="1"/>
          <p:nvPr/>
        </p:nvSpPr>
        <p:spPr>
          <a:xfrm>
            <a:off x="9525473" y="3580807"/>
            <a:ext cx="1799999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>
                <a:solidFill>
                  <a:srgbClr val="003D6A"/>
                </a:solidFill>
              </a:rPr>
              <a:t>Support</a:t>
            </a:r>
            <a:endParaRPr kumimoji="0" lang="de-DE" sz="2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24632EF4-9B45-0C72-8A36-C18737372DCD}"/>
              </a:ext>
            </a:extLst>
          </p:cNvPr>
          <p:cNvSpPr/>
          <p:nvPr/>
        </p:nvSpPr>
        <p:spPr>
          <a:xfrm>
            <a:off x="1538261" y="5742587"/>
            <a:ext cx="9135154" cy="82432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29949CF-0C92-2CBA-A043-25B837095613}"/>
              </a:ext>
            </a:extLst>
          </p:cNvPr>
          <p:cNvSpPr/>
          <p:nvPr/>
        </p:nvSpPr>
        <p:spPr>
          <a:xfrm>
            <a:off x="658814" y="2113808"/>
            <a:ext cx="8672084" cy="246124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Fünfeck 10">
            <a:extLst>
              <a:ext uri="{FF2B5EF4-FFF2-40B4-BE49-F238E27FC236}">
                <a16:creationId xmlns:a16="http://schemas.microsoft.com/office/drawing/2014/main" id="{3ACEF2D5-ECCB-38BC-CE03-C88755F90685}"/>
              </a:ext>
            </a:extLst>
          </p:cNvPr>
          <p:cNvSpPr/>
          <p:nvPr/>
        </p:nvSpPr>
        <p:spPr>
          <a:xfrm>
            <a:off x="558800" y="4619626"/>
            <a:ext cx="8940404" cy="900001"/>
          </a:xfrm>
          <a:prstGeom prst="homePlate">
            <a:avLst>
              <a:gd name="adj" fmla="val 17159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Grafik 42" descr="Pfeil Kreis mit einfarbiger Füllung">
            <a:extLst>
              <a:ext uri="{FF2B5EF4-FFF2-40B4-BE49-F238E27FC236}">
                <a16:creationId xmlns:a16="http://schemas.microsoft.com/office/drawing/2014/main" id="{EA7A4393-B299-0C59-66D1-8765F34E0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0393" y="5246003"/>
            <a:ext cx="576000" cy="576000"/>
          </a:xfrm>
          <a:prstGeom prst="rect">
            <a:avLst/>
          </a:prstGeom>
        </p:spPr>
      </p:pic>
      <p:pic>
        <p:nvPicPr>
          <p:cNvPr id="44" name="Grafik 43" descr="Pfeil Kreis mit einfarbiger Füllung">
            <a:extLst>
              <a:ext uri="{FF2B5EF4-FFF2-40B4-BE49-F238E27FC236}">
                <a16:creationId xmlns:a16="http://schemas.microsoft.com/office/drawing/2014/main" id="{77C726BC-A7B1-32C0-C4E1-64DB98B9B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22923" y="5246003"/>
            <a:ext cx="576000" cy="576000"/>
          </a:xfrm>
          <a:prstGeom prst="rect">
            <a:avLst/>
          </a:prstGeom>
        </p:spPr>
      </p:pic>
      <p:pic>
        <p:nvPicPr>
          <p:cNvPr id="45" name="Grafik 44" descr="Pfeil Kreis mit einfarbiger Füllung">
            <a:extLst>
              <a:ext uri="{FF2B5EF4-FFF2-40B4-BE49-F238E27FC236}">
                <a16:creationId xmlns:a16="http://schemas.microsoft.com/office/drawing/2014/main" id="{E0F78864-8F83-A753-71D2-19016C99C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8111" y="5246003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5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AE85-D823-411E-00A0-CA5205C3B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CD8986C-B45A-CCA5-7391-E1FA3FC81C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514600"/>
            <a:ext cx="5328000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b="1" err="1"/>
              <a:t>Your</a:t>
            </a:r>
            <a:r>
              <a:rPr lang="de-DE" sz="2000" b="1"/>
              <a:t> </a:t>
            </a:r>
            <a:r>
              <a:rPr lang="de-DE" sz="2000" b="1" err="1"/>
              <a:t>benefits</a:t>
            </a:r>
            <a:br>
              <a:rPr lang="de-DE" sz="1800"/>
            </a:br>
            <a:endParaRPr lang="de-DE" sz="1800"/>
          </a:p>
          <a:p>
            <a:pPr marL="432000" indent="0">
              <a:buNone/>
            </a:pPr>
            <a:r>
              <a:rPr lang="en-US" sz="1800"/>
              <a:t>Short ramp-up: productive faster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Higher OEE through preventive maintenance and rapid support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Investment protection thanks to modernizations and retrofits</a:t>
            </a:r>
            <a:endParaRPr lang="de-DE" sz="180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834EE4-B0C7-DF8F-E386-56DEDA99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1"/>
                </a:solidFill>
              </a:rPr>
              <a:t>What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to</a:t>
            </a:r>
            <a:r>
              <a:rPr lang="de-DE">
                <a:solidFill>
                  <a:schemeClr val="accent1"/>
                </a:solidFill>
              </a:rPr>
              <a:t> </a:t>
            </a:r>
            <a:r>
              <a:rPr lang="de-DE" err="1">
                <a:solidFill>
                  <a:schemeClr val="accent1"/>
                </a:solidFill>
              </a:rPr>
              <a:t>expect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8C5982A-A64A-2379-FDF4-EF5FEBF69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AB21D6F-BD47-005C-9A9E-50982564A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F173517-8AE1-804C-D033-D2C9793D3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514600"/>
            <a:ext cx="5182233" cy="4159250"/>
          </a:xfrm>
        </p:spPr>
        <p:txBody>
          <a:bodyPr/>
          <a:lstStyle/>
          <a:p>
            <a:pPr marL="0" indent="0">
              <a:buNone/>
            </a:pPr>
            <a:r>
              <a:rPr lang="de-DE" sz="2000" b="1"/>
              <a:t>Approach and </a:t>
            </a:r>
            <a:r>
              <a:rPr lang="de-DE" sz="2000" b="1" err="1"/>
              <a:t>methodology</a:t>
            </a:r>
            <a:endParaRPr lang="de-DE" sz="2000" b="1"/>
          </a:p>
          <a:p>
            <a:pPr marL="0" indent="0">
              <a:spcBef>
                <a:spcPts val="0"/>
              </a:spcBef>
              <a:buNone/>
            </a:pPr>
            <a:endParaRPr lang="de-DE" sz="1800"/>
          </a:p>
          <a:p>
            <a:pPr marL="432000" indent="0">
              <a:buNone/>
            </a:pPr>
            <a:r>
              <a:rPr lang="en-US" sz="1800"/>
              <a:t>Commissioning, training, and spare parts planned in advance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Remote and on-site service, preventive and predictive maintenance</a:t>
            </a:r>
          </a:p>
          <a:p>
            <a:pPr marL="432000" indent="0">
              <a:buNone/>
            </a:pPr>
            <a:endParaRPr lang="en-US" sz="1800"/>
          </a:p>
          <a:p>
            <a:pPr marL="432000" indent="0">
              <a:buNone/>
            </a:pPr>
            <a:r>
              <a:rPr lang="en-US" sz="1800"/>
              <a:t>Continuous improvements</a:t>
            </a:r>
            <a:endParaRPr lang="de-DE" sz="18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081488-142F-1E21-E1AB-843AFA85945F}"/>
              </a:ext>
            </a:extLst>
          </p:cNvPr>
          <p:cNvSpPr txBox="1"/>
          <p:nvPr/>
        </p:nvSpPr>
        <p:spPr>
          <a:xfrm>
            <a:off x="658813" y="1394052"/>
            <a:ext cx="1119822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In the fourth step, after delivery comes stable operations: following commissioning, the solution is handed over in an orderly manner, supported by defined support structures, and maintained proactively. 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Targeted measures ensure availability and performance throughout the entire lifecycle.</a:t>
            </a:r>
          </a:p>
        </p:txBody>
      </p:sp>
      <p:pic>
        <p:nvPicPr>
          <p:cNvPr id="10" name="Grafik 9" descr="Balkendiagramm mit einfarbiger Füllung">
            <a:extLst>
              <a:ext uri="{FF2B5EF4-FFF2-40B4-BE49-F238E27FC236}">
                <a16:creationId xmlns:a16="http://schemas.microsoft.com/office/drawing/2014/main" id="{0335B7BA-AC99-9D77-E820-19ECDDECA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2457" y="5001400"/>
            <a:ext cx="540000" cy="540000"/>
          </a:xfrm>
          <a:prstGeom prst="rect">
            <a:avLst/>
          </a:prstGeom>
        </p:spPr>
      </p:pic>
      <p:pic>
        <p:nvPicPr>
          <p:cNvPr id="15" name="Grafik 14" descr="Aufwärtstrend mit einfarbiger Füllung">
            <a:extLst>
              <a:ext uri="{FF2B5EF4-FFF2-40B4-BE49-F238E27FC236}">
                <a16:creationId xmlns:a16="http://schemas.microsoft.com/office/drawing/2014/main" id="{2B3EB49F-B71A-02F0-380A-EFD34ADAB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354" y="3892072"/>
            <a:ext cx="540000" cy="540000"/>
          </a:xfrm>
          <a:prstGeom prst="rect">
            <a:avLst/>
          </a:prstGeom>
        </p:spPr>
      </p:pic>
      <p:pic>
        <p:nvPicPr>
          <p:cNvPr id="18" name="Grafik 17" descr="Tools mit einfarbiger Füllung">
            <a:extLst>
              <a:ext uri="{FF2B5EF4-FFF2-40B4-BE49-F238E27FC236}">
                <a16:creationId xmlns:a16="http://schemas.microsoft.com/office/drawing/2014/main" id="{D0352D8A-2054-3F08-65CE-09B600AF8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1641" y="4171929"/>
            <a:ext cx="540000" cy="540000"/>
          </a:xfrm>
          <a:prstGeom prst="rect">
            <a:avLst/>
          </a:prstGeom>
        </p:spPr>
      </p:pic>
      <p:pic>
        <p:nvPicPr>
          <p:cNvPr id="22" name="Grafik 21" descr="Puzzle mit einfarbiger Füllung">
            <a:extLst>
              <a:ext uri="{FF2B5EF4-FFF2-40B4-BE49-F238E27FC236}">
                <a16:creationId xmlns:a16="http://schemas.microsoft.com/office/drawing/2014/main" id="{A74A154D-EFC3-E456-F069-80B46DF6C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11641" y="3193343"/>
            <a:ext cx="540000" cy="540000"/>
          </a:xfrm>
          <a:prstGeom prst="rect">
            <a:avLst/>
          </a:prstGeom>
        </p:spPr>
      </p:pic>
      <p:pic>
        <p:nvPicPr>
          <p:cNvPr id="25" name="Grafik 24" descr="Wiederholen mit einfarbiger Füllung">
            <a:extLst>
              <a:ext uri="{FF2B5EF4-FFF2-40B4-BE49-F238E27FC236}">
                <a16:creationId xmlns:a16="http://schemas.microsoft.com/office/drawing/2014/main" id="{AB778B29-C866-E9DC-EA91-D377C07EFB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9354" y="4862980"/>
            <a:ext cx="540000" cy="540000"/>
          </a:xfrm>
          <a:prstGeom prst="rect">
            <a:avLst/>
          </a:prstGeom>
        </p:spPr>
      </p:pic>
      <p:pic>
        <p:nvPicPr>
          <p:cNvPr id="27" name="Grafik 26" descr="Tachometer Mitte mit einfarbiger Füllung">
            <a:extLst>
              <a:ext uri="{FF2B5EF4-FFF2-40B4-BE49-F238E27FC236}">
                <a16:creationId xmlns:a16="http://schemas.microsoft.com/office/drawing/2014/main" id="{7C48C98B-9A84-6AD3-2821-78B3C003BD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354" y="300005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86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Delivery and handover of the finished product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AAA74-1642-FF42-7202-24C9654E9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noProof="0"/>
              <a:t>Supply Chain and logistic</a:t>
            </a:r>
          </a:p>
          <a:p>
            <a:r>
              <a:rPr lang="en-US" sz="2000" noProof="0"/>
              <a:t>Organization consistently follows the product development chain to achieve maximum customer benefits</a:t>
            </a:r>
          </a:p>
          <a:p>
            <a:r>
              <a:rPr lang="en-US" sz="2000" noProof="0"/>
              <a:t>Defined escalation processes with maximum transparency</a:t>
            </a:r>
          </a:p>
          <a:p>
            <a:pPr lvl="1"/>
            <a:r>
              <a:rPr lang="en-US" sz="1600" noProof="0"/>
              <a:t>For priority projects: daily reporting to the customer if required</a:t>
            </a:r>
          </a:p>
          <a:p>
            <a:r>
              <a:rPr lang="en-US" sz="2000" noProof="0"/>
              <a:t>Competent and flexible supplier network organized according to areas of expertise to be able to respond to all requirements</a:t>
            </a:r>
          </a:p>
          <a:p>
            <a:endParaRPr lang="en-US" noProof="0"/>
          </a:p>
          <a:p>
            <a:r>
              <a:rPr lang="en-US" sz="2000" b="1" noProof="0"/>
              <a:t>Commissioning support possible:</a:t>
            </a:r>
          </a:p>
          <a:p>
            <a:pPr lvl="1"/>
            <a:r>
              <a:rPr lang="en-US" noProof="0"/>
              <a:t>Parameterization of the drive system</a:t>
            </a:r>
          </a:p>
          <a:p>
            <a:pPr lvl="1"/>
            <a:r>
              <a:rPr lang="en-US" noProof="0"/>
              <a:t>Definition of motion profiles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31D2EE-BAA9-796E-E896-5AD0CE9671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150" y="4473800"/>
            <a:ext cx="2702703" cy="18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85AD9A5-1DA8-1FEA-94B7-6B4B39379F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484" y="4309689"/>
            <a:ext cx="270270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37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D6F2-9FFB-B6B1-F261-2D8936BE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After-Sales-Service GTAT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2BAB4D-FF33-2170-677C-0314ACD17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7464050-4330-E463-3CF8-212C77A89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  <a:p>
            <a:endParaRPr lang="en-US" noProof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AAAA74-1642-FF42-7202-24C9654E9E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097088"/>
            <a:ext cx="8495522" cy="4176712"/>
          </a:xfrm>
        </p:spPr>
        <p:txBody>
          <a:bodyPr/>
          <a:lstStyle/>
          <a:p>
            <a:pPr marL="0" indent="0">
              <a:buNone/>
            </a:pPr>
            <a:r>
              <a:rPr lang="en-US" sz="2000" b="1" noProof="0">
                <a:latin typeface="+mn-lt"/>
              </a:rPr>
              <a:t>Your contact person for your requests about SCHUNK products</a:t>
            </a:r>
          </a:p>
          <a:p>
            <a:pPr marL="0" indent="0">
              <a:buNone/>
            </a:pPr>
            <a:endParaRPr lang="en-US" sz="1000" b="1" noProof="0">
              <a:latin typeface="+mn-lt"/>
            </a:endParaRPr>
          </a:p>
          <a:p>
            <a:pPr marL="0" indent="0">
              <a:buNone/>
            </a:pPr>
            <a:r>
              <a:rPr lang="en-US" sz="1800" b="0" i="0" noProof="0">
                <a:solidFill>
                  <a:srgbClr val="003D6A"/>
                </a:solidFill>
                <a:effectLst/>
                <a:highlight>
                  <a:srgbClr val="FFFFFF"/>
                </a:highlight>
                <a:latin typeface="+mn-lt"/>
              </a:rPr>
              <a:t>Regular maintenance and repairs by our qualified service technicians increase and ensure the long-term availability of your SCHUNK product. Unplanned downtimes can thus be reduced to a minimum.</a:t>
            </a:r>
          </a:p>
          <a:p>
            <a:pPr marL="0" indent="0">
              <a:buNone/>
            </a:pPr>
            <a:endParaRPr lang="en-US" sz="1000" noProof="0">
              <a:solidFill>
                <a:srgbClr val="003D6A"/>
              </a:solidFill>
              <a:highlight>
                <a:srgbClr val="FFFFFF"/>
              </a:highlight>
              <a:latin typeface="+mn-lt"/>
            </a:endParaRPr>
          </a:p>
          <a:p>
            <a:pPr marL="0" indent="0">
              <a:buNone/>
            </a:pPr>
            <a:r>
              <a:rPr lang="en-US" sz="2000" b="1" noProof="0">
                <a:solidFill>
                  <a:srgbClr val="003D6A"/>
                </a:solidFill>
                <a:highlight>
                  <a:srgbClr val="FFFFFF"/>
                </a:highlight>
                <a:latin typeface="+mn-lt"/>
              </a:rPr>
              <a:t>Our services:</a:t>
            </a:r>
          </a:p>
          <a:p>
            <a:pPr marL="388938" lvl="1" indent="0">
              <a:spcBef>
                <a:spcPts val="1400"/>
              </a:spcBef>
              <a:buNone/>
            </a:pPr>
            <a:r>
              <a:rPr lang="en-US" noProof="0">
                <a:solidFill>
                  <a:srgbClr val="003D6A"/>
                </a:solidFill>
                <a:highlight>
                  <a:srgbClr val="FFFFFF"/>
                </a:highlight>
                <a:latin typeface="+mn-lt"/>
              </a:rPr>
              <a:t>Commissioning support via remote support</a:t>
            </a:r>
          </a:p>
          <a:p>
            <a:pPr marL="388938" lvl="1" indent="0">
              <a:spcBef>
                <a:spcPts val="1400"/>
              </a:spcBef>
              <a:buNone/>
            </a:pPr>
            <a:r>
              <a:rPr lang="en-US" noProof="0">
                <a:solidFill>
                  <a:srgbClr val="003D6A"/>
                </a:solidFill>
                <a:highlight>
                  <a:srgbClr val="FFFFFF"/>
                </a:highlight>
                <a:latin typeface="+mn-lt"/>
              </a:rPr>
              <a:t>Repairs at the customer’s location and at the SCHUNK</a:t>
            </a:r>
          </a:p>
          <a:p>
            <a:pPr marL="388938" lvl="1" indent="0">
              <a:spcBef>
                <a:spcPts val="1400"/>
              </a:spcBef>
              <a:buNone/>
            </a:pPr>
            <a:r>
              <a:rPr lang="en-US" noProof="0">
                <a:solidFill>
                  <a:srgbClr val="003D6A"/>
                </a:solidFill>
                <a:highlight>
                  <a:srgbClr val="FFFFFF"/>
                </a:highlight>
                <a:latin typeface="+mn-lt"/>
              </a:rPr>
              <a:t>Inspection including functional check</a:t>
            </a:r>
          </a:p>
          <a:p>
            <a:pPr marL="388938" lvl="1" indent="0">
              <a:spcBef>
                <a:spcPts val="1400"/>
              </a:spcBef>
              <a:buNone/>
            </a:pPr>
            <a:r>
              <a:rPr lang="en-US" noProof="0">
                <a:solidFill>
                  <a:srgbClr val="003D6A"/>
                </a:solidFill>
                <a:highlight>
                  <a:srgbClr val="FFFFFF"/>
                </a:highlight>
                <a:latin typeface="+mn-lt"/>
              </a:rPr>
              <a:t>Early detection of faults and damage</a:t>
            </a:r>
          </a:p>
          <a:p>
            <a:pPr marL="388938" lvl="1" indent="0">
              <a:spcBef>
                <a:spcPts val="1400"/>
              </a:spcBef>
              <a:buNone/>
            </a:pPr>
            <a:r>
              <a:rPr lang="en-US" noProof="0">
                <a:solidFill>
                  <a:srgbClr val="003D6A"/>
                </a:solidFill>
                <a:highlight>
                  <a:srgbClr val="FFFFFF"/>
                </a:highlight>
                <a:latin typeface="+mn-lt"/>
              </a:rPr>
              <a:t>Execution of work according to detailed maintenance plan</a:t>
            </a:r>
            <a:endParaRPr lang="en-US" noProof="0">
              <a:latin typeface="+mn-lt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FED5171-E46A-E83C-149E-834F9A0F0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765" y="4473800"/>
            <a:ext cx="2702703" cy="180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6186DE1-7532-1E74-E0C4-86ADF65588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336" y="2857357"/>
            <a:ext cx="2702703" cy="1800000"/>
          </a:xfrm>
          <a:prstGeom prst="rect">
            <a:avLst/>
          </a:prstGeom>
        </p:spPr>
      </p:pic>
      <p:pic>
        <p:nvPicPr>
          <p:cNvPr id="4" name="Grafik 3" descr="Callcenter mit einfarbiger Füllung">
            <a:extLst>
              <a:ext uri="{FF2B5EF4-FFF2-40B4-BE49-F238E27FC236}">
                <a16:creationId xmlns:a16="http://schemas.microsoft.com/office/drawing/2014/main" id="{F0D1A440-8F98-1495-59E5-DE883A45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029" y="4228187"/>
            <a:ext cx="360000" cy="360000"/>
          </a:xfrm>
          <a:prstGeom prst="rect">
            <a:avLst/>
          </a:prstGeom>
        </p:spPr>
      </p:pic>
      <p:pic>
        <p:nvPicPr>
          <p:cNvPr id="5" name="Grafik 4" descr="Bauarbeiter mit einfarbiger Füllung">
            <a:extLst>
              <a:ext uri="{FF2B5EF4-FFF2-40B4-BE49-F238E27FC236}">
                <a16:creationId xmlns:a16="http://schemas.microsoft.com/office/drawing/2014/main" id="{4A673695-5F66-5A90-B95A-E98C08ADD2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029" y="5140557"/>
            <a:ext cx="360000" cy="360000"/>
          </a:xfrm>
          <a:prstGeom prst="rect">
            <a:avLst/>
          </a:prstGeom>
        </p:spPr>
      </p:pic>
      <p:pic>
        <p:nvPicPr>
          <p:cNvPr id="9" name="Grafik 8" descr="Tools mit einfarbiger Füllung">
            <a:extLst>
              <a:ext uri="{FF2B5EF4-FFF2-40B4-BE49-F238E27FC236}">
                <a16:creationId xmlns:a16="http://schemas.microsoft.com/office/drawing/2014/main" id="{63E3C8B0-C001-88C3-EA02-0CDACF2EE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029" y="4684372"/>
            <a:ext cx="360000" cy="360000"/>
          </a:xfrm>
          <a:prstGeom prst="rect">
            <a:avLst/>
          </a:prstGeom>
        </p:spPr>
      </p:pic>
      <p:pic>
        <p:nvPicPr>
          <p:cNvPr id="11" name="Grafik 10" descr="Lupe mit einfarbiger Füllung">
            <a:extLst>
              <a:ext uri="{FF2B5EF4-FFF2-40B4-BE49-F238E27FC236}">
                <a16:creationId xmlns:a16="http://schemas.microsoft.com/office/drawing/2014/main" id="{DA9D1F77-0FB5-E50F-6293-4F6355592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1029" y="5596742"/>
            <a:ext cx="360000" cy="360000"/>
          </a:xfrm>
          <a:prstGeom prst="rect">
            <a:avLst/>
          </a:prstGeom>
        </p:spPr>
      </p:pic>
      <p:pic>
        <p:nvPicPr>
          <p:cNvPr id="13" name="Grafik 12" descr="Klemmbrett abgehakt mit einfarbiger Füllung">
            <a:extLst>
              <a:ext uri="{FF2B5EF4-FFF2-40B4-BE49-F238E27FC236}">
                <a16:creationId xmlns:a16="http://schemas.microsoft.com/office/drawing/2014/main" id="{98A6BCBE-E417-0EEC-5521-C75BE71D9D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1029" y="605292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26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2D45-F17B-F35F-7F82-E13A45BEC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38578-8755-CBF3-B7EB-07454DE5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we handle your projects</a:t>
            </a:r>
            <a:br>
              <a:rPr lang="en-US"/>
            </a:br>
            <a:r>
              <a:rPr lang="en-US" sz="2800">
                <a:solidFill>
                  <a:schemeClr val="bg2"/>
                </a:solidFill>
              </a:rPr>
              <a:t>One-Stop-Shop: Collaboration from consulting and requirements analysis to after-sales service</a:t>
            </a:r>
            <a:endParaRPr lang="de-DE" sz="280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AC19E03-4B32-69DD-BBE3-651A65F5A0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931383-462C-0449-B75F-CD3921401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6D9012B1-05DE-B028-1426-BDA80C8419F5}"/>
              </a:ext>
            </a:extLst>
          </p:cNvPr>
          <p:cNvSpPr/>
          <p:nvPr/>
        </p:nvSpPr>
        <p:spPr>
          <a:xfrm>
            <a:off x="1614406" y="4993761"/>
            <a:ext cx="8815480" cy="1178661"/>
          </a:xfrm>
          <a:prstGeom prst="rightArrow">
            <a:avLst/>
          </a:prstGeom>
          <a:gradFill flip="none" rotWithShape="1">
            <a:gsLst>
              <a:gs pos="0">
                <a:srgbClr val="F2F2F2"/>
              </a:gs>
              <a:gs pos="1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Project management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1ED59433-2A1F-A3D7-573D-5B5BEBA7C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06" y="2258668"/>
            <a:ext cx="8815480" cy="29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4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44BC1-45E6-73D9-B835-E670DAF7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8535C175-5D7F-2C04-E740-3AAA80715A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607" y="1743379"/>
            <a:ext cx="2834713" cy="176247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pt-BR" b="1">
                <a:solidFill>
                  <a:schemeClr val="bg2"/>
                </a:solidFill>
                <a:latin typeface="Fago Pro"/>
              </a:rPr>
              <a:t>In over 75 countries</a:t>
            </a:r>
            <a:endParaRPr lang="de-DE" b="1">
              <a:solidFill>
                <a:schemeClr val="bg2"/>
              </a:solidFill>
              <a:latin typeface="Fago Pro"/>
            </a:endParaRPr>
          </a:p>
          <a:p>
            <a:pPr marL="288000" lvl="1" indent="0">
              <a:spcBef>
                <a:spcPts val="600"/>
              </a:spcBef>
              <a:buNone/>
            </a:pPr>
            <a:r>
              <a:rPr lang="en-US"/>
              <a:t>34 own subsidiaries</a:t>
            </a:r>
          </a:p>
          <a:p>
            <a:pPr marL="288000" lvl="1" indent="0">
              <a:spcBef>
                <a:spcPts val="600"/>
              </a:spcBef>
              <a:buNone/>
            </a:pPr>
            <a:r>
              <a:rPr lang="en-US"/>
              <a:t>32 sales partners</a:t>
            </a:r>
          </a:p>
          <a:p>
            <a:pPr marL="288000" lvl="1" indent="0">
              <a:spcBef>
                <a:spcPts val="600"/>
              </a:spcBef>
              <a:buNone/>
            </a:pPr>
            <a:r>
              <a:rPr lang="en-US"/>
              <a:t>10 production plants</a:t>
            </a:r>
          </a:p>
          <a:p>
            <a:pPr marL="288000" lvl="1" indent="0">
              <a:spcBef>
                <a:spcPts val="600"/>
              </a:spcBef>
              <a:buNone/>
            </a:pPr>
            <a:r>
              <a:rPr lang="en-US"/>
              <a:t>6 engineering hubs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7A582B-39AF-97B5-384E-139E627BC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SCHUNK is at your side - worldwide</a:t>
            </a:r>
            <a:endParaRPr lang="de-DE"/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530A7289-450E-215B-0551-D50ADCDD7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6639B0-3B36-4A1F-5B63-8B595EBE06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114" name="Grafik 113">
            <a:extLst>
              <a:ext uri="{FF2B5EF4-FFF2-40B4-BE49-F238E27FC236}">
                <a16:creationId xmlns:a16="http://schemas.microsoft.com/office/drawing/2014/main" id="{067D5156-210D-1823-1353-4462B70B8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07" y="2206907"/>
            <a:ext cx="221051" cy="2247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CD5195-343A-8763-EBC1-3FC793420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520" y="1554705"/>
            <a:ext cx="6242418" cy="46818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A9F62B-7612-BE26-625E-FFF9E67FD74E}"/>
              </a:ext>
            </a:extLst>
          </p:cNvPr>
          <p:cNvSpPr txBox="1"/>
          <p:nvPr/>
        </p:nvSpPr>
        <p:spPr>
          <a:xfrm>
            <a:off x="5367281" y="6092556"/>
            <a:ext cx="1614999" cy="197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b="1" err="1">
                <a:solidFill>
                  <a:srgbClr val="003D6A"/>
                </a:solidFill>
              </a:rPr>
              <a:t>Morrisville</a:t>
            </a:r>
            <a:r>
              <a:rPr lang="de-DE" sz="1400" b="1">
                <a:solidFill>
                  <a:srgbClr val="003D6A"/>
                </a:solidFill>
              </a:rPr>
              <a:t>, NC, USA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F36CAC-CFD7-3030-8836-FC4A4186D00E}"/>
              </a:ext>
            </a:extLst>
          </p:cNvPr>
          <p:cNvSpPr txBox="1"/>
          <p:nvPr/>
        </p:nvSpPr>
        <p:spPr>
          <a:xfrm>
            <a:off x="9655630" y="5771336"/>
            <a:ext cx="1436307" cy="29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b="1">
                <a:solidFill>
                  <a:srgbClr val="003D6A"/>
                </a:solidFill>
              </a:rPr>
              <a:t>Shanghai, CN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43748811-476F-A89E-3D88-E45CB2086E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092" y="5514308"/>
            <a:ext cx="388807" cy="25933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AF1942C-CF51-8007-E428-606812AB33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567" y="1402210"/>
            <a:ext cx="431799" cy="25933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3339D76-7E2C-84DE-0632-D2CF16D57D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335" y="4303331"/>
            <a:ext cx="453475" cy="25933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E55F580-7953-1B85-31B3-04B3A738D69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012" y="5771336"/>
            <a:ext cx="492684" cy="25933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FABC9EB-85A5-746F-4916-BD4920983E91}"/>
              </a:ext>
            </a:extLst>
          </p:cNvPr>
          <p:cNvSpPr txBox="1"/>
          <p:nvPr/>
        </p:nvSpPr>
        <p:spPr>
          <a:xfrm>
            <a:off x="7813585" y="1770216"/>
            <a:ext cx="961741" cy="197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>
                <a:solidFill>
                  <a:srgbClr val="003D6A"/>
                </a:solidFill>
              </a:rPr>
              <a:t>Lauffen, DE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A56169E-6F0F-BC1C-B65B-6A8BD15330ED}"/>
              </a:ext>
            </a:extLst>
          </p:cNvPr>
          <p:cNvSpPr txBox="1"/>
          <p:nvPr/>
        </p:nvSpPr>
        <p:spPr>
          <a:xfrm>
            <a:off x="10333259" y="2120915"/>
            <a:ext cx="969990" cy="197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>
                <a:solidFill>
                  <a:srgbClr val="003D6A"/>
                </a:solidFill>
              </a:rPr>
              <a:t>Mengen, DE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83A587C-F137-7E77-E5E0-0B965C9FF61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475" y="1796006"/>
            <a:ext cx="431799" cy="25933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B074415-9D22-C4A5-2FCB-37DD0C8E0734}"/>
              </a:ext>
            </a:extLst>
          </p:cNvPr>
          <p:cNvSpPr txBox="1"/>
          <p:nvPr/>
        </p:nvSpPr>
        <p:spPr>
          <a:xfrm>
            <a:off x="4378353" y="2213098"/>
            <a:ext cx="943595" cy="197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b="1">
                <a:solidFill>
                  <a:srgbClr val="003D6A"/>
                </a:solidFill>
              </a:rPr>
              <a:t>Hausen, DE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17CC7EC-9982-4FF2-D72A-5AA5A303987E}"/>
              </a:ext>
            </a:extLst>
          </p:cNvPr>
          <p:cNvSpPr txBox="1"/>
          <p:nvPr/>
        </p:nvSpPr>
        <p:spPr>
          <a:xfrm>
            <a:off x="3875754" y="4644902"/>
            <a:ext cx="1189393" cy="197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b="1">
                <a:solidFill>
                  <a:srgbClr val="003D6A"/>
                </a:solidFill>
              </a:rPr>
              <a:t>Querétaro, MX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F009AD2-08A7-50A9-F4D4-7451A723EA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193" y="1910130"/>
            <a:ext cx="431799" cy="25933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ADB85CC-0742-1D09-43D5-5D466393B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05" y="2899555"/>
            <a:ext cx="221051" cy="2247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AFB91F0-BA78-08A2-471C-EF0504C23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06" y="3245879"/>
            <a:ext cx="221051" cy="2247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979CDB-C9FE-C3FF-1EE8-9A2CA432C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605" y="2553231"/>
            <a:ext cx="221051" cy="2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230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1CECA-6438-54B1-22F7-796B34CB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Marke folgen mit einfarbiger Füllung">
            <a:extLst>
              <a:ext uri="{FF2B5EF4-FFF2-40B4-BE49-F238E27FC236}">
                <a16:creationId xmlns:a16="http://schemas.microsoft.com/office/drawing/2014/main" id="{39DCA0D1-C6C8-8CF7-21DB-9A9046DF4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0591" y="3155110"/>
            <a:ext cx="3122239" cy="31222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5D034E-7A89-BF90-B01D-2AEA4C22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en-US"/>
              <a:t>State-of-the-art Project Management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6F7BE2-3DC9-B527-8BB7-A70711A9B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B22D6A-27A0-477F-0232-BD5F7ED20C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en-US"/>
              <a:t>SCHUNK Engineering GTAT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5CCE5E-7D3E-E200-39FC-3F248B3A00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Use of SCHUNK Engineering project managers for:</a:t>
            </a:r>
          </a:p>
          <a:p>
            <a:r>
              <a:rPr lang="en-US"/>
              <a:t>particularly tight deadlines</a:t>
            </a:r>
          </a:p>
          <a:p>
            <a:r>
              <a:rPr lang="en-US"/>
              <a:t>coordination across several (customer) locations</a:t>
            </a:r>
          </a:p>
          <a:p>
            <a:r>
              <a:rPr lang="en-US"/>
              <a:t>high technical complexity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967B6B-EC9F-34D7-D3AA-552C7063C4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29388" y="2114550"/>
            <a:ext cx="5327650" cy="4159250"/>
          </a:xfrm>
        </p:spPr>
        <p:txBody>
          <a:bodyPr vert="horz" lIns="0" tIns="0" rIns="0" bIns="0" rtlCol="0">
            <a:noAutofit/>
          </a:bodyPr>
          <a:lstStyle/>
          <a:p>
            <a:pPr marL="265113" indent="-265113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b="1"/>
              <a:t>Efficiency</a:t>
            </a:r>
          </a:p>
          <a:p>
            <a:pPr marL="674688" lvl="1" indent="-285750"/>
            <a:r>
              <a:rPr lang="en-US" sz="1600"/>
              <a:t>Structured processes for on-time delivery</a:t>
            </a:r>
          </a:p>
          <a:p>
            <a:pPr marL="265113" indent="-265113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b="1"/>
              <a:t>Customized Solutions</a:t>
            </a:r>
          </a:p>
          <a:p>
            <a:pPr marL="674688" lvl="1" indent="-285750"/>
            <a:r>
              <a:rPr lang="en-US" sz="1600"/>
              <a:t>Tailored projects for specific requirements</a:t>
            </a:r>
          </a:p>
          <a:p>
            <a:pPr marL="265113" indent="-265113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b="1"/>
              <a:t>Transparency</a:t>
            </a:r>
          </a:p>
          <a:p>
            <a:pPr marL="674688" lvl="1" indent="-285750"/>
            <a:r>
              <a:rPr lang="en-US" sz="1600"/>
              <a:t>Regular updates on project progress</a:t>
            </a:r>
          </a:p>
          <a:p>
            <a:pPr marL="265113" indent="-265113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b="1"/>
              <a:t>Quality</a:t>
            </a:r>
          </a:p>
          <a:p>
            <a:pPr marL="674688" lvl="1" indent="-285750"/>
            <a:r>
              <a:rPr lang="en-US" sz="1600"/>
              <a:t>High standards through continuous monitoring</a:t>
            </a:r>
          </a:p>
          <a:p>
            <a:pPr marL="265113" indent="-265113"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000" b="1"/>
              <a:t>Partnership</a:t>
            </a:r>
          </a:p>
          <a:p>
            <a:pPr marL="674688" lvl="1" indent="-285750"/>
            <a:r>
              <a:rPr lang="en-US" sz="1600"/>
              <a:t>Successful and sustainable collaboration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97C36D4-0EA7-A385-95B2-44A6BD1A7A08}"/>
              </a:ext>
            </a:extLst>
          </p:cNvPr>
          <p:cNvGrpSpPr/>
          <p:nvPr/>
        </p:nvGrpSpPr>
        <p:grpSpPr>
          <a:xfrm>
            <a:off x="5972455" y="2114550"/>
            <a:ext cx="180000" cy="2547097"/>
            <a:chOff x="5014094" y="2693763"/>
            <a:chExt cx="180000" cy="2547097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5E7CF3C3-19EF-F8E8-E7EE-9A50B08E3028}"/>
                </a:ext>
              </a:extLst>
            </p:cNvPr>
            <p:cNvCxnSpPr>
              <a:cxnSpLocks/>
            </p:cNvCxnSpPr>
            <p:nvPr/>
          </p:nvCxnSpPr>
          <p:spPr>
            <a:xfrm>
              <a:off x="5014094" y="2693763"/>
              <a:ext cx="0" cy="254709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F5843A88-5AD7-F966-BB3E-C47D7B88601E}"/>
                </a:ext>
              </a:extLst>
            </p:cNvPr>
            <p:cNvSpPr/>
            <p:nvPr/>
          </p:nvSpPr>
          <p:spPr>
            <a:xfrm rot="5400000">
              <a:off x="4834094" y="3877311"/>
              <a:ext cx="540000" cy="180000"/>
            </a:xfrm>
            <a:prstGeom prst="triangl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6428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8D66F-CC0B-D5F8-531B-2441418D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02F72-F496-A75F-665F-5E7D636E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State-of-the-art Project Management 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B36D9D-4582-D202-62B9-EDB1CCEB5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FD4CB7-B9FE-4FD3-7B6B-B835A70C39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SCHUNK Engineering GTAT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07CA8F9-332E-A6DF-0081-B2810FA8FA97}"/>
              </a:ext>
            </a:extLst>
          </p:cNvPr>
          <p:cNvSpPr/>
          <p:nvPr/>
        </p:nvSpPr>
        <p:spPr>
          <a:xfrm>
            <a:off x="5458424" y="1486605"/>
            <a:ext cx="995082" cy="272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CFO </a:t>
            </a:r>
            <a:r>
              <a:rPr lang="en-US" sz="1300" dirty="0"/>
              <a:t>/ COO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0A65BAA-169B-6C9F-4008-7473B257AF48}"/>
              </a:ext>
            </a:extLst>
          </p:cNvPr>
          <p:cNvSpPr/>
          <p:nvPr/>
        </p:nvSpPr>
        <p:spPr>
          <a:xfrm>
            <a:off x="4875719" y="2519367"/>
            <a:ext cx="2160493" cy="272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 dirty="0"/>
              <a:t>SCHUNK Engineering GTAT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AFD92237-A800-565E-2331-DA5494B862E2}"/>
              </a:ext>
            </a:extLst>
          </p:cNvPr>
          <p:cNvGrpSpPr/>
          <p:nvPr/>
        </p:nvGrpSpPr>
        <p:grpSpPr>
          <a:xfrm>
            <a:off x="3622675" y="3127823"/>
            <a:ext cx="4675335" cy="673200"/>
            <a:chOff x="3013075" y="3127823"/>
            <a:chExt cx="4675335" cy="6732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44B3C76-881B-F326-0EDF-FE70D56C336B}"/>
                </a:ext>
              </a:extLst>
            </p:cNvPr>
            <p:cNvSpPr/>
            <p:nvPr/>
          </p:nvSpPr>
          <p:spPr>
            <a:xfrm>
              <a:off x="3013075" y="3127823"/>
              <a:ext cx="1044000" cy="67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/>
              <a:r>
                <a:rPr lang="en-US" sz="1300" dirty="0"/>
                <a:t>Project Engineering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137B3A2-23C3-CB60-3501-057C6BD41AFA}"/>
                </a:ext>
              </a:extLst>
            </p:cNvPr>
            <p:cNvSpPr/>
            <p:nvPr/>
          </p:nvSpPr>
          <p:spPr>
            <a:xfrm>
              <a:off x="4223520" y="3127823"/>
              <a:ext cx="1044000" cy="67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/>
              <a:r>
                <a:rPr lang="en-US" sz="1300" dirty="0"/>
                <a:t>Project Management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08715BD-450E-1325-7EDF-AB1665A73DBD}"/>
                </a:ext>
              </a:extLst>
            </p:cNvPr>
            <p:cNvSpPr/>
            <p:nvPr/>
          </p:nvSpPr>
          <p:spPr>
            <a:xfrm>
              <a:off x="5433965" y="3127823"/>
              <a:ext cx="1044000" cy="67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/>
              <a:r>
                <a:rPr lang="en-US" sz="1300" dirty="0"/>
                <a:t>Design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49E7D09-A0F1-574B-789B-87DA49D4BEA9}"/>
                </a:ext>
              </a:extLst>
            </p:cNvPr>
            <p:cNvSpPr/>
            <p:nvPr/>
          </p:nvSpPr>
          <p:spPr>
            <a:xfrm>
              <a:off x="6644410" y="3127823"/>
              <a:ext cx="1044000" cy="673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>
              <a:noAutofit/>
            </a:bodyPr>
            <a:lstStyle/>
            <a:p>
              <a:pPr algn="ctr"/>
              <a:r>
                <a:rPr lang="en-US" sz="1300" dirty="0"/>
                <a:t>Supply Chain Management</a:t>
              </a:r>
            </a:p>
          </p:txBody>
        </p:sp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5A71F49C-FE84-7AB3-2FA0-243F0A0561AD}"/>
              </a:ext>
            </a:extLst>
          </p:cNvPr>
          <p:cNvSpPr/>
          <p:nvPr/>
        </p:nvSpPr>
        <p:spPr>
          <a:xfrm>
            <a:off x="3698875" y="4368875"/>
            <a:ext cx="2045183" cy="4728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Project Management</a:t>
            </a:r>
            <a:br>
              <a:rPr lang="en-US" sz="1300"/>
            </a:br>
            <a:r>
              <a:rPr lang="en-US" sz="1300"/>
              <a:t>Germany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299A8CF-3D0D-33A2-2D8C-AF775A86E554}"/>
              </a:ext>
            </a:extLst>
          </p:cNvPr>
          <p:cNvSpPr/>
          <p:nvPr/>
        </p:nvSpPr>
        <p:spPr>
          <a:xfrm>
            <a:off x="6144224" y="4368874"/>
            <a:ext cx="2044800" cy="472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Project Design</a:t>
            </a:r>
          </a:p>
          <a:p>
            <a:pPr algn="ctr"/>
            <a:r>
              <a:rPr lang="en-US" sz="1300"/>
              <a:t>Germany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F2DF8BC-0210-87C2-CF35-B326A13191E5}"/>
              </a:ext>
            </a:extLst>
          </p:cNvPr>
          <p:cNvSpPr/>
          <p:nvPr/>
        </p:nvSpPr>
        <p:spPr>
          <a:xfrm>
            <a:off x="6143002" y="5129873"/>
            <a:ext cx="648000" cy="272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USA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E870514-324F-7207-98A1-170423EEAD1A}"/>
              </a:ext>
            </a:extLst>
          </p:cNvPr>
          <p:cNvSpPr/>
          <p:nvPr/>
        </p:nvSpPr>
        <p:spPr>
          <a:xfrm>
            <a:off x="6840964" y="5129873"/>
            <a:ext cx="648000" cy="272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Mexico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234836D-A362-5766-85AA-328C1BDBD152}"/>
              </a:ext>
            </a:extLst>
          </p:cNvPr>
          <p:cNvSpPr/>
          <p:nvPr/>
        </p:nvSpPr>
        <p:spPr>
          <a:xfrm>
            <a:off x="7538926" y="5128444"/>
            <a:ext cx="648000" cy="272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China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AEC78FE-D033-7945-861A-76C976AC8371}"/>
              </a:ext>
            </a:extLst>
          </p:cNvPr>
          <p:cNvSpPr/>
          <p:nvPr/>
        </p:nvSpPr>
        <p:spPr>
          <a:xfrm>
            <a:off x="8236888" y="5128444"/>
            <a:ext cx="648000" cy="272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Italy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2D75CD8-9429-ED6E-6B9A-16A24CD48962}"/>
              </a:ext>
            </a:extLst>
          </p:cNvPr>
          <p:cNvSpPr/>
          <p:nvPr/>
        </p:nvSpPr>
        <p:spPr>
          <a:xfrm>
            <a:off x="3700134" y="5129873"/>
            <a:ext cx="648000" cy="2727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USA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1352D91-8AE5-1ACA-78EC-EAC41F0C2A33}"/>
              </a:ext>
            </a:extLst>
          </p:cNvPr>
          <p:cNvSpPr/>
          <p:nvPr/>
        </p:nvSpPr>
        <p:spPr>
          <a:xfrm>
            <a:off x="4398096" y="5129873"/>
            <a:ext cx="648000" cy="2727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Mexico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B0ED495-0A4C-2016-8574-A78D84ECB230}"/>
              </a:ext>
            </a:extLst>
          </p:cNvPr>
          <p:cNvSpPr/>
          <p:nvPr/>
        </p:nvSpPr>
        <p:spPr>
          <a:xfrm>
            <a:off x="5096058" y="5128444"/>
            <a:ext cx="648000" cy="2727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China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AB7F921D-57C6-190F-E7AE-98F772E00996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5955965" y="1759363"/>
            <a:ext cx="1" cy="760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F1388379-229A-69CF-2259-1118A8AE0CB7}"/>
              </a:ext>
            </a:extLst>
          </p:cNvPr>
          <p:cNvCxnSpPr>
            <a:stCxn id="6" idx="2"/>
            <a:endCxn id="8" idx="0"/>
          </p:cNvCxnSpPr>
          <p:nvPr/>
        </p:nvCxnSpPr>
        <p:spPr>
          <a:xfrm rot="5400000">
            <a:off x="4882472" y="2054329"/>
            <a:ext cx="335698" cy="18112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68E69155-2CF2-0F2A-3AAE-22607BC90A8B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5400000">
            <a:off x="5487694" y="2659551"/>
            <a:ext cx="335698" cy="60084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AFDEB252-459D-7562-BAE3-868927349BB4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6092916" y="2655174"/>
            <a:ext cx="335698" cy="60959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BE823DE4-C027-79AF-49DF-1A02542F18D3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16200000" flipH="1">
            <a:off x="6698139" y="2049952"/>
            <a:ext cx="335698" cy="182004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B9C65AB8-9F4D-BF9B-606F-09F06D61F657}"/>
              </a:ext>
            </a:extLst>
          </p:cNvPr>
          <p:cNvCxnSpPr>
            <a:stCxn id="13" idx="2"/>
            <a:endCxn id="19" idx="0"/>
          </p:cNvCxnSpPr>
          <p:nvPr/>
        </p:nvCxnSpPr>
        <p:spPr>
          <a:xfrm rot="5400000">
            <a:off x="4228709" y="4637114"/>
            <a:ext cx="288185" cy="6973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CBF8472C-3008-23BC-CC87-22F1D61DE74F}"/>
              </a:ext>
            </a:extLst>
          </p:cNvPr>
          <p:cNvCxnSpPr>
            <a:stCxn id="13" idx="2"/>
            <a:endCxn id="21" idx="0"/>
          </p:cNvCxnSpPr>
          <p:nvPr/>
        </p:nvCxnSpPr>
        <p:spPr>
          <a:xfrm rot="16200000" flipH="1">
            <a:off x="4577689" y="4985465"/>
            <a:ext cx="288185" cy="62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76D87AE6-AAFF-7B13-00AD-7B54382F0C85}"/>
              </a:ext>
            </a:extLst>
          </p:cNvPr>
          <p:cNvCxnSpPr>
            <a:stCxn id="13" idx="2"/>
            <a:endCxn id="22" idx="0"/>
          </p:cNvCxnSpPr>
          <p:nvPr/>
        </p:nvCxnSpPr>
        <p:spPr>
          <a:xfrm rot="16200000" flipH="1">
            <a:off x="4927384" y="4635770"/>
            <a:ext cx="286756" cy="6985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BEB9C1C2-FBF6-0D3E-B0BA-E3099A67B4EC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 rot="5400000">
            <a:off x="6672720" y="4635969"/>
            <a:ext cx="288186" cy="69962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Verbinder: gewinkelt 53">
            <a:extLst>
              <a:ext uri="{FF2B5EF4-FFF2-40B4-BE49-F238E27FC236}">
                <a16:creationId xmlns:a16="http://schemas.microsoft.com/office/drawing/2014/main" id="{83DEC36F-C3F5-B24B-11B6-DFA805B34348}"/>
              </a:ext>
            </a:extLst>
          </p:cNvPr>
          <p:cNvCxnSpPr>
            <a:stCxn id="14" idx="2"/>
            <a:endCxn id="16" idx="0"/>
          </p:cNvCxnSpPr>
          <p:nvPr/>
        </p:nvCxnSpPr>
        <p:spPr>
          <a:xfrm rot="5400000">
            <a:off x="7021701" y="4984950"/>
            <a:ext cx="288186" cy="166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Verbinder: gewinkelt 55">
            <a:extLst>
              <a:ext uri="{FF2B5EF4-FFF2-40B4-BE49-F238E27FC236}">
                <a16:creationId xmlns:a16="http://schemas.microsoft.com/office/drawing/2014/main" id="{0C4C90A2-9945-D573-1596-149F8EDA9F5D}"/>
              </a:ext>
            </a:extLst>
          </p:cNvPr>
          <p:cNvCxnSpPr>
            <a:stCxn id="14" idx="2"/>
            <a:endCxn id="17" idx="0"/>
          </p:cNvCxnSpPr>
          <p:nvPr/>
        </p:nvCxnSpPr>
        <p:spPr>
          <a:xfrm rot="16200000" flipH="1">
            <a:off x="7371397" y="4636914"/>
            <a:ext cx="286757" cy="69630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Verbinder: gewinkelt 57">
            <a:extLst>
              <a:ext uri="{FF2B5EF4-FFF2-40B4-BE49-F238E27FC236}">
                <a16:creationId xmlns:a16="http://schemas.microsoft.com/office/drawing/2014/main" id="{0A514D18-2E6E-58C1-96E2-2D8863F974FE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 rot="16200000" flipH="1">
            <a:off x="7720378" y="4287933"/>
            <a:ext cx="286757" cy="139426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erbinder: gewinkelt 59">
            <a:extLst>
              <a:ext uri="{FF2B5EF4-FFF2-40B4-BE49-F238E27FC236}">
                <a16:creationId xmlns:a16="http://schemas.microsoft.com/office/drawing/2014/main" id="{F2BE8BFF-8256-F2AC-A984-DEBDE887B96D}"/>
              </a:ext>
            </a:extLst>
          </p:cNvPr>
          <p:cNvCxnSpPr>
            <a:cxnSpLocks/>
            <a:stCxn id="14" idx="2"/>
            <a:endCxn id="69" idx="0"/>
          </p:cNvCxnSpPr>
          <p:nvPr/>
        </p:nvCxnSpPr>
        <p:spPr>
          <a:xfrm rot="16200000" flipH="1">
            <a:off x="8069360" y="3938951"/>
            <a:ext cx="286757" cy="209222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Verbinder: gewinkelt 61">
            <a:extLst>
              <a:ext uri="{FF2B5EF4-FFF2-40B4-BE49-F238E27FC236}">
                <a16:creationId xmlns:a16="http://schemas.microsoft.com/office/drawing/2014/main" id="{1A85EAC6-A0B2-1531-3445-38F5B69F5D84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5400000">
            <a:off x="4754368" y="3768123"/>
            <a:ext cx="567852" cy="63365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Verbinder: gewinkelt 63">
            <a:extLst>
              <a:ext uri="{FF2B5EF4-FFF2-40B4-BE49-F238E27FC236}">
                <a16:creationId xmlns:a16="http://schemas.microsoft.com/office/drawing/2014/main" id="{6D813E1A-45FA-0E12-3D92-F9C13A900132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rot="16200000" flipH="1">
            <a:off x="6582169" y="3784418"/>
            <a:ext cx="567851" cy="60105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68">
            <a:extLst>
              <a:ext uri="{FF2B5EF4-FFF2-40B4-BE49-F238E27FC236}">
                <a16:creationId xmlns:a16="http://schemas.microsoft.com/office/drawing/2014/main" id="{4D50F164-BA42-1BFA-73CD-70DDD99019D1}"/>
              </a:ext>
            </a:extLst>
          </p:cNvPr>
          <p:cNvSpPr/>
          <p:nvPr/>
        </p:nvSpPr>
        <p:spPr>
          <a:xfrm>
            <a:off x="8934852" y="5128444"/>
            <a:ext cx="648000" cy="27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/>
            <a:r>
              <a:rPr lang="en-US" sz="1050"/>
              <a:t>+external</a:t>
            </a: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3EB1ECCB-9023-6B85-48E1-D33D103CFF96}"/>
              </a:ext>
            </a:extLst>
          </p:cNvPr>
          <p:cNvSpPr/>
          <p:nvPr/>
        </p:nvSpPr>
        <p:spPr>
          <a:xfrm>
            <a:off x="5135846" y="1955674"/>
            <a:ext cx="1640238" cy="2727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300"/>
              <a:t>Business Unit GTAT</a:t>
            </a:r>
          </a:p>
        </p:txBody>
      </p:sp>
    </p:spTree>
    <p:extLst>
      <p:ext uri="{BB962C8B-B14F-4D97-AF65-F5344CB8AC3E}">
        <p14:creationId xmlns:p14="http://schemas.microsoft.com/office/powerpoint/2010/main" val="2705639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71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9ABFA-6DFC-41DE-C4D4-BE8FCFD99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medien 6" title="SCHUNK Engineering – Innovating Partnerships">
            <a:hlinkClick r:id="" action="ppaction://media"/>
            <a:extLst>
              <a:ext uri="{FF2B5EF4-FFF2-40B4-BE49-F238E27FC236}">
                <a16:creationId xmlns:a16="http://schemas.microsoft.com/office/drawing/2014/main" id="{8A818FDE-CF14-9212-EE26-F7D5773C29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AC7D85-EB73-A442-32C2-4CE8AF9A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Image-Video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399F5C-E7C3-2A54-9370-BC8B751FF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F21553-EC50-2B20-E164-201A01EC65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SCHUNK Engineering GTAT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AEBADB-13D1-927E-5050-A2BC7CF38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3" y="1315983"/>
            <a:ext cx="561975" cy="3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220EE5-2B43-4ADF-DC11-5A9A9AA79966}"/>
              </a:ext>
            </a:extLst>
          </p:cNvPr>
          <p:cNvSpPr txBox="1"/>
          <p:nvPr/>
        </p:nvSpPr>
        <p:spPr>
          <a:xfrm>
            <a:off x="1314450" y="1410980"/>
            <a:ext cx="482183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dirty="0">
                <a:hlinkClick r:id="rId5"/>
              </a:rPr>
              <a:t>SCHUNK Engineering – </a:t>
            </a:r>
            <a:r>
              <a:rPr lang="de-DE" dirty="0" err="1">
                <a:hlinkClick r:id="rId5"/>
              </a:rPr>
              <a:t>Innovating</a:t>
            </a:r>
            <a:r>
              <a:rPr lang="de-DE" dirty="0">
                <a:hlinkClick r:id="rId5"/>
              </a:rPr>
              <a:t> Partnerships</a:t>
            </a:r>
            <a:endParaRPr kumimoji="0" lang="de-DE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BC4AFE9-2C16-64C7-CACE-E06D39CC6988}"/>
              </a:ext>
            </a:extLst>
          </p:cNvPr>
          <p:cNvSpPr/>
          <p:nvPr/>
        </p:nvSpPr>
        <p:spPr>
          <a:xfrm>
            <a:off x="8572501" y="2247900"/>
            <a:ext cx="3619500" cy="10382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rIns="180000" rtlCol="0" anchor="ctr"/>
          <a:lstStyle/>
          <a:p>
            <a:pPr>
              <a:defRPr/>
            </a:pPr>
            <a:r>
              <a:rPr lang="en-US" sz="1600" dirty="0"/>
              <a:t>Link to online video.</a:t>
            </a:r>
          </a:p>
          <a:p>
            <a:pPr>
              <a:defRPr/>
            </a:pPr>
            <a:r>
              <a:rPr lang="en-US" sz="1600" dirty="0"/>
              <a:t>Internet connection required.</a:t>
            </a:r>
            <a:endParaRPr kumimoji="0" lang="de-DE" sz="16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4A9C7-6C81-183B-8298-AA4AD1CE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  <a:cs typeface="Calibri"/>
              </a:rPr>
              <a:t>What is SCHUNK Engineering?</a:t>
            </a:r>
            <a:br>
              <a:rPr lang="en-US" sz="3400">
                <a:latin typeface="+mn-lt"/>
                <a:cs typeface="Calibri"/>
              </a:rPr>
            </a:br>
            <a:r>
              <a:rPr lang="en-US" sz="3200">
                <a:solidFill>
                  <a:schemeClr val="bg2"/>
                </a:solidFill>
                <a:latin typeface="+mn-lt"/>
                <a:cs typeface="Calibri"/>
              </a:rPr>
              <a:t>Four levels of </a:t>
            </a:r>
            <a:r>
              <a:rPr lang="en-US" sz="3200">
                <a:solidFill>
                  <a:schemeClr val="accent3"/>
                </a:solidFill>
                <a:latin typeface="+mn-lt"/>
                <a:cs typeface="Calibri"/>
              </a:rPr>
              <a:t>partnership</a:t>
            </a:r>
            <a:r>
              <a:rPr lang="en-US" sz="3200">
                <a:latin typeface="+mn-lt"/>
                <a:cs typeface="Calibri"/>
              </a:rPr>
              <a:t> </a:t>
            </a:r>
            <a:r>
              <a:rPr lang="en-US" sz="3200">
                <a:solidFill>
                  <a:schemeClr val="bg2"/>
                </a:solidFill>
                <a:latin typeface="+mn-lt"/>
                <a:cs typeface="Calibri"/>
              </a:rPr>
              <a:t>- SCHUNK offers more</a:t>
            </a:r>
            <a:endParaRPr lang="en-US" sz="340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4B2B8E-3822-597B-95C7-696A8E709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A4ECD5-F162-22FE-29FE-B9F786482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GTAT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7EC740-F136-578B-37FE-2B9F99202D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752" y="3130401"/>
            <a:ext cx="969423" cy="818574"/>
          </a:xfrm>
          <a:prstGeom prst="rect">
            <a:avLst/>
          </a:prstGeom>
        </p:spPr>
      </p:pic>
      <p:pic>
        <p:nvPicPr>
          <p:cNvPr id="8" name="Picture 4" descr="JGP-P 64-2">
            <a:extLst>
              <a:ext uri="{FF2B5EF4-FFF2-40B4-BE49-F238E27FC236}">
                <a16:creationId xmlns:a16="http://schemas.microsoft.com/office/drawing/2014/main" id="{AFC0C8B8-F1D4-91DC-3433-1C99020A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8" b="95000" l="1667" r="98500">
                        <a14:foregroundMark x1="6333" y1="53684" x2="7833" y2="64211"/>
                        <a14:foregroundMark x1="10333" y1="34211" x2="12333" y2="27632"/>
                        <a14:foregroundMark x1="18333" y1="43158" x2="20333" y2="38947"/>
                        <a14:foregroundMark x1="36500" y1="45526" x2="40000" y2="46053"/>
                        <a14:foregroundMark x1="36833" y1="11053" x2="49333" y2="10789"/>
                        <a14:foregroundMark x1="59000" y1="3947" x2="71000" y2="7895"/>
                        <a14:foregroundMark x1="79833" y1="16053" x2="82333" y2="33947"/>
                        <a14:foregroundMark x1="72500" y1="19737" x2="62667" y2="38684"/>
                        <a14:foregroundMark x1="54167" y1="20000" x2="54167" y2="20000"/>
                        <a14:foregroundMark x1="21000" y1="22632" x2="31500" y2="39211"/>
                        <a14:foregroundMark x1="50333" y1="17368" x2="64667" y2="30526"/>
                        <a14:foregroundMark x1="30000" y1="10789" x2="34000" y2="13947"/>
                        <a14:foregroundMark x1="47333" y1="8684" x2="55000" y2="8158"/>
                        <a14:foregroundMark x1="78000" y1="16842" x2="88500" y2="25000"/>
                        <a14:foregroundMark x1="88500" y1="51579" x2="89000" y2="73684"/>
                        <a14:foregroundMark x1="95667" y1="45526" x2="94167" y2="76842"/>
                        <a14:foregroundMark x1="85500" y1="81842" x2="93667" y2="77895"/>
                        <a14:foregroundMark x1="26667" y1="95000" x2="36500" y2="86316"/>
                        <a14:foregroundMark x1="1833" y1="50789" x2="5333" y2="83684"/>
                        <a14:foregroundMark x1="97500" y1="51842" x2="98500" y2="7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742" y="2238748"/>
            <a:ext cx="774292" cy="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12">
            <a:extLst>
              <a:ext uri="{FF2B5EF4-FFF2-40B4-BE49-F238E27FC236}">
                <a16:creationId xmlns:a16="http://schemas.microsoft.com/office/drawing/2014/main" id="{8CF199FE-47A6-0F3E-5E72-FABB3DC021B3}"/>
              </a:ext>
            </a:extLst>
          </p:cNvPr>
          <p:cNvSpPr>
            <a:spLocks/>
          </p:cNvSpPr>
          <p:nvPr/>
        </p:nvSpPr>
        <p:spPr>
          <a:xfrm>
            <a:off x="719037" y="2196129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chemeClr val="tx2"/>
                </a:solidFill>
                <a:latin typeface="Fago Pro"/>
                <a:sym typeface="+mn-lt"/>
              </a:rPr>
              <a:t>Level 1 </a:t>
            </a:r>
            <a:endParaRPr kumimoji="0" lang="en-US" sz="2000" b="1" i="0" u="none" strike="noStrike" kern="1200" cap="none" spc="0" normalizeH="0" baseline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ago Pro"/>
              <a:sym typeface="+mn-lt"/>
            </a:endParaRPr>
          </a:p>
        </p:txBody>
      </p:sp>
      <p:sp>
        <p:nvSpPr>
          <p:cNvPr id="11" name="Rechteck 17">
            <a:extLst>
              <a:ext uri="{FF2B5EF4-FFF2-40B4-BE49-F238E27FC236}">
                <a16:creationId xmlns:a16="http://schemas.microsoft.com/office/drawing/2014/main" id="{1F2E30F2-F794-052C-D9CF-C92312B06DC4}"/>
              </a:ext>
            </a:extLst>
          </p:cNvPr>
          <p:cNvSpPr>
            <a:spLocks/>
          </p:cNvSpPr>
          <p:nvPr/>
        </p:nvSpPr>
        <p:spPr>
          <a:xfrm>
            <a:off x="719037" y="3295558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12" name="Rechteck 23">
            <a:extLst>
              <a:ext uri="{FF2B5EF4-FFF2-40B4-BE49-F238E27FC236}">
                <a16:creationId xmlns:a16="http://schemas.microsoft.com/office/drawing/2014/main" id="{236FDBED-ACD3-B4DB-C989-2B6350CBA184}"/>
              </a:ext>
            </a:extLst>
          </p:cNvPr>
          <p:cNvSpPr>
            <a:spLocks/>
          </p:cNvSpPr>
          <p:nvPr/>
        </p:nvSpPr>
        <p:spPr>
          <a:xfrm>
            <a:off x="719037" y="4399151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13" name="Rechteck 34">
            <a:extLst>
              <a:ext uri="{FF2B5EF4-FFF2-40B4-BE49-F238E27FC236}">
                <a16:creationId xmlns:a16="http://schemas.microsoft.com/office/drawing/2014/main" id="{39BF6A8E-50AE-C3DB-97BF-748DF3E84296}"/>
              </a:ext>
            </a:extLst>
          </p:cNvPr>
          <p:cNvSpPr>
            <a:spLocks/>
          </p:cNvSpPr>
          <p:nvPr/>
        </p:nvSpPr>
        <p:spPr>
          <a:xfrm>
            <a:off x="719037" y="548986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CC5F821-2FF4-9146-3270-7590E2B485BA}"/>
              </a:ext>
            </a:extLst>
          </p:cNvPr>
          <p:cNvSpPr txBox="1"/>
          <p:nvPr/>
        </p:nvSpPr>
        <p:spPr>
          <a:xfrm>
            <a:off x="2090313" y="2227466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kumimoji="0" lang="en-US" sz="1800" b="1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Components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08F547-BFEA-0547-22A2-3606E4FD5191}"/>
              </a:ext>
            </a:extLst>
          </p:cNvPr>
          <p:cNvSpPr txBox="1"/>
          <p:nvPr/>
        </p:nvSpPr>
        <p:spPr>
          <a:xfrm>
            <a:off x="2090313" y="3330800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tx2"/>
                </a:solidFill>
              </a:rPr>
              <a:t>Customized Components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968EDD3-9CCE-4806-1937-8EE06D798F39}"/>
              </a:ext>
            </a:extLst>
          </p:cNvPr>
          <p:cNvSpPr txBox="1"/>
          <p:nvPr/>
        </p:nvSpPr>
        <p:spPr>
          <a:xfrm>
            <a:off x="2090313" y="4434134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tx2"/>
                </a:solidFill>
              </a:rPr>
              <a:t>System technology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7E9E05-E20F-73ED-151A-BF65C0AE3575}"/>
              </a:ext>
            </a:extLst>
          </p:cNvPr>
          <p:cNvSpPr txBox="1"/>
          <p:nvPr/>
        </p:nvSpPr>
        <p:spPr>
          <a:xfrm>
            <a:off x="2090313" y="5537468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lang="en-US" sz="1800" b="1">
                <a:solidFill>
                  <a:schemeClr val="tx2"/>
                </a:solidFill>
              </a:rPr>
              <a:t>Machines</a:t>
            </a:r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57176FC-9C82-D0A6-AFC9-42B33B3F9E73}"/>
              </a:ext>
            </a:extLst>
          </p:cNvPr>
          <p:cNvCxnSpPr>
            <a:cxnSpLocks/>
          </p:cNvCxnSpPr>
          <p:nvPr/>
        </p:nvCxnSpPr>
        <p:spPr>
          <a:xfrm>
            <a:off x="2090312" y="2963799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DB9D1D8-5BDD-DA35-F962-4045A81423CF}"/>
              </a:ext>
            </a:extLst>
          </p:cNvPr>
          <p:cNvCxnSpPr>
            <a:cxnSpLocks/>
          </p:cNvCxnSpPr>
          <p:nvPr/>
        </p:nvCxnSpPr>
        <p:spPr>
          <a:xfrm>
            <a:off x="2090312" y="4067133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1D19B2B-0E17-D73B-E5A9-10310B98CB7C}"/>
              </a:ext>
            </a:extLst>
          </p:cNvPr>
          <p:cNvCxnSpPr>
            <a:cxnSpLocks/>
          </p:cNvCxnSpPr>
          <p:nvPr/>
        </p:nvCxnSpPr>
        <p:spPr>
          <a:xfrm>
            <a:off x="2090312" y="5170467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7670EE9-8C73-9052-9B0D-7479812B3BE9}"/>
              </a:ext>
            </a:extLst>
          </p:cNvPr>
          <p:cNvCxnSpPr>
            <a:cxnSpLocks/>
          </p:cNvCxnSpPr>
          <p:nvPr/>
        </p:nvCxnSpPr>
        <p:spPr>
          <a:xfrm>
            <a:off x="2090312" y="6273800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740DA08B-3220-C838-8DD6-B2A2E60EC2A1}"/>
              </a:ext>
            </a:extLst>
          </p:cNvPr>
          <p:cNvSpPr/>
          <p:nvPr/>
        </p:nvSpPr>
        <p:spPr>
          <a:xfrm>
            <a:off x="658813" y="2864453"/>
            <a:ext cx="8404505" cy="242122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636759-3202-6B7E-9A2E-E27A516BA789}"/>
              </a:ext>
            </a:extLst>
          </p:cNvPr>
          <p:cNvSpPr txBox="1"/>
          <p:nvPr/>
        </p:nvSpPr>
        <p:spPr>
          <a:xfrm>
            <a:off x="9187661" y="3365948"/>
            <a:ext cx="3029352" cy="1378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SCHUNK Engineering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Lot size one product customization and large-scale projects and in industrial automation</a:t>
            </a:r>
            <a:endParaRPr kumimoji="0" lang="en-US" i="0" u="none" strike="noStrike" kern="1200" cap="none" spc="0" normalizeH="0" baseline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496CD9-9DB9-7B85-AF2E-6A2D1D4818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2196" y="5379797"/>
            <a:ext cx="902081" cy="806208"/>
          </a:xfrm>
          <a:prstGeom prst="rect">
            <a:avLst/>
          </a:prstGeom>
        </p:spPr>
      </p:pic>
      <p:pic>
        <p:nvPicPr>
          <p:cNvPr id="28" name="Grafik 16">
            <a:extLst>
              <a:ext uri="{FF2B5EF4-FFF2-40B4-BE49-F238E27FC236}">
                <a16:creationId xmlns:a16="http://schemas.microsoft.com/office/drawing/2014/main" id="{41F9E6C7-AB3C-BAFF-C161-01116BAA50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90" b="97287" l="5548" r="93336">
                        <a14:foregroundMark x1="41070" y1="74092" x2="41070" y2="74092"/>
                        <a14:foregroundMark x1="15496" y1="63282" x2="29514" y2="73742"/>
                        <a14:foregroundMark x1="29514" y1="73742" x2="58207" y2="72648"/>
                        <a14:foregroundMark x1="58207" y1="72648" x2="68483" y2="73654"/>
                        <a14:foregroundMark x1="6796" y1="14705" x2="7715" y2="91947"/>
                        <a14:foregroundMark x1="11786" y1="11379" x2="36146" y2="10109"/>
                        <a14:foregroundMark x1="36146" y1="10109" x2="71602" y2="10109"/>
                        <a14:foregroundMark x1="85620" y1="27965" x2="89987" y2="40875"/>
                        <a14:foregroundMark x1="13329" y1="89453" x2="59127" y2="69497"/>
                        <a14:foregroundMark x1="59127" y1="69497" x2="59455" y2="69497"/>
                        <a14:foregroundMark x1="11786" y1="8446" x2="26428" y2="9891"/>
                        <a14:foregroundMark x1="26428" y1="9891" x2="73473" y2="7221"/>
                        <a14:foregroundMark x1="93401" y1="27133" x2="93073" y2="40875"/>
                        <a14:foregroundMark x1="33880" y1="67046" x2="63690" y2="63282"/>
                        <a14:foregroundMark x1="63690" y1="63282" x2="66907" y2="63720"/>
                        <a14:foregroundMark x1="8963" y1="73654" x2="10834" y2="82801"/>
                        <a14:foregroundMark x1="10834" y1="91947" x2="47341" y2="93435"/>
                        <a14:foregroundMark x1="47341" y1="93435" x2="54465" y2="86958"/>
                        <a14:foregroundMark x1="58831" y1="92779" x2="72850" y2="91510"/>
                        <a14:foregroundMark x1="58207" y1="97330" x2="72521" y2="97330"/>
                        <a14:foregroundMark x1="78431" y1="49584" x2="78431" y2="94442"/>
                        <a14:foregroundMark x1="6172" y1="19694" x2="6172" y2="19694"/>
                        <a14:foregroundMark x1="5548" y1="19256" x2="5548" y2="19256"/>
                        <a14:foregroundMark x1="5844" y1="32123" x2="5844" y2="32123"/>
                        <a14:foregroundMark x1="46651" y1="20525" x2="46651" y2="20525"/>
                        <a14:foregroundMark x1="6172" y1="30897" x2="6172" y2="30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742" y="5379701"/>
            <a:ext cx="1079695" cy="8064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C8534C4-D869-E467-C907-5627114B86C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437" y="2223739"/>
            <a:ext cx="1287598" cy="52040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47AB8AD-E6C6-AA3B-2F06-F152FCC2DB0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559" y="3287894"/>
            <a:ext cx="1284658" cy="46836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2F29196-DC43-DD74-EB35-5F56F1797E1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163" y="4110768"/>
            <a:ext cx="112191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A0266DA8-2ACB-AC15-3D46-9972A6197976}"/>
              </a:ext>
            </a:extLst>
          </p:cNvPr>
          <p:cNvSpPr txBox="1">
            <a:spLocks/>
          </p:cNvSpPr>
          <p:nvPr/>
        </p:nvSpPr>
        <p:spPr bwMode="gray">
          <a:xfrm>
            <a:off x="8512398" y="1791390"/>
            <a:ext cx="3279804" cy="4246589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108000" tIns="72000" rIns="108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095A1CF-D186-F774-580E-CFE8715CB010}"/>
              </a:ext>
            </a:extLst>
          </p:cNvPr>
          <p:cNvSpPr/>
          <p:nvPr/>
        </p:nvSpPr>
        <p:spPr>
          <a:xfrm>
            <a:off x="1904981" y="1791390"/>
            <a:ext cx="6660228" cy="95595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40D6983-CDF1-E1D1-AC4C-DB9F337A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60000" cy="1020318"/>
          </a:xfrm>
        </p:spPr>
        <p:txBody>
          <a:bodyPr/>
          <a:lstStyle/>
          <a:p>
            <a:r>
              <a:rPr lang="en-US"/>
              <a:t>In automation, you can’t get around SCHUNK</a:t>
            </a:r>
            <a:br>
              <a:rPr lang="en-US"/>
            </a:br>
            <a:r>
              <a:rPr lang="en-US"/>
              <a:t>- 4 levels of partnership</a:t>
            </a:r>
          </a:p>
        </p:txBody>
      </p:sp>
      <p:sp>
        <p:nvSpPr>
          <p:cNvPr id="2" name="Foliennummernplatzhalter 2">
            <a:extLst>
              <a:ext uri="{FF2B5EF4-FFF2-40B4-BE49-F238E27FC236}">
                <a16:creationId xmlns:a16="http://schemas.microsoft.com/office/drawing/2014/main" id="{B41170F9-3A10-F076-FDA4-F89293F6A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/>
              <a:pPr/>
              <a:t>8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4540955-2D92-5BF8-8C17-2BA57DD28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SCHUNK Engineering GTAT</a:t>
            </a:r>
          </a:p>
        </p:txBody>
      </p:sp>
      <p:sp>
        <p:nvSpPr>
          <p:cNvPr id="52" name="Rechteck 12">
            <a:extLst>
              <a:ext uri="{FF2B5EF4-FFF2-40B4-BE49-F238E27FC236}">
                <a16:creationId xmlns:a16="http://schemas.microsoft.com/office/drawing/2014/main" id="{837CBE93-73ED-D1D8-1687-9E6CC0B77305}"/>
              </a:ext>
            </a:extLst>
          </p:cNvPr>
          <p:cNvSpPr>
            <a:spLocks/>
          </p:cNvSpPr>
          <p:nvPr/>
        </p:nvSpPr>
        <p:spPr>
          <a:xfrm>
            <a:off x="719037" y="2034204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rtl="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</a:p>
        </p:txBody>
      </p:sp>
      <p:sp>
        <p:nvSpPr>
          <p:cNvPr id="56" name="Rechteck 17">
            <a:extLst>
              <a:ext uri="{FF2B5EF4-FFF2-40B4-BE49-F238E27FC236}">
                <a16:creationId xmlns:a16="http://schemas.microsoft.com/office/drawing/2014/main" id="{426DD432-450F-53CC-21C1-EAEC219509BA}"/>
              </a:ext>
            </a:extLst>
          </p:cNvPr>
          <p:cNvSpPr>
            <a:spLocks/>
          </p:cNvSpPr>
          <p:nvPr/>
        </p:nvSpPr>
        <p:spPr>
          <a:xfrm>
            <a:off x="719037" y="302357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60" name="Rechteck 23">
            <a:extLst>
              <a:ext uri="{FF2B5EF4-FFF2-40B4-BE49-F238E27FC236}">
                <a16:creationId xmlns:a16="http://schemas.microsoft.com/office/drawing/2014/main" id="{A4B32E92-60C4-D600-E254-0F9B19F8911C}"/>
              </a:ext>
            </a:extLst>
          </p:cNvPr>
          <p:cNvSpPr>
            <a:spLocks/>
          </p:cNvSpPr>
          <p:nvPr/>
        </p:nvSpPr>
        <p:spPr>
          <a:xfrm>
            <a:off x="719037" y="4136642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64" name="Rechteck 34">
            <a:extLst>
              <a:ext uri="{FF2B5EF4-FFF2-40B4-BE49-F238E27FC236}">
                <a16:creationId xmlns:a16="http://schemas.microsoft.com/office/drawing/2014/main" id="{2800CCC9-85FA-8205-44BB-937E31E83B04}"/>
              </a:ext>
            </a:extLst>
          </p:cNvPr>
          <p:cNvSpPr>
            <a:spLocks/>
          </p:cNvSpPr>
          <p:nvPr/>
        </p:nvSpPr>
        <p:spPr>
          <a:xfrm>
            <a:off x="719037" y="5337086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pic>
        <p:nvPicPr>
          <p:cNvPr id="3" name="Picture 4" descr="JGP-P 64-2">
            <a:extLst>
              <a:ext uri="{FF2B5EF4-FFF2-40B4-BE49-F238E27FC236}">
                <a16:creationId xmlns:a16="http://schemas.microsoft.com/office/drawing/2014/main" id="{A13F1F21-EE33-8691-3B08-B625FCB4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8" b="95000" l="1667" r="98500">
                        <a14:foregroundMark x1="6333" y1="53684" x2="7833" y2="64211"/>
                        <a14:foregroundMark x1="10333" y1="34211" x2="12333" y2="27632"/>
                        <a14:foregroundMark x1="18333" y1="43158" x2="20333" y2="38947"/>
                        <a14:foregroundMark x1="36500" y1="45526" x2="40000" y2="46053"/>
                        <a14:foregroundMark x1="36833" y1="11053" x2="49333" y2="10789"/>
                        <a14:foregroundMark x1="59000" y1="3947" x2="71000" y2="7895"/>
                        <a14:foregroundMark x1="79833" y1="16053" x2="82333" y2="33947"/>
                        <a14:foregroundMark x1="72500" y1="19737" x2="62667" y2="38684"/>
                        <a14:foregroundMark x1="54167" y1="20000" x2="54167" y2="20000"/>
                        <a14:foregroundMark x1="21000" y1="22632" x2="31500" y2="39211"/>
                        <a14:foregroundMark x1="50333" y1="17368" x2="64667" y2="30526"/>
                        <a14:foregroundMark x1="30000" y1="10789" x2="34000" y2="13947"/>
                        <a14:foregroundMark x1="47333" y1="8684" x2="55000" y2="8158"/>
                        <a14:foregroundMark x1="78000" y1="16842" x2="88500" y2="25000"/>
                        <a14:foregroundMark x1="88500" y1="51579" x2="89000" y2="73684"/>
                        <a14:foregroundMark x1="95667" y1="45526" x2="94167" y2="76842"/>
                        <a14:foregroundMark x1="85500" y1="81842" x2="93667" y2="77895"/>
                        <a14:foregroundMark x1="26667" y1="95000" x2="36500" y2="86316"/>
                        <a14:foregroundMark x1="1833" y1="50789" x2="5333" y2="83684"/>
                        <a14:foregroundMark x1="97500" y1="51842" x2="98500" y2="7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426" y="1989404"/>
            <a:ext cx="774292" cy="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18D974C2-20C9-32DD-9DA7-641E28A104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566" y="5237095"/>
            <a:ext cx="1119990" cy="6999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DDFE03-97B4-20D3-4BA0-F3998E8C03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648" y="2897102"/>
            <a:ext cx="885956" cy="664683"/>
          </a:xfrm>
          <a:prstGeom prst="rect">
            <a:avLst/>
          </a:prstGeom>
        </p:spPr>
      </p:pic>
      <p:pic>
        <p:nvPicPr>
          <p:cNvPr id="12" name="Grafik 14" descr="Ein Bild, das Mikroskop, Fräse enthält.&#10;&#10;Automatisch generierte Beschreibung">
            <a:extLst>
              <a:ext uri="{FF2B5EF4-FFF2-40B4-BE49-F238E27FC236}">
                <a16:creationId xmlns:a16="http://schemas.microsoft.com/office/drawing/2014/main" id="{E4C008A9-834D-438D-829A-92B6F55F67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4882" y1="44495" x2="24882" y2="44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955" y="3781334"/>
            <a:ext cx="1455907" cy="1051801"/>
          </a:xfrm>
          <a:prstGeom prst="rect">
            <a:avLst/>
          </a:prstGeom>
        </p:spPr>
      </p:pic>
      <p:graphicFrame>
        <p:nvGraphicFramePr>
          <p:cNvPr id="18" name="Tabelle 14">
            <a:extLst>
              <a:ext uri="{FF2B5EF4-FFF2-40B4-BE49-F238E27FC236}">
                <a16:creationId xmlns:a16="http://schemas.microsoft.com/office/drawing/2014/main" id="{CE94F4EA-31CB-3795-4DF6-C8319AAD1911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1750336"/>
          <a:ext cx="6307200" cy="999743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99743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Standard components</a:t>
                      </a:r>
                      <a:b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Standard components, modified standard</a:t>
                      </a:r>
                      <a:r>
                        <a:rPr lang="en-US" sz="160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components, industry components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19" name="Tabelle 21">
            <a:extLst>
              <a:ext uri="{FF2B5EF4-FFF2-40B4-BE49-F238E27FC236}">
                <a16:creationId xmlns:a16="http://schemas.microsoft.com/office/drawing/2014/main" id="{8D811F55-14A2-63A2-DE0B-CAB008A5F89B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2753762"/>
          <a:ext cx="6307200" cy="97324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73247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Customized components 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Configurable products, axis systems and assemblies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with a defined interface to the customer system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20" name="Tabelle 27">
            <a:extLst>
              <a:ext uri="{FF2B5EF4-FFF2-40B4-BE49-F238E27FC236}">
                <a16:creationId xmlns:a16="http://schemas.microsoft.com/office/drawing/2014/main" id="{6F6A8D61-FE91-5619-5590-465B137404C2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3729181"/>
          <a:ext cx="6307200" cy="1267500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267500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System technology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Axis systems and assemblies with a defined interface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to the customer system, including steel construction,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safety fence and control cabinet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21" name="Tabelle 36">
            <a:extLst>
              <a:ext uri="{FF2B5EF4-FFF2-40B4-BE49-F238E27FC236}">
                <a16:creationId xmlns:a16="http://schemas.microsoft.com/office/drawing/2014/main" id="{9209ED5F-E06C-6A8C-4F0A-6779AEC52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813878"/>
              </p:ext>
            </p:extLst>
          </p:nvPr>
        </p:nvGraphicFramePr>
        <p:xfrm>
          <a:off x="1901226" y="4993409"/>
          <a:ext cx="6307200" cy="103371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033717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Machines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Delivery of complete systems including control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and software. 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pic>
        <p:nvPicPr>
          <p:cNvPr id="22" name="Grafik 21">
            <a:extLst>
              <a:ext uri="{FF2B5EF4-FFF2-40B4-BE49-F238E27FC236}">
                <a16:creationId xmlns:a16="http://schemas.microsoft.com/office/drawing/2014/main" id="{29237A6B-307E-28FD-29D4-A4DBD72AB5C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1862" y="2158862"/>
            <a:ext cx="1442674" cy="172943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B726582-E1C4-1F98-2814-60474899B75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692" y="3440459"/>
            <a:ext cx="848639" cy="141592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A0B4075-4EF0-C956-3E69-18C23528A68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839" y="5154738"/>
            <a:ext cx="2385103" cy="765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662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5">
            <a:extLst>
              <a:ext uri="{FF2B5EF4-FFF2-40B4-BE49-F238E27FC236}">
                <a16:creationId xmlns:a16="http://schemas.microsoft.com/office/drawing/2014/main" id="{475F642B-3FC9-676E-CCAB-FB86B8B8DF03}"/>
              </a:ext>
            </a:extLst>
          </p:cNvPr>
          <p:cNvSpPr txBox="1">
            <a:spLocks/>
          </p:cNvSpPr>
          <p:nvPr/>
        </p:nvSpPr>
        <p:spPr bwMode="gray">
          <a:xfrm>
            <a:off x="8512398" y="1791390"/>
            <a:ext cx="3279804" cy="4246589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108000" tIns="72000" rIns="108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095A1CF-D186-F774-580E-CFE8715CB010}"/>
              </a:ext>
            </a:extLst>
          </p:cNvPr>
          <p:cNvSpPr/>
          <p:nvPr/>
        </p:nvSpPr>
        <p:spPr>
          <a:xfrm>
            <a:off x="1904981" y="2759705"/>
            <a:ext cx="6660228" cy="95595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E3E3E3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40D6983-CDF1-E1D1-AC4C-DB9F337A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60000" cy="1020318"/>
          </a:xfrm>
        </p:spPr>
        <p:txBody>
          <a:bodyPr/>
          <a:lstStyle/>
          <a:p>
            <a:r>
              <a:rPr lang="en-US">
                <a:latin typeface="+mn-lt"/>
                <a:cs typeface="Calibri"/>
              </a:rPr>
              <a:t>In automation, you can’t get around SCHUNK</a:t>
            </a:r>
            <a:br>
              <a:rPr lang="en-US">
                <a:latin typeface="+mn-lt"/>
                <a:cs typeface="Calibri"/>
              </a:rPr>
            </a:br>
            <a:r>
              <a:rPr lang="en-US">
                <a:latin typeface="+mn-lt"/>
                <a:cs typeface="Calibri"/>
              </a:rPr>
              <a:t>- </a:t>
            </a:r>
            <a:r>
              <a:rPr lang="en-US">
                <a:cs typeface="Calibri"/>
              </a:rPr>
              <a:t>4 levels of partnership</a:t>
            </a:r>
            <a:endParaRPr lang="en-US">
              <a:latin typeface="+mn-lt"/>
              <a:cs typeface="Calibri"/>
            </a:endParaRPr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80FC26F7-A71B-DCEE-04E2-AC3F115D7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3F7D4EC-FAF2-48D2-B8E5-457915FC50F3}" type="slidenum">
              <a:rPr/>
              <a:pPr rtl="0"/>
              <a:t>9</a:t>
            </a:fld>
            <a:endParaRPr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4540955-2D92-5BF8-8C17-2BA57DD28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SCHUNK Engineering GTAT</a:t>
            </a:r>
          </a:p>
        </p:txBody>
      </p:sp>
      <p:sp>
        <p:nvSpPr>
          <p:cNvPr id="18" name="Rechteck 12">
            <a:extLst>
              <a:ext uri="{FF2B5EF4-FFF2-40B4-BE49-F238E27FC236}">
                <a16:creationId xmlns:a16="http://schemas.microsoft.com/office/drawing/2014/main" id="{93F7403C-95E7-E9D3-5589-608A79E10CE2}"/>
              </a:ext>
            </a:extLst>
          </p:cNvPr>
          <p:cNvSpPr>
            <a:spLocks/>
          </p:cNvSpPr>
          <p:nvPr/>
        </p:nvSpPr>
        <p:spPr>
          <a:xfrm>
            <a:off x="719037" y="2034204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rtl="0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</a:p>
        </p:txBody>
      </p:sp>
      <p:sp>
        <p:nvSpPr>
          <p:cNvPr id="20" name="Rechteck 17">
            <a:extLst>
              <a:ext uri="{FF2B5EF4-FFF2-40B4-BE49-F238E27FC236}">
                <a16:creationId xmlns:a16="http://schemas.microsoft.com/office/drawing/2014/main" id="{7D13BCFB-9938-A41E-F679-56CDEAE134CD}"/>
              </a:ext>
            </a:extLst>
          </p:cNvPr>
          <p:cNvSpPr>
            <a:spLocks/>
          </p:cNvSpPr>
          <p:nvPr/>
        </p:nvSpPr>
        <p:spPr>
          <a:xfrm>
            <a:off x="719037" y="302357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22" name="Rechteck 23">
            <a:extLst>
              <a:ext uri="{FF2B5EF4-FFF2-40B4-BE49-F238E27FC236}">
                <a16:creationId xmlns:a16="http://schemas.microsoft.com/office/drawing/2014/main" id="{A757E758-B761-E0C7-1C6F-7E702CDE25B5}"/>
              </a:ext>
            </a:extLst>
          </p:cNvPr>
          <p:cNvSpPr>
            <a:spLocks/>
          </p:cNvSpPr>
          <p:nvPr/>
        </p:nvSpPr>
        <p:spPr>
          <a:xfrm>
            <a:off x="719037" y="4136642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23" name="Rechteck 34">
            <a:extLst>
              <a:ext uri="{FF2B5EF4-FFF2-40B4-BE49-F238E27FC236}">
                <a16:creationId xmlns:a16="http://schemas.microsoft.com/office/drawing/2014/main" id="{715E5C44-2C6D-2B6C-8BA8-2E5637ACF858}"/>
              </a:ext>
            </a:extLst>
          </p:cNvPr>
          <p:cNvSpPr>
            <a:spLocks/>
          </p:cNvSpPr>
          <p:nvPr/>
        </p:nvSpPr>
        <p:spPr>
          <a:xfrm>
            <a:off x="719037" y="5337086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pic>
        <p:nvPicPr>
          <p:cNvPr id="15" name="Picture 4" descr="JGP-P 64-2">
            <a:extLst>
              <a:ext uri="{FF2B5EF4-FFF2-40B4-BE49-F238E27FC236}">
                <a16:creationId xmlns:a16="http://schemas.microsoft.com/office/drawing/2014/main" id="{EB99D4AD-8D38-9AFF-448E-146C1C27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5000" l="1667" r="98500">
                        <a14:foregroundMark x1="6333" y1="53684" x2="7833" y2="64211"/>
                        <a14:foregroundMark x1="10333" y1="34211" x2="12333" y2="27632"/>
                        <a14:foregroundMark x1="18333" y1="43158" x2="20333" y2="38947"/>
                        <a14:foregroundMark x1="36500" y1="45526" x2="40000" y2="46053"/>
                        <a14:foregroundMark x1="36833" y1="11053" x2="49333" y2="10789"/>
                        <a14:foregroundMark x1="59000" y1="3947" x2="71000" y2="7895"/>
                        <a14:foregroundMark x1="79833" y1="16053" x2="82333" y2="33947"/>
                        <a14:foregroundMark x1="72500" y1="19737" x2="62667" y2="38684"/>
                        <a14:foregroundMark x1="54167" y1="20000" x2="54167" y2="20000"/>
                        <a14:foregroundMark x1="21000" y1="22632" x2="31500" y2="39211"/>
                        <a14:foregroundMark x1="50333" y1="17368" x2="64667" y2="30526"/>
                        <a14:foregroundMark x1="30000" y1="10789" x2="34000" y2="13947"/>
                        <a14:foregroundMark x1="47333" y1="8684" x2="55000" y2="8158"/>
                        <a14:foregroundMark x1="78000" y1="16842" x2="88500" y2="25000"/>
                        <a14:foregroundMark x1="88500" y1="51579" x2="89000" y2="73684"/>
                        <a14:foregroundMark x1="95667" y1="45526" x2="94167" y2="76842"/>
                        <a14:foregroundMark x1="85500" y1="81842" x2="93667" y2="77895"/>
                        <a14:foregroundMark x1="26667" y1="95000" x2="36500" y2="86316"/>
                        <a14:foregroundMark x1="1833" y1="50789" x2="5333" y2="83684"/>
                        <a14:foregroundMark x1="97500" y1="51842" x2="98500" y2="72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426" y="1989404"/>
            <a:ext cx="774292" cy="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0EE8A84F-A503-6B93-6B18-2F47E15B6D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566" y="5237095"/>
            <a:ext cx="1119990" cy="69999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C3ABA93-5DFB-F8B5-D4B0-549A3FA9C6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648" y="2897102"/>
            <a:ext cx="885956" cy="664683"/>
          </a:xfrm>
          <a:prstGeom prst="rect">
            <a:avLst/>
          </a:prstGeom>
        </p:spPr>
      </p:pic>
      <p:pic>
        <p:nvPicPr>
          <p:cNvPr id="24" name="Grafik 14" descr="Ein Bild, das Mikroskop, Fräse enthält.&#10;&#10;Automatisch generierte Beschreibung">
            <a:extLst>
              <a:ext uri="{FF2B5EF4-FFF2-40B4-BE49-F238E27FC236}">
                <a16:creationId xmlns:a16="http://schemas.microsoft.com/office/drawing/2014/main" id="{3A1822CC-34D3-E49D-5E1E-914B347F5F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4882" y1="44495" x2="24882" y2="44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955" y="3781334"/>
            <a:ext cx="1455907" cy="1051801"/>
          </a:xfrm>
          <a:prstGeom prst="rect">
            <a:avLst/>
          </a:prstGeom>
        </p:spPr>
      </p:pic>
      <p:pic>
        <p:nvPicPr>
          <p:cNvPr id="25" name="Grafik 16">
            <a:extLst>
              <a:ext uri="{FF2B5EF4-FFF2-40B4-BE49-F238E27FC236}">
                <a16:creationId xmlns:a16="http://schemas.microsoft.com/office/drawing/2014/main" id="{98838788-1505-0EB4-128C-4AF6188D38B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709" y="3715660"/>
            <a:ext cx="1241139" cy="1242329"/>
          </a:xfrm>
          <a:prstGeom prst="rect">
            <a:avLst/>
          </a:prstGeom>
        </p:spPr>
      </p:pic>
      <p:pic>
        <p:nvPicPr>
          <p:cNvPr id="26" name="Grafik 5">
            <a:extLst>
              <a:ext uri="{FF2B5EF4-FFF2-40B4-BE49-F238E27FC236}">
                <a16:creationId xmlns:a16="http://schemas.microsoft.com/office/drawing/2014/main" id="{4E7C955A-44F7-3FB2-B705-336D8DAC10E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0" y="4602484"/>
            <a:ext cx="1241139" cy="1155728"/>
          </a:xfrm>
          <a:prstGeom prst="rect">
            <a:avLst/>
          </a:prstGeom>
        </p:spPr>
      </p:pic>
      <p:pic>
        <p:nvPicPr>
          <p:cNvPr id="27" name="Grafik 15">
            <a:extLst>
              <a:ext uri="{FF2B5EF4-FFF2-40B4-BE49-F238E27FC236}">
                <a16:creationId xmlns:a16="http://schemas.microsoft.com/office/drawing/2014/main" id="{2EED8906-59C7-E582-B0CA-8B73891835E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996" y="2074252"/>
            <a:ext cx="1631143" cy="1401883"/>
          </a:xfrm>
          <a:prstGeom prst="rect">
            <a:avLst/>
          </a:prstGeom>
        </p:spPr>
      </p:pic>
      <p:graphicFrame>
        <p:nvGraphicFramePr>
          <p:cNvPr id="29" name="Tabelle 14">
            <a:extLst>
              <a:ext uri="{FF2B5EF4-FFF2-40B4-BE49-F238E27FC236}">
                <a16:creationId xmlns:a16="http://schemas.microsoft.com/office/drawing/2014/main" id="{BF8BE422-08D1-794F-CA11-F30F9E478FA2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1750336"/>
          <a:ext cx="6307200" cy="999743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99743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kumimoji="0" lang="en-US" sz="16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Standard components</a:t>
                      </a:r>
                      <a:br>
                        <a:rPr kumimoji="0" lang="de-DE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D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Standard components, modified standard</a:t>
                      </a:r>
                      <a:r>
                        <a:rPr lang="en-US" sz="160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components, industry components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30" name="Tabelle 21">
            <a:extLst>
              <a:ext uri="{FF2B5EF4-FFF2-40B4-BE49-F238E27FC236}">
                <a16:creationId xmlns:a16="http://schemas.microsoft.com/office/drawing/2014/main" id="{03EEA15C-BE62-C561-D0A5-0CCA2BE72289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2753762"/>
          <a:ext cx="6307200" cy="97324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973247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Customized components 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Configurable products, axis systems and assemblies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with a defined interface to the customer system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31" name="Tabelle 27">
            <a:extLst>
              <a:ext uri="{FF2B5EF4-FFF2-40B4-BE49-F238E27FC236}">
                <a16:creationId xmlns:a16="http://schemas.microsoft.com/office/drawing/2014/main" id="{04A25591-F656-F1C5-7DD5-7E84531474C1}"/>
              </a:ext>
            </a:extLst>
          </p:cNvPr>
          <p:cNvGraphicFramePr>
            <a:graphicFrameLocks noGrp="1"/>
          </p:cNvGraphicFramePr>
          <p:nvPr/>
        </p:nvGraphicFramePr>
        <p:xfrm>
          <a:off x="1901226" y="3729181"/>
          <a:ext cx="6307200" cy="1267500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267500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System technology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Axis systems and assemblies with a defined interface 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to the customer system, including steel construction,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safety fence and control cabinet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  <p:graphicFrame>
        <p:nvGraphicFramePr>
          <p:cNvPr id="32" name="Tabelle 36">
            <a:extLst>
              <a:ext uri="{FF2B5EF4-FFF2-40B4-BE49-F238E27FC236}">
                <a16:creationId xmlns:a16="http://schemas.microsoft.com/office/drawing/2014/main" id="{FE804187-252E-7EE3-37AD-0E40C327C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47166"/>
              </p:ext>
            </p:extLst>
          </p:nvPr>
        </p:nvGraphicFramePr>
        <p:xfrm>
          <a:off x="1901226" y="4993409"/>
          <a:ext cx="6307200" cy="1033717"/>
        </p:xfrm>
        <a:graphic>
          <a:graphicData uri="http://schemas.openxmlformats.org/drawingml/2006/table">
            <a:tbl>
              <a:tblPr/>
              <a:tblGrid>
                <a:gridCol w="6307200">
                  <a:extLst>
                    <a:ext uri="{9D8B030D-6E8A-4147-A177-3AD203B41FA5}">
                      <a16:colId xmlns:a16="http://schemas.microsoft.com/office/drawing/2014/main" val="2211963276"/>
                    </a:ext>
                  </a:extLst>
                </a:gridCol>
              </a:tblGrid>
              <a:tr h="1033717">
                <a:tc>
                  <a:txBody>
                    <a:bodyPr/>
                    <a:lstStyle/>
                    <a:p>
                      <a:pPr marR="0" algn="l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9EE0"/>
                        </a:buClr>
                        <a:buSzTx/>
                      </a:pPr>
                      <a:r>
                        <a:rPr lang="en-US" sz="1600" b="1">
                          <a:solidFill>
                            <a:schemeClr val="accent2"/>
                          </a:solidFill>
                        </a:rPr>
                        <a:t>Machines</a:t>
                      </a:r>
                      <a:br>
                        <a:rPr lang="de-DE" sz="1600" b="1">
                          <a:solidFill>
                            <a:srgbClr val="003D6A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Delivery of complete systems including control</a:t>
                      </a:r>
                      <a:br>
                        <a:rPr lang="en-US" sz="1600">
                          <a:solidFill>
                            <a:schemeClr val="tx2"/>
                          </a:solidFill>
                        </a:rPr>
                      </a:br>
                      <a:r>
                        <a:rPr lang="en-US" sz="1600">
                          <a:solidFill>
                            <a:schemeClr val="tx2"/>
                          </a:solidFill>
                        </a:rPr>
                        <a:t>and software. </a:t>
                      </a:r>
                    </a:p>
                  </a:txBody>
                  <a:tcPr marL="504000" marR="3812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7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1351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A99A25B-E6F0-41B6-A973-5CA32BDE69B8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F56DFC8AD63041B87C1EA088DFF653" ma:contentTypeVersion="5" ma:contentTypeDescription="Ein neues Dokument erstellen." ma:contentTypeScope="" ma:versionID="437d084a4128c2546cfd724c23141344">
  <xsd:schema xmlns:xsd="http://www.w3.org/2001/XMLSchema" xmlns:xs="http://www.w3.org/2001/XMLSchema" xmlns:p="http://schemas.microsoft.com/office/2006/metadata/properties" xmlns:ns2="e22dc31b-4603-4bcf-9b43-786d51794a57" targetNamespace="http://schemas.microsoft.com/office/2006/metadata/properties" ma:root="true" ma:fieldsID="764b70935c274b3bc551d13109e4aced" ns2:_="">
    <xsd:import namespace="e22dc31b-4603-4bcf-9b43-786d51794a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2dc31b-4603-4bcf-9b43-786d51794a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22dc31b-4603-4bcf-9b43-786d51794a57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AE7D7C-2E6E-49D6-8C1D-8FEBAA78B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2dc31b-4603-4bcf-9b43-786d51794a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3251</Words>
  <Application>Microsoft Office PowerPoint</Application>
  <PresentationFormat>Breitbild</PresentationFormat>
  <Paragraphs>726</Paragraphs>
  <Slides>52</Slides>
  <Notes>49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9" baseType="lpstr">
      <vt:lpstr>Wingdings</vt:lpstr>
      <vt:lpstr>Calibri</vt:lpstr>
      <vt:lpstr>Arial</vt:lpstr>
      <vt:lpstr>Symbol</vt:lpstr>
      <vt:lpstr>Courier New</vt:lpstr>
      <vt:lpstr>Fago Pro</vt:lpstr>
      <vt:lpstr>Office</vt:lpstr>
      <vt:lpstr>PowerPoint-Präsentation</vt:lpstr>
      <vt:lpstr>PowerPoint-Präsentation</vt:lpstr>
      <vt:lpstr>PowerPoint-Präsentation</vt:lpstr>
      <vt:lpstr>Four steps to project success Innovating Partnerships </vt:lpstr>
      <vt:lpstr>SCHUNK is at your side - worldwide</vt:lpstr>
      <vt:lpstr>Image-Video</vt:lpstr>
      <vt:lpstr>What is SCHUNK Engineering? Four levels of partnership - SCHUNK offers more</vt:lpstr>
      <vt:lpstr>In automation, you can’t get around SCHUNK - 4 levels of partnership</vt:lpstr>
      <vt:lpstr>In automation, you can’t get around SCHUNK - 4 levels of partnership</vt:lpstr>
      <vt:lpstr>In automation, you can’t get around SCHUNK - 4 levels of partnership</vt:lpstr>
      <vt:lpstr>In automation, you can’t get around SCHUNK - 4 levels of partnership</vt:lpstr>
      <vt:lpstr>SCHUNK Engineering We combine our industry expertise with innovative technologies and sustainable partnerships for your success.</vt:lpstr>
      <vt:lpstr>Why SCHUNK Engineering? External influences &amp; rapidly changing demands: Speed &amp; adaptability are key.</vt:lpstr>
      <vt:lpstr>SCHUNK Engineering - Positioning</vt:lpstr>
      <vt:lpstr>SCHUNK Engineering – Innovating Partnerships We combine our industry expertise with innovative technologies and future proof partnerships for your success </vt:lpstr>
      <vt:lpstr>Profound know-how built up over decades</vt:lpstr>
      <vt:lpstr>Profound know-how built up over decades</vt:lpstr>
      <vt:lpstr>Large-scale projects and lot size one product configuration in industrial automation</vt:lpstr>
      <vt:lpstr>More than 160 professionals - one goal: Making your project a success</vt:lpstr>
      <vt:lpstr>Customer references ... a selection</vt:lpstr>
      <vt:lpstr>Project references E-mobility module/pack assembly</vt:lpstr>
      <vt:lpstr>Project references E-mobility pack assembly</vt:lpstr>
      <vt:lpstr>Project references E-mobility rotor/stator production</vt:lpstr>
      <vt:lpstr>Project references Automotive parts handling and processing </vt:lpstr>
      <vt:lpstr>Project references Large-scale part handling &amp; machine tending</vt:lpstr>
      <vt:lpstr>Solution Books</vt:lpstr>
      <vt:lpstr>Four steps to project success One-Stop-Shop: Collaboration from consulting and requirements analysis to after-sales service</vt:lpstr>
      <vt:lpstr>1. Consult  Understand challenges - define the requirements </vt:lpstr>
      <vt:lpstr>What to expect</vt:lpstr>
      <vt:lpstr>2. Develop Developing solutions – from idea to design </vt:lpstr>
      <vt:lpstr>What to expect</vt:lpstr>
      <vt:lpstr>Products become solutions ...</vt:lpstr>
      <vt:lpstr>We design the solution ... ... with you! </vt:lpstr>
      <vt:lpstr>optional: prototype / simulation / digital twin</vt:lpstr>
      <vt:lpstr>Final design</vt:lpstr>
      <vt:lpstr>Final approval</vt:lpstr>
      <vt:lpstr>Lead time</vt:lpstr>
      <vt:lpstr>3. Build Manufacturing and assembly - production and validation </vt:lpstr>
      <vt:lpstr>What to expect</vt:lpstr>
      <vt:lpstr>Production and Validation</vt:lpstr>
      <vt:lpstr>Production and Validation</vt:lpstr>
      <vt:lpstr>SCHUNK Electronic Solutions - Center of Competence for Direct Drives</vt:lpstr>
      <vt:lpstr>Validation Exemplarily: Linear Direct Axes</vt:lpstr>
      <vt:lpstr>CoLabs validate applications worldwide</vt:lpstr>
      <vt:lpstr>4. Support On-site support – delivery and after sales </vt:lpstr>
      <vt:lpstr>What to expect</vt:lpstr>
      <vt:lpstr>Delivery and handover of the finished product</vt:lpstr>
      <vt:lpstr>After-Sales-Service GTAT</vt:lpstr>
      <vt:lpstr>How we handle your projects One-Stop-Shop: Collaboration from consulting and requirements analysis to after-sales service</vt:lpstr>
      <vt:lpstr>State-of-the-art Project Management </vt:lpstr>
      <vt:lpstr>State-of-the-art Project Management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Buortesch, Nicole</cp:lastModifiedBy>
  <cp:revision>2</cp:revision>
  <dcterms:created xsi:type="dcterms:W3CDTF">2024-02-23T09:36:46Z</dcterms:created>
  <dcterms:modified xsi:type="dcterms:W3CDTF">2025-12-04T09:22:02Z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0x01010090F56DFC8AD63041B87C1EA088DFF653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activity">
    <vt:lpwstr>{"FileActivityType":"9","FileActivityTimeStamp":"2025-05-14T12:53:53.650Z","FileActivityUsersOnPage":[{"DisplayName":"Hanselmann, Markus","Id":"markus.hanselmann@de.schunk.com"},{"DisplayName":"Heinemann, Jan","Id":"jan.heinemann.ext@de.schunk.com"},{"DisplayName":"Engelhardt, Patrick","Id":"patrick.engelhardt@de.schunk.com"},{"DisplayName":"Beyl, Jochen","Id":"jochen.beyl@de.schunk.com"},{"DisplayName":"Metz, Michel","Id":"michel.metz@de.schunk.com"},{"DisplayName":"Greschner, Robin","Id":"robin.greschner@de.schunk.com"},{"DisplayName":"Sigmund, Rainer","Id":"rainer.sigmund@de.schunk.com"},{"DisplayName":"Höpfl, Sebastian","Id":"sebastian.hoepfl@de.schunk.com"},{"DisplayName":"Schwab, Patrick","Id":"patrick.schwab@de.schunk.com"}],"FileActivityNavigationId":null}</vt:lpwstr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Order">
    <vt:lpwstr>11605600.0000000</vt:lpwstr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xd_Signature">
    <vt:lpwstr/>
  </property>
</Properties>
</file>