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notesMasterIdLst>
    <p:notesMasterId r:id="rId28"/>
  </p:notesMasterIdLst>
  <p:sldIdLst>
    <p:sldId id="6568" r:id="rId6"/>
    <p:sldId id="6546" r:id="rId7"/>
    <p:sldId id="6547" r:id="rId8"/>
    <p:sldId id="6119" r:id="rId9"/>
    <p:sldId id="6567" r:id="rId10"/>
    <p:sldId id="6549" r:id="rId11"/>
    <p:sldId id="6550" r:id="rId12"/>
    <p:sldId id="6551" r:id="rId13"/>
    <p:sldId id="6552" r:id="rId14"/>
    <p:sldId id="6553" r:id="rId15"/>
    <p:sldId id="6554" r:id="rId16"/>
    <p:sldId id="6555" r:id="rId17"/>
    <p:sldId id="6560" r:id="rId18"/>
    <p:sldId id="6561" r:id="rId19"/>
    <p:sldId id="6556" r:id="rId20"/>
    <p:sldId id="6557" r:id="rId21"/>
    <p:sldId id="6558" r:id="rId22"/>
    <p:sldId id="6559" r:id="rId23"/>
    <p:sldId id="6564" r:id="rId24"/>
    <p:sldId id="6566" r:id="rId25"/>
    <p:sldId id="6565" r:id="rId26"/>
    <p:sldId id="6563" r:id="rId27"/>
  </p:sldIdLst>
  <p:sldSz cx="12192000" cy="6858000"/>
  <p:notesSz cx="6858000" cy="9144000"/>
  <p:custDataLst>
    <p:tags r:id="rId2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2A1008-472D-12D6-F046-4C98585D21CB}" name="Schoch, Oliver" initials="OS" userId="S::oliver.schoch@de.schunk.com::806b1c71-cdf7-4094-9c66-3fad9671316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C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834B5-7545-40A8-9605-5D49624FD680}" v="11" dt="2024-03-26T05:42:57.633"/>
    <p1510:client id="{B5B2B252-B899-4DAB-A9BC-7084AEAFEB4E}" v="3" dt="2024-03-26T07:15:26.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16" autoAdjust="0"/>
  </p:normalViewPr>
  <p:slideViewPr>
    <p:cSldViewPr snapToGrid="0">
      <p:cViewPr varScale="1">
        <p:scale>
          <a:sx n="91" d="100"/>
          <a:sy n="91" d="100"/>
        </p:scale>
        <p:origin x="12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D2B56-78A8-4450-BE5C-30536CD523A0}" type="datetimeFigureOut">
              <a:rPr lang="de-DE" smtClean="0"/>
              <a:t>23.07.2024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A11CC-6DD0-4FBA-BFE9-A30FA37B3544}" type="slidenum">
              <a:rPr lang="de-DE" smtClean="0"/>
              <a:t>‹Nr.›</a:t>
            </a:fld>
            <a:endParaRPr lang="de-DE"/>
          </a:p>
        </p:txBody>
      </p:sp>
    </p:spTree>
    <p:extLst>
      <p:ext uri="{BB962C8B-B14F-4D97-AF65-F5344CB8AC3E}">
        <p14:creationId xmlns:p14="http://schemas.microsoft.com/office/powerpoint/2010/main" val="126672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b="1" i="1" dirty="0"/>
              <a:t>Aggiungere il logo del cliente finale o dell'integratore di sistema, a seconda del luogo in cui si tiene la presentazione.</a:t>
            </a:r>
            <a:endParaRPr lang="de-DE" b="1" i="1" dirty="0"/>
          </a:p>
        </p:txBody>
      </p:sp>
      <p:sp>
        <p:nvSpPr>
          <p:cNvPr id="4" name="Foliennummernplatzhalter 3"/>
          <p:cNvSpPr>
            <a:spLocks noGrp="1"/>
          </p:cNvSpPr>
          <p:nvPr>
            <p:ph type="sldNum" sz="quarter" idx="5"/>
          </p:nvPr>
        </p:nvSpPr>
        <p:spPr/>
        <p:txBody>
          <a:bodyPr/>
          <a:lstStyle/>
          <a:p>
            <a:fld id="{0A4A11CC-6DD0-4FBA-BFE9-A30FA37B3544}" type="slidenum">
              <a:rPr lang="de-DE" smtClean="0"/>
              <a:t>2</a:t>
            </a:fld>
            <a:endParaRPr lang="de-DE"/>
          </a:p>
        </p:txBody>
      </p:sp>
    </p:spTree>
    <p:extLst>
      <p:ext uri="{BB962C8B-B14F-4D97-AF65-F5344CB8AC3E}">
        <p14:creationId xmlns:p14="http://schemas.microsoft.com/office/powerpoint/2010/main" val="16048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Incredibile, l'intelligenza artificiale e la realtà hanno probabilmente la stessa comprensione.</a:t>
            </a:r>
          </a:p>
          <a:p>
            <a:r>
              <a:rPr lang="it-IT" dirty="0"/>
              <a:t>E non è un falso!</a:t>
            </a:r>
          </a:p>
          <a:p>
            <a:r>
              <a:rPr lang="it-IT" dirty="0"/>
              <a:t>In futuro, probabilmente diventerà la norma che i robot lavorino sulle macchine utensili.</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01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BCCF00"/>
                </a:solidFill>
                <a:effectLst/>
                <a:uLnTx/>
                <a:uFillTx/>
                <a:latin typeface="Fago Pro" panose="02000506040000020004" pitchFamily="50" charset="0"/>
                <a:ea typeface="+mn-ea"/>
                <a:cs typeface="+mn-cs"/>
              </a:rPr>
              <a:t>La realtà ci mostra che non si tratta più di decidere SE automatizzare, ma COME?</a:t>
            </a:r>
            <a:endParaRPr kumimoji="0" lang="en-US" sz="1200" b="1" i="0" u="none" strike="noStrike" kern="1200" cap="none" spc="0" normalizeH="0" baseline="0" noProof="0" dirty="0">
              <a:ln>
                <a:noFill/>
              </a:ln>
              <a:solidFill>
                <a:srgbClr val="BCCF00"/>
              </a:solidFill>
              <a:effectLst/>
              <a:uLnTx/>
              <a:uFillTx/>
              <a:latin typeface="Fago Pro" panose="02000506040000020004" pitchFamily="50" charset="0"/>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602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Tuttavia, c'è una cosa da considerare. Prima di tutto, il processo di produzione deve essere corretto, solo così l'automazione porterà il successo richiesto.</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956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Le aziende che tengono sempre d'occhio l'intero sistema composto da macchina, dispositivi di serraggio, utensili (1)  tecnologia di presa e altri componenti (2) ottengono effetti particolarmente brillanti.</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4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Non esiste una ricetta brevettata per automatizzare una macchina utensile. Bisogna sempre trovare la soluzione più adatta alla propria applicazione.</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15</a:t>
            </a:fld>
            <a:endParaRPr lang="de-DE"/>
          </a:p>
        </p:txBody>
      </p:sp>
    </p:spTree>
    <p:extLst>
      <p:ext uri="{BB962C8B-B14F-4D97-AF65-F5344CB8AC3E}">
        <p14:creationId xmlns:p14="http://schemas.microsoft.com/office/powerpoint/2010/main" val="3257731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È qui che entriamo in gioco noi. Siamo in grado di consigliarvi per il successo dell'automazione della vostra macchina utensile fin dall'inizio. Lavoriamo con voi per trovare il tipo di automazione più adatto alla vostra applicazione.</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821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Vediamo come trovare il tipo di automazione più adatto a voi.</a:t>
            </a:r>
          </a:p>
          <a:p>
            <a:r>
              <a:rPr lang="it-IT" dirty="0"/>
              <a:t>Saremo lieti di supportarvi.</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17</a:t>
            </a:fld>
            <a:endParaRPr lang="de-DE"/>
          </a:p>
        </p:txBody>
      </p:sp>
    </p:spTree>
    <p:extLst>
      <p:ext uri="{BB962C8B-B14F-4D97-AF65-F5344CB8AC3E}">
        <p14:creationId xmlns:p14="http://schemas.microsoft.com/office/powerpoint/2010/main" val="2175850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Non importa quale tipo di automazione si riveli alla fine quella giusta per voi, noi abbiamo i componenti giusti.</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19</a:t>
            </a:fld>
            <a:endParaRPr lang="de-DE"/>
          </a:p>
        </p:txBody>
      </p:sp>
    </p:spTree>
    <p:extLst>
      <p:ext uri="{BB962C8B-B14F-4D97-AF65-F5344CB8AC3E}">
        <p14:creationId xmlns:p14="http://schemas.microsoft.com/office/powerpoint/2010/main" val="685180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Selezionare la diapositiva 19 o 20!</a:t>
            </a:r>
          </a:p>
          <a:p>
            <a:r>
              <a:rPr lang="it-IT" dirty="0"/>
              <a:t>19 = per la presentazione al cliente finale</a:t>
            </a:r>
          </a:p>
          <a:p>
            <a:r>
              <a:rPr lang="it-IT" dirty="0"/>
              <a:t>20 = per la presentazione all'integratore (es. </a:t>
            </a:r>
            <a:r>
              <a:rPr lang="it-IT" dirty="0" err="1"/>
              <a:t>OpenHouse</a:t>
            </a:r>
            <a:r>
              <a:rPr lang="it-IT" dirty="0"/>
              <a:t>)</a:t>
            </a:r>
          </a:p>
          <a:p>
            <a:endParaRPr lang="it-IT" dirty="0"/>
          </a:p>
          <a:p>
            <a:r>
              <a:rPr lang="it-IT" dirty="0"/>
              <a:t>Avete un'esigenza, noi abbiamo la comprensione dei processi e i componenti giusti per ogni tipo di automazione delle macchine utensili. Insieme a un integratore di sistemi, possiamo implementare la soluzione di automazione giusta per voi.</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20</a:t>
            </a:fld>
            <a:endParaRPr lang="de-DE"/>
          </a:p>
        </p:txBody>
      </p:sp>
    </p:spTree>
    <p:extLst>
      <p:ext uri="{BB962C8B-B14F-4D97-AF65-F5344CB8AC3E}">
        <p14:creationId xmlns:p14="http://schemas.microsoft.com/office/powerpoint/2010/main" val="239634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i="1" dirty="0"/>
              <a:t>Select slide 19 or 20!</a:t>
            </a:r>
          </a:p>
          <a:p>
            <a:r>
              <a:rPr lang="en-US" b="1" i="1" dirty="0"/>
              <a:t>19 = for presentation to the end customer</a:t>
            </a:r>
          </a:p>
          <a:p>
            <a:r>
              <a:rPr lang="en-US" b="1" i="1" dirty="0"/>
              <a:t>20 = for presentation to the integrator (e.g. </a:t>
            </a:r>
            <a:r>
              <a:rPr lang="en-US" b="1" i="1" dirty="0" err="1"/>
              <a:t>OpenHouse</a:t>
            </a:r>
            <a:r>
              <a:rPr lang="en-US" b="1" i="1" dirty="0"/>
              <a:t>)</a:t>
            </a:r>
          </a:p>
          <a:p>
            <a:endParaRPr lang="en-US" dirty="0"/>
          </a:p>
          <a:p>
            <a:r>
              <a:rPr lang="en-US" dirty="0"/>
              <a:t>The end customer has a need, We have the process understanding and the right components for every type of machine tool automation, Together with you as system integrator, we can implement the right automation solution for the end customer.</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21</a:t>
            </a:fld>
            <a:endParaRPr lang="de-DE"/>
          </a:p>
        </p:txBody>
      </p:sp>
    </p:spTree>
    <p:extLst>
      <p:ext uri="{BB962C8B-B14F-4D97-AF65-F5344CB8AC3E}">
        <p14:creationId xmlns:p14="http://schemas.microsoft.com/office/powerpoint/2010/main" val="1368750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b="1" i="1" dirty="0"/>
              <a:t>Aggiungete la foto del vostro profilo, il nome, la posizione e la divisione </a:t>
            </a:r>
            <a:r>
              <a:rPr lang="it-IT" b="1" i="1" dirty="0" err="1"/>
              <a:t>Ct</a:t>
            </a:r>
            <a:r>
              <a:rPr lang="it-IT" b="1" i="1" dirty="0"/>
              <a:t> oppure GTAT</a:t>
            </a:r>
            <a:endParaRPr lang="de-DE" b="1" i="1" dirty="0"/>
          </a:p>
        </p:txBody>
      </p:sp>
      <p:sp>
        <p:nvSpPr>
          <p:cNvPr id="4" name="Foliennummernplatzhalter 3"/>
          <p:cNvSpPr>
            <a:spLocks noGrp="1"/>
          </p:cNvSpPr>
          <p:nvPr>
            <p:ph type="sldNum" sz="quarter" idx="5"/>
          </p:nvPr>
        </p:nvSpPr>
        <p:spPr/>
        <p:txBody>
          <a:bodyPr/>
          <a:lstStyle/>
          <a:p>
            <a:fld id="{0A4A11CC-6DD0-4FBA-BFE9-A30FA37B3544}" type="slidenum">
              <a:rPr lang="de-DE" smtClean="0"/>
              <a:t>3</a:t>
            </a:fld>
            <a:endParaRPr lang="de-DE"/>
          </a:p>
        </p:txBody>
      </p:sp>
    </p:spTree>
    <p:extLst>
      <p:ext uri="{BB962C8B-B14F-4D97-AF65-F5344CB8AC3E}">
        <p14:creationId xmlns:p14="http://schemas.microsoft.com/office/powerpoint/2010/main" val="30729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SCHUNK dispone di componenti di punta nel campo dell'automazione e della tecnologia di bloccaggio, sia nella tecnologia di bloccaggio dei pezzi che nel campo dei portautensili. Il nostro portafoglio comprende quindi tutto ciò che è necessario per il successo dell'automazione di una macchina utensile.</a:t>
            </a:r>
            <a:endParaRPr lang="de-DE" dirty="0"/>
          </a:p>
        </p:txBody>
      </p:sp>
      <p:sp>
        <p:nvSpPr>
          <p:cNvPr id="4" name="Foliennummernplatzhalter 3"/>
          <p:cNvSpPr>
            <a:spLocks noGrp="1"/>
          </p:cNvSpPr>
          <p:nvPr>
            <p:ph type="sldNum" sz="quarter" idx="5"/>
          </p:nvPr>
        </p:nvSpPr>
        <p:spPr/>
        <p:txBody>
          <a:bodyPr/>
          <a:lstStyle/>
          <a:p>
            <a:pPr rtl="0"/>
            <a:fld id="{DCC4DAAC-953A-4DDC-ADA9-6566D2D0868D}" type="slidenum">
              <a:rPr/>
              <a:t>4</a:t>
            </a:fld>
            <a:endParaRPr/>
          </a:p>
        </p:txBody>
      </p:sp>
    </p:spTree>
    <p:extLst>
      <p:ext uri="{BB962C8B-B14F-4D97-AF65-F5344CB8AC3E}">
        <p14:creationId xmlns:p14="http://schemas.microsoft.com/office/powerpoint/2010/main" val="220163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Con questi servizi portiamo i clienti al livello successivo di produttività.</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36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i="1" dirty="0"/>
              <a:t>In preparazione a questa presentazione, mi sono chiesto quale fosse il modo migliore per affrontare l'argomento. Mi è venuta l'idea di chiedere semplicemente all'intelligenza artificiale che cos'è una macchina utensile.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i="1"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i="1" dirty="0"/>
              <a:t>Domanda originale “Crea una macchina utensile. Non commettere errori ed evita di scrivere. Se lo fai bene, riceverai un premio”.</a:t>
            </a:r>
            <a:endParaRPr lang="de-DE"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15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anose="05000000000000000000" pitchFamily="2" charset="2"/>
              <a:buChar char="J"/>
            </a:pPr>
            <a:r>
              <a:rPr lang="it-IT" dirty="0"/>
              <a:t>È abbastanza buono, ma non corrisponde ancora alla realtà!</a:t>
            </a:r>
          </a:p>
          <a:p>
            <a:pPr marL="171450" indent="-171450">
              <a:buFont typeface="Wingdings" panose="05000000000000000000" pitchFamily="2" charset="2"/>
              <a:buChar char="J"/>
            </a:pPr>
            <a:r>
              <a:rPr lang="it-IT" dirty="0"/>
              <a:t>Riproviamo....</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04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b="0" i="1" dirty="0"/>
              <a:t>Al secondo tentativo, formuliamo nuovamente la domanda e diamo all'IA un'altra possibilità.</a:t>
            </a:r>
          </a:p>
          <a:p>
            <a:endParaRPr lang="it-IT" b="0" i="1" dirty="0"/>
          </a:p>
          <a:p>
            <a:r>
              <a:rPr lang="it-IT" b="0" i="1" dirty="0"/>
              <a:t>Domanda originale:</a:t>
            </a:r>
          </a:p>
          <a:p>
            <a:r>
              <a:rPr lang="it-IT" b="0" i="1" dirty="0"/>
              <a:t> “Ricevi un premio. È andata bene. Dammi un'altra versione meno complessa e più realistica. Cerca dei riferimenti online”.</a:t>
            </a:r>
            <a:endParaRPr lang="de-DE" b="0"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21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i="0" dirty="0"/>
              <a:t>Ancora meglio </a:t>
            </a:r>
            <a:r>
              <a:rPr lang="it-IT" i="0" dirty="0">
                <a:sym typeface="Wingdings" panose="05000000000000000000" pitchFamily="2" charset="2"/>
              </a:rPr>
              <a:t></a:t>
            </a:r>
            <a:endParaRPr lang="it-IT" i="0" dirty="0"/>
          </a:p>
          <a:p>
            <a:r>
              <a:rPr lang="it-IT" i="0" dirty="0"/>
              <a:t>E WOW, questa è probabilmente la macchina utensile tuttofare. Tutti vorrebbero qualcosa di simile.</a:t>
            </a:r>
          </a:p>
          <a:p>
            <a:r>
              <a:rPr lang="it-IT" i="0" dirty="0"/>
              <a:t>Ma se si guarda la foto con un po' di distanza, questo è lo stato dell'arte di 40 anni fa. O forse no?</a:t>
            </a:r>
          </a:p>
          <a:p>
            <a:r>
              <a:rPr lang="it-IT" i="0" dirty="0"/>
              <a:t>Ecco un ultimo tentativo...</a:t>
            </a:r>
            <a:endParaRPr lang="de-DE" i="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8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What does the future hold for the machine tool industry? </a:t>
            </a:r>
          </a:p>
          <a:p>
            <a:r>
              <a:rPr lang="en-US" dirty="0"/>
              <a:t>Does AI have an answer?</a:t>
            </a:r>
          </a:p>
          <a:p>
            <a:endParaRPr lang="en-US" dirty="0"/>
          </a:p>
          <a:p>
            <a:r>
              <a:rPr lang="en-US" i="1" dirty="0"/>
              <a:t>Original question:</a:t>
            </a:r>
          </a:p>
          <a:p>
            <a:r>
              <a:rPr lang="en-US" i="1" dirty="0"/>
              <a:t>"Very good. Now please take a look into the future. What will machine tools look like in the future? Be creative, but stay realistic."</a:t>
            </a:r>
            <a:endParaRPr lang="de-DE"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727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r>
              <a:rPr lang="de-DE"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603015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en-US" sz="1200" b="0" i="0" u="none" strike="noStrike" kern="1200" cap="none" spc="0" normalizeH="0" baseline="0" dirty="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en-US" sz="1200" b="0" i="0" u="none" strike="noStrike" kern="1200" cap="none" spc="0" normalizeH="0" baseline="0" dirty="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263777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81582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332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1203360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de-DE"/>
              <a:t>Hier steht ein Zitat / Empfehlung / Fazit</a:t>
            </a:r>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a:t>Optional Zitatgeber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348105016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1785531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6974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9F8DBE8-CEE5-4F80-8643-149D420D0E9A}"/>
              </a:ext>
            </a:extLst>
          </p:cNvPr>
          <p:cNvSpPr>
            <a:spLocks noGrp="1"/>
          </p:cNvSpPr>
          <p:nvPr>
            <p:ph type="body" sz="quarter" idx="10"/>
          </p:nvPr>
        </p:nvSpPr>
        <p:spPr>
          <a:xfrm>
            <a:off x="2406650" y="1501775"/>
            <a:ext cx="914400" cy="914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15742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pPr rtl="0"/>
            <a:r>
              <a:rPr lang="en-US"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3009345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40646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de-DE"/>
              <a:t>Hier steht ein Zitat / Empfehlung / Fazit</a:t>
            </a:r>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a:t>Optional Zitatgeber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261795039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‹Nr.›</a:t>
            </a:fld>
            <a:endParaRPr lang="de-DE"/>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92775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415">
          <p15:clr>
            <a:srgbClr val="F26B43"/>
          </p15:clr>
        </p15:guide>
        <p15:guide id="3" pos="7469">
          <p15:clr>
            <a:srgbClr val="F26B43"/>
          </p15:clr>
        </p15:guide>
        <p15:guide id="4" orient="horz" pos="4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‹Nr.›</a:t>
            </a:fld>
            <a:endParaRPr lang="de-DE"/>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390578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415">
          <p15:clr>
            <a:srgbClr val="F26B43"/>
          </p15:clr>
        </p15:guide>
        <p15:guide id="3" pos="7469">
          <p15:clr>
            <a:srgbClr val="F26B43"/>
          </p15:clr>
        </p15:guide>
        <p15:guide id="4" orient="horz" pos="4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notesSlide" Target="../notesSlides/notesSlide11.xml"/><Relationship Id="rId7" Type="http://schemas.openxmlformats.org/officeDocument/2006/relationships/image" Target="../media/image25.svg"/><Relationship Id="rId12"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9.jpeg"/><Relationship Id="rId5" Type="http://schemas.openxmlformats.org/officeDocument/2006/relationships/image" Target="../media/image34.png"/><Relationship Id="rId10" Type="http://schemas.openxmlformats.org/officeDocument/2006/relationships/image" Target="../media/image38.svg"/><Relationship Id="rId4" Type="http://schemas.microsoft.com/office/2007/relationships/hdphoto" Target="../media/hdphoto2.wdp"/><Relationship Id="rId9" Type="http://schemas.openxmlformats.org/officeDocument/2006/relationships/image" Target="../media/image37.png"/><Relationship Id="rId14" Type="http://schemas.openxmlformats.org/officeDocument/2006/relationships/image" Target="../media/image42.sv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notesSlide" Target="../notesSlides/notesSlide16.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jpe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notesSlide" Target="../notesSlides/notesSlide17.xml"/><Relationship Id="rId7" Type="http://schemas.openxmlformats.org/officeDocument/2006/relationships/image" Target="../media/image32.png"/><Relationship Id="rId12" Type="http://schemas.openxmlformats.org/officeDocument/2006/relationships/image" Target="../media/image67.png"/><Relationship Id="rId17" Type="http://schemas.openxmlformats.org/officeDocument/2006/relationships/image" Target="../media/image60.png"/><Relationship Id="rId2" Type="http://schemas.openxmlformats.org/officeDocument/2006/relationships/slideLayout" Target="../slideLayouts/slideLayout2.xml"/><Relationship Id="rId16" Type="http://schemas.openxmlformats.org/officeDocument/2006/relationships/image" Target="../media/image71.png"/><Relationship Id="rId1" Type="http://schemas.openxmlformats.org/officeDocument/2006/relationships/tags" Target="../tags/tag6.xml"/><Relationship Id="rId6" Type="http://schemas.openxmlformats.org/officeDocument/2006/relationships/image" Target="../media/image31.png"/><Relationship Id="rId11" Type="http://schemas.openxmlformats.org/officeDocument/2006/relationships/image" Target="../media/image66.png"/><Relationship Id="rId5" Type="http://schemas.openxmlformats.org/officeDocument/2006/relationships/image" Target="../media/image62.jpe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29.png"/><Relationship Id="rId9" Type="http://schemas.openxmlformats.org/officeDocument/2006/relationships/image" Target="../media/image64.pn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7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19.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72.png"/><Relationship Id="rId11" Type="http://schemas.openxmlformats.org/officeDocument/2006/relationships/image" Target="../media/image26.png"/><Relationship Id="rId5" Type="http://schemas.openxmlformats.org/officeDocument/2006/relationships/image" Target="../media/image74.svg"/><Relationship Id="rId10" Type="http://schemas.openxmlformats.org/officeDocument/2006/relationships/image" Target="../media/image25.svg"/><Relationship Id="rId4" Type="http://schemas.openxmlformats.org/officeDocument/2006/relationships/image" Target="../media/image73.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BB72D6-4B39-6606-F340-DC2563543E24}"/>
              </a:ext>
            </a:extLst>
          </p:cNvPr>
          <p:cNvSpPr>
            <a:spLocks noGrp="1"/>
          </p:cNvSpPr>
          <p:nvPr>
            <p:ph type="title"/>
          </p:nvPr>
        </p:nvSpPr>
        <p:spPr/>
        <p:txBody>
          <a:bodyPr/>
          <a:lstStyle/>
          <a:p>
            <a:r>
              <a:rPr lang="en-US" dirty="0" err="1"/>
              <a:t>Indicazioni</a:t>
            </a:r>
            <a:r>
              <a:rPr lang="en-US" dirty="0"/>
              <a:t> per la </a:t>
            </a:r>
            <a:r>
              <a:rPr lang="en-US" dirty="0" err="1"/>
              <a:t>presentazione</a:t>
            </a:r>
            <a:endParaRPr lang="de-DE" dirty="0"/>
          </a:p>
        </p:txBody>
      </p:sp>
      <p:sp>
        <p:nvSpPr>
          <p:cNvPr id="3" name="Foliennummernplatzhalter 2">
            <a:extLst>
              <a:ext uri="{FF2B5EF4-FFF2-40B4-BE49-F238E27FC236}">
                <a16:creationId xmlns:a16="http://schemas.microsoft.com/office/drawing/2014/main" id="{305B2FA7-F89B-C0B1-6379-804D92104E33}"/>
              </a:ext>
            </a:extLst>
          </p:cNvPr>
          <p:cNvSpPr>
            <a:spLocks noGrp="1"/>
          </p:cNvSpPr>
          <p:nvPr>
            <p:ph type="sldNum" sz="quarter" idx="10"/>
          </p:nvPr>
        </p:nvSpPr>
        <p:spPr/>
        <p:txBody>
          <a:bodyPr/>
          <a:lstStyle/>
          <a:p>
            <a:fld id="{73F7D4EC-FAF2-48D2-B8E5-457915FC50F3}" type="slidenum">
              <a:rPr lang="de-DE" smtClean="0"/>
              <a:pPr/>
              <a:t>1</a:t>
            </a:fld>
            <a:endParaRPr lang="de-DE"/>
          </a:p>
        </p:txBody>
      </p:sp>
      <p:sp>
        <p:nvSpPr>
          <p:cNvPr id="5" name="Textplatzhalter 4">
            <a:extLst>
              <a:ext uri="{FF2B5EF4-FFF2-40B4-BE49-F238E27FC236}">
                <a16:creationId xmlns:a16="http://schemas.microsoft.com/office/drawing/2014/main" id="{E5D710DF-704C-27C0-8814-0CB4117CB7DF}"/>
              </a:ext>
            </a:extLst>
          </p:cNvPr>
          <p:cNvSpPr>
            <a:spLocks noGrp="1"/>
          </p:cNvSpPr>
          <p:nvPr>
            <p:ph type="body" sz="quarter" idx="12"/>
          </p:nvPr>
        </p:nvSpPr>
        <p:spPr/>
        <p:txBody>
          <a:bodyPr/>
          <a:lstStyle/>
          <a:p>
            <a:pPr marL="457200" indent="-457200">
              <a:buAutoNum type="arabicPeriod"/>
            </a:pPr>
            <a:r>
              <a:rPr lang="it-IT" dirty="0"/>
              <a:t>La presentazione ha lo </a:t>
            </a:r>
            <a:r>
              <a:rPr lang="it-IT" b="1" dirty="0"/>
              <a:t>scopo</a:t>
            </a:r>
            <a:r>
              <a:rPr lang="it-IT" dirty="0"/>
              <a:t> di spiegare il tema del </a:t>
            </a:r>
            <a:r>
              <a:rPr lang="it-IT" b="1" dirty="0"/>
              <a:t>machine </a:t>
            </a:r>
            <a:r>
              <a:rPr lang="it-IT" b="1" dirty="0" err="1"/>
              <a:t>tending</a:t>
            </a:r>
            <a:r>
              <a:rPr lang="it-IT" b="1" dirty="0"/>
              <a:t> </a:t>
            </a:r>
            <a:r>
              <a:rPr lang="it-IT" dirty="0"/>
              <a:t>e il ruolo che SCHUNK svolge in questo ambito a un potenziale cliente finale in </a:t>
            </a:r>
            <a:r>
              <a:rPr lang="it-IT" b="1" dirty="0"/>
              <a:t>20-30 minuti. </a:t>
            </a:r>
          </a:p>
          <a:p>
            <a:pPr marL="457200" indent="-457200">
              <a:buAutoNum type="arabicPeriod"/>
            </a:pPr>
            <a:r>
              <a:rPr lang="it-IT" dirty="0"/>
              <a:t>La presentazione può essere fatta </a:t>
            </a:r>
            <a:r>
              <a:rPr lang="it-IT" b="1" dirty="0"/>
              <a:t>direttamente al cliente finale </a:t>
            </a:r>
            <a:r>
              <a:rPr lang="it-IT" dirty="0"/>
              <a:t>o in occasione di eventi (ad esempio, mostre interne di integratori di sistemi o visite a integratori di sistemi).</a:t>
            </a:r>
          </a:p>
          <a:p>
            <a:pPr marL="457200" indent="-457200">
              <a:buAutoNum type="arabicPeriod"/>
            </a:pPr>
            <a:r>
              <a:rPr lang="it-IT" dirty="0"/>
              <a:t>Le </a:t>
            </a:r>
            <a:r>
              <a:rPr lang="it-IT" b="1" dirty="0"/>
              <a:t>note</a:t>
            </a:r>
            <a:r>
              <a:rPr lang="it-IT" dirty="0"/>
              <a:t> su ogni diapositiva devono aiutare a trasmettere il giusto messaggio. Le note in grassetto e in corsivo indicano le singole modifiche da apportare alla diapositiva. </a:t>
            </a:r>
          </a:p>
          <a:p>
            <a:pPr marL="457200" indent="-457200">
              <a:buAutoNum type="arabicPeriod"/>
            </a:pPr>
            <a:r>
              <a:rPr lang="it-IT" dirty="0"/>
              <a:t>Si prega di presentare la presentazione solo in </a:t>
            </a:r>
            <a:r>
              <a:rPr lang="it-IT" b="1" dirty="0"/>
              <a:t>modalità presentazione</a:t>
            </a:r>
            <a:r>
              <a:rPr lang="it-IT" dirty="0"/>
              <a:t>, poiché molte diapositive sono animate.</a:t>
            </a:r>
          </a:p>
          <a:p>
            <a:pPr marL="457200" indent="-457200">
              <a:buAutoNum type="arabicPeriod"/>
            </a:pPr>
            <a:endParaRPr lang="it-IT" dirty="0"/>
          </a:p>
        </p:txBody>
      </p:sp>
    </p:spTree>
    <p:extLst>
      <p:ext uri="{BB962C8B-B14F-4D97-AF65-F5344CB8AC3E}">
        <p14:creationId xmlns:p14="http://schemas.microsoft.com/office/powerpoint/2010/main" val="1220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pic>
        <p:nvPicPr>
          <p:cNvPr id="7" name="Grafik 6" descr="Zwei Sprechblasen">
            <a:extLst>
              <a:ext uri="{FF2B5EF4-FFF2-40B4-BE49-F238E27FC236}">
                <a16:creationId xmlns:a16="http://schemas.microsoft.com/office/drawing/2014/main" id="{6B970DF8-6B8C-299E-B628-DAE344703C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grpSp>
        <p:nvGrpSpPr>
          <p:cNvPr id="8" name="Gruppieren 7">
            <a:extLst>
              <a:ext uri="{FF2B5EF4-FFF2-40B4-BE49-F238E27FC236}">
                <a16:creationId xmlns:a16="http://schemas.microsoft.com/office/drawing/2014/main" id="{F96DD8EB-4672-7D9A-44B4-5927DBD6BC10}"/>
              </a:ext>
            </a:extLst>
          </p:cNvPr>
          <p:cNvGrpSpPr/>
          <p:nvPr/>
        </p:nvGrpSpPr>
        <p:grpSpPr>
          <a:xfrm>
            <a:off x="2417533" y="3083775"/>
            <a:ext cx="8574317" cy="2143125"/>
            <a:chOff x="1998433" y="3036150"/>
            <a:chExt cx="8574317" cy="2143125"/>
          </a:xfrm>
        </p:grpSpPr>
        <p:pic>
          <p:nvPicPr>
            <p:cNvPr id="9" name="Picture 2" descr="ChatGPT – Wikipedia">
              <a:extLst>
                <a:ext uri="{FF2B5EF4-FFF2-40B4-BE49-F238E27FC236}">
                  <a16:creationId xmlns:a16="http://schemas.microsoft.com/office/drawing/2014/main" id="{C5843AA5-8508-FB0E-3F1D-77C2A79220C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B728CD54-D9AC-2EC2-1E44-64D1FD7541D6}"/>
                </a:ext>
              </a:extLst>
            </p:cNvPr>
            <p:cNvSpPr txBox="1"/>
            <p:nvPr/>
          </p:nvSpPr>
          <p:spPr>
            <a:xfrm>
              <a:off x="4141558" y="3507547"/>
              <a:ext cx="64311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dirty="0">
                  <a:ln>
                    <a:noFill/>
                  </a:ln>
                  <a:solidFill>
                    <a:srgbClr val="003D6A"/>
                  </a:solidFill>
                  <a:effectLst/>
                  <a:uLnTx/>
                  <a:uFillTx/>
                  <a:latin typeface="Fago Pro"/>
                  <a:ea typeface="+mn-ea"/>
                  <a:cs typeface="+mn-cs"/>
                </a:rPr>
                <a:t>“...Ora guarda al futuro. Che aspetto avranno le macchine utensili nel futuro? Sii creativi, ma rimani realistico”.</a:t>
              </a:r>
              <a:endParaRPr kumimoji="0" lang="de-DE" sz="2400" b="0" i="1" u="none" strike="noStrike" kern="1200" cap="none" spc="0" normalizeH="0" baseline="0" noProof="0" dirty="0">
                <a:ln>
                  <a:noFill/>
                </a:ln>
                <a:solidFill>
                  <a:srgbClr val="003D6A"/>
                </a:solidFill>
                <a:effectLst/>
                <a:uLnTx/>
                <a:uFillTx/>
                <a:latin typeface="Fago Pro"/>
                <a:ea typeface="+mn-ea"/>
                <a:cs typeface="+mn-cs"/>
              </a:endParaRPr>
            </a:p>
          </p:txBody>
        </p:sp>
      </p:grpSp>
    </p:spTree>
    <p:extLst>
      <p:ext uri="{BB962C8B-B14F-4D97-AF65-F5344CB8AC3E}">
        <p14:creationId xmlns:p14="http://schemas.microsoft.com/office/powerpoint/2010/main" val="214431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 name="Rechteck 1">
            <a:extLst>
              <a:ext uri="{FF2B5EF4-FFF2-40B4-BE49-F238E27FC236}">
                <a16:creationId xmlns:a16="http://schemas.microsoft.com/office/drawing/2014/main" id="{9E9ED2D1-74C1-689B-CE0A-E537AE27BD36}"/>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4" name="Grafik 3" descr="Ein Bild, das Maschine, Elektronik, Im Haus enthält.&#10;&#10;Automatisch generierte Beschreibung">
            <a:extLst>
              <a:ext uri="{FF2B5EF4-FFF2-40B4-BE49-F238E27FC236}">
                <a16:creationId xmlns:a16="http://schemas.microsoft.com/office/drawing/2014/main" id="{020C5BB2-A85F-14DD-18A4-A460A4055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39" y="2431"/>
            <a:ext cx="6855569" cy="6855569"/>
          </a:xfrm>
          <a:prstGeom prst="rect">
            <a:avLst/>
          </a:prstGeom>
        </p:spPr>
      </p:pic>
      <p:sp>
        <p:nvSpPr>
          <p:cNvPr id="9" name="Textplatzhalter 4">
            <a:extLst>
              <a:ext uri="{FF2B5EF4-FFF2-40B4-BE49-F238E27FC236}">
                <a16:creationId xmlns:a16="http://schemas.microsoft.com/office/drawing/2014/main" id="{3EB383BF-8D15-584C-F4E5-31FD3B89231C}"/>
              </a:ext>
            </a:extLst>
          </p:cNvPr>
          <p:cNvSpPr txBox="1">
            <a:spLocks/>
          </p:cNvSpPr>
          <p:nvPr/>
        </p:nvSpPr>
        <p:spPr>
          <a:xfrm>
            <a:off x="10613010" y="6531007"/>
            <a:ext cx="1578990" cy="326993"/>
          </a:xfrm>
          <a:prstGeom prst="rect">
            <a:avLst/>
          </a:prstGeom>
        </p:spPr>
        <p:txBody>
          <a:bodyPr vert="horz" lIns="0" tIns="0" rIns="0" bIns="0" rtlCol="0" anchor="ctr">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lang="de-DE" sz="1600" dirty="0"/>
              <a:t>Source:</a:t>
            </a:r>
            <a:r>
              <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ChatGPT</a:t>
            </a:r>
            <a:endPar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endParaRPr>
          </a:p>
        </p:txBody>
      </p:sp>
    </p:spTree>
    <p:extLst>
      <p:ext uri="{BB962C8B-B14F-4D97-AF65-F5344CB8AC3E}">
        <p14:creationId xmlns:p14="http://schemas.microsoft.com/office/powerpoint/2010/main" val="1531562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8C759809-DFDC-FD16-2A9C-CAA470E5230B}"/>
              </a:ext>
            </a:extLst>
          </p:cNvPr>
          <p:cNvGrpSpPr/>
          <p:nvPr/>
        </p:nvGrpSpPr>
        <p:grpSpPr>
          <a:xfrm>
            <a:off x="1966011" y="1807757"/>
            <a:ext cx="2520000" cy="1800000"/>
            <a:chOff x="1042375" y="1846005"/>
            <a:chExt cx="2520000" cy="1800000"/>
          </a:xfrm>
        </p:grpSpPr>
        <p:sp>
          <p:nvSpPr>
            <p:cNvPr id="19" name="Denkblase: wolkenförmig 18">
              <a:extLst>
                <a:ext uri="{FF2B5EF4-FFF2-40B4-BE49-F238E27FC236}">
                  <a16:creationId xmlns:a16="http://schemas.microsoft.com/office/drawing/2014/main" id="{6740B07C-CFF7-481F-8B6C-8C9A09EE05F2}"/>
                </a:ext>
              </a:extLst>
            </p:cNvPr>
            <p:cNvSpPr/>
            <p:nvPr/>
          </p:nvSpPr>
          <p:spPr>
            <a:xfrm flipH="1">
              <a:off x="1042375" y="1846005"/>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187E1F7A-18A0-C9AE-0DED-009019B4202C}"/>
                </a:ext>
              </a:extLst>
            </p:cNvPr>
            <p:cNvSpPr txBox="1"/>
            <p:nvPr/>
          </p:nvSpPr>
          <p:spPr>
            <a:xfrm>
              <a:off x="1163962" y="2207617"/>
              <a:ext cx="2275896" cy="1015663"/>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Should I automate? Yes or no?</a:t>
              </a:r>
              <a:endParaRPr kumimoji="0" lang="en-US" sz="2000" b="1" i="0" u="none" strike="noStrike" kern="1200" cap="none" spc="0" normalizeH="0" baseline="0" noProof="0" dirty="0">
                <a:ln>
                  <a:noFill/>
                </a:ln>
                <a:solidFill>
                  <a:srgbClr val="BCCF00"/>
                </a:solidFill>
                <a:effectLst/>
                <a:uLnTx/>
                <a:uFillTx/>
                <a:latin typeface="Fago Pro" panose="02000506040000020004" pitchFamily="50" charset="0"/>
                <a:ea typeface="+mn-ea"/>
                <a:cs typeface="+mn-cs"/>
              </a:endParaRPr>
            </a:p>
          </p:txBody>
        </p:sp>
      </p:grpSp>
      <p:grpSp>
        <p:nvGrpSpPr>
          <p:cNvPr id="25" name="Gruppieren 24">
            <a:extLst>
              <a:ext uri="{FF2B5EF4-FFF2-40B4-BE49-F238E27FC236}">
                <a16:creationId xmlns:a16="http://schemas.microsoft.com/office/drawing/2014/main" id="{391C7DD9-7996-A727-3A97-42FDB69182A4}"/>
              </a:ext>
            </a:extLst>
          </p:cNvPr>
          <p:cNvGrpSpPr/>
          <p:nvPr/>
        </p:nvGrpSpPr>
        <p:grpSpPr>
          <a:xfrm>
            <a:off x="1966011" y="1807757"/>
            <a:ext cx="2520000" cy="1800000"/>
            <a:chOff x="1042375" y="1846005"/>
            <a:chExt cx="2520000" cy="1800000"/>
          </a:xfrm>
        </p:grpSpPr>
        <p:sp>
          <p:nvSpPr>
            <p:cNvPr id="26" name="Denkblase: wolkenförmig 25">
              <a:extLst>
                <a:ext uri="{FF2B5EF4-FFF2-40B4-BE49-F238E27FC236}">
                  <a16:creationId xmlns:a16="http://schemas.microsoft.com/office/drawing/2014/main" id="{DDDE359B-4438-A4FF-DC9E-3C9C314AA8AE}"/>
                </a:ext>
              </a:extLst>
            </p:cNvPr>
            <p:cNvSpPr/>
            <p:nvPr/>
          </p:nvSpPr>
          <p:spPr>
            <a:xfrm flipH="1">
              <a:off x="1042375" y="1846005"/>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513201E0-1FCA-FEFA-EAC1-A2BEE9E86BE0}"/>
                </a:ext>
              </a:extLst>
            </p:cNvPr>
            <p:cNvSpPr txBox="1"/>
            <p:nvPr/>
          </p:nvSpPr>
          <p:spPr>
            <a:xfrm>
              <a:off x="1143779" y="2286388"/>
              <a:ext cx="2275896"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Fago Pro" panose="02000506040000020004" pitchFamily="50" charset="0"/>
                  <a:ea typeface="+mn-ea"/>
                  <a:cs typeface="+mn-cs"/>
                </a:rPr>
                <a:t>Come </a:t>
              </a:r>
              <a:r>
                <a:rPr kumimoji="0" lang="en-US" sz="2000" b="1" i="0" u="none" strike="noStrike" kern="1200" cap="none" spc="0" normalizeH="0" baseline="0" noProof="0" dirty="0" err="1">
                  <a:ln>
                    <a:noFill/>
                  </a:ln>
                  <a:solidFill>
                    <a:schemeClr val="bg1"/>
                  </a:solidFill>
                  <a:effectLst/>
                  <a:uLnTx/>
                  <a:uFillTx/>
                  <a:latin typeface="Fago Pro" panose="02000506040000020004" pitchFamily="50" charset="0"/>
                  <a:ea typeface="+mn-ea"/>
                  <a:cs typeface="+mn-cs"/>
                </a:rPr>
                <a:t>posso</a:t>
              </a:r>
              <a:r>
                <a:rPr kumimoji="0" lang="en-US" sz="2000" b="1" i="0" u="none" strike="noStrike" kern="1200" cap="none" spc="0" normalizeH="0" baseline="0" noProof="0" dirty="0">
                  <a:ln>
                    <a:noFill/>
                  </a:ln>
                  <a:solidFill>
                    <a:schemeClr val="bg1"/>
                  </a:solidFill>
                  <a:effectLst/>
                  <a:uLnTx/>
                  <a:uFillTx/>
                  <a:latin typeface="Fago Pro" panose="02000506040000020004" pitchFamily="50" charset="0"/>
                  <a:ea typeface="+mn-ea"/>
                  <a:cs typeface="+mn-cs"/>
                </a:rPr>
                <a:t> </a:t>
              </a:r>
              <a:r>
                <a:rPr kumimoji="0" lang="en-US" sz="2000" b="1" i="0" u="none" strike="noStrike" kern="1200" cap="none" spc="0" normalizeH="0" baseline="0" noProof="0" dirty="0" err="1">
                  <a:ln>
                    <a:noFill/>
                  </a:ln>
                  <a:solidFill>
                    <a:schemeClr val="bg1"/>
                  </a:solidFill>
                  <a:effectLst/>
                  <a:uLnTx/>
                  <a:uFillTx/>
                  <a:latin typeface="Fago Pro" panose="02000506040000020004" pitchFamily="50" charset="0"/>
                  <a:ea typeface="+mn-ea"/>
                  <a:cs typeface="+mn-cs"/>
                </a:rPr>
                <a:t>automatizzare</a:t>
              </a:r>
              <a:r>
                <a:rPr lang="en-US" sz="2000" b="1" dirty="0">
                  <a:solidFill>
                    <a:schemeClr val="bg1"/>
                  </a:solidFill>
                  <a:latin typeface="Fago Pro" panose="02000506040000020004" pitchFamily="50" charset="0"/>
                </a:rPr>
                <a:t>?</a:t>
              </a:r>
              <a:endParaRPr kumimoji="0" lang="en-US" sz="2000" b="1" i="0" u="none" strike="noStrike" kern="1200" cap="none" spc="0" normalizeH="0" baseline="0" noProof="0" dirty="0">
                <a:ln>
                  <a:noFill/>
                </a:ln>
                <a:solidFill>
                  <a:schemeClr val="bg1"/>
                </a:solidFill>
                <a:effectLst/>
                <a:uLnTx/>
                <a:uFillTx/>
                <a:latin typeface="Fago Pro" panose="02000506040000020004" pitchFamily="50" charset="0"/>
                <a:ea typeface="+mn-ea"/>
                <a:cs typeface="+mn-cs"/>
              </a:endParaRPr>
            </a:p>
          </p:txBody>
        </p:sp>
      </p:grpSp>
      <p:sp>
        <p:nvSpPr>
          <p:cNvPr id="2" name="Titel 1">
            <a:extLst>
              <a:ext uri="{FF2B5EF4-FFF2-40B4-BE49-F238E27FC236}">
                <a16:creationId xmlns:a16="http://schemas.microsoft.com/office/drawing/2014/main" id="{1B84A7EC-850E-4BC0-96A0-7D2A09A53FFA}"/>
              </a:ext>
            </a:extLst>
          </p:cNvPr>
          <p:cNvSpPr>
            <a:spLocks noGrp="1"/>
          </p:cNvSpPr>
          <p:nvPr>
            <p:ph type="title"/>
          </p:nvPr>
        </p:nvSpPr>
        <p:spPr>
          <a:xfrm>
            <a:off x="658814" y="610441"/>
            <a:ext cx="8996816" cy="1020318"/>
          </a:xfrm>
        </p:spPr>
        <p:txBody>
          <a:bodyPr/>
          <a:lstStyle/>
          <a:p>
            <a:r>
              <a:rPr lang="de-DE" dirty="0" err="1"/>
              <a:t>Automatizzare</a:t>
            </a:r>
            <a:r>
              <a:rPr lang="de-DE" dirty="0"/>
              <a:t>:  Si o </a:t>
            </a:r>
            <a:r>
              <a:rPr lang="de-DE" dirty="0" err="1"/>
              <a:t>No</a:t>
            </a:r>
            <a:r>
              <a:rPr lang="de-DE" dirty="0"/>
              <a:t>?</a:t>
            </a:r>
          </a:p>
        </p:txBody>
      </p:sp>
      <p:sp>
        <p:nvSpPr>
          <p:cNvPr id="3" name="Foliennummernplatzhalter 2">
            <a:extLst>
              <a:ext uri="{FF2B5EF4-FFF2-40B4-BE49-F238E27FC236}">
                <a16:creationId xmlns:a16="http://schemas.microsoft.com/office/drawing/2014/main" id="{1A080830-4293-4566-968E-A4ECB5B81D18}"/>
              </a:ext>
            </a:extLst>
          </p:cNvPr>
          <p:cNvSpPr>
            <a:spLocks noGrp="1"/>
          </p:cNvSpPr>
          <p:nvPr>
            <p:ph type="sldNum" sz="quarter" idx="10"/>
          </p:nvPr>
        </p:nvSpPr>
        <p:spPr>
          <a:xfrm>
            <a:off x="11216367" y="6365303"/>
            <a:ext cx="61209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D83C70D5-14BA-4CBE-A563-64D5ED57071B}"/>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grpSp>
        <p:nvGrpSpPr>
          <p:cNvPr id="18" name="Gruppieren 17">
            <a:extLst>
              <a:ext uri="{FF2B5EF4-FFF2-40B4-BE49-F238E27FC236}">
                <a16:creationId xmlns:a16="http://schemas.microsoft.com/office/drawing/2014/main" id="{C597E930-3989-6EE7-7406-B680150F3CF8}"/>
              </a:ext>
            </a:extLst>
          </p:cNvPr>
          <p:cNvGrpSpPr/>
          <p:nvPr/>
        </p:nvGrpSpPr>
        <p:grpSpPr>
          <a:xfrm>
            <a:off x="5057507" y="2169369"/>
            <a:ext cx="1695450" cy="4378496"/>
            <a:chOff x="3398648" y="1869063"/>
            <a:chExt cx="1695450" cy="4378496"/>
          </a:xfrm>
        </p:grpSpPr>
        <p:pic>
          <p:nvPicPr>
            <p:cNvPr id="8" name="Grafik 7" descr="Mann mit verschränkten Armen">
              <a:extLst>
                <a:ext uri="{FF2B5EF4-FFF2-40B4-BE49-F238E27FC236}">
                  <a16:creationId xmlns:a16="http://schemas.microsoft.com/office/drawing/2014/main" id="{7D96185C-4BD6-920E-7499-B1BC5CD8DC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8648" y="2437559"/>
              <a:ext cx="1695450" cy="3810000"/>
            </a:xfrm>
            <a:prstGeom prst="rect">
              <a:avLst/>
            </a:prstGeom>
          </p:spPr>
        </p:pic>
        <p:pic>
          <p:nvPicPr>
            <p:cNvPr id="10" name="Grafik 9" descr="Junge mit kurzen Haaren">
              <a:extLst>
                <a:ext uri="{FF2B5EF4-FFF2-40B4-BE49-F238E27FC236}">
                  <a16:creationId xmlns:a16="http://schemas.microsoft.com/office/drawing/2014/main" id="{D03954EE-629F-FF39-17B9-117EB7FA30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7748" y="1869063"/>
              <a:ext cx="581025" cy="704850"/>
            </a:xfrm>
            <a:prstGeom prst="rect">
              <a:avLst/>
            </a:prstGeom>
          </p:spPr>
        </p:pic>
        <p:pic>
          <p:nvPicPr>
            <p:cNvPr id="15" name="Grafik 14" descr="Ein glückliches Gesicht">
              <a:extLst>
                <a:ext uri="{FF2B5EF4-FFF2-40B4-BE49-F238E27FC236}">
                  <a16:creationId xmlns:a16="http://schemas.microsoft.com/office/drawing/2014/main" id="{9475B676-18FF-A108-0A49-01BBDDB91E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00042" y="2115210"/>
              <a:ext cx="304800" cy="314325"/>
            </a:xfrm>
            <a:prstGeom prst="rect">
              <a:avLst/>
            </a:prstGeom>
          </p:spPr>
        </p:pic>
      </p:grpSp>
      <p:grpSp>
        <p:nvGrpSpPr>
          <p:cNvPr id="24" name="Gruppieren 23">
            <a:extLst>
              <a:ext uri="{FF2B5EF4-FFF2-40B4-BE49-F238E27FC236}">
                <a16:creationId xmlns:a16="http://schemas.microsoft.com/office/drawing/2014/main" id="{02674A51-366B-5862-B7AE-574D11117F47}"/>
              </a:ext>
            </a:extLst>
          </p:cNvPr>
          <p:cNvGrpSpPr/>
          <p:nvPr/>
        </p:nvGrpSpPr>
        <p:grpSpPr>
          <a:xfrm>
            <a:off x="7604585" y="1807757"/>
            <a:ext cx="2520000" cy="1800000"/>
            <a:chOff x="7604585" y="1807757"/>
            <a:chExt cx="2520000" cy="1800000"/>
          </a:xfrm>
        </p:grpSpPr>
        <p:sp>
          <p:nvSpPr>
            <p:cNvPr id="22" name="Denkblase: wolkenförmig 21">
              <a:extLst>
                <a:ext uri="{FF2B5EF4-FFF2-40B4-BE49-F238E27FC236}">
                  <a16:creationId xmlns:a16="http://schemas.microsoft.com/office/drawing/2014/main" id="{FF74CBF4-7FA0-7304-4F7F-7E1AE33A404F}"/>
                </a:ext>
              </a:extLst>
            </p:cNvPr>
            <p:cNvSpPr/>
            <p:nvPr/>
          </p:nvSpPr>
          <p:spPr>
            <a:xfrm>
              <a:off x="7604585" y="1807757"/>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93033840-B786-7672-E08A-2BC3AFE277A8}"/>
                </a:ext>
              </a:extLst>
            </p:cNvPr>
            <p:cNvPicPr>
              <a:picLocks noChangeAspect="1"/>
            </p:cNvPicPr>
            <p:nvPr/>
          </p:nvPicPr>
          <p:blipFill>
            <a:blip r:embed="rId10"/>
            <a:stretch>
              <a:fillRect/>
            </a:stretch>
          </p:blipFill>
          <p:spPr>
            <a:xfrm>
              <a:off x="7811290" y="2588682"/>
              <a:ext cx="837664" cy="576000"/>
            </a:xfrm>
            <a:prstGeom prst="rect">
              <a:avLst/>
            </a:prstGeom>
            <a:effectLst>
              <a:outerShdw blurRad="50800" dist="38100" dir="2700000" algn="tl" rotWithShape="0">
                <a:prstClr val="black">
                  <a:alpha val="40000"/>
                </a:prstClr>
              </a:outerShdw>
            </a:effectLst>
          </p:spPr>
        </p:pic>
        <p:pic>
          <p:nvPicPr>
            <p:cNvPr id="12" name="Grafik 11">
              <a:extLst>
                <a:ext uri="{FF2B5EF4-FFF2-40B4-BE49-F238E27FC236}">
                  <a16:creationId xmlns:a16="http://schemas.microsoft.com/office/drawing/2014/main" id="{D2255603-754F-1B3C-215A-6A0E060B2E56}"/>
                </a:ext>
              </a:extLst>
            </p:cNvPr>
            <p:cNvPicPr>
              <a:picLocks noChangeAspect="1"/>
            </p:cNvPicPr>
            <p:nvPr/>
          </p:nvPicPr>
          <p:blipFill>
            <a:blip r:embed="rId11"/>
            <a:stretch>
              <a:fillRect/>
            </a:stretch>
          </p:blipFill>
          <p:spPr>
            <a:xfrm>
              <a:off x="8490903" y="2763413"/>
              <a:ext cx="834781" cy="576000"/>
            </a:xfrm>
            <a:prstGeom prst="rect">
              <a:avLst/>
            </a:prstGeom>
            <a:effectLst>
              <a:outerShdw blurRad="50800" dist="38100" dir="2700000" algn="tl" rotWithShape="0">
                <a:prstClr val="black">
                  <a:alpha val="40000"/>
                </a:prstClr>
              </a:outerShdw>
            </a:effectLst>
          </p:spPr>
        </p:pic>
        <p:pic>
          <p:nvPicPr>
            <p:cNvPr id="14" name="Grafik 13" descr="Ein Bild, das Wand, Waschbecken, Im Haus, Spiegel enthält.&#10;&#10;Automatisch generierte Beschreibung">
              <a:extLst>
                <a:ext uri="{FF2B5EF4-FFF2-40B4-BE49-F238E27FC236}">
                  <a16:creationId xmlns:a16="http://schemas.microsoft.com/office/drawing/2014/main" id="{C0461CED-88E9-AE4A-52E9-9EA1A96154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83098" y="2462997"/>
              <a:ext cx="768000" cy="576000"/>
            </a:xfrm>
            <a:prstGeom prst="rect">
              <a:avLst/>
            </a:prstGeom>
            <a:effectLst>
              <a:outerShdw blurRad="50800" dist="38100" dir="2700000" algn="tl" rotWithShape="0">
                <a:prstClr val="black">
                  <a:alpha val="40000"/>
                </a:prstClr>
              </a:outerShdw>
            </a:effectLst>
          </p:spPr>
        </p:pic>
        <p:pic>
          <p:nvPicPr>
            <p:cNvPr id="16" name="Grafik 15">
              <a:extLst>
                <a:ext uri="{FF2B5EF4-FFF2-40B4-BE49-F238E27FC236}">
                  <a16:creationId xmlns:a16="http://schemas.microsoft.com/office/drawing/2014/main" id="{6D4EF244-5A76-D27B-DFA5-47AC9A34D094}"/>
                </a:ext>
              </a:extLst>
            </p:cNvPr>
            <p:cNvPicPr>
              <a:picLocks noChangeAspect="1"/>
            </p:cNvPicPr>
            <p:nvPr/>
          </p:nvPicPr>
          <p:blipFill>
            <a:blip r:embed="rId13"/>
            <a:stretch>
              <a:fillRect/>
            </a:stretch>
          </p:blipFill>
          <p:spPr>
            <a:xfrm>
              <a:off x="8029803" y="2026083"/>
              <a:ext cx="834782" cy="576000"/>
            </a:xfrm>
            <a:prstGeom prst="rect">
              <a:avLst/>
            </a:prstGeom>
            <a:effectLst>
              <a:outerShdw blurRad="50800" dist="38100" dir="2700000" algn="tl" rotWithShape="0">
                <a:prstClr val="black">
                  <a:alpha val="40000"/>
                </a:prstClr>
              </a:outerShdw>
            </a:effectLst>
          </p:spPr>
        </p:pic>
        <p:pic>
          <p:nvPicPr>
            <p:cNvPr id="17" name="Grafik 16">
              <a:extLst>
                <a:ext uri="{FF2B5EF4-FFF2-40B4-BE49-F238E27FC236}">
                  <a16:creationId xmlns:a16="http://schemas.microsoft.com/office/drawing/2014/main" id="{B91A663C-CB74-964D-8493-78A4603BAA35}"/>
                </a:ext>
              </a:extLst>
            </p:cNvPr>
            <p:cNvPicPr>
              <a:picLocks noChangeAspect="1"/>
            </p:cNvPicPr>
            <p:nvPr/>
          </p:nvPicPr>
          <p:blipFill>
            <a:blip r:embed="rId14"/>
            <a:stretch>
              <a:fillRect/>
            </a:stretch>
          </p:blipFill>
          <p:spPr>
            <a:xfrm>
              <a:off x="8801009" y="1959751"/>
              <a:ext cx="834782" cy="576000"/>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297659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7E9BA-E662-7330-E8A8-C3AF306D787E}"/>
              </a:ext>
            </a:extLst>
          </p:cNvPr>
          <p:cNvSpPr>
            <a:spLocks noGrp="1"/>
          </p:cNvSpPr>
          <p:nvPr>
            <p:ph type="title"/>
          </p:nvPr>
        </p:nvSpPr>
        <p:spPr/>
        <p:txBody>
          <a:bodyPr/>
          <a:lstStyle/>
          <a:p>
            <a:r>
              <a:rPr lang="it-IT" sz="4400" dirty="0"/>
              <a:t>Se un processo “cattivo” viene automatizzato, si finisce per avere un processo automatizzato “cattivo”</a:t>
            </a:r>
            <a:endParaRPr lang="de-DE" sz="4400" dirty="0"/>
          </a:p>
        </p:txBody>
      </p:sp>
      <p:sp>
        <p:nvSpPr>
          <p:cNvPr id="3" name="Foliennummernplatzhalter 2">
            <a:extLst>
              <a:ext uri="{FF2B5EF4-FFF2-40B4-BE49-F238E27FC236}">
                <a16:creationId xmlns:a16="http://schemas.microsoft.com/office/drawing/2014/main" id="{947A32B3-753F-BB05-DF30-7B15D4293EE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933B5037-E68B-AFC6-0977-8307C148B92C}"/>
              </a:ext>
            </a:extLst>
          </p:cNvPr>
          <p:cNvSpPr>
            <a:spLocks noGrp="1"/>
          </p:cNvSpPr>
          <p:nvPr>
            <p:ph type="body" sz="quarter" idx="11"/>
          </p:nvPr>
        </p:nvSpPr>
        <p:spPr/>
        <p:txBody>
          <a:bodyPr/>
          <a:lstStyle/>
          <a:p>
            <a:r>
              <a:rPr lang="de-DE" dirty="0"/>
              <a:t>SCHUNK-Customer</a:t>
            </a:r>
          </a:p>
        </p:txBody>
      </p:sp>
    </p:spTree>
    <p:extLst>
      <p:ext uri="{BB962C8B-B14F-4D97-AF65-F5344CB8AC3E}">
        <p14:creationId xmlns:p14="http://schemas.microsoft.com/office/powerpoint/2010/main" val="661724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3D9B6-9E8B-32FB-4FBF-284FBA63F319}"/>
              </a:ext>
            </a:extLst>
          </p:cNvPr>
          <p:cNvSpPr>
            <a:spLocks noGrp="1"/>
          </p:cNvSpPr>
          <p:nvPr>
            <p:ph type="title"/>
          </p:nvPr>
        </p:nvSpPr>
        <p:spPr/>
        <p:txBody>
          <a:bodyPr/>
          <a:lstStyle/>
          <a:p>
            <a:r>
              <a:rPr lang="it-IT" dirty="0"/>
              <a:t>Prerequisiti per l’automazione di macchine utensili</a:t>
            </a:r>
            <a:endParaRPr lang="de-DE" dirty="0"/>
          </a:p>
        </p:txBody>
      </p:sp>
      <p:sp>
        <p:nvSpPr>
          <p:cNvPr id="3" name="Foliennummernplatzhalter 2">
            <a:extLst>
              <a:ext uri="{FF2B5EF4-FFF2-40B4-BE49-F238E27FC236}">
                <a16:creationId xmlns:a16="http://schemas.microsoft.com/office/drawing/2014/main" id="{27A14249-51D3-A080-9569-2B2902CD5F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C80036A9-2C1A-E04A-A537-8E5A127006C0}"/>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sp>
        <p:nvSpPr>
          <p:cNvPr id="5" name="Textplatzhalter 4">
            <a:extLst>
              <a:ext uri="{FF2B5EF4-FFF2-40B4-BE49-F238E27FC236}">
                <a16:creationId xmlns:a16="http://schemas.microsoft.com/office/drawing/2014/main" id="{E1573C5F-7BFA-41B8-08C2-75C766532B28}"/>
              </a:ext>
            </a:extLst>
          </p:cNvPr>
          <p:cNvSpPr>
            <a:spLocks noGrp="1"/>
          </p:cNvSpPr>
          <p:nvPr>
            <p:ph type="body" sz="quarter" idx="12"/>
          </p:nvPr>
        </p:nvSpPr>
        <p:spPr>
          <a:xfrm>
            <a:off x="2394853" y="2175168"/>
            <a:ext cx="2861947" cy="1123950"/>
          </a:xfrm>
        </p:spPr>
        <p:txBody>
          <a:bodyPr/>
          <a:lstStyle/>
          <a:p>
            <a:pPr marL="0" indent="0" algn="ctr">
              <a:buNone/>
            </a:pPr>
            <a:r>
              <a:rPr lang="de-DE" b="1" dirty="0">
                <a:solidFill>
                  <a:srgbClr val="00B0F0"/>
                </a:solidFill>
              </a:rPr>
              <a:t>1. </a:t>
            </a:r>
            <a:r>
              <a:rPr lang="it-IT" dirty="0">
                <a:solidFill>
                  <a:srgbClr val="002060"/>
                </a:solidFill>
              </a:rPr>
              <a:t>Ottimizzare il processo esistente e renderlo stabile.</a:t>
            </a:r>
            <a:endParaRPr lang="de-DE" dirty="0">
              <a:solidFill>
                <a:srgbClr val="002060"/>
              </a:solidFill>
            </a:endParaRPr>
          </a:p>
        </p:txBody>
      </p:sp>
      <p:grpSp>
        <p:nvGrpSpPr>
          <p:cNvPr id="18" name="Gruppieren 17">
            <a:extLst>
              <a:ext uri="{FF2B5EF4-FFF2-40B4-BE49-F238E27FC236}">
                <a16:creationId xmlns:a16="http://schemas.microsoft.com/office/drawing/2014/main" id="{74E725A6-806F-82B0-8648-259B6CFAC46F}"/>
              </a:ext>
            </a:extLst>
          </p:cNvPr>
          <p:cNvGrpSpPr/>
          <p:nvPr/>
        </p:nvGrpSpPr>
        <p:grpSpPr>
          <a:xfrm>
            <a:off x="1673039" y="3492137"/>
            <a:ext cx="5026039" cy="2340000"/>
            <a:chOff x="2034989" y="3492137"/>
            <a:chExt cx="5026039" cy="2340000"/>
          </a:xfrm>
        </p:grpSpPr>
        <p:pic>
          <p:nvPicPr>
            <p:cNvPr id="7" name="Grafik 11">
              <a:extLst>
                <a:ext uri="{FF2B5EF4-FFF2-40B4-BE49-F238E27FC236}">
                  <a16:creationId xmlns:a16="http://schemas.microsoft.com/office/drawing/2014/main" id="{2959CADF-E6E1-5F70-CE92-A8250042D03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726" b="89801" l="3200" r="99400">
                          <a14:foregroundMark x1="21000" y1="22139" x2="43800" y2="71642"/>
                          <a14:foregroundMark x1="43800" y1="71642" x2="83400" y2="73881"/>
                          <a14:foregroundMark x1="83400" y1="73881" x2="90200" y2="38308"/>
                          <a14:foregroundMark x1="8200" y1="37313" x2="37800" y2="72388"/>
                          <a14:foregroundMark x1="37800" y1="72388" x2="41000" y2="73383"/>
                          <a14:foregroundMark x1="85200" y1="60945" x2="45400" y2="78607"/>
                          <a14:foregroundMark x1="45400" y1="78607" x2="7200" y2="65672"/>
                          <a14:foregroundMark x1="7200" y1="65672" x2="20600" y2="16667"/>
                          <a14:foregroundMark x1="20600" y1="16667" x2="64200" y2="9701"/>
                          <a14:foregroundMark x1="64200" y1="9701" x2="94200" y2="44030"/>
                          <a14:foregroundMark x1="94200" y1="44030" x2="95800" y2="44776"/>
                          <a14:foregroundMark x1="90800" y1="40050" x2="95800" y2="52488"/>
                          <a14:foregroundMark x1="90800" y1="29602" x2="95200" y2="61940"/>
                          <a14:foregroundMark x1="95800" y1="37313" x2="99400" y2="55224"/>
                          <a14:foregroundMark x1="53000" y1="50498" x2="53000" y2="50498"/>
                          <a14:foregroundMark x1="47400" y1="52488" x2="64400" y2="85572"/>
                          <a14:foregroundMark x1="8200" y1="25871" x2="7400" y2="68657"/>
                          <a14:foregroundMark x1="38000" y1="51493" x2="38000" y2="50498"/>
                          <a14:foregroundMark x1="41600" y1="49751" x2="42400" y2="50498"/>
                          <a14:foregroundMark x1="97200" y1="59950" x2="57600" y2="74129"/>
                          <a14:foregroundMark x1="57600" y1="74129" x2="57400" y2="76119"/>
                          <a14:foregroundMark x1="10200" y1="38308" x2="3800" y2="68657"/>
                          <a14:foregroundMark x1="27400" y1="4975" x2="86600" y2="27861"/>
                          <a14:foregroundMark x1="11000" y1="22139" x2="3800" y2="54478"/>
                          <a14:foregroundMark x1="12400" y1="9701" x2="6800" y2="52488"/>
                          <a14:foregroundMark x1="3200" y1="22139" x2="6000" y2="61940"/>
                        </a14:backgroundRemoval>
                      </a14:imgEffect>
                    </a14:imgLayer>
                  </a14:imgProps>
                </a:ext>
                <a:ext uri="{28A0092B-C50C-407E-A947-70E740481C1C}">
                  <a14:useLocalDpi xmlns:a14="http://schemas.microsoft.com/office/drawing/2010/main"/>
                </a:ext>
              </a:extLst>
            </a:blip>
            <a:srcRect/>
            <a:stretch>
              <a:fillRect/>
            </a:stretch>
          </p:blipFill>
          <p:spPr bwMode="auto">
            <a:xfrm>
              <a:off x="5748436" y="3877072"/>
              <a:ext cx="987430" cy="72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Grafik 8">
              <a:extLst>
                <a:ext uri="{FF2B5EF4-FFF2-40B4-BE49-F238E27FC236}">
                  <a16:creationId xmlns:a16="http://schemas.microsoft.com/office/drawing/2014/main" id="{2748D30F-B3F2-4AD3-267B-F692988B0EA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17" b="95699" l="1600" r="95000">
                          <a14:foregroundMark x1="45800" y1="5735" x2="49400" y2="72760"/>
                          <a14:foregroundMark x1="49400" y1="72760" x2="6400" y2="36918"/>
                          <a14:foregroundMark x1="6400" y1="36918" x2="94400" y2="45161"/>
                          <a14:foregroundMark x1="54400" y1="717" x2="14400" y2="24014"/>
                          <a14:foregroundMark x1="14400" y1="24014" x2="9400" y2="33333"/>
                          <a14:foregroundMark x1="98600" y1="48746" x2="58600" y2="75269"/>
                          <a14:foregroundMark x1="58600" y1="75269" x2="17600" y2="69534"/>
                          <a14:foregroundMark x1="17600" y1="69534" x2="6000" y2="49821"/>
                          <a14:foregroundMark x1="85800" y1="47670" x2="88000" y2="47670"/>
                          <a14:foregroundMark x1="93000" y1="48746" x2="93000" y2="48746"/>
                          <a14:foregroundMark x1="93000" y1="48746" x2="48800" y2="69534"/>
                          <a14:foregroundMark x1="48800" y1="69534" x2="53000" y2="89606"/>
                          <a14:foregroundMark x1="92200" y1="47670" x2="55200" y2="86022"/>
                          <a14:foregroundMark x1="95000" y1="60932" x2="45800" y2="95699"/>
                          <a14:foregroundMark x1="1600" y1="48746" x2="3000" y2="49821"/>
                        </a14:backgroundRemoval>
                      </a14:imgEffect>
                    </a14:imgLayer>
                  </a14:imgProps>
                </a:ext>
                <a:ext uri="{28A0092B-C50C-407E-A947-70E740481C1C}">
                  <a14:useLocalDpi xmlns:a14="http://schemas.microsoft.com/office/drawing/2010/main"/>
                </a:ext>
              </a:extLst>
            </a:blip>
            <a:srcRect/>
            <a:stretch>
              <a:fillRect/>
            </a:stretch>
          </p:blipFill>
          <p:spPr bwMode="auto">
            <a:xfrm>
              <a:off x="5618750" y="4761184"/>
              <a:ext cx="1246802" cy="7192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51EA7674-A65F-E7D1-3C2B-3484FBB35B9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58273" y="3868744"/>
              <a:ext cx="754812" cy="1620000"/>
            </a:xfrm>
            <a:prstGeom prst="rect">
              <a:avLst/>
            </a:prstGeom>
          </p:spPr>
        </p:pic>
        <p:sp>
          <p:nvSpPr>
            <p:cNvPr id="13" name="Additionszeichen 12">
              <a:extLst>
                <a:ext uri="{FF2B5EF4-FFF2-40B4-BE49-F238E27FC236}">
                  <a16:creationId xmlns:a16="http://schemas.microsoft.com/office/drawing/2014/main" id="{BCF3691E-439E-4C04-2142-46E27DC83E71}"/>
                </a:ext>
              </a:extLst>
            </p:cNvPr>
            <p:cNvSpPr/>
            <p:nvPr/>
          </p:nvSpPr>
          <p:spPr>
            <a:xfrm>
              <a:off x="5157222"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sp>
          <p:nvSpPr>
            <p:cNvPr id="15" name="Additionszeichen 14">
              <a:extLst>
                <a:ext uri="{FF2B5EF4-FFF2-40B4-BE49-F238E27FC236}">
                  <a16:creationId xmlns:a16="http://schemas.microsoft.com/office/drawing/2014/main" id="{4E193A46-66DD-D21D-DC2F-FCF58939BF99}"/>
                </a:ext>
              </a:extLst>
            </p:cNvPr>
            <p:cNvSpPr/>
            <p:nvPr/>
          </p:nvSpPr>
          <p:spPr>
            <a:xfrm>
              <a:off x="3992922"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sp>
          <p:nvSpPr>
            <p:cNvPr id="24" name="Rechteck 23">
              <a:extLst>
                <a:ext uri="{FF2B5EF4-FFF2-40B4-BE49-F238E27FC236}">
                  <a16:creationId xmlns:a16="http://schemas.microsoft.com/office/drawing/2014/main" id="{AB268DFF-BEEE-94F7-C181-F099424A3EDE}"/>
                </a:ext>
              </a:extLst>
            </p:cNvPr>
            <p:cNvSpPr/>
            <p:nvPr/>
          </p:nvSpPr>
          <p:spPr>
            <a:xfrm>
              <a:off x="2034989" y="3492137"/>
              <a:ext cx="5026039" cy="2340000"/>
            </a:xfrm>
            <a:custGeom>
              <a:avLst/>
              <a:gdLst>
                <a:gd name="connsiteX0" fmla="*/ 0 w 5026039"/>
                <a:gd name="connsiteY0" fmla="*/ 0 h 2340000"/>
                <a:gd name="connsiteX1" fmla="*/ 508188 w 5026039"/>
                <a:gd name="connsiteY1" fmla="*/ 0 h 2340000"/>
                <a:gd name="connsiteX2" fmla="*/ 966116 w 5026039"/>
                <a:gd name="connsiteY2" fmla="*/ 0 h 2340000"/>
                <a:gd name="connsiteX3" fmla="*/ 1524565 w 5026039"/>
                <a:gd name="connsiteY3" fmla="*/ 0 h 2340000"/>
                <a:gd name="connsiteX4" fmla="*/ 1932233 w 5026039"/>
                <a:gd name="connsiteY4" fmla="*/ 0 h 2340000"/>
                <a:gd name="connsiteX5" fmla="*/ 2390161 w 5026039"/>
                <a:gd name="connsiteY5" fmla="*/ 0 h 2340000"/>
                <a:gd name="connsiteX6" fmla="*/ 3049130 w 5026039"/>
                <a:gd name="connsiteY6" fmla="*/ 0 h 2340000"/>
                <a:gd name="connsiteX7" fmla="*/ 3607579 w 5026039"/>
                <a:gd name="connsiteY7" fmla="*/ 0 h 2340000"/>
                <a:gd name="connsiteX8" fmla="*/ 4065507 w 5026039"/>
                <a:gd name="connsiteY8" fmla="*/ 0 h 2340000"/>
                <a:gd name="connsiteX9" fmla="*/ 4473175 w 5026039"/>
                <a:gd name="connsiteY9" fmla="*/ 0 h 2340000"/>
                <a:gd name="connsiteX10" fmla="*/ 5026039 w 5026039"/>
                <a:gd name="connsiteY10" fmla="*/ 0 h 2340000"/>
                <a:gd name="connsiteX11" fmla="*/ 5026039 w 5026039"/>
                <a:gd name="connsiteY11" fmla="*/ 585000 h 2340000"/>
                <a:gd name="connsiteX12" fmla="*/ 5026039 w 5026039"/>
                <a:gd name="connsiteY12" fmla="*/ 1099800 h 2340000"/>
                <a:gd name="connsiteX13" fmla="*/ 5026039 w 5026039"/>
                <a:gd name="connsiteY13" fmla="*/ 1638000 h 2340000"/>
                <a:gd name="connsiteX14" fmla="*/ 5026039 w 5026039"/>
                <a:gd name="connsiteY14" fmla="*/ 2340000 h 2340000"/>
                <a:gd name="connsiteX15" fmla="*/ 4367069 w 5026039"/>
                <a:gd name="connsiteY15" fmla="*/ 2340000 h 2340000"/>
                <a:gd name="connsiteX16" fmla="*/ 3959402 w 5026039"/>
                <a:gd name="connsiteY16" fmla="*/ 2340000 h 2340000"/>
                <a:gd name="connsiteX17" fmla="*/ 3350693 w 5026039"/>
                <a:gd name="connsiteY17" fmla="*/ 2340000 h 2340000"/>
                <a:gd name="connsiteX18" fmla="*/ 2943025 w 5026039"/>
                <a:gd name="connsiteY18" fmla="*/ 2340000 h 2340000"/>
                <a:gd name="connsiteX19" fmla="*/ 2535357 w 5026039"/>
                <a:gd name="connsiteY19" fmla="*/ 2340000 h 2340000"/>
                <a:gd name="connsiteX20" fmla="*/ 1876388 w 5026039"/>
                <a:gd name="connsiteY20" fmla="*/ 2340000 h 2340000"/>
                <a:gd name="connsiteX21" fmla="*/ 1418460 w 5026039"/>
                <a:gd name="connsiteY21" fmla="*/ 2340000 h 2340000"/>
                <a:gd name="connsiteX22" fmla="*/ 809751 w 5026039"/>
                <a:gd name="connsiteY22" fmla="*/ 2340000 h 2340000"/>
                <a:gd name="connsiteX23" fmla="*/ 0 w 5026039"/>
                <a:gd name="connsiteY23" fmla="*/ 2340000 h 2340000"/>
                <a:gd name="connsiteX24" fmla="*/ 0 w 5026039"/>
                <a:gd name="connsiteY24" fmla="*/ 1708200 h 2340000"/>
                <a:gd name="connsiteX25" fmla="*/ 0 w 5026039"/>
                <a:gd name="connsiteY25" fmla="*/ 1076400 h 2340000"/>
                <a:gd name="connsiteX26" fmla="*/ 0 w 5026039"/>
                <a:gd name="connsiteY2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26039" h="2340000" extrusionOk="0">
                  <a:moveTo>
                    <a:pt x="0" y="0"/>
                  </a:moveTo>
                  <a:cubicBezTo>
                    <a:pt x="190723" y="-21578"/>
                    <a:pt x="389539" y="27850"/>
                    <a:pt x="508188" y="0"/>
                  </a:cubicBezTo>
                  <a:cubicBezTo>
                    <a:pt x="626837" y="-27850"/>
                    <a:pt x="860368" y="5467"/>
                    <a:pt x="966116" y="0"/>
                  </a:cubicBezTo>
                  <a:cubicBezTo>
                    <a:pt x="1071864" y="-5467"/>
                    <a:pt x="1353006" y="41802"/>
                    <a:pt x="1524565" y="0"/>
                  </a:cubicBezTo>
                  <a:cubicBezTo>
                    <a:pt x="1696124" y="-41802"/>
                    <a:pt x="1805057" y="20538"/>
                    <a:pt x="1932233" y="0"/>
                  </a:cubicBezTo>
                  <a:cubicBezTo>
                    <a:pt x="2059409" y="-20538"/>
                    <a:pt x="2289816" y="16309"/>
                    <a:pt x="2390161" y="0"/>
                  </a:cubicBezTo>
                  <a:cubicBezTo>
                    <a:pt x="2490506" y="-16309"/>
                    <a:pt x="2733691" y="23652"/>
                    <a:pt x="3049130" y="0"/>
                  </a:cubicBezTo>
                  <a:cubicBezTo>
                    <a:pt x="3364569" y="-23652"/>
                    <a:pt x="3488159" y="18847"/>
                    <a:pt x="3607579" y="0"/>
                  </a:cubicBezTo>
                  <a:cubicBezTo>
                    <a:pt x="3726999" y="-18847"/>
                    <a:pt x="3848389" y="28776"/>
                    <a:pt x="4065507" y="0"/>
                  </a:cubicBezTo>
                  <a:cubicBezTo>
                    <a:pt x="4282625" y="-28776"/>
                    <a:pt x="4290260" y="28111"/>
                    <a:pt x="4473175" y="0"/>
                  </a:cubicBezTo>
                  <a:cubicBezTo>
                    <a:pt x="4656090" y="-28111"/>
                    <a:pt x="4910526" y="28682"/>
                    <a:pt x="5026039" y="0"/>
                  </a:cubicBezTo>
                  <a:cubicBezTo>
                    <a:pt x="5036153" y="192520"/>
                    <a:pt x="4998912" y="324363"/>
                    <a:pt x="5026039" y="585000"/>
                  </a:cubicBezTo>
                  <a:cubicBezTo>
                    <a:pt x="5053166" y="845637"/>
                    <a:pt x="5009913" y="878605"/>
                    <a:pt x="5026039" y="1099800"/>
                  </a:cubicBezTo>
                  <a:cubicBezTo>
                    <a:pt x="5042165" y="1320995"/>
                    <a:pt x="5006310" y="1524520"/>
                    <a:pt x="5026039" y="1638000"/>
                  </a:cubicBezTo>
                  <a:cubicBezTo>
                    <a:pt x="5045768" y="1751480"/>
                    <a:pt x="4965096" y="1994889"/>
                    <a:pt x="5026039" y="2340000"/>
                  </a:cubicBezTo>
                  <a:cubicBezTo>
                    <a:pt x="4792073" y="2343462"/>
                    <a:pt x="4517224" y="2269253"/>
                    <a:pt x="4367069" y="2340000"/>
                  </a:cubicBezTo>
                  <a:cubicBezTo>
                    <a:pt x="4216914" y="2410747"/>
                    <a:pt x="4059474" y="2297729"/>
                    <a:pt x="3959402" y="2340000"/>
                  </a:cubicBezTo>
                  <a:cubicBezTo>
                    <a:pt x="3859330" y="2382271"/>
                    <a:pt x="3521953" y="2332137"/>
                    <a:pt x="3350693" y="2340000"/>
                  </a:cubicBezTo>
                  <a:cubicBezTo>
                    <a:pt x="3179433" y="2347863"/>
                    <a:pt x="3128869" y="2312384"/>
                    <a:pt x="2943025" y="2340000"/>
                  </a:cubicBezTo>
                  <a:cubicBezTo>
                    <a:pt x="2757181" y="2367616"/>
                    <a:pt x="2687048" y="2313423"/>
                    <a:pt x="2535357" y="2340000"/>
                  </a:cubicBezTo>
                  <a:cubicBezTo>
                    <a:pt x="2383666" y="2366577"/>
                    <a:pt x="2197582" y="2331157"/>
                    <a:pt x="1876388" y="2340000"/>
                  </a:cubicBezTo>
                  <a:cubicBezTo>
                    <a:pt x="1555194" y="2348843"/>
                    <a:pt x="1595649" y="2331247"/>
                    <a:pt x="1418460" y="2340000"/>
                  </a:cubicBezTo>
                  <a:cubicBezTo>
                    <a:pt x="1241271" y="2348753"/>
                    <a:pt x="1001159" y="2312674"/>
                    <a:pt x="809751" y="2340000"/>
                  </a:cubicBezTo>
                  <a:cubicBezTo>
                    <a:pt x="618343" y="2367326"/>
                    <a:pt x="334796" y="2281392"/>
                    <a:pt x="0" y="2340000"/>
                  </a:cubicBezTo>
                  <a:cubicBezTo>
                    <a:pt x="-2585" y="2136764"/>
                    <a:pt x="56348" y="1958502"/>
                    <a:pt x="0" y="1708200"/>
                  </a:cubicBezTo>
                  <a:cubicBezTo>
                    <a:pt x="-56348" y="1457898"/>
                    <a:pt x="24422" y="1309190"/>
                    <a:pt x="0" y="1076400"/>
                  </a:cubicBezTo>
                  <a:cubicBezTo>
                    <a:pt x="-24422" y="843610"/>
                    <a:pt x="124080" y="371667"/>
                    <a:pt x="0" y="0"/>
                  </a:cubicBezTo>
                  <a:close/>
                </a:path>
              </a:pathLst>
            </a:custGeom>
            <a:noFill/>
            <a:ln w="38100">
              <a:solidFill>
                <a:srgbClr val="009EE0"/>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12" name="Grafik 11">
              <a:extLst>
                <a:ext uri="{FF2B5EF4-FFF2-40B4-BE49-F238E27FC236}">
                  <a16:creationId xmlns:a16="http://schemas.microsoft.com/office/drawing/2014/main" id="{C37189DB-CEA5-1EA5-DD5E-15A92F1F59CF}"/>
                </a:ext>
              </a:extLst>
            </p:cNvPr>
            <p:cNvPicPr>
              <a:picLocks noChangeAspect="1"/>
            </p:cNvPicPr>
            <p:nvPr/>
          </p:nvPicPr>
          <p:blipFill>
            <a:blip r:embed="rId8"/>
            <a:stretch>
              <a:fillRect/>
            </a:stretch>
          </p:blipFill>
          <p:spPr>
            <a:xfrm>
              <a:off x="2212910" y="3849531"/>
              <a:ext cx="1770256" cy="1620000"/>
            </a:xfrm>
            <a:prstGeom prst="rect">
              <a:avLst/>
            </a:prstGeom>
          </p:spPr>
        </p:pic>
      </p:grpSp>
      <p:pic>
        <p:nvPicPr>
          <p:cNvPr id="6" name="Grafik 5">
            <a:extLst>
              <a:ext uri="{FF2B5EF4-FFF2-40B4-BE49-F238E27FC236}">
                <a16:creationId xmlns:a16="http://schemas.microsoft.com/office/drawing/2014/main" id="{2E2DAD65-5541-47C2-ED8C-D2731D3CA99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99053" y="5763861"/>
            <a:ext cx="400050" cy="457200"/>
          </a:xfrm>
          <a:prstGeom prst="rect">
            <a:avLst/>
          </a:prstGeom>
        </p:spPr>
      </p:pic>
      <p:grpSp>
        <p:nvGrpSpPr>
          <p:cNvPr id="20" name="Gruppieren 19">
            <a:extLst>
              <a:ext uri="{FF2B5EF4-FFF2-40B4-BE49-F238E27FC236}">
                <a16:creationId xmlns:a16="http://schemas.microsoft.com/office/drawing/2014/main" id="{C4A307EA-1719-AB3F-9928-6D700A880B05}"/>
              </a:ext>
            </a:extLst>
          </p:cNvPr>
          <p:cNvGrpSpPr/>
          <p:nvPr/>
        </p:nvGrpSpPr>
        <p:grpSpPr>
          <a:xfrm>
            <a:off x="6890966" y="2175720"/>
            <a:ext cx="3519168" cy="3653811"/>
            <a:chOff x="6890966" y="2175720"/>
            <a:chExt cx="3519168" cy="3653811"/>
          </a:xfrm>
        </p:grpSpPr>
        <p:grpSp>
          <p:nvGrpSpPr>
            <p:cNvPr id="17" name="Gruppieren 16">
              <a:extLst>
                <a:ext uri="{FF2B5EF4-FFF2-40B4-BE49-F238E27FC236}">
                  <a16:creationId xmlns:a16="http://schemas.microsoft.com/office/drawing/2014/main" id="{926D6CA5-9D65-7EF5-0B48-95B538551A46}"/>
                </a:ext>
              </a:extLst>
            </p:cNvPr>
            <p:cNvGrpSpPr/>
            <p:nvPr/>
          </p:nvGrpSpPr>
          <p:grpSpPr>
            <a:xfrm>
              <a:off x="6890966" y="3489531"/>
              <a:ext cx="3354563" cy="2340000"/>
              <a:chOff x="7252916" y="3489531"/>
              <a:chExt cx="3354563" cy="2340000"/>
            </a:xfrm>
          </p:grpSpPr>
          <p:sp>
            <p:nvSpPr>
              <p:cNvPr id="23" name="Additionszeichen 22">
                <a:extLst>
                  <a:ext uri="{FF2B5EF4-FFF2-40B4-BE49-F238E27FC236}">
                    <a16:creationId xmlns:a16="http://schemas.microsoft.com/office/drawing/2014/main" id="{BE2C1337-E50F-1E52-1968-AA3C424BFB38}"/>
                  </a:ext>
                </a:extLst>
              </p:cNvPr>
              <p:cNvSpPr/>
              <p:nvPr/>
            </p:nvSpPr>
            <p:spPr>
              <a:xfrm>
                <a:off x="7252916"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grpSp>
            <p:nvGrpSpPr>
              <p:cNvPr id="14" name="Gruppieren 13">
                <a:extLst>
                  <a:ext uri="{FF2B5EF4-FFF2-40B4-BE49-F238E27FC236}">
                    <a16:creationId xmlns:a16="http://schemas.microsoft.com/office/drawing/2014/main" id="{4DF80CC8-7CE5-E2C8-9534-6C8BA2107E79}"/>
                  </a:ext>
                </a:extLst>
              </p:cNvPr>
              <p:cNvGrpSpPr/>
              <p:nvPr/>
            </p:nvGrpSpPr>
            <p:grpSpPr>
              <a:xfrm>
                <a:off x="8017142" y="3489531"/>
                <a:ext cx="2590337" cy="2340000"/>
                <a:chOff x="8017142" y="3489531"/>
                <a:chExt cx="2590337" cy="2340000"/>
              </a:xfrm>
            </p:grpSpPr>
            <p:sp>
              <p:nvSpPr>
                <p:cNvPr id="11" name="Additionszeichen 10">
                  <a:extLst>
                    <a:ext uri="{FF2B5EF4-FFF2-40B4-BE49-F238E27FC236}">
                      <a16:creationId xmlns:a16="http://schemas.microsoft.com/office/drawing/2014/main" id="{23A9F5E9-05E4-A35B-0DFC-6E2FA2D207AA}"/>
                    </a:ext>
                  </a:extLst>
                </p:cNvPr>
                <p:cNvSpPr/>
                <p:nvPr/>
              </p:nvSpPr>
              <p:spPr>
                <a:xfrm>
                  <a:off x="9086353"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16" name="Grafik 15">
                  <a:extLst>
                    <a:ext uri="{FF2B5EF4-FFF2-40B4-BE49-F238E27FC236}">
                      <a16:creationId xmlns:a16="http://schemas.microsoft.com/office/drawing/2014/main" id="{46938AF6-4619-752D-A083-D331024EE308}"/>
                    </a:ext>
                  </a:extLst>
                </p:cNvPr>
                <p:cNvPicPr>
                  <a:picLocks noChangeAspect="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37244" y="3852137"/>
                  <a:ext cx="970235" cy="1620000"/>
                </a:xfrm>
                <a:prstGeom prst="rect">
                  <a:avLst/>
                </a:prstGeom>
              </p:spPr>
            </p:pic>
            <p:pic>
              <p:nvPicPr>
                <p:cNvPr id="22" name="Grafik 21">
                  <a:extLst>
                    <a:ext uri="{FF2B5EF4-FFF2-40B4-BE49-F238E27FC236}">
                      <a16:creationId xmlns:a16="http://schemas.microsoft.com/office/drawing/2014/main" id="{176548CF-8431-A370-AA4B-0B718B584607}"/>
                    </a:ext>
                  </a:extLst>
                </p:cNvPr>
                <p:cNvPicPr>
                  <a:picLocks noChangeAspect="1"/>
                </p:cNvPicPr>
                <p:nvPr/>
              </p:nvPicPr>
              <p:blipFill>
                <a:blip r:embed="rId12"/>
                <a:stretch>
                  <a:fillRect/>
                </a:stretch>
              </p:blipFill>
              <p:spPr>
                <a:xfrm>
                  <a:off x="8184606" y="3868744"/>
                  <a:ext cx="877034" cy="1620000"/>
                </a:xfrm>
                <a:prstGeom prst="rect">
                  <a:avLst/>
                </a:prstGeom>
              </p:spPr>
            </p:pic>
            <p:sp>
              <p:nvSpPr>
                <p:cNvPr id="10" name="Rechteck 9">
                  <a:extLst>
                    <a:ext uri="{FF2B5EF4-FFF2-40B4-BE49-F238E27FC236}">
                      <a16:creationId xmlns:a16="http://schemas.microsoft.com/office/drawing/2014/main" id="{D7A351CF-9A39-8C74-5B5A-A1B9B856CF53}"/>
                    </a:ext>
                  </a:extLst>
                </p:cNvPr>
                <p:cNvSpPr/>
                <p:nvPr/>
              </p:nvSpPr>
              <p:spPr>
                <a:xfrm>
                  <a:off x="8017142" y="3489531"/>
                  <a:ext cx="2556000" cy="2340000"/>
                </a:xfrm>
                <a:custGeom>
                  <a:avLst/>
                  <a:gdLst>
                    <a:gd name="connsiteX0" fmla="*/ 0 w 2556000"/>
                    <a:gd name="connsiteY0" fmla="*/ 0 h 2340000"/>
                    <a:gd name="connsiteX1" fmla="*/ 485640 w 2556000"/>
                    <a:gd name="connsiteY1" fmla="*/ 0 h 2340000"/>
                    <a:gd name="connsiteX2" fmla="*/ 945720 w 2556000"/>
                    <a:gd name="connsiteY2" fmla="*/ 0 h 2340000"/>
                    <a:gd name="connsiteX3" fmla="*/ 1456920 w 2556000"/>
                    <a:gd name="connsiteY3" fmla="*/ 0 h 2340000"/>
                    <a:gd name="connsiteX4" fmla="*/ 1891440 w 2556000"/>
                    <a:gd name="connsiteY4" fmla="*/ 0 h 2340000"/>
                    <a:gd name="connsiteX5" fmla="*/ 2556000 w 2556000"/>
                    <a:gd name="connsiteY5" fmla="*/ 0 h 2340000"/>
                    <a:gd name="connsiteX6" fmla="*/ 2556000 w 2556000"/>
                    <a:gd name="connsiteY6" fmla="*/ 631800 h 2340000"/>
                    <a:gd name="connsiteX7" fmla="*/ 2556000 w 2556000"/>
                    <a:gd name="connsiteY7" fmla="*/ 1193400 h 2340000"/>
                    <a:gd name="connsiteX8" fmla="*/ 2556000 w 2556000"/>
                    <a:gd name="connsiteY8" fmla="*/ 1755000 h 2340000"/>
                    <a:gd name="connsiteX9" fmla="*/ 2556000 w 2556000"/>
                    <a:gd name="connsiteY9" fmla="*/ 2340000 h 2340000"/>
                    <a:gd name="connsiteX10" fmla="*/ 1993680 w 2556000"/>
                    <a:gd name="connsiteY10" fmla="*/ 2340000 h 2340000"/>
                    <a:gd name="connsiteX11" fmla="*/ 1533600 w 2556000"/>
                    <a:gd name="connsiteY11" fmla="*/ 2340000 h 2340000"/>
                    <a:gd name="connsiteX12" fmla="*/ 996840 w 2556000"/>
                    <a:gd name="connsiteY12" fmla="*/ 2340000 h 2340000"/>
                    <a:gd name="connsiteX13" fmla="*/ 536760 w 2556000"/>
                    <a:gd name="connsiteY13" fmla="*/ 2340000 h 2340000"/>
                    <a:gd name="connsiteX14" fmla="*/ 0 w 2556000"/>
                    <a:gd name="connsiteY14" fmla="*/ 2340000 h 2340000"/>
                    <a:gd name="connsiteX15" fmla="*/ 0 w 2556000"/>
                    <a:gd name="connsiteY15" fmla="*/ 1801800 h 2340000"/>
                    <a:gd name="connsiteX16" fmla="*/ 0 w 2556000"/>
                    <a:gd name="connsiteY16" fmla="*/ 1287000 h 2340000"/>
                    <a:gd name="connsiteX17" fmla="*/ 0 w 2556000"/>
                    <a:gd name="connsiteY17" fmla="*/ 655200 h 2340000"/>
                    <a:gd name="connsiteX18" fmla="*/ 0 w 2556000"/>
                    <a:gd name="connsiteY18"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6000" h="2340000" extrusionOk="0">
                      <a:moveTo>
                        <a:pt x="0" y="0"/>
                      </a:moveTo>
                      <a:cubicBezTo>
                        <a:pt x="131618" y="-1464"/>
                        <a:pt x="318043" y="55608"/>
                        <a:pt x="485640" y="0"/>
                      </a:cubicBezTo>
                      <a:cubicBezTo>
                        <a:pt x="653237" y="-55608"/>
                        <a:pt x="841702" y="33081"/>
                        <a:pt x="945720" y="0"/>
                      </a:cubicBezTo>
                      <a:cubicBezTo>
                        <a:pt x="1049738" y="-33081"/>
                        <a:pt x="1257541" y="57038"/>
                        <a:pt x="1456920" y="0"/>
                      </a:cubicBezTo>
                      <a:cubicBezTo>
                        <a:pt x="1656299" y="-57038"/>
                        <a:pt x="1675005" y="24123"/>
                        <a:pt x="1891440" y="0"/>
                      </a:cubicBezTo>
                      <a:cubicBezTo>
                        <a:pt x="2107875" y="-24123"/>
                        <a:pt x="2345267" y="45302"/>
                        <a:pt x="2556000" y="0"/>
                      </a:cubicBezTo>
                      <a:cubicBezTo>
                        <a:pt x="2621499" y="179453"/>
                        <a:pt x="2483227" y="338099"/>
                        <a:pt x="2556000" y="631800"/>
                      </a:cubicBezTo>
                      <a:cubicBezTo>
                        <a:pt x="2628773" y="925501"/>
                        <a:pt x="2535402" y="921767"/>
                        <a:pt x="2556000" y="1193400"/>
                      </a:cubicBezTo>
                      <a:cubicBezTo>
                        <a:pt x="2576598" y="1465033"/>
                        <a:pt x="2516787" y="1571867"/>
                        <a:pt x="2556000" y="1755000"/>
                      </a:cubicBezTo>
                      <a:cubicBezTo>
                        <a:pt x="2595213" y="1938133"/>
                        <a:pt x="2513479" y="2169394"/>
                        <a:pt x="2556000" y="2340000"/>
                      </a:cubicBezTo>
                      <a:cubicBezTo>
                        <a:pt x="2324802" y="2394529"/>
                        <a:pt x="2160801" y="2286337"/>
                        <a:pt x="1993680" y="2340000"/>
                      </a:cubicBezTo>
                      <a:cubicBezTo>
                        <a:pt x="1826559" y="2393663"/>
                        <a:pt x="1720768" y="2318331"/>
                        <a:pt x="1533600" y="2340000"/>
                      </a:cubicBezTo>
                      <a:cubicBezTo>
                        <a:pt x="1346432" y="2361669"/>
                        <a:pt x="1215620" y="2294678"/>
                        <a:pt x="996840" y="2340000"/>
                      </a:cubicBezTo>
                      <a:cubicBezTo>
                        <a:pt x="778060" y="2385322"/>
                        <a:pt x="742916" y="2314502"/>
                        <a:pt x="536760" y="2340000"/>
                      </a:cubicBezTo>
                      <a:cubicBezTo>
                        <a:pt x="330604" y="2365498"/>
                        <a:pt x="160438" y="2321092"/>
                        <a:pt x="0" y="2340000"/>
                      </a:cubicBezTo>
                      <a:cubicBezTo>
                        <a:pt x="-14070" y="2204189"/>
                        <a:pt x="4814" y="1956140"/>
                        <a:pt x="0" y="1801800"/>
                      </a:cubicBezTo>
                      <a:cubicBezTo>
                        <a:pt x="-4814" y="1647460"/>
                        <a:pt x="6153" y="1442582"/>
                        <a:pt x="0" y="1287000"/>
                      </a:cubicBezTo>
                      <a:cubicBezTo>
                        <a:pt x="-6153" y="1131418"/>
                        <a:pt x="45753" y="926843"/>
                        <a:pt x="0" y="655200"/>
                      </a:cubicBezTo>
                      <a:cubicBezTo>
                        <a:pt x="-45753" y="383557"/>
                        <a:pt x="36954" y="280600"/>
                        <a:pt x="0" y="0"/>
                      </a:cubicBezTo>
                      <a:close/>
                    </a:path>
                  </a:pathLst>
                </a:custGeom>
                <a:noFill/>
                <a:ln w="38100">
                  <a:solidFill>
                    <a:srgbClr val="009EE0"/>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grpSp>
        </p:grpSp>
        <p:sp>
          <p:nvSpPr>
            <p:cNvPr id="19" name="Textplatzhalter 4">
              <a:extLst>
                <a:ext uri="{FF2B5EF4-FFF2-40B4-BE49-F238E27FC236}">
                  <a16:creationId xmlns:a16="http://schemas.microsoft.com/office/drawing/2014/main" id="{3F5C0222-7368-EE41-B9FB-343D767357E1}"/>
                </a:ext>
              </a:extLst>
            </p:cNvPr>
            <p:cNvSpPr txBox="1">
              <a:spLocks/>
            </p:cNvSpPr>
            <p:nvPr/>
          </p:nvSpPr>
          <p:spPr>
            <a:xfrm>
              <a:off x="7456250" y="2175720"/>
              <a:ext cx="2953884" cy="112395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kumimoji="0" lang="de-DE" sz="2200" b="1" i="0" u="none" strike="noStrike" kern="1200" cap="none" spc="0" normalizeH="0" baseline="0" noProof="0" dirty="0">
                  <a:ln>
                    <a:noFill/>
                  </a:ln>
                  <a:solidFill>
                    <a:srgbClr val="00B0F0"/>
                  </a:solidFill>
                  <a:effectLst/>
                  <a:uLnTx/>
                  <a:uFillTx/>
                  <a:latin typeface="Fago Pro" panose="02000506040000020004" pitchFamily="50" charset="0"/>
                  <a:ea typeface="+mn-ea"/>
                  <a:cs typeface="+mn-cs"/>
                </a:rPr>
                <a:t>2. </a:t>
              </a:r>
              <a:r>
                <a:rPr kumimoji="0" lang="it-IT" sz="2200" i="0" u="none" strike="noStrike" kern="1200" cap="none" spc="0" normalizeH="0" baseline="0" noProof="0" dirty="0">
                  <a:ln>
                    <a:noFill/>
                  </a:ln>
                  <a:solidFill>
                    <a:srgbClr val="002060"/>
                  </a:solidFill>
                  <a:effectLst/>
                  <a:uLnTx/>
                  <a:uFillTx/>
                  <a:latin typeface="Fago Pro" panose="02000506040000020004" pitchFamily="50" charset="0"/>
                  <a:ea typeface="+mn-ea"/>
                  <a:cs typeface="+mn-cs"/>
                </a:rPr>
                <a:t>Automazione del processo di produzione collaudato.</a:t>
              </a:r>
              <a:endParaRPr kumimoji="0" lang="de-DE" sz="22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endParaRPr>
            </a:p>
          </p:txBody>
        </p:sp>
      </p:grpSp>
      <p:pic>
        <p:nvPicPr>
          <p:cNvPr id="25" name="Grafik 24" descr="Rakete mit einfarbiger Füllung">
            <a:extLst>
              <a:ext uri="{FF2B5EF4-FFF2-40B4-BE49-F238E27FC236}">
                <a16:creationId xmlns:a16="http://schemas.microsoft.com/office/drawing/2014/main" id="{9725A70A-1B9D-93FC-9E9C-4F2ADB4744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88329" y="5535261"/>
            <a:ext cx="914400" cy="914400"/>
          </a:xfrm>
          <a:prstGeom prst="rect">
            <a:avLst/>
          </a:prstGeom>
        </p:spPr>
      </p:pic>
    </p:spTree>
    <p:extLst>
      <p:ext uri="{BB962C8B-B14F-4D97-AF65-F5344CB8AC3E}">
        <p14:creationId xmlns:p14="http://schemas.microsoft.com/office/powerpoint/2010/main" val="92390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B82F9766-4674-6F59-B471-2A2E182769C3}"/>
              </a:ext>
            </a:extLst>
          </p:cNvPr>
          <p:cNvPicPr>
            <a:picLocks noChangeAspect="1"/>
          </p:cNvPicPr>
          <p:nvPr/>
        </p:nvPicPr>
        <p:blipFill>
          <a:blip r:embed="rId3"/>
          <a:stretch>
            <a:fillRect/>
          </a:stretch>
        </p:blipFill>
        <p:spPr>
          <a:xfrm>
            <a:off x="4866785" y="2818052"/>
            <a:ext cx="3170236" cy="2114006"/>
          </a:xfrm>
          <a:prstGeom prst="rect">
            <a:avLst/>
          </a:prstGeom>
        </p:spPr>
      </p:pic>
      <p:pic>
        <p:nvPicPr>
          <p:cNvPr id="28" name="Grafik 27">
            <a:extLst>
              <a:ext uri="{FF2B5EF4-FFF2-40B4-BE49-F238E27FC236}">
                <a16:creationId xmlns:a16="http://schemas.microsoft.com/office/drawing/2014/main" id="{ED1146E0-1D08-CE18-BDBB-8C84F2E18838}"/>
              </a:ext>
            </a:extLst>
          </p:cNvPr>
          <p:cNvPicPr>
            <a:picLocks noChangeAspect="1"/>
          </p:cNvPicPr>
          <p:nvPr/>
        </p:nvPicPr>
        <p:blipFill>
          <a:blip r:embed="rId4"/>
          <a:stretch>
            <a:fillRect/>
          </a:stretch>
        </p:blipFill>
        <p:spPr>
          <a:xfrm>
            <a:off x="7683339" y="3836539"/>
            <a:ext cx="3487418" cy="2238473"/>
          </a:xfrm>
          <a:prstGeom prst="rect">
            <a:avLst/>
          </a:prstGeom>
        </p:spPr>
      </p:pic>
      <p:pic>
        <p:nvPicPr>
          <p:cNvPr id="25" name="Grafik 24">
            <a:extLst>
              <a:ext uri="{FF2B5EF4-FFF2-40B4-BE49-F238E27FC236}">
                <a16:creationId xmlns:a16="http://schemas.microsoft.com/office/drawing/2014/main" id="{FD468C7E-4C45-2320-EF67-540BEF6966D5}"/>
              </a:ext>
            </a:extLst>
          </p:cNvPr>
          <p:cNvPicPr>
            <a:picLocks noChangeAspect="1"/>
          </p:cNvPicPr>
          <p:nvPr/>
        </p:nvPicPr>
        <p:blipFill>
          <a:blip r:embed="rId5"/>
          <a:stretch>
            <a:fillRect/>
          </a:stretch>
        </p:blipFill>
        <p:spPr>
          <a:xfrm>
            <a:off x="1119031" y="3210563"/>
            <a:ext cx="4300067" cy="2864449"/>
          </a:xfrm>
          <a:prstGeom prst="rect">
            <a:avLst/>
          </a:prstGeom>
        </p:spPr>
      </p:pic>
      <p:pic>
        <p:nvPicPr>
          <p:cNvPr id="22" name="Grafik 21">
            <a:extLst>
              <a:ext uri="{FF2B5EF4-FFF2-40B4-BE49-F238E27FC236}">
                <a16:creationId xmlns:a16="http://schemas.microsoft.com/office/drawing/2014/main" id="{C5560595-4B10-7575-96B2-241C5ED75A2E}"/>
              </a:ext>
            </a:extLst>
          </p:cNvPr>
          <p:cNvPicPr>
            <a:picLocks noChangeAspect="1"/>
          </p:cNvPicPr>
          <p:nvPr/>
        </p:nvPicPr>
        <p:blipFill>
          <a:blip r:embed="rId6"/>
          <a:stretch>
            <a:fillRect/>
          </a:stretch>
        </p:blipFill>
        <p:spPr>
          <a:xfrm>
            <a:off x="7928149" y="1794133"/>
            <a:ext cx="3242608" cy="2166873"/>
          </a:xfrm>
          <a:prstGeom prst="rect">
            <a:avLst/>
          </a:prstGeom>
        </p:spPr>
      </p:pic>
      <p:pic>
        <p:nvPicPr>
          <p:cNvPr id="14" name="Grafik 13">
            <a:extLst>
              <a:ext uri="{FF2B5EF4-FFF2-40B4-BE49-F238E27FC236}">
                <a16:creationId xmlns:a16="http://schemas.microsoft.com/office/drawing/2014/main" id="{2E534626-C6E6-4538-AB04-3612AAC9429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61" r="3161"/>
          <a:stretch/>
        </p:blipFill>
        <p:spPr>
          <a:xfrm>
            <a:off x="4443762" y="3982760"/>
            <a:ext cx="3484387" cy="2092252"/>
          </a:xfrm>
          <a:prstGeom prst="rect">
            <a:avLst/>
          </a:prstGeom>
        </p:spPr>
      </p:pic>
      <p:sp>
        <p:nvSpPr>
          <p:cNvPr id="15" name="Grafik 6">
            <a:extLst>
              <a:ext uri="{FF2B5EF4-FFF2-40B4-BE49-F238E27FC236}">
                <a16:creationId xmlns:a16="http://schemas.microsoft.com/office/drawing/2014/main" id="{C19D4A8A-8BF3-001E-5E57-2AAED02F5C08}"/>
              </a:ext>
            </a:extLst>
          </p:cNvPr>
          <p:cNvSpPr/>
          <p:nvPr/>
        </p:nvSpPr>
        <p:spPr>
          <a:xfrm>
            <a:off x="658812" y="666750"/>
            <a:ext cx="4881267" cy="2972750"/>
          </a:xfrm>
          <a:custGeom>
            <a:avLst/>
            <a:gdLst>
              <a:gd name="connsiteX0" fmla="*/ 0 w 2717996"/>
              <a:gd name="connsiteY0" fmla="*/ 0 h 1655292"/>
              <a:gd name="connsiteX1" fmla="*/ 0 w 2717996"/>
              <a:gd name="connsiteY1" fmla="*/ 1655293 h 1655292"/>
              <a:gd name="connsiteX2" fmla="*/ 2220925 w 2717996"/>
              <a:gd name="connsiteY2" fmla="*/ 1655293 h 1655292"/>
              <a:gd name="connsiteX3" fmla="*/ 2717997 w 2717996"/>
              <a:gd name="connsiteY3" fmla="*/ 1394279 h 1655292"/>
              <a:gd name="connsiteX4" fmla="*/ 2717997 w 2717996"/>
              <a:gd name="connsiteY4" fmla="*/ 0 h 165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996" h="1655292">
                <a:moveTo>
                  <a:pt x="0" y="0"/>
                </a:moveTo>
                <a:lnTo>
                  <a:pt x="0" y="1655293"/>
                </a:lnTo>
                <a:lnTo>
                  <a:pt x="2220925" y="1655293"/>
                </a:lnTo>
                <a:lnTo>
                  <a:pt x="2717997" y="1394279"/>
                </a:lnTo>
                <a:lnTo>
                  <a:pt x="2717997" y="0"/>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3" name="Textplatzhalter 12">
            <a:extLst>
              <a:ext uri="{FF2B5EF4-FFF2-40B4-BE49-F238E27FC236}">
                <a16:creationId xmlns:a16="http://schemas.microsoft.com/office/drawing/2014/main" id="{88ED06A6-9470-9F52-CA2F-CF62CC7A4B33}"/>
              </a:ext>
            </a:extLst>
          </p:cNvPr>
          <p:cNvSpPr>
            <a:spLocks noGrp="1"/>
          </p:cNvSpPr>
          <p:nvPr>
            <p:ph type="body" sz="quarter" idx="11"/>
          </p:nvPr>
        </p:nvSpPr>
        <p:spPr>
          <a:xfrm>
            <a:off x="658814" y="2376071"/>
            <a:ext cx="4065586" cy="542179"/>
          </a:xfrm>
        </p:spPr>
        <p:txBody>
          <a:bodyPr lIns="504000" anchor="ctr"/>
          <a:lstStyle/>
          <a:p>
            <a:pPr marL="0" indent="0">
              <a:buNone/>
            </a:pPr>
            <a:r>
              <a:rPr lang="it-IT" sz="2100" dirty="0">
                <a:solidFill>
                  <a:schemeClr val="tx2"/>
                </a:solidFill>
              </a:rPr>
              <a:t>Qual è il tipo di automazione più adatto alla vostra applicazione?</a:t>
            </a:r>
            <a:endParaRPr lang="de-DE" sz="2100" dirty="0">
              <a:solidFill>
                <a:schemeClr val="tx2"/>
              </a:solidFill>
            </a:endParaRPr>
          </a:p>
        </p:txBody>
      </p:sp>
      <p:sp>
        <p:nvSpPr>
          <p:cNvPr id="10" name="Titel 11">
            <a:extLst>
              <a:ext uri="{FF2B5EF4-FFF2-40B4-BE49-F238E27FC236}">
                <a16:creationId xmlns:a16="http://schemas.microsoft.com/office/drawing/2014/main" id="{3E1DD41C-84E4-3BFC-0A2E-CC0A1980BE31}"/>
              </a:ext>
            </a:extLst>
          </p:cNvPr>
          <p:cNvSpPr txBox="1">
            <a:spLocks/>
          </p:cNvSpPr>
          <p:nvPr/>
        </p:nvSpPr>
        <p:spPr>
          <a:xfrm>
            <a:off x="658814" y="1070701"/>
            <a:ext cx="4760284" cy="1148624"/>
          </a:xfrm>
          <a:prstGeom prst="rect">
            <a:avLst/>
          </a:prstGeom>
        </p:spPr>
        <p:txBody>
          <a:bodyPr vert="horz" lIns="50400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Fago Pro"/>
                <a:ea typeface="+mj-ea"/>
                <a:cs typeface="+mj-cs"/>
              </a:rPr>
              <a:t>100 </a:t>
            </a:r>
            <a:r>
              <a:rPr kumimoji="0" lang="de-DE" sz="2800" b="1" i="0" u="none" strike="noStrike" kern="1200" cap="none" spc="0" normalizeH="0" baseline="0" noProof="0" dirty="0" err="1">
                <a:ln>
                  <a:noFill/>
                </a:ln>
                <a:solidFill>
                  <a:prstClr val="white"/>
                </a:solidFill>
                <a:effectLst/>
                <a:uLnTx/>
                <a:uFillTx/>
                <a:latin typeface="Fago Pro"/>
                <a:ea typeface="+mj-ea"/>
                <a:cs typeface="+mj-cs"/>
              </a:rPr>
              <a:t>clienti</a:t>
            </a:r>
            <a:endParaRPr kumimoji="0" lang="de-DE" sz="2800" b="1" i="0" u="none" strike="noStrike" kern="1200" cap="none" spc="0" normalizeH="0" baseline="0" noProof="0" dirty="0">
              <a:ln>
                <a:noFill/>
              </a:ln>
              <a:solidFill>
                <a:prstClr val="white"/>
              </a:solidFill>
              <a:effectLst/>
              <a:uLnTx/>
              <a:uFillTx/>
              <a:latin typeface="Fago Pro"/>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Fago Pro"/>
                <a:ea typeface="+mj-ea"/>
                <a:cs typeface="+mj-cs"/>
              </a:rPr>
              <a:t>100 </a:t>
            </a:r>
            <a:r>
              <a:rPr lang="de-DE" sz="2800" b="1" dirty="0" err="1">
                <a:solidFill>
                  <a:prstClr val="white"/>
                </a:solidFill>
                <a:latin typeface="Fago Pro"/>
              </a:rPr>
              <a:t>situazioni</a:t>
            </a:r>
            <a:r>
              <a:rPr lang="de-DE" sz="2800" b="1" dirty="0">
                <a:solidFill>
                  <a:prstClr val="white"/>
                </a:solidFill>
                <a:latin typeface="Fago Pro"/>
              </a:rPr>
              <a:t> </a:t>
            </a:r>
            <a:r>
              <a:rPr lang="de-DE" sz="2800" b="1" dirty="0" err="1">
                <a:solidFill>
                  <a:prstClr val="white"/>
                </a:solidFill>
                <a:latin typeface="Fago Pro"/>
              </a:rPr>
              <a:t>produttive</a:t>
            </a:r>
            <a:endParaRPr kumimoji="0" lang="de-DE" sz="2800" b="1" i="0" u="none" strike="noStrike" kern="1200" cap="none" spc="0" normalizeH="0" baseline="0" noProof="0" dirty="0">
              <a:ln>
                <a:noFill/>
              </a:ln>
              <a:solidFill>
                <a:prstClr val="white"/>
              </a:solidFill>
              <a:effectLst/>
              <a:uLnTx/>
              <a:uFillTx/>
              <a:latin typeface="Fago Pro"/>
              <a:ea typeface="+mj-ea"/>
              <a:cs typeface="+mj-cs"/>
            </a:endParaRPr>
          </a:p>
        </p:txBody>
      </p:sp>
      <p:sp>
        <p:nvSpPr>
          <p:cNvPr id="2" name="Foliennummernplatzhalter 1">
            <a:extLst>
              <a:ext uri="{FF2B5EF4-FFF2-40B4-BE49-F238E27FC236}">
                <a16:creationId xmlns:a16="http://schemas.microsoft.com/office/drawing/2014/main" id="{B6992EC9-87C1-7604-9F8B-5A88356CC0A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pic>
        <p:nvPicPr>
          <p:cNvPr id="5" name="Grafik 12" descr="Ein Bild, das drinnen, mehrere enthält.&#10;&#10;Automatisch generierte Beschreibung">
            <a:extLst>
              <a:ext uri="{FF2B5EF4-FFF2-40B4-BE49-F238E27FC236}">
                <a16:creationId xmlns:a16="http://schemas.microsoft.com/office/drawing/2014/main" id="{A933617E-2CDF-BF70-5EDF-BCD735D6C7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0079" y="1082250"/>
            <a:ext cx="2752259" cy="183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9859E3EE-E8FB-BD41-8F01-5CCFA4E04D32}"/>
              </a:ext>
            </a:extLst>
          </p:cNvPr>
          <p:cNvPicPr>
            <a:picLocks noChangeAspect="1"/>
          </p:cNvPicPr>
          <p:nvPr/>
        </p:nvPicPr>
        <p:blipFill>
          <a:blip r:embed="rId9"/>
          <a:stretch>
            <a:fillRect/>
          </a:stretch>
        </p:blipFill>
        <p:spPr>
          <a:xfrm>
            <a:off x="5540079" y="1070701"/>
            <a:ext cx="3171906" cy="2115120"/>
          </a:xfrm>
          <a:prstGeom prst="rect">
            <a:avLst/>
          </a:prstGeom>
        </p:spPr>
      </p:pic>
      <p:pic>
        <p:nvPicPr>
          <p:cNvPr id="29" name="Grafik 28">
            <a:extLst>
              <a:ext uri="{FF2B5EF4-FFF2-40B4-BE49-F238E27FC236}">
                <a16:creationId xmlns:a16="http://schemas.microsoft.com/office/drawing/2014/main" id="{0395F68C-A7DB-5A5B-B37B-DC71F24CF791}"/>
              </a:ext>
            </a:extLst>
          </p:cNvPr>
          <p:cNvPicPr>
            <a:picLocks noChangeAspect="1"/>
          </p:cNvPicPr>
          <p:nvPr/>
        </p:nvPicPr>
        <p:blipFill rotWithShape="1">
          <a:blip r:embed="rId10"/>
          <a:srcRect b="11184"/>
          <a:stretch/>
        </p:blipFill>
        <p:spPr>
          <a:xfrm>
            <a:off x="8531533" y="1070701"/>
            <a:ext cx="2636192" cy="1551919"/>
          </a:xfrm>
          <a:prstGeom prst="rect">
            <a:avLst/>
          </a:prstGeom>
        </p:spPr>
      </p:pic>
    </p:spTree>
    <p:extLst>
      <p:ext uri="{BB962C8B-B14F-4D97-AF65-F5344CB8AC3E}">
        <p14:creationId xmlns:p14="http://schemas.microsoft.com/office/powerpoint/2010/main" val="768732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fik 5">
            <a:extLst>
              <a:ext uri="{FF2B5EF4-FFF2-40B4-BE49-F238E27FC236}">
                <a16:creationId xmlns:a16="http://schemas.microsoft.com/office/drawing/2014/main" id="{3ADADA67-6181-6BAB-1863-64774744AB51}"/>
              </a:ext>
            </a:extLst>
          </p:cNvPr>
          <p:cNvSpPr/>
          <p:nvPr/>
        </p:nvSpPr>
        <p:spPr>
          <a:xfrm>
            <a:off x="0" y="1095756"/>
            <a:ext cx="12192000" cy="5178331"/>
          </a:xfrm>
          <a:custGeom>
            <a:avLst/>
            <a:gdLst>
              <a:gd name="connsiteX0" fmla="*/ 2905125 w 6858000"/>
              <a:gd name="connsiteY0" fmla="*/ 2912812 h 2912811"/>
              <a:gd name="connsiteX1" fmla="*/ 0 w 6858000"/>
              <a:gd name="connsiteY1" fmla="*/ 2912812 h 2912811"/>
              <a:gd name="connsiteX2" fmla="*/ 0 w 6858000"/>
              <a:gd name="connsiteY2" fmla="*/ 1484062 h 2912811"/>
              <a:gd name="connsiteX3" fmla="*/ 2548271 w 6858000"/>
              <a:gd name="connsiteY3" fmla="*/ 1484062 h 2912811"/>
              <a:gd name="connsiteX4" fmla="*/ 5333810 w 6858000"/>
              <a:gd name="connsiteY4" fmla="*/ 0 h 2912811"/>
              <a:gd name="connsiteX5" fmla="*/ 6858000 w 6858000"/>
              <a:gd name="connsiteY5" fmla="*/ 0 h 2912811"/>
              <a:gd name="connsiteX6" fmla="*/ 6858000 w 6858000"/>
              <a:gd name="connsiteY6" fmla="*/ 1428750 h 2912811"/>
              <a:gd name="connsiteX7" fmla="*/ 5690664 w 6858000"/>
              <a:gd name="connsiteY7" fmla="*/ 1428750 h 291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2912811">
                <a:moveTo>
                  <a:pt x="2905125" y="2912812"/>
                </a:moveTo>
                <a:lnTo>
                  <a:pt x="0" y="2912812"/>
                </a:lnTo>
                <a:lnTo>
                  <a:pt x="0" y="1484062"/>
                </a:lnTo>
                <a:lnTo>
                  <a:pt x="2548271" y="1484062"/>
                </a:lnTo>
                <a:lnTo>
                  <a:pt x="5333810" y="0"/>
                </a:lnTo>
                <a:lnTo>
                  <a:pt x="6858000" y="0"/>
                </a:lnTo>
                <a:lnTo>
                  <a:pt x="6858000" y="1428750"/>
                </a:lnTo>
                <a:lnTo>
                  <a:pt x="5690664" y="1428750"/>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4" name="Titel 13">
            <a:extLst>
              <a:ext uri="{FF2B5EF4-FFF2-40B4-BE49-F238E27FC236}">
                <a16:creationId xmlns:a16="http://schemas.microsoft.com/office/drawing/2014/main" id="{B873213A-5297-BE91-8BF0-02CE46C67B55}"/>
              </a:ext>
            </a:extLst>
          </p:cNvPr>
          <p:cNvSpPr>
            <a:spLocks noGrp="1"/>
          </p:cNvSpPr>
          <p:nvPr>
            <p:ph type="title"/>
          </p:nvPr>
        </p:nvSpPr>
        <p:spPr>
          <a:xfrm>
            <a:off x="658814" y="666751"/>
            <a:ext cx="6148386" cy="1020318"/>
          </a:xfrm>
        </p:spPr>
        <p:txBody>
          <a:bodyPr/>
          <a:lstStyle/>
          <a:p>
            <a:r>
              <a:rPr lang="en-US" dirty="0"/>
              <a:t>SCHUNK –Il </a:t>
            </a:r>
            <a:r>
              <a:rPr lang="en-US" dirty="0" err="1"/>
              <a:t>tuo</a:t>
            </a:r>
            <a:r>
              <a:rPr lang="en-US" dirty="0"/>
              <a:t> partner per la </a:t>
            </a:r>
            <a:r>
              <a:rPr lang="en-US" dirty="0" err="1"/>
              <a:t>produttività</a:t>
            </a:r>
            <a:endParaRPr lang="de-DE" dirty="0"/>
          </a:p>
        </p:txBody>
      </p:sp>
      <p:sp>
        <p:nvSpPr>
          <p:cNvPr id="2" name="Foliennummernplatzhalter 1">
            <a:extLst>
              <a:ext uri="{FF2B5EF4-FFF2-40B4-BE49-F238E27FC236}">
                <a16:creationId xmlns:a16="http://schemas.microsoft.com/office/drawing/2014/main" id="{00B6196B-EDA0-0D13-12C5-FC5EBEA49A3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15" name="Textplatzhalter 14">
            <a:extLst>
              <a:ext uri="{FF2B5EF4-FFF2-40B4-BE49-F238E27FC236}">
                <a16:creationId xmlns:a16="http://schemas.microsoft.com/office/drawing/2014/main" id="{C8A95CD4-9138-5BD7-07F5-45096E144395}"/>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sp>
        <p:nvSpPr>
          <p:cNvPr id="20" name="Titel 11">
            <a:extLst>
              <a:ext uri="{FF2B5EF4-FFF2-40B4-BE49-F238E27FC236}">
                <a16:creationId xmlns:a16="http://schemas.microsoft.com/office/drawing/2014/main" id="{72635FD9-0EA8-B947-097E-41785001D50F}"/>
              </a:ext>
            </a:extLst>
          </p:cNvPr>
          <p:cNvSpPr txBox="1">
            <a:spLocks/>
          </p:cNvSpPr>
          <p:nvPr/>
        </p:nvSpPr>
        <p:spPr>
          <a:xfrm>
            <a:off x="371476" y="3733800"/>
            <a:ext cx="4587024" cy="2540287"/>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Fago Pro" panose="02000506040000020004" pitchFamily="50" charset="0"/>
                <a:ea typeface="+mj-ea"/>
                <a:cs typeface="+mj-cs"/>
              </a:rPr>
              <a:t>Insieme a SCHUNK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Fago Pro" panose="02000506040000020004" pitchFamily="50" charset="0"/>
                <a:ea typeface="+mj-ea"/>
                <a:cs typeface="+mj-cs"/>
              </a:rPr>
              <a:t>al giusto tipo di automazione per la vostra applicazione!</a:t>
            </a:r>
            <a:endParaRPr kumimoji="0" lang="de-DE" sz="2800" b="1" i="0" u="none" strike="noStrike" kern="1200" cap="none" spc="0" normalizeH="0" baseline="0" noProof="0" dirty="0">
              <a:ln>
                <a:noFill/>
              </a:ln>
              <a:solidFill>
                <a:prstClr val="white"/>
              </a:solidFill>
              <a:effectLst/>
              <a:uLnTx/>
              <a:uFillTx/>
              <a:latin typeface="Fago Pro" panose="02000506040000020004" pitchFamily="50" charset="0"/>
              <a:ea typeface="+mj-ea"/>
              <a:cs typeface="+mj-cs"/>
            </a:endParaRPr>
          </a:p>
        </p:txBody>
      </p:sp>
      <p:pic>
        <p:nvPicPr>
          <p:cNvPr id="8" name="Grafik 7">
            <a:extLst>
              <a:ext uri="{FF2B5EF4-FFF2-40B4-BE49-F238E27FC236}">
                <a16:creationId xmlns:a16="http://schemas.microsoft.com/office/drawing/2014/main" id="{022F78B5-07A4-8154-CC5D-3367FCC7735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99671" y="2165081"/>
            <a:ext cx="5462480" cy="3060000"/>
          </a:xfrm>
          <a:prstGeom prst="rect">
            <a:avLst/>
          </a:prstGeom>
        </p:spPr>
      </p:pic>
    </p:spTree>
    <p:custDataLst>
      <p:tags r:id="rId1"/>
    </p:custDataLst>
    <p:extLst>
      <p:ext uri="{BB962C8B-B14F-4D97-AF65-F5344CB8AC3E}">
        <p14:creationId xmlns:p14="http://schemas.microsoft.com/office/powerpoint/2010/main" val="837044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B1D6FEF-66BE-798D-8DF4-86D37ED9B641}"/>
              </a:ext>
            </a:extLst>
          </p:cNvPr>
          <p:cNvPicPr>
            <a:picLocks noChangeAspect="1"/>
          </p:cNvPicPr>
          <p:nvPr/>
        </p:nvPicPr>
        <p:blipFill>
          <a:blip r:embed="rId4"/>
          <a:stretch>
            <a:fillRect/>
          </a:stretch>
        </p:blipFill>
        <p:spPr>
          <a:xfrm>
            <a:off x="1299639" y="984353"/>
            <a:ext cx="9591473" cy="5400000"/>
          </a:xfrm>
          <a:prstGeom prst="rect">
            <a:avLst/>
          </a:prstGeom>
        </p:spPr>
      </p:pic>
      <p:sp>
        <p:nvSpPr>
          <p:cNvPr id="3" name="Foliennummernplatzhalter 2">
            <a:extLst>
              <a:ext uri="{FF2B5EF4-FFF2-40B4-BE49-F238E27FC236}">
                <a16:creationId xmlns:a16="http://schemas.microsoft.com/office/drawing/2014/main" id="{E3BC6CD5-C480-CBDA-1D12-E315EB3BF69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43B4044E-7552-8A1D-9BBD-152CDDC16D5F}"/>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sp>
        <p:nvSpPr>
          <p:cNvPr id="7" name="Rechteck 6">
            <a:extLst>
              <a:ext uri="{FF2B5EF4-FFF2-40B4-BE49-F238E27FC236}">
                <a16:creationId xmlns:a16="http://schemas.microsoft.com/office/drawing/2014/main" id="{13B8BE27-9930-0482-7219-8CED72490EAA}"/>
              </a:ext>
            </a:extLst>
          </p:cNvPr>
          <p:cNvSpPr/>
          <p:nvPr/>
        </p:nvSpPr>
        <p:spPr>
          <a:xfrm>
            <a:off x="1450110" y="2873950"/>
            <a:ext cx="4724268" cy="2667000"/>
          </a:xfrm>
          <a:prstGeom prst="rect">
            <a:avLst/>
          </a:prstGeom>
          <a:solidFill>
            <a:srgbClr val="00B0F0"/>
          </a:solidFill>
          <a:ln>
            <a:solidFill>
              <a:srgbClr val="00B0F0"/>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FE22EE2B-5CB0-8430-2334-F51983DB2402}"/>
              </a:ext>
            </a:extLst>
          </p:cNvPr>
          <p:cNvSpPr/>
          <p:nvPr/>
        </p:nvSpPr>
        <p:spPr>
          <a:xfrm>
            <a:off x="6000206" y="2873950"/>
            <a:ext cx="4724268" cy="2667000"/>
          </a:xfrm>
          <a:prstGeom prst="rect">
            <a:avLst/>
          </a:prstGeom>
          <a:solidFill>
            <a:srgbClr val="00B0F0"/>
          </a:solidFill>
          <a:ln>
            <a:solidFill>
              <a:srgbClr val="00B0F0"/>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Gedanken mit einfarbiger Füllung">
            <a:extLst>
              <a:ext uri="{FF2B5EF4-FFF2-40B4-BE49-F238E27FC236}">
                <a16:creationId xmlns:a16="http://schemas.microsoft.com/office/drawing/2014/main" id="{AD7A4856-E5C5-1A3B-2E90-E033603997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40206" y="2947194"/>
            <a:ext cx="2520000" cy="2520000"/>
          </a:xfrm>
          <a:prstGeom prst="rect">
            <a:avLst/>
          </a:prstGeom>
        </p:spPr>
      </p:pic>
      <p:pic>
        <p:nvPicPr>
          <p:cNvPr id="11" name="Grafik 10" descr="Glühbirne und Zahnrad Silhouette">
            <a:extLst>
              <a:ext uri="{FF2B5EF4-FFF2-40B4-BE49-F238E27FC236}">
                <a16:creationId xmlns:a16="http://schemas.microsoft.com/office/drawing/2014/main" id="{884A1350-BE89-1BA1-1253-4018F3D766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94911" y="3189578"/>
            <a:ext cx="914400" cy="914400"/>
          </a:xfrm>
          <a:prstGeom prst="rect">
            <a:avLst/>
          </a:prstGeom>
        </p:spPr>
      </p:pic>
      <p:pic>
        <p:nvPicPr>
          <p:cNvPr id="12" name="Grafik 11" descr="Gehirn mit einfarbiger Füllung">
            <a:extLst>
              <a:ext uri="{FF2B5EF4-FFF2-40B4-BE49-F238E27FC236}">
                <a16:creationId xmlns:a16="http://schemas.microsoft.com/office/drawing/2014/main" id="{EF331CB8-6546-3197-DA8C-B90F6180AC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4840262" y="4406469"/>
            <a:ext cx="712756" cy="720000"/>
          </a:xfrm>
          <a:prstGeom prst="rect">
            <a:avLst/>
          </a:prstGeom>
        </p:spPr>
      </p:pic>
      <p:pic>
        <p:nvPicPr>
          <p:cNvPr id="13" name="Grafik 12">
            <a:extLst>
              <a:ext uri="{FF2B5EF4-FFF2-40B4-BE49-F238E27FC236}">
                <a16:creationId xmlns:a16="http://schemas.microsoft.com/office/drawing/2014/main" id="{F55F856B-12DC-2563-6A8C-F30B7D7BDB62}"/>
              </a:ext>
            </a:extLst>
          </p:cNvPr>
          <p:cNvPicPr>
            <a:picLocks noChangeAspect="1"/>
          </p:cNvPicPr>
          <p:nvPr/>
        </p:nvPicPr>
        <p:blipFill rotWithShape="1">
          <a:blip r:embed="rId11"/>
          <a:srcRect b="31743"/>
          <a:stretch/>
        </p:blipFill>
        <p:spPr>
          <a:xfrm>
            <a:off x="5445248" y="3462051"/>
            <a:ext cx="1413725" cy="381385"/>
          </a:xfrm>
          <a:prstGeom prst="rect">
            <a:avLst/>
          </a:prstGeom>
        </p:spPr>
      </p:pic>
      <p:sp>
        <p:nvSpPr>
          <p:cNvPr id="14" name="Textfeld 13">
            <a:extLst>
              <a:ext uri="{FF2B5EF4-FFF2-40B4-BE49-F238E27FC236}">
                <a16:creationId xmlns:a16="http://schemas.microsoft.com/office/drawing/2014/main" id="{BE40C1D5-32F4-A0FE-FCA9-F096D4EADA2F}"/>
              </a:ext>
            </a:extLst>
          </p:cNvPr>
          <p:cNvSpPr txBox="1"/>
          <p:nvPr/>
        </p:nvSpPr>
        <p:spPr>
          <a:xfrm>
            <a:off x="5828838" y="3462051"/>
            <a:ext cx="646546" cy="369455"/>
          </a:xfrm>
          <a:prstGeom prst="rect">
            <a:avLst/>
          </a:prstGeom>
          <a:noFill/>
        </p:spPr>
        <p:txBody>
          <a:bodyPr wrap="square" lIns="0" tIns="0" rIns="0" bIns="0" rtlCol="0" anchor="ctr">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3600" b="1" i="0" u="none" strike="noStrike" kern="1200" cap="none" spc="0" normalizeH="0" baseline="0" noProof="0">
                <a:ln>
                  <a:noFill/>
                </a:ln>
                <a:solidFill>
                  <a:srgbClr val="00B0F0"/>
                </a:solidFill>
                <a:effectLst/>
                <a:uLnTx/>
                <a:uFillTx/>
                <a:ea typeface="+mn-ea"/>
                <a:cs typeface="+mn-cs"/>
              </a:rPr>
              <a:t>???</a:t>
            </a:r>
          </a:p>
        </p:txBody>
      </p:sp>
    </p:spTree>
    <p:custDataLst>
      <p:tags r:id="rId1"/>
    </p:custDataLst>
    <p:extLst>
      <p:ext uri="{BB962C8B-B14F-4D97-AF65-F5344CB8AC3E}">
        <p14:creationId xmlns:p14="http://schemas.microsoft.com/office/powerpoint/2010/main" val="185041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6" presetClass="emph" presetSubtype="0" repeatCount="5000" fill="hold" nodeType="afterEffect">
                                  <p:stCondLst>
                                    <p:cond delay="0"/>
                                  </p:stCondLst>
                                  <p:childTnLst>
                                    <p:animEffect transition="out" filter="fade">
                                      <p:cBhvr>
                                        <p:cTn id="9" dur="1000" tmFilter="0, 0; .2, .5; .8, .5; 1, 0"/>
                                        <p:tgtEl>
                                          <p:spTgt spid="12"/>
                                        </p:tgtEl>
                                      </p:cBhvr>
                                    </p:animEffect>
                                    <p:animScale>
                                      <p:cBhvr>
                                        <p:cTn id="10" dur="500" autoRev="1" fill="hold"/>
                                        <p:tgtEl>
                                          <p:spTgt spid="12"/>
                                        </p:tgtEl>
                                      </p:cBhvr>
                                      <p:by x="105000" y="105000"/>
                                    </p:animScale>
                                  </p:childTnLst>
                                </p:cTn>
                              </p:par>
                            </p:childTnLst>
                          </p:cTn>
                        </p:par>
                        <p:par>
                          <p:cTn id="11" fill="hold">
                            <p:stCondLst>
                              <p:cond delay="5000"/>
                            </p:stCondLst>
                            <p:childTnLst>
                              <p:par>
                                <p:cTn id="12" presetID="10" presetClass="exit" presetSubtype="0" fill="hold" grpId="0" nodeType="afterEffect">
                                  <p:stCondLst>
                                    <p:cond delay="0"/>
                                  </p:stCondLst>
                                  <p:childTnLst>
                                    <p:animEffect transition="out" filter="fade">
                                      <p:cBhvr>
                                        <p:cTn id="13" dur="3000"/>
                                        <p:tgtEl>
                                          <p:spTgt spid="14"/>
                                        </p:tgtEl>
                                      </p:cBhvr>
                                    </p:animEffect>
                                    <p:set>
                                      <p:cBhvr>
                                        <p:cTn id="14" dur="1" fill="hold">
                                          <p:stCondLst>
                                            <p:cond delay="2999"/>
                                          </p:stCondLst>
                                        </p:cTn>
                                        <p:tgtEl>
                                          <p:spTgt spid="14"/>
                                        </p:tgtEl>
                                        <p:attrNameLst>
                                          <p:attrName>style.visibility</p:attrName>
                                        </p:attrNameLst>
                                      </p:cBhvr>
                                      <p:to>
                                        <p:strVal val="hidden"/>
                                      </p:to>
                                    </p:set>
                                  </p:childTnLst>
                                </p:cTn>
                              </p:par>
                            </p:childTnLst>
                          </p:cTn>
                        </p:par>
                        <p:par>
                          <p:cTn id="15" fill="hold">
                            <p:stCondLst>
                              <p:cond delay="8000"/>
                            </p:stCondLst>
                            <p:childTnLst>
                              <p:par>
                                <p:cTn id="16" presetID="1"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8000"/>
                            </p:stCondLst>
                            <p:childTnLst>
                              <p:par>
                                <p:cTn id="19" presetID="10" presetClass="exit" presetSubtype="0" fill="hold" nodeType="afterEffect">
                                  <p:stCondLst>
                                    <p:cond delay="2000"/>
                                  </p:stCondLst>
                                  <p:childTnLst>
                                    <p:animEffect transition="out" filter="fade">
                                      <p:cBhvr>
                                        <p:cTn id="20" dur="3000"/>
                                        <p:tgtEl>
                                          <p:spTgt spid="11"/>
                                        </p:tgtEl>
                                      </p:cBhvr>
                                    </p:animEffect>
                                    <p:set>
                                      <p:cBhvr>
                                        <p:cTn id="21" dur="1" fill="hold">
                                          <p:stCondLst>
                                            <p:cond delay="2999"/>
                                          </p:stCondLst>
                                        </p:cTn>
                                        <p:tgtEl>
                                          <p:spTgt spid="11"/>
                                        </p:tgtEl>
                                        <p:attrNameLst>
                                          <p:attrName>style.visibility</p:attrName>
                                        </p:attrNameLst>
                                      </p:cBhvr>
                                      <p:to>
                                        <p:strVal val="hidden"/>
                                      </p:to>
                                    </p:set>
                                  </p:childTnLst>
                                </p:cTn>
                              </p:par>
                            </p:childTnLst>
                          </p:cTn>
                        </p:par>
                        <p:par>
                          <p:cTn id="22" fill="hold">
                            <p:stCondLst>
                              <p:cond delay="13000"/>
                            </p:stCondLst>
                            <p:childTnLst>
                              <p:par>
                                <p:cTn id="23" presetID="1"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3000"/>
                            </p:stCondLst>
                            <p:childTnLst>
                              <p:par>
                                <p:cTn id="26" presetID="26" presetClass="emph" presetSubtype="0" repeatCount="5000" fill="hold" nodeType="afterEffect">
                                  <p:stCondLst>
                                    <p:cond delay="0"/>
                                  </p:stCondLst>
                                  <p:childTnLst>
                                    <p:animEffect transition="out" filter="fade">
                                      <p:cBhvr>
                                        <p:cTn id="27" dur="3000" tmFilter="0, 0; .2, .5; .8, .5; 1, 0"/>
                                        <p:tgtEl>
                                          <p:spTgt spid="13"/>
                                        </p:tgtEl>
                                      </p:cBhvr>
                                    </p:animEffect>
                                    <p:animScale>
                                      <p:cBhvr>
                                        <p:cTn id="28" dur="1500" autoRev="1" fill="hold"/>
                                        <p:tgtEl>
                                          <p:spTgt spid="13"/>
                                        </p:tgtEl>
                                      </p:cBhvr>
                                      <p:by x="105000" y="105000"/>
                                    </p:animScale>
                                  </p:childTnLst>
                                </p:cTn>
                              </p:par>
                            </p:childTnLst>
                          </p:cTn>
                        </p:par>
                        <p:par>
                          <p:cTn id="29" fill="hold">
                            <p:stCondLst>
                              <p:cond delay="28000"/>
                            </p:stCondLst>
                            <p:childTnLst>
                              <p:par>
                                <p:cTn id="30" presetID="1" presetClass="exit" presetSubtype="0" fill="hold" nodeType="after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par>
                          <p:cTn id="32" fill="hold">
                            <p:stCondLst>
                              <p:cond delay="28000"/>
                            </p:stCondLst>
                            <p:childTnLst>
                              <p:par>
                                <p:cTn id="33" presetID="1" presetClass="exit" presetSubtype="0" fill="hold" nodeType="after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par>
                          <p:cTn id="35" fill="hold">
                            <p:stCondLst>
                              <p:cond delay="28000"/>
                            </p:stCondLst>
                            <p:childTnLst>
                              <p:par>
                                <p:cTn id="36" presetID="1" presetClass="exit" presetSubtype="0" fill="hold" nodeType="after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28000"/>
                            </p:stCondLst>
                            <p:childTnLst>
                              <p:par>
                                <p:cTn id="39" presetID="1" presetClass="exit" presetSubtype="0" fill="hold" nodeType="after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par>
                          <p:cTn id="41" fill="hold">
                            <p:stCondLst>
                              <p:cond delay="28000"/>
                            </p:stCondLst>
                            <p:childTnLst>
                              <p:par>
                                <p:cTn id="42" presetID="42" presetClass="path" presetSubtype="0" accel="50000" decel="50000" fill="hold" grpId="0" nodeType="afterEffect">
                                  <p:stCondLst>
                                    <p:cond delay="0"/>
                                  </p:stCondLst>
                                  <p:childTnLst>
                                    <p:animMotion origin="layout" path="M -2.08333E-7 4.07407E-6 L -0.51224 -0.00139 " pathEditMode="relative" rAng="0" ptsTypes="AA">
                                      <p:cBhvr>
                                        <p:cTn id="43" dur="3000" fill="hold"/>
                                        <p:tgtEl>
                                          <p:spTgt spid="7"/>
                                        </p:tgtEl>
                                        <p:attrNameLst>
                                          <p:attrName>ppt_x</p:attrName>
                                          <p:attrName>ppt_y</p:attrName>
                                        </p:attrNameLst>
                                      </p:cBhvr>
                                      <p:rCtr x="-25612" y="-69"/>
                                    </p:animMotion>
                                  </p:childTnLst>
                                </p:cTn>
                              </p:par>
                              <p:par>
                                <p:cTn id="44" presetID="42" presetClass="path" presetSubtype="0" accel="50000" decel="50000" fill="hold" grpId="0" nodeType="withEffect">
                                  <p:stCondLst>
                                    <p:cond delay="0"/>
                                  </p:stCondLst>
                                  <p:childTnLst>
                                    <p:animMotion origin="layout" path="M 2.5E-6 4.07407E-6 L 0.5108 4.07407E-6 " pathEditMode="relative" rAng="0" ptsTypes="AA">
                                      <p:cBhvr>
                                        <p:cTn id="45" dur="3000" fill="hold"/>
                                        <p:tgtEl>
                                          <p:spTgt spid="9"/>
                                        </p:tgtEl>
                                        <p:attrNameLst>
                                          <p:attrName>ppt_x</p:attrName>
                                          <p:attrName>ppt_y</p:attrName>
                                        </p:attrNameLst>
                                      </p:cBhvr>
                                      <p:rCtr x="2553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888FED8-54CA-5B78-B96A-3B16C38CAC1B}"/>
              </a:ext>
            </a:extLst>
          </p:cNvPr>
          <p:cNvPicPr>
            <a:picLocks noChangeAspect="1"/>
          </p:cNvPicPr>
          <p:nvPr/>
        </p:nvPicPr>
        <p:blipFill>
          <a:blip r:embed="rId2"/>
          <a:stretch>
            <a:fillRect/>
          </a:stretch>
        </p:blipFill>
        <p:spPr>
          <a:xfrm>
            <a:off x="2254192" y="4187576"/>
            <a:ext cx="3390106" cy="2340000"/>
          </a:xfrm>
          <a:prstGeom prst="rect">
            <a:avLst/>
          </a:prstGeom>
          <a:effectLst>
            <a:outerShdw blurRad="50800" dist="38100" dir="2700000" algn="tl" rotWithShape="0">
              <a:prstClr val="black">
                <a:alpha val="40000"/>
              </a:prstClr>
            </a:outerShdw>
          </a:effectLst>
        </p:spPr>
      </p:pic>
      <p:pic>
        <p:nvPicPr>
          <p:cNvPr id="23" name="Grafik 22">
            <a:extLst>
              <a:ext uri="{FF2B5EF4-FFF2-40B4-BE49-F238E27FC236}">
                <a16:creationId xmlns:a16="http://schemas.microsoft.com/office/drawing/2014/main" id="{6685E52E-E591-8D52-A820-30FD393C12D9}"/>
              </a:ext>
            </a:extLst>
          </p:cNvPr>
          <p:cNvPicPr>
            <a:picLocks noChangeAspect="1"/>
          </p:cNvPicPr>
          <p:nvPr/>
        </p:nvPicPr>
        <p:blipFill>
          <a:blip r:embed="rId3"/>
          <a:stretch>
            <a:fillRect/>
          </a:stretch>
        </p:blipFill>
        <p:spPr>
          <a:xfrm>
            <a:off x="6547703" y="4187576"/>
            <a:ext cx="3391304" cy="2340000"/>
          </a:xfrm>
          <a:prstGeom prst="rect">
            <a:avLst/>
          </a:prstGeom>
          <a:effectLst>
            <a:outerShdw blurRad="50800" dist="38100" dir="2700000" algn="tl" rotWithShape="0">
              <a:prstClr val="black">
                <a:alpha val="40000"/>
              </a:prstClr>
            </a:outerShdw>
          </a:effectLst>
        </p:spPr>
      </p:pic>
      <p:pic>
        <p:nvPicPr>
          <p:cNvPr id="21" name="Grafik 20" descr="Ein Bild, das Wand, Waschbecken, Im Haus, Spiegel enthält.&#10;&#10;Automatisch generierte Beschreibung">
            <a:extLst>
              <a:ext uri="{FF2B5EF4-FFF2-40B4-BE49-F238E27FC236}">
                <a16:creationId xmlns:a16="http://schemas.microsoft.com/office/drawing/2014/main" id="{D9C14673-8793-9C08-ABA4-30225FDC25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282" y="1546962"/>
            <a:ext cx="3120000" cy="2340000"/>
          </a:xfrm>
          <a:prstGeom prst="rect">
            <a:avLst/>
          </a:prstGeom>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8D7634BA-367D-9D0A-D740-CEF619926ABF}"/>
              </a:ext>
            </a:extLst>
          </p:cNvPr>
          <p:cNvPicPr>
            <a:picLocks noChangeAspect="1"/>
          </p:cNvPicPr>
          <p:nvPr/>
        </p:nvPicPr>
        <p:blipFill>
          <a:blip r:embed="rId5"/>
          <a:stretch>
            <a:fillRect/>
          </a:stretch>
        </p:blipFill>
        <p:spPr>
          <a:xfrm>
            <a:off x="4230966" y="1546962"/>
            <a:ext cx="3391305" cy="2340000"/>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08B88184-2FE3-F1B6-52B6-CD1FF781E33E}"/>
              </a:ext>
            </a:extLst>
          </p:cNvPr>
          <p:cNvSpPr>
            <a:spLocks noGrp="1"/>
          </p:cNvSpPr>
          <p:nvPr>
            <p:ph type="title"/>
          </p:nvPr>
        </p:nvSpPr>
        <p:spPr/>
        <p:txBody>
          <a:bodyPr/>
          <a:lstStyle/>
          <a:p>
            <a:r>
              <a:rPr lang="de-DE" dirty="0" err="1"/>
              <a:t>Tipologie</a:t>
            </a:r>
            <a:r>
              <a:rPr lang="de-DE" dirty="0"/>
              <a:t> di </a:t>
            </a:r>
            <a:r>
              <a:rPr lang="de-DE" dirty="0" err="1"/>
              <a:t>automazione</a:t>
            </a:r>
            <a:endParaRPr lang="de-DE" dirty="0"/>
          </a:p>
        </p:txBody>
      </p:sp>
      <p:sp>
        <p:nvSpPr>
          <p:cNvPr id="3" name="Foliennummernplatzhalter 2">
            <a:extLst>
              <a:ext uri="{FF2B5EF4-FFF2-40B4-BE49-F238E27FC236}">
                <a16:creationId xmlns:a16="http://schemas.microsoft.com/office/drawing/2014/main" id="{C5457DB1-B95F-65D9-3666-5756584CBFD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en-US"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40ABDF83-4D69-0E57-D7AB-945911A30A55}"/>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pic>
        <p:nvPicPr>
          <p:cNvPr id="7" name="Grafik 6">
            <a:extLst>
              <a:ext uri="{FF2B5EF4-FFF2-40B4-BE49-F238E27FC236}">
                <a16:creationId xmlns:a16="http://schemas.microsoft.com/office/drawing/2014/main" id="{B8BA426A-8742-E872-1960-CA689508F85A}"/>
              </a:ext>
            </a:extLst>
          </p:cNvPr>
          <p:cNvPicPr>
            <a:picLocks noChangeAspect="1"/>
          </p:cNvPicPr>
          <p:nvPr/>
        </p:nvPicPr>
        <p:blipFill>
          <a:blip r:embed="rId6"/>
          <a:stretch>
            <a:fillRect/>
          </a:stretch>
        </p:blipFill>
        <p:spPr>
          <a:xfrm>
            <a:off x="465650" y="1546962"/>
            <a:ext cx="3391305" cy="2340000"/>
          </a:xfrm>
          <a:prstGeom prst="rect">
            <a:avLst/>
          </a:prstGeom>
          <a:effectLst>
            <a:outerShdw blurRad="50800" dist="38100" dir="2700000" algn="tl" rotWithShape="0">
              <a:prstClr val="black">
                <a:alpha val="40000"/>
              </a:prstClr>
            </a:outerShdw>
          </a:effectLst>
        </p:spPr>
      </p:pic>
      <p:sp>
        <p:nvSpPr>
          <p:cNvPr id="13" name="Rechteck 12">
            <a:extLst>
              <a:ext uri="{FF2B5EF4-FFF2-40B4-BE49-F238E27FC236}">
                <a16:creationId xmlns:a16="http://schemas.microsoft.com/office/drawing/2014/main" id="{850F31B9-D84E-D63A-735A-E5AB4DDF38DA}"/>
              </a:ext>
            </a:extLst>
          </p:cNvPr>
          <p:cNvSpPr/>
          <p:nvPr/>
        </p:nvSpPr>
        <p:spPr>
          <a:xfrm>
            <a:off x="658814"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Lean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sp>
        <p:nvSpPr>
          <p:cNvPr id="14" name="Rechteck 13">
            <a:extLst>
              <a:ext uri="{FF2B5EF4-FFF2-40B4-BE49-F238E27FC236}">
                <a16:creationId xmlns:a16="http://schemas.microsoft.com/office/drawing/2014/main" id="{D355811A-8295-F3D4-B1E3-90CDBFFDE0A3}"/>
              </a:ext>
            </a:extLst>
          </p:cNvPr>
          <p:cNvSpPr/>
          <p:nvPr/>
        </p:nvSpPr>
        <p:spPr>
          <a:xfrm>
            <a:off x="4230966"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Carico</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diretto</a:t>
            </a:r>
            <a:r>
              <a:rPr kumimoji="0" lang="de-DE" sz="1200" b="1" i="0" u="none" strike="noStrike" kern="1200" cap="none" spc="0" normalizeH="0" baseline="0" noProof="0" dirty="0">
                <a:ln>
                  <a:noFill/>
                </a:ln>
                <a:solidFill>
                  <a:prstClr val="white"/>
                </a:solidFill>
                <a:effectLst/>
                <a:uLnTx/>
                <a:uFillTx/>
                <a:latin typeface="Fago Pro"/>
                <a:ea typeface="+mn-ea"/>
                <a:cs typeface="+mn-cs"/>
              </a:rPr>
              <a:t> del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pezzo</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sp>
        <p:nvSpPr>
          <p:cNvPr id="15" name="Rechteck 14">
            <a:extLst>
              <a:ext uri="{FF2B5EF4-FFF2-40B4-BE49-F238E27FC236}">
                <a16:creationId xmlns:a16="http://schemas.microsoft.com/office/drawing/2014/main" id="{4A03513C-7ABA-28B9-6B0B-13A587B7384E}"/>
              </a:ext>
            </a:extLst>
          </p:cNvPr>
          <p:cNvSpPr/>
          <p:nvPr/>
        </p:nvSpPr>
        <p:spPr>
          <a:xfrm>
            <a:off x="7996282"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Pallettizzazione</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6" name="Rechteck 15">
            <a:extLst>
              <a:ext uri="{FF2B5EF4-FFF2-40B4-BE49-F238E27FC236}">
                <a16:creationId xmlns:a16="http://schemas.microsoft.com/office/drawing/2014/main" id="{1936515B-562E-F776-3E13-51337DF68FCB}"/>
              </a:ext>
            </a:extLst>
          </p:cNvPr>
          <p:cNvSpPr/>
          <p:nvPr/>
        </p:nvSpPr>
        <p:spPr>
          <a:xfrm>
            <a:off x="2241289" y="5987576"/>
            <a:ext cx="1703693"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Carico</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diretto</a:t>
            </a:r>
            <a:r>
              <a:rPr kumimoji="0" lang="de-DE" sz="1200" b="1" i="0" u="none" strike="noStrike" kern="1200" cap="none" spc="0" normalizeH="0" baseline="0" noProof="0" dirty="0">
                <a:ln>
                  <a:noFill/>
                </a:ln>
                <a:solidFill>
                  <a:prstClr val="white"/>
                </a:solidFill>
                <a:effectLst/>
                <a:uLnTx/>
                <a:uFillTx/>
                <a:latin typeface="Fago Pro"/>
                <a:ea typeface="+mn-ea"/>
                <a:cs typeface="+mn-cs"/>
              </a:rPr>
              <a:t> /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pallet</a:t>
            </a:r>
            <a:r>
              <a:rPr kumimoji="0" lang="de-DE" sz="1200" b="1" i="0" u="none" strike="noStrike" kern="1200" cap="none" spc="0" normalizeH="0" baseline="0" noProof="0" dirty="0">
                <a:ln>
                  <a:noFill/>
                </a:ln>
                <a:solidFill>
                  <a:prstClr val="white"/>
                </a:solidFill>
                <a:effectLst/>
                <a:uLnTx/>
                <a:uFillTx/>
                <a:latin typeface="Fago Pro"/>
                <a:ea typeface="+mn-ea"/>
                <a:cs typeface="+mn-cs"/>
              </a:rPr>
              <a:t> (R-C2)</a:t>
            </a:r>
          </a:p>
        </p:txBody>
      </p:sp>
      <p:sp>
        <p:nvSpPr>
          <p:cNvPr id="17" name="Rechteck 16">
            <a:extLst>
              <a:ext uri="{FF2B5EF4-FFF2-40B4-BE49-F238E27FC236}">
                <a16:creationId xmlns:a16="http://schemas.microsoft.com/office/drawing/2014/main" id="{FF56ECE6-D6A8-80C7-B798-043B46C32ED6}"/>
              </a:ext>
            </a:extLst>
          </p:cNvPr>
          <p:cNvSpPr/>
          <p:nvPr/>
        </p:nvSpPr>
        <p:spPr>
          <a:xfrm>
            <a:off x="6547703" y="5987576"/>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Flexible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manufacturing</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system</a:t>
            </a:r>
            <a:r>
              <a:rPr kumimoji="0" lang="de-DE" sz="1200" b="1" i="0" u="none" strike="noStrike" kern="1200" cap="none" spc="0" normalizeH="0" baseline="0" noProof="0" dirty="0">
                <a:ln>
                  <a:noFill/>
                </a:ln>
                <a:solidFill>
                  <a:prstClr val="white"/>
                </a:solidFill>
                <a:effectLst/>
                <a:uLnTx/>
                <a:uFillTx/>
                <a:latin typeface="Fago Pro"/>
                <a:ea typeface="+mn-ea"/>
                <a:cs typeface="+mn-cs"/>
              </a:rPr>
              <a:t> (FMS)</a:t>
            </a:r>
          </a:p>
        </p:txBody>
      </p:sp>
    </p:spTree>
    <p:extLst>
      <p:ext uri="{BB962C8B-B14F-4D97-AF65-F5344CB8AC3E}">
        <p14:creationId xmlns:p14="http://schemas.microsoft.com/office/powerpoint/2010/main" val="3367053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6685E52E-E591-8D52-A820-30FD393C12D9}"/>
              </a:ext>
            </a:extLst>
          </p:cNvPr>
          <p:cNvPicPr>
            <a:picLocks noChangeAspect="1"/>
          </p:cNvPicPr>
          <p:nvPr/>
        </p:nvPicPr>
        <p:blipFill>
          <a:blip r:embed="rId4"/>
          <a:stretch>
            <a:fillRect/>
          </a:stretch>
        </p:blipFill>
        <p:spPr>
          <a:xfrm>
            <a:off x="9464035" y="2191407"/>
            <a:ext cx="2086954" cy="1440000"/>
          </a:xfrm>
          <a:prstGeom prst="rect">
            <a:avLst/>
          </a:prstGeom>
          <a:ln>
            <a:noFill/>
          </a:ln>
          <a:effectLst>
            <a:outerShdw blurRad="50800" dist="38100" dir="2700000" algn="tl" rotWithShape="0">
              <a:prstClr val="black">
                <a:alpha val="40000"/>
              </a:prstClr>
            </a:outerShdw>
          </a:effectLst>
        </p:spPr>
      </p:pic>
      <p:pic>
        <p:nvPicPr>
          <p:cNvPr id="21" name="Grafik 20" descr="Ein Bild, das Wand, Waschbecken, Im Haus, Spiegel enthält.&#10;&#10;Automatisch generierte Beschreibung">
            <a:extLst>
              <a:ext uri="{FF2B5EF4-FFF2-40B4-BE49-F238E27FC236}">
                <a16:creationId xmlns:a16="http://schemas.microsoft.com/office/drawing/2014/main" id="{D9C14673-8793-9C08-ABA4-30225FDC2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3548" y="2191407"/>
            <a:ext cx="1920000" cy="1440000"/>
          </a:xfrm>
          <a:prstGeom prst="rect">
            <a:avLst/>
          </a:prstGeom>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8D7634BA-367D-9D0A-D740-CEF619926ABF}"/>
              </a:ext>
            </a:extLst>
          </p:cNvPr>
          <p:cNvPicPr>
            <a:picLocks noChangeAspect="1"/>
          </p:cNvPicPr>
          <p:nvPr/>
        </p:nvPicPr>
        <p:blipFill>
          <a:blip r:embed="rId6"/>
          <a:stretch>
            <a:fillRect/>
          </a:stretch>
        </p:blipFill>
        <p:spPr>
          <a:xfrm>
            <a:off x="2783429" y="2191407"/>
            <a:ext cx="2086955" cy="1440000"/>
          </a:xfrm>
          <a:prstGeom prst="rect">
            <a:avLst/>
          </a:prstGeom>
          <a:effectLst>
            <a:outerShdw blurRad="50800" dist="38100" dir="2700000" algn="tl" rotWithShape="0">
              <a:prstClr val="black">
                <a:alpha val="40000"/>
              </a:prstClr>
            </a:outerShdw>
          </a:effectLst>
        </p:spPr>
      </p:pic>
      <p:sp>
        <p:nvSpPr>
          <p:cNvPr id="3" name="Foliennummernplatzhalter 2">
            <a:extLst>
              <a:ext uri="{FF2B5EF4-FFF2-40B4-BE49-F238E27FC236}">
                <a16:creationId xmlns:a16="http://schemas.microsoft.com/office/drawing/2014/main" id="{C5457DB1-B95F-65D9-3666-5756584CBFD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en-US"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pic>
        <p:nvPicPr>
          <p:cNvPr id="7" name="Grafik 6">
            <a:extLst>
              <a:ext uri="{FF2B5EF4-FFF2-40B4-BE49-F238E27FC236}">
                <a16:creationId xmlns:a16="http://schemas.microsoft.com/office/drawing/2014/main" id="{B8BA426A-8742-E872-1960-CA689508F85A}"/>
              </a:ext>
            </a:extLst>
          </p:cNvPr>
          <p:cNvPicPr>
            <a:picLocks noChangeAspect="1"/>
          </p:cNvPicPr>
          <p:nvPr/>
        </p:nvPicPr>
        <p:blipFill>
          <a:blip r:embed="rId7"/>
          <a:stretch>
            <a:fillRect/>
          </a:stretch>
        </p:blipFill>
        <p:spPr>
          <a:xfrm>
            <a:off x="503310" y="2191407"/>
            <a:ext cx="2086955" cy="1440000"/>
          </a:xfrm>
          <a:prstGeom prst="rect">
            <a:avLst/>
          </a:prstGeom>
          <a:effectLst>
            <a:outerShdw blurRad="50800" dist="38100" dir="2700000" algn="tl" rotWithShape="0">
              <a:prstClr val="black">
                <a:alpha val="40000"/>
              </a:prstClr>
            </a:outerShdw>
          </a:effectLst>
        </p:spPr>
      </p:pic>
      <p:sp>
        <p:nvSpPr>
          <p:cNvPr id="13" name="Rechteck 12">
            <a:extLst>
              <a:ext uri="{FF2B5EF4-FFF2-40B4-BE49-F238E27FC236}">
                <a16:creationId xmlns:a16="http://schemas.microsoft.com/office/drawing/2014/main" id="{850F31B9-D84E-D63A-735A-E5AB4DDF38DA}"/>
              </a:ext>
            </a:extLst>
          </p:cNvPr>
          <p:cNvSpPr/>
          <p:nvPr/>
        </p:nvSpPr>
        <p:spPr>
          <a:xfrm>
            <a:off x="773064" y="1649307"/>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Lean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sp>
        <p:nvSpPr>
          <p:cNvPr id="14" name="Rechteck 13">
            <a:extLst>
              <a:ext uri="{FF2B5EF4-FFF2-40B4-BE49-F238E27FC236}">
                <a16:creationId xmlns:a16="http://schemas.microsoft.com/office/drawing/2014/main" id="{D355811A-8295-F3D4-B1E3-90CDBFFDE0A3}"/>
              </a:ext>
            </a:extLst>
          </p:cNvPr>
          <p:cNvSpPr/>
          <p:nvPr/>
        </p:nvSpPr>
        <p:spPr>
          <a:xfrm>
            <a:off x="3053183" y="1647760"/>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Carico</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diretto</a:t>
            </a:r>
            <a:r>
              <a:rPr kumimoji="0" lang="de-DE" sz="1200" b="1" i="0" u="none" strike="noStrike" kern="1200" cap="none" spc="0" normalizeH="0" baseline="0" noProof="0" dirty="0">
                <a:ln>
                  <a:noFill/>
                </a:ln>
                <a:solidFill>
                  <a:prstClr val="white"/>
                </a:solidFill>
                <a:effectLst/>
                <a:uLnTx/>
                <a:uFillTx/>
                <a:latin typeface="Fago Pro"/>
                <a:ea typeface="+mn-ea"/>
                <a:cs typeface="+mn-cs"/>
              </a:rPr>
              <a:t> del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pezzo</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sp>
        <p:nvSpPr>
          <p:cNvPr id="15" name="Rechteck 14">
            <a:extLst>
              <a:ext uri="{FF2B5EF4-FFF2-40B4-BE49-F238E27FC236}">
                <a16:creationId xmlns:a16="http://schemas.microsoft.com/office/drawing/2014/main" id="{4A03513C-7ABA-28B9-6B0B-13A587B7384E}"/>
              </a:ext>
            </a:extLst>
          </p:cNvPr>
          <p:cNvSpPr/>
          <p:nvPr/>
        </p:nvSpPr>
        <p:spPr>
          <a:xfrm>
            <a:off x="5249825" y="1647760"/>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1" dirty="0" err="1">
                <a:solidFill>
                  <a:prstClr val="white"/>
                </a:solidFill>
                <a:latin typeface="Fago Pro"/>
              </a:rPr>
              <a:t>Pallettizzazione</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6" name="Rechteck 15">
            <a:extLst>
              <a:ext uri="{FF2B5EF4-FFF2-40B4-BE49-F238E27FC236}">
                <a16:creationId xmlns:a16="http://schemas.microsoft.com/office/drawing/2014/main" id="{1936515B-562E-F776-3E13-51337DF68FCB}"/>
              </a:ext>
            </a:extLst>
          </p:cNvPr>
          <p:cNvSpPr/>
          <p:nvPr/>
        </p:nvSpPr>
        <p:spPr>
          <a:xfrm>
            <a:off x="7374604" y="1647760"/>
            <a:ext cx="1703693"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Carico</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diretto</a:t>
            </a:r>
            <a:r>
              <a:rPr kumimoji="0" lang="de-DE" sz="1200" b="1" i="0" u="none" strike="noStrike" kern="1200" cap="none" spc="0" normalizeH="0" baseline="0" noProof="0" dirty="0">
                <a:ln>
                  <a:noFill/>
                </a:ln>
                <a:solidFill>
                  <a:prstClr val="white"/>
                </a:solidFill>
                <a:effectLst/>
                <a:uLnTx/>
                <a:uFillTx/>
                <a:latin typeface="Fago Pro"/>
                <a:ea typeface="+mn-ea"/>
                <a:cs typeface="+mn-cs"/>
              </a:rPr>
              <a:t> /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pallet</a:t>
            </a:r>
            <a:r>
              <a:rPr kumimoji="0" lang="de-DE" sz="1200" b="1" i="0" u="none" strike="noStrike" kern="1200" cap="none" spc="0" normalizeH="0" baseline="0" noProof="0" dirty="0">
                <a:ln>
                  <a:noFill/>
                </a:ln>
                <a:solidFill>
                  <a:prstClr val="white"/>
                </a:solidFill>
                <a:effectLst/>
                <a:uLnTx/>
                <a:uFillTx/>
                <a:latin typeface="Fago Pro"/>
                <a:ea typeface="+mn-ea"/>
                <a:cs typeface="+mn-cs"/>
              </a:rPr>
              <a:t> (R-C2)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sp>
        <p:nvSpPr>
          <p:cNvPr id="17" name="Rechteck 16">
            <a:extLst>
              <a:ext uri="{FF2B5EF4-FFF2-40B4-BE49-F238E27FC236}">
                <a16:creationId xmlns:a16="http://schemas.microsoft.com/office/drawing/2014/main" id="{FF56ECE6-D6A8-80C7-B798-043B46C32ED6}"/>
              </a:ext>
            </a:extLst>
          </p:cNvPr>
          <p:cNvSpPr/>
          <p:nvPr/>
        </p:nvSpPr>
        <p:spPr>
          <a:xfrm>
            <a:off x="9733512" y="1647760"/>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Flexible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manufacturing</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system</a:t>
            </a:r>
            <a:r>
              <a:rPr kumimoji="0" lang="de-DE" sz="1200" b="1" i="0" u="none" strike="noStrike" kern="1200" cap="none" spc="0" normalizeH="0" baseline="0" noProof="0" dirty="0">
                <a:ln>
                  <a:noFill/>
                </a:ln>
                <a:solidFill>
                  <a:prstClr val="white"/>
                </a:solidFill>
                <a:effectLst/>
                <a:uLnTx/>
                <a:uFillTx/>
                <a:latin typeface="Fago Pro"/>
                <a:ea typeface="+mn-ea"/>
                <a:cs typeface="+mn-cs"/>
              </a:rPr>
              <a:t> (FMS)</a:t>
            </a:r>
          </a:p>
        </p:txBody>
      </p:sp>
      <p:pic>
        <p:nvPicPr>
          <p:cNvPr id="8" name="Grafik 7">
            <a:extLst>
              <a:ext uri="{FF2B5EF4-FFF2-40B4-BE49-F238E27FC236}">
                <a16:creationId xmlns:a16="http://schemas.microsoft.com/office/drawing/2014/main" id="{5D450792-05E7-5113-7971-493E3B523C72}"/>
              </a:ext>
            </a:extLst>
          </p:cNvPr>
          <p:cNvPicPr>
            <a:picLocks noChangeAspect="1"/>
          </p:cNvPicPr>
          <p:nvPr/>
        </p:nvPicPr>
        <p:blipFill>
          <a:blip r:embed="rId8"/>
          <a:stretch>
            <a:fillRect/>
          </a:stretch>
        </p:blipFill>
        <p:spPr>
          <a:xfrm>
            <a:off x="1802222" y="5175734"/>
            <a:ext cx="587590" cy="1260000"/>
          </a:xfrm>
          <a:prstGeom prst="rect">
            <a:avLst/>
          </a:prstGeom>
        </p:spPr>
      </p:pic>
      <p:pic>
        <p:nvPicPr>
          <p:cNvPr id="9" name="Grafik 8">
            <a:extLst>
              <a:ext uri="{FF2B5EF4-FFF2-40B4-BE49-F238E27FC236}">
                <a16:creationId xmlns:a16="http://schemas.microsoft.com/office/drawing/2014/main" id="{A4CEEC23-90F3-A152-1FDD-FE98DA79ACAE}"/>
              </a:ext>
            </a:extLst>
          </p:cNvPr>
          <p:cNvPicPr>
            <a:picLocks noChangeAspect="1"/>
          </p:cNvPicPr>
          <p:nvPr/>
        </p:nvPicPr>
        <p:blipFill>
          <a:blip r:embed="rId9"/>
          <a:stretch>
            <a:fillRect/>
          </a:stretch>
        </p:blipFill>
        <p:spPr>
          <a:xfrm>
            <a:off x="6589309" y="5175734"/>
            <a:ext cx="1747631" cy="1260000"/>
          </a:xfrm>
          <a:prstGeom prst="rect">
            <a:avLst/>
          </a:prstGeom>
        </p:spPr>
      </p:pic>
      <p:pic>
        <p:nvPicPr>
          <p:cNvPr id="10" name="Grafik 9">
            <a:extLst>
              <a:ext uri="{FF2B5EF4-FFF2-40B4-BE49-F238E27FC236}">
                <a16:creationId xmlns:a16="http://schemas.microsoft.com/office/drawing/2014/main" id="{B93C0EF2-AF6D-2BE9-4FD9-9B6456359C31}"/>
              </a:ext>
            </a:extLst>
          </p:cNvPr>
          <p:cNvPicPr>
            <a:picLocks noChangeAspect="1"/>
          </p:cNvPicPr>
          <p:nvPr/>
        </p:nvPicPr>
        <p:blipFill>
          <a:blip r:embed="rId10"/>
          <a:stretch>
            <a:fillRect/>
          </a:stretch>
        </p:blipFill>
        <p:spPr>
          <a:xfrm>
            <a:off x="781127" y="3944554"/>
            <a:ext cx="858644" cy="1260000"/>
          </a:xfrm>
          <a:prstGeom prst="rect">
            <a:avLst/>
          </a:prstGeom>
        </p:spPr>
      </p:pic>
      <p:pic>
        <p:nvPicPr>
          <p:cNvPr id="11" name="Grafik 10">
            <a:extLst>
              <a:ext uri="{FF2B5EF4-FFF2-40B4-BE49-F238E27FC236}">
                <a16:creationId xmlns:a16="http://schemas.microsoft.com/office/drawing/2014/main" id="{9763C5EA-BD23-5B75-4738-D989C9DC9FC8}"/>
              </a:ext>
            </a:extLst>
          </p:cNvPr>
          <p:cNvPicPr>
            <a:picLocks noChangeAspect="1"/>
          </p:cNvPicPr>
          <p:nvPr/>
        </p:nvPicPr>
        <p:blipFill>
          <a:blip r:embed="rId11"/>
          <a:stretch>
            <a:fillRect/>
          </a:stretch>
        </p:blipFill>
        <p:spPr>
          <a:xfrm>
            <a:off x="8028635" y="3944554"/>
            <a:ext cx="1574041" cy="1260000"/>
          </a:xfrm>
          <a:prstGeom prst="rect">
            <a:avLst/>
          </a:prstGeom>
        </p:spPr>
      </p:pic>
      <p:pic>
        <p:nvPicPr>
          <p:cNvPr id="20" name="Grafik 19">
            <a:extLst>
              <a:ext uri="{FF2B5EF4-FFF2-40B4-BE49-F238E27FC236}">
                <a16:creationId xmlns:a16="http://schemas.microsoft.com/office/drawing/2014/main" id="{B141ED0B-67F1-957F-D50D-794CD604DABE}"/>
              </a:ext>
            </a:extLst>
          </p:cNvPr>
          <p:cNvPicPr>
            <a:picLocks noChangeAspect="1"/>
          </p:cNvPicPr>
          <p:nvPr/>
        </p:nvPicPr>
        <p:blipFill>
          <a:blip r:embed="rId12"/>
          <a:stretch>
            <a:fillRect/>
          </a:stretch>
        </p:blipFill>
        <p:spPr>
          <a:xfrm>
            <a:off x="2374604" y="3944554"/>
            <a:ext cx="1049036" cy="1260000"/>
          </a:xfrm>
          <a:prstGeom prst="rect">
            <a:avLst/>
          </a:prstGeom>
        </p:spPr>
      </p:pic>
      <p:pic>
        <p:nvPicPr>
          <p:cNvPr id="24" name="Grafik 23">
            <a:extLst>
              <a:ext uri="{FF2B5EF4-FFF2-40B4-BE49-F238E27FC236}">
                <a16:creationId xmlns:a16="http://schemas.microsoft.com/office/drawing/2014/main" id="{A6867624-685D-00BB-FF75-F4CABE2B6B9F}"/>
              </a:ext>
            </a:extLst>
          </p:cNvPr>
          <p:cNvPicPr>
            <a:picLocks noChangeAspect="1"/>
          </p:cNvPicPr>
          <p:nvPr/>
        </p:nvPicPr>
        <p:blipFill>
          <a:blip r:embed="rId13"/>
          <a:stretch>
            <a:fillRect/>
          </a:stretch>
        </p:blipFill>
        <p:spPr>
          <a:xfrm>
            <a:off x="4665457" y="4034554"/>
            <a:ext cx="2034545" cy="1080000"/>
          </a:xfrm>
          <a:prstGeom prst="rect">
            <a:avLst/>
          </a:prstGeom>
        </p:spPr>
      </p:pic>
      <p:pic>
        <p:nvPicPr>
          <p:cNvPr id="26" name="Grafik 25">
            <a:extLst>
              <a:ext uri="{FF2B5EF4-FFF2-40B4-BE49-F238E27FC236}">
                <a16:creationId xmlns:a16="http://schemas.microsoft.com/office/drawing/2014/main" id="{4A1570A9-7B3D-0595-63BF-7C407A7131E7}"/>
              </a:ext>
            </a:extLst>
          </p:cNvPr>
          <p:cNvPicPr>
            <a:picLocks noChangeAspect="1"/>
          </p:cNvPicPr>
          <p:nvPr/>
        </p:nvPicPr>
        <p:blipFill>
          <a:blip r:embed="rId14"/>
          <a:stretch>
            <a:fillRect/>
          </a:stretch>
        </p:blipFill>
        <p:spPr>
          <a:xfrm>
            <a:off x="9519349" y="5175734"/>
            <a:ext cx="1222574" cy="1260000"/>
          </a:xfrm>
          <a:prstGeom prst="rect">
            <a:avLst/>
          </a:prstGeom>
        </p:spPr>
      </p:pic>
      <p:pic>
        <p:nvPicPr>
          <p:cNvPr id="28" name="Grafik 27">
            <a:extLst>
              <a:ext uri="{FF2B5EF4-FFF2-40B4-BE49-F238E27FC236}">
                <a16:creationId xmlns:a16="http://schemas.microsoft.com/office/drawing/2014/main" id="{F15831D7-9FB3-86E3-1131-B696FA304FCD}"/>
              </a:ext>
            </a:extLst>
          </p:cNvPr>
          <p:cNvPicPr>
            <a:picLocks noChangeAspect="1"/>
          </p:cNvPicPr>
          <p:nvPr/>
        </p:nvPicPr>
        <p:blipFill>
          <a:blip r:embed="rId15"/>
          <a:stretch>
            <a:fillRect/>
          </a:stretch>
        </p:blipFill>
        <p:spPr>
          <a:xfrm>
            <a:off x="10690244" y="3944554"/>
            <a:ext cx="735482" cy="1260000"/>
          </a:xfrm>
          <a:prstGeom prst="rect">
            <a:avLst/>
          </a:prstGeom>
        </p:spPr>
      </p:pic>
      <p:pic>
        <p:nvPicPr>
          <p:cNvPr id="30" name="Grafik 29">
            <a:extLst>
              <a:ext uri="{FF2B5EF4-FFF2-40B4-BE49-F238E27FC236}">
                <a16:creationId xmlns:a16="http://schemas.microsoft.com/office/drawing/2014/main" id="{66D89DF0-3F17-CAC1-8B06-74404738FBC1}"/>
              </a:ext>
            </a:extLst>
          </p:cNvPr>
          <p:cNvPicPr>
            <a:picLocks noChangeAspect="1"/>
          </p:cNvPicPr>
          <p:nvPr/>
        </p:nvPicPr>
        <p:blipFill>
          <a:blip r:embed="rId16"/>
          <a:stretch>
            <a:fillRect/>
          </a:stretch>
        </p:blipFill>
        <p:spPr>
          <a:xfrm>
            <a:off x="3395236" y="5175734"/>
            <a:ext cx="1256935" cy="1260000"/>
          </a:xfrm>
          <a:prstGeom prst="rect">
            <a:avLst/>
          </a:prstGeom>
        </p:spPr>
      </p:pic>
      <p:pic>
        <p:nvPicPr>
          <p:cNvPr id="6" name="Grafik 5">
            <a:extLst>
              <a:ext uri="{FF2B5EF4-FFF2-40B4-BE49-F238E27FC236}">
                <a16:creationId xmlns:a16="http://schemas.microsoft.com/office/drawing/2014/main" id="{6F7B80F0-90FD-9683-E7CD-2665A05088DA}"/>
              </a:ext>
            </a:extLst>
          </p:cNvPr>
          <p:cNvPicPr>
            <a:picLocks noChangeAspect="1"/>
          </p:cNvPicPr>
          <p:nvPr/>
        </p:nvPicPr>
        <p:blipFill>
          <a:blip r:embed="rId17"/>
          <a:stretch>
            <a:fillRect/>
          </a:stretch>
        </p:blipFill>
        <p:spPr>
          <a:xfrm>
            <a:off x="7184652" y="2187760"/>
            <a:ext cx="2086219" cy="1440000"/>
          </a:xfrm>
          <a:prstGeom prst="rect">
            <a:avLst/>
          </a:prstGeom>
          <a:effectLst>
            <a:outerShdw blurRad="50800" dist="38100" dir="2700000" algn="tl" rotWithShape="0">
              <a:prstClr val="black">
                <a:alpha val="40000"/>
              </a:prstClr>
            </a:outerShdw>
          </a:effectLst>
        </p:spPr>
      </p:pic>
      <p:sp>
        <p:nvSpPr>
          <p:cNvPr id="29" name="Titel 1">
            <a:extLst>
              <a:ext uri="{FF2B5EF4-FFF2-40B4-BE49-F238E27FC236}">
                <a16:creationId xmlns:a16="http://schemas.microsoft.com/office/drawing/2014/main" id="{ECA644BF-677C-8A3E-4D4D-262E647320BF}"/>
              </a:ext>
            </a:extLst>
          </p:cNvPr>
          <p:cNvSpPr>
            <a:spLocks noGrp="1"/>
          </p:cNvSpPr>
          <p:nvPr>
            <p:ph type="title"/>
          </p:nvPr>
        </p:nvSpPr>
        <p:spPr>
          <a:xfrm>
            <a:off x="658814" y="666751"/>
            <a:ext cx="8996816" cy="1020318"/>
          </a:xfrm>
        </p:spPr>
        <p:txBody>
          <a:bodyPr/>
          <a:lstStyle/>
          <a:p>
            <a:r>
              <a:rPr lang="de-DE" dirty="0" err="1"/>
              <a:t>Tipologie</a:t>
            </a:r>
            <a:r>
              <a:rPr lang="de-DE" dirty="0"/>
              <a:t> di </a:t>
            </a:r>
            <a:r>
              <a:rPr lang="de-DE" dirty="0" err="1"/>
              <a:t>automazione</a:t>
            </a:r>
            <a:endParaRPr lang="de-DE" dirty="0"/>
          </a:p>
        </p:txBody>
      </p:sp>
      <p:sp>
        <p:nvSpPr>
          <p:cNvPr id="31" name="Textplatzhalter 3">
            <a:extLst>
              <a:ext uri="{FF2B5EF4-FFF2-40B4-BE49-F238E27FC236}">
                <a16:creationId xmlns:a16="http://schemas.microsoft.com/office/drawing/2014/main" id="{0F874528-AC51-4706-DBF9-EBA969052E5A}"/>
              </a:ext>
            </a:extLst>
          </p:cNvPr>
          <p:cNvSpPr>
            <a:spLocks noGrp="1"/>
          </p:cNvSpPr>
          <p:nvPr>
            <p:ph type="body" sz="quarter" idx="11"/>
          </p:nvPr>
        </p:nvSpPr>
        <p:spPr>
          <a:xfrm>
            <a:off x="658814" y="271887"/>
            <a:ext cx="8996816" cy="338554"/>
          </a:xfrm>
        </p:spPr>
        <p:txBody>
          <a:bodyPr/>
          <a:lstStyle/>
          <a:p>
            <a:r>
              <a:rPr lang="de-DE" b="1" dirty="0" err="1"/>
              <a:t>Machine</a:t>
            </a:r>
            <a:r>
              <a:rPr lang="de-DE" b="1" dirty="0"/>
              <a:t> </a:t>
            </a:r>
            <a:r>
              <a:rPr lang="de-DE" b="1" dirty="0" err="1"/>
              <a:t>tending</a:t>
            </a:r>
            <a:endParaRPr lang="de-DE" b="1" dirty="0"/>
          </a:p>
        </p:txBody>
      </p:sp>
    </p:spTree>
    <p:custDataLst>
      <p:tags r:id="rId1"/>
    </p:custDataLst>
    <p:extLst>
      <p:ext uri="{BB962C8B-B14F-4D97-AF65-F5344CB8AC3E}">
        <p14:creationId xmlns:p14="http://schemas.microsoft.com/office/powerpoint/2010/main" val="16349067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üche, drinnen, Ausrüstung, Haushaltsgerät enthält.&#10;&#10;Automatisch generierte Beschreibung">
            <a:extLst>
              <a:ext uri="{FF2B5EF4-FFF2-40B4-BE49-F238E27FC236}">
                <a16:creationId xmlns:a16="http://schemas.microsoft.com/office/drawing/2014/main" id="{43B6B9D2-5745-D395-83CA-D19C8239C9E2}"/>
              </a:ext>
            </a:extLst>
          </p:cNvPr>
          <p:cNvPicPr>
            <a:picLocks noChangeAspect="1"/>
          </p:cNvPicPr>
          <p:nvPr/>
        </p:nvPicPr>
        <p:blipFill rotWithShape="1">
          <a:blip r:embed="rId4">
            <a:extLst>
              <a:ext uri="{28A0092B-C50C-407E-A947-70E740481C1C}">
                <a14:useLocalDpi xmlns:a14="http://schemas.microsoft.com/office/drawing/2010/main" val="0"/>
              </a:ext>
            </a:extLst>
          </a:blip>
          <a:srcRect t="17810" r="3572" b="929"/>
          <a:stretch/>
        </p:blipFill>
        <p:spPr>
          <a:xfrm>
            <a:off x="0" y="0"/>
            <a:ext cx="12192000" cy="6858000"/>
          </a:xfrm>
          <a:prstGeom prst="rect">
            <a:avLst/>
          </a:prstGeom>
        </p:spPr>
      </p:pic>
      <p:pic>
        <p:nvPicPr>
          <p:cNvPr id="5" name="Grafik 4">
            <a:extLst>
              <a:ext uri="{FF2B5EF4-FFF2-40B4-BE49-F238E27FC236}">
                <a16:creationId xmlns:a16="http://schemas.microsoft.com/office/drawing/2014/main" id="{23DAB44E-30DF-F695-8D41-8274374F9C8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20200" y="330418"/>
            <a:ext cx="2636837" cy="672663"/>
          </a:xfrm>
          <a:prstGeom prst="rect">
            <a:avLst/>
          </a:prstGeom>
        </p:spPr>
      </p:pic>
      <p:sp>
        <p:nvSpPr>
          <p:cNvPr id="8" name="Grafik 6">
            <a:extLst>
              <a:ext uri="{FF2B5EF4-FFF2-40B4-BE49-F238E27FC236}">
                <a16:creationId xmlns:a16="http://schemas.microsoft.com/office/drawing/2014/main" id="{17693470-2D89-41B2-CBE3-454748D7C993}"/>
              </a:ext>
            </a:extLst>
          </p:cNvPr>
          <p:cNvSpPr/>
          <p:nvPr/>
        </p:nvSpPr>
        <p:spPr>
          <a:xfrm>
            <a:off x="265787" y="3804632"/>
            <a:ext cx="6437312" cy="2520000"/>
          </a:xfrm>
          <a:custGeom>
            <a:avLst/>
            <a:gdLst>
              <a:gd name="connsiteX0" fmla="*/ 0 w 4855321"/>
              <a:gd name="connsiteY0" fmla="*/ 0 h 1386001"/>
              <a:gd name="connsiteX1" fmla="*/ 0 w 4855321"/>
              <a:gd name="connsiteY1" fmla="*/ 1386002 h 1386001"/>
              <a:gd name="connsiteX2" fmla="*/ 4358231 w 4855321"/>
              <a:gd name="connsiteY2" fmla="*/ 1386002 h 1386001"/>
              <a:gd name="connsiteX3" fmla="*/ 4855321 w 4855321"/>
              <a:gd name="connsiteY3" fmla="*/ 1125007 h 1386001"/>
              <a:gd name="connsiteX4" fmla="*/ 4855321 w 4855321"/>
              <a:gd name="connsiteY4" fmla="*/ 0 h 138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321" h="1386001">
                <a:moveTo>
                  <a:pt x="0" y="0"/>
                </a:moveTo>
                <a:lnTo>
                  <a:pt x="0" y="1386002"/>
                </a:lnTo>
                <a:lnTo>
                  <a:pt x="4358231" y="1386002"/>
                </a:lnTo>
                <a:lnTo>
                  <a:pt x="4855321" y="1125007"/>
                </a:lnTo>
                <a:lnTo>
                  <a:pt x="4855321" y="0"/>
                </a:lnTo>
                <a:close/>
              </a:path>
            </a:pathLst>
          </a:custGeom>
          <a:solidFill>
            <a:schemeClr val="bg2">
              <a:alpha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2" name="Titel 11">
            <a:extLst>
              <a:ext uri="{FF2B5EF4-FFF2-40B4-BE49-F238E27FC236}">
                <a16:creationId xmlns:a16="http://schemas.microsoft.com/office/drawing/2014/main" id="{1738D005-5B61-0F99-2B15-4CE2F0CA33D1}"/>
              </a:ext>
            </a:extLst>
          </p:cNvPr>
          <p:cNvSpPr>
            <a:spLocks noGrp="1"/>
          </p:cNvSpPr>
          <p:nvPr>
            <p:ph type="title"/>
          </p:nvPr>
        </p:nvSpPr>
        <p:spPr>
          <a:xfrm>
            <a:off x="348459" y="3802556"/>
            <a:ext cx="5677808" cy="1715052"/>
          </a:xfrm>
        </p:spPr>
        <p:txBody>
          <a:bodyPr lIns="504000" anchor="ctr"/>
          <a:lstStyle/>
          <a:p>
            <a:r>
              <a:rPr lang="en-US" dirty="0">
                <a:solidFill>
                  <a:schemeClr val="bg1"/>
                </a:solidFill>
              </a:rPr>
              <a:t>Machine tending with SCHUNK</a:t>
            </a:r>
            <a:endParaRPr lang="de-DE" dirty="0">
              <a:solidFill>
                <a:schemeClr val="bg1"/>
              </a:solidFill>
            </a:endParaRPr>
          </a:p>
        </p:txBody>
      </p:sp>
      <p:sp>
        <p:nvSpPr>
          <p:cNvPr id="13" name="Textplatzhalter 12">
            <a:extLst>
              <a:ext uri="{FF2B5EF4-FFF2-40B4-BE49-F238E27FC236}">
                <a16:creationId xmlns:a16="http://schemas.microsoft.com/office/drawing/2014/main" id="{88ED06A6-9470-9F52-CA2F-CF62CC7A4B33}"/>
              </a:ext>
            </a:extLst>
          </p:cNvPr>
          <p:cNvSpPr>
            <a:spLocks noGrp="1"/>
          </p:cNvSpPr>
          <p:nvPr>
            <p:ph type="body" sz="quarter" idx="12"/>
          </p:nvPr>
        </p:nvSpPr>
        <p:spPr>
          <a:xfrm>
            <a:off x="348459" y="5517608"/>
            <a:ext cx="5951538" cy="756192"/>
          </a:xfrm>
        </p:spPr>
        <p:txBody>
          <a:bodyPr lIns="504000" anchor="ctr"/>
          <a:lstStyle/>
          <a:p>
            <a:pPr marL="0" indent="0">
              <a:buNone/>
            </a:pPr>
            <a:r>
              <a:rPr lang="en-US" b="1" dirty="0"/>
              <a:t>More productivity with the right grippers and clamping devices!</a:t>
            </a:r>
            <a:endParaRPr lang="de-DE" b="1" dirty="0"/>
          </a:p>
        </p:txBody>
      </p:sp>
      <p:grpSp>
        <p:nvGrpSpPr>
          <p:cNvPr id="35" name="Grafik 6">
            <a:extLst>
              <a:ext uri="{FF2B5EF4-FFF2-40B4-BE49-F238E27FC236}">
                <a16:creationId xmlns:a16="http://schemas.microsoft.com/office/drawing/2014/main" id="{4AFFD096-2E7E-3239-74F9-51166C0320D3}"/>
              </a:ext>
            </a:extLst>
          </p:cNvPr>
          <p:cNvGrpSpPr>
            <a:grpSpLocks noChangeAspect="1"/>
          </p:cNvGrpSpPr>
          <p:nvPr/>
        </p:nvGrpSpPr>
        <p:grpSpPr>
          <a:xfrm>
            <a:off x="678561" y="638375"/>
            <a:ext cx="2631282" cy="162000"/>
            <a:chOff x="4381500" y="3324234"/>
            <a:chExt cx="3430676" cy="211216"/>
          </a:xfrm>
          <a:solidFill>
            <a:schemeClr val="tx2"/>
          </a:solidFill>
        </p:grpSpPr>
        <p:sp>
          <p:nvSpPr>
            <p:cNvPr id="36" name="Freihandform: Form 35">
              <a:extLst>
                <a:ext uri="{FF2B5EF4-FFF2-40B4-BE49-F238E27FC236}">
                  <a16:creationId xmlns:a16="http://schemas.microsoft.com/office/drawing/2014/main" id="{62857136-FC7A-C4DA-2158-E5EE2DEE1B2E}"/>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7" name="Freihandform: Form 36">
              <a:extLst>
                <a:ext uri="{FF2B5EF4-FFF2-40B4-BE49-F238E27FC236}">
                  <a16:creationId xmlns:a16="http://schemas.microsoft.com/office/drawing/2014/main" id="{D37E9D92-F9E3-BAF8-D35B-4E652FBF4EC2}"/>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8" name="Freihandform: Form 37">
              <a:extLst>
                <a:ext uri="{FF2B5EF4-FFF2-40B4-BE49-F238E27FC236}">
                  <a16:creationId xmlns:a16="http://schemas.microsoft.com/office/drawing/2014/main" id="{9EDF68BD-581A-FD1D-98DC-E75E7D03CCB5}"/>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9" name="Freihandform: Form 38">
              <a:extLst>
                <a:ext uri="{FF2B5EF4-FFF2-40B4-BE49-F238E27FC236}">
                  <a16:creationId xmlns:a16="http://schemas.microsoft.com/office/drawing/2014/main" id="{8559C5AC-25F6-EF96-54E8-4654F85F7D49}"/>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0" name="Freihandform: Form 39">
              <a:extLst>
                <a:ext uri="{FF2B5EF4-FFF2-40B4-BE49-F238E27FC236}">
                  <a16:creationId xmlns:a16="http://schemas.microsoft.com/office/drawing/2014/main" id="{A7940E70-57E6-BAAA-4160-14CE2992C3F9}"/>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1" name="Freihandform: Form 40">
              <a:extLst>
                <a:ext uri="{FF2B5EF4-FFF2-40B4-BE49-F238E27FC236}">
                  <a16:creationId xmlns:a16="http://schemas.microsoft.com/office/drawing/2014/main" id="{14991F5B-6E8B-C0D5-048D-3C921B2C67EE}"/>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2" name="Freihandform: Form 41">
              <a:extLst>
                <a:ext uri="{FF2B5EF4-FFF2-40B4-BE49-F238E27FC236}">
                  <a16:creationId xmlns:a16="http://schemas.microsoft.com/office/drawing/2014/main" id="{73994403-7B6D-9788-38C1-F6616CB18E40}"/>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3" name="Freihandform: Form 42">
              <a:extLst>
                <a:ext uri="{FF2B5EF4-FFF2-40B4-BE49-F238E27FC236}">
                  <a16:creationId xmlns:a16="http://schemas.microsoft.com/office/drawing/2014/main" id="{4260378F-EA11-F6E8-4DF9-76870A2AEE78}"/>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4" name="Freihandform: Form 43">
              <a:extLst>
                <a:ext uri="{FF2B5EF4-FFF2-40B4-BE49-F238E27FC236}">
                  <a16:creationId xmlns:a16="http://schemas.microsoft.com/office/drawing/2014/main" id="{DDFFED3E-9A99-A212-A192-E7F8DE55C9D1}"/>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5" name="Freihandform: Form 44">
              <a:extLst>
                <a:ext uri="{FF2B5EF4-FFF2-40B4-BE49-F238E27FC236}">
                  <a16:creationId xmlns:a16="http://schemas.microsoft.com/office/drawing/2014/main" id="{24BA1191-1507-4EED-1FDB-2CBC20FB18F3}"/>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6" name="Freihandform: Form 45">
              <a:extLst>
                <a:ext uri="{FF2B5EF4-FFF2-40B4-BE49-F238E27FC236}">
                  <a16:creationId xmlns:a16="http://schemas.microsoft.com/office/drawing/2014/main" id="{366E60E1-DA20-C85A-CAD2-C66E0C9B7ED7}"/>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7" name="Freihandform: Form 46">
              <a:extLst>
                <a:ext uri="{FF2B5EF4-FFF2-40B4-BE49-F238E27FC236}">
                  <a16:creationId xmlns:a16="http://schemas.microsoft.com/office/drawing/2014/main" id="{5870332B-D4E2-1D23-10B1-67E7D64AB5CD}"/>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8" name="Freihandform: Form 47">
              <a:extLst>
                <a:ext uri="{FF2B5EF4-FFF2-40B4-BE49-F238E27FC236}">
                  <a16:creationId xmlns:a16="http://schemas.microsoft.com/office/drawing/2014/main" id="{E6111A10-251C-8D7F-2FF9-8C7FA798372A}"/>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9" name="Freihandform: Form 48">
              <a:extLst>
                <a:ext uri="{FF2B5EF4-FFF2-40B4-BE49-F238E27FC236}">
                  <a16:creationId xmlns:a16="http://schemas.microsoft.com/office/drawing/2014/main" id="{F7909C58-33E7-257F-BEC5-0994DA39116E}"/>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0" name="Freihandform: Form 49">
              <a:extLst>
                <a:ext uri="{FF2B5EF4-FFF2-40B4-BE49-F238E27FC236}">
                  <a16:creationId xmlns:a16="http://schemas.microsoft.com/office/drawing/2014/main" id="{DC931C8C-DBB8-7892-C028-9E13B10F86B9}"/>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1" name="Freihandform: Form 50">
              <a:extLst>
                <a:ext uri="{FF2B5EF4-FFF2-40B4-BE49-F238E27FC236}">
                  <a16:creationId xmlns:a16="http://schemas.microsoft.com/office/drawing/2014/main" id="{B4018E31-7C8D-300D-47B2-5FCD0DE1A3F0}"/>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2" name="Freihandform: Form 51">
              <a:extLst>
                <a:ext uri="{FF2B5EF4-FFF2-40B4-BE49-F238E27FC236}">
                  <a16:creationId xmlns:a16="http://schemas.microsoft.com/office/drawing/2014/main" id="{ABB2196D-702F-BD8D-94E2-D740BA89ECB1}"/>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3" name="Freihandform: Form 52">
              <a:extLst>
                <a:ext uri="{FF2B5EF4-FFF2-40B4-BE49-F238E27FC236}">
                  <a16:creationId xmlns:a16="http://schemas.microsoft.com/office/drawing/2014/main" id="{5EEEB261-0E00-E2A3-6E98-6023F5CD939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4" name="Freihandform: Form 53">
              <a:extLst>
                <a:ext uri="{FF2B5EF4-FFF2-40B4-BE49-F238E27FC236}">
                  <a16:creationId xmlns:a16="http://schemas.microsoft.com/office/drawing/2014/main" id="{1EEA85C2-EC24-757C-2B1E-59FBAE5696A7}"/>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5" name="Freihandform: Form 54">
              <a:extLst>
                <a:ext uri="{FF2B5EF4-FFF2-40B4-BE49-F238E27FC236}">
                  <a16:creationId xmlns:a16="http://schemas.microsoft.com/office/drawing/2014/main" id="{6CD8DB32-3701-8783-0049-E3F09734A80F}"/>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6" name="Freihandform: Form 55">
              <a:extLst>
                <a:ext uri="{FF2B5EF4-FFF2-40B4-BE49-F238E27FC236}">
                  <a16:creationId xmlns:a16="http://schemas.microsoft.com/office/drawing/2014/main" id="{41D54721-E21F-D329-270B-68871ADF92E0}"/>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grpSp>
      <p:sp>
        <p:nvSpPr>
          <p:cNvPr id="4" name="Rechteck 3">
            <a:extLst>
              <a:ext uri="{FF2B5EF4-FFF2-40B4-BE49-F238E27FC236}">
                <a16:creationId xmlns:a16="http://schemas.microsoft.com/office/drawing/2014/main" id="{959E77D2-C387-387F-00B3-45BA9EEADEAC}"/>
              </a:ext>
            </a:extLst>
          </p:cNvPr>
          <p:cNvSpPr/>
          <p:nvPr/>
        </p:nvSpPr>
        <p:spPr>
          <a:xfrm>
            <a:off x="6817037" y="3802556"/>
            <a:ext cx="5040000" cy="252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del </a:t>
            </a:r>
            <a:r>
              <a:rPr lang="de-DE" dirty="0" err="1"/>
              <a:t>cliente</a:t>
            </a:r>
            <a:r>
              <a:rPr lang="de-DE" dirty="0"/>
              <a:t> finale o </a:t>
            </a:r>
            <a:r>
              <a:rPr lang="de-DE" dirty="0" err="1"/>
              <a:t>system</a:t>
            </a:r>
            <a:r>
              <a:rPr lang="de-DE" dirty="0"/>
              <a:t> </a:t>
            </a:r>
            <a:r>
              <a:rPr lang="de-DE" dirty="0" err="1"/>
              <a:t>integrator</a:t>
            </a:r>
            <a:r>
              <a:rPr lang="de-DE" dirty="0"/>
              <a:t> </a:t>
            </a:r>
            <a:r>
              <a:rPr lang="de-DE" dirty="0" err="1"/>
              <a:t>cui</a:t>
            </a:r>
            <a:r>
              <a:rPr lang="de-DE" dirty="0"/>
              <a:t> è </a:t>
            </a:r>
            <a:r>
              <a:rPr lang="de-DE" dirty="0" err="1"/>
              <a:t>rivolta</a:t>
            </a:r>
            <a:r>
              <a:rPr lang="de-DE" dirty="0"/>
              <a:t> la </a:t>
            </a:r>
            <a:r>
              <a:rPr lang="de-DE" dirty="0" err="1"/>
              <a:t>presentazione</a:t>
            </a:r>
            <a:r>
              <a:rPr lang="de-DE" dirty="0"/>
              <a:t> (</a:t>
            </a:r>
            <a:r>
              <a:rPr lang="de-DE" dirty="0" err="1"/>
              <a:t>facoltativo</a:t>
            </a:r>
            <a:r>
              <a:rPr lang="de-DE" dirty="0"/>
              <a:t>)</a:t>
            </a:r>
          </a:p>
          <a:p>
            <a:pPr algn="ctr"/>
            <a:r>
              <a:rPr lang="de-DE" dirty="0"/>
              <a:t>7 cm x 14 cm</a:t>
            </a:r>
          </a:p>
        </p:txBody>
      </p:sp>
    </p:spTree>
    <p:custDataLst>
      <p:tags r:id="rId1"/>
    </p:custDataLst>
    <p:extLst>
      <p:ext uri="{BB962C8B-B14F-4D97-AF65-F5344CB8AC3E}">
        <p14:creationId xmlns:p14="http://schemas.microsoft.com/office/powerpoint/2010/main" val="1658659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621D8AB-BE3A-B380-AD34-6B1274DD6380}"/>
              </a:ext>
            </a:extLst>
          </p:cNvPr>
          <p:cNvPicPr>
            <a:picLocks noChangeAspect="1"/>
          </p:cNvPicPr>
          <p:nvPr/>
        </p:nvPicPr>
        <p:blipFill>
          <a:blip r:embed="rId4"/>
          <a:stretch>
            <a:fillRect/>
          </a:stretch>
        </p:blipFill>
        <p:spPr>
          <a:xfrm>
            <a:off x="3669300" y="3966721"/>
            <a:ext cx="3855870" cy="2160000"/>
          </a:xfrm>
          <a:prstGeom prst="rect">
            <a:avLst/>
          </a:prstGeom>
        </p:spPr>
      </p:pic>
      <p:sp>
        <p:nvSpPr>
          <p:cNvPr id="7" name="Freihandform: Form 6">
            <a:extLst>
              <a:ext uri="{FF2B5EF4-FFF2-40B4-BE49-F238E27FC236}">
                <a16:creationId xmlns:a16="http://schemas.microsoft.com/office/drawing/2014/main" id="{379FD371-A065-571D-0E81-DD93A3B4EC42}"/>
              </a:ext>
            </a:extLst>
          </p:cNvPr>
          <p:cNvSpPr/>
          <p:nvPr/>
        </p:nvSpPr>
        <p:spPr>
          <a:xfrm rot="10800000">
            <a:off x="6244512" y="3262170"/>
            <a:ext cx="1098973" cy="1775354"/>
          </a:xfrm>
          <a:custGeom>
            <a:avLst/>
            <a:gdLst>
              <a:gd name="connsiteX0" fmla="*/ 238072 w 1098973"/>
              <a:gd name="connsiteY0" fmla="*/ 1720056 h 1775354"/>
              <a:gd name="connsiteX1" fmla="*/ 232833 w 1098973"/>
              <a:gd name="connsiteY1" fmla="*/ 1600729 h 1775354"/>
              <a:gd name="connsiteX2" fmla="*/ 1098973 w 1098973"/>
              <a:gd name="connsiteY2" fmla="*/ 232833 h 1775354"/>
              <a:gd name="connsiteX3" fmla="*/ 1049496 w 1098973"/>
              <a:gd name="connsiteY3" fmla="*/ 0 h 1775354"/>
              <a:gd name="connsiteX4" fmla="*/ 0 w 1098973"/>
              <a:gd name="connsiteY4" fmla="*/ 1600729 h 1775354"/>
              <a:gd name="connsiteX5" fmla="*/ 8731 w 1098973"/>
              <a:gd name="connsiteY5" fmla="*/ 1775354 h 1775354"/>
              <a:gd name="connsiteX6" fmla="*/ 238072 w 1098973"/>
              <a:gd name="connsiteY6" fmla="*/ 1720056 h 177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973" h="1775354">
                <a:moveTo>
                  <a:pt x="238072" y="1720056"/>
                </a:moveTo>
                <a:cubicBezTo>
                  <a:pt x="232833" y="1680475"/>
                  <a:pt x="232833" y="1640893"/>
                  <a:pt x="232833" y="1600729"/>
                </a:cubicBezTo>
                <a:cubicBezTo>
                  <a:pt x="232880" y="1015677"/>
                  <a:pt x="570133" y="483054"/>
                  <a:pt x="1098973" y="232833"/>
                </a:cubicBezTo>
                <a:cubicBezTo>
                  <a:pt x="1069066" y="158688"/>
                  <a:pt x="1052325" y="79897"/>
                  <a:pt x="1049496" y="0"/>
                </a:cubicBezTo>
                <a:cubicBezTo>
                  <a:pt x="412342" y="277246"/>
                  <a:pt x="198" y="905873"/>
                  <a:pt x="0" y="1600729"/>
                </a:cubicBezTo>
                <a:cubicBezTo>
                  <a:pt x="0" y="1660102"/>
                  <a:pt x="2910" y="1718310"/>
                  <a:pt x="8731" y="1775354"/>
                </a:cubicBezTo>
                <a:cubicBezTo>
                  <a:pt x="81428" y="1743863"/>
                  <a:pt x="159014" y="1725161"/>
                  <a:pt x="238072" y="1720056"/>
                </a:cubicBezTo>
                <a:close/>
              </a:path>
            </a:pathLst>
          </a:custGeom>
          <a:solidFill>
            <a:srgbClr val="BCCF00"/>
          </a:solidFill>
          <a:ln w="58142"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0A95E7F7-BD43-4D59-2213-A378D0F1268F}"/>
              </a:ext>
            </a:extLst>
          </p:cNvPr>
          <p:cNvSpPr/>
          <p:nvPr/>
        </p:nvSpPr>
        <p:spPr>
          <a:xfrm rot="10800000">
            <a:off x="3850985" y="3262170"/>
            <a:ext cx="1097227" cy="1775354"/>
          </a:xfrm>
          <a:custGeom>
            <a:avLst/>
            <a:gdLst>
              <a:gd name="connsiteX0" fmla="*/ 864394 w 1097227"/>
              <a:gd name="connsiteY0" fmla="*/ 1600729 h 1775354"/>
              <a:gd name="connsiteX1" fmla="*/ 859155 w 1097227"/>
              <a:gd name="connsiteY1" fmla="*/ 1717146 h 1775354"/>
              <a:gd name="connsiteX2" fmla="*/ 1088496 w 1097227"/>
              <a:gd name="connsiteY2" fmla="*/ 1775354 h 1775354"/>
              <a:gd name="connsiteX3" fmla="*/ 1097227 w 1097227"/>
              <a:gd name="connsiteY3" fmla="*/ 1600729 h 1775354"/>
              <a:gd name="connsiteX4" fmla="*/ 49477 w 1097227"/>
              <a:gd name="connsiteY4" fmla="*/ 0 h 1775354"/>
              <a:gd name="connsiteX5" fmla="*/ 0 w 1097227"/>
              <a:gd name="connsiteY5" fmla="*/ 232833 h 1775354"/>
              <a:gd name="connsiteX6" fmla="*/ 864394 w 1097227"/>
              <a:gd name="connsiteY6" fmla="*/ 1600729 h 177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27" h="1775354">
                <a:moveTo>
                  <a:pt x="864394" y="1600729"/>
                </a:moveTo>
                <a:cubicBezTo>
                  <a:pt x="864394" y="1640893"/>
                  <a:pt x="864394" y="1680475"/>
                  <a:pt x="859155" y="1717146"/>
                </a:cubicBezTo>
                <a:cubicBezTo>
                  <a:pt x="938388" y="1723170"/>
                  <a:pt x="1015980" y="1742862"/>
                  <a:pt x="1088496" y="1775354"/>
                </a:cubicBezTo>
                <a:cubicBezTo>
                  <a:pt x="1094316" y="1717146"/>
                  <a:pt x="1097227" y="1658938"/>
                  <a:pt x="1097227" y="1600729"/>
                </a:cubicBezTo>
                <a:cubicBezTo>
                  <a:pt x="1097332" y="906286"/>
                  <a:pt x="685945" y="277776"/>
                  <a:pt x="49477" y="0"/>
                </a:cubicBezTo>
                <a:cubicBezTo>
                  <a:pt x="46648" y="79897"/>
                  <a:pt x="29907" y="158688"/>
                  <a:pt x="0" y="232833"/>
                </a:cubicBezTo>
                <a:cubicBezTo>
                  <a:pt x="528159" y="483560"/>
                  <a:pt x="864667" y="1016079"/>
                  <a:pt x="864394" y="1600729"/>
                </a:cubicBezTo>
                <a:close/>
              </a:path>
            </a:pathLst>
          </a:custGeom>
          <a:solidFill>
            <a:srgbClr val="BCCF00"/>
          </a:solidFill>
          <a:ln w="58142"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A3021843-2ADF-FDDB-42BF-7B12CF0276E9}"/>
              </a:ext>
            </a:extLst>
          </p:cNvPr>
          <p:cNvSpPr/>
          <p:nvPr/>
        </p:nvSpPr>
        <p:spPr>
          <a:xfrm rot="10800000">
            <a:off x="4539591" y="1691184"/>
            <a:ext cx="2115290" cy="523235"/>
          </a:xfrm>
          <a:custGeom>
            <a:avLst/>
            <a:gdLst>
              <a:gd name="connsiteX0" fmla="*/ 1947069 w 2115290"/>
              <a:gd name="connsiteY0" fmla="*/ 0 h 523235"/>
              <a:gd name="connsiteX1" fmla="*/ 168222 w 2115290"/>
              <a:gd name="connsiteY1" fmla="*/ 0 h 523235"/>
              <a:gd name="connsiteX2" fmla="*/ 0 w 2115290"/>
              <a:gd name="connsiteY2" fmla="*/ 165311 h 523235"/>
              <a:gd name="connsiteX3" fmla="*/ 2115291 w 2115290"/>
              <a:gd name="connsiteY3" fmla="*/ 165311 h 523235"/>
              <a:gd name="connsiteX4" fmla="*/ 1947069 w 2115290"/>
              <a:gd name="connsiteY4" fmla="*/ 0 h 52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290" h="523235">
                <a:moveTo>
                  <a:pt x="1947069" y="0"/>
                </a:moveTo>
                <a:cubicBezTo>
                  <a:pt x="1417355" y="387272"/>
                  <a:pt x="697935" y="387272"/>
                  <a:pt x="168222" y="0"/>
                </a:cubicBezTo>
                <a:cubicBezTo>
                  <a:pt x="121923" y="64239"/>
                  <a:pt x="65036" y="120142"/>
                  <a:pt x="0" y="165311"/>
                </a:cubicBezTo>
                <a:cubicBezTo>
                  <a:pt x="624343" y="642544"/>
                  <a:pt x="1490948" y="642544"/>
                  <a:pt x="2115291" y="165311"/>
                </a:cubicBezTo>
                <a:cubicBezTo>
                  <a:pt x="2050255" y="120142"/>
                  <a:pt x="1993368" y="64239"/>
                  <a:pt x="1947069" y="0"/>
                </a:cubicBezTo>
                <a:close/>
              </a:path>
            </a:pathLst>
          </a:custGeom>
          <a:solidFill>
            <a:srgbClr val="BCCF00"/>
          </a:solidFill>
          <a:ln w="58142" cap="flat">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DCD0533F-8108-0AFF-EE89-160028E47504}"/>
              </a:ext>
            </a:extLst>
          </p:cNvPr>
          <p:cNvSpPr/>
          <p:nvPr/>
        </p:nvSpPr>
        <p:spPr>
          <a:xfrm rot="10800000">
            <a:off x="3676361" y="2156211"/>
            <a:ext cx="931333" cy="931333"/>
          </a:xfrm>
          <a:custGeom>
            <a:avLst/>
            <a:gdLst>
              <a:gd name="connsiteX0" fmla="*/ 931333 w 931333"/>
              <a:gd name="connsiteY0" fmla="*/ 465667 h 931333"/>
              <a:gd name="connsiteX1" fmla="*/ 465667 w 931333"/>
              <a:gd name="connsiteY1" fmla="*/ 931333 h 931333"/>
              <a:gd name="connsiteX2" fmla="*/ 0 w 931333"/>
              <a:gd name="connsiteY2" fmla="*/ 465667 h 931333"/>
              <a:gd name="connsiteX3" fmla="*/ 465667 w 931333"/>
              <a:gd name="connsiteY3" fmla="*/ 0 h 931333"/>
              <a:gd name="connsiteX4" fmla="*/ 931333 w 931333"/>
              <a:gd name="connsiteY4" fmla="*/ 465667 h 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3" h="931333">
                <a:moveTo>
                  <a:pt x="931333" y="465667"/>
                </a:moveTo>
                <a:cubicBezTo>
                  <a:pt x="931333" y="722848"/>
                  <a:pt x="722848" y="931333"/>
                  <a:pt x="465667" y="931333"/>
                </a:cubicBezTo>
                <a:cubicBezTo>
                  <a:pt x="208486" y="931333"/>
                  <a:pt x="0" y="722848"/>
                  <a:pt x="0" y="465667"/>
                </a:cubicBezTo>
                <a:cubicBezTo>
                  <a:pt x="0" y="208486"/>
                  <a:pt x="208486" y="0"/>
                  <a:pt x="465667" y="0"/>
                </a:cubicBezTo>
                <a:cubicBezTo>
                  <a:pt x="722848" y="0"/>
                  <a:pt x="931333" y="208486"/>
                  <a:pt x="931333" y="465667"/>
                </a:cubicBezTo>
                <a:close/>
              </a:path>
            </a:pathLst>
          </a:custGeom>
          <a:solidFill>
            <a:srgbClr val="BCCF00"/>
          </a:solidFill>
          <a:ln w="58142" cap="flat">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368995B9-FB20-A90F-4944-9A7812EE6266}"/>
              </a:ext>
            </a:extLst>
          </p:cNvPr>
          <p:cNvSpPr/>
          <p:nvPr/>
        </p:nvSpPr>
        <p:spPr>
          <a:xfrm rot="10800000">
            <a:off x="6586777" y="2156211"/>
            <a:ext cx="931333" cy="931333"/>
          </a:xfrm>
          <a:custGeom>
            <a:avLst/>
            <a:gdLst>
              <a:gd name="connsiteX0" fmla="*/ 931333 w 931333"/>
              <a:gd name="connsiteY0" fmla="*/ 465667 h 931333"/>
              <a:gd name="connsiteX1" fmla="*/ 465667 w 931333"/>
              <a:gd name="connsiteY1" fmla="*/ 931333 h 931333"/>
              <a:gd name="connsiteX2" fmla="*/ 0 w 931333"/>
              <a:gd name="connsiteY2" fmla="*/ 465667 h 931333"/>
              <a:gd name="connsiteX3" fmla="*/ 465667 w 931333"/>
              <a:gd name="connsiteY3" fmla="*/ 0 h 931333"/>
              <a:gd name="connsiteX4" fmla="*/ 931333 w 931333"/>
              <a:gd name="connsiteY4" fmla="*/ 465667 h 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3" h="931333">
                <a:moveTo>
                  <a:pt x="931333" y="465667"/>
                </a:moveTo>
                <a:cubicBezTo>
                  <a:pt x="931333" y="722848"/>
                  <a:pt x="722847" y="931333"/>
                  <a:pt x="465667" y="931333"/>
                </a:cubicBezTo>
                <a:cubicBezTo>
                  <a:pt x="208486" y="931333"/>
                  <a:pt x="0" y="722848"/>
                  <a:pt x="0" y="465667"/>
                </a:cubicBezTo>
                <a:cubicBezTo>
                  <a:pt x="0" y="208486"/>
                  <a:pt x="208486" y="0"/>
                  <a:pt x="465667" y="0"/>
                </a:cubicBezTo>
                <a:cubicBezTo>
                  <a:pt x="722847" y="0"/>
                  <a:pt x="931333" y="208486"/>
                  <a:pt x="931333" y="465667"/>
                </a:cubicBezTo>
                <a:close/>
              </a:path>
            </a:pathLst>
          </a:custGeom>
          <a:solidFill>
            <a:srgbClr val="BCCF00"/>
          </a:solidFill>
          <a:ln w="58142" cap="flat">
            <a:noFill/>
            <a:prstDash val="solid"/>
            <a:miter/>
          </a:ln>
        </p:spPr>
        <p:txBody>
          <a:bodyPr rtlCol="0" anchor="ctr"/>
          <a:lstStyle/>
          <a:p>
            <a:endParaRPr lang="de-DE"/>
          </a:p>
        </p:txBody>
      </p:sp>
      <p:sp>
        <p:nvSpPr>
          <p:cNvPr id="16" name="Ellipse 15">
            <a:extLst>
              <a:ext uri="{FF2B5EF4-FFF2-40B4-BE49-F238E27FC236}">
                <a16:creationId xmlns:a16="http://schemas.microsoft.com/office/drawing/2014/main" id="{983D55CB-2604-05FE-286A-74D0A62D412D}"/>
              </a:ext>
            </a:extLst>
          </p:cNvPr>
          <p:cNvSpPr/>
          <p:nvPr/>
        </p:nvSpPr>
        <p:spPr>
          <a:xfrm>
            <a:off x="3546106" y="2096654"/>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DC8772D6-6C27-29AA-03AA-2C0016AA63BE}"/>
              </a:ext>
            </a:extLst>
          </p:cNvPr>
          <p:cNvSpPr/>
          <p:nvPr/>
        </p:nvSpPr>
        <p:spPr>
          <a:xfrm>
            <a:off x="6488153" y="2096654"/>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CFBB9891-9E13-067F-DFBD-79B89C66EB49}"/>
              </a:ext>
            </a:extLst>
          </p:cNvPr>
          <p:cNvSpPr>
            <a:spLocks noGrp="1"/>
          </p:cNvSpPr>
          <p:nvPr>
            <p:ph type="sldNum" sz="quarter" idx="10"/>
          </p:nvPr>
        </p:nvSpPr>
        <p:spPr/>
        <p:txBody>
          <a:bodyPr/>
          <a:lstStyle/>
          <a:p>
            <a:fld id="{73F7D4EC-FAF2-48D2-B8E5-457915FC50F3}" type="slidenum">
              <a:rPr lang="de-DE" smtClean="0"/>
              <a:pPr/>
              <a:t>20</a:t>
            </a:fld>
            <a:endParaRPr lang="de-DE"/>
          </a:p>
        </p:txBody>
      </p:sp>
      <p:sp>
        <p:nvSpPr>
          <p:cNvPr id="4" name="Textplatzhalter 3">
            <a:extLst>
              <a:ext uri="{FF2B5EF4-FFF2-40B4-BE49-F238E27FC236}">
                <a16:creationId xmlns:a16="http://schemas.microsoft.com/office/drawing/2014/main" id="{62301940-629E-7891-3957-BCC8B128B13C}"/>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sp>
        <p:nvSpPr>
          <p:cNvPr id="5" name="Rechteck 4">
            <a:extLst>
              <a:ext uri="{FF2B5EF4-FFF2-40B4-BE49-F238E27FC236}">
                <a16:creationId xmlns:a16="http://schemas.microsoft.com/office/drawing/2014/main" id="{76F46659-72C8-4ACF-7284-06E74E3143A6}"/>
              </a:ext>
            </a:extLst>
          </p:cNvPr>
          <p:cNvSpPr/>
          <p:nvPr/>
        </p:nvSpPr>
        <p:spPr>
          <a:xfrm>
            <a:off x="6670777" y="1973053"/>
            <a:ext cx="4013265" cy="12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a:t>
            </a:r>
            <a:r>
              <a:rPr lang="de-DE" dirty="0" err="1"/>
              <a:t>cliente</a:t>
            </a:r>
            <a:r>
              <a:rPr lang="de-DE" dirty="0"/>
              <a:t> (h. 3,5 cm)</a:t>
            </a:r>
          </a:p>
        </p:txBody>
      </p:sp>
      <p:pic>
        <p:nvPicPr>
          <p:cNvPr id="9" name="Grafik 8">
            <a:extLst>
              <a:ext uri="{FF2B5EF4-FFF2-40B4-BE49-F238E27FC236}">
                <a16:creationId xmlns:a16="http://schemas.microsoft.com/office/drawing/2014/main" id="{F7606BF3-C145-CB14-DD06-0ACB159A0DAF}"/>
              </a:ext>
            </a:extLst>
          </p:cNvPr>
          <p:cNvPicPr>
            <a:picLocks noChangeAspect="1"/>
          </p:cNvPicPr>
          <p:nvPr/>
        </p:nvPicPr>
        <p:blipFill>
          <a:blip r:embed="rId5"/>
          <a:stretch>
            <a:fillRect/>
          </a:stretch>
        </p:blipFill>
        <p:spPr>
          <a:xfrm>
            <a:off x="1365655" y="1981220"/>
            <a:ext cx="3211559" cy="1260000"/>
          </a:xfrm>
          <a:prstGeom prst="rect">
            <a:avLst/>
          </a:prstGeom>
        </p:spPr>
      </p:pic>
    </p:spTree>
    <p:custDataLst>
      <p:tags r:id="rId1"/>
    </p:custDataLst>
    <p:extLst>
      <p:ext uri="{BB962C8B-B14F-4D97-AF65-F5344CB8AC3E}">
        <p14:creationId xmlns:p14="http://schemas.microsoft.com/office/powerpoint/2010/main" val="1967261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AA0852A7-2A58-E7B1-C883-18396B2BD41B}"/>
              </a:ext>
            </a:extLst>
          </p:cNvPr>
          <p:cNvGrpSpPr/>
          <p:nvPr/>
        </p:nvGrpSpPr>
        <p:grpSpPr>
          <a:xfrm>
            <a:off x="2803235" y="817419"/>
            <a:ext cx="5588000" cy="5588000"/>
            <a:chOff x="2757054" y="1270000"/>
            <a:chExt cx="5588000" cy="5588000"/>
          </a:xfrm>
        </p:grpSpPr>
        <p:pic>
          <p:nvPicPr>
            <p:cNvPr id="15" name="Grafik 14" descr="Kreisförmiges Flussdiagramm mit einfarbiger Füllung">
              <a:extLst>
                <a:ext uri="{FF2B5EF4-FFF2-40B4-BE49-F238E27FC236}">
                  <a16:creationId xmlns:a16="http://schemas.microsoft.com/office/drawing/2014/main" id="{B7C1A67F-CF22-6DC4-C625-391779135D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2757054" y="1270000"/>
              <a:ext cx="5588000" cy="5588000"/>
            </a:xfrm>
            <a:prstGeom prst="rect">
              <a:avLst/>
            </a:prstGeom>
          </p:spPr>
        </p:pic>
        <p:sp>
          <p:nvSpPr>
            <p:cNvPr id="16" name="Ellipse 15">
              <a:extLst>
                <a:ext uri="{FF2B5EF4-FFF2-40B4-BE49-F238E27FC236}">
                  <a16:creationId xmlns:a16="http://schemas.microsoft.com/office/drawing/2014/main" id="{983D55CB-2604-05FE-286A-74D0A62D412D}"/>
                </a:ext>
              </a:extLst>
            </p:cNvPr>
            <p:cNvSpPr/>
            <p:nvPr/>
          </p:nvSpPr>
          <p:spPr>
            <a:xfrm>
              <a:off x="3499925" y="2549235"/>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DC8772D6-6C27-29AA-03AA-2C0016AA63BE}"/>
                </a:ext>
              </a:extLst>
            </p:cNvPr>
            <p:cNvSpPr/>
            <p:nvPr/>
          </p:nvSpPr>
          <p:spPr>
            <a:xfrm>
              <a:off x="6441972" y="2549235"/>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9A14E1A5-290F-61A5-8736-C57A9C495644}"/>
                </a:ext>
              </a:extLst>
            </p:cNvPr>
            <p:cNvSpPr/>
            <p:nvPr/>
          </p:nvSpPr>
          <p:spPr>
            <a:xfrm>
              <a:off x="4987853" y="5041892"/>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Foliennummernplatzhalter 2">
            <a:extLst>
              <a:ext uri="{FF2B5EF4-FFF2-40B4-BE49-F238E27FC236}">
                <a16:creationId xmlns:a16="http://schemas.microsoft.com/office/drawing/2014/main" id="{CFBB9891-9E13-067F-DFBD-79B89C66EB49}"/>
              </a:ext>
            </a:extLst>
          </p:cNvPr>
          <p:cNvSpPr>
            <a:spLocks noGrp="1"/>
          </p:cNvSpPr>
          <p:nvPr>
            <p:ph type="sldNum" sz="quarter" idx="10"/>
          </p:nvPr>
        </p:nvSpPr>
        <p:spPr/>
        <p:txBody>
          <a:bodyPr/>
          <a:lstStyle/>
          <a:p>
            <a:fld id="{73F7D4EC-FAF2-48D2-B8E5-457915FC50F3}" type="slidenum">
              <a:rPr lang="de-DE" smtClean="0"/>
              <a:pPr/>
              <a:t>21</a:t>
            </a:fld>
            <a:endParaRPr lang="de-DE"/>
          </a:p>
        </p:txBody>
      </p:sp>
      <p:sp>
        <p:nvSpPr>
          <p:cNvPr id="4" name="Textplatzhalter 3">
            <a:extLst>
              <a:ext uri="{FF2B5EF4-FFF2-40B4-BE49-F238E27FC236}">
                <a16:creationId xmlns:a16="http://schemas.microsoft.com/office/drawing/2014/main" id="{62301940-629E-7891-3957-BCC8B128B13C}"/>
              </a:ext>
            </a:extLst>
          </p:cNvPr>
          <p:cNvSpPr>
            <a:spLocks noGrp="1"/>
          </p:cNvSpPr>
          <p:nvPr>
            <p:ph type="body" sz="quarter" idx="11"/>
          </p:nvPr>
        </p:nvSpPr>
        <p:spPr/>
        <p:txBody>
          <a:bodyPr/>
          <a:lstStyle/>
          <a:p>
            <a:r>
              <a:rPr lang="de-DE" b="1" dirty="0" err="1"/>
              <a:t>Automated</a:t>
            </a:r>
            <a:r>
              <a:rPr lang="de-DE" b="1" dirty="0"/>
              <a:t> </a:t>
            </a:r>
            <a:r>
              <a:rPr lang="de-DE" b="1" dirty="0" err="1"/>
              <a:t>machine</a:t>
            </a:r>
            <a:r>
              <a:rPr lang="de-DE" b="1" dirty="0"/>
              <a:t> </a:t>
            </a:r>
            <a:r>
              <a:rPr lang="de-DE" b="1" dirty="0" err="1"/>
              <a:t>tool</a:t>
            </a:r>
            <a:r>
              <a:rPr lang="de-DE" b="1" dirty="0"/>
              <a:t> </a:t>
            </a:r>
            <a:r>
              <a:rPr lang="de-DE" b="1" dirty="0" err="1"/>
              <a:t>loading</a:t>
            </a:r>
            <a:endParaRPr lang="de-DE" b="1" dirty="0"/>
          </a:p>
        </p:txBody>
      </p:sp>
      <p:sp>
        <p:nvSpPr>
          <p:cNvPr id="5" name="Rechteck 4">
            <a:extLst>
              <a:ext uri="{FF2B5EF4-FFF2-40B4-BE49-F238E27FC236}">
                <a16:creationId xmlns:a16="http://schemas.microsoft.com/office/drawing/2014/main" id="{76F46659-72C8-4ACF-7284-06E74E3143A6}"/>
              </a:ext>
            </a:extLst>
          </p:cNvPr>
          <p:cNvSpPr/>
          <p:nvPr/>
        </p:nvSpPr>
        <p:spPr>
          <a:xfrm>
            <a:off x="6670777" y="1973053"/>
            <a:ext cx="4013265" cy="12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Systemintegrator Logo</a:t>
            </a:r>
          </a:p>
          <a:p>
            <a:pPr algn="ctr"/>
            <a:r>
              <a:rPr lang="de-DE" dirty="0" err="1"/>
              <a:t>height</a:t>
            </a:r>
            <a:r>
              <a:rPr lang="de-DE" dirty="0"/>
              <a:t> 3,5 cm</a:t>
            </a:r>
          </a:p>
        </p:txBody>
      </p:sp>
      <p:pic>
        <p:nvPicPr>
          <p:cNvPr id="9" name="Grafik 8">
            <a:extLst>
              <a:ext uri="{FF2B5EF4-FFF2-40B4-BE49-F238E27FC236}">
                <a16:creationId xmlns:a16="http://schemas.microsoft.com/office/drawing/2014/main" id="{F7606BF3-C145-CB14-DD06-0ACB159A0DAF}"/>
              </a:ext>
            </a:extLst>
          </p:cNvPr>
          <p:cNvPicPr>
            <a:picLocks noChangeAspect="1"/>
          </p:cNvPicPr>
          <p:nvPr/>
        </p:nvPicPr>
        <p:blipFill>
          <a:blip r:embed="rId6"/>
          <a:stretch>
            <a:fillRect/>
          </a:stretch>
        </p:blipFill>
        <p:spPr>
          <a:xfrm>
            <a:off x="1365655" y="1981220"/>
            <a:ext cx="3211559" cy="1260000"/>
          </a:xfrm>
          <a:prstGeom prst="rect">
            <a:avLst/>
          </a:prstGeom>
        </p:spPr>
      </p:pic>
      <p:grpSp>
        <p:nvGrpSpPr>
          <p:cNvPr id="10" name="Gruppieren 9">
            <a:extLst>
              <a:ext uri="{FF2B5EF4-FFF2-40B4-BE49-F238E27FC236}">
                <a16:creationId xmlns:a16="http://schemas.microsoft.com/office/drawing/2014/main" id="{E548CAE1-3268-57C0-877D-5A71961CF4C4}"/>
              </a:ext>
            </a:extLst>
          </p:cNvPr>
          <p:cNvGrpSpPr/>
          <p:nvPr/>
        </p:nvGrpSpPr>
        <p:grpSpPr>
          <a:xfrm>
            <a:off x="5022571" y="3624660"/>
            <a:ext cx="1038493" cy="2672237"/>
            <a:chOff x="3398648" y="1869063"/>
            <a:chExt cx="1695450" cy="4378496"/>
          </a:xfrm>
        </p:grpSpPr>
        <p:pic>
          <p:nvPicPr>
            <p:cNvPr id="11" name="Grafik 10" descr="Mann mit verschränkten Armen">
              <a:extLst>
                <a:ext uri="{FF2B5EF4-FFF2-40B4-BE49-F238E27FC236}">
                  <a16:creationId xmlns:a16="http://schemas.microsoft.com/office/drawing/2014/main" id="{A33696D2-A1EA-E397-69CF-C217374AD5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98648" y="2437559"/>
              <a:ext cx="1695450" cy="3810000"/>
            </a:xfrm>
            <a:prstGeom prst="rect">
              <a:avLst/>
            </a:prstGeom>
          </p:spPr>
        </p:pic>
        <p:pic>
          <p:nvPicPr>
            <p:cNvPr id="12" name="Grafik 11" descr="Junge mit kurzen Haaren">
              <a:extLst>
                <a:ext uri="{FF2B5EF4-FFF2-40B4-BE49-F238E27FC236}">
                  <a16:creationId xmlns:a16="http://schemas.microsoft.com/office/drawing/2014/main" id="{605451B6-7661-7AA5-A0FB-3B1FE1DE2D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17748" y="1869063"/>
              <a:ext cx="581025" cy="704850"/>
            </a:xfrm>
            <a:prstGeom prst="rect">
              <a:avLst/>
            </a:prstGeom>
          </p:spPr>
        </p:pic>
        <p:pic>
          <p:nvPicPr>
            <p:cNvPr id="13" name="Grafik 12" descr="Ein glückliches Gesicht">
              <a:extLst>
                <a:ext uri="{FF2B5EF4-FFF2-40B4-BE49-F238E27FC236}">
                  <a16:creationId xmlns:a16="http://schemas.microsoft.com/office/drawing/2014/main" id="{B635EB51-4E3E-959B-30F6-AC1E4CA108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00042" y="2115210"/>
              <a:ext cx="304800" cy="314325"/>
            </a:xfrm>
            <a:prstGeom prst="rect">
              <a:avLst/>
            </a:prstGeom>
          </p:spPr>
        </p:pic>
      </p:grpSp>
    </p:spTree>
    <p:custDataLst>
      <p:tags r:id="rId1"/>
    </p:custDataLst>
    <p:extLst>
      <p:ext uri="{BB962C8B-B14F-4D97-AF65-F5344CB8AC3E}">
        <p14:creationId xmlns:p14="http://schemas.microsoft.com/office/powerpoint/2010/main" val="150604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258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dirty="0"/>
              <a:t>Chi </a:t>
            </a:r>
            <a:r>
              <a:rPr lang="de-DE" dirty="0" err="1"/>
              <a:t>sono</a:t>
            </a:r>
            <a:endParaRPr lang="de-DE" dirty="0"/>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9" name="Textfeld 8">
            <a:extLst>
              <a:ext uri="{FF2B5EF4-FFF2-40B4-BE49-F238E27FC236}">
                <a16:creationId xmlns:a16="http://schemas.microsoft.com/office/drawing/2014/main" id="{4118EFB3-5CC5-92B8-E84D-A488F000826B}"/>
              </a:ext>
            </a:extLst>
          </p:cNvPr>
          <p:cNvSpPr txBox="1"/>
          <p:nvPr/>
        </p:nvSpPr>
        <p:spPr>
          <a:xfrm>
            <a:off x="5032445" y="4769029"/>
            <a:ext cx="6574098"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9EE0"/>
                </a:solidFill>
                <a:effectLst/>
                <a:uLnTx/>
                <a:uFillTx/>
                <a:latin typeface="Fago Pro"/>
                <a:ea typeface="+mn-ea"/>
                <a:cs typeface="+mn-cs"/>
              </a:rPr>
              <a:t>Nome e </a:t>
            </a:r>
            <a:r>
              <a:rPr kumimoji="0" lang="de-DE" sz="2800" b="1" i="0" u="none" strike="noStrike" kern="1200" cap="none" spc="0" normalizeH="0" baseline="0" noProof="0" dirty="0" err="1">
                <a:ln>
                  <a:noFill/>
                </a:ln>
                <a:solidFill>
                  <a:srgbClr val="009EE0"/>
                </a:solidFill>
                <a:effectLst/>
                <a:uLnTx/>
                <a:uFillTx/>
                <a:latin typeface="Fago Pro"/>
                <a:ea typeface="+mn-ea"/>
                <a:cs typeface="+mn-cs"/>
              </a:rPr>
              <a:t>Cognome</a:t>
            </a:r>
            <a:r>
              <a:rPr kumimoji="0" lang="de-DE" sz="2800" b="1" i="0" u="none" strike="noStrike" kern="1200" cap="none" spc="0" normalizeH="0" baseline="0" noProof="0" dirty="0">
                <a:ln>
                  <a:noFill/>
                </a:ln>
                <a:solidFill>
                  <a:srgbClr val="009EE0"/>
                </a:solidFill>
                <a:effectLst/>
                <a:uLnTx/>
                <a:uFillTx/>
                <a:latin typeface="Fago Pro"/>
                <a:ea typeface="+mn-ea"/>
                <a:cs typeface="+mn-cs"/>
              </a:rPr>
              <a:t> </a:t>
            </a:r>
            <a:endParaRPr kumimoji="0" lang="de-DE" sz="2200" b="1" i="0" u="none" strike="noStrike" kern="1200" cap="none" spc="0" normalizeH="0" baseline="0" noProof="0" dirty="0">
              <a:ln>
                <a:noFill/>
              </a:ln>
              <a:solidFill>
                <a:srgbClr val="009EE0"/>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200" dirty="0" err="1">
                <a:solidFill>
                  <a:srgbClr val="00446B"/>
                </a:solidFill>
                <a:latin typeface="Fago Pro"/>
              </a:rPr>
              <a:t>Ruolo</a:t>
            </a:r>
            <a:endParaRPr kumimoji="0" lang="de-DE" sz="2200" b="0" i="0" u="none" strike="noStrike" kern="1200" cap="none" spc="0" normalizeH="0" baseline="0" noProof="0" dirty="0">
              <a:ln>
                <a:noFill/>
              </a:ln>
              <a:solidFill>
                <a:srgbClr val="00446B"/>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2200" dirty="0" err="1">
                <a:solidFill>
                  <a:srgbClr val="00446B"/>
                </a:solidFill>
                <a:latin typeface="Fago Pro"/>
              </a:rPr>
              <a:t>Divisione</a:t>
            </a:r>
            <a:endParaRPr kumimoji="0" lang="de-DE" sz="2200" b="0" i="0" u="none" strike="noStrike" kern="1200" cap="none" spc="0" normalizeH="0" baseline="0" noProof="0" dirty="0">
              <a:ln>
                <a:noFill/>
              </a:ln>
              <a:solidFill>
                <a:srgbClr val="00446B"/>
              </a:solidFill>
              <a:effectLst/>
              <a:uLnTx/>
              <a:uFillTx/>
              <a:latin typeface="Fago Pro"/>
              <a:ea typeface="+mn-ea"/>
              <a:cs typeface="+mn-cs"/>
            </a:endParaRPr>
          </a:p>
        </p:txBody>
      </p:sp>
      <p:pic>
        <p:nvPicPr>
          <p:cNvPr id="5" name="Grafik 4" descr="Ein Bild, das Text, drinnen, zugemüllt enthält.&#10;&#10;Automatisch generierte Beschreibung">
            <a:extLst>
              <a:ext uri="{FF2B5EF4-FFF2-40B4-BE49-F238E27FC236}">
                <a16:creationId xmlns:a16="http://schemas.microsoft.com/office/drawing/2014/main" id="{736AC51E-14DA-471F-8D0A-B5178E4F7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6226"/>
            <a:ext cx="12192000" cy="3048000"/>
          </a:xfrm>
          <a:prstGeom prst="rect">
            <a:avLst/>
          </a:prstGeom>
        </p:spPr>
      </p:pic>
      <p:sp>
        <p:nvSpPr>
          <p:cNvPr id="4" name="Rechteck 3">
            <a:extLst>
              <a:ext uri="{FF2B5EF4-FFF2-40B4-BE49-F238E27FC236}">
                <a16:creationId xmlns:a16="http://schemas.microsoft.com/office/drawing/2014/main" id="{42514CA2-3E2F-5BA7-B9E7-68E0E4CA941B}"/>
              </a:ext>
            </a:extLst>
          </p:cNvPr>
          <p:cNvSpPr/>
          <p:nvPr/>
        </p:nvSpPr>
        <p:spPr>
          <a:xfrm>
            <a:off x="1443061" y="3580383"/>
            <a:ext cx="3240000" cy="28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Foto </a:t>
            </a:r>
            <a:r>
              <a:rPr lang="de-DE" dirty="0" err="1"/>
              <a:t>Profilo</a:t>
            </a:r>
            <a:endParaRPr lang="de-DE" dirty="0"/>
          </a:p>
          <a:p>
            <a:pPr algn="ctr"/>
            <a:r>
              <a:rPr lang="de-DE" dirty="0"/>
              <a:t>8 cm x 9 cm</a:t>
            </a:r>
          </a:p>
        </p:txBody>
      </p:sp>
    </p:spTree>
    <p:extLst>
      <p:ext uri="{BB962C8B-B14F-4D97-AF65-F5344CB8AC3E}">
        <p14:creationId xmlns:p14="http://schemas.microsoft.com/office/powerpoint/2010/main" val="3686131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C976372-402E-B90C-A3E2-3D69B459CE6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sz="1200" b="0" i="0" u="none" strike="noStrike" kern="1200" cap="none" spc="0" normalizeH="0" baseline="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a:ln>
                <a:noFill/>
              </a:ln>
              <a:solidFill>
                <a:srgbClr val="003D6A"/>
              </a:solidFill>
              <a:effectLst/>
              <a:uLnTx/>
              <a:uFillTx/>
              <a:latin typeface="Fago Pro" panose="02000506040000020004" pitchFamily="50" charset="0"/>
              <a:ea typeface="+mn-ea"/>
              <a:cs typeface="+mn-cs"/>
            </a:endParaRPr>
          </a:p>
        </p:txBody>
      </p:sp>
      <p:sp>
        <p:nvSpPr>
          <p:cNvPr id="5" name="Text Placeholder 4">
            <a:extLst>
              <a:ext uri="{FF2B5EF4-FFF2-40B4-BE49-F238E27FC236}">
                <a16:creationId xmlns:a16="http://schemas.microsoft.com/office/drawing/2014/main" id="{52DA6333-0286-AC6F-B4AA-0AA78B2AA6BE}"/>
              </a:ext>
            </a:extLst>
          </p:cNvPr>
          <p:cNvSpPr>
            <a:spLocks noGrp="1"/>
          </p:cNvSpPr>
          <p:nvPr>
            <p:ph type="body" sz="quarter" idx="11"/>
          </p:nvPr>
        </p:nvSpPr>
        <p:spPr/>
        <p:txBody>
          <a:bodyPr/>
          <a:lstStyle/>
          <a:p>
            <a:pPr rtl="0"/>
            <a:r>
              <a:rPr lang="en-US" dirty="0"/>
              <a:t>Da dove </a:t>
            </a:r>
            <a:r>
              <a:rPr lang="en-US" dirty="0" err="1"/>
              <a:t>veniamo</a:t>
            </a:r>
            <a:endParaRPr lang="en-US" dirty="0"/>
          </a:p>
        </p:txBody>
      </p:sp>
      <p:sp>
        <p:nvSpPr>
          <p:cNvPr id="6" name="Titel 5">
            <a:extLst>
              <a:ext uri="{FF2B5EF4-FFF2-40B4-BE49-F238E27FC236}">
                <a16:creationId xmlns:a16="http://schemas.microsoft.com/office/drawing/2014/main" id="{B668156F-D51B-3043-9202-F971BA3485FF}"/>
              </a:ext>
            </a:extLst>
          </p:cNvPr>
          <p:cNvSpPr>
            <a:spLocks noGrp="1"/>
          </p:cNvSpPr>
          <p:nvPr>
            <p:ph type="title"/>
          </p:nvPr>
        </p:nvSpPr>
        <p:spPr>
          <a:xfrm>
            <a:off x="658814" y="666751"/>
            <a:ext cx="6908773" cy="847811"/>
          </a:xfrm>
        </p:spPr>
        <p:txBody>
          <a:bodyPr/>
          <a:lstStyle/>
          <a:p>
            <a:pPr rtl="0"/>
            <a:r>
              <a:rPr lang="de-DE" dirty="0">
                <a:solidFill>
                  <a:srgbClr val="003D6A"/>
                </a:solidFill>
              </a:rPr>
              <a:t>Da </a:t>
            </a:r>
            <a:r>
              <a:rPr lang="de-DE" dirty="0" err="1">
                <a:solidFill>
                  <a:srgbClr val="003D6A"/>
                </a:solidFill>
              </a:rPr>
              <a:t>officina</a:t>
            </a:r>
            <a:r>
              <a:rPr lang="de-DE" dirty="0">
                <a:solidFill>
                  <a:srgbClr val="003D6A"/>
                </a:solidFill>
              </a:rPr>
              <a:t> </a:t>
            </a:r>
            <a:r>
              <a:rPr lang="de-DE" dirty="0" err="1">
                <a:solidFill>
                  <a:srgbClr val="003D6A"/>
                </a:solidFill>
              </a:rPr>
              <a:t>meccanica</a:t>
            </a:r>
            <a:r>
              <a:rPr lang="de-DE" dirty="0">
                <a:solidFill>
                  <a:srgbClr val="003D6A"/>
                </a:solidFill>
              </a:rPr>
              <a:t> a </a:t>
            </a:r>
            <a:r>
              <a:rPr lang="de-DE" dirty="0" err="1">
                <a:solidFill>
                  <a:srgbClr val="003D6A"/>
                </a:solidFill>
              </a:rPr>
              <a:t>partner</a:t>
            </a:r>
            <a:r>
              <a:rPr lang="de-DE" dirty="0">
                <a:solidFill>
                  <a:srgbClr val="003D6A"/>
                </a:solidFill>
              </a:rPr>
              <a:t> per la </a:t>
            </a:r>
            <a:r>
              <a:rPr lang="de-DE" dirty="0" err="1">
                <a:solidFill>
                  <a:srgbClr val="003D6A"/>
                </a:solidFill>
              </a:rPr>
              <a:t>produttività</a:t>
            </a:r>
            <a:br>
              <a:rPr lang="de-DE" dirty="0">
                <a:solidFill>
                  <a:srgbClr val="003D6A"/>
                </a:solidFill>
              </a:rPr>
            </a:br>
            <a:endParaRPr lang="de-DE" dirty="0">
              <a:solidFill>
                <a:srgbClr val="003D6A"/>
              </a:solidFill>
            </a:endParaRPr>
          </a:p>
        </p:txBody>
      </p:sp>
      <p:sp>
        <p:nvSpPr>
          <p:cNvPr id="21" name="Textfeld 20">
            <a:extLst>
              <a:ext uri="{FF2B5EF4-FFF2-40B4-BE49-F238E27FC236}">
                <a16:creationId xmlns:a16="http://schemas.microsoft.com/office/drawing/2014/main" id="{54F78C21-937D-33C7-750C-51A03C2AA8D2}"/>
              </a:ext>
            </a:extLst>
          </p:cNvPr>
          <p:cNvSpPr txBox="1"/>
          <p:nvPr/>
        </p:nvSpPr>
        <p:spPr>
          <a:xfrm>
            <a:off x="1713401" y="5391047"/>
            <a:ext cx="1266904" cy="338554"/>
          </a:xfrm>
          <a:prstGeom prst="rect">
            <a:avLst/>
          </a:prstGeom>
          <a:noFill/>
        </p:spPr>
        <p:txBody>
          <a:bodyPr wrap="square" lIns="72000" tIns="0" rIns="72000" bIns="0" rtlCol="0">
            <a:spAutoFit/>
          </a:bodyPr>
          <a:lstStyle/>
          <a:p>
            <a:pPr rtl="0"/>
            <a:r>
              <a:rPr lang="en-US" sz="1100" dirty="0" err="1">
                <a:solidFill>
                  <a:schemeClr val="tx1">
                    <a:lumMod val="85000"/>
                    <a:lumOff val="15000"/>
                  </a:schemeClr>
                </a:solidFill>
              </a:rPr>
              <a:t>Programma</a:t>
            </a:r>
            <a:endParaRPr lang="en-US" sz="1100" dirty="0">
              <a:solidFill>
                <a:schemeClr val="tx1">
                  <a:lumMod val="85000"/>
                  <a:lumOff val="15000"/>
                </a:schemeClr>
              </a:solidFill>
            </a:endParaRPr>
          </a:p>
          <a:p>
            <a:pPr rtl="0"/>
            <a:r>
              <a:rPr lang="en-US" sz="1100" dirty="0">
                <a:solidFill>
                  <a:schemeClr val="tx1">
                    <a:lumMod val="85000"/>
                    <a:lumOff val="15000"/>
                  </a:schemeClr>
                </a:solidFill>
              </a:rPr>
              <a:t>Chuck Jaws</a:t>
            </a:r>
          </a:p>
        </p:txBody>
      </p:sp>
      <p:sp>
        <p:nvSpPr>
          <p:cNvPr id="22" name="Textfeld 21">
            <a:extLst>
              <a:ext uri="{FF2B5EF4-FFF2-40B4-BE49-F238E27FC236}">
                <a16:creationId xmlns:a16="http://schemas.microsoft.com/office/drawing/2014/main" id="{99A8118F-82DF-B9A8-5D1E-A3E9C8B9F461}"/>
              </a:ext>
            </a:extLst>
          </p:cNvPr>
          <p:cNvSpPr txBox="1"/>
          <p:nvPr/>
        </p:nvSpPr>
        <p:spPr>
          <a:xfrm>
            <a:off x="4655861" y="3388777"/>
            <a:ext cx="1607108" cy="338554"/>
          </a:xfrm>
          <a:prstGeom prst="rect">
            <a:avLst/>
          </a:prstGeom>
          <a:noFill/>
        </p:spPr>
        <p:txBody>
          <a:bodyPr wrap="square" lIns="72000" tIns="0" rIns="72000" bIns="0" rtlCol="0">
            <a:spAutoFit/>
          </a:bodyPr>
          <a:lstStyle/>
          <a:p>
            <a:pPr rtl="0"/>
            <a:r>
              <a:rPr lang="en-US" sz="1100" dirty="0" err="1">
                <a:solidFill>
                  <a:schemeClr val="tx1">
                    <a:lumMod val="85000"/>
                    <a:lumOff val="15000"/>
                  </a:schemeClr>
                </a:solidFill>
              </a:rPr>
              <a:t>Programma</a:t>
            </a:r>
            <a:r>
              <a:rPr lang="en-US" sz="1100" dirty="0">
                <a:solidFill>
                  <a:schemeClr val="tx1">
                    <a:lumMod val="85000"/>
                    <a:lumOff val="15000"/>
                  </a:schemeClr>
                </a:solidFill>
              </a:rPr>
              <a:t> </a:t>
            </a:r>
          </a:p>
          <a:p>
            <a:pPr rtl="0"/>
            <a:r>
              <a:rPr lang="en-US" sz="1100" dirty="0" err="1">
                <a:solidFill>
                  <a:schemeClr val="tx1">
                    <a:lumMod val="85000"/>
                    <a:lumOff val="15000"/>
                  </a:schemeClr>
                </a:solidFill>
              </a:rPr>
              <a:t>Serraggio</a:t>
            </a:r>
            <a:r>
              <a:rPr lang="en-US" sz="1100" dirty="0">
                <a:solidFill>
                  <a:schemeClr val="tx1">
                    <a:lumMod val="85000"/>
                    <a:lumOff val="15000"/>
                  </a:schemeClr>
                </a:solidFill>
              </a:rPr>
              <a:t> </a:t>
            </a:r>
            <a:r>
              <a:rPr lang="en-US" sz="1100" dirty="0" err="1">
                <a:solidFill>
                  <a:schemeClr val="tx1">
                    <a:lumMod val="85000"/>
                    <a:lumOff val="15000"/>
                  </a:schemeClr>
                </a:solidFill>
              </a:rPr>
              <a:t>stazionario</a:t>
            </a:r>
            <a:endParaRPr lang="en-US" sz="1100" dirty="0">
              <a:solidFill>
                <a:schemeClr val="tx1">
                  <a:lumMod val="85000"/>
                  <a:lumOff val="15000"/>
                </a:schemeClr>
              </a:solidFill>
            </a:endParaRPr>
          </a:p>
        </p:txBody>
      </p:sp>
      <p:sp>
        <p:nvSpPr>
          <p:cNvPr id="23" name="Textfeld 22">
            <a:extLst>
              <a:ext uri="{FF2B5EF4-FFF2-40B4-BE49-F238E27FC236}">
                <a16:creationId xmlns:a16="http://schemas.microsoft.com/office/drawing/2014/main" id="{6AF0138F-F47B-30F4-7843-5F9A65B32273}"/>
              </a:ext>
            </a:extLst>
          </p:cNvPr>
          <p:cNvSpPr txBox="1"/>
          <p:nvPr/>
        </p:nvSpPr>
        <p:spPr>
          <a:xfrm>
            <a:off x="6764625" y="3385658"/>
            <a:ext cx="1621543" cy="338554"/>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Macchine per </a:t>
            </a:r>
          </a:p>
          <a:p>
            <a:pPr rtl="0"/>
            <a:r>
              <a:rPr lang="en-US" sz="1100" dirty="0" err="1">
                <a:solidFill>
                  <a:schemeClr val="tx1">
                    <a:lumMod val="85000"/>
                    <a:lumOff val="15000"/>
                  </a:schemeClr>
                </a:solidFill>
              </a:rPr>
              <a:t>depaneling</a:t>
            </a:r>
            <a:endParaRPr lang="en-US" sz="1100" dirty="0">
              <a:solidFill>
                <a:schemeClr val="tx1">
                  <a:lumMod val="85000"/>
                  <a:lumOff val="15000"/>
                </a:schemeClr>
              </a:solidFill>
            </a:endParaRPr>
          </a:p>
        </p:txBody>
      </p:sp>
      <p:sp>
        <p:nvSpPr>
          <p:cNvPr id="24" name="Textfeld 23">
            <a:extLst>
              <a:ext uri="{FF2B5EF4-FFF2-40B4-BE49-F238E27FC236}">
                <a16:creationId xmlns:a16="http://schemas.microsoft.com/office/drawing/2014/main" id="{79629075-95EE-A41B-AD14-49899F4434DE}"/>
              </a:ext>
            </a:extLst>
          </p:cNvPr>
          <p:cNvSpPr txBox="1"/>
          <p:nvPr/>
        </p:nvSpPr>
        <p:spPr>
          <a:xfrm>
            <a:off x="7866988" y="5002554"/>
            <a:ext cx="1427162" cy="507831"/>
          </a:xfrm>
          <a:prstGeom prst="rect">
            <a:avLst/>
          </a:prstGeom>
          <a:noFill/>
        </p:spPr>
        <p:txBody>
          <a:bodyPr wrap="square" lIns="72000" tIns="0" rIns="72000" bIns="0" rtlCol="0">
            <a:spAutoFit/>
          </a:bodyPr>
          <a:lstStyle/>
          <a:p>
            <a:pPr rtl="0"/>
            <a:r>
              <a:rPr lang="en-US" sz="1100" dirty="0" err="1">
                <a:solidFill>
                  <a:schemeClr val="tx1">
                    <a:lumMod val="85000"/>
                    <a:lumOff val="15000"/>
                  </a:schemeClr>
                </a:solidFill>
              </a:rPr>
              <a:t>Pinze</a:t>
            </a:r>
            <a:r>
              <a:rPr lang="en-US" sz="1100" dirty="0">
                <a:solidFill>
                  <a:schemeClr val="tx1">
                    <a:lumMod val="85000"/>
                    <a:lumOff val="15000"/>
                  </a:schemeClr>
                </a:solidFill>
              </a:rPr>
              <a:t> per </a:t>
            </a:r>
            <a:r>
              <a:rPr lang="en-US" sz="1100" dirty="0" err="1">
                <a:solidFill>
                  <a:schemeClr val="tx1">
                    <a:lumMod val="85000"/>
                    <a:lumOff val="15000"/>
                  </a:schemeClr>
                </a:solidFill>
              </a:rPr>
              <a:t>operazioni</a:t>
            </a:r>
            <a:r>
              <a:rPr lang="en-US" sz="1100" dirty="0">
                <a:solidFill>
                  <a:schemeClr val="tx1">
                    <a:lumMod val="85000"/>
                    <a:lumOff val="15000"/>
                  </a:schemeClr>
                </a:solidFill>
              </a:rPr>
              <a:t> collaborative</a:t>
            </a:r>
          </a:p>
        </p:txBody>
      </p:sp>
      <p:sp>
        <p:nvSpPr>
          <p:cNvPr id="26" name="Textfeld 25">
            <a:extLst>
              <a:ext uri="{FF2B5EF4-FFF2-40B4-BE49-F238E27FC236}">
                <a16:creationId xmlns:a16="http://schemas.microsoft.com/office/drawing/2014/main" id="{17BFAEDA-44E4-39BE-C3C7-95FDC882775F}"/>
              </a:ext>
            </a:extLst>
          </p:cNvPr>
          <p:cNvSpPr txBox="1"/>
          <p:nvPr/>
        </p:nvSpPr>
        <p:spPr>
          <a:xfrm>
            <a:off x="3676266" y="5890232"/>
            <a:ext cx="1427162" cy="338554"/>
          </a:xfrm>
          <a:prstGeom prst="rect">
            <a:avLst/>
          </a:prstGeom>
          <a:noFill/>
        </p:spPr>
        <p:txBody>
          <a:bodyPr wrap="square" lIns="72000" tIns="0" rIns="72000" bIns="0" rtlCol="0">
            <a:spAutoFit/>
          </a:bodyPr>
          <a:lstStyle/>
          <a:p>
            <a:pPr rtl="0"/>
            <a:r>
              <a:rPr lang="en-US" sz="1100" dirty="0" err="1">
                <a:solidFill>
                  <a:schemeClr val="tx1">
                    <a:lumMod val="85000"/>
                    <a:lumOff val="15000"/>
                  </a:schemeClr>
                </a:solidFill>
              </a:rPr>
              <a:t>Programma</a:t>
            </a:r>
            <a:r>
              <a:rPr lang="en-US" sz="1100" dirty="0">
                <a:solidFill>
                  <a:schemeClr val="tx1">
                    <a:lumMod val="85000"/>
                    <a:lumOff val="15000"/>
                  </a:schemeClr>
                </a:solidFill>
              </a:rPr>
              <a:t> </a:t>
            </a:r>
            <a:r>
              <a:rPr lang="en-US" sz="1100" dirty="0" err="1">
                <a:solidFill>
                  <a:schemeClr val="tx1">
                    <a:lumMod val="85000"/>
                    <a:lumOff val="15000"/>
                  </a:schemeClr>
                </a:solidFill>
              </a:rPr>
              <a:t>Sistemi</a:t>
            </a:r>
            <a:r>
              <a:rPr lang="en-US" sz="1100" dirty="0">
                <a:solidFill>
                  <a:schemeClr val="tx1">
                    <a:lumMod val="85000"/>
                    <a:lumOff val="15000"/>
                  </a:schemeClr>
                </a:solidFill>
              </a:rPr>
              <a:t> di presa (</a:t>
            </a:r>
            <a:r>
              <a:rPr lang="en-US" sz="1100" dirty="0" err="1">
                <a:solidFill>
                  <a:schemeClr val="tx1">
                    <a:lumMod val="85000"/>
                    <a:lumOff val="15000"/>
                  </a:schemeClr>
                </a:solidFill>
              </a:rPr>
              <a:t>pinze</a:t>
            </a:r>
            <a:r>
              <a:rPr lang="en-US" sz="1100" dirty="0">
                <a:solidFill>
                  <a:schemeClr val="tx1">
                    <a:lumMod val="85000"/>
                    <a:lumOff val="15000"/>
                  </a:schemeClr>
                </a:solidFill>
              </a:rPr>
              <a:t>)</a:t>
            </a:r>
          </a:p>
        </p:txBody>
      </p:sp>
      <p:sp>
        <p:nvSpPr>
          <p:cNvPr id="104" name="Textfeld 103">
            <a:extLst>
              <a:ext uri="{FF2B5EF4-FFF2-40B4-BE49-F238E27FC236}">
                <a16:creationId xmlns:a16="http://schemas.microsoft.com/office/drawing/2014/main" id="{F21DD9F6-AC46-BC15-F2C8-E00436E520D3}"/>
              </a:ext>
            </a:extLst>
          </p:cNvPr>
          <p:cNvSpPr txBox="1"/>
          <p:nvPr/>
        </p:nvSpPr>
        <p:spPr>
          <a:xfrm>
            <a:off x="8962137" y="3311518"/>
            <a:ext cx="1249697" cy="677108"/>
          </a:xfrm>
          <a:prstGeom prst="rect">
            <a:avLst/>
          </a:prstGeom>
          <a:noFill/>
        </p:spPr>
        <p:txBody>
          <a:bodyPr wrap="square" lIns="72000" tIns="0" rIns="72000" bIns="0" rtlCol="0">
            <a:spAutoFit/>
          </a:bodyPr>
          <a:lstStyle/>
          <a:p>
            <a:pPr rtl="0"/>
            <a:r>
              <a:rPr lang="en-US" sz="1100" dirty="0" err="1">
                <a:solidFill>
                  <a:schemeClr val="tx1">
                    <a:lumMod val="85000"/>
                    <a:lumOff val="15000"/>
                  </a:schemeClr>
                </a:solidFill>
              </a:rPr>
              <a:t>iTENDO</a:t>
            </a:r>
            <a:r>
              <a:rPr lang="en-US" sz="1100" dirty="0">
                <a:solidFill>
                  <a:schemeClr val="tx1">
                    <a:lumMod val="85000"/>
                    <a:lumOff val="15000"/>
                  </a:schemeClr>
                </a:solidFill>
              </a:rPr>
              <a:t> – </a:t>
            </a:r>
          </a:p>
          <a:p>
            <a:pPr rtl="0"/>
            <a:r>
              <a:rPr lang="en-US" sz="1100" dirty="0">
                <a:solidFill>
                  <a:schemeClr val="tx1">
                    <a:lumMod val="85000"/>
                    <a:lumOff val="15000"/>
                  </a:schemeClr>
                </a:solidFill>
              </a:rPr>
              <a:t>Il primo </a:t>
            </a:r>
            <a:r>
              <a:rPr lang="en-US" sz="1100" dirty="0" err="1">
                <a:solidFill>
                  <a:schemeClr val="tx1">
                    <a:lumMod val="85000"/>
                    <a:lumOff val="15000"/>
                  </a:schemeClr>
                </a:solidFill>
              </a:rPr>
              <a:t>portautensile</a:t>
            </a:r>
            <a:r>
              <a:rPr lang="en-US" sz="1100" dirty="0">
                <a:solidFill>
                  <a:schemeClr val="tx1">
                    <a:lumMod val="85000"/>
                    <a:lumOff val="15000"/>
                  </a:schemeClr>
                </a:solidFill>
              </a:rPr>
              <a:t> </a:t>
            </a:r>
            <a:r>
              <a:rPr lang="en-US" sz="1100" dirty="0" err="1">
                <a:solidFill>
                  <a:schemeClr val="tx1">
                    <a:lumMod val="85000"/>
                    <a:lumOff val="15000"/>
                  </a:schemeClr>
                </a:solidFill>
              </a:rPr>
              <a:t>intelligente</a:t>
            </a:r>
            <a:endParaRPr lang="en-US" sz="1100" dirty="0">
              <a:solidFill>
                <a:schemeClr val="tx1">
                  <a:lumMod val="85000"/>
                  <a:lumOff val="15000"/>
                </a:schemeClr>
              </a:solidFill>
            </a:endParaRPr>
          </a:p>
        </p:txBody>
      </p:sp>
      <p:sp>
        <p:nvSpPr>
          <p:cNvPr id="133" name="Textfeld 132">
            <a:extLst>
              <a:ext uri="{FF2B5EF4-FFF2-40B4-BE49-F238E27FC236}">
                <a16:creationId xmlns:a16="http://schemas.microsoft.com/office/drawing/2014/main" id="{DC27975A-F3FE-87A8-B44D-39D45CFCCE3F}"/>
              </a:ext>
            </a:extLst>
          </p:cNvPr>
          <p:cNvSpPr txBox="1"/>
          <p:nvPr/>
        </p:nvSpPr>
        <p:spPr>
          <a:xfrm>
            <a:off x="9987883" y="4982445"/>
            <a:ext cx="1249697" cy="338554"/>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ADHESO </a:t>
            </a:r>
            <a:br>
              <a:rPr lang="en-US" sz="1100" dirty="0">
                <a:solidFill>
                  <a:schemeClr val="tx1">
                    <a:lumMod val="85000"/>
                    <a:lumOff val="15000"/>
                  </a:schemeClr>
                </a:solidFill>
              </a:rPr>
            </a:br>
            <a:r>
              <a:rPr lang="en-US" sz="1100" dirty="0">
                <a:solidFill>
                  <a:schemeClr val="tx1">
                    <a:lumMod val="85000"/>
                    <a:lumOff val="15000"/>
                  </a:schemeClr>
                </a:solidFill>
              </a:rPr>
              <a:t>Pinza </a:t>
            </a:r>
            <a:r>
              <a:rPr lang="en-US" sz="1100" dirty="0" err="1">
                <a:solidFill>
                  <a:schemeClr val="tx1">
                    <a:lumMod val="85000"/>
                    <a:lumOff val="15000"/>
                  </a:schemeClr>
                </a:solidFill>
              </a:rPr>
              <a:t>adesiva</a:t>
            </a:r>
            <a:endParaRPr lang="en-US" sz="1100" dirty="0">
              <a:solidFill>
                <a:schemeClr val="tx1">
                  <a:lumMod val="85000"/>
                  <a:lumOff val="15000"/>
                </a:schemeClr>
              </a:solidFill>
            </a:endParaRPr>
          </a:p>
        </p:txBody>
      </p:sp>
      <p:sp>
        <p:nvSpPr>
          <p:cNvPr id="148" name="Textfeld 147">
            <a:extLst>
              <a:ext uri="{FF2B5EF4-FFF2-40B4-BE49-F238E27FC236}">
                <a16:creationId xmlns:a16="http://schemas.microsoft.com/office/drawing/2014/main" id="{7C562570-23C8-7684-7B1B-29E7F8B5D764}"/>
              </a:ext>
            </a:extLst>
          </p:cNvPr>
          <p:cNvSpPr txBox="1"/>
          <p:nvPr/>
        </p:nvSpPr>
        <p:spPr>
          <a:xfrm>
            <a:off x="10964380" y="2740402"/>
            <a:ext cx="1227620" cy="677108"/>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Centro di </a:t>
            </a:r>
            <a:r>
              <a:rPr lang="en-US" sz="1100" dirty="0" err="1">
                <a:solidFill>
                  <a:schemeClr val="tx1">
                    <a:lumMod val="85000"/>
                    <a:lumOff val="15000"/>
                  </a:schemeClr>
                </a:solidFill>
              </a:rPr>
              <a:t>applicazione</a:t>
            </a:r>
            <a:r>
              <a:rPr lang="en-US" sz="1100" dirty="0">
                <a:solidFill>
                  <a:schemeClr val="tx1">
                    <a:lumMod val="85000"/>
                    <a:lumOff val="15000"/>
                  </a:schemeClr>
                </a:solidFill>
              </a:rPr>
              <a:t> </a:t>
            </a:r>
            <a:r>
              <a:rPr lang="en-US" sz="1100" dirty="0" err="1">
                <a:solidFill>
                  <a:schemeClr val="tx1">
                    <a:lumMod val="85000"/>
                    <a:lumOff val="15000"/>
                  </a:schemeClr>
                </a:solidFill>
              </a:rPr>
              <a:t>robotica</a:t>
            </a:r>
            <a:r>
              <a:rPr lang="en-US" sz="1100" dirty="0">
                <a:solidFill>
                  <a:schemeClr val="tx1">
                    <a:lumMod val="85000"/>
                    <a:lumOff val="15000"/>
                  </a:schemeClr>
                </a:solidFill>
              </a:rPr>
              <a:t> e di </a:t>
            </a:r>
            <a:r>
              <a:rPr lang="en-US" sz="1100" dirty="0" err="1">
                <a:solidFill>
                  <a:schemeClr val="tx1">
                    <a:lumMod val="85000"/>
                    <a:lumOff val="15000"/>
                  </a:schemeClr>
                </a:solidFill>
              </a:rPr>
              <a:t>automazione</a:t>
            </a:r>
            <a:endParaRPr lang="en-US" sz="1100" dirty="0">
              <a:solidFill>
                <a:schemeClr val="tx1">
                  <a:lumMod val="85000"/>
                  <a:lumOff val="15000"/>
                </a:schemeClr>
              </a:solidFill>
            </a:endParaRPr>
          </a:p>
        </p:txBody>
      </p:sp>
      <p:sp>
        <p:nvSpPr>
          <p:cNvPr id="3" name="Textfeld 2">
            <a:extLst>
              <a:ext uri="{FF2B5EF4-FFF2-40B4-BE49-F238E27FC236}">
                <a16:creationId xmlns:a16="http://schemas.microsoft.com/office/drawing/2014/main" id="{7D8ED030-72DD-B930-26D1-9C8BF5D179BE}"/>
              </a:ext>
            </a:extLst>
          </p:cNvPr>
          <p:cNvSpPr txBox="1"/>
          <p:nvPr/>
        </p:nvSpPr>
        <p:spPr>
          <a:xfrm>
            <a:off x="804470" y="3547948"/>
            <a:ext cx="1880397" cy="507831"/>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Friedrich Schunk</a:t>
            </a:r>
          </a:p>
          <a:p>
            <a:pPr rtl="0"/>
            <a:r>
              <a:rPr lang="en-US" sz="1100" dirty="0" err="1">
                <a:solidFill>
                  <a:schemeClr val="tx1">
                    <a:lumMod val="85000"/>
                    <a:lumOff val="15000"/>
                  </a:schemeClr>
                </a:solidFill>
              </a:rPr>
              <a:t>fonda</a:t>
            </a:r>
            <a:r>
              <a:rPr lang="en-US" sz="1100" dirty="0">
                <a:solidFill>
                  <a:schemeClr val="tx1">
                    <a:lumMod val="85000"/>
                    <a:lumOff val="15000"/>
                  </a:schemeClr>
                </a:solidFill>
              </a:rPr>
              <a:t> </a:t>
            </a:r>
            <a:r>
              <a:rPr lang="en-US" sz="1100" dirty="0" err="1">
                <a:solidFill>
                  <a:schemeClr val="tx1">
                    <a:lumMod val="85000"/>
                    <a:lumOff val="15000"/>
                  </a:schemeClr>
                </a:solidFill>
              </a:rPr>
              <a:t>un’officina</a:t>
            </a:r>
            <a:r>
              <a:rPr lang="en-US" sz="1100" dirty="0">
                <a:solidFill>
                  <a:schemeClr val="tx1">
                    <a:lumMod val="85000"/>
                    <a:lumOff val="15000"/>
                  </a:schemeClr>
                </a:solidFill>
              </a:rPr>
              <a:t> </a:t>
            </a:r>
            <a:r>
              <a:rPr lang="en-US" sz="1100" dirty="0" err="1">
                <a:solidFill>
                  <a:schemeClr val="tx1">
                    <a:lumMod val="85000"/>
                    <a:lumOff val="15000"/>
                  </a:schemeClr>
                </a:solidFill>
              </a:rPr>
              <a:t>meccanica</a:t>
            </a:r>
            <a:endParaRPr lang="en-US" sz="1100" dirty="0">
              <a:solidFill>
                <a:schemeClr val="tx1">
                  <a:lumMod val="85000"/>
                  <a:lumOff val="15000"/>
                </a:schemeClr>
              </a:solidFill>
            </a:endParaRPr>
          </a:p>
        </p:txBody>
      </p:sp>
      <p:sp>
        <p:nvSpPr>
          <p:cNvPr id="4" name="Rectangle 5">
            <a:extLst>
              <a:ext uri="{FF2B5EF4-FFF2-40B4-BE49-F238E27FC236}">
                <a16:creationId xmlns:a16="http://schemas.microsoft.com/office/drawing/2014/main" id="{3474A24E-9FEA-A3D3-8A46-AF52203FBBF7}"/>
              </a:ext>
            </a:extLst>
          </p:cNvPr>
          <p:cNvSpPr>
            <a:spLocks noChangeArrowheads="1"/>
          </p:cNvSpPr>
          <p:nvPr/>
        </p:nvSpPr>
        <p:spPr bwMode="auto">
          <a:xfrm>
            <a:off x="788495" y="4489310"/>
            <a:ext cx="10921971" cy="45719"/>
          </a:xfrm>
          <a:prstGeom prst="rect">
            <a:avLst/>
          </a:prstGeom>
          <a:solidFill>
            <a:srgbClr val="009EE0"/>
          </a:solidFill>
          <a:ln>
            <a:noFill/>
          </a:ln>
        </p:spPr>
        <p:txBody>
          <a:bodyPr vert="horz" wrap="square" lIns="91440" tIns="45720" rIns="91440" bIns="45720" numCol="1" anchor="t" anchorCtr="0" compatLnSpc="1">
            <a:prstTxWarp prst="textNoShape">
              <a:avLst/>
            </a:prstTxWarp>
          </a:bodyPr>
          <a:lstStyle/>
          <a:p>
            <a:endParaRPr lang="de-DE"/>
          </a:p>
        </p:txBody>
      </p:sp>
      <p:sp>
        <p:nvSpPr>
          <p:cNvPr id="15" name="Oval 31">
            <a:extLst>
              <a:ext uri="{FF2B5EF4-FFF2-40B4-BE49-F238E27FC236}">
                <a16:creationId xmlns:a16="http://schemas.microsoft.com/office/drawing/2014/main" id="{E6942A65-DE60-670C-52CA-DCF0FDE70C78}"/>
              </a:ext>
            </a:extLst>
          </p:cNvPr>
          <p:cNvSpPr>
            <a:spLocks noChangeArrowheads="1"/>
          </p:cNvSpPr>
          <p:nvPr/>
        </p:nvSpPr>
        <p:spPr bwMode="auto">
          <a:xfrm>
            <a:off x="1618588" y="4445495"/>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4" name="Oval 31">
            <a:extLst>
              <a:ext uri="{FF2B5EF4-FFF2-40B4-BE49-F238E27FC236}">
                <a16:creationId xmlns:a16="http://schemas.microsoft.com/office/drawing/2014/main" id="{78CC9352-BB76-1FB4-A388-E8BDEAAB8CBB}"/>
              </a:ext>
            </a:extLst>
          </p:cNvPr>
          <p:cNvSpPr>
            <a:spLocks noChangeArrowheads="1"/>
          </p:cNvSpPr>
          <p:nvPr/>
        </p:nvSpPr>
        <p:spPr bwMode="auto">
          <a:xfrm>
            <a:off x="737795"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5" name="Oval 31">
            <a:extLst>
              <a:ext uri="{FF2B5EF4-FFF2-40B4-BE49-F238E27FC236}">
                <a16:creationId xmlns:a16="http://schemas.microsoft.com/office/drawing/2014/main" id="{FA592E7D-5E29-EF31-99A0-00CA9586AE96}"/>
              </a:ext>
            </a:extLst>
          </p:cNvPr>
          <p:cNvSpPr>
            <a:spLocks noChangeArrowheads="1"/>
          </p:cNvSpPr>
          <p:nvPr/>
        </p:nvSpPr>
        <p:spPr bwMode="auto">
          <a:xfrm>
            <a:off x="3573235" y="4445494"/>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6" name="Oval 31">
            <a:extLst>
              <a:ext uri="{FF2B5EF4-FFF2-40B4-BE49-F238E27FC236}">
                <a16:creationId xmlns:a16="http://schemas.microsoft.com/office/drawing/2014/main" id="{DA138FDF-9F72-849C-131C-9B65D0E1A99F}"/>
              </a:ext>
            </a:extLst>
          </p:cNvPr>
          <p:cNvSpPr>
            <a:spLocks noChangeArrowheads="1"/>
          </p:cNvSpPr>
          <p:nvPr/>
        </p:nvSpPr>
        <p:spPr bwMode="auto">
          <a:xfrm>
            <a:off x="4571953" y="4445494"/>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7" name="Oval 31">
            <a:extLst>
              <a:ext uri="{FF2B5EF4-FFF2-40B4-BE49-F238E27FC236}">
                <a16:creationId xmlns:a16="http://schemas.microsoft.com/office/drawing/2014/main" id="{D52B350E-08E6-9B6E-3070-AE2DC298420F}"/>
              </a:ext>
            </a:extLst>
          </p:cNvPr>
          <p:cNvSpPr>
            <a:spLocks noChangeArrowheads="1"/>
          </p:cNvSpPr>
          <p:nvPr/>
        </p:nvSpPr>
        <p:spPr bwMode="auto">
          <a:xfrm>
            <a:off x="5655288" y="4442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8" name="Oval 31">
            <a:extLst>
              <a:ext uri="{FF2B5EF4-FFF2-40B4-BE49-F238E27FC236}">
                <a16:creationId xmlns:a16="http://schemas.microsoft.com/office/drawing/2014/main" id="{A18E9AD9-C987-A3CF-4286-54C48C21F981}"/>
              </a:ext>
            </a:extLst>
          </p:cNvPr>
          <p:cNvSpPr>
            <a:spLocks noChangeArrowheads="1"/>
          </p:cNvSpPr>
          <p:nvPr/>
        </p:nvSpPr>
        <p:spPr bwMode="auto">
          <a:xfrm>
            <a:off x="6711312" y="4444595"/>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9" name="Oval 31">
            <a:extLst>
              <a:ext uri="{FF2B5EF4-FFF2-40B4-BE49-F238E27FC236}">
                <a16:creationId xmlns:a16="http://schemas.microsoft.com/office/drawing/2014/main" id="{3D108B24-785B-9742-1B05-33FC7109BA5A}"/>
              </a:ext>
            </a:extLst>
          </p:cNvPr>
          <p:cNvSpPr>
            <a:spLocks noChangeArrowheads="1"/>
          </p:cNvSpPr>
          <p:nvPr/>
        </p:nvSpPr>
        <p:spPr bwMode="auto">
          <a:xfrm>
            <a:off x="7797171"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0" name="Oval 31">
            <a:extLst>
              <a:ext uri="{FF2B5EF4-FFF2-40B4-BE49-F238E27FC236}">
                <a16:creationId xmlns:a16="http://schemas.microsoft.com/office/drawing/2014/main" id="{EE12F903-673F-7AA7-D02B-8CB0814A1AB1}"/>
              </a:ext>
            </a:extLst>
          </p:cNvPr>
          <p:cNvSpPr>
            <a:spLocks noChangeArrowheads="1"/>
          </p:cNvSpPr>
          <p:nvPr/>
        </p:nvSpPr>
        <p:spPr bwMode="auto">
          <a:xfrm>
            <a:off x="8868826"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1" name="Oval 31">
            <a:extLst>
              <a:ext uri="{FF2B5EF4-FFF2-40B4-BE49-F238E27FC236}">
                <a16:creationId xmlns:a16="http://schemas.microsoft.com/office/drawing/2014/main" id="{5B8410DB-BD7B-0DFD-B8A7-D30F295F54CE}"/>
              </a:ext>
            </a:extLst>
          </p:cNvPr>
          <p:cNvSpPr>
            <a:spLocks noChangeArrowheads="1"/>
          </p:cNvSpPr>
          <p:nvPr/>
        </p:nvSpPr>
        <p:spPr bwMode="auto">
          <a:xfrm>
            <a:off x="9921208" y="4425409"/>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2" name="Oval 31">
            <a:extLst>
              <a:ext uri="{FF2B5EF4-FFF2-40B4-BE49-F238E27FC236}">
                <a16:creationId xmlns:a16="http://schemas.microsoft.com/office/drawing/2014/main" id="{77EC61A6-B1BB-B704-1F8A-A47FE087D19F}"/>
              </a:ext>
            </a:extLst>
          </p:cNvPr>
          <p:cNvSpPr>
            <a:spLocks noChangeArrowheads="1"/>
          </p:cNvSpPr>
          <p:nvPr/>
        </p:nvSpPr>
        <p:spPr bwMode="auto">
          <a:xfrm>
            <a:off x="10886938" y="4443476"/>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3" name="Oval 31">
            <a:extLst>
              <a:ext uri="{FF2B5EF4-FFF2-40B4-BE49-F238E27FC236}">
                <a16:creationId xmlns:a16="http://schemas.microsoft.com/office/drawing/2014/main" id="{8B28A7A4-891E-2AB4-7CC0-F4B4E024B7C3}"/>
              </a:ext>
            </a:extLst>
          </p:cNvPr>
          <p:cNvSpPr>
            <a:spLocks noChangeArrowheads="1"/>
          </p:cNvSpPr>
          <p:nvPr/>
        </p:nvSpPr>
        <p:spPr bwMode="auto">
          <a:xfrm>
            <a:off x="2591788" y="4447280"/>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pic>
        <p:nvPicPr>
          <p:cNvPr id="44" name="Grafik 43">
            <a:extLst>
              <a:ext uri="{FF2B5EF4-FFF2-40B4-BE49-F238E27FC236}">
                <a16:creationId xmlns:a16="http://schemas.microsoft.com/office/drawing/2014/main" id="{91107154-F052-F191-420F-8ED464FC8E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39" r="-447"/>
          <a:stretch/>
        </p:blipFill>
        <p:spPr>
          <a:xfrm>
            <a:off x="871145" y="2484146"/>
            <a:ext cx="1009317" cy="944327"/>
          </a:xfrm>
          <a:prstGeom prst="rect">
            <a:avLst/>
          </a:prstGeom>
          <a:ln w="3175">
            <a:noFill/>
          </a:ln>
        </p:spPr>
      </p:pic>
      <p:cxnSp>
        <p:nvCxnSpPr>
          <p:cNvPr id="45" name="Gerade Verbindung 151">
            <a:extLst>
              <a:ext uri="{FF2B5EF4-FFF2-40B4-BE49-F238E27FC236}">
                <a16:creationId xmlns:a16="http://schemas.microsoft.com/office/drawing/2014/main" id="{332D22DD-D119-4882-AFA0-24F6C1909CB7}"/>
              </a:ext>
            </a:extLst>
          </p:cNvPr>
          <p:cNvCxnSpPr>
            <a:cxnSpLocks/>
          </p:cNvCxnSpPr>
          <p:nvPr/>
        </p:nvCxnSpPr>
        <p:spPr>
          <a:xfrm>
            <a:off x="808451" y="3582720"/>
            <a:ext cx="0" cy="78657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9CE6EACB-911F-BE5C-4EE0-1B468E10BB9C}"/>
              </a:ext>
            </a:extLst>
          </p:cNvPr>
          <p:cNvSpPr txBox="1"/>
          <p:nvPr/>
        </p:nvSpPr>
        <p:spPr>
          <a:xfrm>
            <a:off x="400861" y="4591545"/>
            <a:ext cx="812974" cy="369332"/>
          </a:xfrm>
          <a:prstGeom prst="rect">
            <a:avLst/>
          </a:prstGeom>
          <a:noFill/>
        </p:spPr>
        <p:txBody>
          <a:bodyPr wrap="square" rtlCol="0">
            <a:spAutoFit/>
          </a:bodyPr>
          <a:lstStyle/>
          <a:p>
            <a:pPr algn="ctr"/>
            <a:r>
              <a:rPr lang="de-DE" b="1" dirty="0">
                <a:solidFill>
                  <a:srgbClr val="003C6A"/>
                </a:solidFill>
              </a:rPr>
              <a:t>1945</a:t>
            </a:r>
          </a:p>
        </p:txBody>
      </p:sp>
      <p:sp>
        <p:nvSpPr>
          <p:cNvPr id="48" name="Textfeld 47">
            <a:extLst>
              <a:ext uri="{FF2B5EF4-FFF2-40B4-BE49-F238E27FC236}">
                <a16:creationId xmlns:a16="http://schemas.microsoft.com/office/drawing/2014/main" id="{B6E5F991-7D72-BF35-C531-4495C9E6F59D}"/>
              </a:ext>
            </a:extLst>
          </p:cNvPr>
          <p:cNvSpPr txBox="1"/>
          <p:nvPr/>
        </p:nvSpPr>
        <p:spPr>
          <a:xfrm>
            <a:off x="3227073" y="4061676"/>
            <a:ext cx="812974" cy="369332"/>
          </a:xfrm>
          <a:prstGeom prst="rect">
            <a:avLst/>
          </a:prstGeom>
          <a:noFill/>
        </p:spPr>
        <p:txBody>
          <a:bodyPr wrap="square" rtlCol="0">
            <a:spAutoFit/>
          </a:bodyPr>
          <a:lstStyle/>
          <a:p>
            <a:pPr algn="ctr"/>
            <a:r>
              <a:rPr lang="de-DE" b="1" dirty="0">
                <a:solidFill>
                  <a:srgbClr val="003C6A"/>
                </a:solidFill>
              </a:rPr>
              <a:t>1983</a:t>
            </a:r>
          </a:p>
        </p:txBody>
      </p:sp>
      <p:sp>
        <p:nvSpPr>
          <p:cNvPr id="49" name="Textfeld 48">
            <a:extLst>
              <a:ext uri="{FF2B5EF4-FFF2-40B4-BE49-F238E27FC236}">
                <a16:creationId xmlns:a16="http://schemas.microsoft.com/office/drawing/2014/main" id="{88A68C19-AD29-391E-0F58-197473B84E66}"/>
              </a:ext>
            </a:extLst>
          </p:cNvPr>
          <p:cNvSpPr txBox="1"/>
          <p:nvPr/>
        </p:nvSpPr>
        <p:spPr>
          <a:xfrm>
            <a:off x="5307280" y="4068572"/>
            <a:ext cx="812974" cy="369332"/>
          </a:xfrm>
          <a:prstGeom prst="rect">
            <a:avLst/>
          </a:prstGeom>
          <a:noFill/>
        </p:spPr>
        <p:txBody>
          <a:bodyPr wrap="square" rtlCol="0">
            <a:spAutoFit/>
          </a:bodyPr>
          <a:lstStyle/>
          <a:p>
            <a:pPr algn="ctr"/>
            <a:r>
              <a:rPr lang="de-DE" b="1" dirty="0">
                <a:solidFill>
                  <a:srgbClr val="003C6A"/>
                </a:solidFill>
              </a:rPr>
              <a:t>1994</a:t>
            </a:r>
          </a:p>
        </p:txBody>
      </p:sp>
      <p:sp>
        <p:nvSpPr>
          <p:cNvPr id="50" name="Textfeld 49">
            <a:extLst>
              <a:ext uri="{FF2B5EF4-FFF2-40B4-BE49-F238E27FC236}">
                <a16:creationId xmlns:a16="http://schemas.microsoft.com/office/drawing/2014/main" id="{E88E8A8E-F728-1C8C-AB6D-8864650CA688}"/>
              </a:ext>
            </a:extLst>
          </p:cNvPr>
          <p:cNvSpPr txBox="1"/>
          <p:nvPr/>
        </p:nvSpPr>
        <p:spPr>
          <a:xfrm>
            <a:off x="7462123" y="4040520"/>
            <a:ext cx="812974" cy="369332"/>
          </a:xfrm>
          <a:prstGeom prst="rect">
            <a:avLst/>
          </a:prstGeom>
          <a:noFill/>
        </p:spPr>
        <p:txBody>
          <a:bodyPr wrap="square" rtlCol="0">
            <a:spAutoFit/>
          </a:bodyPr>
          <a:lstStyle/>
          <a:p>
            <a:pPr algn="ctr"/>
            <a:r>
              <a:rPr lang="de-DE" b="1" dirty="0">
                <a:solidFill>
                  <a:srgbClr val="003C6A"/>
                </a:solidFill>
              </a:rPr>
              <a:t>2016</a:t>
            </a:r>
          </a:p>
        </p:txBody>
      </p:sp>
      <p:sp>
        <p:nvSpPr>
          <p:cNvPr id="51" name="Textfeld 50">
            <a:extLst>
              <a:ext uri="{FF2B5EF4-FFF2-40B4-BE49-F238E27FC236}">
                <a16:creationId xmlns:a16="http://schemas.microsoft.com/office/drawing/2014/main" id="{46E79865-CB59-EE19-749F-B3A11F2F58AF}"/>
              </a:ext>
            </a:extLst>
          </p:cNvPr>
          <p:cNvSpPr txBox="1"/>
          <p:nvPr/>
        </p:nvSpPr>
        <p:spPr>
          <a:xfrm>
            <a:off x="1305091" y="4057629"/>
            <a:ext cx="812974" cy="369332"/>
          </a:xfrm>
          <a:prstGeom prst="rect">
            <a:avLst/>
          </a:prstGeom>
          <a:noFill/>
        </p:spPr>
        <p:txBody>
          <a:bodyPr wrap="square" rtlCol="0">
            <a:spAutoFit/>
          </a:bodyPr>
          <a:lstStyle/>
          <a:p>
            <a:pPr algn="ctr"/>
            <a:r>
              <a:rPr lang="de-DE" b="1" dirty="0">
                <a:solidFill>
                  <a:srgbClr val="003C6A"/>
                </a:solidFill>
              </a:rPr>
              <a:t>1966</a:t>
            </a:r>
          </a:p>
        </p:txBody>
      </p:sp>
      <p:sp>
        <p:nvSpPr>
          <p:cNvPr id="52" name="Textfeld 51">
            <a:extLst>
              <a:ext uri="{FF2B5EF4-FFF2-40B4-BE49-F238E27FC236}">
                <a16:creationId xmlns:a16="http://schemas.microsoft.com/office/drawing/2014/main" id="{03DAD3F0-03E0-2F74-9613-4CCC4AE1B94D}"/>
              </a:ext>
            </a:extLst>
          </p:cNvPr>
          <p:cNvSpPr txBox="1"/>
          <p:nvPr/>
        </p:nvSpPr>
        <p:spPr>
          <a:xfrm>
            <a:off x="4237885" y="4616310"/>
            <a:ext cx="812974" cy="369332"/>
          </a:xfrm>
          <a:prstGeom prst="rect">
            <a:avLst/>
          </a:prstGeom>
          <a:noFill/>
        </p:spPr>
        <p:txBody>
          <a:bodyPr wrap="square" rtlCol="0">
            <a:spAutoFit/>
          </a:bodyPr>
          <a:lstStyle/>
          <a:p>
            <a:pPr algn="ctr"/>
            <a:r>
              <a:rPr lang="de-DE" b="1" dirty="0">
                <a:solidFill>
                  <a:srgbClr val="003C6A"/>
                </a:solidFill>
              </a:rPr>
              <a:t>1988</a:t>
            </a:r>
          </a:p>
        </p:txBody>
      </p:sp>
      <p:sp>
        <p:nvSpPr>
          <p:cNvPr id="53" name="Textfeld 52">
            <a:extLst>
              <a:ext uri="{FF2B5EF4-FFF2-40B4-BE49-F238E27FC236}">
                <a16:creationId xmlns:a16="http://schemas.microsoft.com/office/drawing/2014/main" id="{BDBF5027-F968-7358-4A5C-0E27D801B883}"/>
              </a:ext>
            </a:extLst>
          </p:cNvPr>
          <p:cNvSpPr txBox="1"/>
          <p:nvPr/>
        </p:nvSpPr>
        <p:spPr>
          <a:xfrm>
            <a:off x="6427320" y="4566984"/>
            <a:ext cx="812974" cy="369332"/>
          </a:xfrm>
          <a:prstGeom prst="rect">
            <a:avLst/>
          </a:prstGeom>
          <a:noFill/>
        </p:spPr>
        <p:txBody>
          <a:bodyPr wrap="square" rtlCol="0">
            <a:spAutoFit/>
          </a:bodyPr>
          <a:lstStyle/>
          <a:p>
            <a:pPr algn="ctr"/>
            <a:r>
              <a:rPr lang="de-DE" b="1" dirty="0">
                <a:solidFill>
                  <a:srgbClr val="003C6A"/>
                </a:solidFill>
              </a:rPr>
              <a:t>2013</a:t>
            </a:r>
          </a:p>
        </p:txBody>
      </p:sp>
      <p:sp>
        <p:nvSpPr>
          <p:cNvPr id="54" name="Textfeld 53">
            <a:extLst>
              <a:ext uri="{FF2B5EF4-FFF2-40B4-BE49-F238E27FC236}">
                <a16:creationId xmlns:a16="http://schemas.microsoft.com/office/drawing/2014/main" id="{6398BCA3-1482-2884-0D28-4BEF5AC320DB}"/>
              </a:ext>
            </a:extLst>
          </p:cNvPr>
          <p:cNvSpPr txBox="1"/>
          <p:nvPr/>
        </p:nvSpPr>
        <p:spPr>
          <a:xfrm>
            <a:off x="8523959" y="4579395"/>
            <a:ext cx="812974" cy="369332"/>
          </a:xfrm>
          <a:prstGeom prst="rect">
            <a:avLst/>
          </a:prstGeom>
          <a:noFill/>
        </p:spPr>
        <p:txBody>
          <a:bodyPr wrap="square" rtlCol="0">
            <a:spAutoFit/>
          </a:bodyPr>
          <a:lstStyle/>
          <a:p>
            <a:pPr algn="ctr"/>
            <a:r>
              <a:rPr lang="de-DE" b="1" dirty="0">
                <a:solidFill>
                  <a:srgbClr val="003C6A"/>
                </a:solidFill>
              </a:rPr>
              <a:t>2018</a:t>
            </a:r>
          </a:p>
        </p:txBody>
      </p:sp>
      <p:sp>
        <p:nvSpPr>
          <p:cNvPr id="55" name="Textfeld 54">
            <a:extLst>
              <a:ext uri="{FF2B5EF4-FFF2-40B4-BE49-F238E27FC236}">
                <a16:creationId xmlns:a16="http://schemas.microsoft.com/office/drawing/2014/main" id="{45038979-5A96-6C23-38CC-D84BA7CCE8A1}"/>
              </a:ext>
            </a:extLst>
          </p:cNvPr>
          <p:cNvSpPr txBox="1"/>
          <p:nvPr/>
        </p:nvSpPr>
        <p:spPr>
          <a:xfrm>
            <a:off x="9586986" y="4054736"/>
            <a:ext cx="812974" cy="369332"/>
          </a:xfrm>
          <a:prstGeom prst="rect">
            <a:avLst/>
          </a:prstGeom>
          <a:noFill/>
        </p:spPr>
        <p:txBody>
          <a:bodyPr wrap="square" rtlCol="0">
            <a:spAutoFit/>
          </a:bodyPr>
          <a:lstStyle/>
          <a:p>
            <a:pPr algn="ctr"/>
            <a:r>
              <a:rPr lang="de-DE" b="1" dirty="0">
                <a:solidFill>
                  <a:srgbClr val="003C6A"/>
                </a:solidFill>
              </a:rPr>
              <a:t>2020</a:t>
            </a:r>
          </a:p>
        </p:txBody>
      </p:sp>
      <p:sp>
        <p:nvSpPr>
          <p:cNvPr id="56" name="Textfeld 55">
            <a:extLst>
              <a:ext uri="{FF2B5EF4-FFF2-40B4-BE49-F238E27FC236}">
                <a16:creationId xmlns:a16="http://schemas.microsoft.com/office/drawing/2014/main" id="{620AB8CD-2845-2EE8-01B1-A580FEA28BF4}"/>
              </a:ext>
            </a:extLst>
          </p:cNvPr>
          <p:cNvSpPr txBox="1"/>
          <p:nvPr/>
        </p:nvSpPr>
        <p:spPr>
          <a:xfrm>
            <a:off x="10557893" y="4597086"/>
            <a:ext cx="812974" cy="369332"/>
          </a:xfrm>
          <a:prstGeom prst="rect">
            <a:avLst/>
          </a:prstGeom>
          <a:noFill/>
        </p:spPr>
        <p:txBody>
          <a:bodyPr wrap="square" rtlCol="0">
            <a:spAutoFit/>
          </a:bodyPr>
          <a:lstStyle/>
          <a:p>
            <a:pPr algn="ctr"/>
            <a:r>
              <a:rPr lang="de-DE" b="1" dirty="0">
                <a:solidFill>
                  <a:srgbClr val="003C6A"/>
                </a:solidFill>
              </a:rPr>
              <a:t>2021</a:t>
            </a:r>
          </a:p>
        </p:txBody>
      </p:sp>
      <p:sp>
        <p:nvSpPr>
          <p:cNvPr id="57" name="Textfeld 56">
            <a:extLst>
              <a:ext uri="{FF2B5EF4-FFF2-40B4-BE49-F238E27FC236}">
                <a16:creationId xmlns:a16="http://schemas.microsoft.com/office/drawing/2014/main" id="{1A6122BC-34BF-B048-F33F-C186F05DFB84}"/>
              </a:ext>
            </a:extLst>
          </p:cNvPr>
          <p:cNvSpPr txBox="1"/>
          <p:nvPr/>
        </p:nvSpPr>
        <p:spPr>
          <a:xfrm>
            <a:off x="2245626" y="4593331"/>
            <a:ext cx="812974" cy="369332"/>
          </a:xfrm>
          <a:prstGeom prst="rect">
            <a:avLst/>
          </a:prstGeom>
          <a:noFill/>
        </p:spPr>
        <p:txBody>
          <a:bodyPr wrap="square" rtlCol="0">
            <a:spAutoFit/>
          </a:bodyPr>
          <a:lstStyle/>
          <a:p>
            <a:pPr algn="ctr"/>
            <a:r>
              <a:rPr lang="de-DE" b="1" dirty="0">
                <a:solidFill>
                  <a:srgbClr val="003C6A"/>
                </a:solidFill>
              </a:rPr>
              <a:t>1978</a:t>
            </a:r>
          </a:p>
        </p:txBody>
      </p:sp>
      <p:cxnSp>
        <p:nvCxnSpPr>
          <p:cNvPr id="58" name="Gerade Verbindung 159">
            <a:extLst>
              <a:ext uri="{FF2B5EF4-FFF2-40B4-BE49-F238E27FC236}">
                <a16:creationId xmlns:a16="http://schemas.microsoft.com/office/drawing/2014/main" id="{7E7EA948-D3B5-D6C6-F94C-44380259CD7C}"/>
              </a:ext>
            </a:extLst>
          </p:cNvPr>
          <p:cNvCxnSpPr>
            <a:cxnSpLocks/>
          </p:cNvCxnSpPr>
          <p:nvPr/>
        </p:nvCxnSpPr>
        <p:spPr>
          <a:xfrm>
            <a:off x="7866639" y="4637056"/>
            <a:ext cx="0" cy="842629"/>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59" name="Gerade Verbindung 7">
            <a:extLst>
              <a:ext uri="{FF2B5EF4-FFF2-40B4-BE49-F238E27FC236}">
                <a16:creationId xmlns:a16="http://schemas.microsoft.com/office/drawing/2014/main" id="{61CEE4B7-DC42-8876-06CE-F8E94DE6B801}"/>
              </a:ext>
            </a:extLst>
          </p:cNvPr>
          <p:cNvCxnSpPr>
            <a:cxnSpLocks/>
          </p:cNvCxnSpPr>
          <p:nvPr/>
        </p:nvCxnSpPr>
        <p:spPr>
          <a:xfrm flipH="1">
            <a:off x="10953613" y="2498003"/>
            <a:ext cx="1882" cy="1871292"/>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 Verbindung 165">
            <a:extLst>
              <a:ext uri="{FF2B5EF4-FFF2-40B4-BE49-F238E27FC236}">
                <a16:creationId xmlns:a16="http://schemas.microsoft.com/office/drawing/2014/main" id="{CEF6CA62-D676-8294-0F0B-11CC0DC38CA8}"/>
              </a:ext>
            </a:extLst>
          </p:cNvPr>
          <p:cNvCxnSpPr>
            <a:cxnSpLocks/>
          </p:cNvCxnSpPr>
          <p:nvPr/>
        </p:nvCxnSpPr>
        <p:spPr>
          <a:xfrm>
            <a:off x="1697879" y="4647178"/>
            <a:ext cx="3989" cy="1057656"/>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1" name="Gerade Verbindung 165">
            <a:extLst>
              <a:ext uri="{FF2B5EF4-FFF2-40B4-BE49-F238E27FC236}">
                <a16:creationId xmlns:a16="http://schemas.microsoft.com/office/drawing/2014/main" id="{372E369A-8E3B-DDB4-D7A3-55CF58A14270}"/>
              </a:ext>
            </a:extLst>
          </p:cNvPr>
          <p:cNvCxnSpPr>
            <a:cxnSpLocks/>
          </p:cNvCxnSpPr>
          <p:nvPr/>
        </p:nvCxnSpPr>
        <p:spPr>
          <a:xfrm>
            <a:off x="4655861" y="3410141"/>
            <a:ext cx="0" cy="94337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2" name="Gerade Verbindung 165">
            <a:extLst>
              <a:ext uri="{FF2B5EF4-FFF2-40B4-BE49-F238E27FC236}">
                <a16:creationId xmlns:a16="http://schemas.microsoft.com/office/drawing/2014/main" id="{C0A13462-EAD0-CB1E-3336-432CDE96152E}"/>
              </a:ext>
            </a:extLst>
          </p:cNvPr>
          <p:cNvCxnSpPr>
            <a:cxnSpLocks/>
          </p:cNvCxnSpPr>
          <p:nvPr/>
        </p:nvCxnSpPr>
        <p:spPr>
          <a:xfrm>
            <a:off x="6773101" y="3428473"/>
            <a:ext cx="1272" cy="930120"/>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3" name="Gerade Verbindung 165">
            <a:extLst>
              <a:ext uri="{FF2B5EF4-FFF2-40B4-BE49-F238E27FC236}">
                <a16:creationId xmlns:a16="http://schemas.microsoft.com/office/drawing/2014/main" id="{B4EB84BF-B4FF-63D7-2DB3-0F1530230C74}"/>
              </a:ext>
            </a:extLst>
          </p:cNvPr>
          <p:cNvCxnSpPr>
            <a:cxnSpLocks/>
          </p:cNvCxnSpPr>
          <p:nvPr/>
        </p:nvCxnSpPr>
        <p:spPr>
          <a:xfrm>
            <a:off x="8950158" y="3338066"/>
            <a:ext cx="0" cy="1016211"/>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 Verbindung 157">
            <a:extLst>
              <a:ext uri="{FF2B5EF4-FFF2-40B4-BE49-F238E27FC236}">
                <a16:creationId xmlns:a16="http://schemas.microsoft.com/office/drawing/2014/main" id="{132431BE-D474-30DE-2326-B916CA4A0F1C}"/>
              </a:ext>
            </a:extLst>
          </p:cNvPr>
          <p:cNvCxnSpPr>
            <a:cxnSpLocks/>
          </p:cNvCxnSpPr>
          <p:nvPr/>
        </p:nvCxnSpPr>
        <p:spPr>
          <a:xfrm>
            <a:off x="3636525" y="4642344"/>
            <a:ext cx="3385" cy="1562924"/>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5" name="Gerade Verbindung 158">
            <a:extLst>
              <a:ext uri="{FF2B5EF4-FFF2-40B4-BE49-F238E27FC236}">
                <a16:creationId xmlns:a16="http://schemas.microsoft.com/office/drawing/2014/main" id="{B64D1C9F-51E2-FDDD-7BBD-11265F0C5320}"/>
              </a:ext>
            </a:extLst>
          </p:cNvPr>
          <p:cNvCxnSpPr>
            <a:cxnSpLocks/>
          </p:cNvCxnSpPr>
          <p:nvPr/>
        </p:nvCxnSpPr>
        <p:spPr>
          <a:xfrm>
            <a:off x="5716570" y="4637056"/>
            <a:ext cx="0" cy="78172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 Verbindung 160">
            <a:extLst>
              <a:ext uri="{FF2B5EF4-FFF2-40B4-BE49-F238E27FC236}">
                <a16:creationId xmlns:a16="http://schemas.microsoft.com/office/drawing/2014/main" id="{FCD7EB4C-3CD7-888B-2670-5EF0B3CD980B}"/>
              </a:ext>
            </a:extLst>
          </p:cNvPr>
          <p:cNvCxnSpPr>
            <a:cxnSpLocks/>
          </p:cNvCxnSpPr>
          <p:nvPr/>
        </p:nvCxnSpPr>
        <p:spPr>
          <a:xfrm flipH="1">
            <a:off x="9974711" y="4617966"/>
            <a:ext cx="34" cy="832660"/>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pic>
        <p:nvPicPr>
          <p:cNvPr id="67" name="Grafik 66">
            <a:extLst>
              <a:ext uri="{FF2B5EF4-FFF2-40B4-BE49-F238E27FC236}">
                <a16:creationId xmlns:a16="http://schemas.microsoft.com/office/drawing/2014/main" id="{DFBC6816-0EE4-26E3-F105-26E21EA978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4540" y="5535557"/>
            <a:ext cx="793749" cy="815710"/>
          </a:xfrm>
          <a:prstGeom prst="rect">
            <a:avLst/>
          </a:prstGeom>
        </p:spPr>
      </p:pic>
      <p:pic>
        <p:nvPicPr>
          <p:cNvPr id="68" name="Grafik 67" descr="Ein Bild, das drinnen enthält.&#10;&#10;Automatisch generierte Beschreibung">
            <a:extLst>
              <a:ext uri="{FF2B5EF4-FFF2-40B4-BE49-F238E27FC236}">
                <a16:creationId xmlns:a16="http://schemas.microsoft.com/office/drawing/2014/main" id="{544529B5-E093-1BBC-FEA0-20947BF9AB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4945" y="5566937"/>
            <a:ext cx="499245" cy="983129"/>
          </a:xfrm>
          <a:prstGeom prst="rect">
            <a:avLst/>
          </a:prstGeom>
        </p:spPr>
      </p:pic>
      <p:pic>
        <p:nvPicPr>
          <p:cNvPr id="69" name="Grafik 68">
            <a:extLst>
              <a:ext uri="{FF2B5EF4-FFF2-40B4-BE49-F238E27FC236}">
                <a16:creationId xmlns:a16="http://schemas.microsoft.com/office/drawing/2014/main" id="{1FCF2E69-59CD-1877-7880-0460EE62C112}"/>
              </a:ext>
            </a:extLst>
          </p:cNvPr>
          <p:cNvPicPr>
            <a:picLocks noChangeAspect="1"/>
          </p:cNvPicPr>
          <p:nvPr/>
        </p:nvPicPr>
        <p:blipFill>
          <a:blip r:embed="rId6"/>
          <a:stretch>
            <a:fillRect/>
          </a:stretch>
        </p:blipFill>
        <p:spPr>
          <a:xfrm>
            <a:off x="3623484" y="4986573"/>
            <a:ext cx="780874" cy="928107"/>
          </a:xfrm>
          <a:prstGeom prst="rect">
            <a:avLst/>
          </a:prstGeom>
        </p:spPr>
      </p:pic>
      <p:pic>
        <p:nvPicPr>
          <p:cNvPr id="70" name="Grafik 69" descr="Ein Bild, das Projektor enthält.&#10;&#10;Automatisch generierte Beschreibung">
            <a:extLst>
              <a:ext uri="{FF2B5EF4-FFF2-40B4-BE49-F238E27FC236}">
                <a16:creationId xmlns:a16="http://schemas.microsoft.com/office/drawing/2014/main" id="{C9CAFA06-4ECB-3E68-5C2C-DF3462860CBD}"/>
              </a:ext>
            </a:extLst>
          </p:cNvPr>
          <p:cNvPicPr>
            <a:picLocks noChangeAspect="1"/>
          </p:cNvPicPr>
          <p:nvPr/>
        </p:nvPicPr>
        <p:blipFill>
          <a:blip r:embed="rId7"/>
          <a:stretch>
            <a:fillRect/>
          </a:stretch>
        </p:blipFill>
        <p:spPr>
          <a:xfrm>
            <a:off x="10086708" y="5427465"/>
            <a:ext cx="1052046" cy="742305"/>
          </a:xfrm>
          <a:prstGeom prst="rect">
            <a:avLst/>
          </a:prstGeom>
        </p:spPr>
      </p:pic>
      <p:pic>
        <p:nvPicPr>
          <p:cNvPr id="71" name="Grafik 70">
            <a:extLst>
              <a:ext uri="{FF2B5EF4-FFF2-40B4-BE49-F238E27FC236}">
                <a16:creationId xmlns:a16="http://schemas.microsoft.com/office/drawing/2014/main" id="{3EEEB3FF-5D54-976C-04AC-D96B40D0F70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944395" y="2340313"/>
            <a:ext cx="352204" cy="909860"/>
          </a:xfrm>
          <a:prstGeom prst="rect">
            <a:avLst/>
          </a:prstGeom>
        </p:spPr>
      </p:pic>
      <p:pic>
        <p:nvPicPr>
          <p:cNvPr id="72" name="Grafik 71">
            <a:extLst>
              <a:ext uri="{FF2B5EF4-FFF2-40B4-BE49-F238E27FC236}">
                <a16:creationId xmlns:a16="http://schemas.microsoft.com/office/drawing/2014/main" id="{81840D2E-3F22-E519-4B49-47EA55F2E3C8}"/>
              </a:ext>
            </a:extLst>
          </p:cNvPr>
          <p:cNvPicPr>
            <a:picLocks noChangeAspect="1"/>
          </p:cNvPicPr>
          <p:nvPr/>
        </p:nvPicPr>
        <p:blipFill>
          <a:blip r:embed="rId9"/>
          <a:stretch>
            <a:fillRect/>
          </a:stretch>
        </p:blipFill>
        <p:spPr>
          <a:xfrm>
            <a:off x="11047547" y="2484146"/>
            <a:ext cx="688277" cy="214226"/>
          </a:xfrm>
          <a:prstGeom prst="rect">
            <a:avLst/>
          </a:prstGeom>
        </p:spPr>
      </p:pic>
      <p:pic>
        <p:nvPicPr>
          <p:cNvPr id="73" name="Grafik 72">
            <a:extLst>
              <a:ext uri="{FF2B5EF4-FFF2-40B4-BE49-F238E27FC236}">
                <a16:creationId xmlns:a16="http://schemas.microsoft.com/office/drawing/2014/main" id="{F3D2E01D-FFBD-92DE-BEB6-7846769988B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7046" t="34878" r="3694"/>
          <a:stretch/>
        </p:blipFill>
        <p:spPr>
          <a:xfrm>
            <a:off x="1658054" y="4813624"/>
            <a:ext cx="742086" cy="555874"/>
          </a:xfrm>
          <a:prstGeom prst="rect">
            <a:avLst/>
          </a:prstGeom>
        </p:spPr>
      </p:pic>
      <p:cxnSp>
        <p:nvCxnSpPr>
          <p:cNvPr id="74" name="Gerade Verbindung 157">
            <a:extLst>
              <a:ext uri="{FF2B5EF4-FFF2-40B4-BE49-F238E27FC236}">
                <a16:creationId xmlns:a16="http://schemas.microsoft.com/office/drawing/2014/main" id="{B660C7ED-3246-CDE1-BA90-ED8321B7BDD0}"/>
              </a:ext>
            </a:extLst>
          </p:cNvPr>
          <p:cNvCxnSpPr>
            <a:cxnSpLocks/>
          </p:cNvCxnSpPr>
          <p:nvPr/>
        </p:nvCxnSpPr>
        <p:spPr>
          <a:xfrm flipH="1">
            <a:off x="2655078" y="3428473"/>
            <a:ext cx="1876" cy="942608"/>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pic>
        <p:nvPicPr>
          <p:cNvPr id="75" name="Grafik 74">
            <a:extLst>
              <a:ext uri="{FF2B5EF4-FFF2-40B4-BE49-F238E27FC236}">
                <a16:creationId xmlns:a16="http://schemas.microsoft.com/office/drawing/2014/main" id="{7BD388E9-4F7A-590D-BD3E-47B833DDB62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1722" r="32686"/>
          <a:stretch/>
        </p:blipFill>
        <p:spPr>
          <a:xfrm>
            <a:off x="2641840" y="2366508"/>
            <a:ext cx="579104" cy="1103183"/>
          </a:xfrm>
          <a:prstGeom prst="rect">
            <a:avLst/>
          </a:prstGeom>
        </p:spPr>
      </p:pic>
      <p:sp>
        <p:nvSpPr>
          <p:cNvPr id="76" name="Textfeld 75">
            <a:extLst>
              <a:ext uri="{FF2B5EF4-FFF2-40B4-BE49-F238E27FC236}">
                <a16:creationId xmlns:a16="http://schemas.microsoft.com/office/drawing/2014/main" id="{6D2609D3-8900-3DD3-5C9A-BEBF82D92213}"/>
              </a:ext>
            </a:extLst>
          </p:cNvPr>
          <p:cNvSpPr txBox="1"/>
          <p:nvPr/>
        </p:nvSpPr>
        <p:spPr>
          <a:xfrm>
            <a:off x="2648246" y="3388777"/>
            <a:ext cx="1628696" cy="677108"/>
          </a:xfrm>
          <a:prstGeom prst="rect">
            <a:avLst/>
          </a:prstGeom>
          <a:noFill/>
        </p:spPr>
        <p:txBody>
          <a:bodyPr wrap="square" lIns="72000" tIns="0" rIns="72000" bIns="0" rtlCol="0">
            <a:spAutoFit/>
          </a:bodyPr>
          <a:lstStyle/>
          <a:p>
            <a:r>
              <a:rPr lang="de-DE" sz="1100" dirty="0" err="1">
                <a:solidFill>
                  <a:schemeClr val="tx1">
                    <a:lumMod val="85000"/>
                    <a:lumOff val="15000"/>
                  </a:schemeClr>
                </a:solidFill>
              </a:rPr>
              <a:t>Programma</a:t>
            </a:r>
            <a:r>
              <a:rPr lang="de-DE" sz="1100" dirty="0">
                <a:solidFill>
                  <a:schemeClr val="tx1">
                    <a:lumMod val="85000"/>
                    <a:lumOff val="15000"/>
                  </a:schemeClr>
                </a:solidFill>
              </a:rPr>
              <a:t> </a:t>
            </a:r>
            <a:r>
              <a:rPr lang="de-DE" sz="1100" dirty="0" err="1">
                <a:solidFill>
                  <a:schemeClr val="tx1">
                    <a:lumMod val="85000"/>
                    <a:lumOff val="15000"/>
                  </a:schemeClr>
                </a:solidFill>
              </a:rPr>
              <a:t>portautensili</a:t>
            </a:r>
            <a:r>
              <a:rPr lang="de-DE" sz="1100" dirty="0">
                <a:solidFill>
                  <a:schemeClr val="tx1">
                    <a:lumMod val="85000"/>
                    <a:lumOff val="15000"/>
                  </a:schemeClr>
                </a:solidFill>
              </a:rPr>
              <a:t> ad </a:t>
            </a:r>
            <a:r>
              <a:rPr lang="de-DE" sz="1100" dirty="0" err="1">
                <a:solidFill>
                  <a:schemeClr val="tx1">
                    <a:lumMod val="85000"/>
                    <a:lumOff val="15000"/>
                  </a:schemeClr>
                </a:solidFill>
              </a:rPr>
              <a:t>espansione</a:t>
            </a:r>
            <a:r>
              <a:rPr lang="de-DE" sz="1100" dirty="0">
                <a:solidFill>
                  <a:schemeClr val="tx1">
                    <a:lumMod val="85000"/>
                    <a:lumOff val="15000"/>
                  </a:schemeClr>
                </a:solidFill>
              </a:rPr>
              <a:t> </a:t>
            </a:r>
            <a:r>
              <a:rPr lang="de-DE" sz="1100" dirty="0" err="1">
                <a:solidFill>
                  <a:schemeClr val="tx1">
                    <a:lumMod val="85000"/>
                    <a:lumOff val="15000"/>
                  </a:schemeClr>
                </a:solidFill>
              </a:rPr>
              <a:t>idraulica</a:t>
            </a:r>
            <a:r>
              <a:rPr lang="de-DE" sz="1100" dirty="0">
                <a:solidFill>
                  <a:schemeClr val="tx1">
                    <a:lumMod val="85000"/>
                    <a:lumOff val="15000"/>
                  </a:schemeClr>
                </a:solidFill>
              </a:rPr>
              <a:t> </a:t>
            </a:r>
            <a:br>
              <a:rPr lang="de-DE" sz="1100" dirty="0">
                <a:solidFill>
                  <a:schemeClr val="tx1">
                    <a:lumMod val="85000"/>
                    <a:lumOff val="15000"/>
                  </a:schemeClr>
                </a:solidFill>
              </a:rPr>
            </a:br>
            <a:endParaRPr lang="de-DE" sz="1100" dirty="0">
              <a:solidFill>
                <a:schemeClr val="tx1">
                  <a:lumMod val="85000"/>
                  <a:lumOff val="15000"/>
                </a:schemeClr>
              </a:solidFill>
            </a:endParaRPr>
          </a:p>
        </p:txBody>
      </p:sp>
      <p:sp>
        <p:nvSpPr>
          <p:cNvPr id="83" name="Textfeld 82">
            <a:extLst>
              <a:ext uri="{FF2B5EF4-FFF2-40B4-BE49-F238E27FC236}">
                <a16:creationId xmlns:a16="http://schemas.microsoft.com/office/drawing/2014/main" id="{C5387E4D-3CE8-DBAB-3EF7-579B36DE72B1}"/>
              </a:ext>
            </a:extLst>
          </p:cNvPr>
          <p:cNvSpPr txBox="1"/>
          <p:nvPr/>
        </p:nvSpPr>
        <p:spPr>
          <a:xfrm>
            <a:off x="5725722" y="5121387"/>
            <a:ext cx="1427162" cy="338554"/>
          </a:xfrm>
          <a:prstGeom prst="rect">
            <a:avLst/>
          </a:prstGeom>
          <a:noFill/>
        </p:spPr>
        <p:txBody>
          <a:bodyPr wrap="square" lIns="72000" tIns="0" rIns="72000" bIns="0" rtlCol="0">
            <a:spAutoFit/>
          </a:bodyPr>
          <a:lstStyle/>
          <a:p>
            <a:pPr rtl="0"/>
            <a:r>
              <a:rPr lang="en-US" sz="1100" dirty="0" err="1">
                <a:solidFill>
                  <a:schemeClr val="tx1">
                    <a:lumMod val="85000"/>
                    <a:lumOff val="15000"/>
                  </a:schemeClr>
                </a:solidFill>
              </a:rPr>
              <a:t>Programma</a:t>
            </a:r>
            <a:endParaRPr lang="en-US" sz="1100" dirty="0">
              <a:solidFill>
                <a:schemeClr val="tx1">
                  <a:lumMod val="85000"/>
                  <a:lumOff val="15000"/>
                </a:schemeClr>
              </a:solidFill>
            </a:endParaRPr>
          </a:p>
          <a:p>
            <a:pPr rtl="0"/>
            <a:r>
              <a:rPr lang="en-US" sz="1100" dirty="0" err="1">
                <a:solidFill>
                  <a:schemeClr val="tx1">
                    <a:lumMod val="85000"/>
                    <a:lumOff val="15000"/>
                  </a:schemeClr>
                </a:solidFill>
              </a:rPr>
              <a:t>Autocentranti</a:t>
            </a:r>
            <a:endParaRPr lang="en-US" sz="1100" dirty="0">
              <a:solidFill>
                <a:schemeClr val="tx1">
                  <a:lumMod val="85000"/>
                  <a:lumOff val="15000"/>
                </a:schemeClr>
              </a:solidFill>
            </a:endParaRPr>
          </a:p>
        </p:txBody>
      </p:sp>
      <p:sp>
        <p:nvSpPr>
          <p:cNvPr id="84" name="Eine Ecke des Rechtecks schneiden 6">
            <a:extLst>
              <a:ext uri="{FF2B5EF4-FFF2-40B4-BE49-F238E27FC236}">
                <a16:creationId xmlns:a16="http://schemas.microsoft.com/office/drawing/2014/main" id="{21C2E8B0-5FA9-EF1D-5841-C83D5F75B3B4}"/>
              </a:ext>
            </a:extLst>
          </p:cNvPr>
          <p:cNvSpPr/>
          <p:nvPr/>
        </p:nvSpPr>
        <p:spPr>
          <a:xfrm flipV="1">
            <a:off x="4645980" y="1934488"/>
            <a:ext cx="2281961" cy="811592"/>
          </a:xfrm>
          <a:custGeom>
            <a:avLst/>
            <a:gdLst>
              <a:gd name="connsiteX0" fmla="*/ 0 w 7150640"/>
              <a:gd name="connsiteY0" fmla="*/ 0 h 2669022"/>
              <a:gd name="connsiteX1" fmla="*/ 6629594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214924 w 7150640"/>
              <a:gd name="connsiteY1" fmla="*/ 15949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140496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108599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15949 h 2684971"/>
              <a:gd name="connsiteX1" fmla="*/ 6135180 w 7150640"/>
              <a:gd name="connsiteY1" fmla="*/ 0 h 2684971"/>
              <a:gd name="connsiteX2" fmla="*/ 7150640 w 7150640"/>
              <a:gd name="connsiteY2" fmla="*/ 536995 h 2684971"/>
              <a:gd name="connsiteX3" fmla="*/ 7150640 w 7150640"/>
              <a:gd name="connsiteY3" fmla="*/ 2684971 h 2684971"/>
              <a:gd name="connsiteX4" fmla="*/ 0 w 7150640"/>
              <a:gd name="connsiteY4" fmla="*/ 2684971 h 2684971"/>
              <a:gd name="connsiteX5" fmla="*/ 0 w 7150640"/>
              <a:gd name="connsiteY5" fmla="*/ 15949 h 2684971"/>
              <a:gd name="connsiteX0" fmla="*/ 0 w 7150640"/>
              <a:gd name="connsiteY0" fmla="*/ 15949 h 2684971"/>
              <a:gd name="connsiteX1" fmla="*/ 6135180 w 7150640"/>
              <a:gd name="connsiteY1" fmla="*/ 0 h 2684971"/>
              <a:gd name="connsiteX2" fmla="*/ 7150640 w 7150640"/>
              <a:gd name="connsiteY2" fmla="*/ 536995 h 2684971"/>
              <a:gd name="connsiteX3" fmla="*/ 7150640 w 7150640"/>
              <a:gd name="connsiteY3" fmla="*/ 2684971 h 2684971"/>
              <a:gd name="connsiteX4" fmla="*/ 0 w 7150640"/>
              <a:gd name="connsiteY4" fmla="*/ 2513707 h 2684971"/>
              <a:gd name="connsiteX5" fmla="*/ 0 w 7150640"/>
              <a:gd name="connsiteY5" fmla="*/ 15949 h 2684971"/>
              <a:gd name="connsiteX0" fmla="*/ 0 w 7150640"/>
              <a:gd name="connsiteY0" fmla="*/ 15949 h 2530019"/>
              <a:gd name="connsiteX1" fmla="*/ 6135180 w 7150640"/>
              <a:gd name="connsiteY1" fmla="*/ 0 h 2530019"/>
              <a:gd name="connsiteX2" fmla="*/ 7150640 w 7150640"/>
              <a:gd name="connsiteY2" fmla="*/ 536995 h 2530019"/>
              <a:gd name="connsiteX3" fmla="*/ 7142446 w 7150640"/>
              <a:gd name="connsiteY3" fmla="*/ 2530019 h 2530019"/>
              <a:gd name="connsiteX4" fmla="*/ 0 w 7150640"/>
              <a:gd name="connsiteY4" fmla="*/ 2513707 h 2530019"/>
              <a:gd name="connsiteX5" fmla="*/ 0 w 7150640"/>
              <a:gd name="connsiteY5" fmla="*/ 15949 h 2530019"/>
              <a:gd name="connsiteX0" fmla="*/ 0 w 7150640"/>
              <a:gd name="connsiteY0" fmla="*/ 15949 h 2513707"/>
              <a:gd name="connsiteX1" fmla="*/ 6135180 w 7150640"/>
              <a:gd name="connsiteY1" fmla="*/ 0 h 2513707"/>
              <a:gd name="connsiteX2" fmla="*/ 7150640 w 7150640"/>
              <a:gd name="connsiteY2" fmla="*/ 536995 h 2513707"/>
              <a:gd name="connsiteX3" fmla="*/ 7142447 w 7150640"/>
              <a:gd name="connsiteY3" fmla="*/ 2505553 h 2513707"/>
              <a:gd name="connsiteX4" fmla="*/ 0 w 7150640"/>
              <a:gd name="connsiteY4" fmla="*/ 2513707 h 2513707"/>
              <a:gd name="connsiteX5" fmla="*/ 0 w 7150640"/>
              <a:gd name="connsiteY5" fmla="*/ 15949 h 2513707"/>
              <a:gd name="connsiteX0" fmla="*/ 0 w 7150640"/>
              <a:gd name="connsiteY0" fmla="*/ 15949 h 2516230"/>
              <a:gd name="connsiteX1" fmla="*/ 6135180 w 7150640"/>
              <a:gd name="connsiteY1" fmla="*/ 0 h 2516230"/>
              <a:gd name="connsiteX2" fmla="*/ 7150640 w 7150640"/>
              <a:gd name="connsiteY2" fmla="*/ 536995 h 2516230"/>
              <a:gd name="connsiteX3" fmla="*/ 7142448 w 7150640"/>
              <a:gd name="connsiteY3" fmla="*/ 2516230 h 2516230"/>
              <a:gd name="connsiteX4" fmla="*/ 0 w 7150640"/>
              <a:gd name="connsiteY4" fmla="*/ 2513707 h 2516230"/>
              <a:gd name="connsiteX5" fmla="*/ 0 w 7150640"/>
              <a:gd name="connsiteY5" fmla="*/ 15949 h 2516230"/>
              <a:gd name="connsiteX0" fmla="*/ 0 w 7150640"/>
              <a:gd name="connsiteY0" fmla="*/ 0 h 2516295"/>
              <a:gd name="connsiteX1" fmla="*/ 6135180 w 7150640"/>
              <a:gd name="connsiteY1" fmla="*/ 65 h 2516295"/>
              <a:gd name="connsiteX2" fmla="*/ 7150640 w 7150640"/>
              <a:gd name="connsiteY2" fmla="*/ 537060 h 2516295"/>
              <a:gd name="connsiteX3" fmla="*/ 7142448 w 7150640"/>
              <a:gd name="connsiteY3" fmla="*/ 2516295 h 2516295"/>
              <a:gd name="connsiteX4" fmla="*/ 0 w 7150640"/>
              <a:gd name="connsiteY4" fmla="*/ 2513772 h 2516295"/>
              <a:gd name="connsiteX5" fmla="*/ 0 w 7150640"/>
              <a:gd name="connsiteY5" fmla="*/ 0 h 2516295"/>
              <a:gd name="connsiteX0" fmla="*/ 0 w 7153754"/>
              <a:gd name="connsiteY0" fmla="*/ 0 h 2516295"/>
              <a:gd name="connsiteX1" fmla="*/ 6135180 w 7153754"/>
              <a:gd name="connsiteY1" fmla="*/ 65 h 2516295"/>
              <a:gd name="connsiteX2" fmla="*/ 7150640 w 7153754"/>
              <a:gd name="connsiteY2" fmla="*/ 537060 h 2516295"/>
              <a:gd name="connsiteX3" fmla="*/ 7153177 w 7153754"/>
              <a:gd name="connsiteY3" fmla="*/ 2516295 h 2516295"/>
              <a:gd name="connsiteX4" fmla="*/ 0 w 7153754"/>
              <a:gd name="connsiteY4" fmla="*/ 2513772 h 2516295"/>
              <a:gd name="connsiteX5" fmla="*/ 0 w 7153754"/>
              <a:gd name="connsiteY5" fmla="*/ 0 h 2516295"/>
              <a:gd name="connsiteX0" fmla="*/ 0 w 7150640"/>
              <a:gd name="connsiteY0" fmla="*/ 0 h 2516295"/>
              <a:gd name="connsiteX1" fmla="*/ 6135180 w 7150640"/>
              <a:gd name="connsiteY1" fmla="*/ 65 h 2516295"/>
              <a:gd name="connsiteX2" fmla="*/ 7150640 w 7150640"/>
              <a:gd name="connsiteY2" fmla="*/ 537060 h 2516295"/>
              <a:gd name="connsiteX3" fmla="*/ 7142450 w 7150640"/>
              <a:gd name="connsiteY3" fmla="*/ 2516295 h 2516295"/>
              <a:gd name="connsiteX4" fmla="*/ 0 w 7150640"/>
              <a:gd name="connsiteY4" fmla="*/ 2513772 h 2516295"/>
              <a:gd name="connsiteX5" fmla="*/ 0 w 7150640"/>
              <a:gd name="connsiteY5" fmla="*/ 0 h 2516295"/>
              <a:gd name="connsiteX0" fmla="*/ 0 w 7150640"/>
              <a:gd name="connsiteY0" fmla="*/ 0 h 2516295"/>
              <a:gd name="connsiteX1" fmla="*/ 6135180 w 7150640"/>
              <a:gd name="connsiteY1" fmla="*/ 65 h 2516295"/>
              <a:gd name="connsiteX2" fmla="*/ 7150640 w 7150640"/>
              <a:gd name="connsiteY2" fmla="*/ 537060 h 2516295"/>
              <a:gd name="connsiteX3" fmla="*/ 7147815 w 7150640"/>
              <a:gd name="connsiteY3" fmla="*/ 2516295 h 2516295"/>
              <a:gd name="connsiteX4" fmla="*/ 0 w 7150640"/>
              <a:gd name="connsiteY4" fmla="*/ 2513772 h 2516295"/>
              <a:gd name="connsiteX5" fmla="*/ 0 w 7150640"/>
              <a:gd name="connsiteY5" fmla="*/ 0 h 251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0640" h="2516295">
                <a:moveTo>
                  <a:pt x="0" y="0"/>
                </a:moveTo>
                <a:lnTo>
                  <a:pt x="6135180" y="65"/>
                </a:lnTo>
                <a:lnTo>
                  <a:pt x="7150640" y="537060"/>
                </a:lnTo>
                <a:cubicBezTo>
                  <a:pt x="7147909" y="1201401"/>
                  <a:pt x="7150546" y="1851954"/>
                  <a:pt x="7147815" y="2516295"/>
                </a:cubicBezTo>
                <a:lnTo>
                  <a:pt x="0" y="2513772"/>
                </a:lnTo>
                <a:lnTo>
                  <a:pt x="0" y="0"/>
                </a:lnTo>
                <a:close/>
              </a:path>
            </a:pathLst>
          </a:custGeom>
          <a:solidFill>
            <a:srgbClr val="BCCF00"/>
          </a:solid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1"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33" name="Textfeld 32">
            <a:extLst>
              <a:ext uri="{FF2B5EF4-FFF2-40B4-BE49-F238E27FC236}">
                <a16:creationId xmlns:a16="http://schemas.microsoft.com/office/drawing/2014/main" id="{FD9A4492-4ECE-2283-FB0F-BA0E9400D77B}"/>
              </a:ext>
            </a:extLst>
          </p:cNvPr>
          <p:cNvSpPr txBox="1"/>
          <p:nvPr/>
        </p:nvSpPr>
        <p:spPr>
          <a:xfrm>
            <a:off x="4780145" y="2053207"/>
            <a:ext cx="2223829" cy="652405"/>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it-IT" sz="1400" b="1" u="none" strike="noStrike" kern="1200" cap="none" spc="0" normalizeH="0" baseline="0" dirty="0">
                <a:ln>
                  <a:noFill/>
                </a:ln>
                <a:solidFill>
                  <a:srgbClr val="003D6A"/>
                </a:solidFill>
                <a:effectLst/>
                <a:uLnTx/>
                <a:uFillTx/>
                <a:latin typeface="Fago Pro" panose="02000506040000020004" pitchFamily="2" charset="77"/>
              </a:rPr>
              <a:t>Cosa facciamo:</a:t>
            </a:r>
          </a:p>
          <a:p>
            <a:pPr marR="0" algn="l" defTabSz="914400" rtl="0" eaLnBrk="1" fontAlgn="auto" latinLnBrk="0" hangingPunct="1">
              <a:lnSpc>
                <a:spcPct val="90000"/>
              </a:lnSpc>
              <a:spcBef>
                <a:spcPts val="300"/>
              </a:spcBef>
              <a:spcAft>
                <a:spcPts val="0"/>
              </a:spcAft>
              <a:buClr>
                <a:srgbClr val="009EE0"/>
              </a:buClr>
              <a:buSzTx/>
              <a:tabLst/>
            </a:pPr>
            <a:r>
              <a:rPr kumimoji="0" lang="it-IT" sz="1400" b="1" u="none" strike="noStrike" kern="1200" cap="none" spc="0" normalizeH="0" baseline="0" dirty="0">
                <a:ln>
                  <a:noFill/>
                </a:ln>
                <a:solidFill>
                  <a:srgbClr val="003D6A"/>
                </a:solidFill>
                <a:effectLst/>
                <a:uLnTx/>
                <a:uFillTx/>
                <a:latin typeface="Fago Pro" panose="02000506040000020004" pitchFamily="2" charset="77"/>
              </a:rPr>
              <a:t>Più produttività per i nostri clienti.</a:t>
            </a:r>
            <a:endParaRPr kumimoji="0" lang="en-US" sz="1400" b="1" u="none" strike="noStrike" kern="1200" cap="none" spc="0" normalizeH="0" baseline="0" dirty="0">
              <a:ln>
                <a:noFill/>
              </a:ln>
              <a:solidFill>
                <a:srgbClr val="003D6A"/>
              </a:solidFill>
              <a:effectLst/>
              <a:uLnTx/>
              <a:uFillTx/>
              <a:latin typeface="Fago Pro" panose="02000506040000020004" pitchFamily="2" charset="77"/>
            </a:endParaRPr>
          </a:p>
        </p:txBody>
      </p:sp>
      <p:sp>
        <p:nvSpPr>
          <p:cNvPr id="86" name="Rechteck 85">
            <a:extLst>
              <a:ext uri="{FF2B5EF4-FFF2-40B4-BE49-F238E27FC236}">
                <a16:creationId xmlns:a16="http://schemas.microsoft.com/office/drawing/2014/main" id="{96D16B9B-697E-CD46-57EF-30172909E7E7}"/>
              </a:ext>
            </a:extLst>
          </p:cNvPr>
          <p:cNvSpPr/>
          <p:nvPr/>
        </p:nvSpPr>
        <p:spPr>
          <a:xfrm rot="10800000">
            <a:off x="11307218" y="4457356"/>
            <a:ext cx="855538" cy="117796"/>
          </a:xfrm>
          <a:prstGeom prst="rect">
            <a:avLst/>
          </a:prstGeom>
          <a:gradFill>
            <a:gsLst>
              <a:gs pos="0">
                <a:schemeClr val="tx2">
                  <a:alpha val="0"/>
                </a:schemeClr>
              </a:gs>
              <a:gs pos="53000">
                <a:srgbClr val="E3E3E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7422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35B6C682-AD48-36F9-FC75-A65C393D2424}"/>
              </a:ext>
            </a:extLst>
          </p:cNvPr>
          <p:cNvSpPr>
            <a:spLocks noGrp="1"/>
          </p:cNvSpPr>
          <p:nvPr>
            <p:ph type="title"/>
          </p:nvPr>
        </p:nvSpPr>
        <p:spPr/>
        <p:txBody>
          <a:bodyPr/>
          <a:lstStyle/>
          <a:p>
            <a:pPr rtl="0"/>
            <a:r>
              <a:rPr lang="en-US" dirty="0">
                <a:solidFill>
                  <a:schemeClr val="bg1"/>
                </a:solidFill>
              </a:rPr>
              <a:t>Il </a:t>
            </a:r>
            <a:r>
              <a:rPr lang="en-US" dirty="0" err="1">
                <a:solidFill>
                  <a:schemeClr val="bg1"/>
                </a:solidFill>
              </a:rPr>
              <a:t>prossimo</a:t>
            </a:r>
            <a:r>
              <a:rPr lang="en-US" dirty="0">
                <a:solidFill>
                  <a:schemeClr val="bg1"/>
                </a:solidFill>
              </a:rPr>
              <a:t> </a:t>
            </a:r>
            <a:r>
              <a:rPr lang="en-US" dirty="0" err="1">
                <a:solidFill>
                  <a:schemeClr val="bg1"/>
                </a:solidFill>
              </a:rPr>
              <a:t>passo</a:t>
            </a:r>
            <a:r>
              <a:rPr lang="en-US" dirty="0">
                <a:solidFill>
                  <a:schemeClr val="bg1"/>
                </a:solidFill>
              </a:rPr>
              <a:t> per </a:t>
            </a:r>
            <a:r>
              <a:rPr lang="en-US" dirty="0" err="1">
                <a:solidFill>
                  <a:schemeClr val="bg1"/>
                </a:solidFill>
              </a:rPr>
              <a:t>i</a:t>
            </a:r>
            <a:r>
              <a:rPr lang="en-US" dirty="0">
                <a:solidFill>
                  <a:schemeClr val="bg1"/>
                </a:solidFill>
              </a:rPr>
              <a:t> nostril </a:t>
            </a:r>
            <a:r>
              <a:rPr lang="en-US" dirty="0" err="1">
                <a:solidFill>
                  <a:schemeClr val="bg1"/>
                </a:solidFill>
              </a:rPr>
              <a:t>clienti</a:t>
            </a:r>
            <a:endParaRPr lang="en-US" dirty="0">
              <a:solidFill>
                <a:schemeClr val="bg1"/>
              </a:solidFill>
            </a:endParaRPr>
          </a:p>
        </p:txBody>
      </p:sp>
      <p:sp>
        <p:nvSpPr>
          <p:cNvPr id="3" name="Foliennummernplatzhalter 2">
            <a:extLst>
              <a:ext uri="{FF2B5EF4-FFF2-40B4-BE49-F238E27FC236}">
                <a16:creationId xmlns:a16="http://schemas.microsoft.com/office/drawing/2014/main" id="{3EE05056-9964-0C5D-985C-21F35E9C5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4" name="Textplatzhalter 23">
            <a:extLst>
              <a:ext uri="{FF2B5EF4-FFF2-40B4-BE49-F238E27FC236}">
                <a16:creationId xmlns:a16="http://schemas.microsoft.com/office/drawing/2014/main" id="{934D2192-E4EA-7616-6417-6E9CF792AC2B}"/>
              </a:ext>
            </a:extLst>
          </p:cNvPr>
          <p:cNvSpPr>
            <a:spLocks noGrp="1"/>
          </p:cNvSpPr>
          <p:nvPr>
            <p:ph type="body" sz="quarter" idx="11"/>
          </p:nvPr>
        </p:nvSpPr>
        <p:spPr/>
        <p:txBody>
          <a:bodyPr/>
          <a:lstStyle/>
          <a:p>
            <a:pPr rtl="0"/>
            <a:r>
              <a:rPr lang="en-US" dirty="0"/>
              <a:t>Dove </a:t>
            </a:r>
            <a:r>
              <a:rPr lang="en-US" dirty="0" err="1"/>
              <a:t>stiamo</a:t>
            </a:r>
            <a:r>
              <a:rPr lang="en-US" dirty="0"/>
              <a:t> </a:t>
            </a:r>
            <a:r>
              <a:rPr lang="en-US" dirty="0" err="1"/>
              <a:t>andando</a:t>
            </a:r>
            <a:endParaRPr lang="en-US" dirty="0"/>
          </a:p>
        </p:txBody>
      </p:sp>
      <p:cxnSp>
        <p:nvCxnSpPr>
          <p:cNvPr id="6" name="Gerade Verbindung 5">
            <a:extLst>
              <a:ext uri="{FF2B5EF4-FFF2-40B4-BE49-F238E27FC236}">
                <a16:creationId xmlns:a16="http://schemas.microsoft.com/office/drawing/2014/main" id="{30689A65-5D0C-8BFB-303D-B826CB4DF6D1}"/>
              </a:ext>
            </a:extLst>
          </p:cNvPr>
          <p:cNvCxnSpPr/>
          <p:nvPr/>
        </p:nvCxnSpPr>
        <p:spPr>
          <a:xfrm flipV="1">
            <a:off x="2402546" y="4475609"/>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346F6FA0-EEBA-C090-9C6D-778DC01ECAC3}"/>
              </a:ext>
            </a:extLst>
          </p:cNvPr>
          <p:cNvSpPr txBox="1"/>
          <p:nvPr/>
        </p:nvSpPr>
        <p:spPr>
          <a:xfrm>
            <a:off x="1112658" y="3469857"/>
            <a:ext cx="2579776"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Componenti</a:t>
            </a: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di </a:t>
            </a: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alta</a:t>
            </a: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a:t>
            </a: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qualità</a:t>
            </a:r>
            <a:endPar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8" name="Oval 7">
            <a:extLst>
              <a:ext uri="{FF2B5EF4-FFF2-40B4-BE49-F238E27FC236}">
                <a16:creationId xmlns:a16="http://schemas.microsoft.com/office/drawing/2014/main" id="{1600548B-D428-016A-9B0A-B1DCFB677BE1}"/>
              </a:ext>
            </a:extLst>
          </p:cNvPr>
          <p:cNvSpPr/>
          <p:nvPr/>
        </p:nvSpPr>
        <p:spPr>
          <a:xfrm>
            <a:off x="2208318" y="4169988"/>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1</a:t>
            </a:r>
          </a:p>
        </p:txBody>
      </p:sp>
      <p:cxnSp>
        <p:nvCxnSpPr>
          <p:cNvPr id="9" name="Gerade Verbindung 8">
            <a:extLst>
              <a:ext uri="{FF2B5EF4-FFF2-40B4-BE49-F238E27FC236}">
                <a16:creationId xmlns:a16="http://schemas.microsoft.com/office/drawing/2014/main" id="{CDAAB61C-2434-234C-303D-37AF36CFE513}"/>
              </a:ext>
            </a:extLst>
          </p:cNvPr>
          <p:cNvCxnSpPr>
            <a:cxnSpLocks/>
          </p:cNvCxnSpPr>
          <p:nvPr/>
        </p:nvCxnSpPr>
        <p:spPr>
          <a:xfrm flipV="1">
            <a:off x="4798746" y="4475609"/>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5D8408B0-80F1-AAC0-2208-D5280D5AE455}"/>
              </a:ext>
            </a:extLst>
          </p:cNvPr>
          <p:cNvSpPr txBox="1"/>
          <p:nvPr/>
        </p:nvSpPr>
        <p:spPr>
          <a:xfrm>
            <a:off x="3501492" y="3469857"/>
            <a:ext cx="2594508"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a:t>
            </a:r>
            <a:r>
              <a:rPr lang="en-US" sz="2000" b="1" dirty="0">
                <a:solidFill>
                  <a:prstClr val="white"/>
                </a:solidFill>
                <a:latin typeface="Fago Pro" panose="02000506040000020004" pitchFamily="2" charset="77"/>
              </a:rPr>
              <a:t>I</a:t>
            </a: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nnovazioni</a:t>
            </a: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a:t>
            </a: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intelligenti</a:t>
            </a:r>
            <a:endPar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11" name="Oval 10">
            <a:extLst>
              <a:ext uri="{FF2B5EF4-FFF2-40B4-BE49-F238E27FC236}">
                <a16:creationId xmlns:a16="http://schemas.microsoft.com/office/drawing/2014/main" id="{A3385B93-5B9E-7D23-A495-28151AF63D13}"/>
              </a:ext>
            </a:extLst>
          </p:cNvPr>
          <p:cNvSpPr/>
          <p:nvPr/>
        </p:nvSpPr>
        <p:spPr>
          <a:xfrm>
            <a:off x="4604518" y="4169988"/>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2</a:t>
            </a:r>
          </a:p>
        </p:txBody>
      </p:sp>
      <p:cxnSp>
        <p:nvCxnSpPr>
          <p:cNvPr id="12" name="Gerade Verbindung 11">
            <a:extLst>
              <a:ext uri="{FF2B5EF4-FFF2-40B4-BE49-F238E27FC236}">
                <a16:creationId xmlns:a16="http://schemas.microsoft.com/office/drawing/2014/main" id="{A8C98E97-464C-5865-B2E1-7600935C9C5E}"/>
              </a:ext>
            </a:extLst>
          </p:cNvPr>
          <p:cNvCxnSpPr/>
          <p:nvPr/>
        </p:nvCxnSpPr>
        <p:spPr>
          <a:xfrm flipV="1">
            <a:off x="7052099" y="3525681"/>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7C672C87-F7E6-1E86-2C1E-FE30E8616D99}"/>
              </a:ext>
            </a:extLst>
          </p:cNvPr>
          <p:cNvSpPr txBox="1"/>
          <p:nvPr/>
        </p:nvSpPr>
        <p:spPr>
          <a:xfrm>
            <a:off x="5610891" y="2534565"/>
            <a:ext cx="2825264"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Esperienza</a:t>
            </a: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in </a:t>
            </a: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automazione</a:t>
            </a:r>
            <a:endPar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14" name="Oval 13">
            <a:extLst>
              <a:ext uri="{FF2B5EF4-FFF2-40B4-BE49-F238E27FC236}">
                <a16:creationId xmlns:a16="http://schemas.microsoft.com/office/drawing/2014/main" id="{73922C60-8F2E-E2E2-1A9D-21F63247BD45}"/>
              </a:ext>
            </a:extLst>
          </p:cNvPr>
          <p:cNvSpPr/>
          <p:nvPr/>
        </p:nvSpPr>
        <p:spPr>
          <a:xfrm>
            <a:off x="6857871" y="3220060"/>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3</a:t>
            </a:r>
          </a:p>
        </p:txBody>
      </p:sp>
      <p:cxnSp>
        <p:nvCxnSpPr>
          <p:cNvPr id="15" name="Gerade Verbindung 14">
            <a:extLst>
              <a:ext uri="{FF2B5EF4-FFF2-40B4-BE49-F238E27FC236}">
                <a16:creationId xmlns:a16="http://schemas.microsoft.com/office/drawing/2014/main" id="{93C63C0D-D0BD-1487-122C-DD7F6BB285F2}"/>
              </a:ext>
            </a:extLst>
          </p:cNvPr>
          <p:cNvCxnSpPr>
            <a:cxnSpLocks/>
          </p:cNvCxnSpPr>
          <p:nvPr/>
        </p:nvCxnSpPr>
        <p:spPr>
          <a:xfrm flipV="1">
            <a:off x="9019470" y="2600157"/>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2996FCD4-3A6B-A292-AD01-167A509C3C8C}"/>
              </a:ext>
            </a:extLst>
          </p:cNvPr>
          <p:cNvSpPr txBox="1"/>
          <p:nvPr/>
        </p:nvSpPr>
        <p:spPr>
          <a:xfrm>
            <a:off x="8112134" y="1594405"/>
            <a:ext cx="1798220"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sz="2000" b="1" dirty="0">
                <a:solidFill>
                  <a:prstClr val="white"/>
                </a:solidFill>
                <a:latin typeface="Fago Pro" panose="02000506040000020004" pitchFamily="2" charset="77"/>
              </a:rPr>
              <a:t>K</a:t>
            </a: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now-how</a:t>
            </a:r>
          </a:p>
          <a:p>
            <a:pPr marL="0" marR="0" lvl="0" indent="0" algn="ctr" defTabSz="914400" rtl="0" eaLnBrk="1" fontAlgn="auto" latinLnBrk="0" hangingPunct="1">
              <a:lnSpc>
                <a:spcPts val="2000"/>
              </a:lnSpc>
              <a:spcBef>
                <a:spcPts val="0"/>
              </a:spcBef>
              <a:spcAft>
                <a:spcPts val="0"/>
              </a:spcAft>
              <a:buClrTx/>
              <a:buSzTx/>
              <a:buFontTx/>
              <a:buNone/>
              <a:tabLst/>
              <a:defRPr/>
            </a:pPr>
            <a:r>
              <a:rPr lang="en-US" sz="2000" b="1" dirty="0" err="1">
                <a:solidFill>
                  <a:prstClr val="white"/>
                </a:solidFill>
                <a:latin typeface="Fago Pro" panose="02000506040000020004" pitchFamily="2" charset="77"/>
              </a:rPr>
              <a:t>dei</a:t>
            </a:r>
            <a:r>
              <a:rPr lang="en-US" sz="2000" b="1" dirty="0">
                <a:solidFill>
                  <a:prstClr val="white"/>
                </a:solidFill>
                <a:latin typeface="Fago Pro" panose="02000506040000020004" pitchFamily="2" charset="77"/>
              </a:rPr>
              <a:t> </a:t>
            </a:r>
            <a:r>
              <a:rPr lang="en-US" sz="2000" b="1" dirty="0" err="1">
                <a:solidFill>
                  <a:prstClr val="white"/>
                </a:solidFill>
                <a:latin typeface="Fago Pro" panose="02000506040000020004" pitchFamily="2" charset="77"/>
              </a:rPr>
              <a:t>processi</a:t>
            </a:r>
            <a:endPar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17" name="Oval 16">
            <a:extLst>
              <a:ext uri="{FF2B5EF4-FFF2-40B4-BE49-F238E27FC236}">
                <a16:creationId xmlns:a16="http://schemas.microsoft.com/office/drawing/2014/main" id="{2ACF1DDB-2708-4139-A986-10117F2BF656}"/>
              </a:ext>
            </a:extLst>
          </p:cNvPr>
          <p:cNvSpPr/>
          <p:nvPr/>
        </p:nvSpPr>
        <p:spPr>
          <a:xfrm>
            <a:off x="8825242" y="2294536"/>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4</a:t>
            </a:r>
          </a:p>
        </p:txBody>
      </p:sp>
      <p:cxnSp>
        <p:nvCxnSpPr>
          <p:cNvPr id="18" name="Gerade Verbindung 17">
            <a:extLst>
              <a:ext uri="{FF2B5EF4-FFF2-40B4-BE49-F238E27FC236}">
                <a16:creationId xmlns:a16="http://schemas.microsoft.com/office/drawing/2014/main" id="{6BC29804-516B-6368-EA6A-922D956E3D22}"/>
              </a:ext>
            </a:extLst>
          </p:cNvPr>
          <p:cNvCxnSpPr/>
          <p:nvPr/>
        </p:nvCxnSpPr>
        <p:spPr>
          <a:xfrm flipV="1">
            <a:off x="11015418" y="2600157"/>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54127E8C-3784-3233-E16D-9061DD47004F}"/>
              </a:ext>
            </a:extLst>
          </p:cNvPr>
          <p:cNvSpPr txBox="1"/>
          <p:nvPr/>
        </p:nvSpPr>
        <p:spPr>
          <a:xfrm>
            <a:off x="10017444" y="1594405"/>
            <a:ext cx="1995948"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Validazione</a:t>
            </a: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a:t>
            </a: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nei</a:t>
            </a: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a:t>
            </a: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CoLabs</a:t>
            </a:r>
            <a:endPar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20" name="Oval 19">
            <a:extLst>
              <a:ext uri="{FF2B5EF4-FFF2-40B4-BE49-F238E27FC236}">
                <a16:creationId xmlns:a16="http://schemas.microsoft.com/office/drawing/2014/main" id="{5475A7FE-B6F6-B8E0-2DE6-3ECD01EEA86E}"/>
              </a:ext>
            </a:extLst>
          </p:cNvPr>
          <p:cNvSpPr/>
          <p:nvPr/>
        </p:nvSpPr>
        <p:spPr>
          <a:xfrm>
            <a:off x="10821190" y="2294536"/>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5</a:t>
            </a:r>
          </a:p>
        </p:txBody>
      </p:sp>
      <p:sp>
        <p:nvSpPr>
          <p:cNvPr id="21" name="Freihandform 20">
            <a:extLst>
              <a:ext uri="{FF2B5EF4-FFF2-40B4-BE49-F238E27FC236}">
                <a16:creationId xmlns:a16="http://schemas.microsoft.com/office/drawing/2014/main" id="{49709147-10E2-0083-5A59-A571623AA602}"/>
              </a:ext>
            </a:extLst>
          </p:cNvPr>
          <p:cNvSpPr/>
          <p:nvPr/>
        </p:nvSpPr>
        <p:spPr>
          <a:xfrm>
            <a:off x="-47424" y="3896578"/>
            <a:ext cx="12286848" cy="1870705"/>
          </a:xfrm>
          <a:custGeom>
            <a:avLst/>
            <a:gdLst>
              <a:gd name="connsiteX0" fmla="*/ 0 w 12446000"/>
              <a:gd name="connsiteY0" fmla="*/ 1430867 h 1439333"/>
              <a:gd name="connsiteX1" fmla="*/ 6096000 w 12446000"/>
              <a:gd name="connsiteY1" fmla="*/ 1439333 h 1439333"/>
              <a:gd name="connsiteX2" fmla="*/ 9135533 w 12446000"/>
              <a:gd name="connsiteY2" fmla="*/ 0 h 1439333"/>
              <a:gd name="connsiteX3" fmla="*/ 12217400 w 12446000"/>
              <a:gd name="connsiteY3" fmla="*/ 0 h 1439333"/>
              <a:gd name="connsiteX4" fmla="*/ 12446000 w 12446000"/>
              <a:gd name="connsiteY4" fmla="*/ 76200 h 1439333"/>
              <a:gd name="connsiteX0" fmla="*/ 0 w 12496800"/>
              <a:gd name="connsiteY0" fmla="*/ 1430867 h 1439333"/>
              <a:gd name="connsiteX1" fmla="*/ 6096000 w 12496800"/>
              <a:gd name="connsiteY1" fmla="*/ 1439333 h 1439333"/>
              <a:gd name="connsiteX2" fmla="*/ 9135533 w 12496800"/>
              <a:gd name="connsiteY2" fmla="*/ 0 h 1439333"/>
              <a:gd name="connsiteX3" fmla="*/ 12217400 w 12496800"/>
              <a:gd name="connsiteY3" fmla="*/ 0 h 1439333"/>
              <a:gd name="connsiteX4" fmla="*/ 12496800 w 12496800"/>
              <a:gd name="connsiteY4" fmla="*/ 16933 h 1439333"/>
              <a:gd name="connsiteX0" fmla="*/ 0 w 12970933"/>
              <a:gd name="connsiteY0" fmla="*/ 1430867 h 1439333"/>
              <a:gd name="connsiteX1" fmla="*/ 6096000 w 12970933"/>
              <a:gd name="connsiteY1" fmla="*/ 1439333 h 1439333"/>
              <a:gd name="connsiteX2" fmla="*/ 9135533 w 12970933"/>
              <a:gd name="connsiteY2" fmla="*/ 0 h 1439333"/>
              <a:gd name="connsiteX3" fmla="*/ 12217400 w 12970933"/>
              <a:gd name="connsiteY3" fmla="*/ 0 h 1439333"/>
              <a:gd name="connsiteX4" fmla="*/ 12970933 w 12970933"/>
              <a:gd name="connsiteY4" fmla="*/ 42333 h 1439333"/>
              <a:gd name="connsiteX0" fmla="*/ 0 w 12972104"/>
              <a:gd name="connsiteY0" fmla="*/ 1430867 h 1439333"/>
              <a:gd name="connsiteX1" fmla="*/ 6096000 w 12972104"/>
              <a:gd name="connsiteY1" fmla="*/ 1439333 h 1439333"/>
              <a:gd name="connsiteX2" fmla="*/ 9135533 w 12972104"/>
              <a:gd name="connsiteY2" fmla="*/ 0 h 1439333"/>
              <a:gd name="connsiteX3" fmla="*/ 12217400 w 12972104"/>
              <a:gd name="connsiteY3" fmla="*/ 0 h 1439333"/>
              <a:gd name="connsiteX4" fmla="*/ 12970933 w 12972104"/>
              <a:gd name="connsiteY4" fmla="*/ 42333 h 1439333"/>
              <a:gd name="connsiteX0" fmla="*/ 0 w 12217400"/>
              <a:gd name="connsiteY0" fmla="*/ 1430867 h 1439333"/>
              <a:gd name="connsiteX1" fmla="*/ 6096000 w 12217400"/>
              <a:gd name="connsiteY1" fmla="*/ 1439333 h 1439333"/>
              <a:gd name="connsiteX2" fmla="*/ 9135533 w 12217400"/>
              <a:gd name="connsiteY2" fmla="*/ 0 h 1439333"/>
              <a:gd name="connsiteX3" fmla="*/ 12217400 w 12217400"/>
              <a:gd name="connsiteY3" fmla="*/ 0 h 1439333"/>
              <a:gd name="connsiteX0" fmla="*/ 0 w 12217400"/>
              <a:gd name="connsiteY0" fmla="*/ 1430867 h 2388457"/>
              <a:gd name="connsiteX1" fmla="*/ 4070430 w 12217400"/>
              <a:gd name="connsiteY1" fmla="*/ 2388457 h 2388457"/>
              <a:gd name="connsiteX2" fmla="*/ 9135533 w 12217400"/>
              <a:gd name="connsiteY2" fmla="*/ 0 h 2388457"/>
              <a:gd name="connsiteX3" fmla="*/ 12217400 w 12217400"/>
              <a:gd name="connsiteY3" fmla="*/ 0 h 2388457"/>
              <a:gd name="connsiteX0" fmla="*/ 0 w 12217400"/>
              <a:gd name="connsiteY0" fmla="*/ 1430867 h 1867596"/>
              <a:gd name="connsiteX1" fmla="*/ 5181599 w 12217400"/>
              <a:gd name="connsiteY1" fmla="*/ 1867596 h 1867596"/>
              <a:gd name="connsiteX2" fmla="*/ 9135533 w 12217400"/>
              <a:gd name="connsiteY2" fmla="*/ 0 h 1867596"/>
              <a:gd name="connsiteX3" fmla="*/ 12217400 w 12217400"/>
              <a:gd name="connsiteY3" fmla="*/ 0 h 1867596"/>
              <a:gd name="connsiteX0" fmla="*/ 0 w 12275274"/>
              <a:gd name="connsiteY0" fmla="*/ 1835981 h 1867596"/>
              <a:gd name="connsiteX1" fmla="*/ 5239473 w 12275274"/>
              <a:gd name="connsiteY1" fmla="*/ 1867596 h 1867596"/>
              <a:gd name="connsiteX2" fmla="*/ 9193407 w 12275274"/>
              <a:gd name="connsiteY2" fmla="*/ 0 h 1867596"/>
              <a:gd name="connsiteX3" fmla="*/ 12275274 w 12275274"/>
              <a:gd name="connsiteY3" fmla="*/ 0 h 1867596"/>
              <a:gd name="connsiteX0" fmla="*/ 0 w 12286848"/>
              <a:gd name="connsiteY0" fmla="*/ 1870705 h 1870705"/>
              <a:gd name="connsiteX1" fmla="*/ 5251047 w 12286848"/>
              <a:gd name="connsiteY1" fmla="*/ 1867596 h 1870705"/>
              <a:gd name="connsiteX2" fmla="*/ 9204981 w 12286848"/>
              <a:gd name="connsiteY2" fmla="*/ 0 h 1870705"/>
              <a:gd name="connsiteX3" fmla="*/ 12286848 w 12286848"/>
              <a:gd name="connsiteY3" fmla="*/ 0 h 1870705"/>
            </a:gdLst>
            <a:ahLst/>
            <a:cxnLst>
              <a:cxn ang="0">
                <a:pos x="connsiteX0" y="connsiteY0"/>
              </a:cxn>
              <a:cxn ang="0">
                <a:pos x="connsiteX1" y="connsiteY1"/>
              </a:cxn>
              <a:cxn ang="0">
                <a:pos x="connsiteX2" y="connsiteY2"/>
              </a:cxn>
              <a:cxn ang="0">
                <a:pos x="connsiteX3" y="connsiteY3"/>
              </a:cxn>
            </a:cxnLst>
            <a:rect l="l" t="t" r="r" b="b"/>
            <a:pathLst>
              <a:path w="12286848" h="1870705">
                <a:moveTo>
                  <a:pt x="0" y="1870705"/>
                </a:moveTo>
                <a:lnTo>
                  <a:pt x="5251047" y="1867596"/>
                </a:lnTo>
                <a:lnTo>
                  <a:pt x="9204981" y="0"/>
                </a:lnTo>
                <a:lnTo>
                  <a:pt x="12286848" y="0"/>
                </a:lnTo>
              </a:path>
            </a:pathLst>
          </a:custGeom>
          <a:noFill/>
          <a:ln w="7620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26" name="Textfeld 25">
            <a:extLst>
              <a:ext uri="{FF2B5EF4-FFF2-40B4-BE49-F238E27FC236}">
                <a16:creationId xmlns:a16="http://schemas.microsoft.com/office/drawing/2014/main" id="{BD271C2D-875F-2D0F-9E16-FF7D56215429}"/>
              </a:ext>
            </a:extLst>
          </p:cNvPr>
          <p:cNvSpPr txBox="1"/>
          <p:nvPr/>
        </p:nvSpPr>
        <p:spPr>
          <a:xfrm>
            <a:off x="5810583" y="5273517"/>
            <a:ext cx="6029318" cy="1077218"/>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Siamo</a:t>
            </a:r>
            <a:r>
              <a:rPr kumimoji="0" lang="en-US" sz="32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a:t>
            </a:r>
            <a:r>
              <a:rPr kumimoji="0" lang="en-US" sz="32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i</a:t>
            </a:r>
            <a:r>
              <a:rPr kumimoji="0" lang="en-US" sz="32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a:t>
            </a:r>
            <a:r>
              <a:rPr kumimoji="0" lang="en-US" sz="32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tuoi</a:t>
            </a:r>
            <a:r>
              <a:rPr kumimoji="0" lang="en-US" sz="32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partner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per la </a:t>
            </a:r>
            <a:r>
              <a:rPr kumimoji="0" lang="en-US" sz="32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produttività</a:t>
            </a:r>
            <a:endParaRPr kumimoji="0" lang="en-US" sz="32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Tree>
    <p:extLst>
      <p:ext uri="{BB962C8B-B14F-4D97-AF65-F5344CB8AC3E}">
        <p14:creationId xmlns:p14="http://schemas.microsoft.com/office/powerpoint/2010/main" val="1871314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Zwei Sprechblasen">
            <a:extLst>
              <a:ext uri="{FF2B5EF4-FFF2-40B4-BE49-F238E27FC236}">
                <a16:creationId xmlns:a16="http://schemas.microsoft.com/office/drawing/2014/main" id="{E2C6B40C-BB57-6FB0-6346-72D131BB197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grpSp>
        <p:nvGrpSpPr>
          <p:cNvPr id="13" name="Gruppieren 12">
            <a:extLst>
              <a:ext uri="{FF2B5EF4-FFF2-40B4-BE49-F238E27FC236}">
                <a16:creationId xmlns:a16="http://schemas.microsoft.com/office/drawing/2014/main" id="{52A66FD7-F2A5-04AD-36A1-8F0C928760AA}"/>
              </a:ext>
            </a:extLst>
          </p:cNvPr>
          <p:cNvGrpSpPr/>
          <p:nvPr/>
        </p:nvGrpSpPr>
        <p:grpSpPr>
          <a:xfrm>
            <a:off x="2417533" y="3083775"/>
            <a:ext cx="8574317" cy="2143125"/>
            <a:chOff x="1998433" y="3036150"/>
            <a:chExt cx="8574317" cy="2143125"/>
          </a:xfrm>
        </p:grpSpPr>
        <p:pic>
          <p:nvPicPr>
            <p:cNvPr id="1026" name="Picture 2" descr="ChatGPT – Wikipedia">
              <a:extLst>
                <a:ext uri="{FF2B5EF4-FFF2-40B4-BE49-F238E27FC236}">
                  <a16:creationId xmlns:a16="http://schemas.microsoft.com/office/drawing/2014/main" id="{2F85757A-6437-36E9-B7C9-C6D9F87DBD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C72088A0-66BA-636E-46FE-A73CB2C3492C}"/>
                </a:ext>
              </a:extLst>
            </p:cNvPr>
            <p:cNvSpPr txBox="1"/>
            <p:nvPr/>
          </p:nvSpPr>
          <p:spPr>
            <a:xfrm>
              <a:off x="4141558" y="3692213"/>
              <a:ext cx="64311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3D6A"/>
                  </a:solidFill>
                  <a:effectLst/>
                  <a:uLnTx/>
                  <a:uFillTx/>
                  <a:latin typeface="Fago Pro"/>
                  <a:ea typeface="+mn-ea"/>
                  <a:cs typeface="+mn-cs"/>
                </a:rPr>
                <a:t>"</a:t>
              </a:r>
              <a:r>
                <a:rPr kumimoji="0" lang="it-IT" sz="2400" b="0" i="1" u="none" strike="noStrike" kern="1200" cap="none" spc="0" normalizeH="0" baseline="0" noProof="0" dirty="0">
                  <a:ln>
                    <a:noFill/>
                  </a:ln>
                  <a:solidFill>
                    <a:srgbClr val="003D6A"/>
                  </a:solidFill>
                  <a:effectLst/>
                  <a:uLnTx/>
                  <a:uFillTx/>
                  <a:latin typeface="Fago Pro"/>
                  <a:ea typeface="+mn-ea"/>
                  <a:cs typeface="+mn-cs"/>
                </a:rPr>
                <a:t>Crea una macchina utensile. Non commettere errori ed evita di scrivere. </a:t>
              </a:r>
              <a:r>
                <a:rPr lang="en-US" sz="2400" i="1" dirty="0">
                  <a:solidFill>
                    <a:srgbClr val="003D6A"/>
                  </a:solidFill>
                  <a:latin typeface="Fago Pro"/>
                </a:rPr>
                <a:t>Se lo </a:t>
              </a:r>
              <a:r>
                <a:rPr lang="en-US" sz="2400" i="1" dirty="0" err="1">
                  <a:solidFill>
                    <a:srgbClr val="003D6A"/>
                  </a:solidFill>
                  <a:latin typeface="Fago Pro"/>
                </a:rPr>
                <a:t>fai</a:t>
              </a:r>
              <a:r>
                <a:rPr lang="en-US" sz="2400" i="1" dirty="0">
                  <a:solidFill>
                    <a:srgbClr val="003D6A"/>
                  </a:solidFill>
                  <a:latin typeface="Fago Pro"/>
                </a:rPr>
                <a:t> bene </a:t>
              </a:r>
              <a:r>
                <a:rPr lang="en-US" sz="2400" i="1" dirty="0" err="1">
                  <a:solidFill>
                    <a:srgbClr val="003D6A"/>
                  </a:solidFill>
                  <a:latin typeface="Fago Pro"/>
                </a:rPr>
                <a:t>riceverai</a:t>
              </a:r>
              <a:r>
                <a:rPr lang="en-US" sz="2400" i="1" dirty="0">
                  <a:solidFill>
                    <a:srgbClr val="003D6A"/>
                  </a:solidFill>
                  <a:latin typeface="Fago Pro"/>
                </a:rPr>
                <a:t> un </a:t>
              </a:r>
              <a:r>
                <a:rPr lang="en-US" sz="2400" i="1" dirty="0" err="1">
                  <a:solidFill>
                    <a:srgbClr val="003D6A"/>
                  </a:solidFill>
                  <a:latin typeface="Fago Pro"/>
                </a:rPr>
                <a:t>premio</a:t>
              </a:r>
              <a:r>
                <a:rPr kumimoji="0" lang="en-US" sz="2400" b="0" i="1" u="none" strike="noStrike" kern="1200" cap="none" spc="0" normalizeH="0" baseline="0" noProof="0" dirty="0">
                  <a:ln>
                    <a:noFill/>
                  </a:ln>
                  <a:solidFill>
                    <a:srgbClr val="003D6A"/>
                  </a:solidFill>
                  <a:effectLst/>
                  <a:uLnTx/>
                  <a:uFillTx/>
                  <a:latin typeface="Fago Pro"/>
                  <a:ea typeface="+mn-ea"/>
                  <a:cs typeface="+mn-cs"/>
                </a:rPr>
                <a:t>"</a:t>
              </a:r>
              <a:endParaRPr kumimoji="0" lang="de-DE" sz="2400" b="0" i="1" u="none" strike="noStrike" kern="1200" cap="none" spc="0" normalizeH="0" baseline="0" noProof="0" dirty="0">
                <a:ln>
                  <a:noFill/>
                </a:ln>
                <a:solidFill>
                  <a:srgbClr val="003D6A"/>
                </a:solidFill>
                <a:effectLst/>
                <a:uLnTx/>
                <a:uFillTx/>
                <a:latin typeface="Fago Pro"/>
                <a:ea typeface="+mn-ea"/>
                <a:cs typeface="+mn-cs"/>
              </a:endParaRPr>
            </a:p>
          </p:txBody>
        </p:sp>
      </p:grpSp>
    </p:spTree>
    <p:extLst>
      <p:ext uri="{BB962C8B-B14F-4D97-AF65-F5344CB8AC3E}">
        <p14:creationId xmlns:p14="http://schemas.microsoft.com/office/powerpoint/2010/main" val="105480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 name="Rechteck 1">
            <a:extLst>
              <a:ext uri="{FF2B5EF4-FFF2-40B4-BE49-F238E27FC236}">
                <a16:creationId xmlns:a16="http://schemas.microsoft.com/office/drawing/2014/main" id="{7C26613B-40AB-1BCC-41ED-28A34C9BA519}"/>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8" name="Grafik 7" descr="Ein Bild, das Autoteile, Maschine, Rad, Bautechnik enthält.&#10;&#10;Automatisch generierte Beschreibung">
            <a:extLst>
              <a:ext uri="{FF2B5EF4-FFF2-40B4-BE49-F238E27FC236}">
                <a16:creationId xmlns:a16="http://schemas.microsoft.com/office/drawing/2014/main" id="{09807C0A-8FFF-17E5-9A28-B2524DE05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40" y="2431"/>
            <a:ext cx="6855569" cy="6855569"/>
          </a:xfrm>
          <a:prstGeom prst="rect">
            <a:avLst/>
          </a:prstGeom>
        </p:spPr>
      </p:pic>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10613010" y="6531007"/>
            <a:ext cx="1578990" cy="326993"/>
          </a:xfrm>
        </p:spPr>
        <p:txBody>
          <a:bodyPr anchor="ctr"/>
          <a:lstStyle/>
          <a:p>
            <a:pPr marL="0" indent="0" algn="ctr">
              <a:buNone/>
            </a:pPr>
            <a:r>
              <a:rPr lang="de-DE" sz="1600" dirty="0"/>
              <a:t>Source: </a:t>
            </a:r>
            <a:r>
              <a:rPr lang="de-DE" sz="1600" dirty="0" err="1"/>
              <a:t>ChatGPT</a:t>
            </a:r>
            <a:endParaRPr lang="de-DE" sz="1600" dirty="0"/>
          </a:p>
        </p:txBody>
      </p:sp>
    </p:spTree>
    <p:extLst>
      <p:ext uri="{BB962C8B-B14F-4D97-AF65-F5344CB8AC3E}">
        <p14:creationId xmlns:p14="http://schemas.microsoft.com/office/powerpoint/2010/main" val="3468394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pic>
        <p:nvPicPr>
          <p:cNvPr id="5" name="Grafik 4" descr="Zwei Sprechblasen">
            <a:extLst>
              <a:ext uri="{FF2B5EF4-FFF2-40B4-BE49-F238E27FC236}">
                <a16:creationId xmlns:a16="http://schemas.microsoft.com/office/drawing/2014/main" id="{A285F83A-6FBD-A0B3-A4D1-F944254A567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grpSp>
        <p:nvGrpSpPr>
          <p:cNvPr id="6" name="Gruppieren 5">
            <a:extLst>
              <a:ext uri="{FF2B5EF4-FFF2-40B4-BE49-F238E27FC236}">
                <a16:creationId xmlns:a16="http://schemas.microsoft.com/office/drawing/2014/main" id="{8512184E-0826-D564-8553-019DC86387A9}"/>
              </a:ext>
            </a:extLst>
          </p:cNvPr>
          <p:cNvGrpSpPr/>
          <p:nvPr/>
        </p:nvGrpSpPr>
        <p:grpSpPr>
          <a:xfrm>
            <a:off x="2417533" y="3083775"/>
            <a:ext cx="8574317" cy="2143125"/>
            <a:chOff x="1998433" y="3036150"/>
            <a:chExt cx="8574317" cy="2143125"/>
          </a:xfrm>
        </p:grpSpPr>
        <p:pic>
          <p:nvPicPr>
            <p:cNvPr id="7" name="Picture 2" descr="ChatGPT – Wikipedia">
              <a:extLst>
                <a:ext uri="{FF2B5EF4-FFF2-40B4-BE49-F238E27FC236}">
                  <a16:creationId xmlns:a16="http://schemas.microsoft.com/office/drawing/2014/main" id="{FD64F99E-00B1-4B0A-5609-2443953FA4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BECF4403-24CC-3BA6-F648-836E9CAB4417}"/>
                </a:ext>
              </a:extLst>
            </p:cNvPr>
            <p:cNvSpPr txBox="1"/>
            <p:nvPr/>
          </p:nvSpPr>
          <p:spPr>
            <a:xfrm>
              <a:off x="4141558" y="3322882"/>
              <a:ext cx="64311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dirty="0">
                  <a:ln>
                    <a:noFill/>
                  </a:ln>
                  <a:solidFill>
                    <a:srgbClr val="003D6A"/>
                  </a:solidFill>
                  <a:effectLst/>
                  <a:uLnTx/>
                  <a:uFillTx/>
                  <a:latin typeface="Fago Pro"/>
                  <a:ea typeface="+mn-ea"/>
                  <a:cs typeface="+mn-cs"/>
                </a:rPr>
                <a:t>“...non era male. Dammi un'altra versione meno complessa e più realistica. Cerca i riferimenti online”.</a:t>
              </a:r>
              <a:endParaRPr kumimoji="0" lang="de-DE" sz="2400" b="0" i="1" u="none" strike="noStrike" kern="1200" cap="none" spc="0" normalizeH="0" baseline="0" noProof="0" dirty="0">
                <a:ln>
                  <a:noFill/>
                </a:ln>
                <a:solidFill>
                  <a:srgbClr val="003D6A"/>
                </a:solidFill>
                <a:effectLst/>
                <a:uLnTx/>
                <a:uFillTx/>
                <a:latin typeface="Fago Pro"/>
                <a:ea typeface="+mn-ea"/>
                <a:cs typeface="+mn-cs"/>
              </a:endParaRPr>
            </a:p>
          </p:txBody>
        </p:sp>
      </p:grpSp>
    </p:spTree>
    <p:extLst>
      <p:ext uri="{BB962C8B-B14F-4D97-AF65-F5344CB8AC3E}">
        <p14:creationId xmlns:p14="http://schemas.microsoft.com/office/powerpoint/2010/main" val="411755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Rechteck 3">
            <a:extLst>
              <a:ext uri="{FF2B5EF4-FFF2-40B4-BE49-F238E27FC236}">
                <a16:creationId xmlns:a16="http://schemas.microsoft.com/office/drawing/2014/main" id="{737BAFD8-59A8-F3AE-71A5-0046A2AE2D6C}"/>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2" name="Grafik 1" descr="Ein Bild, das Maschine, Forschungsinstrument, Werkzeugmaschine, Im Haus enthält.&#10;&#10;Automatisch generierte Beschreibung">
            <a:extLst>
              <a:ext uri="{FF2B5EF4-FFF2-40B4-BE49-F238E27FC236}">
                <a16:creationId xmlns:a16="http://schemas.microsoft.com/office/drawing/2014/main" id="{08A9C1C9-3B01-68F8-41F4-3E87FAEF8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40" y="0"/>
            <a:ext cx="6858000" cy="6858000"/>
          </a:xfrm>
          <a:prstGeom prst="rect">
            <a:avLst/>
          </a:prstGeom>
        </p:spPr>
      </p:pic>
      <p:sp>
        <p:nvSpPr>
          <p:cNvPr id="9" name="Textplatzhalter 4">
            <a:extLst>
              <a:ext uri="{FF2B5EF4-FFF2-40B4-BE49-F238E27FC236}">
                <a16:creationId xmlns:a16="http://schemas.microsoft.com/office/drawing/2014/main" id="{B47BE5EE-56ED-0C17-E7E2-0196DF875BAF}"/>
              </a:ext>
            </a:extLst>
          </p:cNvPr>
          <p:cNvSpPr txBox="1">
            <a:spLocks/>
          </p:cNvSpPr>
          <p:nvPr/>
        </p:nvSpPr>
        <p:spPr>
          <a:xfrm>
            <a:off x="10613010" y="6531007"/>
            <a:ext cx="1578990" cy="326993"/>
          </a:xfrm>
          <a:prstGeom prst="rect">
            <a:avLst/>
          </a:prstGeom>
        </p:spPr>
        <p:txBody>
          <a:bodyPr vert="horz" lIns="0" tIns="0" rIns="0" bIns="0" rtlCol="0" anchor="ctr">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lang="de-DE" sz="1600" dirty="0"/>
              <a:t>Source:</a:t>
            </a:r>
            <a:r>
              <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ChatGPT</a:t>
            </a:r>
            <a:endPar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endParaRPr>
          </a:p>
        </p:txBody>
      </p:sp>
    </p:spTree>
    <p:extLst>
      <p:ext uri="{BB962C8B-B14F-4D97-AF65-F5344CB8AC3E}">
        <p14:creationId xmlns:p14="http://schemas.microsoft.com/office/powerpoint/2010/main" val="1120507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marR="0" algn="l" defTabSz="914400" rtl="0" eaLnBrk="1" fontAlgn="auto" latinLnBrk="0" hangingPunct="1">
          <a:lnSpc>
            <a:spcPct val="90000"/>
          </a:lnSpc>
          <a:spcBef>
            <a:spcPts val="300"/>
          </a:spcBef>
          <a:spcAft>
            <a:spcPts val="0"/>
          </a:spcAft>
          <a:buClr>
            <a:srgbClr val="009EE0"/>
          </a:buClr>
          <a:buSzTx/>
          <a:tabLst/>
          <a:defRPr kumimoji="0" sz="2200" b="0" i="0" u="none" strike="noStrike" kern="1200" cap="none" spc="0" normalizeH="0" baseline="0" noProof="0" dirty="0" err="1" smtClean="0">
            <a:ln>
              <a:noFill/>
            </a:ln>
            <a:solidFill>
              <a:srgbClr val="003D6A"/>
            </a:solidFill>
            <a:effectLst/>
            <a:uLnTx/>
            <a:uFillTx/>
            <a:ea typeface="+mn-ea"/>
            <a:cs typeface="+mn-cs"/>
          </a:defRPr>
        </a:defPPr>
      </a:lstStyle>
    </a:txDef>
  </a:objectDefaults>
  <a:extraClrSchemeLst/>
  <a:extLst>
    <a:ext uri="{05A4C25C-085E-4340-85A3-A5531E510DB2}">
      <thm15:themeFamily xmlns:thm15="http://schemas.microsoft.com/office/thememl/2012/main" name="Schunk_PPT-Vorlage" id="{A8C4038B-76C2-4EBC-A343-95BEF1E9D335}" vid="{599FDBFE-3F17-4C71-94E8-AE3D5255641F}"/>
    </a:ext>
  </a:extLst>
</a:theme>
</file>

<file path=ppt/theme/theme2.xml><?xml version="1.0" encoding="utf-8"?>
<a:theme xmlns:a="http://schemas.openxmlformats.org/drawingml/2006/main" name="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marL="247650" marR="0" indent="-2476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kumimoji="0" sz="2200" b="0" i="0" u="none" strike="noStrike" kern="1200" cap="none" spc="0" normalizeH="0" baseline="0" noProof="0" dirty="0" smtClean="0">
            <a:ln>
              <a:noFill/>
            </a:ln>
            <a:solidFill>
              <a:srgbClr val="003D6A"/>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SCHUNK_Unternehmenspraesentation_EN_2022-10-26_cw.pptx" id="{8DD001AD-4784-40F2-B594-D9E12958CD1D}" vid="{F634E520-B669-4770-9AAB-C9E01784C541}"/>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7B92B47-9CB9-4B31-A133-D00C02FF4797}">
  <we:reference id="ea4a38c2-de38-11e9-a1c6-00155de8db01" version="1.2.0.2" store="EXCatalog" storeType="EXCatalog"/>
  <we:alternateReferences/>
  <we:properties>
    <we:property name="CantoAssets" value="&quot;[{\&quot;scheme\&quot;:\&quot;image\&quot;,\&quot;id\&quot;:\&quot;t3l1vtk91122n3e50tbjuubm43\&quot;,\&quot;tenant\&quot;:\&quot;schunk.canto.de\&quot;,\&quot;time\&quot;:\&quot;20240118092355000\&quot;,\&quot;name\&quot;:\&quot;TANDEM-KRP3_Sonderbacken_VERO-S-NSL_Palette_NSR_Werkstückbeladung_Anwendungsbild_2023.tif\&quot;,\&quot;addedby\&quot;:\&quot;test\&quot;},{\&quot;scheme\&quot;:\&quot;image\&quot;,\&quot;id\&quot;:\&quot;r5bluuchrd669e3l64sfq4735h\&quot;,\&quot;tenant\&quot;:\&quot;schunk.canto.de\&quot;,\&quot;time\&quot;:\&quot;20240118092352000\&quot;,\&quot;name\&quot;:\&quot;TANDEM-KRP3_Sonderbacken_VERO-S-NSL_Palette_NSR_Maschinenbeladung_Anwendungsbild2_2023.tif\&quot;,\&quot;addedby\&quot;:\&quot;test\&quot;},{\&quot;scheme\&quot;:\&quot;image\&quot;,\&quot;id\&quot;:\&quot;gk1he4qd4t6h16ff7aqjp9vo1p\&quot;,\&quot;tenant\&quot;:\&quot;schunk.canto.de\&quot;,\&quot;time\&quot;:\&quot;20240118092350000\&quot;,\&quot;name\&quot;:\&quot;TANDEM-KRP3_Sonderbacken_VERO-S-NSL_Palette_NSR_Maschinenbeladung_Anwendungsbild_2023.tif\&quot;,\&quot;addedby\&quot;:\&quot;test\&quot;},{\&quot;scheme\&quot;:\&quot;image\&quot;,\&quot;id\&quot;:\&quot;7s1tefme110ifb7jcvtcghlj0g\&quot;,\&quot;tenant\&quot;:\&quot;schunk.canto.de\&quot;,\&quot;time\&quot;:\&quot;20220502085244000\&quot;,\&quot;name\&quot;:\&quot;Unternehmensbild_Produktionsstätte_11_2013_CMYK.tif\&quot;,\&quot;addedby\&quot;:\&quot;test\&quot;},{\&quot;scheme\&quot;:\&quot;image\&quot;,\&quot;id\&quot;:\&quot;f9a7elc74l5pra7usmv00hu83u\&quot;,\&quot;tenant\&quot;:\&quot;schunk.canto.de\&quot;,\&quot;time\&quot;:\&quot;20220502085422000\&quot;,\&quot;name\&quot;:\&quot;Unternehmensbild_Produktionsstätte_04_2014_CMYK.tif\&quot;,\&quot;addedby\&quot;:\&quot;test\&quot;},{\&quot;scheme\&quot;:\&quot;other\&quot;,\&quot;id\&quot;:\&quot;9dh18amckl3sre57062ffch00a\&quot;,\&quot;tenant\&quot;:\&quot;schunk.canto.de\&quot;,\&quot;time\&quot;:\&quot;20240116162627000\&quot;,\&quot;name\&quot;:\&quot;Anwenderbericht_WIKA_Baukasten_Spanntechnik_DE_EN_05_2023.zip\&quot;,\&quot;addedby\&quot;:\&quot;test\&quot;},{\&quot;scheme\&quot;:\&quot;other\&quot;,\&quot;id\&quot;:\&quot;jl1gl08kc5359fi7vin3e0ma0n\&quot;,\&quot;tenant\&quot;:\&quot;schunk.canto.de\&quot;,\&quot;time\&quot;:\&quot;20231024122957000\&quot;,\&quot;name\&quot;:\&quot;Softwareplattform_EGU_EGK_Fachbericht_DE_EN_08_2023.zip\&quot;,\&quot;addedby\&quot;:\&quot;test\&quot;},{\&quot;scheme\&quot;:\&quot;other\&quot;,\&quot;id\&quot;:\&quot;sqq3jif93l78l1cnhp3usggo02\&quot;,\&quot;tenant\&quot;:\&quot;schunk.canto.de\&quot;,\&quot;time\&quot;:\&quot;20220909091958000\&quot;,\&quot;name\&quot;:\&quot;AMB_Preview_Presseinformation_DE_EN_07_2022.zip\&quot;,\&quot;addedby\&quot;:\&quot;test\&quot;},{\&quot;scheme\&quot;:\&quot;image\&quot;,\&quot;id\&quot;:\&quot;mgeebbgvc94o9ceqtob182vh5h\&quot;,\&quot;tenant\&quot;:\&quot;schunk.canto.de\&quot;,\&quot;time\&quot;:\&quot;20220413142039000\&quot;,\&quot;name\&quot;:\&quot;Aufspannturm_KONTEC_KSM_TENDO_Platinum_Anwendungsbild_02_05_2018.tif\&quot;,\&quot;addedby\&quot;:\&quot;test\&quot;},{\&quot;scheme\&quot;:\&quot;image\&quot;,\&quot;id\&quot;:\&quot;fpmja53d396gl199ll43qp5h0n\&quot;,\&quot;tenant\&quot;:\&quot;schunk.canto.de\&quot;,\&quot;time\&quot;:\&quot;20231004132732000\&quot;,\&quot;name\&quot;:\&quot;TENDO_Silver_Produkt-Keyvisual_09-2023.psd\&quot;,\&quot;addedby\&quot;:\&quot;test\&quot;},{\&quot;scheme\&quot;:\&quot;image\&quot;,\&quot;id\&quot;:\&quot;59g7sf95m508p1025a4v6fjf51\&quot;,\&quot;tenant\&quot;:\&quot;schunk.canto.de\&quot;,\&quot;time\&quot;:\&quot;20230801180639000\&quot;,\&quot;name\&quot;:\&quot;VERO-S NSE-S mini 90-25-IOL Produktbild Stellvertreter.PSD\&quot;,\&quot;addedby\&quot;:\&quot;test\&quot;},{\&quot;scheme\&quot;:\&quot;image\&quot;,\&quot;id\&quot;:\&quot;gnkna39rhd2g958ekt99a48l4d\&quot;,\&quot;tenant\&quot;:\&quot;schunk.canto.de\&quot;,\&quot;time\&quot;:\&quot;20220809141941000\&quot;,\&quot;name\&quot;:\&quot;GSW-B-P Produktbild.PSD\&quot;,\&quot;addedby\&quot;:\&quot;test\&quot;},{\&quot;scheme\&quot;:\&quot;image\&quot;,\&quot;id\&quot;:\&quot;4o6avqltkh72reur217f094l5b\&quot;,\&quot;tenant\&quot;:\&quot;schunk.canto.de\&quot;,\&quot;time\&quot;:\&quot;20230427115608000\&quot;,\&quot;name\&quot;:\&quot;KRP3 160 Produktbild Variante.PSD\&quot;,\&quot;addedby\&quot;:\&quot;test\&quot;},{\&quot;scheme\&quot;:\&quot;image\&quot;,\&quot;id\&quot;:\&quot;25lddb1iul75v7hj65phs7vm0u\&quot;,\&quot;tenant\&quot;:\&quot;schunk.canto.de\&quot;,\&quot;time\&quot;:\&quot;20221109181722000\&quot;,\&quot;name\&quot;:\&quot;Produktbild EGU SG.PSD\&quot;,\&quot;addedby\&quot;:\&quot;test\&quot;},{\&quot;scheme\&quot;:\&quot;image\&quot;,\&quot;id\&quot;:\&quot;1u2ioqhcn11j9cekpn1lh16f6t\&quot;,\&quot;tenant\&quot;:\&quot;schunk.canto.de\&quot;,\&quot;time\&quot;:\&quot;20220809150101000\&quot;,\&quot;name\&quot;:\&quot;KSX mit Alu-Aufsatzbacken Produktbild.PSD\&quot;,\&quot;addedby\&quot;:\&quot;test\&quot;},{\&quot;scheme\&quot;:\&quot;image\&quot;,\&quot;id\&quot;:\&quot;0um7jmumj55351eoqmh391fv1u\&quot;,\&quot;tenant\&quot;:\&quot;schunk.canto.de\&quot;,\&quot;time\&quot;:\&quot;20220808171500000\&quot;,\&quot;name\&quot;:\&quot;ROTA NCE 260-81 KV Produktbild Variante.PSD\&quot;,\&quot;addedby\&quot;:\&quot;test\&quot;},{\&quot;scheme\&quot;:\&quot;image\&quot;,\&quot;id\&quot;:\&quot;lfgkhnru5d7990rairbrp82r3e\&quot;,\&quot;tenant\&quot;:\&quot;schunk.canto.de\&quot;,\&quot;time\&quot;:\&quot;20220808160022000\&quot;,\&quot;name\&quot;:\&quot;ROTA NCE Produktbild Stellvertreter Baureihe.PSD\&quot;,\&quot;addedby\&quot;:\&quot;test\&quot;},{\&quot;scheme\&quot;:\&quot;image\&quot;,\&quot;id\&quot;:\&quot;jq98su4q395rpc2clr4c986e22\&quot;,\&quot;tenant\&quot;:\&quot;schunk.canto.de\&quot;,\&quot;time\&quot;:\&quot;20231201084346000\&quot;,\&quot;name\&quot;:\&quot;Logo_Official_Partner_12_2023_CMYK.eps\&quot;,\&quot;addedby\&quot;:\&quot;test\&quot;},{\&quot;scheme\&quot;:\&quot;image\&quot;,\&quot;id\&quot;:\&quot;3de4ssn2ul3bvfiv9doue0r70u\&quot;,\&quot;tenant\&quot;:\&quot;schunk.canto.de\&quot;,\&quot;time\&quot;:\&quot;20231114135922000\&quot;,\&quot;name\&quot;:\&quot;Logo_Unternehmen_Typenschild_mitClaim_4c_ohne-HG_neg_2022.png\&quot;,\&quot;addedby\&quot;:\&quot;test\&quot;},{\&quot;scheme\&quot;:\&quot;image\&quot;,\&quot;id\&quot;:\&quot;mmto6fsrq173ha64bqqu2h2657\&quot;,\&quot;tenant\&quot;:\&quot;schunk.canto.de\&quot;,\&quot;time\&quot;:\&quot;20240117164908000\&quot;,\&quot;name\&quot;:\&quot;darstellung-Machine-Tending_16-9_ENG_0124.jpg\&quot;,\&quot;addedby\&quot;:\&quot;test\&quot;},{\&quot;scheme\&quot;:\&quot;image\&quot;,\&quot;id\&quot;:\&quot;5b4gn6s0dd7dd1uaqiffcd4l22\&quot;,\&quot;tenant\&quot;:\&quot;schunk.canto.de\&quot;,\&quot;time\&quot;:\&quot;20240325094221000\&quot;,\&quot;name\&quot;:\&quot;Werkstück und Paletten automation_Machine Tending_Anwendungsrendering_0324.psd\&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0085E3148847647A6C894884BAC263B" ma:contentTypeVersion="11" ma:contentTypeDescription="Ein neues Dokument erstellen." ma:contentTypeScope="" ma:versionID="4979e5bdde01b4b9a3de73209e966b15">
  <xsd:schema xmlns:xsd="http://www.w3.org/2001/XMLSchema" xmlns:xs="http://www.w3.org/2001/XMLSchema" xmlns:p="http://schemas.microsoft.com/office/2006/metadata/properties" xmlns:ns2="067f6955-63d7-4ede-b30f-d9afbdc5690c" xmlns:ns3="2450bb8c-90f6-4268-9599-8195cbe8477d" targetNamespace="http://schemas.microsoft.com/office/2006/metadata/properties" ma:root="true" ma:fieldsID="f05e0cb3b79fc3f1efa140432f6474f5" ns2:_="" ns3:_="">
    <xsd:import namespace="067f6955-63d7-4ede-b30f-d9afbdc5690c"/>
    <xsd:import namespace="2450bb8c-90f6-4268-9599-8195cbe8477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7f6955-63d7-4ede-b30f-d9afbdc569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8a6b1c68-4591-4071-a616-a400c595fe7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450bb8c-90f6-4268-9599-8195cbe847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331d9c6-30d5-4c83-aa17-789b442746c0}" ma:internalName="TaxCatchAll" ma:showField="CatchAllData" ma:web="2450bb8c-90f6-4268-9599-8195cbe847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7f6955-63d7-4ede-b30f-d9afbdc5690c">
      <Terms xmlns="http://schemas.microsoft.com/office/infopath/2007/PartnerControls"/>
    </lcf76f155ced4ddcb4097134ff3c332f>
    <TaxCatchAll xmlns="2450bb8c-90f6-4268-9599-8195cbe8477d" xsi:nil="true"/>
  </documentManagement>
</p:properties>
</file>

<file path=customXml/itemProps1.xml><?xml version="1.0" encoding="utf-8"?>
<ds:datastoreItem xmlns:ds="http://schemas.openxmlformats.org/officeDocument/2006/customXml" ds:itemID="{7C20FFF7-6BCC-4070-B344-7304B9B317CB}">
  <ds:schemaRefs>
    <ds:schemaRef ds:uri="http://schemas.microsoft.com/sharepoint/v3/contenttype/forms"/>
  </ds:schemaRefs>
</ds:datastoreItem>
</file>

<file path=customXml/itemProps2.xml><?xml version="1.0" encoding="utf-8"?>
<ds:datastoreItem xmlns:ds="http://schemas.openxmlformats.org/officeDocument/2006/customXml" ds:itemID="{CC00AC38-4C83-4614-914D-30C91ABCDBA4}">
  <ds:schemaRefs>
    <ds:schemaRef ds:uri="067f6955-63d7-4ede-b30f-d9afbdc5690c"/>
    <ds:schemaRef ds:uri="2450bb8c-90f6-4268-9599-8195cbe847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44B877E-083F-45F5-95D8-8F0F706DE6E8}">
  <ds:schemaRefs>
    <ds:schemaRef ds:uri="2450bb8c-90f6-4268-9599-8195cbe8477d"/>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067f6955-63d7-4ede-b30f-d9afbdc5690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1237</Words>
  <Application>Microsoft Office PowerPoint</Application>
  <PresentationFormat>Breitbild</PresentationFormat>
  <Paragraphs>191</Paragraphs>
  <Slides>22</Slides>
  <Notes>19</Notes>
  <HiddenSlides>2</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22</vt:i4>
      </vt:variant>
    </vt:vector>
  </HeadingPairs>
  <TitlesOfParts>
    <vt:vector size="30" baseType="lpstr">
      <vt:lpstr>Arial</vt:lpstr>
      <vt:lpstr>Calibri</vt:lpstr>
      <vt:lpstr>Courier New</vt:lpstr>
      <vt:lpstr>Fago Pro</vt:lpstr>
      <vt:lpstr>Symbol</vt:lpstr>
      <vt:lpstr>Wingdings</vt:lpstr>
      <vt:lpstr>1_Office</vt:lpstr>
      <vt:lpstr>Office</vt:lpstr>
      <vt:lpstr>Indicazioni per la presentazione</vt:lpstr>
      <vt:lpstr>Machine tending with SCHUNK</vt:lpstr>
      <vt:lpstr>Chi sono</vt:lpstr>
      <vt:lpstr>Da officina meccanica a partner per la produttività </vt:lpstr>
      <vt:lpstr>Il prossimo passo per i nostril clienti</vt:lpstr>
      <vt:lpstr>PowerPoint-Präsentation</vt:lpstr>
      <vt:lpstr>PowerPoint-Präsentation</vt:lpstr>
      <vt:lpstr>PowerPoint-Präsentation</vt:lpstr>
      <vt:lpstr>PowerPoint-Präsentation</vt:lpstr>
      <vt:lpstr>PowerPoint-Präsentation</vt:lpstr>
      <vt:lpstr>PowerPoint-Präsentation</vt:lpstr>
      <vt:lpstr>Automatizzare:  Si o No?</vt:lpstr>
      <vt:lpstr>Se un processo “cattivo” viene automatizzato, si finisce per avere un processo automatizzato “cattivo”</vt:lpstr>
      <vt:lpstr>Prerequisiti per l’automazione di macchine utensili</vt:lpstr>
      <vt:lpstr>PowerPoint-Präsentation</vt:lpstr>
      <vt:lpstr>SCHUNK –Il tuo partner per la produttività</vt:lpstr>
      <vt:lpstr>PowerPoint-Präsentation</vt:lpstr>
      <vt:lpstr>Tipologie di automazione</vt:lpstr>
      <vt:lpstr>Tipologie di automazione</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Zuber, Janina</dc:creator>
  <cp:lastModifiedBy>Schoch, Oliver</cp:lastModifiedBy>
  <cp:revision>8</cp:revision>
  <dcterms:created xsi:type="dcterms:W3CDTF">2024-02-20T11:00:50Z</dcterms:created>
  <dcterms:modified xsi:type="dcterms:W3CDTF">2024-07-23T06:50:20Z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0x010100F0085E3148847647A6C894884BAC263B</vt:lpwstr>
  </property>
  <property fmtid="{D5CDD505-2E9C-101B-9397-08002B2CF9AE}" pid="3" name="MediaServiceImageTags">
    <vt:lpwstr/>
  </property>
  <property fmtid="{D5CDD505-2E9C-101B-9397-08002B2CF9AE}" pid="4" name="ArticulateGUID">
    <vt:lpwstr>DF0E4FBC-4293-4144-9FC4-84B7C38F5146</vt:lpwstr>
  </property>
  <property fmtid="{D5CDD505-2E9C-101B-9397-08002B2CF9AE}" pid="5" name="ArticulatePath">
    <vt:lpwstr>https://schunkgmbh.sharepoint.com/sites/MachineTending-O365/Freigegebene Dokumente/General/07_Präsentationen/202402_SCHUNK_Machine_Tending_Pitch_DE</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