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28"/>
  </p:notesMasterIdLst>
  <p:sldIdLst>
    <p:sldId id="6568" r:id="rId6"/>
    <p:sldId id="6546" r:id="rId7"/>
    <p:sldId id="6547" r:id="rId8"/>
    <p:sldId id="6119" r:id="rId9"/>
    <p:sldId id="6567" r:id="rId10"/>
    <p:sldId id="6549" r:id="rId11"/>
    <p:sldId id="6550" r:id="rId12"/>
    <p:sldId id="6551" r:id="rId13"/>
    <p:sldId id="6552" r:id="rId14"/>
    <p:sldId id="6553" r:id="rId15"/>
    <p:sldId id="6554" r:id="rId16"/>
    <p:sldId id="6555" r:id="rId17"/>
    <p:sldId id="6560" r:id="rId18"/>
    <p:sldId id="6561" r:id="rId19"/>
    <p:sldId id="6556" r:id="rId20"/>
    <p:sldId id="6557" r:id="rId21"/>
    <p:sldId id="6558" r:id="rId22"/>
    <p:sldId id="6559" r:id="rId23"/>
    <p:sldId id="6564" r:id="rId24"/>
    <p:sldId id="6566" r:id="rId25"/>
    <p:sldId id="6565" r:id="rId26"/>
    <p:sldId id="6563"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A1008-472D-12D6-F046-4C98585D21CB}" name="Schoch, Oliver" initials="OS" userId="S::oliver.schoch@de.schunk.com::806b1c71-cdf7-4094-9c66-3fad967131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A5A7F-AABD-4CB2-8930-ECBFEFFE6BCD}" v="6" dt="2024-07-18T22:42:52.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3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22.07.2024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‹Nr.›</a:t>
            </a:fld>
            <a:endParaRPr lang="de-DE"/>
          </a:p>
        </p:txBody>
      </p:sp>
    </p:spTree>
    <p:extLst>
      <p:ext uri="{BB962C8B-B14F-4D97-AF65-F5344CB8AC3E}">
        <p14:creationId xmlns:p14="http://schemas.microsoft.com/office/powerpoint/2010/main" val="12667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5"/>
          </p:nvPr>
        </p:nvSpPr>
        <p:spPr/>
        <p:txBody>
          <a:bodyPr/>
          <a:lstStyle/>
          <a:p>
            <a:fld id="{0A4A11CC-6DD0-4FBA-BFE9-A30FA37B3544}" type="slidenum">
              <a:rPr lang="de-DE" smtClean="0"/>
              <a:t>1</a:t>
            </a:fld>
            <a:endParaRPr lang="de-DE"/>
          </a:p>
        </p:txBody>
      </p:sp>
    </p:spTree>
    <p:extLst>
      <p:ext uri="{BB962C8B-B14F-4D97-AF65-F5344CB8AC3E}">
        <p14:creationId xmlns:p14="http://schemas.microsoft.com/office/powerpoint/2010/main" val="425755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What does the future hold for the machine tool industry? </a:t>
            </a:r>
          </a:p>
          <a:p>
            <a:r>
              <a:rPr lang="en-US"/>
              <a:t>Does AI have an answer?</a:t>
            </a:r>
          </a:p>
          <a:p>
            <a:endParaRPr lang="en-US"/>
          </a:p>
          <a:p>
            <a:r>
              <a:rPr lang="en-US" i="1"/>
              <a:t>Original question:</a:t>
            </a:r>
          </a:p>
          <a:p>
            <a:r>
              <a:rPr lang="en-US" i="1"/>
              <a:t>"Very good. Now please take a look into the future. What will machine tools look like in the future? Be creative, but stay realistic."</a:t>
            </a:r>
            <a:endParaRPr lang="de-DE" i="1"/>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2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Amazing, AI and reality probably have the same understanding here.</a:t>
            </a:r>
          </a:p>
          <a:p>
            <a:r>
              <a:rPr lang="en-US"/>
              <a:t>And that's not a fake!</a:t>
            </a:r>
          </a:p>
          <a:p>
            <a:r>
              <a:rPr lang="en-US"/>
              <a:t>In the future, it will probably become the norm for robots to work on machine tools.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1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Reality shows us that it is no longer a question of WHETHER to automate, but HOW?</a:t>
            </a:r>
            <a:endParaRPr kumimoji="0" lang="en-US" sz="1200" b="1" i="0" u="none" strike="noStrike" kern="1200" cap="none" spc="0" normalizeH="0" baseline="0" noProof="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0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However, there is one thing to consider. First of all, the manufacturing process should be right, only then will automation bring the required success.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56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Companies that always keep an eye on the overall system consisting of machine, clamping devices, tools, gripping technology and other components achieve particularly great effects.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There is no patent recipe for automating a machine tool. The most suitable solution for your application must always be found.</a:t>
            </a:r>
            <a:endParaRPr lang="de-DE"/>
          </a:p>
        </p:txBody>
      </p:sp>
      <p:sp>
        <p:nvSpPr>
          <p:cNvPr id="4" name="Foliennummernplatzhalter 3"/>
          <p:cNvSpPr>
            <a:spLocks noGrp="1"/>
          </p:cNvSpPr>
          <p:nvPr>
            <p:ph type="sldNum" sz="quarter" idx="5"/>
          </p:nvPr>
        </p:nvSpPr>
        <p:spPr/>
        <p:txBody>
          <a:bodyPr/>
          <a:lstStyle/>
          <a:p>
            <a:fld id="{0A4A11CC-6DD0-4FBA-BFE9-A30FA37B3544}" type="slidenum">
              <a:rPr lang="de-DE" smtClean="0"/>
              <a:t>15</a:t>
            </a:fld>
            <a:endParaRPr lang="de-DE"/>
          </a:p>
        </p:txBody>
      </p:sp>
    </p:spTree>
    <p:extLst>
      <p:ext uri="{BB962C8B-B14F-4D97-AF65-F5344CB8AC3E}">
        <p14:creationId xmlns:p14="http://schemas.microsoft.com/office/powerpoint/2010/main" val="325773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where we enter the picture. We can advise you on the successful automation of your machine tool right from the start. We work with you to find the right type of automation for your application.</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Let's take a look at how to find the right type of automation for you.</a:t>
            </a:r>
          </a:p>
          <a:p>
            <a:r>
              <a:rPr lang="en-US"/>
              <a:t>We will be happy to support you.</a:t>
            </a:r>
            <a:endParaRPr lang="de-DE"/>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extLst>
      <p:ext uri="{BB962C8B-B14F-4D97-AF65-F5344CB8AC3E}">
        <p14:creationId xmlns:p14="http://schemas.microsoft.com/office/powerpoint/2010/main" val="217585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No matter which type of automation ultimately proves to be the right one for you, we have the right components.</a:t>
            </a:r>
            <a:endParaRPr lang="de-DE"/>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extLst>
      <p:ext uri="{BB962C8B-B14F-4D97-AF65-F5344CB8AC3E}">
        <p14:creationId xmlns:p14="http://schemas.microsoft.com/office/powerpoint/2010/main" val="68518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a:t>Select slide 19 or 20!</a:t>
            </a:r>
          </a:p>
          <a:p>
            <a:r>
              <a:rPr lang="en-US" b="1" i="1"/>
              <a:t>19 = for presentation to the end customer</a:t>
            </a:r>
          </a:p>
          <a:p>
            <a:r>
              <a:rPr lang="en-US" b="1" i="1"/>
              <a:t>20 = for presentation to the integrator (e.g. </a:t>
            </a:r>
            <a:r>
              <a:rPr lang="en-US" b="1" i="1" err="1"/>
              <a:t>OpenHouse</a:t>
            </a:r>
            <a:r>
              <a:rPr lang="en-US" b="1" i="1"/>
              <a:t>)</a:t>
            </a:r>
          </a:p>
          <a:p>
            <a:endParaRPr lang="en-US"/>
          </a:p>
          <a:p>
            <a:r>
              <a:rPr lang="en-US"/>
              <a:t>You have a need, We have the process understanding and the right components for every type of machine tool automation, Together with a system integrator, we can implement the right automation solution for you.</a:t>
            </a:r>
            <a:endParaRPr lang="de-DE"/>
          </a:p>
        </p:txBody>
      </p:sp>
      <p:sp>
        <p:nvSpPr>
          <p:cNvPr id="4" name="Foliennummernplatzhalter 3"/>
          <p:cNvSpPr>
            <a:spLocks noGrp="1"/>
          </p:cNvSpPr>
          <p:nvPr>
            <p:ph type="sldNum" sz="quarter" idx="5"/>
          </p:nvPr>
        </p:nvSpPr>
        <p:spPr/>
        <p:txBody>
          <a:bodyPr/>
          <a:lstStyle/>
          <a:p>
            <a:fld id="{0A4A11CC-6DD0-4FBA-BFE9-A30FA37B3544}" type="slidenum">
              <a:rPr lang="de-DE" smtClean="0"/>
              <a:t>20</a:t>
            </a:fld>
            <a:endParaRPr lang="de-DE"/>
          </a:p>
        </p:txBody>
      </p:sp>
    </p:spTree>
    <p:extLst>
      <p:ext uri="{BB962C8B-B14F-4D97-AF65-F5344CB8AC3E}">
        <p14:creationId xmlns:p14="http://schemas.microsoft.com/office/powerpoint/2010/main" val="23963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US" b="1" i="1" noProof="0"/>
              <a:t>Agrega el logo del cliente final o del integrador, dependiendo de a quien se le dará la presentación</a:t>
            </a:r>
          </a:p>
        </p:txBody>
      </p:sp>
      <p:sp>
        <p:nvSpPr>
          <p:cNvPr id="4" name="Foliennummernplatzhalter 3"/>
          <p:cNvSpPr>
            <a:spLocks noGrp="1"/>
          </p:cNvSpPr>
          <p:nvPr>
            <p:ph type="sldNum" sz="quarter" idx="5"/>
          </p:nvPr>
        </p:nvSpPr>
        <p:spPr/>
        <p:txBody>
          <a:bodyPr/>
          <a:lstStyle/>
          <a:p>
            <a:fld id="{0A4A11CC-6DD0-4FBA-BFE9-A30FA37B3544}" type="slidenum">
              <a:rPr lang="de-DE" smtClean="0"/>
              <a:t>2</a:t>
            </a:fld>
            <a:endParaRPr lang="de-DE"/>
          </a:p>
        </p:txBody>
      </p:sp>
    </p:spTree>
    <p:extLst>
      <p:ext uri="{BB962C8B-B14F-4D97-AF65-F5344CB8AC3E}">
        <p14:creationId xmlns:p14="http://schemas.microsoft.com/office/powerpoint/2010/main" val="16048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US" b="1" i="1" noProof="0"/>
              <a:t>Selecciona diapositiva 19 o 20</a:t>
            </a:r>
          </a:p>
          <a:p>
            <a:r>
              <a:rPr lang="es-US" b="1" i="1" noProof="0"/>
              <a:t>19 = para presentación a clientes finales</a:t>
            </a:r>
          </a:p>
          <a:p>
            <a:r>
              <a:rPr lang="es-US" b="1" i="1" noProof="0"/>
              <a:t>20 = para presentación a integradores (</a:t>
            </a:r>
            <a:r>
              <a:rPr lang="es-US" b="1" i="1" noProof="0" err="1"/>
              <a:t>e.g</a:t>
            </a:r>
            <a:r>
              <a:rPr lang="es-US" b="1" i="1" noProof="0"/>
              <a:t>. </a:t>
            </a:r>
            <a:r>
              <a:rPr lang="es-US" b="1" i="1" noProof="0" err="1"/>
              <a:t>OpenHouse</a:t>
            </a:r>
            <a:r>
              <a:rPr lang="es-US" b="1" i="1" noProof="0"/>
              <a:t>)</a:t>
            </a:r>
          </a:p>
          <a:p>
            <a:endParaRPr lang="en-US"/>
          </a:p>
          <a:p>
            <a:r>
              <a:rPr lang="es-US" noProof="0"/>
              <a:t>El cliente final tiene una necesidad, Conocemos los procesos y tenemos los componentes adecuados para la automatización de cada tipo máquina herramienta, junto con ustedes como integradores Podemos implementar la solución correcta en automatización para el cliente</a:t>
            </a:r>
            <a:r>
              <a:rPr lang="en-US"/>
              <a:t>. </a:t>
            </a:r>
            <a:endParaRPr lang="de-DE"/>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extLst>
      <p:ext uri="{BB962C8B-B14F-4D97-AF65-F5344CB8AC3E}">
        <p14:creationId xmlns:p14="http://schemas.microsoft.com/office/powerpoint/2010/main" val="136875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US" b="1" i="1" noProof="0"/>
              <a:t>Agregar tu foto de perfil, nombre, posición y unidad de negocio.</a:t>
            </a:r>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extLst>
      <p:ext uri="{BB962C8B-B14F-4D97-AF65-F5344CB8AC3E}">
        <p14:creationId xmlns:p14="http://schemas.microsoft.com/office/powerpoint/2010/main" val="30729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has top components in the field of automation and clamping technology, both in workpiece clamping technology and in the field of tool holders. Our portfolio therefore includes everything that is required for the successful automation of a machine tool.</a:t>
            </a:r>
            <a:endParaRPr lang="de-DE"/>
          </a:p>
        </p:txBody>
      </p:sp>
      <p:sp>
        <p:nvSpPr>
          <p:cNvPr id="4" name="Foliennummernplatzhalter 3"/>
          <p:cNvSpPr>
            <a:spLocks noGrp="1"/>
          </p:cNvSpPr>
          <p:nvPr>
            <p:ph type="sldNum" sz="quarter" idx="5"/>
          </p:nvPr>
        </p:nvSpPr>
        <p:spPr/>
        <p:txBody>
          <a:bodyPr/>
          <a:lstStyle/>
          <a:p>
            <a:pPr rtl="0"/>
            <a:fld id="{DCC4DAAC-953A-4DDC-ADA9-6566D2D0868D}" type="slidenum">
              <a:rPr/>
              <a:t>4</a:t>
            </a:fld>
            <a:endParaRPr/>
          </a:p>
        </p:txBody>
      </p:sp>
    </p:spTree>
    <p:extLst>
      <p:ext uri="{BB962C8B-B14F-4D97-AF65-F5344CB8AC3E}">
        <p14:creationId xmlns:p14="http://schemas.microsoft.com/office/powerpoint/2010/main" val="220163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a:t>We take customers to the next level of productivity with these services.</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6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preparation for this presentation, I was wondering how best to get into the subject. I came up with the idea of simply asking the AI what a machine tool actually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1"/>
              <a:t>Original </a:t>
            </a:r>
            <a:r>
              <a:rPr lang="en-US" i="1" err="1"/>
              <a:t>question"Create</a:t>
            </a:r>
            <a:r>
              <a:rPr lang="en-US" i="1"/>
              <a:t> a machine tool. Don't make any mistakes and avoid writing. If you do it well, you'll get a treat."</a:t>
            </a:r>
            <a:endParaRPr lang="de-DE" i="1"/>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J"/>
            </a:pPr>
            <a:r>
              <a:rPr lang="en-US"/>
              <a:t>It's pretty good but doesn't quite correspond to reality yet!</a:t>
            </a:r>
          </a:p>
          <a:p>
            <a:pPr marL="0" indent="0">
              <a:buFont typeface="Wingdings" panose="05000000000000000000" pitchFamily="2" charset="2"/>
              <a:buNone/>
            </a:pPr>
            <a:r>
              <a:rPr lang="en-US"/>
              <a:t>Let's try again....</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i="0">
                <a:solidFill>
                  <a:srgbClr val="003D6A"/>
                </a:solidFill>
              </a:rPr>
              <a:t>Second try, we formulate our question again and give the AI another chance.</a:t>
            </a:r>
          </a:p>
          <a:p>
            <a:endParaRPr lang="en-US" i="0">
              <a:solidFill>
                <a:srgbClr val="003D6A"/>
              </a:solidFill>
            </a:endParaRPr>
          </a:p>
          <a:p>
            <a:r>
              <a:rPr lang="en-US" b="0" i="1">
                <a:solidFill>
                  <a:srgbClr val="003D6A"/>
                </a:solidFill>
              </a:rPr>
              <a:t>Original question:</a:t>
            </a:r>
          </a:p>
          <a:p>
            <a:r>
              <a:rPr lang="en-US" b="0" i="1">
                <a:solidFill>
                  <a:srgbClr val="003D6A"/>
                </a:solidFill>
              </a:rPr>
              <a:t> "You get a treat. That was good. Give me another version with less complexity and more realistic. Search for references online."</a:t>
            </a:r>
            <a:endParaRPr lang="de-DE" b="0" i="1"/>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2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Even better </a:t>
            </a:r>
            <a:r>
              <a:rPr lang="en-US">
                <a:sym typeface="Wingdings" panose="05000000000000000000" pitchFamily="2" charset="2"/>
              </a:rPr>
              <a:t></a:t>
            </a:r>
            <a:endParaRPr lang="en-US"/>
          </a:p>
          <a:p>
            <a:r>
              <a:rPr lang="en-US" i="0"/>
              <a:t>AND WOW, this is probably </a:t>
            </a:r>
            <a:r>
              <a:rPr lang="en-US" i="0">
                <a:highlight>
                  <a:srgbClr val="FFFF00"/>
                </a:highlight>
              </a:rPr>
              <a:t>the machine tool allrounder</a:t>
            </a:r>
            <a:r>
              <a:rPr lang="en-US" i="0"/>
              <a:t>. Everyone wants something like this.</a:t>
            </a:r>
          </a:p>
          <a:p>
            <a:r>
              <a:rPr lang="en-US" i="0"/>
              <a:t>But if you look at the picture with a little distance, this is the state of the art 40 years ago. Or is it?</a:t>
            </a:r>
          </a:p>
          <a:p>
            <a:r>
              <a:rPr lang="en-US" i="0"/>
              <a:t>So here's one last try...</a:t>
            </a:r>
            <a:endParaRPr lang="de-DE" i="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60301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263777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158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3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2033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481050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7855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6974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1574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00934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0646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1795039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77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90578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7.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8.xml"/><Relationship Id="rId7" Type="http://schemas.openxmlformats.org/officeDocument/2006/relationships/image" Target="../media/image32.png"/><Relationship Id="rId12" Type="http://schemas.openxmlformats.org/officeDocument/2006/relationships/image" Target="../media/image67.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20.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11" Type="http://schemas.openxmlformats.org/officeDocument/2006/relationships/image" Target="../media/image26.png"/><Relationship Id="rId5" Type="http://schemas.openxmlformats.org/officeDocument/2006/relationships/image" Target="../media/image74.svg"/><Relationship Id="rId10" Type="http://schemas.openxmlformats.org/officeDocument/2006/relationships/image" Target="../media/image25.svg"/><Relationship Id="rId4" Type="http://schemas.openxmlformats.org/officeDocument/2006/relationships/image" Target="../media/image73.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72D6-4B39-6606-F340-DC2563543E24}"/>
              </a:ext>
            </a:extLst>
          </p:cNvPr>
          <p:cNvSpPr>
            <a:spLocks noGrp="1"/>
          </p:cNvSpPr>
          <p:nvPr>
            <p:ph type="title"/>
          </p:nvPr>
        </p:nvSpPr>
        <p:spPr/>
        <p:txBody>
          <a:bodyPr/>
          <a:lstStyle/>
          <a:p>
            <a:r>
              <a:rPr lang="es-US"/>
              <a:t>Instrucciones</a:t>
            </a:r>
            <a:r>
              <a:rPr lang="en-US"/>
              <a:t> para </a:t>
            </a:r>
            <a:r>
              <a:rPr lang="es-US"/>
              <a:t>dar</a:t>
            </a:r>
            <a:r>
              <a:rPr lang="en-US"/>
              <a:t> la </a:t>
            </a:r>
            <a:r>
              <a:rPr lang="es-US"/>
              <a:t>presentación</a:t>
            </a:r>
            <a:r>
              <a:rPr lang="en-US"/>
              <a:t>.</a:t>
            </a:r>
            <a:endParaRPr lang="de-DE"/>
          </a:p>
        </p:txBody>
      </p:sp>
      <p:sp>
        <p:nvSpPr>
          <p:cNvPr id="3" name="Foliennummernplatzhalter 2">
            <a:extLst>
              <a:ext uri="{FF2B5EF4-FFF2-40B4-BE49-F238E27FC236}">
                <a16:creationId xmlns:a16="http://schemas.microsoft.com/office/drawing/2014/main" id="{305B2FA7-F89B-C0B1-6379-804D92104E33}"/>
              </a:ext>
            </a:extLst>
          </p:cNvPr>
          <p:cNvSpPr>
            <a:spLocks noGrp="1"/>
          </p:cNvSpPr>
          <p:nvPr>
            <p:ph type="sldNum" sz="quarter" idx="10"/>
          </p:nvPr>
        </p:nvSpPr>
        <p:spPr/>
        <p:txBody>
          <a:bodyPr/>
          <a:lstStyle/>
          <a:p>
            <a:fld id="{73F7D4EC-FAF2-48D2-B8E5-457915FC50F3}" type="slidenum">
              <a:rPr lang="de-DE" smtClean="0"/>
              <a:pPr/>
              <a:t>1</a:t>
            </a:fld>
            <a:endParaRPr lang="de-DE"/>
          </a:p>
        </p:txBody>
      </p:sp>
      <p:sp>
        <p:nvSpPr>
          <p:cNvPr id="5" name="Textplatzhalter 4">
            <a:extLst>
              <a:ext uri="{FF2B5EF4-FFF2-40B4-BE49-F238E27FC236}">
                <a16:creationId xmlns:a16="http://schemas.microsoft.com/office/drawing/2014/main" id="{E5D710DF-704C-27C0-8814-0CB4117CB7DF}"/>
              </a:ext>
            </a:extLst>
          </p:cNvPr>
          <p:cNvSpPr>
            <a:spLocks noGrp="1"/>
          </p:cNvSpPr>
          <p:nvPr>
            <p:ph type="body" sz="quarter" idx="12"/>
          </p:nvPr>
        </p:nvSpPr>
        <p:spPr>
          <a:xfrm>
            <a:off x="734228" y="2105123"/>
            <a:ext cx="11198225" cy="4159250"/>
          </a:xfrm>
        </p:spPr>
        <p:txBody>
          <a:bodyPr/>
          <a:lstStyle/>
          <a:p>
            <a:pPr marL="457200" indent="-457200">
              <a:buAutoNum type="arabicPeriod"/>
            </a:pPr>
            <a:r>
              <a:rPr lang="en-US"/>
              <a:t>El </a:t>
            </a:r>
            <a:r>
              <a:rPr lang="es-US"/>
              <a:t>objetivo</a:t>
            </a:r>
            <a:r>
              <a:rPr lang="en-US"/>
              <a:t> de la </a:t>
            </a:r>
            <a:r>
              <a:rPr lang="es-US"/>
              <a:t>presentación</a:t>
            </a:r>
            <a:r>
              <a:rPr lang="en-US"/>
              <a:t> es </a:t>
            </a:r>
            <a:r>
              <a:rPr lang="en-US" err="1"/>
              <a:t>poder</a:t>
            </a:r>
            <a:r>
              <a:rPr lang="en-US"/>
              <a:t> </a:t>
            </a:r>
            <a:r>
              <a:rPr lang="es-US"/>
              <a:t>explicar</a:t>
            </a:r>
            <a:r>
              <a:rPr lang="en-US"/>
              <a:t> a un </a:t>
            </a:r>
            <a:r>
              <a:rPr lang="es-US"/>
              <a:t>cliente</a:t>
            </a:r>
            <a:r>
              <a:rPr lang="en-US"/>
              <a:t> </a:t>
            </a:r>
            <a:r>
              <a:rPr lang="es-US"/>
              <a:t>potencial</a:t>
            </a:r>
            <a:r>
              <a:rPr lang="en-US"/>
              <a:t> </a:t>
            </a:r>
            <a:r>
              <a:rPr lang="en-US" err="1"/>
              <a:t>en</a:t>
            </a:r>
            <a:r>
              <a:rPr lang="en-US"/>
              <a:t> 20 a 30 </a:t>
            </a:r>
            <a:r>
              <a:rPr lang="en-US" err="1"/>
              <a:t>minutos</a:t>
            </a:r>
            <a:r>
              <a:rPr lang="en-US"/>
              <a:t> </a:t>
            </a:r>
            <a:r>
              <a:rPr lang="en-US" err="1"/>
              <a:t>el</a:t>
            </a:r>
            <a:r>
              <a:rPr lang="en-US"/>
              <a:t> </a:t>
            </a:r>
            <a:r>
              <a:rPr lang="en-US" err="1"/>
              <a:t>tema</a:t>
            </a:r>
            <a:r>
              <a:rPr lang="en-US"/>
              <a:t> de Machine Tending y </a:t>
            </a:r>
            <a:r>
              <a:rPr lang="en-US" err="1"/>
              <a:t>el</a:t>
            </a:r>
            <a:r>
              <a:rPr lang="en-US"/>
              <a:t> </a:t>
            </a:r>
            <a:r>
              <a:rPr lang="en-US" err="1"/>
              <a:t>papel</a:t>
            </a:r>
            <a:r>
              <a:rPr lang="en-US"/>
              <a:t> que SCHUNK </a:t>
            </a:r>
            <a:r>
              <a:rPr lang="es-US"/>
              <a:t>desempeña</a:t>
            </a:r>
            <a:r>
              <a:rPr lang="en-US"/>
              <a:t>.</a:t>
            </a:r>
          </a:p>
          <a:p>
            <a:pPr marL="457200" indent="-457200">
              <a:buAutoNum type="arabicPeriod"/>
            </a:pPr>
            <a:r>
              <a:rPr lang="en-US"/>
              <a:t>La </a:t>
            </a:r>
            <a:r>
              <a:rPr lang="es-US"/>
              <a:t>presentación</a:t>
            </a:r>
            <a:r>
              <a:rPr lang="en-US"/>
              <a:t> se </a:t>
            </a:r>
            <a:r>
              <a:rPr lang="es-US"/>
              <a:t>pude</a:t>
            </a:r>
            <a:r>
              <a:rPr lang="en-US"/>
              <a:t> </a:t>
            </a:r>
            <a:r>
              <a:rPr lang="es-US"/>
              <a:t>dar</a:t>
            </a:r>
            <a:r>
              <a:rPr lang="en-US"/>
              <a:t> </a:t>
            </a:r>
            <a:r>
              <a:rPr lang="es-US"/>
              <a:t>directamente</a:t>
            </a:r>
            <a:r>
              <a:rPr lang="en-US"/>
              <a:t> a un </a:t>
            </a:r>
            <a:r>
              <a:rPr lang="es-US"/>
              <a:t>cliente</a:t>
            </a:r>
            <a:r>
              <a:rPr lang="en-US"/>
              <a:t> </a:t>
            </a:r>
            <a:r>
              <a:rPr lang="es-US"/>
              <a:t>potencial</a:t>
            </a:r>
            <a:r>
              <a:rPr lang="en-US"/>
              <a:t> o </a:t>
            </a:r>
            <a:r>
              <a:rPr lang="en-US" err="1"/>
              <a:t>en</a:t>
            </a:r>
            <a:r>
              <a:rPr lang="en-US"/>
              <a:t> </a:t>
            </a:r>
            <a:r>
              <a:rPr lang="es-US"/>
              <a:t>algún</a:t>
            </a:r>
            <a:r>
              <a:rPr lang="en-US"/>
              <a:t> </a:t>
            </a:r>
            <a:r>
              <a:rPr lang="es-US"/>
              <a:t>evento</a:t>
            </a:r>
            <a:r>
              <a:rPr lang="en-US"/>
              <a:t> ( </a:t>
            </a:r>
            <a:r>
              <a:rPr lang="es-US"/>
              <a:t>ejemplos</a:t>
            </a:r>
            <a:r>
              <a:rPr lang="en-US"/>
              <a:t>: </a:t>
            </a:r>
            <a:r>
              <a:rPr lang="es-US"/>
              <a:t>en</a:t>
            </a:r>
            <a:r>
              <a:rPr lang="en-US"/>
              <a:t> </a:t>
            </a:r>
            <a:r>
              <a:rPr lang="es-US"/>
              <a:t>exhibiciones</a:t>
            </a:r>
            <a:r>
              <a:rPr lang="en-US"/>
              <a:t> de </a:t>
            </a:r>
            <a:r>
              <a:rPr lang="es-US"/>
              <a:t>integradores</a:t>
            </a:r>
            <a:r>
              <a:rPr lang="en-US"/>
              <a:t> o </a:t>
            </a:r>
            <a:r>
              <a:rPr lang="es-US"/>
              <a:t>cuando</a:t>
            </a:r>
            <a:r>
              <a:rPr lang="en-US"/>
              <a:t> se </a:t>
            </a:r>
            <a:r>
              <a:rPr lang="es-US"/>
              <a:t>visite</a:t>
            </a:r>
            <a:r>
              <a:rPr lang="en-US"/>
              <a:t> a un </a:t>
            </a:r>
            <a:r>
              <a:rPr lang="es-US"/>
              <a:t>integrador</a:t>
            </a:r>
            <a:r>
              <a:rPr lang="en-US"/>
              <a:t>).</a:t>
            </a:r>
          </a:p>
          <a:p>
            <a:pPr marL="457200" indent="-457200">
              <a:buAutoNum type="arabicPeriod"/>
            </a:pPr>
            <a:r>
              <a:rPr lang="en-US"/>
              <a:t>The notes on each slide should help to convey the right message. Notes in bold and italics show you which individual changes need to be made to the slide. </a:t>
            </a:r>
          </a:p>
          <a:p>
            <a:pPr marL="457200" indent="-457200">
              <a:buAutoNum type="arabicPeriod"/>
            </a:pPr>
            <a:r>
              <a:rPr lang="en-US"/>
              <a:t>Las </a:t>
            </a:r>
            <a:r>
              <a:rPr lang="en-US" err="1"/>
              <a:t>notas</a:t>
            </a:r>
            <a:r>
              <a:rPr lang="en-US"/>
              <a:t> </a:t>
            </a:r>
            <a:r>
              <a:rPr lang="en-US" err="1"/>
              <a:t>en</a:t>
            </a:r>
            <a:r>
              <a:rPr lang="en-US"/>
              <a:t> </a:t>
            </a:r>
            <a:r>
              <a:rPr lang="es-US"/>
              <a:t>cada</a:t>
            </a:r>
            <a:r>
              <a:rPr lang="en-US"/>
              <a:t> </a:t>
            </a:r>
            <a:r>
              <a:rPr lang="es-US"/>
              <a:t>diapositiva</a:t>
            </a:r>
            <a:r>
              <a:rPr lang="en-US"/>
              <a:t> </a:t>
            </a:r>
            <a:r>
              <a:rPr lang="en-US" err="1"/>
              <a:t>pueden</a:t>
            </a:r>
            <a:r>
              <a:rPr lang="en-US"/>
              <a:t> </a:t>
            </a:r>
            <a:r>
              <a:rPr lang="en-US" err="1"/>
              <a:t>ayudar</a:t>
            </a:r>
            <a:r>
              <a:rPr lang="en-US"/>
              <a:t> a </a:t>
            </a:r>
            <a:r>
              <a:rPr lang="es-US"/>
              <a:t>transmitir</a:t>
            </a:r>
            <a:r>
              <a:rPr lang="en-US"/>
              <a:t> </a:t>
            </a:r>
            <a:r>
              <a:rPr lang="en-US" err="1"/>
              <a:t>el</a:t>
            </a:r>
            <a:r>
              <a:rPr lang="en-US"/>
              <a:t> </a:t>
            </a:r>
            <a:r>
              <a:rPr lang="es-US"/>
              <a:t>mensaje</a:t>
            </a:r>
            <a:r>
              <a:rPr lang="en-US"/>
              <a:t> </a:t>
            </a:r>
            <a:r>
              <a:rPr lang="es-US"/>
              <a:t>correcto</a:t>
            </a:r>
            <a:r>
              <a:rPr lang="en-US"/>
              <a:t>. </a:t>
            </a:r>
            <a:r>
              <a:rPr lang="es-US"/>
              <a:t>Las notas en negrita y cursiva le indican qué cambios individuales hay que hacer en la diapositiva. </a:t>
            </a:r>
            <a:endParaRPr lang="en-US"/>
          </a:p>
          <a:p>
            <a:pPr marL="457200" indent="-457200">
              <a:buAutoNum type="arabicPeriod"/>
            </a:pPr>
            <a:r>
              <a:rPr lang="en-US"/>
              <a:t>Por </a:t>
            </a:r>
            <a:r>
              <a:rPr lang="es-US"/>
              <a:t>favor</a:t>
            </a:r>
            <a:r>
              <a:rPr lang="en-US"/>
              <a:t> solo </a:t>
            </a:r>
            <a:r>
              <a:rPr lang="es-US"/>
              <a:t>presentar</a:t>
            </a:r>
            <a:r>
              <a:rPr lang="en-US"/>
              <a:t> la </a:t>
            </a:r>
            <a:r>
              <a:rPr lang="es-US"/>
              <a:t>presentación</a:t>
            </a:r>
            <a:r>
              <a:rPr lang="en-US"/>
              <a:t> </a:t>
            </a:r>
            <a:r>
              <a:rPr lang="es-US"/>
              <a:t>en</a:t>
            </a:r>
            <a:r>
              <a:rPr lang="en-US"/>
              <a:t> modo </a:t>
            </a:r>
            <a:r>
              <a:rPr lang="es-US"/>
              <a:t>presentación</a:t>
            </a:r>
            <a:r>
              <a:rPr lang="en-US"/>
              <a:t>, hay </a:t>
            </a:r>
            <a:r>
              <a:rPr lang="es-US"/>
              <a:t>muchas</a:t>
            </a:r>
            <a:r>
              <a:rPr lang="en-US"/>
              <a:t> </a:t>
            </a:r>
            <a:r>
              <a:rPr lang="es-US"/>
              <a:t>diapositivas</a:t>
            </a:r>
            <a:r>
              <a:rPr lang="en-US"/>
              <a:t> </a:t>
            </a:r>
            <a:r>
              <a:rPr lang="es-US"/>
              <a:t>animadas</a:t>
            </a:r>
            <a:r>
              <a:rPr lang="en-US"/>
              <a:t>.</a:t>
            </a:r>
            <a:endParaRPr lang="de-DE"/>
          </a:p>
        </p:txBody>
      </p:sp>
    </p:spTree>
    <p:extLst>
      <p:ext uri="{BB962C8B-B14F-4D97-AF65-F5344CB8AC3E}">
        <p14:creationId xmlns:p14="http://schemas.microsoft.com/office/powerpoint/2010/main" val="122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pic>
        <p:nvPicPr>
          <p:cNvPr id="7" name="Grafik 6" descr="Zwei Sprechblasen">
            <a:extLst>
              <a:ext uri="{FF2B5EF4-FFF2-40B4-BE49-F238E27FC236}">
                <a16:creationId xmlns:a16="http://schemas.microsoft.com/office/drawing/2014/main" id="{6B970DF8-6B8C-299E-B628-DAE344703C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8" name="Gruppieren 7">
            <a:extLst>
              <a:ext uri="{FF2B5EF4-FFF2-40B4-BE49-F238E27FC236}">
                <a16:creationId xmlns:a16="http://schemas.microsoft.com/office/drawing/2014/main" id="{F96DD8EB-4672-7D9A-44B4-5927DBD6BC10}"/>
              </a:ext>
            </a:extLst>
          </p:cNvPr>
          <p:cNvGrpSpPr/>
          <p:nvPr/>
        </p:nvGrpSpPr>
        <p:grpSpPr>
          <a:xfrm>
            <a:off x="2417533" y="3083775"/>
            <a:ext cx="8574317" cy="2143125"/>
            <a:chOff x="1998433" y="3036150"/>
            <a:chExt cx="8574317" cy="2143125"/>
          </a:xfrm>
        </p:grpSpPr>
        <p:pic>
          <p:nvPicPr>
            <p:cNvPr id="9" name="Picture 2" descr="ChatGPT – Wikipedia">
              <a:extLst>
                <a:ext uri="{FF2B5EF4-FFF2-40B4-BE49-F238E27FC236}">
                  <a16:creationId xmlns:a16="http://schemas.microsoft.com/office/drawing/2014/main" id="{C5843AA5-8508-FB0E-3F1D-77C2A79220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28CD54-D9AC-2EC2-1E44-64D1FD7541D6}"/>
                </a:ext>
              </a:extLst>
            </p:cNvPr>
            <p:cNvSpPr txBox="1"/>
            <p:nvPr/>
          </p:nvSpPr>
          <p:spPr>
            <a:xfrm>
              <a:off x="4141558" y="3507547"/>
              <a:ext cx="643119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3D6A"/>
                  </a:solidFill>
                  <a:effectLst/>
                  <a:uLnTx/>
                  <a:uFillTx/>
                  <a:latin typeface="Fago Pro"/>
                  <a:ea typeface="+mn-ea"/>
                  <a:cs typeface="+mn-cs"/>
                </a:rPr>
                <a:t>"...</a:t>
              </a:r>
              <a:r>
                <a:rPr kumimoji="0" lang="es-US" sz="2400" b="0" i="1" u="none" strike="noStrike" kern="1200" cap="none" spc="0" normalizeH="0" baseline="0" noProof="0">
                  <a:ln>
                    <a:noFill/>
                  </a:ln>
                  <a:solidFill>
                    <a:srgbClr val="003D6A"/>
                  </a:solidFill>
                  <a:effectLst/>
                  <a:uLnTx/>
                  <a:uFillTx/>
                  <a:latin typeface="Fago Pro"/>
                  <a:ea typeface="+mn-ea"/>
                  <a:cs typeface="+mn-cs"/>
                </a:rPr>
                <a:t> Ahora, por favor, mire hacia el futuro. ¿Qué aspecto tendrán las máquinas herramienta en el futuro? Sea creativo, pero realista</a:t>
              </a:r>
              <a:r>
                <a:rPr kumimoji="0" lang="en-US" sz="2400" b="0" i="1" u="none" strike="noStrike" kern="1200" cap="none" spc="0" normalizeH="0" baseline="0" noProof="0">
                  <a:ln>
                    <a:noFill/>
                  </a:ln>
                  <a:solidFill>
                    <a:srgbClr val="003D6A"/>
                  </a:solidFill>
                  <a:effectLst/>
                  <a:uLnTx/>
                  <a:uFillTx/>
                  <a:latin typeface="Fago Pro"/>
                  <a:ea typeface="+mn-ea"/>
                  <a:cs typeface="+mn-cs"/>
                </a:rPr>
                <a:t>."</a:t>
              </a:r>
              <a:endParaRPr kumimoji="0" lang="de-DE" sz="2400" b="0" i="1" u="none" strike="noStrike" kern="1200" cap="none" spc="0" normalizeH="0" baseline="0" noProof="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21443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9E9ED2D1-74C1-689B-CE0A-E537AE27BD36}"/>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a:extLst>
              <a:ext uri="{FF2B5EF4-FFF2-40B4-BE49-F238E27FC236}">
                <a16:creationId xmlns:a16="http://schemas.microsoft.com/office/drawing/2014/main" id="{020C5BB2-A85F-14DD-18A4-A460A405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a:extLst>
              <a:ext uri="{FF2B5EF4-FFF2-40B4-BE49-F238E27FC236}">
                <a16:creationId xmlns:a16="http://schemas.microsoft.com/office/drawing/2014/main" id="{3EB383BF-8D15-584C-F4E5-31FD3B89231C}"/>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a:t>Source:</a:t>
            </a:r>
            <a:r>
              <a:rPr kumimoji="0" lang="de-DE" sz="16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53156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C759809-DFDC-FD16-2A9C-CAA470E5230B}"/>
              </a:ext>
            </a:extLst>
          </p:cNvPr>
          <p:cNvGrpSpPr/>
          <p:nvPr/>
        </p:nvGrpSpPr>
        <p:grpSpPr>
          <a:xfrm>
            <a:off x="1966011" y="1807757"/>
            <a:ext cx="2520000" cy="1800000"/>
            <a:chOff x="1042375" y="1846005"/>
            <a:chExt cx="2520000" cy="1800000"/>
          </a:xfrm>
        </p:grpSpPr>
        <p:sp>
          <p:nvSpPr>
            <p:cNvPr id="19" name="Denkblase: wolkenförmig 18">
              <a:extLst>
                <a:ext uri="{FF2B5EF4-FFF2-40B4-BE49-F238E27FC236}">
                  <a16:creationId xmlns:a16="http://schemas.microsoft.com/office/drawing/2014/main" id="{6740B07C-CFF7-481F-8B6C-8C9A09EE05F2}"/>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87E1F7A-18A0-C9AE-0DED-009019B4202C}"/>
                </a:ext>
              </a:extLst>
            </p:cNvPr>
            <p:cNvSpPr txBox="1"/>
            <p:nvPr/>
          </p:nvSpPr>
          <p:spPr>
            <a:xfrm>
              <a:off x="1163962" y="2207617"/>
              <a:ext cx="2275896"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US" sz="2000" b="0" i="0" u="none" strike="noStrike" kern="1200" cap="none" spc="0" normalizeH="0" baseline="0">
                  <a:ln>
                    <a:noFill/>
                  </a:ln>
                  <a:solidFill>
                    <a:srgbClr val="003D6A"/>
                  </a:solidFill>
                  <a:effectLst/>
                  <a:uLnTx/>
                  <a:uFillTx/>
                  <a:latin typeface="Fago Pro" panose="02000506040000020004" pitchFamily="50" charset="0"/>
                  <a:ea typeface="+mn-ea"/>
                  <a:cs typeface="+mn-cs"/>
                </a:rPr>
                <a:t>¿Debería automatizar? Si o No</a:t>
              </a:r>
              <a:endParaRPr kumimoji="0" lang="es-US" sz="2000" b="1" i="0" u="none" strike="noStrike" kern="1200" cap="none" spc="0" normalizeH="0" baseline="0">
                <a:ln>
                  <a:noFill/>
                </a:ln>
                <a:solidFill>
                  <a:srgbClr val="BCCF00"/>
                </a:solidFill>
                <a:effectLst/>
                <a:uLnTx/>
                <a:uFillTx/>
                <a:latin typeface="Fago Pro" panose="02000506040000020004" pitchFamily="50" charset="0"/>
                <a:ea typeface="+mn-ea"/>
                <a:cs typeface="+mn-cs"/>
              </a:endParaRPr>
            </a:p>
          </p:txBody>
        </p:sp>
      </p:grpSp>
      <p:grpSp>
        <p:nvGrpSpPr>
          <p:cNvPr id="25" name="Gruppieren 24">
            <a:extLst>
              <a:ext uri="{FF2B5EF4-FFF2-40B4-BE49-F238E27FC236}">
                <a16:creationId xmlns:a16="http://schemas.microsoft.com/office/drawing/2014/main" id="{391C7DD9-7996-A727-3A97-42FDB69182A4}"/>
              </a:ext>
            </a:extLst>
          </p:cNvPr>
          <p:cNvGrpSpPr/>
          <p:nvPr/>
        </p:nvGrpSpPr>
        <p:grpSpPr>
          <a:xfrm>
            <a:off x="1941989" y="1837865"/>
            <a:ext cx="2520000" cy="1800000"/>
            <a:chOff x="1018353" y="1820457"/>
            <a:chExt cx="2520000" cy="1800000"/>
          </a:xfrm>
        </p:grpSpPr>
        <p:sp>
          <p:nvSpPr>
            <p:cNvPr id="26" name="Denkblase: wolkenförmig 25">
              <a:extLst>
                <a:ext uri="{FF2B5EF4-FFF2-40B4-BE49-F238E27FC236}">
                  <a16:creationId xmlns:a16="http://schemas.microsoft.com/office/drawing/2014/main" id="{DDDE359B-4438-A4FF-DC9E-3C9C314AA8AE}"/>
                </a:ext>
              </a:extLst>
            </p:cNvPr>
            <p:cNvSpPr/>
            <p:nvPr/>
          </p:nvSpPr>
          <p:spPr>
            <a:xfrm flipH="1">
              <a:off x="1018353" y="18204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513201E0-1FCA-FEFA-EAC1-A2BEE9E86BE0}"/>
                </a:ext>
              </a:extLst>
            </p:cNvPr>
            <p:cNvSpPr txBox="1"/>
            <p:nvPr/>
          </p:nvSpPr>
          <p:spPr>
            <a:xfrm>
              <a:off x="1163962" y="2296675"/>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US" sz="2000" b="0" i="0" u="none" strike="noStrike" kern="1200" cap="none" spc="0" normalizeH="0" baseline="0">
                  <a:ln>
                    <a:noFill/>
                  </a:ln>
                  <a:solidFill>
                    <a:srgbClr val="003D6A"/>
                  </a:solidFill>
                  <a:effectLst/>
                  <a:uLnTx/>
                  <a:uFillTx/>
                  <a:latin typeface="Fago Pro" panose="02000506040000020004" pitchFamily="50" charset="0"/>
                  <a:ea typeface="+mn-ea"/>
                  <a:cs typeface="+mn-cs"/>
                </a:rPr>
                <a:t>¿Como puedo automatizar</a:t>
              </a:r>
              <a:r>
                <a:rPr kumimoji="0" lang="de-DE" sz="20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a:t>
              </a:r>
              <a:endParaRPr kumimoji="0" lang="en-US" sz="2000" b="1" i="0" u="none" strike="noStrike" kern="1200" cap="none" spc="0" normalizeH="0" baseline="0" noProof="0">
                <a:ln>
                  <a:noFill/>
                </a:ln>
                <a:solidFill>
                  <a:srgbClr val="BCCF00"/>
                </a:solidFill>
                <a:effectLst/>
                <a:uLnTx/>
                <a:uFillTx/>
                <a:latin typeface="Fago Pro" panose="02000506040000020004" pitchFamily="50" charset="0"/>
                <a:ea typeface="+mn-ea"/>
                <a:cs typeface="+mn-cs"/>
              </a:endParaRPr>
            </a:p>
          </p:txBody>
        </p:sp>
      </p:grpSp>
      <p:sp>
        <p:nvSpPr>
          <p:cNvPr id="2" name="Titel 1">
            <a:extLst>
              <a:ext uri="{FF2B5EF4-FFF2-40B4-BE49-F238E27FC236}">
                <a16:creationId xmlns:a16="http://schemas.microsoft.com/office/drawing/2014/main" id="{1B84A7EC-850E-4BC0-96A0-7D2A09A53FFA}"/>
              </a:ext>
            </a:extLst>
          </p:cNvPr>
          <p:cNvSpPr>
            <a:spLocks noGrp="1"/>
          </p:cNvSpPr>
          <p:nvPr>
            <p:ph type="title"/>
          </p:nvPr>
        </p:nvSpPr>
        <p:spPr>
          <a:xfrm>
            <a:off x="658814" y="610441"/>
            <a:ext cx="8996816" cy="1020318"/>
          </a:xfrm>
        </p:spPr>
        <p:txBody>
          <a:bodyPr/>
          <a:lstStyle/>
          <a:p>
            <a:r>
              <a:rPr lang="es-US"/>
              <a:t>Automatizar – Si / No</a:t>
            </a:r>
          </a:p>
        </p:txBody>
      </p:sp>
      <p:sp>
        <p:nvSpPr>
          <p:cNvPr id="3" name="Foliennummernplatzhalter 2">
            <a:extLst>
              <a:ext uri="{FF2B5EF4-FFF2-40B4-BE49-F238E27FC236}">
                <a16:creationId xmlns:a16="http://schemas.microsoft.com/office/drawing/2014/main" id="{1A080830-4293-4566-968E-A4ECB5B81D18}"/>
              </a:ext>
            </a:extLst>
          </p:cNvPr>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D83C70D5-14BA-4CBE-A563-64D5ED57071B}"/>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grpSp>
        <p:nvGrpSpPr>
          <p:cNvPr id="18" name="Gruppieren 17">
            <a:extLst>
              <a:ext uri="{FF2B5EF4-FFF2-40B4-BE49-F238E27FC236}">
                <a16:creationId xmlns:a16="http://schemas.microsoft.com/office/drawing/2014/main" id="{C597E930-3989-6EE7-7406-B680150F3CF8}"/>
              </a:ext>
            </a:extLst>
          </p:cNvPr>
          <p:cNvGrpSpPr/>
          <p:nvPr/>
        </p:nvGrpSpPr>
        <p:grpSpPr>
          <a:xfrm>
            <a:off x="5057507" y="2169369"/>
            <a:ext cx="1695450" cy="4378496"/>
            <a:chOff x="3398648" y="1869063"/>
            <a:chExt cx="1695450" cy="4378496"/>
          </a:xfrm>
        </p:grpSpPr>
        <p:pic>
          <p:nvPicPr>
            <p:cNvPr id="8" name="Grafik 7" descr="Mann mit verschränkten Armen">
              <a:extLst>
                <a:ext uri="{FF2B5EF4-FFF2-40B4-BE49-F238E27FC236}">
                  <a16:creationId xmlns:a16="http://schemas.microsoft.com/office/drawing/2014/main" id="{7D96185C-4BD6-920E-7499-B1BC5CD8D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a:extLst>
                <a:ext uri="{FF2B5EF4-FFF2-40B4-BE49-F238E27FC236}">
                  <a16:creationId xmlns:a16="http://schemas.microsoft.com/office/drawing/2014/main" id="{D03954EE-629F-FF39-17B9-117EB7FA3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a:extLst>
                <a:ext uri="{FF2B5EF4-FFF2-40B4-BE49-F238E27FC236}">
                  <a16:creationId xmlns:a16="http://schemas.microsoft.com/office/drawing/2014/main" id="{9475B676-18FF-A108-0A49-01BBDDB91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a:extLst>
              <a:ext uri="{FF2B5EF4-FFF2-40B4-BE49-F238E27FC236}">
                <a16:creationId xmlns:a16="http://schemas.microsoft.com/office/drawing/2014/main" id="{02674A51-366B-5862-B7AE-574D11117F47}"/>
              </a:ext>
            </a:extLst>
          </p:cNvPr>
          <p:cNvGrpSpPr/>
          <p:nvPr/>
        </p:nvGrpSpPr>
        <p:grpSpPr>
          <a:xfrm>
            <a:off x="7604585" y="1807757"/>
            <a:ext cx="2520000" cy="1800000"/>
            <a:chOff x="7604585" y="1807757"/>
            <a:chExt cx="2520000" cy="1800000"/>
          </a:xfrm>
        </p:grpSpPr>
        <p:sp>
          <p:nvSpPr>
            <p:cNvPr id="22" name="Denkblase: wolkenförmig 21">
              <a:extLst>
                <a:ext uri="{FF2B5EF4-FFF2-40B4-BE49-F238E27FC236}">
                  <a16:creationId xmlns:a16="http://schemas.microsoft.com/office/drawing/2014/main" id="{FF74CBF4-7FA0-7304-4F7F-7E1AE33A404F}"/>
                </a:ext>
              </a:extLst>
            </p:cNvPr>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3033840-B786-7672-E08A-2BC3AFE277A8}"/>
                </a:ext>
              </a:extLst>
            </p:cNvPr>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2255603-754F-1B3C-215A-6A0E060B2E56}"/>
                </a:ext>
              </a:extLst>
            </p:cNvPr>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a:extLst>
                <a:ext uri="{FF2B5EF4-FFF2-40B4-BE49-F238E27FC236}">
                  <a16:creationId xmlns:a16="http://schemas.microsoft.com/office/drawing/2014/main" id="{C0461CED-88E9-AE4A-52E9-9EA1A9615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D4EF244-5A76-D27B-DFA5-47AC9A34D094}"/>
                </a:ext>
              </a:extLst>
            </p:cNvPr>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B91A663C-CB74-964D-8493-78A4603BAA35}"/>
                </a:ext>
              </a:extLst>
            </p:cNvPr>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9765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7E9BA-E662-7330-E8A8-C3AF306D787E}"/>
              </a:ext>
            </a:extLst>
          </p:cNvPr>
          <p:cNvSpPr>
            <a:spLocks noGrp="1"/>
          </p:cNvSpPr>
          <p:nvPr>
            <p:ph type="title"/>
          </p:nvPr>
        </p:nvSpPr>
        <p:spPr/>
        <p:txBody>
          <a:bodyPr/>
          <a:lstStyle/>
          <a:p>
            <a:br>
              <a:rPr lang="es-US" sz="4400"/>
            </a:br>
            <a:r>
              <a:rPr lang="es-US" sz="4400"/>
              <a:t>¡Si un “mal” proceso es automatizado, tendrás un proceso automatizado malo!</a:t>
            </a:r>
          </a:p>
        </p:txBody>
      </p:sp>
      <p:sp>
        <p:nvSpPr>
          <p:cNvPr id="3" name="Foliennummernplatzhalter 2">
            <a:extLst>
              <a:ext uri="{FF2B5EF4-FFF2-40B4-BE49-F238E27FC236}">
                <a16:creationId xmlns:a16="http://schemas.microsoft.com/office/drawing/2014/main" id="{947A32B3-753F-BB05-DF30-7B15D4293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933B5037-E68B-AFC6-0977-8307C148B92C}"/>
              </a:ext>
            </a:extLst>
          </p:cNvPr>
          <p:cNvSpPr>
            <a:spLocks noGrp="1"/>
          </p:cNvSpPr>
          <p:nvPr>
            <p:ph type="body" sz="quarter" idx="11"/>
          </p:nvPr>
        </p:nvSpPr>
        <p:spPr/>
        <p:txBody>
          <a:bodyPr/>
          <a:lstStyle/>
          <a:p>
            <a:r>
              <a:rPr lang="de-DE"/>
              <a:t>SCHUNK-</a:t>
            </a:r>
            <a:r>
              <a:rPr lang="de-DE" err="1"/>
              <a:t>Cliente</a:t>
            </a:r>
            <a:endParaRPr lang="de-DE"/>
          </a:p>
        </p:txBody>
      </p:sp>
    </p:spTree>
    <p:extLst>
      <p:ext uri="{BB962C8B-B14F-4D97-AF65-F5344CB8AC3E}">
        <p14:creationId xmlns:p14="http://schemas.microsoft.com/office/powerpoint/2010/main" val="66172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D9B6-9E8B-32FB-4FBF-284FBA63F319}"/>
              </a:ext>
            </a:extLst>
          </p:cNvPr>
          <p:cNvSpPr>
            <a:spLocks noGrp="1"/>
          </p:cNvSpPr>
          <p:nvPr>
            <p:ph type="title"/>
          </p:nvPr>
        </p:nvSpPr>
        <p:spPr/>
        <p:txBody>
          <a:bodyPr/>
          <a:lstStyle/>
          <a:p>
            <a:r>
              <a:rPr lang="es-US"/>
              <a:t>Requisitos previos para la carga automatizada de máquinas herramienta</a:t>
            </a:r>
          </a:p>
        </p:txBody>
      </p:sp>
      <p:sp>
        <p:nvSpPr>
          <p:cNvPr id="3" name="Foliennummernplatzhalter 2">
            <a:extLst>
              <a:ext uri="{FF2B5EF4-FFF2-40B4-BE49-F238E27FC236}">
                <a16:creationId xmlns:a16="http://schemas.microsoft.com/office/drawing/2014/main" id="{27A14249-51D3-A080-9569-2B2902CD5F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C80036A9-2C1A-E04A-A537-8E5A127006C0}"/>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sp>
        <p:nvSpPr>
          <p:cNvPr id="5" name="Textplatzhalter 4">
            <a:extLst>
              <a:ext uri="{FF2B5EF4-FFF2-40B4-BE49-F238E27FC236}">
                <a16:creationId xmlns:a16="http://schemas.microsoft.com/office/drawing/2014/main" id="{E1573C5F-7BFA-41B8-08C2-75C766532B28}"/>
              </a:ext>
            </a:extLst>
          </p:cNvPr>
          <p:cNvSpPr>
            <a:spLocks noGrp="1"/>
          </p:cNvSpPr>
          <p:nvPr>
            <p:ph type="body" sz="quarter" idx="12"/>
          </p:nvPr>
        </p:nvSpPr>
        <p:spPr>
          <a:xfrm>
            <a:off x="2394853" y="2175168"/>
            <a:ext cx="3566087" cy="1123950"/>
          </a:xfrm>
        </p:spPr>
        <p:txBody>
          <a:bodyPr/>
          <a:lstStyle/>
          <a:p>
            <a:pPr marL="457200" indent="-457200" algn="ctr">
              <a:buAutoNum type="arabicPeriod"/>
            </a:pPr>
            <a:r>
              <a:rPr lang="es-US"/>
              <a:t>Optimizar el proceso existente y hacerlo estable</a:t>
            </a:r>
            <a:r>
              <a:rPr lang="en-US"/>
              <a:t>.</a:t>
            </a:r>
            <a:endParaRPr lang="de-DE"/>
          </a:p>
          <a:p>
            <a:pPr algn="ctr"/>
            <a:endParaRPr lang="de-DE"/>
          </a:p>
        </p:txBody>
      </p:sp>
      <p:grpSp>
        <p:nvGrpSpPr>
          <p:cNvPr id="18" name="Gruppieren 17">
            <a:extLst>
              <a:ext uri="{FF2B5EF4-FFF2-40B4-BE49-F238E27FC236}">
                <a16:creationId xmlns:a16="http://schemas.microsoft.com/office/drawing/2014/main" id="{74E725A6-806F-82B0-8648-259B6CFAC46F}"/>
              </a:ext>
            </a:extLst>
          </p:cNvPr>
          <p:cNvGrpSpPr/>
          <p:nvPr/>
        </p:nvGrpSpPr>
        <p:grpSpPr>
          <a:xfrm>
            <a:off x="1673039" y="3492137"/>
            <a:ext cx="5026039" cy="2340000"/>
            <a:chOff x="2034989" y="3492137"/>
            <a:chExt cx="5026039" cy="2340000"/>
          </a:xfrm>
        </p:grpSpPr>
        <p:pic>
          <p:nvPicPr>
            <p:cNvPr id="7" name="Grafik 11">
              <a:extLst>
                <a:ext uri="{FF2B5EF4-FFF2-40B4-BE49-F238E27FC236}">
                  <a16:creationId xmlns:a16="http://schemas.microsoft.com/office/drawing/2014/main" id="{2959CADF-E6E1-5F70-CE92-A8250042D03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 uri="{28A0092B-C50C-407E-A947-70E740481C1C}">
                  <a14:useLocalDpi xmlns:a14="http://schemas.microsoft.com/office/drawing/2010/main"/>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a:extLst>
                <a:ext uri="{FF2B5EF4-FFF2-40B4-BE49-F238E27FC236}">
                  <a16:creationId xmlns:a16="http://schemas.microsoft.com/office/drawing/2014/main" id="{2748D30F-B3F2-4AD3-267B-F692988B0E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 uri="{28A0092B-C50C-407E-A947-70E740481C1C}">
                  <a14:useLocalDpi xmlns:a14="http://schemas.microsoft.com/office/drawing/2010/main"/>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1EA7674-A65F-E7D1-3C2B-3484FBB35B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8273" y="3868744"/>
              <a:ext cx="754812" cy="1620000"/>
            </a:xfrm>
            <a:prstGeom prst="rect">
              <a:avLst/>
            </a:prstGeom>
          </p:spPr>
        </p:pic>
        <p:sp>
          <p:nvSpPr>
            <p:cNvPr id="13" name="Additionszeichen 12">
              <a:extLst>
                <a:ext uri="{FF2B5EF4-FFF2-40B4-BE49-F238E27FC236}">
                  <a16:creationId xmlns:a16="http://schemas.microsoft.com/office/drawing/2014/main" id="{BCF3691E-439E-4C04-2142-46E27DC83E71}"/>
                </a:ext>
              </a:extLst>
            </p:cNvPr>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a:extLst>
                <a:ext uri="{FF2B5EF4-FFF2-40B4-BE49-F238E27FC236}">
                  <a16:creationId xmlns:a16="http://schemas.microsoft.com/office/drawing/2014/main" id="{4E193A46-66DD-D21D-DC2F-FCF58939BF99}"/>
                </a:ext>
              </a:extLst>
            </p:cNvPr>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AB268DFF-BEEE-94F7-C181-F099424A3EDE}"/>
                </a:ext>
              </a:extLst>
            </p:cNvPr>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C37189DB-CEA5-1EA5-DD5E-15A92F1F59CF}"/>
                </a:ext>
              </a:extLst>
            </p:cNvPr>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a:extLst>
              <a:ext uri="{FF2B5EF4-FFF2-40B4-BE49-F238E27FC236}">
                <a16:creationId xmlns:a16="http://schemas.microsoft.com/office/drawing/2014/main" id="{2E2DAD65-5541-47C2-ED8C-D2731D3CA9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a:extLst>
              <a:ext uri="{FF2B5EF4-FFF2-40B4-BE49-F238E27FC236}">
                <a16:creationId xmlns:a16="http://schemas.microsoft.com/office/drawing/2014/main" id="{C4A307EA-1719-AB3F-9928-6D700A880B05}"/>
              </a:ext>
            </a:extLst>
          </p:cNvPr>
          <p:cNvGrpSpPr/>
          <p:nvPr/>
        </p:nvGrpSpPr>
        <p:grpSpPr>
          <a:xfrm>
            <a:off x="6890966" y="2175720"/>
            <a:ext cx="3519168" cy="3653811"/>
            <a:chOff x="6890966" y="2175720"/>
            <a:chExt cx="3519168" cy="3653811"/>
          </a:xfrm>
        </p:grpSpPr>
        <p:grpSp>
          <p:nvGrpSpPr>
            <p:cNvPr id="17" name="Gruppieren 16">
              <a:extLst>
                <a:ext uri="{FF2B5EF4-FFF2-40B4-BE49-F238E27FC236}">
                  <a16:creationId xmlns:a16="http://schemas.microsoft.com/office/drawing/2014/main" id="{926D6CA5-9D65-7EF5-0B48-95B538551A46}"/>
                </a:ext>
              </a:extLst>
            </p:cNvPr>
            <p:cNvGrpSpPr/>
            <p:nvPr/>
          </p:nvGrpSpPr>
          <p:grpSpPr>
            <a:xfrm>
              <a:off x="6890966" y="3489531"/>
              <a:ext cx="3354563" cy="2340000"/>
              <a:chOff x="7252916" y="3489531"/>
              <a:chExt cx="3354563" cy="2340000"/>
            </a:xfrm>
          </p:grpSpPr>
          <p:sp>
            <p:nvSpPr>
              <p:cNvPr id="23" name="Additionszeichen 22">
                <a:extLst>
                  <a:ext uri="{FF2B5EF4-FFF2-40B4-BE49-F238E27FC236}">
                    <a16:creationId xmlns:a16="http://schemas.microsoft.com/office/drawing/2014/main" id="{BE2C1337-E50F-1E52-1968-AA3C424BFB38}"/>
                  </a:ext>
                </a:extLst>
              </p:cNvPr>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a:extLst>
                  <a:ext uri="{FF2B5EF4-FFF2-40B4-BE49-F238E27FC236}">
                    <a16:creationId xmlns:a16="http://schemas.microsoft.com/office/drawing/2014/main" id="{4DF80CC8-7CE5-E2C8-9534-6C8BA2107E79}"/>
                  </a:ext>
                </a:extLst>
              </p:cNvPr>
              <p:cNvGrpSpPr/>
              <p:nvPr/>
            </p:nvGrpSpPr>
            <p:grpSpPr>
              <a:xfrm>
                <a:off x="8017142" y="3489531"/>
                <a:ext cx="2590337" cy="2340000"/>
                <a:chOff x="8017142" y="3489531"/>
                <a:chExt cx="2590337" cy="2340000"/>
              </a:xfrm>
            </p:grpSpPr>
            <p:sp>
              <p:nvSpPr>
                <p:cNvPr id="11" name="Additionszeichen 10">
                  <a:extLst>
                    <a:ext uri="{FF2B5EF4-FFF2-40B4-BE49-F238E27FC236}">
                      <a16:creationId xmlns:a16="http://schemas.microsoft.com/office/drawing/2014/main" id="{23A9F5E9-05E4-A35B-0DFC-6E2FA2D207AA}"/>
                    </a:ext>
                  </a:extLst>
                </p:cNvPr>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a:extLst>
                    <a:ext uri="{FF2B5EF4-FFF2-40B4-BE49-F238E27FC236}">
                      <a16:creationId xmlns:a16="http://schemas.microsoft.com/office/drawing/2014/main" id="{46938AF6-4619-752D-A083-D331024EE308}"/>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7244" y="3852137"/>
                  <a:ext cx="970235" cy="1620000"/>
                </a:xfrm>
                <a:prstGeom prst="rect">
                  <a:avLst/>
                </a:prstGeom>
              </p:spPr>
            </p:pic>
            <p:pic>
              <p:nvPicPr>
                <p:cNvPr id="22" name="Grafik 21">
                  <a:extLst>
                    <a:ext uri="{FF2B5EF4-FFF2-40B4-BE49-F238E27FC236}">
                      <a16:creationId xmlns:a16="http://schemas.microsoft.com/office/drawing/2014/main" id="{176548CF-8431-A370-AA4B-0B718B584607}"/>
                    </a:ext>
                  </a:extLst>
                </p:cNvPr>
                <p:cNvPicPr>
                  <a:picLocks noChangeAspect="1"/>
                </p:cNvPicPr>
                <p:nvPr/>
              </p:nvPicPr>
              <p:blipFill>
                <a:blip r:embed="rId12"/>
                <a:stretch>
                  <a:fillRect/>
                </a:stretch>
              </p:blipFill>
              <p:spPr>
                <a:xfrm>
                  <a:off x="8184606" y="3868744"/>
                  <a:ext cx="877034" cy="1620000"/>
                </a:xfrm>
                <a:prstGeom prst="rect">
                  <a:avLst/>
                </a:prstGeom>
              </p:spPr>
            </p:pic>
            <p:sp>
              <p:nvSpPr>
                <p:cNvPr id="10" name="Rechteck 9">
                  <a:extLst>
                    <a:ext uri="{FF2B5EF4-FFF2-40B4-BE49-F238E27FC236}">
                      <a16:creationId xmlns:a16="http://schemas.microsoft.com/office/drawing/2014/main" id="{D7A351CF-9A39-8C74-5B5A-A1B9B856CF53}"/>
                    </a:ext>
                  </a:extLst>
                </p:cNvPr>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a:extLst>
                <a:ext uri="{FF2B5EF4-FFF2-40B4-BE49-F238E27FC236}">
                  <a16:creationId xmlns:a16="http://schemas.microsoft.com/office/drawing/2014/main" id="{3F5C0222-7368-EE41-B9FB-343D767357E1}"/>
                </a:ext>
              </a:extLst>
            </p:cNvPr>
            <p:cNvSpPr txBox="1">
              <a:spLocks/>
            </p:cNvSpPr>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kumimoji="0" lang="de-DE" sz="2200" b="1" i="0" u="none" strike="noStrike" kern="1200" cap="none" spc="0" normalizeH="0" baseline="0" noProof="0">
                  <a:ln>
                    <a:noFill/>
                  </a:ln>
                  <a:solidFill>
                    <a:srgbClr val="00B0F0"/>
                  </a:solidFill>
                  <a:effectLst/>
                  <a:uLnTx/>
                  <a:uFillTx/>
                  <a:latin typeface="Fago Pro" panose="02000506040000020004" pitchFamily="50" charset="0"/>
                  <a:ea typeface="+mn-ea"/>
                  <a:cs typeface="+mn-cs"/>
                </a:rPr>
                <a:t>2. </a:t>
              </a:r>
              <a:r>
                <a:rPr kumimoji="0" lang="es-US" sz="2200" b="0" i="0" u="none" strike="noStrike" kern="1200" cap="none" spc="0" normalizeH="0" baseline="0">
                  <a:ln>
                    <a:noFill/>
                  </a:ln>
                  <a:solidFill>
                    <a:srgbClr val="003D6A"/>
                  </a:solidFill>
                  <a:effectLst/>
                  <a:uLnTx/>
                  <a:uFillTx/>
                  <a:latin typeface="Fago Pro" panose="02000506040000020004" pitchFamily="50" charset="0"/>
                  <a:ea typeface="+mn-ea"/>
                  <a:cs typeface="+mn-cs"/>
                </a:rPr>
                <a:t>Automatización del proceso.</a:t>
              </a:r>
            </a:p>
          </p:txBody>
        </p:sp>
      </p:grpSp>
      <p:pic>
        <p:nvPicPr>
          <p:cNvPr id="25" name="Grafik 24" descr="Rakete mit einfarbiger Füllung">
            <a:extLst>
              <a:ext uri="{FF2B5EF4-FFF2-40B4-BE49-F238E27FC236}">
                <a16:creationId xmlns:a16="http://schemas.microsoft.com/office/drawing/2014/main" id="{9725A70A-1B9D-93FC-9E9C-4F2ADB4744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extLst>
      <p:ext uri="{BB962C8B-B14F-4D97-AF65-F5344CB8AC3E}">
        <p14:creationId xmlns:p14="http://schemas.microsoft.com/office/powerpoint/2010/main" val="9239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82F9766-4674-6F59-B471-2A2E182769C3}"/>
              </a:ext>
            </a:extLst>
          </p:cNvPr>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a:extLst>
              <a:ext uri="{FF2B5EF4-FFF2-40B4-BE49-F238E27FC236}">
                <a16:creationId xmlns:a16="http://schemas.microsoft.com/office/drawing/2014/main" id="{ED1146E0-1D08-CE18-BDBB-8C84F2E18838}"/>
              </a:ext>
            </a:extLst>
          </p:cNvPr>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a:extLst>
              <a:ext uri="{FF2B5EF4-FFF2-40B4-BE49-F238E27FC236}">
                <a16:creationId xmlns:a16="http://schemas.microsoft.com/office/drawing/2014/main" id="{FD468C7E-4C45-2320-EF67-540BEF6966D5}"/>
              </a:ext>
            </a:extLst>
          </p:cNvPr>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a:extLst>
              <a:ext uri="{FF2B5EF4-FFF2-40B4-BE49-F238E27FC236}">
                <a16:creationId xmlns:a16="http://schemas.microsoft.com/office/drawing/2014/main" id="{C5560595-4B10-7575-96B2-241C5ED75A2E}"/>
              </a:ext>
            </a:extLst>
          </p:cNvPr>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a:extLst>
              <a:ext uri="{FF2B5EF4-FFF2-40B4-BE49-F238E27FC236}">
                <a16:creationId xmlns:a16="http://schemas.microsoft.com/office/drawing/2014/main" id="{2E534626-C6E6-4538-AB04-3612AAC942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p:blipFill>
        <p:spPr>
          <a:xfrm>
            <a:off x="4443762" y="3982760"/>
            <a:ext cx="3484387" cy="2092252"/>
          </a:xfrm>
          <a:prstGeom prst="rect">
            <a:avLst/>
          </a:prstGeom>
        </p:spPr>
      </p:pic>
      <p:sp>
        <p:nvSpPr>
          <p:cNvPr id="15" name="Grafik 6">
            <a:extLst>
              <a:ext uri="{FF2B5EF4-FFF2-40B4-BE49-F238E27FC236}">
                <a16:creationId xmlns:a16="http://schemas.microsoft.com/office/drawing/2014/main" id="{C19D4A8A-8BF3-001E-5E57-2AAED02F5C08}"/>
              </a:ext>
            </a:extLst>
          </p:cNvPr>
          <p:cNvSpPr/>
          <p:nvPr/>
        </p:nvSpPr>
        <p:spPr>
          <a:xfrm>
            <a:off x="613647" y="69943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1"/>
          </p:nvPr>
        </p:nvSpPr>
        <p:spPr>
          <a:xfrm>
            <a:off x="658814" y="2376071"/>
            <a:ext cx="4065586" cy="700504"/>
          </a:xfrm>
        </p:spPr>
        <p:txBody>
          <a:bodyPr lIns="504000" anchor="ctr"/>
          <a:lstStyle/>
          <a:p>
            <a:pPr marL="0" indent="0">
              <a:buNone/>
            </a:pPr>
            <a:r>
              <a:rPr lang="es-US" sz="2100">
                <a:solidFill>
                  <a:schemeClr val="tx2"/>
                </a:solidFill>
              </a:rPr>
              <a:t>¿Qué tipo de automatización es la mejor solución para tu aplicación?</a:t>
            </a:r>
          </a:p>
        </p:txBody>
      </p:sp>
      <p:sp>
        <p:nvSpPr>
          <p:cNvPr id="10" name="Titel 11">
            <a:extLst>
              <a:ext uri="{FF2B5EF4-FFF2-40B4-BE49-F238E27FC236}">
                <a16:creationId xmlns:a16="http://schemas.microsoft.com/office/drawing/2014/main" id="{3E1DD41C-84E4-3BFC-0A2E-CC0A1980BE31}"/>
              </a:ext>
            </a:extLst>
          </p:cNvPr>
          <p:cNvSpPr txBox="1">
            <a:spLocks/>
          </p:cNvSpPr>
          <p:nvPr/>
        </p:nvSpPr>
        <p:spPr>
          <a:xfrm>
            <a:off x="658814" y="1070701"/>
            <a:ext cx="5010466"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2800" b="1" i="0" u="none" strike="noStrike" kern="1200" cap="none" spc="0" normalizeH="0" baseline="0">
                <a:ln>
                  <a:noFill/>
                </a:ln>
                <a:solidFill>
                  <a:prstClr val="white"/>
                </a:solidFill>
                <a:effectLst/>
                <a:uLnTx/>
                <a:uFillTx/>
                <a:latin typeface="Fago Pro"/>
                <a:ea typeface="+mj-ea"/>
                <a:cs typeface="+mj-cs"/>
              </a:rPr>
              <a:t>100 clientes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2800" b="1" i="0" u="none" strike="noStrike" kern="1200" cap="none" spc="0" normalizeH="0" baseline="0">
                <a:ln>
                  <a:noFill/>
                </a:ln>
                <a:solidFill>
                  <a:prstClr val="white"/>
                </a:solidFill>
                <a:effectLst/>
                <a:uLnTx/>
                <a:uFillTx/>
                <a:latin typeface="Fago Pro"/>
                <a:ea typeface="+mj-ea"/>
                <a:cs typeface="+mj-cs"/>
              </a:rPr>
              <a:t>100 situaciones de producción</a:t>
            </a:r>
          </a:p>
        </p:txBody>
      </p:sp>
      <p:sp>
        <p:nvSpPr>
          <p:cNvPr id="2" name="Foliennummernplatzhalter 1">
            <a:extLst>
              <a:ext uri="{FF2B5EF4-FFF2-40B4-BE49-F238E27FC236}">
                <a16:creationId xmlns:a16="http://schemas.microsoft.com/office/drawing/2014/main" id="{B6992EC9-87C1-7604-9F8B-5A88356CC0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a:extLst>
              <a:ext uri="{FF2B5EF4-FFF2-40B4-BE49-F238E27FC236}">
                <a16:creationId xmlns:a16="http://schemas.microsoft.com/office/drawing/2014/main" id="{A933617E-2CDF-BF70-5EDF-BCD735D6C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859E3EE-E8FB-BD41-8F01-5CCFA4E04D32}"/>
              </a:ext>
            </a:extLst>
          </p:cNvPr>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a:extLst>
              <a:ext uri="{FF2B5EF4-FFF2-40B4-BE49-F238E27FC236}">
                <a16:creationId xmlns:a16="http://schemas.microsoft.com/office/drawing/2014/main" id="{0395F68C-A7DB-5A5B-B37B-DC71F24CF791}"/>
              </a:ext>
            </a:extLst>
          </p:cNvPr>
          <p:cNvPicPr>
            <a:picLocks noChangeAspect="1"/>
          </p:cNvPicPr>
          <p:nvPr/>
        </p:nvPicPr>
        <p:blipFill rotWithShape="1">
          <a:blip r:embed="rId10"/>
          <a:srcRect b="11184"/>
          <a:stretch/>
        </p:blipFill>
        <p:spPr>
          <a:xfrm>
            <a:off x="8531533" y="1070701"/>
            <a:ext cx="2636192" cy="1551919"/>
          </a:xfrm>
          <a:prstGeom prst="rect">
            <a:avLst/>
          </a:prstGeom>
        </p:spPr>
      </p:pic>
    </p:spTree>
    <p:extLst>
      <p:ext uri="{BB962C8B-B14F-4D97-AF65-F5344CB8AC3E}">
        <p14:creationId xmlns:p14="http://schemas.microsoft.com/office/powerpoint/2010/main" val="76873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a:extLst>
              <a:ext uri="{FF2B5EF4-FFF2-40B4-BE49-F238E27FC236}">
                <a16:creationId xmlns:a16="http://schemas.microsoft.com/office/drawing/2014/main" id="{3ADADA67-6181-6BAB-1863-64774744AB51}"/>
              </a:ext>
            </a:extLst>
          </p:cNvPr>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a:extLst>
              <a:ext uri="{FF2B5EF4-FFF2-40B4-BE49-F238E27FC236}">
                <a16:creationId xmlns:a16="http://schemas.microsoft.com/office/drawing/2014/main" id="{B873213A-5297-BE91-8BF0-02CE46C67B55}"/>
              </a:ext>
            </a:extLst>
          </p:cNvPr>
          <p:cNvSpPr>
            <a:spLocks noGrp="1"/>
          </p:cNvSpPr>
          <p:nvPr>
            <p:ph type="title"/>
          </p:nvPr>
        </p:nvSpPr>
        <p:spPr>
          <a:xfrm>
            <a:off x="658814" y="666751"/>
            <a:ext cx="6148386" cy="1020318"/>
          </a:xfrm>
        </p:spPr>
        <p:txBody>
          <a:bodyPr/>
          <a:lstStyle/>
          <a:p>
            <a:r>
              <a:rPr lang="es-US"/>
              <a:t>SCHUNK - Su socio para la productividad.</a:t>
            </a:r>
          </a:p>
        </p:txBody>
      </p:sp>
      <p:sp>
        <p:nvSpPr>
          <p:cNvPr id="2" name="Foliennummernplatzhalter 1">
            <a:extLst>
              <a:ext uri="{FF2B5EF4-FFF2-40B4-BE49-F238E27FC236}">
                <a16:creationId xmlns:a16="http://schemas.microsoft.com/office/drawing/2014/main" id="{00B6196B-EDA0-0D13-12C5-FC5EBEA49A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a:extLst>
              <a:ext uri="{FF2B5EF4-FFF2-40B4-BE49-F238E27FC236}">
                <a16:creationId xmlns:a16="http://schemas.microsoft.com/office/drawing/2014/main" id="{C8A95CD4-9138-5BD7-07F5-45096E144395}"/>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sp>
        <p:nvSpPr>
          <p:cNvPr id="20" name="Titel 11">
            <a:extLst>
              <a:ext uri="{FF2B5EF4-FFF2-40B4-BE49-F238E27FC236}">
                <a16:creationId xmlns:a16="http://schemas.microsoft.com/office/drawing/2014/main" id="{72635FD9-0EA8-B947-097E-41785001D50F}"/>
              </a:ext>
            </a:extLst>
          </p:cNvPr>
          <p:cNvSpPr txBox="1">
            <a:spLocks/>
          </p:cNvSpPr>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US" sz="2800" b="1">
                <a:solidFill>
                  <a:prstClr val="white"/>
                </a:solidFill>
                <a:latin typeface="Fago Pro" panose="02000506040000020004" pitchFamily="50" charset="0"/>
              </a:rPr>
              <a:t>¡Junto con SCHUNK la solución correcta en automatización para tu aplicación!</a:t>
            </a:r>
            <a:endParaRPr kumimoji="0" lang="es-US" sz="2800" b="1" i="0" u="none" strike="noStrike" kern="1200" cap="none" spc="0" normalizeH="0" baseline="0">
              <a:ln>
                <a:noFill/>
              </a:ln>
              <a:solidFill>
                <a:prstClr val="white"/>
              </a:solidFill>
              <a:effectLst/>
              <a:uLnTx/>
              <a:uFillTx/>
              <a:latin typeface="Fago Pro" panose="02000506040000020004" pitchFamily="50" charset="0"/>
              <a:ea typeface="+mj-ea"/>
              <a:cs typeface="+mj-cs"/>
            </a:endParaRPr>
          </a:p>
        </p:txBody>
      </p:sp>
      <p:pic>
        <p:nvPicPr>
          <p:cNvPr id="8" name="Grafik 7">
            <a:extLst>
              <a:ext uri="{FF2B5EF4-FFF2-40B4-BE49-F238E27FC236}">
                <a16:creationId xmlns:a16="http://schemas.microsoft.com/office/drawing/2014/main" id="{022F78B5-07A4-8154-CC5D-3367FCC7735D}"/>
              </a:ext>
            </a:extLst>
          </p:cNvPr>
          <p:cNvPicPr>
            <a:picLocks noChangeAspect="1"/>
          </p:cNvPicPr>
          <p:nvPr/>
        </p:nvPicPr>
        <p:blipFill>
          <a:blip r:embed="rId4"/>
          <a:stretch>
            <a:fillRect/>
          </a:stretch>
        </p:blipFill>
        <p:spPr>
          <a:xfrm>
            <a:off x="4608815" y="2203800"/>
            <a:ext cx="5462480" cy="3060000"/>
          </a:xfrm>
          <a:prstGeom prst="rect">
            <a:avLst/>
          </a:prstGeom>
        </p:spPr>
      </p:pic>
    </p:spTree>
    <p:custDataLst>
      <p:tags r:id="rId1"/>
    </p:custDataLst>
    <p:extLst>
      <p:ext uri="{BB962C8B-B14F-4D97-AF65-F5344CB8AC3E}">
        <p14:creationId xmlns:p14="http://schemas.microsoft.com/office/powerpoint/2010/main" val="8370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1D6FEF-66BE-798D-8DF4-86D37ED9B641}"/>
              </a:ext>
            </a:extLst>
          </p:cNvPr>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a:extLst>
              <a:ext uri="{FF2B5EF4-FFF2-40B4-BE49-F238E27FC236}">
                <a16:creationId xmlns:a16="http://schemas.microsoft.com/office/drawing/2014/main" id="{E3BC6CD5-C480-CBDA-1D12-E315EB3BF6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3B4044E-7552-8A1D-9BBD-152CDDC16D5F}"/>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sp>
        <p:nvSpPr>
          <p:cNvPr id="7" name="Rechteck 6">
            <a:extLst>
              <a:ext uri="{FF2B5EF4-FFF2-40B4-BE49-F238E27FC236}">
                <a16:creationId xmlns:a16="http://schemas.microsoft.com/office/drawing/2014/main" id="{13B8BE27-9930-0482-7219-8CED72490EAA}"/>
              </a:ext>
            </a:extLst>
          </p:cNvPr>
          <p:cNvSpPr/>
          <p:nvPr/>
        </p:nvSpPr>
        <p:spPr>
          <a:xfrm>
            <a:off x="1450110"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E22EE2B-5CB0-8430-2334-F51983DB2402}"/>
              </a:ext>
            </a:extLst>
          </p:cNvPr>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a:extLst>
              <a:ext uri="{FF2B5EF4-FFF2-40B4-BE49-F238E27FC236}">
                <a16:creationId xmlns:a16="http://schemas.microsoft.com/office/drawing/2014/main" id="{AD7A4856-E5C5-1A3B-2E90-E03360399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a:extLst>
              <a:ext uri="{FF2B5EF4-FFF2-40B4-BE49-F238E27FC236}">
                <a16:creationId xmlns:a16="http://schemas.microsoft.com/office/drawing/2014/main" id="{884A1350-BE89-1BA1-1253-4018F3D76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a:extLst>
              <a:ext uri="{FF2B5EF4-FFF2-40B4-BE49-F238E27FC236}">
                <a16:creationId xmlns:a16="http://schemas.microsoft.com/office/drawing/2014/main" id="{EF331CB8-6546-3197-DA8C-B90F6180A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a:extLst>
              <a:ext uri="{FF2B5EF4-FFF2-40B4-BE49-F238E27FC236}">
                <a16:creationId xmlns:a16="http://schemas.microsoft.com/office/drawing/2014/main" id="{F55F856B-12DC-2563-6A8C-F30B7D7BDB62}"/>
              </a:ext>
            </a:extLst>
          </p:cNvPr>
          <p:cNvPicPr>
            <a:picLocks noChangeAspect="1"/>
          </p:cNvPicPr>
          <p:nvPr/>
        </p:nvPicPr>
        <p:blipFill rotWithShape="1">
          <a:blip r:embed="rId11"/>
          <a:srcRect b="31743"/>
          <a:stretch/>
        </p:blipFill>
        <p:spPr>
          <a:xfrm>
            <a:off x="5445248" y="3462051"/>
            <a:ext cx="1413725" cy="381385"/>
          </a:xfrm>
          <a:prstGeom prst="rect">
            <a:avLst/>
          </a:prstGeom>
        </p:spPr>
      </p:pic>
      <p:sp>
        <p:nvSpPr>
          <p:cNvPr id="14" name="Textfeld 13">
            <a:extLst>
              <a:ext uri="{FF2B5EF4-FFF2-40B4-BE49-F238E27FC236}">
                <a16:creationId xmlns:a16="http://schemas.microsoft.com/office/drawing/2014/main" id="{BE40C1D5-32F4-A0FE-FCA9-F096D4EADA2F}"/>
              </a:ext>
            </a:extLst>
          </p:cNvPr>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3600" b="1" i="0" u="none" strike="noStrike" kern="1200" cap="none" spc="0" normalizeH="0" baseline="0" noProof="0">
                <a:ln>
                  <a:noFill/>
                </a:ln>
                <a:solidFill>
                  <a:srgbClr val="00B0F0"/>
                </a:solidFill>
                <a:effectLst/>
                <a:uLnTx/>
                <a:uFillTx/>
                <a:ea typeface="+mn-ea"/>
                <a:cs typeface="+mn-cs"/>
              </a:rPr>
              <a:t>???</a:t>
            </a:r>
          </a:p>
        </p:txBody>
      </p:sp>
    </p:spTree>
    <p:custDataLst>
      <p:tags r:id="rId1"/>
    </p:custDataLst>
    <p:extLst>
      <p:ext uri="{BB962C8B-B14F-4D97-AF65-F5344CB8AC3E}">
        <p14:creationId xmlns:p14="http://schemas.microsoft.com/office/powerpoint/2010/main" val="185041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5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8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8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13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3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2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2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28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28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28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888FED8-54CA-5B78-B96A-3B16C38CAC1B}"/>
              </a:ext>
            </a:extLst>
          </p:cNvPr>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es-US"/>
              <a:t>Tipos de automatización</a:t>
            </a:r>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Lean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a:ln>
                  <a:noFill/>
                </a:ln>
                <a:solidFill>
                  <a:prstClr val="white"/>
                </a:solidFill>
                <a:effectLst/>
                <a:uLnTx/>
                <a:uFillTx/>
                <a:latin typeface="Fago Pro"/>
                <a:ea typeface="+mn-ea"/>
                <a:cs typeface="+mn-cs"/>
              </a:rPr>
              <a:t> &amp; </a:t>
            </a:r>
            <a:r>
              <a:rPr kumimoji="0" lang="de-DE" sz="1200" b="1" i="0" u="none" strike="noStrike" kern="1200" cap="none" spc="0" normalizeH="0" baseline="0" noProof="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Flexible </a:t>
            </a:r>
            <a:r>
              <a:rPr kumimoji="0" lang="de-DE" sz="1200" b="1" i="0" u="none" strike="noStrike" kern="1200" cap="none" spc="0" normalizeH="0" baseline="0" noProof="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a:ln>
                <a:noFill/>
              </a:ln>
              <a:solidFill>
                <a:prstClr val="white"/>
              </a:solidFill>
              <a:effectLst/>
              <a:uLnTx/>
              <a:uFillTx/>
              <a:latin typeface="Fago Pro"/>
              <a:ea typeface="+mn-ea"/>
              <a:cs typeface="+mn-cs"/>
            </a:endParaRPr>
          </a:p>
        </p:txBody>
      </p:sp>
    </p:spTree>
    <p:extLst>
      <p:ext uri="{BB962C8B-B14F-4D97-AF65-F5344CB8AC3E}">
        <p14:creationId xmlns:p14="http://schemas.microsoft.com/office/powerpoint/2010/main" val="336705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es-US"/>
              <a:t>Tipos de automatización</a:t>
            </a:r>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es-US" b="1"/>
              <a:t>Carga automatizada de máquinas herramientas</a:t>
            </a:r>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Lean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a:ln>
                  <a:noFill/>
                </a:ln>
                <a:solidFill>
                  <a:prstClr val="white"/>
                </a:solidFill>
                <a:effectLst/>
                <a:uLnTx/>
                <a:uFillTx/>
                <a:latin typeface="Fago Pro"/>
                <a:ea typeface="+mn-ea"/>
                <a:cs typeface="+mn-cs"/>
              </a:rPr>
              <a:t> &amp; </a:t>
            </a:r>
            <a:r>
              <a:rPr kumimoji="0" lang="de-DE" sz="1200" b="1" i="0" u="none" strike="noStrike" kern="1200" cap="none" spc="0" normalizeH="0" baseline="0" noProof="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a:ea typeface="+mn-ea"/>
                <a:cs typeface="+mn-cs"/>
              </a:rPr>
              <a:t>Flexible </a:t>
            </a:r>
            <a:r>
              <a:rPr kumimoji="0" lang="de-DE" sz="1200" b="1" i="0" u="none" strike="noStrike" kern="1200" cap="none" spc="0" normalizeH="0" baseline="0" noProof="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a:ln>
                  <a:noFill/>
                </a:ln>
                <a:solidFill>
                  <a:prstClr val="white"/>
                </a:solidFill>
                <a:effectLst/>
                <a:uLnTx/>
                <a:uFillTx/>
                <a:latin typeface="Fago Pro"/>
                <a:ea typeface="+mn-ea"/>
                <a:cs typeface="+mn-cs"/>
              </a:rPr>
              <a:t> </a:t>
            </a:r>
            <a:r>
              <a:rPr kumimoji="0" lang="de-DE" sz="1200" b="1" i="0" u="none" strike="noStrike" kern="1200" cap="none" spc="0" normalizeH="0" baseline="0" noProof="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a:extLst>
              <a:ext uri="{FF2B5EF4-FFF2-40B4-BE49-F238E27FC236}">
                <a16:creationId xmlns:a16="http://schemas.microsoft.com/office/drawing/2014/main" id="{5D450792-05E7-5113-7971-493E3B523C72}"/>
              </a:ext>
            </a:extLst>
          </p:cNvPr>
          <p:cNvPicPr>
            <a:picLocks noChangeAspect="1"/>
          </p:cNvPicPr>
          <p:nvPr/>
        </p:nvPicPr>
        <p:blipFill>
          <a:blip r:embed="rId8"/>
          <a:stretch>
            <a:fillRect/>
          </a:stretch>
        </p:blipFill>
        <p:spPr>
          <a:xfrm>
            <a:off x="1802222" y="5175734"/>
            <a:ext cx="587590" cy="1260000"/>
          </a:xfrm>
          <a:prstGeom prst="rect">
            <a:avLst/>
          </a:prstGeom>
        </p:spPr>
      </p:pic>
      <p:pic>
        <p:nvPicPr>
          <p:cNvPr id="9" name="Grafik 8">
            <a:extLst>
              <a:ext uri="{FF2B5EF4-FFF2-40B4-BE49-F238E27FC236}">
                <a16:creationId xmlns:a16="http://schemas.microsoft.com/office/drawing/2014/main" id="{A4CEEC23-90F3-A152-1FDD-FE98DA79ACAE}"/>
              </a:ext>
            </a:extLst>
          </p:cNvPr>
          <p:cNvPicPr>
            <a:picLocks noChangeAspect="1"/>
          </p:cNvPicPr>
          <p:nvPr/>
        </p:nvPicPr>
        <p:blipFill>
          <a:blip r:embed="rId9"/>
          <a:stretch>
            <a:fillRect/>
          </a:stretch>
        </p:blipFill>
        <p:spPr>
          <a:xfrm>
            <a:off x="6589309" y="5175734"/>
            <a:ext cx="1747631" cy="1260000"/>
          </a:xfrm>
          <a:prstGeom prst="rect">
            <a:avLst/>
          </a:prstGeom>
        </p:spPr>
      </p:pic>
      <p:pic>
        <p:nvPicPr>
          <p:cNvPr id="10" name="Grafik 9">
            <a:extLst>
              <a:ext uri="{FF2B5EF4-FFF2-40B4-BE49-F238E27FC236}">
                <a16:creationId xmlns:a16="http://schemas.microsoft.com/office/drawing/2014/main" id="{B93C0EF2-AF6D-2BE9-4FD9-9B6456359C31}"/>
              </a:ext>
            </a:extLst>
          </p:cNvPr>
          <p:cNvPicPr>
            <a:picLocks noChangeAspect="1"/>
          </p:cNvPicPr>
          <p:nvPr/>
        </p:nvPicPr>
        <p:blipFill>
          <a:blip r:embed="rId10"/>
          <a:stretch>
            <a:fillRect/>
          </a:stretch>
        </p:blipFill>
        <p:spPr>
          <a:xfrm>
            <a:off x="781127" y="3944554"/>
            <a:ext cx="858644" cy="1260000"/>
          </a:xfrm>
          <a:prstGeom prst="rect">
            <a:avLst/>
          </a:prstGeom>
        </p:spPr>
      </p:pic>
      <p:pic>
        <p:nvPicPr>
          <p:cNvPr id="11" name="Grafik 10">
            <a:extLst>
              <a:ext uri="{FF2B5EF4-FFF2-40B4-BE49-F238E27FC236}">
                <a16:creationId xmlns:a16="http://schemas.microsoft.com/office/drawing/2014/main" id="{9763C5EA-BD23-5B75-4738-D989C9DC9FC8}"/>
              </a:ext>
            </a:extLst>
          </p:cNvPr>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a:extLst>
              <a:ext uri="{FF2B5EF4-FFF2-40B4-BE49-F238E27FC236}">
                <a16:creationId xmlns:a16="http://schemas.microsoft.com/office/drawing/2014/main" id="{B141ED0B-67F1-957F-D50D-794CD604DABE}"/>
              </a:ext>
            </a:extLst>
          </p:cNvPr>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a:extLst>
              <a:ext uri="{FF2B5EF4-FFF2-40B4-BE49-F238E27FC236}">
                <a16:creationId xmlns:a16="http://schemas.microsoft.com/office/drawing/2014/main" id="{A6867624-685D-00BB-FF75-F4CABE2B6B9F}"/>
              </a:ext>
            </a:extLst>
          </p:cNvPr>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a:extLst>
              <a:ext uri="{FF2B5EF4-FFF2-40B4-BE49-F238E27FC236}">
                <a16:creationId xmlns:a16="http://schemas.microsoft.com/office/drawing/2014/main" id="{4A1570A9-7B3D-0595-63BF-7C407A7131E7}"/>
              </a:ext>
            </a:extLst>
          </p:cNvPr>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a:extLst>
              <a:ext uri="{FF2B5EF4-FFF2-40B4-BE49-F238E27FC236}">
                <a16:creationId xmlns:a16="http://schemas.microsoft.com/office/drawing/2014/main" id="{F15831D7-9FB3-86E3-1131-B696FA304FCD}"/>
              </a:ext>
            </a:extLst>
          </p:cNvPr>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a:extLst>
              <a:ext uri="{FF2B5EF4-FFF2-40B4-BE49-F238E27FC236}">
                <a16:creationId xmlns:a16="http://schemas.microsoft.com/office/drawing/2014/main" id="{66D89DF0-3F17-CAC1-8B06-74404738FBC1}"/>
              </a:ext>
            </a:extLst>
          </p:cNvPr>
          <p:cNvPicPr>
            <a:picLocks noChangeAspect="1"/>
          </p:cNvPicPr>
          <p:nvPr/>
        </p:nvPicPr>
        <p:blipFill>
          <a:blip r:embed="rId16"/>
          <a:stretch>
            <a:fillRect/>
          </a:stretch>
        </p:blipFill>
        <p:spPr>
          <a:xfrm>
            <a:off x="3395236" y="5175734"/>
            <a:ext cx="1256935" cy="1260000"/>
          </a:xfrm>
          <a:prstGeom prst="rect">
            <a:avLst/>
          </a:prstGeom>
        </p:spPr>
      </p:pic>
      <p:pic>
        <p:nvPicPr>
          <p:cNvPr id="6" name="Grafik 5">
            <a:extLst>
              <a:ext uri="{FF2B5EF4-FFF2-40B4-BE49-F238E27FC236}">
                <a16:creationId xmlns:a16="http://schemas.microsoft.com/office/drawing/2014/main" id="{6F7B80F0-90FD-9683-E7CD-2665A05088DA}"/>
              </a:ext>
            </a:extLst>
          </p:cNvPr>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34906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a:extLst>
              <a:ext uri="{FF2B5EF4-FFF2-40B4-BE49-F238E27FC236}">
                <a16:creationId xmlns:a16="http://schemas.microsoft.com/office/drawing/2014/main" id="{43B6B9D2-5745-D395-83CA-D19C8239C9E2}"/>
              </a:ext>
            </a:extLst>
          </p:cNvPr>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p:blipFill>
        <p:spPr>
          <a:xfrm>
            <a:off x="0" y="0"/>
            <a:ext cx="12192000" cy="6858000"/>
          </a:xfrm>
          <a:prstGeom prst="rect">
            <a:avLst/>
          </a:prstGeom>
        </p:spPr>
      </p:pic>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348459" y="3802556"/>
            <a:ext cx="5677808" cy="1715052"/>
          </a:xfrm>
        </p:spPr>
        <p:txBody>
          <a:bodyPr lIns="504000" anchor="ctr"/>
          <a:lstStyle/>
          <a:p>
            <a:r>
              <a:rPr lang="en-US">
                <a:solidFill>
                  <a:schemeClr val="bg1"/>
                </a:solidFill>
              </a:rPr>
              <a:t>Machine tending con SCHUNK</a:t>
            </a:r>
            <a:endParaRPr lang="de-DE">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348459" y="5517608"/>
            <a:ext cx="5951538" cy="756192"/>
          </a:xfrm>
        </p:spPr>
        <p:txBody>
          <a:bodyPr lIns="504000" anchor="ctr"/>
          <a:lstStyle/>
          <a:p>
            <a:pPr marL="0" indent="0">
              <a:buNone/>
            </a:pPr>
            <a:r>
              <a:rPr lang="es-ES_tradnl" b="1"/>
              <a:t>Mayor productividad con la tecnología de sujeción y agarre adecuado.</a:t>
            </a:r>
            <a:endParaRPr lang="de-DE" b="1"/>
          </a:p>
        </p:txBody>
      </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a:extLst>
              <a:ext uri="{FF2B5EF4-FFF2-40B4-BE49-F238E27FC236}">
                <a16:creationId xmlns:a16="http://schemas.microsoft.com/office/drawing/2014/main" id="{959E77D2-C387-387F-00B3-45BA9EEADEAC}"/>
              </a:ext>
            </a:extLst>
          </p:cNvPr>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t>Logo cliente final ò integrador</a:t>
            </a:r>
          </a:p>
          <a:p>
            <a:pPr algn="ctr"/>
            <a:r>
              <a:rPr lang="es-US"/>
              <a:t>7 cm x 14 cm</a:t>
            </a:r>
          </a:p>
        </p:txBody>
      </p:sp>
    </p:spTree>
    <p:custDataLst>
      <p:tags r:id="rId1"/>
    </p:custDataLst>
    <p:extLst>
      <p:ext uri="{BB962C8B-B14F-4D97-AF65-F5344CB8AC3E}">
        <p14:creationId xmlns:p14="http://schemas.microsoft.com/office/powerpoint/2010/main" val="16586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21D8AB-BE3A-B380-AD34-6B1274DD6380}"/>
              </a:ext>
            </a:extLst>
          </p:cNvPr>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a:extLst>
              <a:ext uri="{FF2B5EF4-FFF2-40B4-BE49-F238E27FC236}">
                <a16:creationId xmlns:a16="http://schemas.microsoft.com/office/drawing/2014/main" id="{379FD371-A065-571D-0E81-DD93A3B4EC42}"/>
              </a:ext>
            </a:extLst>
          </p:cNvPr>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0A95E7F7-BD43-4D59-2213-A378D0F1268F}"/>
              </a:ext>
            </a:extLst>
          </p:cNvPr>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3021843-2ADF-FDDB-42BF-7B12CF0276E9}"/>
              </a:ext>
            </a:extLst>
          </p:cNvPr>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CD0533F-8108-0AFF-EE89-160028E47504}"/>
              </a:ext>
            </a:extLst>
          </p:cNvPr>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68995B9-FB20-A90F-4944-9A7812EE6266}"/>
              </a:ext>
            </a:extLst>
          </p:cNvPr>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a:extLst>
              <a:ext uri="{FF2B5EF4-FFF2-40B4-BE49-F238E27FC236}">
                <a16:creationId xmlns:a16="http://schemas.microsoft.com/office/drawing/2014/main" id="{983D55CB-2604-05FE-286A-74D0A62D412D}"/>
              </a:ext>
            </a:extLst>
          </p:cNvPr>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t>Logo cliente final</a:t>
            </a:r>
          </a:p>
          <a:p>
            <a:pPr algn="ctr"/>
            <a:r>
              <a:rPr lang="es-US"/>
              <a:t>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extLst>
      <p:ext uri="{BB962C8B-B14F-4D97-AF65-F5344CB8AC3E}">
        <p14:creationId xmlns:p14="http://schemas.microsoft.com/office/powerpoint/2010/main" val="196726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AA0852A7-2A58-E7B1-C883-18396B2BD41B}"/>
              </a:ext>
            </a:extLst>
          </p:cNvPr>
          <p:cNvGrpSpPr/>
          <p:nvPr/>
        </p:nvGrpSpPr>
        <p:grpSpPr>
          <a:xfrm>
            <a:off x="2803235" y="817419"/>
            <a:ext cx="5588000" cy="5588000"/>
            <a:chOff x="2757054" y="1270000"/>
            <a:chExt cx="5588000" cy="5588000"/>
          </a:xfrm>
        </p:grpSpPr>
        <p:pic>
          <p:nvPicPr>
            <p:cNvPr id="15" name="Grafik 14" descr="Kreisförmiges Flussdiagramm mit einfarbiger Füllung">
              <a:extLst>
                <a:ext uri="{FF2B5EF4-FFF2-40B4-BE49-F238E27FC236}">
                  <a16:creationId xmlns:a16="http://schemas.microsoft.com/office/drawing/2014/main" id="{B7C1A67F-CF22-6DC4-C625-391779135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a:extLst>
                <a:ext uri="{FF2B5EF4-FFF2-40B4-BE49-F238E27FC236}">
                  <a16:creationId xmlns:a16="http://schemas.microsoft.com/office/drawing/2014/main" id="{983D55CB-2604-05FE-286A-74D0A62D412D}"/>
                </a:ext>
              </a:extLst>
            </p:cNvPr>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A14E1A5-290F-61A5-8736-C57A9C495644}"/>
                </a:ext>
              </a:extLst>
            </p:cNvPr>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es-US" b="1"/>
              <a:t>Carga automatizada de máquinas herramienta</a:t>
            </a:r>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t>Logo integrador</a:t>
            </a:r>
          </a:p>
          <a:p>
            <a:pPr algn="ctr"/>
            <a:r>
              <a:rPr lang="es-US"/>
              <a:t>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a:extLst>
              <a:ext uri="{FF2B5EF4-FFF2-40B4-BE49-F238E27FC236}">
                <a16:creationId xmlns:a16="http://schemas.microsoft.com/office/drawing/2014/main" id="{E548CAE1-3268-57C0-877D-5A71961CF4C4}"/>
              </a:ext>
            </a:extLst>
          </p:cNvPr>
          <p:cNvGrpSpPr/>
          <p:nvPr/>
        </p:nvGrpSpPr>
        <p:grpSpPr>
          <a:xfrm>
            <a:off x="5022571" y="3624660"/>
            <a:ext cx="1038493" cy="2672237"/>
            <a:chOff x="3398648" y="1869063"/>
            <a:chExt cx="1695450" cy="4378496"/>
          </a:xfrm>
        </p:grpSpPr>
        <p:pic>
          <p:nvPicPr>
            <p:cNvPr id="11" name="Grafik 10" descr="Mann mit verschränkten Armen">
              <a:extLst>
                <a:ext uri="{FF2B5EF4-FFF2-40B4-BE49-F238E27FC236}">
                  <a16:creationId xmlns:a16="http://schemas.microsoft.com/office/drawing/2014/main" id="{A33696D2-A1EA-E397-69CF-C217374AD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a:extLst>
                <a:ext uri="{FF2B5EF4-FFF2-40B4-BE49-F238E27FC236}">
                  <a16:creationId xmlns:a16="http://schemas.microsoft.com/office/drawing/2014/main" id="{605451B6-7661-7AA5-A0FB-3B1FE1DE2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a:extLst>
                <a:ext uri="{FF2B5EF4-FFF2-40B4-BE49-F238E27FC236}">
                  <a16:creationId xmlns:a16="http://schemas.microsoft.com/office/drawing/2014/main" id="{B635EB51-4E3E-959B-30F6-AC1E4CA108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extLst>
      <p:ext uri="{BB962C8B-B14F-4D97-AF65-F5344CB8AC3E}">
        <p14:creationId xmlns:p14="http://schemas.microsoft.com/office/powerpoint/2010/main" val="150604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es-US"/>
              <a:t>Sobre mí</a:t>
            </a:r>
            <a:r>
              <a:rPr lang="de-DE"/>
              <a:t>.</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a:extLst>
              <a:ext uri="{FF2B5EF4-FFF2-40B4-BE49-F238E27FC236}">
                <a16:creationId xmlns:a16="http://schemas.microsoft.com/office/drawing/2014/main" id="{4118EFB3-5CC5-92B8-E84D-A488F000826B}"/>
              </a:ext>
            </a:extLst>
          </p:cNvPr>
          <p:cNvSpPr txBox="1"/>
          <p:nvPr/>
        </p:nvSpPr>
        <p:spPr>
          <a:xfrm>
            <a:off x="4815628" y="4684848"/>
            <a:ext cx="6574098"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800" b="1" i="0" u="none" strike="noStrike" kern="1200" cap="none" spc="0" normalizeH="0" baseline="0">
                <a:ln>
                  <a:noFill/>
                </a:ln>
                <a:solidFill>
                  <a:srgbClr val="009EE0"/>
                </a:solidFill>
                <a:effectLst/>
                <a:uLnTx/>
                <a:uFillTx/>
                <a:latin typeface="Fago Pro"/>
                <a:ea typeface="+mn-ea"/>
                <a:cs typeface="+mn-cs"/>
              </a:rPr>
              <a:t>Nombre Apellido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200" b="1" i="0" u="none" strike="noStrike" kern="1200" cap="none" spc="0" normalizeH="0" baseline="0" noProof="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a:ln>
                  <a:noFill/>
                </a:ln>
                <a:solidFill>
                  <a:srgbClr val="00446B"/>
                </a:solidFill>
                <a:effectLst/>
                <a:uLnTx/>
                <a:uFillTx/>
                <a:latin typeface="Fago Pro"/>
                <a:ea typeface="+mn-ea"/>
                <a:cs typeface="+mn-cs"/>
              </a:rPr>
              <a:t>Posición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US" sz="2200" b="0" i="0" u="none" strike="noStrike" kern="1200" cap="none" spc="0" normalizeH="0" baseline="0">
                <a:ln>
                  <a:noFill/>
                </a:ln>
                <a:solidFill>
                  <a:srgbClr val="00446B"/>
                </a:solidFill>
                <a:effectLst/>
                <a:uLnTx/>
                <a:uFillTx/>
                <a:latin typeface="Fago Pro"/>
                <a:ea typeface="+mn-ea"/>
                <a:cs typeface="+mn-cs"/>
              </a:rPr>
              <a:t>Unidad de negocio</a:t>
            </a:r>
          </a:p>
        </p:txBody>
      </p:sp>
      <p:pic>
        <p:nvPicPr>
          <p:cNvPr id="5" name="Grafik 4" descr="Ein Bild, das Text, drinnen, zugemüllt enthält.&#10;&#10;Automatisch generierte Beschreibung">
            <a:extLst>
              <a:ext uri="{FF2B5EF4-FFF2-40B4-BE49-F238E27FC236}">
                <a16:creationId xmlns:a16="http://schemas.microsoft.com/office/drawing/2014/main" id="{736AC51E-14DA-471F-8D0A-B5178E4F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a:extLst>
              <a:ext uri="{FF2B5EF4-FFF2-40B4-BE49-F238E27FC236}">
                <a16:creationId xmlns:a16="http://schemas.microsoft.com/office/drawing/2014/main" id="{42514CA2-3E2F-5BA7-B9E7-68E0E4CA941B}"/>
              </a:ext>
            </a:extLst>
          </p:cNvPr>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t>Imagen de perfil</a:t>
            </a:r>
          </a:p>
          <a:p>
            <a:pPr algn="ctr"/>
            <a:r>
              <a:rPr lang="es-US"/>
              <a:t>8 cm x 9 cm</a:t>
            </a:r>
          </a:p>
        </p:txBody>
      </p:sp>
    </p:spTree>
    <p:extLst>
      <p:ext uri="{BB962C8B-B14F-4D97-AF65-F5344CB8AC3E}">
        <p14:creationId xmlns:p14="http://schemas.microsoft.com/office/powerpoint/2010/main" val="368613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76372-402E-B90C-A3E2-3D69B459CE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a:extLst>
              <a:ext uri="{FF2B5EF4-FFF2-40B4-BE49-F238E27FC236}">
                <a16:creationId xmlns:a16="http://schemas.microsoft.com/office/drawing/2014/main" id="{52DA6333-0286-AC6F-B4AA-0AA78B2AA6BE}"/>
              </a:ext>
            </a:extLst>
          </p:cNvPr>
          <p:cNvSpPr>
            <a:spLocks noGrp="1"/>
          </p:cNvSpPr>
          <p:nvPr>
            <p:ph type="body" sz="quarter" idx="11"/>
          </p:nvPr>
        </p:nvSpPr>
        <p:spPr/>
        <p:txBody>
          <a:bodyPr/>
          <a:lstStyle/>
          <a:p>
            <a:pPr rtl="0"/>
            <a:r>
              <a:rPr lang="es-US"/>
              <a:t>De dónde venimos</a:t>
            </a:r>
          </a:p>
        </p:txBody>
      </p:sp>
      <p:sp>
        <p:nvSpPr>
          <p:cNvPr id="6" name="Titel 5">
            <a:extLst>
              <a:ext uri="{FF2B5EF4-FFF2-40B4-BE49-F238E27FC236}">
                <a16:creationId xmlns:a16="http://schemas.microsoft.com/office/drawing/2014/main" id="{B668156F-D51B-3043-9202-F971BA3485FF}"/>
              </a:ext>
            </a:extLst>
          </p:cNvPr>
          <p:cNvSpPr>
            <a:spLocks noGrp="1"/>
          </p:cNvSpPr>
          <p:nvPr>
            <p:ph type="title"/>
          </p:nvPr>
        </p:nvSpPr>
        <p:spPr>
          <a:xfrm>
            <a:off x="658814" y="666751"/>
            <a:ext cx="6908773" cy="847811"/>
          </a:xfrm>
        </p:spPr>
        <p:txBody>
          <a:bodyPr/>
          <a:lstStyle/>
          <a:p>
            <a:pPr rtl="0"/>
            <a:r>
              <a:rPr lang="en-US">
                <a:solidFill>
                  <a:srgbClr val="003D6A"/>
                </a:solidFill>
              </a:rPr>
              <a:t> </a:t>
            </a:r>
            <a:r>
              <a:rPr lang="es-US">
                <a:solidFill>
                  <a:srgbClr val="003D6A"/>
                </a:solidFill>
              </a:rPr>
              <a:t>De un taller a un socio para la productividad</a:t>
            </a:r>
            <a:br>
              <a:rPr lang="de-DE">
                <a:solidFill>
                  <a:srgbClr val="003D6A"/>
                </a:solidFill>
              </a:rPr>
            </a:br>
            <a:endParaRPr lang="de-DE">
              <a:solidFill>
                <a:srgbClr val="003D6A"/>
              </a:solidFill>
            </a:endParaRPr>
          </a:p>
        </p:txBody>
      </p:sp>
      <p:sp>
        <p:nvSpPr>
          <p:cNvPr id="21" name="Textfeld 20">
            <a:extLst>
              <a:ext uri="{FF2B5EF4-FFF2-40B4-BE49-F238E27FC236}">
                <a16:creationId xmlns:a16="http://schemas.microsoft.com/office/drawing/2014/main" id="{54F78C21-937D-33C7-750C-51A03C2AA8D2}"/>
              </a:ext>
            </a:extLst>
          </p:cNvPr>
          <p:cNvSpPr txBox="1"/>
          <p:nvPr/>
        </p:nvSpPr>
        <p:spPr>
          <a:xfrm>
            <a:off x="1713401" y="5391047"/>
            <a:ext cx="1266904" cy="507831"/>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Gama de productos mordazas</a:t>
            </a:r>
          </a:p>
        </p:txBody>
      </p:sp>
      <p:sp>
        <p:nvSpPr>
          <p:cNvPr id="22" name="Textfeld 21">
            <a:extLst>
              <a:ext uri="{FF2B5EF4-FFF2-40B4-BE49-F238E27FC236}">
                <a16:creationId xmlns:a16="http://schemas.microsoft.com/office/drawing/2014/main" id="{99A8118F-82DF-B9A8-5D1E-A3E9C8B9F461}"/>
              </a:ext>
            </a:extLst>
          </p:cNvPr>
          <p:cNvSpPr txBox="1"/>
          <p:nvPr/>
        </p:nvSpPr>
        <p:spPr>
          <a:xfrm>
            <a:off x="4655861" y="3388777"/>
            <a:ext cx="1607108" cy="507831"/>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Gama de productos </a:t>
            </a:r>
            <a:r>
              <a:rPr lang="es-US" sz="1100" err="1">
                <a:solidFill>
                  <a:schemeClr val="tx1">
                    <a:lumMod val="85000"/>
                    <a:lumOff val="15000"/>
                  </a:schemeClr>
                </a:solidFill>
              </a:rPr>
              <a:t>Stationary</a:t>
            </a:r>
            <a:r>
              <a:rPr lang="es-US" sz="1100">
                <a:solidFill>
                  <a:schemeClr val="tx1">
                    <a:lumMod val="85000"/>
                    <a:lumOff val="15000"/>
                  </a:schemeClr>
                </a:solidFill>
              </a:rPr>
              <a:t> </a:t>
            </a:r>
            <a:r>
              <a:rPr lang="es-US" sz="1100" err="1">
                <a:solidFill>
                  <a:schemeClr val="tx1">
                    <a:lumMod val="85000"/>
                    <a:lumOff val="15000"/>
                  </a:schemeClr>
                </a:solidFill>
              </a:rPr>
              <a:t>Workholding</a:t>
            </a:r>
            <a:endParaRPr lang="es-US" sz="1100">
              <a:solidFill>
                <a:schemeClr val="tx1">
                  <a:lumMod val="85000"/>
                  <a:lumOff val="15000"/>
                </a:schemeClr>
              </a:solidFill>
            </a:endParaRPr>
          </a:p>
        </p:txBody>
      </p:sp>
      <p:sp>
        <p:nvSpPr>
          <p:cNvPr id="23" name="Textfeld 22">
            <a:extLst>
              <a:ext uri="{FF2B5EF4-FFF2-40B4-BE49-F238E27FC236}">
                <a16:creationId xmlns:a16="http://schemas.microsoft.com/office/drawing/2014/main" id="{6AF0138F-F47B-30F4-7843-5F9A65B32273}"/>
              </a:ext>
            </a:extLst>
          </p:cNvPr>
          <p:cNvSpPr txBox="1"/>
          <p:nvPr/>
        </p:nvSpPr>
        <p:spPr>
          <a:xfrm>
            <a:off x="6764625" y="3385658"/>
            <a:ext cx="1621543" cy="338554"/>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Tecnología de </a:t>
            </a:r>
            <a:r>
              <a:rPr lang="es-US" sz="1100" err="1">
                <a:solidFill>
                  <a:schemeClr val="tx1">
                    <a:lumMod val="85000"/>
                    <a:lumOff val="15000"/>
                  </a:schemeClr>
                </a:solidFill>
              </a:rPr>
              <a:t>depanelizado</a:t>
            </a:r>
            <a:endParaRPr lang="es-US" sz="1100">
              <a:solidFill>
                <a:schemeClr val="tx1">
                  <a:lumMod val="85000"/>
                  <a:lumOff val="15000"/>
                </a:schemeClr>
              </a:solidFill>
            </a:endParaRPr>
          </a:p>
        </p:txBody>
      </p:sp>
      <p:sp>
        <p:nvSpPr>
          <p:cNvPr id="24" name="Textfeld 23">
            <a:extLst>
              <a:ext uri="{FF2B5EF4-FFF2-40B4-BE49-F238E27FC236}">
                <a16:creationId xmlns:a16="http://schemas.microsoft.com/office/drawing/2014/main" id="{79629075-95EE-A41B-AD14-49899F4434DE}"/>
              </a:ext>
            </a:extLst>
          </p:cNvPr>
          <p:cNvSpPr txBox="1"/>
          <p:nvPr/>
        </p:nvSpPr>
        <p:spPr>
          <a:xfrm>
            <a:off x="7866988" y="5002554"/>
            <a:ext cx="1427162" cy="507831"/>
          </a:xfrm>
          <a:prstGeom prst="rect">
            <a:avLst/>
          </a:prstGeom>
          <a:noFill/>
        </p:spPr>
        <p:txBody>
          <a:bodyPr wrap="square" lIns="72000" tIns="0" rIns="72000" bIns="0" rtlCol="0">
            <a:spAutoFit/>
          </a:bodyPr>
          <a:lstStyle/>
          <a:p>
            <a:pPr rtl="0"/>
            <a:r>
              <a:rPr lang="es-US" sz="1100" err="1">
                <a:solidFill>
                  <a:schemeClr val="tx1">
                    <a:lumMod val="85000"/>
                    <a:lumOff val="15000"/>
                  </a:schemeClr>
                </a:solidFill>
              </a:rPr>
              <a:t>Gripper</a:t>
            </a:r>
            <a:r>
              <a:rPr lang="es-US" sz="1100">
                <a:solidFill>
                  <a:schemeClr val="tx1">
                    <a:lumMod val="85000"/>
                    <a:lumOff val="15000"/>
                  </a:schemeClr>
                </a:solidFill>
              </a:rPr>
              <a:t> para aplicaciones colaborativas</a:t>
            </a:r>
          </a:p>
        </p:txBody>
      </p:sp>
      <p:sp>
        <p:nvSpPr>
          <p:cNvPr id="26" name="Textfeld 25">
            <a:extLst>
              <a:ext uri="{FF2B5EF4-FFF2-40B4-BE49-F238E27FC236}">
                <a16:creationId xmlns:a16="http://schemas.microsoft.com/office/drawing/2014/main" id="{17BFAEDA-44E4-39BE-C3C7-95FDC882775F}"/>
              </a:ext>
            </a:extLst>
          </p:cNvPr>
          <p:cNvSpPr txBox="1"/>
          <p:nvPr/>
        </p:nvSpPr>
        <p:spPr>
          <a:xfrm>
            <a:off x="3676266" y="5890232"/>
            <a:ext cx="1427162" cy="338554"/>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Gama de productos </a:t>
            </a:r>
            <a:r>
              <a:rPr lang="es-US" sz="1100" err="1">
                <a:solidFill>
                  <a:schemeClr val="tx1">
                    <a:lumMod val="85000"/>
                    <a:lumOff val="15000"/>
                  </a:schemeClr>
                </a:solidFill>
              </a:rPr>
              <a:t>Gripping</a:t>
            </a:r>
            <a:r>
              <a:rPr lang="es-US" sz="1100">
                <a:solidFill>
                  <a:schemeClr val="tx1">
                    <a:lumMod val="85000"/>
                    <a:lumOff val="15000"/>
                  </a:schemeClr>
                </a:solidFill>
              </a:rPr>
              <a:t> </a:t>
            </a:r>
            <a:r>
              <a:rPr lang="es-US" sz="1100" err="1">
                <a:solidFill>
                  <a:schemeClr val="tx1">
                    <a:lumMod val="85000"/>
                    <a:lumOff val="15000"/>
                  </a:schemeClr>
                </a:solidFill>
              </a:rPr>
              <a:t>Systems</a:t>
            </a:r>
            <a:endParaRPr lang="es-US" sz="1100">
              <a:solidFill>
                <a:schemeClr val="tx1">
                  <a:lumMod val="85000"/>
                  <a:lumOff val="15000"/>
                </a:schemeClr>
              </a:solidFill>
            </a:endParaRPr>
          </a:p>
        </p:txBody>
      </p:sp>
      <p:sp>
        <p:nvSpPr>
          <p:cNvPr id="104" name="Textfeld 103">
            <a:extLst>
              <a:ext uri="{FF2B5EF4-FFF2-40B4-BE49-F238E27FC236}">
                <a16:creationId xmlns:a16="http://schemas.microsoft.com/office/drawing/2014/main" id="{F21DD9F6-AC46-BC15-F2C8-E00436E520D3}"/>
              </a:ext>
            </a:extLst>
          </p:cNvPr>
          <p:cNvSpPr txBox="1"/>
          <p:nvPr/>
        </p:nvSpPr>
        <p:spPr>
          <a:xfrm>
            <a:off x="8962137" y="3311518"/>
            <a:ext cx="1422939" cy="677108"/>
          </a:xfrm>
          <a:prstGeom prst="rect">
            <a:avLst/>
          </a:prstGeom>
          <a:noFill/>
        </p:spPr>
        <p:txBody>
          <a:bodyPr wrap="square" lIns="72000" tIns="0" rIns="72000" bIns="0" rtlCol="0">
            <a:spAutoFit/>
          </a:bodyPr>
          <a:lstStyle/>
          <a:p>
            <a:pPr rtl="0"/>
            <a:r>
              <a:rPr lang="es-US" sz="1100" err="1">
                <a:solidFill>
                  <a:schemeClr val="tx1">
                    <a:lumMod val="85000"/>
                    <a:lumOff val="15000"/>
                  </a:schemeClr>
                </a:solidFill>
              </a:rPr>
              <a:t>iTENDO</a:t>
            </a:r>
            <a:r>
              <a:rPr lang="es-US" sz="1100">
                <a:solidFill>
                  <a:schemeClr val="tx1">
                    <a:lumMod val="85000"/>
                    <a:lumOff val="15000"/>
                  </a:schemeClr>
                </a:solidFill>
              </a:rPr>
              <a:t> – </a:t>
            </a:r>
          </a:p>
          <a:p>
            <a:pPr rtl="0"/>
            <a:r>
              <a:rPr lang="es-US" sz="1100">
                <a:solidFill>
                  <a:schemeClr val="tx1">
                    <a:lumMod val="85000"/>
                    <a:lumOff val="15000"/>
                  </a:schemeClr>
                </a:solidFill>
              </a:rPr>
              <a:t>El primer portaherramientas inteligente</a:t>
            </a:r>
          </a:p>
        </p:txBody>
      </p:sp>
      <p:sp>
        <p:nvSpPr>
          <p:cNvPr id="133" name="Textfeld 132">
            <a:extLst>
              <a:ext uri="{FF2B5EF4-FFF2-40B4-BE49-F238E27FC236}">
                <a16:creationId xmlns:a16="http://schemas.microsoft.com/office/drawing/2014/main" id="{DC27975A-F3FE-87A8-B44D-39D45CFCCE3F}"/>
              </a:ext>
            </a:extLst>
          </p:cNvPr>
          <p:cNvSpPr txBox="1"/>
          <p:nvPr/>
        </p:nvSpPr>
        <p:spPr>
          <a:xfrm>
            <a:off x="9987883" y="4982445"/>
            <a:ext cx="1249697" cy="338554"/>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ADHESO  </a:t>
            </a:r>
            <a:br>
              <a:rPr lang="es-US" sz="1100">
                <a:solidFill>
                  <a:schemeClr val="tx1">
                    <a:lumMod val="85000"/>
                    <a:lumOff val="15000"/>
                  </a:schemeClr>
                </a:solidFill>
              </a:rPr>
            </a:br>
            <a:r>
              <a:rPr lang="es-US" sz="1100" err="1">
                <a:solidFill>
                  <a:schemeClr val="tx1">
                    <a:lumMod val="85000"/>
                    <a:lumOff val="15000"/>
                  </a:schemeClr>
                </a:solidFill>
              </a:rPr>
              <a:t>gripper</a:t>
            </a:r>
            <a:r>
              <a:rPr lang="es-US" sz="1100">
                <a:solidFill>
                  <a:schemeClr val="tx1">
                    <a:lumMod val="85000"/>
                    <a:lumOff val="15000"/>
                  </a:schemeClr>
                </a:solidFill>
              </a:rPr>
              <a:t> adhesivo</a:t>
            </a:r>
          </a:p>
        </p:txBody>
      </p:sp>
      <p:sp>
        <p:nvSpPr>
          <p:cNvPr id="148" name="Textfeld 147">
            <a:extLst>
              <a:ext uri="{FF2B5EF4-FFF2-40B4-BE49-F238E27FC236}">
                <a16:creationId xmlns:a16="http://schemas.microsoft.com/office/drawing/2014/main" id="{7C562570-23C8-7684-7B1B-29E7F8B5D764}"/>
              </a:ext>
            </a:extLst>
          </p:cNvPr>
          <p:cNvSpPr txBox="1"/>
          <p:nvPr/>
        </p:nvSpPr>
        <p:spPr>
          <a:xfrm>
            <a:off x="10964380" y="2804838"/>
            <a:ext cx="1092388" cy="507831"/>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Centros de Aplicaciones robóticas</a:t>
            </a:r>
          </a:p>
        </p:txBody>
      </p:sp>
      <p:sp>
        <p:nvSpPr>
          <p:cNvPr id="3" name="Textfeld 2">
            <a:extLst>
              <a:ext uri="{FF2B5EF4-FFF2-40B4-BE49-F238E27FC236}">
                <a16:creationId xmlns:a16="http://schemas.microsoft.com/office/drawing/2014/main" id="{7D8ED030-72DD-B930-26D1-9C8BF5D179BE}"/>
              </a:ext>
            </a:extLst>
          </p:cNvPr>
          <p:cNvSpPr txBox="1"/>
          <p:nvPr/>
        </p:nvSpPr>
        <p:spPr>
          <a:xfrm>
            <a:off x="804471" y="3520647"/>
            <a:ext cx="1595670" cy="338554"/>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Friedrich </a:t>
            </a:r>
            <a:r>
              <a:rPr lang="es-US" sz="1100" err="1">
                <a:solidFill>
                  <a:schemeClr val="tx1">
                    <a:lumMod val="85000"/>
                    <a:lumOff val="15000"/>
                  </a:schemeClr>
                </a:solidFill>
              </a:rPr>
              <a:t>Schunk</a:t>
            </a:r>
            <a:r>
              <a:rPr lang="es-US" sz="1100">
                <a:solidFill>
                  <a:schemeClr val="tx1">
                    <a:lumMod val="85000"/>
                    <a:lumOff val="15000"/>
                  </a:schemeClr>
                </a:solidFill>
              </a:rPr>
              <a:t> funda el taller mecánico.</a:t>
            </a:r>
          </a:p>
        </p:txBody>
      </p:sp>
      <p:sp>
        <p:nvSpPr>
          <p:cNvPr id="4" name="Rectangle 5">
            <a:extLst>
              <a:ext uri="{FF2B5EF4-FFF2-40B4-BE49-F238E27FC236}">
                <a16:creationId xmlns:a16="http://schemas.microsoft.com/office/drawing/2014/main" id="{3474A24E-9FEA-A3D3-8A46-AF52203FBBF7}"/>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prstTxWarp prst="textNoShape">
              <a:avLst/>
            </a:prstTxWarp>
          </a:bodyPr>
          <a:lstStyle/>
          <a:p>
            <a:endParaRPr lang="de-DE"/>
          </a:p>
        </p:txBody>
      </p:sp>
      <p:sp>
        <p:nvSpPr>
          <p:cNvPr id="15" name="Oval 31">
            <a:extLst>
              <a:ext uri="{FF2B5EF4-FFF2-40B4-BE49-F238E27FC236}">
                <a16:creationId xmlns:a16="http://schemas.microsoft.com/office/drawing/2014/main" id="{E6942A65-DE60-670C-52CA-DCF0FDE70C78}"/>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4" name="Oval 31">
            <a:extLst>
              <a:ext uri="{FF2B5EF4-FFF2-40B4-BE49-F238E27FC236}">
                <a16:creationId xmlns:a16="http://schemas.microsoft.com/office/drawing/2014/main" id="{78CC9352-BB76-1FB4-A388-E8BDEAAB8CBB}"/>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5" name="Oval 31">
            <a:extLst>
              <a:ext uri="{FF2B5EF4-FFF2-40B4-BE49-F238E27FC236}">
                <a16:creationId xmlns:a16="http://schemas.microsoft.com/office/drawing/2014/main" id="{FA592E7D-5E29-EF31-99A0-00CA9586AE96}"/>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6" name="Oval 31">
            <a:extLst>
              <a:ext uri="{FF2B5EF4-FFF2-40B4-BE49-F238E27FC236}">
                <a16:creationId xmlns:a16="http://schemas.microsoft.com/office/drawing/2014/main" id="{DA138FDF-9F72-849C-131C-9B65D0E1A99F}"/>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7" name="Oval 31">
            <a:extLst>
              <a:ext uri="{FF2B5EF4-FFF2-40B4-BE49-F238E27FC236}">
                <a16:creationId xmlns:a16="http://schemas.microsoft.com/office/drawing/2014/main" id="{D52B350E-08E6-9B6E-3070-AE2DC298420F}"/>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8" name="Oval 31">
            <a:extLst>
              <a:ext uri="{FF2B5EF4-FFF2-40B4-BE49-F238E27FC236}">
                <a16:creationId xmlns:a16="http://schemas.microsoft.com/office/drawing/2014/main" id="{A18E9AD9-C987-A3CF-4286-54C48C21F981}"/>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9" name="Oval 31">
            <a:extLst>
              <a:ext uri="{FF2B5EF4-FFF2-40B4-BE49-F238E27FC236}">
                <a16:creationId xmlns:a16="http://schemas.microsoft.com/office/drawing/2014/main" id="{3D108B24-785B-9742-1B05-33FC7109BA5A}"/>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0" name="Oval 31">
            <a:extLst>
              <a:ext uri="{FF2B5EF4-FFF2-40B4-BE49-F238E27FC236}">
                <a16:creationId xmlns:a16="http://schemas.microsoft.com/office/drawing/2014/main" id="{EE12F903-673F-7AA7-D02B-8CB0814A1AB1}"/>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1" name="Oval 31">
            <a:extLst>
              <a:ext uri="{FF2B5EF4-FFF2-40B4-BE49-F238E27FC236}">
                <a16:creationId xmlns:a16="http://schemas.microsoft.com/office/drawing/2014/main" id="{5B8410DB-BD7B-0DFD-B8A7-D30F295F54CE}"/>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2" name="Oval 31">
            <a:extLst>
              <a:ext uri="{FF2B5EF4-FFF2-40B4-BE49-F238E27FC236}">
                <a16:creationId xmlns:a16="http://schemas.microsoft.com/office/drawing/2014/main" id="{77EC61A6-B1BB-B704-1F8A-A47FE087D19F}"/>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3" name="Oval 31">
            <a:extLst>
              <a:ext uri="{FF2B5EF4-FFF2-40B4-BE49-F238E27FC236}">
                <a16:creationId xmlns:a16="http://schemas.microsoft.com/office/drawing/2014/main" id="{8B28A7A4-891E-2AB4-7CC0-F4B4E024B7C3}"/>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pic>
        <p:nvPicPr>
          <p:cNvPr id="44" name="Grafik 43">
            <a:extLst>
              <a:ext uri="{FF2B5EF4-FFF2-40B4-BE49-F238E27FC236}">
                <a16:creationId xmlns:a16="http://schemas.microsoft.com/office/drawing/2014/main" id="{91107154-F052-F191-420F-8ED464FC8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9" r="-447"/>
          <a:stretch/>
        </p:blipFill>
        <p:spPr>
          <a:xfrm>
            <a:off x="871145" y="2484146"/>
            <a:ext cx="1009317" cy="944327"/>
          </a:xfrm>
          <a:prstGeom prst="rect">
            <a:avLst/>
          </a:prstGeom>
          <a:ln w="3175">
            <a:noFill/>
          </a:ln>
        </p:spPr>
      </p:pic>
      <p:cxnSp>
        <p:nvCxnSpPr>
          <p:cNvPr id="45" name="Gerade Verbindung 151">
            <a:extLst>
              <a:ext uri="{FF2B5EF4-FFF2-40B4-BE49-F238E27FC236}">
                <a16:creationId xmlns:a16="http://schemas.microsoft.com/office/drawing/2014/main" id="{332D22DD-D119-4882-AFA0-24F6C1909CB7}"/>
              </a:ext>
            </a:extLst>
          </p:cNvPr>
          <p:cNvCxnSpPr>
            <a:cxnSpLocks/>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E6EACB-911F-BE5C-4EE0-1B468E10BB9C}"/>
              </a:ext>
            </a:extLst>
          </p:cNvPr>
          <p:cNvSpPr txBox="1"/>
          <p:nvPr/>
        </p:nvSpPr>
        <p:spPr>
          <a:xfrm>
            <a:off x="400861" y="4591545"/>
            <a:ext cx="812974" cy="369332"/>
          </a:xfrm>
          <a:prstGeom prst="rect">
            <a:avLst/>
          </a:prstGeom>
          <a:noFill/>
        </p:spPr>
        <p:txBody>
          <a:bodyPr wrap="square" rtlCol="0">
            <a:spAutoFit/>
          </a:bodyPr>
          <a:lstStyle/>
          <a:p>
            <a:pPr algn="ctr"/>
            <a:r>
              <a:rPr lang="de-DE" b="1">
                <a:solidFill>
                  <a:srgbClr val="003C6A"/>
                </a:solidFill>
              </a:rPr>
              <a:t>1945</a:t>
            </a:r>
          </a:p>
        </p:txBody>
      </p:sp>
      <p:sp>
        <p:nvSpPr>
          <p:cNvPr id="48" name="Textfeld 47">
            <a:extLst>
              <a:ext uri="{FF2B5EF4-FFF2-40B4-BE49-F238E27FC236}">
                <a16:creationId xmlns:a16="http://schemas.microsoft.com/office/drawing/2014/main" id="{B6E5F991-7D72-BF35-C531-4495C9E6F59D}"/>
              </a:ext>
            </a:extLst>
          </p:cNvPr>
          <p:cNvSpPr txBox="1"/>
          <p:nvPr/>
        </p:nvSpPr>
        <p:spPr>
          <a:xfrm>
            <a:off x="3227073" y="4061676"/>
            <a:ext cx="812974" cy="369332"/>
          </a:xfrm>
          <a:prstGeom prst="rect">
            <a:avLst/>
          </a:prstGeom>
          <a:noFill/>
        </p:spPr>
        <p:txBody>
          <a:bodyPr wrap="square" rtlCol="0">
            <a:spAutoFit/>
          </a:bodyPr>
          <a:lstStyle/>
          <a:p>
            <a:pPr algn="ctr"/>
            <a:r>
              <a:rPr lang="de-DE" b="1">
                <a:solidFill>
                  <a:srgbClr val="003C6A"/>
                </a:solidFill>
              </a:rPr>
              <a:t>1983</a:t>
            </a:r>
          </a:p>
        </p:txBody>
      </p:sp>
      <p:sp>
        <p:nvSpPr>
          <p:cNvPr id="49" name="Textfeld 48">
            <a:extLst>
              <a:ext uri="{FF2B5EF4-FFF2-40B4-BE49-F238E27FC236}">
                <a16:creationId xmlns:a16="http://schemas.microsoft.com/office/drawing/2014/main" id="{88A68C19-AD29-391E-0F58-197473B84E66}"/>
              </a:ext>
            </a:extLst>
          </p:cNvPr>
          <p:cNvSpPr txBox="1"/>
          <p:nvPr/>
        </p:nvSpPr>
        <p:spPr>
          <a:xfrm>
            <a:off x="5307280" y="4068572"/>
            <a:ext cx="812974" cy="369332"/>
          </a:xfrm>
          <a:prstGeom prst="rect">
            <a:avLst/>
          </a:prstGeom>
          <a:noFill/>
        </p:spPr>
        <p:txBody>
          <a:bodyPr wrap="square" rtlCol="0">
            <a:spAutoFit/>
          </a:bodyPr>
          <a:lstStyle/>
          <a:p>
            <a:pPr algn="ctr"/>
            <a:r>
              <a:rPr lang="de-DE" b="1">
                <a:solidFill>
                  <a:srgbClr val="003C6A"/>
                </a:solidFill>
              </a:rPr>
              <a:t>1994</a:t>
            </a:r>
          </a:p>
        </p:txBody>
      </p:sp>
      <p:sp>
        <p:nvSpPr>
          <p:cNvPr id="50" name="Textfeld 49">
            <a:extLst>
              <a:ext uri="{FF2B5EF4-FFF2-40B4-BE49-F238E27FC236}">
                <a16:creationId xmlns:a16="http://schemas.microsoft.com/office/drawing/2014/main" id="{E88E8A8E-F728-1C8C-AB6D-8864650CA688}"/>
              </a:ext>
            </a:extLst>
          </p:cNvPr>
          <p:cNvSpPr txBox="1"/>
          <p:nvPr/>
        </p:nvSpPr>
        <p:spPr>
          <a:xfrm>
            <a:off x="7462123" y="4040520"/>
            <a:ext cx="812974" cy="369332"/>
          </a:xfrm>
          <a:prstGeom prst="rect">
            <a:avLst/>
          </a:prstGeom>
          <a:noFill/>
        </p:spPr>
        <p:txBody>
          <a:bodyPr wrap="square" rtlCol="0">
            <a:spAutoFit/>
          </a:bodyPr>
          <a:lstStyle/>
          <a:p>
            <a:pPr algn="ctr"/>
            <a:r>
              <a:rPr lang="de-DE" b="1">
                <a:solidFill>
                  <a:srgbClr val="003C6A"/>
                </a:solidFill>
              </a:rPr>
              <a:t>2016</a:t>
            </a:r>
          </a:p>
        </p:txBody>
      </p:sp>
      <p:sp>
        <p:nvSpPr>
          <p:cNvPr id="51" name="Textfeld 50">
            <a:extLst>
              <a:ext uri="{FF2B5EF4-FFF2-40B4-BE49-F238E27FC236}">
                <a16:creationId xmlns:a16="http://schemas.microsoft.com/office/drawing/2014/main" id="{46E79865-CB59-EE19-749F-B3A11F2F58AF}"/>
              </a:ext>
            </a:extLst>
          </p:cNvPr>
          <p:cNvSpPr txBox="1"/>
          <p:nvPr/>
        </p:nvSpPr>
        <p:spPr>
          <a:xfrm>
            <a:off x="1305091" y="4057629"/>
            <a:ext cx="812974" cy="369332"/>
          </a:xfrm>
          <a:prstGeom prst="rect">
            <a:avLst/>
          </a:prstGeom>
          <a:noFill/>
        </p:spPr>
        <p:txBody>
          <a:bodyPr wrap="square" rtlCol="0">
            <a:spAutoFit/>
          </a:bodyPr>
          <a:lstStyle/>
          <a:p>
            <a:pPr algn="ctr"/>
            <a:r>
              <a:rPr lang="de-DE" b="1">
                <a:solidFill>
                  <a:srgbClr val="003C6A"/>
                </a:solidFill>
              </a:rPr>
              <a:t>1966</a:t>
            </a:r>
          </a:p>
        </p:txBody>
      </p:sp>
      <p:sp>
        <p:nvSpPr>
          <p:cNvPr id="52" name="Textfeld 51">
            <a:extLst>
              <a:ext uri="{FF2B5EF4-FFF2-40B4-BE49-F238E27FC236}">
                <a16:creationId xmlns:a16="http://schemas.microsoft.com/office/drawing/2014/main" id="{03DAD3F0-03E0-2F74-9613-4CCC4AE1B94D}"/>
              </a:ext>
            </a:extLst>
          </p:cNvPr>
          <p:cNvSpPr txBox="1"/>
          <p:nvPr/>
        </p:nvSpPr>
        <p:spPr>
          <a:xfrm>
            <a:off x="4237885" y="4616310"/>
            <a:ext cx="812974" cy="369332"/>
          </a:xfrm>
          <a:prstGeom prst="rect">
            <a:avLst/>
          </a:prstGeom>
          <a:noFill/>
        </p:spPr>
        <p:txBody>
          <a:bodyPr wrap="square" rtlCol="0">
            <a:spAutoFit/>
          </a:bodyPr>
          <a:lstStyle/>
          <a:p>
            <a:pPr algn="ctr"/>
            <a:r>
              <a:rPr lang="de-DE" b="1">
                <a:solidFill>
                  <a:srgbClr val="003C6A"/>
                </a:solidFill>
              </a:rPr>
              <a:t>1988</a:t>
            </a:r>
          </a:p>
        </p:txBody>
      </p:sp>
      <p:sp>
        <p:nvSpPr>
          <p:cNvPr id="53" name="Textfeld 52">
            <a:extLst>
              <a:ext uri="{FF2B5EF4-FFF2-40B4-BE49-F238E27FC236}">
                <a16:creationId xmlns:a16="http://schemas.microsoft.com/office/drawing/2014/main" id="{BDBF5027-F968-7358-4A5C-0E27D801B883}"/>
              </a:ext>
            </a:extLst>
          </p:cNvPr>
          <p:cNvSpPr txBox="1"/>
          <p:nvPr/>
        </p:nvSpPr>
        <p:spPr>
          <a:xfrm>
            <a:off x="6427320" y="4566984"/>
            <a:ext cx="812974" cy="369332"/>
          </a:xfrm>
          <a:prstGeom prst="rect">
            <a:avLst/>
          </a:prstGeom>
          <a:noFill/>
        </p:spPr>
        <p:txBody>
          <a:bodyPr wrap="square" rtlCol="0">
            <a:spAutoFit/>
          </a:bodyPr>
          <a:lstStyle/>
          <a:p>
            <a:pPr algn="ctr"/>
            <a:r>
              <a:rPr lang="de-DE" b="1">
                <a:solidFill>
                  <a:srgbClr val="003C6A"/>
                </a:solidFill>
              </a:rPr>
              <a:t>2013</a:t>
            </a:r>
          </a:p>
        </p:txBody>
      </p:sp>
      <p:sp>
        <p:nvSpPr>
          <p:cNvPr id="54" name="Textfeld 53">
            <a:extLst>
              <a:ext uri="{FF2B5EF4-FFF2-40B4-BE49-F238E27FC236}">
                <a16:creationId xmlns:a16="http://schemas.microsoft.com/office/drawing/2014/main" id="{6398BCA3-1482-2884-0D28-4BEF5AC320DB}"/>
              </a:ext>
            </a:extLst>
          </p:cNvPr>
          <p:cNvSpPr txBox="1"/>
          <p:nvPr/>
        </p:nvSpPr>
        <p:spPr>
          <a:xfrm>
            <a:off x="8523959" y="4579395"/>
            <a:ext cx="812974" cy="369332"/>
          </a:xfrm>
          <a:prstGeom prst="rect">
            <a:avLst/>
          </a:prstGeom>
          <a:noFill/>
        </p:spPr>
        <p:txBody>
          <a:bodyPr wrap="square" rtlCol="0">
            <a:spAutoFit/>
          </a:bodyPr>
          <a:lstStyle/>
          <a:p>
            <a:pPr algn="ctr"/>
            <a:r>
              <a:rPr lang="de-DE" b="1">
                <a:solidFill>
                  <a:srgbClr val="003C6A"/>
                </a:solidFill>
              </a:rPr>
              <a:t>2018</a:t>
            </a:r>
          </a:p>
        </p:txBody>
      </p:sp>
      <p:sp>
        <p:nvSpPr>
          <p:cNvPr id="55" name="Textfeld 54">
            <a:extLst>
              <a:ext uri="{FF2B5EF4-FFF2-40B4-BE49-F238E27FC236}">
                <a16:creationId xmlns:a16="http://schemas.microsoft.com/office/drawing/2014/main" id="{45038979-5A96-6C23-38CC-D84BA7CCE8A1}"/>
              </a:ext>
            </a:extLst>
          </p:cNvPr>
          <p:cNvSpPr txBox="1"/>
          <p:nvPr/>
        </p:nvSpPr>
        <p:spPr>
          <a:xfrm>
            <a:off x="9586986" y="4054736"/>
            <a:ext cx="812974" cy="369332"/>
          </a:xfrm>
          <a:prstGeom prst="rect">
            <a:avLst/>
          </a:prstGeom>
          <a:noFill/>
        </p:spPr>
        <p:txBody>
          <a:bodyPr wrap="square" rtlCol="0">
            <a:spAutoFit/>
          </a:bodyPr>
          <a:lstStyle/>
          <a:p>
            <a:pPr algn="ctr"/>
            <a:r>
              <a:rPr lang="de-DE" b="1">
                <a:solidFill>
                  <a:srgbClr val="003C6A"/>
                </a:solidFill>
              </a:rPr>
              <a:t>2020</a:t>
            </a:r>
          </a:p>
        </p:txBody>
      </p:sp>
      <p:sp>
        <p:nvSpPr>
          <p:cNvPr id="56" name="Textfeld 55">
            <a:extLst>
              <a:ext uri="{FF2B5EF4-FFF2-40B4-BE49-F238E27FC236}">
                <a16:creationId xmlns:a16="http://schemas.microsoft.com/office/drawing/2014/main" id="{620AB8CD-2845-2EE8-01B1-A580FEA28BF4}"/>
              </a:ext>
            </a:extLst>
          </p:cNvPr>
          <p:cNvSpPr txBox="1"/>
          <p:nvPr/>
        </p:nvSpPr>
        <p:spPr>
          <a:xfrm>
            <a:off x="10557893" y="4597086"/>
            <a:ext cx="812974" cy="369332"/>
          </a:xfrm>
          <a:prstGeom prst="rect">
            <a:avLst/>
          </a:prstGeom>
          <a:noFill/>
        </p:spPr>
        <p:txBody>
          <a:bodyPr wrap="square" rtlCol="0">
            <a:spAutoFit/>
          </a:bodyPr>
          <a:lstStyle/>
          <a:p>
            <a:pPr algn="ctr"/>
            <a:r>
              <a:rPr lang="de-DE" b="1">
                <a:solidFill>
                  <a:srgbClr val="003C6A"/>
                </a:solidFill>
              </a:rPr>
              <a:t>2021</a:t>
            </a:r>
          </a:p>
        </p:txBody>
      </p:sp>
      <p:sp>
        <p:nvSpPr>
          <p:cNvPr id="57" name="Textfeld 56">
            <a:extLst>
              <a:ext uri="{FF2B5EF4-FFF2-40B4-BE49-F238E27FC236}">
                <a16:creationId xmlns:a16="http://schemas.microsoft.com/office/drawing/2014/main" id="{1A6122BC-34BF-B048-F33F-C186F05DFB84}"/>
              </a:ext>
            </a:extLst>
          </p:cNvPr>
          <p:cNvSpPr txBox="1"/>
          <p:nvPr/>
        </p:nvSpPr>
        <p:spPr>
          <a:xfrm>
            <a:off x="2245626" y="4593331"/>
            <a:ext cx="812974" cy="369332"/>
          </a:xfrm>
          <a:prstGeom prst="rect">
            <a:avLst/>
          </a:prstGeom>
          <a:noFill/>
        </p:spPr>
        <p:txBody>
          <a:bodyPr wrap="square" rtlCol="0">
            <a:spAutoFit/>
          </a:bodyPr>
          <a:lstStyle/>
          <a:p>
            <a:pPr algn="ctr"/>
            <a:r>
              <a:rPr lang="de-DE" b="1">
                <a:solidFill>
                  <a:srgbClr val="003C6A"/>
                </a:solidFill>
              </a:rPr>
              <a:t>1978</a:t>
            </a:r>
          </a:p>
        </p:txBody>
      </p:sp>
      <p:cxnSp>
        <p:nvCxnSpPr>
          <p:cNvPr id="58" name="Gerade Verbindung 159">
            <a:extLst>
              <a:ext uri="{FF2B5EF4-FFF2-40B4-BE49-F238E27FC236}">
                <a16:creationId xmlns:a16="http://schemas.microsoft.com/office/drawing/2014/main" id="{7E7EA948-D3B5-D6C6-F94C-44380259CD7C}"/>
              </a:ext>
            </a:extLst>
          </p:cNvPr>
          <p:cNvCxnSpPr>
            <a:cxnSpLocks/>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a:extLst>
              <a:ext uri="{FF2B5EF4-FFF2-40B4-BE49-F238E27FC236}">
                <a16:creationId xmlns:a16="http://schemas.microsoft.com/office/drawing/2014/main" id="{61CEE4B7-DC42-8876-06CE-F8E94DE6B801}"/>
              </a:ext>
            </a:extLst>
          </p:cNvPr>
          <p:cNvCxnSpPr>
            <a:cxnSpLocks/>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a:extLst>
              <a:ext uri="{FF2B5EF4-FFF2-40B4-BE49-F238E27FC236}">
                <a16:creationId xmlns:a16="http://schemas.microsoft.com/office/drawing/2014/main" id="{CEF6CA62-D676-8294-0F0B-11CC0DC38CA8}"/>
              </a:ext>
            </a:extLst>
          </p:cNvPr>
          <p:cNvCxnSpPr>
            <a:cxnSpLocks/>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a:extLst>
              <a:ext uri="{FF2B5EF4-FFF2-40B4-BE49-F238E27FC236}">
                <a16:creationId xmlns:a16="http://schemas.microsoft.com/office/drawing/2014/main" id="{372E369A-8E3B-DDB4-D7A3-55CF58A14270}"/>
              </a:ext>
            </a:extLst>
          </p:cNvPr>
          <p:cNvCxnSpPr>
            <a:cxnSpLocks/>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a:extLst>
              <a:ext uri="{FF2B5EF4-FFF2-40B4-BE49-F238E27FC236}">
                <a16:creationId xmlns:a16="http://schemas.microsoft.com/office/drawing/2014/main" id="{C0A13462-EAD0-CB1E-3336-432CDE96152E}"/>
              </a:ext>
            </a:extLst>
          </p:cNvPr>
          <p:cNvCxnSpPr>
            <a:cxnSpLocks/>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a:extLst>
              <a:ext uri="{FF2B5EF4-FFF2-40B4-BE49-F238E27FC236}">
                <a16:creationId xmlns:a16="http://schemas.microsoft.com/office/drawing/2014/main" id="{B4EB84BF-B4FF-63D7-2DB3-0F1530230C74}"/>
              </a:ext>
            </a:extLst>
          </p:cNvPr>
          <p:cNvCxnSpPr>
            <a:cxnSpLocks/>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a:extLst>
              <a:ext uri="{FF2B5EF4-FFF2-40B4-BE49-F238E27FC236}">
                <a16:creationId xmlns:a16="http://schemas.microsoft.com/office/drawing/2014/main" id="{132431BE-D474-30DE-2326-B916CA4A0F1C}"/>
              </a:ext>
            </a:extLst>
          </p:cNvPr>
          <p:cNvCxnSpPr>
            <a:cxnSpLocks/>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a:extLst>
              <a:ext uri="{FF2B5EF4-FFF2-40B4-BE49-F238E27FC236}">
                <a16:creationId xmlns:a16="http://schemas.microsoft.com/office/drawing/2014/main" id="{B64D1C9F-51E2-FDDD-7BBD-11265F0C5320}"/>
              </a:ext>
            </a:extLst>
          </p:cNvPr>
          <p:cNvCxnSpPr>
            <a:cxnSpLocks/>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a:extLst>
              <a:ext uri="{FF2B5EF4-FFF2-40B4-BE49-F238E27FC236}">
                <a16:creationId xmlns:a16="http://schemas.microsoft.com/office/drawing/2014/main" id="{FCD7EB4C-3CD7-888B-2670-5EF0B3CD980B}"/>
              </a:ext>
            </a:extLst>
          </p:cNvPr>
          <p:cNvCxnSpPr>
            <a:cxnSpLocks/>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a:extLst>
              <a:ext uri="{FF2B5EF4-FFF2-40B4-BE49-F238E27FC236}">
                <a16:creationId xmlns:a16="http://schemas.microsoft.com/office/drawing/2014/main" id="{DFBC6816-0EE4-26E3-F105-26E21EA97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540" y="5535557"/>
            <a:ext cx="793749" cy="815710"/>
          </a:xfrm>
          <a:prstGeom prst="rect">
            <a:avLst/>
          </a:prstGeom>
        </p:spPr>
      </p:pic>
      <p:pic>
        <p:nvPicPr>
          <p:cNvPr id="68" name="Grafik 67" descr="Ein Bild, das drinnen enthält.&#10;&#10;Automatisch generierte Beschreibung">
            <a:extLst>
              <a:ext uri="{FF2B5EF4-FFF2-40B4-BE49-F238E27FC236}">
                <a16:creationId xmlns:a16="http://schemas.microsoft.com/office/drawing/2014/main" id="{544529B5-E093-1BBC-FEA0-20947BF9A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a:extLst>
              <a:ext uri="{FF2B5EF4-FFF2-40B4-BE49-F238E27FC236}">
                <a16:creationId xmlns:a16="http://schemas.microsoft.com/office/drawing/2014/main" id="{1FCF2E69-59CD-1877-7880-0460EE62C112}"/>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a:extLst>
              <a:ext uri="{FF2B5EF4-FFF2-40B4-BE49-F238E27FC236}">
                <a16:creationId xmlns:a16="http://schemas.microsoft.com/office/drawing/2014/main" id="{C9CAFA06-4ECB-3E68-5C2C-DF3462860CBD}"/>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a:extLst>
              <a:ext uri="{FF2B5EF4-FFF2-40B4-BE49-F238E27FC236}">
                <a16:creationId xmlns:a16="http://schemas.microsoft.com/office/drawing/2014/main" id="{3EEEB3FF-5D54-976C-04AC-D96B40D0F7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4395" y="2340313"/>
            <a:ext cx="352204" cy="909860"/>
          </a:xfrm>
          <a:prstGeom prst="rect">
            <a:avLst/>
          </a:prstGeom>
        </p:spPr>
      </p:pic>
      <p:pic>
        <p:nvPicPr>
          <p:cNvPr id="72" name="Grafik 71">
            <a:extLst>
              <a:ext uri="{FF2B5EF4-FFF2-40B4-BE49-F238E27FC236}">
                <a16:creationId xmlns:a16="http://schemas.microsoft.com/office/drawing/2014/main" id="{81840D2E-3F22-E519-4B49-47EA55F2E3C8}"/>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73" name="Grafik 72">
            <a:extLst>
              <a:ext uri="{FF2B5EF4-FFF2-40B4-BE49-F238E27FC236}">
                <a16:creationId xmlns:a16="http://schemas.microsoft.com/office/drawing/2014/main" id="{F3D2E01D-FFBD-92DE-BEB6-784676998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p:blipFill>
        <p:spPr>
          <a:xfrm>
            <a:off x="1658054" y="4813624"/>
            <a:ext cx="742086" cy="555874"/>
          </a:xfrm>
          <a:prstGeom prst="rect">
            <a:avLst/>
          </a:prstGeom>
        </p:spPr>
      </p:pic>
      <p:cxnSp>
        <p:nvCxnSpPr>
          <p:cNvPr id="74" name="Gerade Verbindung 157">
            <a:extLst>
              <a:ext uri="{FF2B5EF4-FFF2-40B4-BE49-F238E27FC236}">
                <a16:creationId xmlns:a16="http://schemas.microsoft.com/office/drawing/2014/main" id="{B660C7ED-3246-CDE1-BA90-ED8321B7BDD0}"/>
              </a:ext>
            </a:extLst>
          </p:cNvPr>
          <p:cNvCxnSpPr>
            <a:cxnSpLocks/>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a:extLst>
              <a:ext uri="{FF2B5EF4-FFF2-40B4-BE49-F238E27FC236}">
                <a16:creationId xmlns:a16="http://schemas.microsoft.com/office/drawing/2014/main" id="{7BD388E9-4F7A-590D-BD3E-47B833DDB6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p:blipFill>
        <p:spPr>
          <a:xfrm>
            <a:off x="2661649" y="2404717"/>
            <a:ext cx="579104" cy="1103183"/>
          </a:xfrm>
          <a:prstGeom prst="rect">
            <a:avLst/>
          </a:prstGeom>
        </p:spPr>
      </p:pic>
      <p:sp>
        <p:nvSpPr>
          <p:cNvPr id="76" name="Textfeld 75">
            <a:extLst>
              <a:ext uri="{FF2B5EF4-FFF2-40B4-BE49-F238E27FC236}">
                <a16:creationId xmlns:a16="http://schemas.microsoft.com/office/drawing/2014/main" id="{6D2609D3-8900-3DD3-5C9A-BEBF82D92213}"/>
              </a:ext>
            </a:extLst>
          </p:cNvPr>
          <p:cNvSpPr txBox="1"/>
          <p:nvPr/>
        </p:nvSpPr>
        <p:spPr>
          <a:xfrm>
            <a:off x="2648246" y="3388777"/>
            <a:ext cx="1628696" cy="507831"/>
          </a:xfrm>
          <a:prstGeom prst="rect">
            <a:avLst/>
          </a:prstGeom>
          <a:noFill/>
        </p:spPr>
        <p:txBody>
          <a:bodyPr wrap="square" lIns="72000" tIns="0" rIns="72000" bIns="0" rtlCol="0">
            <a:spAutoFit/>
          </a:bodyPr>
          <a:lstStyle/>
          <a:p>
            <a:r>
              <a:rPr lang="es-ES_tradnl" sz="1100">
                <a:solidFill>
                  <a:schemeClr val="tx1">
                    <a:lumMod val="85000"/>
                    <a:lumOff val="15000"/>
                  </a:schemeClr>
                </a:solidFill>
              </a:rPr>
              <a:t>G</a:t>
            </a:r>
            <a:r>
              <a:rPr lang="es-US" sz="1100">
                <a:solidFill>
                  <a:schemeClr val="tx1">
                    <a:lumMod val="85000"/>
                    <a:lumOff val="15000"/>
                  </a:schemeClr>
                </a:solidFill>
              </a:rPr>
              <a:t>ama de productos con tecnología de expansión hidráulica.</a:t>
            </a:r>
          </a:p>
        </p:txBody>
      </p:sp>
      <p:sp>
        <p:nvSpPr>
          <p:cNvPr id="83" name="Textfeld 82">
            <a:extLst>
              <a:ext uri="{FF2B5EF4-FFF2-40B4-BE49-F238E27FC236}">
                <a16:creationId xmlns:a16="http://schemas.microsoft.com/office/drawing/2014/main" id="{C5387E4D-3CE8-DBAB-3EF7-579B36DE72B1}"/>
              </a:ext>
            </a:extLst>
          </p:cNvPr>
          <p:cNvSpPr txBox="1"/>
          <p:nvPr/>
        </p:nvSpPr>
        <p:spPr>
          <a:xfrm>
            <a:off x="5725722" y="5121387"/>
            <a:ext cx="1427162" cy="338554"/>
          </a:xfrm>
          <a:prstGeom prst="rect">
            <a:avLst/>
          </a:prstGeom>
          <a:noFill/>
        </p:spPr>
        <p:txBody>
          <a:bodyPr wrap="square" lIns="72000" tIns="0" rIns="72000" bIns="0" rtlCol="0">
            <a:spAutoFit/>
          </a:bodyPr>
          <a:lstStyle/>
          <a:p>
            <a:pPr rtl="0"/>
            <a:r>
              <a:rPr lang="es-US" sz="1100">
                <a:solidFill>
                  <a:schemeClr val="tx1">
                    <a:lumMod val="85000"/>
                    <a:lumOff val="15000"/>
                  </a:schemeClr>
                </a:solidFill>
              </a:rPr>
              <a:t>Gama de productos </a:t>
            </a:r>
            <a:r>
              <a:rPr lang="es-US" sz="1100" err="1">
                <a:solidFill>
                  <a:schemeClr val="tx1">
                    <a:lumMod val="85000"/>
                    <a:lumOff val="15000"/>
                  </a:schemeClr>
                </a:solidFill>
              </a:rPr>
              <a:t>Chucks</a:t>
            </a:r>
            <a:r>
              <a:rPr lang="es-US" sz="1100">
                <a:solidFill>
                  <a:schemeClr val="tx1">
                    <a:lumMod val="85000"/>
                    <a:lumOff val="15000"/>
                  </a:schemeClr>
                </a:solidFill>
              </a:rPr>
              <a:t> </a:t>
            </a:r>
          </a:p>
        </p:txBody>
      </p:sp>
      <p:sp>
        <p:nvSpPr>
          <p:cNvPr id="84" name="Eine Ecke des Rechtecks schneiden 6">
            <a:extLst>
              <a:ext uri="{FF2B5EF4-FFF2-40B4-BE49-F238E27FC236}">
                <a16:creationId xmlns:a16="http://schemas.microsoft.com/office/drawing/2014/main" id="{21C2E8B0-5FA9-EF1D-5841-C83D5F75B3B4}"/>
              </a:ext>
            </a:extLst>
          </p:cNvPr>
          <p:cNvSpPr/>
          <p:nvPr/>
        </p:nvSpPr>
        <p:spPr>
          <a:xfrm flipV="1">
            <a:off x="4702149" y="1946026"/>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214924 w 7150640"/>
              <a:gd name="connsiteY1" fmla="*/ 15949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40496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08599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684971 h 2684971"/>
              <a:gd name="connsiteX5" fmla="*/ 0 w 7150640"/>
              <a:gd name="connsiteY5" fmla="*/ 15949 h 2684971"/>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513707 h 2684971"/>
              <a:gd name="connsiteX5" fmla="*/ 0 w 7150640"/>
              <a:gd name="connsiteY5" fmla="*/ 15949 h 2684971"/>
              <a:gd name="connsiteX0" fmla="*/ 0 w 7150640"/>
              <a:gd name="connsiteY0" fmla="*/ 15949 h 2530019"/>
              <a:gd name="connsiteX1" fmla="*/ 6135180 w 7150640"/>
              <a:gd name="connsiteY1" fmla="*/ 0 h 2530019"/>
              <a:gd name="connsiteX2" fmla="*/ 7150640 w 7150640"/>
              <a:gd name="connsiteY2" fmla="*/ 536995 h 2530019"/>
              <a:gd name="connsiteX3" fmla="*/ 7142446 w 7150640"/>
              <a:gd name="connsiteY3" fmla="*/ 2530019 h 2530019"/>
              <a:gd name="connsiteX4" fmla="*/ 0 w 7150640"/>
              <a:gd name="connsiteY4" fmla="*/ 2513707 h 2530019"/>
              <a:gd name="connsiteX5" fmla="*/ 0 w 7150640"/>
              <a:gd name="connsiteY5" fmla="*/ 15949 h 2530019"/>
              <a:gd name="connsiteX0" fmla="*/ 0 w 7150640"/>
              <a:gd name="connsiteY0" fmla="*/ 15949 h 2513707"/>
              <a:gd name="connsiteX1" fmla="*/ 6135180 w 7150640"/>
              <a:gd name="connsiteY1" fmla="*/ 0 h 2513707"/>
              <a:gd name="connsiteX2" fmla="*/ 7150640 w 7150640"/>
              <a:gd name="connsiteY2" fmla="*/ 536995 h 2513707"/>
              <a:gd name="connsiteX3" fmla="*/ 7142447 w 7150640"/>
              <a:gd name="connsiteY3" fmla="*/ 2505553 h 2513707"/>
              <a:gd name="connsiteX4" fmla="*/ 0 w 7150640"/>
              <a:gd name="connsiteY4" fmla="*/ 2513707 h 2513707"/>
              <a:gd name="connsiteX5" fmla="*/ 0 w 7150640"/>
              <a:gd name="connsiteY5" fmla="*/ 15949 h 2513707"/>
              <a:gd name="connsiteX0" fmla="*/ 0 w 7150640"/>
              <a:gd name="connsiteY0" fmla="*/ 15949 h 2516230"/>
              <a:gd name="connsiteX1" fmla="*/ 6135180 w 7150640"/>
              <a:gd name="connsiteY1" fmla="*/ 0 h 2516230"/>
              <a:gd name="connsiteX2" fmla="*/ 7150640 w 7150640"/>
              <a:gd name="connsiteY2" fmla="*/ 536995 h 2516230"/>
              <a:gd name="connsiteX3" fmla="*/ 7142448 w 7150640"/>
              <a:gd name="connsiteY3" fmla="*/ 2516230 h 2516230"/>
              <a:gd name="connsiteX4" fmla="*/ 0 w 7150640"/>
              <a:gd name="connsiteY4" fmla="*/ 2513707 h 2516230"/>
              <a:gd name="connsiteX5" fmla="*/ 0 w 7150640"/>
              <a:gd name="connsiteY5" fmla="*/ 15949 h 2516230"/>
              <a:gd name="connsiteX0" fmla="*/ 0 w 7150640"/>
              <a:gd name="connsiteY0" fmla="*/ 0 h 2516295"/>
              <a:gd name="connsiteX1" fmla="*/ 6135180 w 7150640"/>
              <a:gd name="connsiteY1" fmla="*/ 65 h 2516295"/>
              <a:gd name="connsiteX2" fmla="*/ 7150640 w 7150640"/>
              <a:gd name="connsiteY2" fmla="*/ 537060 h 2516295"/>
              <a:gd name="connsiteX3" fmla="*/ 7142448 w 7150640"/>
              <a:gd name="connsiteY3" fmla="*/ 2516295 h 2516295"/>
              <a:gd name="connsiteX4" fmla="*/ 0 w 7150640"/>
              <a:gd name="connsiteY4" fmla="*/ 2513772 h 2516295"/>
              <a:gd name="connsiteX5" fmla="*/ 0 w 7150640"/>
              <a:gd name="connsiteY5" fmla="*/ 0 h 2516295"/>
              <a:gd name="connsiteX0" fmla="*/ 0 w 7153754"/>
              <a:gd name="connsiteY0" fmla="*/ 0 h 2516295"/>
              <a:gd name="connsiteX1" fmla="*/ 6135180 w 7153754"/>
              <a:gd name="connsiteY1" fmla="*/ 65 h 2516295"/>
              <a:gd name="connsiteX2" fmla="*/ 7150640 w 7153754"/>
              <a:gd name="connsiteY2" fmla="*/ 537060 h 2516295"/>
              <a:gd name="connsiteX3" fmla="*/ 7153177 w 7153754"/>
              <a:gd name="connsiteY3" fmla="*/ 2516295 h 2516295"/>
              <a:gd name="connsiteX4" fmla="*/ 0 w 7153754"/>
              <a:gd name="connsiteY4" fmla="*/ 2513772 h 2516295"/>
              <a:gd name="connsiteX5" fmla="*/ 0 w 7153754"/>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2450 w 7150640"/>
              <a:gd name="connsiteY3" fmla="*/ 2516295 h 2516295"/>
              <a:gd name="connsiteX4" fmla="*/ 0 w 7150640"/>
              <a:gd name="connsiteY4" fmla="*/ 2513772 h 2516295"/>
              <a:gd name="connsiteX5" fmla="*/ 0 w 7150640"/>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7815 w 7150640"/>
              <a:gd name="connsiteY3" fmla="*/ 2516295 h 2516295"/>
              <a:gd name="connsiteX4" fmla="*/ 0 w 7150640"/>
              <a:gd name="connsiteY4" fmla="*/ 2513772 h 2516295"/>
              <a:gd name="connsiteX5" fmla="*/ 0 w 7150640"/>
              <a:gd name="connsiteY5" fmla="*/ 0 h 25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u="none" strike="noStrike" kern="1200" cap="none" spc="0" normalizeH="0" baseline="0" noProof="0">
              <a:ln>
                <a:noFill/>
              </a:ln>
              <a:solidFill>
                <a:prstClr val="white"/>
              </a:solidFill>
              <a:effectLst/>
              <a:uLnTx/>
              <a:uFillTx/>
              <a:latin typeface="Fago Pro" panose="02000506040000020004" pitchFamily="2" charset="77"/>
              <a:ea typeface="+mn-ea"/>
              <a:cs typeface="+mn-cs"/>
            </a:endParaRPr>
          </a:p>
        </p:txBody>
      </p:sp>
      <p:sp>
        <p:nvSpPr>
          <p:cNvPr id="33" name="Textfeld 32">
            <a:extLst>
              <a:ext uri="{FF2B5EF4-FFF2-40B4-BE49-F238E27FC236}">
                <a16:creationId xmlns:a16="http://schemas.microsoft.com/office/drawing/2014/main" id="{FD9A4492-4ECE-2283-FB0F-BA0E9400D77B}"/>
              </a:ext>
            </a:extLst>
          </p:cNvPr>
          <p:cNvSpPr txBox="1"/>
          <p:nvPr/>
        </p:nvSpPr>
        <p:spPr>
          <a:xfrm>
            <a:off x="4750138" y="2050809"/>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es-ES_tradnl" sz="1400" b="1">
                <a:solidFill>
                  <a:srgbClr val="003D6A"/>
                </a:solidFill>
                <a:latin typeface="Fago Pro" panose="02000506040000020004" pitchFamily="2" charset="77"/>
              </a:rPr>
              <a:t>Que hacemos:</a:t>
            </a:r>
          </a:p>
          <a:p>
            <a:pPr marR="0" algn="l" defTabSz="914400" rtl="0" eaLnBrk="1" fontAlgn="auto" latinLnBrk="0" hangingPunct="1">
              <a:lnSpc>
                <a:spcPct val="90000"/>
              </a:lnSpc>
              <a:spcBef>
                <a:spcPts val="300"/>
              </a:spcBef>
              <a:spcAft>
                <a:spcPts val="0"/>
              </a:spcAft>
              <a:buClr>
                <a:srgbClr val="009EE0"/>
              </a:buClr>
              <a:buSzTx/>
              <a:tabLst/>
            </a:pPr>
            <a:r>
              <a:rPr kumimoji="0" lang="es-ES_tradnl" sz="1400" b="1" u="none" strike="noStrike" kern="1200" cap="none" spc="0" normalizeH="0" baseline="0">
                <a:ln>
                  <a:noFill/>
                </a:ln>
                <a:solidFill>
                  <a:srgbClr val="003D6A"/>
                </a:solidFill>
                <a:effectLst/>
                <a:uLnTx/>
                <a:uFillTx/>
                <a:latin typeface="Fago Pro" panose="02000506040000020004" pitchFamily="2" charset="77"/>
              </a:rPr>
              <a:t>Mas productividad para nuestros clientes</a:t>
            </a:r>
            <a:endParaRPr kumimoji="0" lang="en-US" sz="1400" b="1" u="none" strike="noStrike" kern="1200" cap="none" spc="0" normalizeH="0" baseline="0">
              <a:ln>
                <a:noFill/>
              </a:ln>
              <a:solidFill>
                <a:srgbClr val="003D6A"/>
              </a:solidFill>
              <a:effectLst/>
              <a:uLnTx/>
              <a:uFillTx/>
              <a:latin typeface="Fago Pro" panose="02000506040000020004" pitchFamily="2" charset="77"/>
            </a:endParaRPr>
          </a:p>
        </p:txBody>
      </p:sp>
      <p:sp>
        <p:nvSpPr>
          <p:cNvPr id="86" name="Rechteck 85">
            <a:extLst>
              <a:ext uri="{FF2B5EF4-FFF2-40B4-BE49-F238E27FC236}">
                <a16:creationId xmlns:a16="http://schemas.microsoft.com/office/drawing/2014/main" id="{96D16B9B-697E-CD46-57EF-30172909E7E7}"/>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742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35B6C682-AD48-36F9-FC75-A65C393D2424}"/>
              </a:ext>
            </a:extLst>
          </p:cNvPr>
          <p:cNvSpPr>
            <a:spLocks noGrp="1"/>
          </p:cNvSpPr>
          <p:nvPr>
            <p:ph type="title"/>
          </p:nvPr>
        </p:nvSpPr>
        <p:spPr/>
        <p:txBody>
          <a:bodyPr/>
          <a:lstStyle/>
          <a:p>
            <a:pPr rtl="0"/>
            <a:r>
              <a:rPr lang="es-US">
                <a:solidFill>
                  <a:schemeClr val="bg1"/>
                </a:solidFill>
              </a:rPr>
              <a:t>El siguiente nivel para nuestros clientes</a:t>
            </a:r>
          </a:p>
        </p:txBody>
      </p:sp>
      <p:sp>
        <p:nvSpPr>
          <p:cNvPr id="3" name="Foliennummernplatzhalter 2">
            <a:extLst>
              <a:ext uri="{FF2B5EF4-FFF2-40B4-BE49-F238E27FC236}">
                <a16:creationId xmlns:a16="http://schemas.microsoft.com/office/drawing/2014/main" id="{3EE05056-9964-0C5D-985C-21F35E9C5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4" name="Textplatzhalter 23">
            <a:extLst>
              <a:ext uri="{FF2B5EF4-FFF2-40B4-BE49-F238E27FC236}">
                <a16:creationId xmlns:a16="http://schemas.microsoft.com/office/drawing/2014/main" id="{934D2192-E4EA-7616-6417-6E9CF792AC2B}"/>
              </a:ext>
            </a:extLst>
          </p:cNvPr>
          <p:cNvSpPr>
            <a:spLocks noGrp="1"/>
          </p:cNvSpPr>
          <p:nvPr>
            <p:ph type="body" sz="quarter" idx="11"/>
          </p:nvPr>
        </p:nvSpPr>
        <p:spPr/>
        <p:txBody>
          <a:bodyPr/>
          <a:lstStyle/>
          <a:p>
            <a:pPr rtl="0"/>
            <a:r>
              <a:rPr lang="es-US"/>
              <a:t>Hacia donde vamos</a:t>
            </a:r>
          </a:p>
        </p:txBody>
      </p:sp>
      <p:cxnSp>
        <p:nvCxnSpPr>
          <p:cNvPr id="6" name="Gerade Verbindung 5">
            <a:extLst>
              <a:ext uri="{FF2B5EF4-FFF2-40B4-BE49-F238E27FC236}">
                <a16:creationId xmlns:a16="http://schemas.microsoft.com/office/drawing/2014/main" id="{30689A65-5D0C-8BFB-303D-B826CB4DF6D1}"/>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46F6FA0-EEBA-C090-9C6D-778DC01ECAC3}"/>
              </a:ext>
            </a:extLst>
          </p:cNvPr>
          <p:cNvSpPr txBox="1"/>
          <p:nvPr/>
        </p:nvSpPr>
        <p:spPr>
          <a:xfrm>
            <a:off x="1112658" y="3469857"/>
            <a:ext cx="2579776"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rPr>
              <a:t>Componentes de alta calidad</a:t>
            </a:r>
          </a:p>
        </p:txBody>
      </p:sp>
      <p:sp>
        <p:nvSpPr>
          <p:cNvPr id="8" name="Oval 7">
            <a:extLst>
              <a:ext uri="{FF2B5EF4-FFF2-40B4-BE49-F238E27FC236}">
                <a16:creationId xmlns:a16="http://schemas.microsoft.com/office/drawing/2014/main" id="{1600548B-D428-016A-9B0A-B1DCFB677BE1}"/>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1</a:t>
            </a:r>
          </a:p>
        </p:txBody>
      </p:sp>
      <p:cxnSp>
        <p:nvCxnSpPr>
          <p:cNvPr id="9" name="Gerade Verbindung 8">
            <a:extLst>
              <a:ext uri="{FF2B5EF4-FFF2-40B4-BE49-F238E27FC236}">
                <a16:creationId xmlns:a16="http://schemas.microsoft.com/office/drawing/2014/main" id="{CDAAB61C-2434-234C-303D-37AF36CFE513}"/>
              </a:ext>
            </a:extLst>
          </p:cNvPr>
          <p:cNvCxnSpPr>
            <a:cxnSpLocks/>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8408B0-80F1-AAC0-2208-D5280D5AE455}"/>
              </a:ext>
            </a:extLst>
          </p:cNvPr>
          <p:cNvSpPr txBox="1"/>
          <p:nvPr/>
        </p:nvSpPr>
        <p:spPr>
          <a:xfrm>
            <a:off x="3501492" y="3469857"/>
            <a:ext cx="259450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rPr>
              <a:t>Innovación inteligente</a:t>
            </a:r>
          </a:p>
        </p:txBody>
      </p:sp>
      <p:sp>
        <p:nvSpPr>
          <p:cNvPr id="11" name="Oval 10">
            <a:extLst>
              <a:ext uri="{FF2B5EF4-FFF2-40B4-BE49-F238E27FC236}">
                <a16:creationId xmlns:a16="http://schemas.microsoft.com/office/drawing/2014/main" id="{A3385B93-5B9E-7D23-A495-28151AF63D13}"/>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2</a:t>
            </a:r>
          </a:p>
        </p:txBody>
      </p:sp>
      <p:cxnSp>
        <p:nvCxnSpPr>
          <p:cNvPr id="12" name="Gerade Verbindung 11">
            <a:extLst>
              <a:ext uri="{FF2B5EF4-FFF2-40B4-BE49-F238E27FC236}">
                <a16:creationId xmlns:a16="http://schemas.microsoft.com/office/drawing/2014/main" id="{A8C98E97-464C-5865-B2E1-7600935C9C5E}"/>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C672C87-F7E6-1E86-2C1E-FE30E8616D99}"/>
              </a:ext>
            </a:extLst>
          </p:cNvPr>
          <p:cNvSpPr txBox="1"/>
          <p:nvPr/>
        </p:nvSpPr>
        <p:spPr>
          <a:xfrm>
            <a:off x="5639467" y="2530672"/>
            <a:ext cx="2825264"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rPr>
              <a:t>Expertos en automatización</a:t>
            </a:r>
          </a:p>
        </p:txBody>
      </p:sp>
      <p:sp>
        <p:nvSpPr>
          <p:cNvPr id="14" name="Oval 13">
            <a:extLst>
              <a:ext uri="{FF2B5EF4-FFF2-40B4-BE49-F238E27FC236}">
                <a16:creationId xmlns:a16="http://schemas.microsoft.com/office/drawing/2014/main" id="{73922C60-8F2E-E2E2-1A9D-21F63247BD45}"/>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3</a:t>
            </a:r>
          </a:p>
        </p:txBody>
      </p:sp>
      <p:cxnSp>
        <p:nvCxnSpPr>
          <p:cNvPr id="15" name="Gerade Verbindung 14">
            <a:extLst>
              <a:ext uri="{FF2B5EF4-FFF2-40B4-BE49-F238E27FC236}">
                <a16:creationId xmlns:a16="http://schemas.microsoft.com/office/drawing/2014/main" id="{93C63C0D-D0BD-1487-122C-DD7F6BB285F2}"/>
              </a:ext>
            </a:extLst>
          </p:cNvPr>
          <p:cNvCxnSpPr>
            <a:cxnSpLocks/>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996FCD4-3A6B-A292-AD01-167A509C3C8C}"/>
              </a:ext>
            </a:extLst>
          </p:cNvPr>
          <p:cNvSpPr txBox="1"/>
          <p:nvPr/>
        </p:nvSpPr>
        <p:spPr>
          <a:xfrm>
            <a:off x="8120360" y="1463911"/>
            <a:ext cx="1798220" cy="86177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rPr>
              <a:t>Conocimiento de los procesos</a:t>
            </a:r>
          </a:p>
        </p:txBody>
      </p:sp>
      <p:sp>
        <p:nvSpPr>
          <p:cNvPr id="17" name="Oval 16">
            <a:extLst>
              <a:ext uri="{FF2B5EF4-FFF2-40B4-BE49-F238E27FC236}">
                <a16:creationId xmlns:a16="http://schemas.microsoft.com/office/drawing/2014/main" id="{2ACF1DDB-2708-4139-A986-10117F2BF656}"/>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4</a:t>
            </a:r>
          </a:p>
        </p:txBody>
      </p:sp>
      <p:cxnSp>
        <p:nvCxnSpPr>
          <p:cNvPr id="18" name="Gerade Verbindung 17">
            <a:extLst>
              <a:ext uri="{FF2B5EF4-FFF2-40B4-BE49-F238E27FC236}">
                <a16:creationId xmlns:a16="http://schemas.microsoft.com/office/drawing/2014/main" id="{6BC29804-516B-6368-EA6A-922D956E3D2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4127E8C-3784-3233-E16D-9061DD47004F}"/>
              </a:ext>
            </a:extLst>
          </p:cNvPr>
          <p:cNvSpPr txBox="1"/>
          <p:nvPr/>
        </p:nvSpPr>
        <p:spPr>
          <a:xfrm>
            <a:off x="10017444" y="1594405"/>
            <a:ext cx="199594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rPr>
              <a:t>Validación en </a:t>
            </a:r>
            <a:r>
              <a:rPr kumimoji="0" lang="es-US" sz="2000" b="1" i="0" u="none" strike="noStrike" kern="1200" cap="none" spc="0" normalizeH="0" baseline="0" err="1">
                <a:ln>
                  <a:noFill/>
                </a:ln>
                <a:solidFill>
                  <a:prstClr val="white"/>
                </a:solidFill>
                <a:effectLst/>
                <a:uLnTx/>
                <a:uFillTx/>
                <a:latin typeface="Fago Pro" panose="02000506040000020004" pitchFamily="2" charset="77"/>
                <a:ea typeface="+mn-ea"/>
                <a:cs typeface="+mn-cs"/>
              </a:rPr>
              <a:t>CoLabs</a:t>
            </a:r>
            <a:endParaRPr kumimoji="0" lang="es-US" sz="2000" b="1" i="0" u="none" strike="noStrike" kern="1200" cap="none" spc="0" normalizeH="0" baseline="0">
              <a:ln>
                <a:noFill/>
              </a:ln>
              <a:solidFill>
                <a:prstClr val="white"/>
              </a:solidFill>
              <a:effectLst/>
              <a:uLnTx/>
              <a:uFillTx/>
              <a:latin typeface="Fago Pro" panose="02000506040000020004" pitchFamily="2" charset="77"/>
              <a:ea typeface="+mn-ea"/>
              <a:cs typeface="+mn-cs"/>
            </a:endParaRPr>
          </a:p>
        </p:txBody>
      </p:sp>
      <p:sp>
        <p:nvSpPr>
          <p:cNvPr id="20" name="Oval 19">
            <a:extLst>
              <a:ext uri="{FF2B5EF4-FFF2-40B4-BE49-F238E27FC236}">
                <a16:creationId xmlns:a16="http://schemas.microsoft.com/office/drawing/2014/main" id="{5475A7FE-B6F6-B8E0-2DE6-3ECD01EEA86E}"/>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5</a:t>
            </a:r>
          </a:p>
        </p:txBody>
      </p:sp>
      <p:sp>
        <p:nvSpPr>
          <p:cNvPr id="21" name="Freihandform 20">
            <a:extLst>
              <a:ext uri="{FF2B5EF4-FFF2-40B4-BE49-F238E27FC236}">
                <a16:creationId xmlns:a16="http://schemas.microsoft.com/office/drawing/2014/main" id="{49709147-10E2-0083-5A59-A571623AA602}"/>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 fmla="*/ 0 w 12496800"/>
              <a:gd name="connsiteY0" fmla="*/ 1430867 h 1439333"/>
              <a:gd name="connsiteX1" fmla="*/ 6096000 w 12496800"/>
              <a:gd name="connsiteY1" fmla="*/ 1439333 h 1439333"/>
              <a:gd name="connsiteX2" fmla="*/ 9135533 w 12496800"/>
              <a:gd name="connsiteY2" fmla="*/ 0 h 1439333"/>
              <a:gd name="connsiteX3" fmla="*/ 12217400 w 12496800"/>
              <a:gd name="connsiteY3" fmla="*/ 0 h 1439333"/>
              <a:gd name="connsiteX4" fmla="*/ 12496800 w 12496800"/>
              <a:gd name="connsiteY4" fmla="*/ 16933 h 1439333"/>
              <a:gd name="connsiteX0" fmla="*/ 0 w 12970933"/>
              <a:gd name="connsiteY0" fmla="*/ 1430867 h 1439333"/>
              <a:gd name="connsiteX1" fmla="*/ 6096000 w 12970933"/>
              <a:gd name="connsiteY1" fmla="*/ 1439333 h 1439333"/>
              <a:gd name="connsiteX2" fmla="*/ 9135533 w 12970933"/>
              <a:gd name="connsiteY2" fmla="*/ 0 h 1439333"/>
              <a:gd name="connsiteX3" fmla="*/ 12217400 w 12970933"/>
              <a:gd name="connsiteY3" fmla="*/ 0 h 1439333"/>
              <a:gd name="connsiteX4" fmla="*/ 12970933 w 12970933"/>
              <a:gd name="connsiteY4" fmla="*/ 42333 h 1439333"/>
              <a:gd name="connsiteX0" fmla="*/ 0 w 12972104"/>
              <a:gd name="connsiteY0" fmla="*/ 1430867 h 1439333"/>
              <a:gd name="connsiteX1" fmla="*/ 6096000 w 12972104"/>
              <a:gd name="connsiteY1" fmla="*/ 1439333 h 1439333"/>
              <a:gd name="connsiteX2" fmla="*/ 9135533 w 12972104"/>
              <a:gd name="connsiteY2" fmla="*/ 0 h 1439333"/>
              <a:gd name="connsiteX3" fmla="*/ 12217400 w 12972104"/>
              <a:gd name="connsiteY3" fmla="*/ 0 h 1439333"/>
              <a:gd name="connsiteX4" fmla="*/ 12970933 w 12972104"/>
              <a:gd name="connsiteY4" fmla="*/ 42333 h 1439333"/>
              <a:gd name="connsiteX0" fmla="*/ 0 w 12217400"/>
              <a:gd name="connsiteY0" fmla="*/ 1430867 h 1439333"/>
              <a:gd name="connsiteX1" fmla="*/ 6096000 w 12217400"/>
              <a:gd name="connsiteY1" fmla="*/ 1439333 h 1439333"/>
              <a:gd name="connsiteX2" fmla="*/ 9135533 w 12217400"/>
              <a:gd name="connsiteY2" fmla="*/ 0 h 1439333"/>
              <a:gd name="connsiteX3" fmla="*/ 12217400 w 12217400"/>
              <a:gd name="connsiteY3" fmla="*/ 0 h 1439333"/>
              <a:gd name="connsiteX0" fmla="*/ 0 w 12217400"/>
              <a:gd name="connsiteY0" fmla="*/ 1430867 h 2388457"/>
              <a:gd name="connsiteX1" fmla="*/ 4070430 w 12217400"/>
              <a:gd name="connsiteY1" fmla="*/ 2388457 h 2388457"/>
              <a:gd name="connsiteX2" fmla="*/ 9135533 w 12217400"/>
              <a:gd name="connsiteY2" fmla="*/ 0 h 2388457"/>
              <a:gd name="connsiteX3" fmla="*/ 12217400 w 12217400"/>
              <a:gd name="connsiteY3" fmla="*/ 0 h 2388457"/>
              <a:gd name="connsiteX0" fmla="*/ 0 w 12217400"/>
              <a:gd name="connsiteY0" fmla="*/ 1430867 h 1867596"/>
              <a:gd name="connsiteX1" fmla="*/ 5181599 w 12217400"/>
              <a:gd name="connsiteY1" fmla="*/ 1867596 h 1867596"/>
              <a:gd name="connsiteX2" fmla="*/ 9135533 w 12217400"/>
              <a:gd name="connsiteY2" fmla="*/ 0 h 1867596"/>
              <a:gd name="connsiteX3" fmla="*/ 12217400 w 12217400"/>
              <a:gd name="connsiteY3" fmla="*/ 0 h 1867596"/>
              <a:gd name="connsiteX0" fmla="*/ 0 w 12275274"/>
              <a:gd name="connsiteY0" fmla="*/ 1835981 h 1867596"/>
              <a:gd name="connsiteX1" fmla="*/ 5239473 w 12275274"/>
              <a:gd name="connsiteY1" fmla="*/ 1867596 h 1867596"/>
              <a:gd name="connsiteX2" fmla="*/ 9193407 w 12275274"/>
              <a:gd name="connsiteY2" fmla="*/ 0 h 1867596"/>
              <a:gd name="connsiteX3" fmla="*/ 12275274 w 12275274"/>
              <a:gd name="connsiteY3" fmla="*/ 0 h 1867596"/>
              <a:gd name="connsiteX0" fmla="*/ 0 w 12286848"/>
              <a:gd name="connsiteY0" fmla="*/ 1870705 h 1870705"/>
              <a:gd name="connsiteX1" fmla="*/ 5251047 w 12286848"/>
              <a:gd name="connsiteY1" fmla="*/ 1867596 h 1870705"/>
              <a:gd name="connsiteX2" fmla="*/ 9204981 w 12286848"/>
              <a:gd name="connsiteY2" fmla="*/ 0 h 1870705"/>
              <a:gd name="connsiteX3" fmla="*/ 12286848 w 12286848"/>
              <a:gd name="connsiteY3" fmla="*/ 0 h 1870705"/>
            </a:gdLst>
            <a:ahLst/>
            <a:cxnLst>
              <a:cxn ang="0">
                <a:pos x="connsiteX0" y="connsiteY0"/>
              </a:cxn>
              <a:cxn ang="0">
                <a:pos x="connsiteX1" y="connsiteY1"/>
              </a:cxn>
              <a:cxn ang="0">
                <a:pos x="connsiteX2" y="connsiteY2"/>
              </a:cxn>
              <a:cxn ang="0">
                <a:pos x="connsiteX3" y="connsiteY3"/>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a:noFill/>
              </a:ln>
              <a:solidFill>
                <a:prstClr val="white"/>
              </a:solidFill>
              <a:effectLst/>
              <a:uLnTx/>
              <a:uFillTx/>
              <a:latin typeface="Fago Pro" panose="02000506040000020004" pitchFamily="2" charset="77"/>
              <a:ea typeface="+mn-ea"/>
              <a:cs typeface="+mn-cs"/>
            </a:endParaRPr>
          </a:p>
        </p:txBody>
      </p:sp>
      <p:sp>
        <p:nvSpPr>
          <p:cNvPr id="26" name="Textfeld 25">
            <a:extLst>
              <a:ext uri="{FF2B5EF4-FFF2-40B4-BE49-F238E27FC236}">
                <a16:creationId xmlns:a16="http://schemas.microsoft.com/office/drawing/2014/main" id="{BD271C2D-875F-2D0F-9E16-FF7D56215429}"/>
              </a:ext>
            </a:extLst>
          </p:cNvPr>
          <p:cNvSpPr txBox="1"/>
          <p:nvPr/>
        </p:nvSpPr>
        <p:spPr>
          <a:xfrm>
            <a:off x="6556247" y="5263595"/>
            <a:ext cx="5283653"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3200" b="1" i="0" u="none" strike="noStrike" kern="1200" cap="none" spc="0" normalizeH="0" baseline="0">
                <a:ln>
                  <a:noFill/>
                </a:ln>
                <a:solidFill>
                  <a:prstClr val="white"/>
                </a:solidFill>
                <a:effectLst/>
                <a:uLnTx/>
                <a:uFillTx/>
                <a:latin typeface="Fago Pro" panose="02000506040000020004" pitchFamily="2" charset="77"/>
                <a:ea typeface="+mn-ea"/>
                <a:cs typeface="+mn-cs"/>
              </a:rPr>
              <a:t>Somos su socio para la productividad.</a:t>
            </a:r>
          </a:p>
        </p:txBody>
      </p:sp>
    </p:spTree>
    <p:extLst>
      <p:ext uri="{BB962C8B-B14F-4D97-AF65-F5344CB8AC3E}">
        <p14:creationId xmlns:p14="http://schemas.microsoft.com/office/powerpoint/2010/main" val="187131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a:extLst>
              <a:ext uri="{FF2B5EF4-FFF2-40B4-BE49-F238E27FC236}">
                <a16:creationId xmlns:a16="http://schemas.microsoft.com/office/drawing/2014/main" id="{E2C6B40C-BB57-6FB0-6346-72D131BB19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grpSp>
        <p:nvGrpSpPr>
          <p:cNvPr id="13" name="Gruppieren 12">
            <a:extLst>
              <a:ext uri="{FF2B5EF4-FFF2-40B4-BE49-F238E27FC236}">
                <a16:creationId xmlns:a16="http://schemas.microsoft.com/office/drawing/2014/main" id="{52A66FD7-F2A5-04AD-36A1-8F0C928760AA}"/>
              </a:ext>
            </a:extLst>
          </p:cNvPr>
          <p:cNvGrpSpPr/>
          <p:nvPr/>
        </p:nvGrpSpPr>
        <p:grpSpPr>
          <a:xfrm>
            <a:off x="2417533" y="3083775"/>
            <a:ext cx="8574317" cy="2143125"/>
            <a:chOff x="1998433" y="3036150"/>
            <a:chExt cx="8574317" cy="2143125"/>
          </a:xfrm>
        </p:grpSpPr>
        <p:pic>
          <p:nvPicPr>
            <p:cNvPr id="1026" name="Picture 2" descr="ChatGPT – Wikipedia">
              <a:extLst>
                <a:ext uri="{FF2B5EF4-FFF2-40B4-BE49-F238E27FC236}">
                  <a16:creationId xmlns:a16="http://schemas.microsoft.com/office/drawing/2014/main" id="{2F85757A-6437-36E9-B7C9-C6D9F87DBD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C72088A0-66BA-636E-46FE-A73CB2C3492C}"/>
                </a:ext>
              </a:extLst>
            </p:cNvPr>
            <p:cNvSpPr txBox="1"/>
            <p:nvPr/>
          </p:nvSpPr>
          <p:spPr>
            <a:xfrm>
              <a:off x="4141558" y="3692213"/>
              <a:ext cx="64311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0" i="1" u="none" strike="noStrike" kern="1200" cap="none" spc="0" normalizeH="0" baseline="0">
                  <a:ln>
                    <a:noFill/>
                  </a:ln>
                  <a:solidFill>
                    <a:srgbClr val="003D6A"/>
                  </a:solidFill>
                  <a:effectLst/>
                  <a:uLnTx/>
                  <a:uFillTx/>
                  <a:latin typeface="Fago Pro"/>
                  <a:ea typeface="+mn-ea"/>
                  <a:cs typeface="+mn-cs"/>
                </a:rPr>
                <a:t>“Crea una máquina herramienta. No cometas errores y evita escribir. ..."</a:t>
              </a:r>
            </a:p>
          </p:txBody>
        </p:sp>
      </p:grpSp>
    </p:spTree>
    <p:extLst>
      <p:ext uri="{BB962C8B-B14F-4D97-AF65-F5344CB8AC3E}">
        <p14:creationId xmlns:p14="http://schemas.microsoft.com/office/powerpoint/2010/main" val="1054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7C26613B-40AB-1BCC-41ED-28A34C9BA519}"/>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a:extLst>
              <a:ext uri="{FF2B5EF4-FFF2-40B4-BE49-F238E27FC236}">
                <a16:creationId xmlns:a16="http://schemas.microsoft.com/office/drawing/2014/main" id="{09807C0A-8FFF-17E5-9A28-B2524DE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10613010" y="6531007"/>
            <a:ext cx="1578990" cy="326993"/>
          </a:xfrm>
        </p:spPr>
        <p:txBody>
          <a:bodyPr anchor="ctr"/>
          <a:lstStyle/>
          <a:p>
            <a:pPr marL="0" indent="0" algn="ctr">
              <a:buNone/>
            </a:pPr>
            <a:r>
              <a:rPr lang="de-DE" sz="1600"/>
              <a:t>Source: </a:t>
            </a:r>
            <a:r>
              <a:rPr lang="de-DE" sz="1600" err="1"/>
              <a:t>ChatGPT</a:t>
            </a:r>
            <a:endParaRPr lang="de-DE" sz="1600"/>
          </a:p>
        </p:txBody>
      </p:sp>
    </p:spTree>
    <p:extLst>
      <p:ext uri="{BB962C8B-B14F-4D97-AF65-F5344CB8AC3E}">
        <p14:creationId xmlns:p14="http://schemas.microsoft.com/office/powerpoint/2010/main" val="3468394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err="1"/>
              <a:t>Machine</a:t>
            </a:r>
            <a:r>
              <a:rPr lang="de-DE" b="1"/>
              <a:t> </a:t>
            </a:r>
            <a:r>
              <a:rPr lang="de-DE" b="1" err="1"/>
              <a:t>tending</a:t>
            </a:r>
            <a:endParaRPr lang="de-DE" b="1"/>
          </a:p>
        </p:txBody>
      </p:sp>
      <p:pic>
        <p:nvPicPr>
          <p:cNvPr id="5" name="Grafik 4" descr="Zwei Sprechblasen">
            <a:extLst>
              <a:ext uri="{FF2B5EF4-FFF2-40B4-BE49-F238E27FC236}">
                <a16:creationId xmlns:a16="http://schemas.microsoft.com/office/drawing/2014/main" id="{A285F83A-6FBD-A0B3-A4D1-F944254A56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6" name="Gruppieren 5">
            <a:extLst>
              <a:ext uri="{FF2B5EF4-FFF2-40B4-BE49-F238E27FC236}">
                <a16:creationId xmlns:a16="http://schemas.microsoft.com/office/drawing/2014/main" id="{8512184E-0826-D564-8553-019DC86387A9}"/>
              </a:ext>
            </a:extLst>
          </p:cNvPr>
          <p:cNvGrpSpPr/>
          <p:nvPr/>
        </p:nvGrpSpPr>
        <p:grpSpPr>
          <a:xfrm>
            <a:off x="2444965" y="3102063"/>
            <a:ext cx="8574317" cy="2143125"/>
            <a:chOff x="1998433" y="3036150"/>
            <a:chExt cx="8574317" cy="2143125"/>
          </a:xfrm>
        </p:grpSpPr>
        <p:pic>
          <p:nvPicPr>
            <p:cNvPr id="7" name="Picture 2" descr="ChatGPT – Wikipedia">
              <a:extLst>
                <a:ext uri="{FF2B5EF4-FFF2-40B4-BE49-F238E27FC236}">
                  <a16:creationId xmlns:a16="http://schemas.microsoft.com/office/drawing/2014/main" id="{FD64F99E-00B1-4B0A-5609-2443953FA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ECF4403-24CC-3BA6-F648-836E9CAB4417}"/>
                </a:ext>
              </a:extLst>
            </p:cNvPr>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0" i="1" u="none" strike="noStrike" kern="1200" cap="none" spc="0" normalizeH="0" baseline="0">
                  <a:ln>
                    <a:noFill/>
                  </a:ln>
                  <a:solidFill>
                    <a:srgbClr val="003D6A"/>
                  </a:solidFill>
                  <a:effectLst/>
                  <a:uLnTx/>
                  <a:uFillTx/>
                  <a:latin typeface="Fago Pro"/>
                  <a:ea typeface="+mn-ea"/>
                  <a:cs typeface="+mn-cs"/>
                </a:rPr>
                <a:t>"...Estuvo bien. Dame otra versión con menos complejidad y más realista. Busca referencias en internet.”</a:t>
              </a:r>
            </a:p>
          </p:txBody>
        </p:sp>
      </p:grpSp>
    </p:spTree>
    <p:extLst>
      <p:ext uri="{BB962C8B-B14F-4D97-AF65-F5344CB8AC3E}">
        <p14:creationId xmlns:p14="http://schemas.microsoft.com/office/powerpoint/2010/main" val="41175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a:extLst>
              <a:ext uri="{FF2B5EF4-FFF2-40B4-BE49-F238E27FC236}">
                <a16:creationId xmlns:a16="http://schemas.microsoft.com/office/drawing/2014/main" id="{737BAFD8-59A8-F3AE-71A5-0046A2AE2D6C}"/>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a:extLst>
              <a:ext uri="{FF2B5EF4-FFF2-40B4-BE49-F238E27FC236}">
                <a16:creationId xmlns:a16="http://schemas.microsoft.com/office/drawing/2014/main" id="{08A9C1C9-3B01-68F8-41F4-3E87FAEF8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a:extLst>
              <a:ext uri="{FF2B5EF4-FFF2-40B4-BE49-F238E27FC236}">
                <a16:creationId xmlns:a16="http://schemas.microsoft.com/office/drawing/2014/main" id="{B47BE5EE-56ED-0C17-E7E2-0196DF875BAF}"/>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a:t>Source:</a:t>
            </a:r>
            <a:r>
              <a:rPr kumimoji="0" lang="de-DE" sz="16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120507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kumimoji="0" sz="2200" b="0" i="0" u="none" strike="noStrike" kern="1200" cap="none" spc="0" normalizeH="0" baseline="0" noProof="0" dirty="0" smtClean="0">
            <a:ln>
              <a:noFill/>
            </a:ln>
            <a:solidFill>
              <a:srgbClr val="003D6A"/>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SCHUNK_Unternehmenspraesentation_EN_2022-10-26_cw.pptx" id="{8DD001AD-4784-40F2-B594-D9E12958CD1D}" vid="{F634E520-B669-4770-9AAB-C9E01784C54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7B92B47-9CB9-4B31-A133-D00C02FF4797}">
  <we:reference id="ea4a38c2-de38-11e9-a1c6-00155de8db01" version="1.2.0.2" store="EXCatalog" storeType="EXCatalog"/>
  <we:alternateReferences/>
  <we:properties>
    <we:property name="CantoAssets" value="&quot;[{\&quot;scheme\&quot;:\&quot;image\&quot;,\&quot;id\&quot;:\&quot;t3l1vtk91122n3e50tbjuubm43\&quot;,\&quot;tenant\&quot;:\&quot;schunk.canto.de\&quot;,\&quot;time\&quot;:\&quot;20240118092355000\&quot;,\&quot;name\&quot;:\&quot;TANDEM-KRP3_Sonderbacken_VERO-S-NSL_Palette_NSR_Werkstückbeladung_Anwendungsbild_2023.tif\&quot;,\&quot;addedby\&quot;:\&quot;test\&quot;},{\&quot;scheme\&quot;:\&quot;image\&quot;,\&quot;id\&quot;:\&quot;r5bluuchrd669e3l64sfq4735h\&quot;,\&quot;tenant\&quot;:\&quot;schunk.canto.de\&quot;,\&quot;time\&quot;:\&quot;20240118092352000\&quot;,\&quot;name\&quot;:\&quot;TANDEM-KRP3_Sonderbacken_VERO-S-NSL_Palette_NSR_Maschinenbeladung_Anwendungsbild2_2023.tif\&quot;,\&quot;addedby\&quot;:\&quot;test\&quot;},{\&quot;scheme\&quot;:\&quot;image\&quot;,\&quot;id\&quot;:\&quot;gk1he4qd4t6h16ff7aqjp9vo1p\&quot;,\&quot;tenant\&quot;:\&quot;schunk.canto.de\&quot;,\&quot;time\&quot;:\&quot;20240118092350000\&quot;,\&quot;name\&quot;:\&quot;TANDEM-KRP3_Sonderbacken_VERO-S-NSL_Palette_NSR_Maschinenbeladung_Anwendungsbild_2023.tif\&quot;,\&quot;addedby\&quot;:\&quot;test\&quot;},{\&quot;scheme\&quot;:\&quot;image\&quot;,\&quot;id\&quot;:\&quot;7s1tefme110ifb7jcvtcghlj0g\&quot;,\&quot;tenant\&quot;:\&quot;schunk.canto.de\&quot;,\&quot;time\&quot;:\&quot;20220502085244000\&quot;,\&quot;name\&quot;:\&quot;Unternehmensbild_Produktionsstätte_11_2013_CMYK.tif\&quot;,\&quot;addedby\&quot;:\&quot;test\&quot;},{\&quot;scheme\&quot;:\&quot;image\&quot;,\&quot;id\&quot;:\&quot;f9a7elc74l5pra7usmv00hu83u\&quot;,\&quot;tenant\&quot;:\&quot;schunk.canto.de\&quot;,\&quot;time\&quot;:\&quot;20220502085422000\&quot;,\&quot;name\&quot;:\&quot;Unternehmensbild_Produktionsstätte_04_2014_CMYK.tif\&quot;,\&quot;addedby\&quot;:\&quot;test\&quot;},{\&quot;scheme\&quot;:\&quot;other\&quot;,\&quot;id\&quot;:\&quot;9dh18amckl3sre57062ffch00a\&quot;,\&quot;tenant\&quot;:\&quot;schunk.canto.de\&quot;,\&quot;time\&quot;:\&quot;20240116162627000\&quot;,\&quot;name\&quot;:\&quot;Anwenderbericht_WIKA_Baukasten_Spanntechnik_DE_EN_05_2023.zip\&quot;,\&quot;addedby\&quot;:\&quot;test\&quot;},{\&quot;scheme\&quot;:\&quot;other\&quot;,\&quot;id\&quot;:\&quot;jl1gl08kc5359fi7vin3e0ma0n\&quot;,\&quot;tenant\&quot;:\&quot;schunk.canto.de\&quot;,\&quot;time\&quot;:\&quot;20231024122957000\&quot;,\&quot;name\&quot;:\&quot;Softwareplattform_EGU_EGK_Fachbericht_DE_EN_08_2023.zip\&quot;,\&quot;addedby\&quot;:\&quot;test\&quot;},{\&quot;scheme\&quot;:\&quot;other\&quot;,\&quot;id\&quot;:\&quot;sqq3jif93l78l1cnhp3usggo02\&quot;,\&quot;tenant\&quot;:\&quot;schunk.canto.de\&quot;,\&quot;time\&quot;:\&quot;20220909091958000\&quot;,\&quot;name\&quot;:\&quot;AMB_Preview_Presseinformation_DE_EN_07_2022.zip\&quot;,\&quot;addedby\&quot;:\&quot;test\&quot;},{\&quot;scheme\&quot;:\&quot;image\&quot;,\&quot;id\&quot;:\&quot;mgeebbgvc94o9ceqtob182vh5h\&quot;,\&quot;tenant\&quot;:\&quot;schunk.canto.de\&quot;,\&quot;time\&quot;:\&quot;20220413142039000\&quot;,\&quot;name\&quot;:\&quot;Aufspannturm_KONTEC_KSM_TENDO_Platinum_Anwendungsbild_02_05_2018.tif\&quot;,\&quot;addedby\&quot;:\&quot;test\&quot;},{\&quot;scheme\&quot;:\&quot;image\&quot;,\&quot;id\&quot;:\&quot;fpmja53d396gl199ll43qp5h0n\&quot;,\&quot;tenant\&quot;:\&quot;schunk.canto.de\&quot;,\&quot;time\&quot;:\&quot;20231004132732000\&quot;,\&quot;name\&quot;:\&quot;TENDO_Silver_Produkt-Keyvisual_09-2023.psd\&quot;,\&quot;addedby\&quot;:\&quot;test\&quot;},{\&quot;scheme\&quot;:\&quot;image\&quot;,\&quot;id\&quot;:\&quot;59g7sf95m508p1025a4v6fjf51\&quot;,\&quot;tenant\&quot;:\&quot;schunk.canto.de\&quot;,\&quot;time\&quot;:\&quot;20230801180639000\&quot;,\&quot;name\&quot;:\&quot;VERO-S NSE-S mini 90-25-IOL Produktbild Stellvertreter.PSD\&quot;,\&quot;addedby\&quot;:\&quot;test\&quot;},{\&quot;scheme\&quot;:\&quot;image\&quot;,\&quot;id\&quot;:\&quot;gnkna39rhd2g958ekt99a48l4d\&quot;,\&quot;tenant\&quot;:\&quot;schunk.canto.de\&quot;,\&quot;time\&quot;:\&quot;20220809141941000\&quot;,\&quot;name\&quot;:\&quot;GSW-B-P Produktbild.PSD\&quot;,\&quot;addedby\&quot;:\&quot;test\&quot;},{\&quot;scheme\&quot;:\&quot;image\&quot;,\&quot;id\&quot;:\&quot;4o6avqltkh72reur217f094l5b\&quot;,\&quot;tenant\&quot;:\&quot;schunk.canto.de\&quot;,\&quot;time\&quot;:\&quot;20230427115608000\&quot;,\&quot;name\&quot;:\&quot;KRP3 160 Produktbild Variante.PSD\&quot;,\&quot;addedby\&quot;:\&quot;test\&quot;},{\&quot;scheme\&quot;:\&quot;image\&quot;,\&quot;id\&quot;:\&quot;25lddb1iul75v7hj65phs7vm0u\&quot;,\&quot;tenant\&quot;:\&quot;schunk.canto.de\&quot;,\&quot;time\&quot;:\&quot;20221109181722000\&quot;,\&quot;name\&quot;:\&quot;Produktbild EGU SG.PSD\&quot;,\&quot;addedby\&quot;:\&quot;test\&quot;},{\&quot;scheme\&quot;:\&quot;image\&quot;,\&quot;id\&quot;:\&quot;1u2ioqhcn11j9cekpn1lh16f6t\&quot;,\&quot;tenant\&quot;:\&quot;schunk.canto.de\&quot;,\&quot;time\&quot;:\&quot;20220809150101000\&quot;,\&quot;name\&quot;:\&quot;KSX mit Alu-Aufsatzbacken Produktbild.PSD\&quot;,\&quot;addedby\&quot;:\&quot;test\&quot;},{\&quot;scheme\&quot;:\&quot;image\&quot;,\&quot;id\&quot;:\&quot;0um7jmumj55351eoqmh391fv1u\&quot;,\&quot;tenant\&quot;:\&quot;schunk.canto.de\&quot;,\&quot;time\&quot;:\&quot;20220808171500000\&quot;,\&quot;name\&quot;:\&quot;ROTA NCE 260-81 KV Produktbild Variante.PSD\&quot;,\&quot;addedby\&quot;:\&quot;test\&quot;},{\&quot;scheme\&quot;:\&quot;image\&quot;,\&quot;id\&quot;:\&quot;lfgkhnru5d7990rairbrp82r3e\&quot;,\&quot;tenant\&quot;:\&quot;schunk.canto.de\&quot;,\&quot;time\&quot;:\&quot;20220808160022000\&quot;,\&quot;name\&quot;:\&quot;ROTA NCE Produktbild Stellvertreter Baureihe.PSD\&quot;,\&quot;addedby\&quot;:\&quot;test\&quot;},{\&quot;scheme\&quot;:\&quot;image\&quot;,\&quot;id\&quot;:\&quot;jq98su4q395rpc2clr4c986e22\&quot;,\&quot;tenant\&quot;:\&quot;schunk.canto.de\&quot;,\&quot;time\&quot;:\&quot;20231201084346000\&quot;,\&quot;name\&quot;:\&quot;Logo_Official_Partner_12_2023_CMYK.eps\&quot;,\&quot;addedby\&quot;:\&quot;test\&quot;},{\&quot;scheme\&quot;:\&quot;image\&quot;,\&quot;id\&quot;:\&quot;3de4ssn2ul3bvfiv9doue0r70u\&quot;,\&quot;tenant\&quot;:\&quot;schunk.canto.de\&quot;,\&quot;time\&quot;:\&quot;20231114135922000\&quot;,\&quot;name\&quot;:\&quot;Logo_Unternehmen_Typenschild_mitClaim_4c_ohne-HG_neg_2022.png\&quot;,\&quot;addedby\&quot;:\&quot;test\&quot;},{\&quot;scheme\&quot;:\&quot;image\&quot;,\&quot;id\&quot;:\&quot;mmto6fsrq173ha64bqqu2h2657\&quot;,\&quot;tenant\&quot;:\&quot;schunk.canto.de\&quot;,\&quot;time\&quot;:\&quot;20240117164908000\&quot;,\&quot;name\&quot;:\&quot;darstellung-Machine-Tending_16-9_ENG_0124.jpg\&quot;,\&quot;addedby\&quot;:\&quot;test\&quot;},{\&quot;scheme\&quot;:\&quot;image\&quot;,\&quot;id\&quot;:\&quot;5b4gn6s0dd7dd1uaqiffcd4l22\&quot;,\&quot;tenant\&quot;:\&quot;schunk.canto.de\&quot;,\&quot;time\&quot;:\&quot;20240325094221000\&quot;,\&quot;name\&quot;:\&quot;Werkstück und Paletten automation_Machine Tending_Anwendungsrendering_0324.psd\&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7f6955-63d7-4ede-b30f-d9afbdc5690c">
      <Terms xmlns="http://schemas.microsoft.com/office/infopath/2007/PartnerControls"/>
    </lcf76f155ced4ddcb4097134ff3c332f>
    <TaxCatchAll xmlns="2450bb8c-90f6-4268-9599-8195cbe8477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0085E3148847647A6C894884BAC263B" ma:contentTypeVersion="11" ma:contentTypeDescription="Ein neues Dokument erstellen." ma:contentTypeScope="" ma:versionID="4979e5bdde01b4b9a3de73209e966b15">
  <xsd:schema xmlns:xsd="http://www.w3.org/2001/XMLSchema" xmlns:xs="http://www.w3.org/2001/XMLSchema" xmlns:p="http://schemas.microsoft.com/office/2006/metadata/properties" xmlns:ns2="067f6955-63d7-4ede-b30f-d9afbdc5690c" xmlns:ns3="2450bb8c-90f6-4268-9599-8195cbe8477d" targetNamespace="http://schemas.microsoft.com/office/2006/metadata/properties" ma:root="true" ma:fieldsID="f05e0cb3b79fc3f1efa140432f6474f5" ns2:_="" ns3:_="">
    <xsd:import namespace="067f6955-63d7-4ede-b30f-d9afbdc5690c"/>
    <xsd:import namespace="2450bb8c-90f6-4268-9599-8195cbe847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f6955-63d7-4ede-b30f-d9afbdc569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0bb8c-90f6-4268-9599-8195cbe847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331d9c6-30d5-4c83-aa17-789b442746c0}" ma:internalName="TaxCatchAll" ma:showField="CatchAllData" ma:web="2450bb8c-90f6-4268-9599-8195cbe84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20FFF7-6BCC-4070-B344-7304B9B317CB}">
  <ds:schemaRefs>
    <ds:schemaRef ds:uri="http://schemas.microsoft.com/sharepoint/v3/contenttype/forms"/>
  </ds:schemaRefs>
</ds:datastoreItem>
</file>

<file path=customXml/itemProps2.xml><?xml version="1.0" encoding="utf-8"?>
<ds:datastoreItem xmlns:ds="http://schemas.openxmlformats.org/officeDocument/2006/customXml" ds:itemID="{C44B877E-083F-45F5-95D8-8F0F706DE6E8}">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450bb8c-90f6-4268-9599-8195cbe8477d"/>
    <ds:schemaRef ds:uri="http://purl.org/dc/elements/1.1/"/>
    <ds:schemaRef ds:uri="http://schemas.microsoft.com/office/2006/metadata/properties"/>
    <ds:schemaRef ds:uri="067f6955-63d7-4ede-b30f-d9afbdc5690c"/>
    <ds:schemaRef ds:uri="http://www.w3.org/XML/1998/namespace"/>
  </ds:schemaRefs>
</ds:datastoreItem>
</file>

<file path=customXml/itemProps3.xml><?xml version="1.0" encoding="utf-8"?>
<ds:datastoreItem xmlns:ds="http://schemas.openxmlformats.org/officeDocument/2006/customXml" ds:itemID="{CC00AC38-4C83-4614-914D-30C91ABCDBA4}">
  <ds:schemaRefs>
    <ds:schemaRef ds:uri="067f6955-63d7-4ede-b30f-d9afbdc5690c"/>
    <ds:schemaRef ds:uri="2450bb8c-90f6-4268-9599-8195cbe84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1253</Words>
  <Application>Microsoft Office PowerPoint</Application>
  <PresentationFormat>Breitbild</PresentationFormat>
  <Paragraphs>189</Paragraphs>
  <Slides>22</Slides>
  <Notes>20</Notes>
  <HiddenSlides>2</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22</vt:i4>
      </vt:variant>
    </vt:vector>
  </HeadingPairs>
  <TitlesOfParts>
    <vt:vector size="30" baseType="lpstr">
      <vt:lpstr>Arial</vt:lpstr>
      <vt:lpstr>Calibri</vt:lpstr>
      <vt:lpstr>Courier New</vt:lpstr>
      <vt:lpstr>Fago Pro</vt:lpstr>
      <vt:lpstr>Symbol</vt:lpstr>
      <vt:lpstr>Wingdings</vt:lpstr>
      <vt:lpstr>1_Office</vt:lpstr>
      <vt:lpstr>Office</vt:lpstr>
      <vt:lpstr>Instrucciones para dar la presentación.</vt:lpstr>
      <vt:lpstr>Machine tending con SCHUNK</vt:lpstr>
      <vt:lpstr>Sobre mí.</vt:lpstr>
      <vt:lpstr> De un taller a un socio para la productividad </vt:lpstr>
      <vt:lpstr>El siguiente nivel para nuestros clientes</vt:lpstr>
      <vt:lpstr>PowerPoint-Präsentation</vt:lpstr>
      <vt:lpstr>PowerPoint-Präsentation</vt:lpstr>
      <vt:lpstr>PowerPoint-Präsentation</vt:lpstr>
      <vt:lpstr>PowerPoint-Präsentation</vt:lpstr>
      <vt:lpstr>PowerPoint-Präsentation</vt:lpstr>
      <vt:lpstr>PowerPoint-Präsentation</vt:lpstr>
      <vt:lpstr>Automatizar – Si / No</vt:lpstr>
      <vt:lpstr> ¡Si un “mal” proceso es automatizado, tendrás un proceso automatizado malo!</vt:lpstr>
      <vt:lpstr>Requisitos previos para la carga automatizada de máquinas herramienta</vt:lpstr>
      <vt:lpstr>PowerPoint-Präsentation</vt:lpstr>
      <vt:lpstr>SCHUNK - Su socio para la productividad.</vt:lpstr>
      <vt:lpstr>PowerPoint-Präsentation</vt:lpstr>
      <vt:lpstr>Tipos de automatización</vt:lpstr>
      <vt:lpstr>Tipos de automatización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Zuber, Janina</dc:creator>
  <cp:lastModifiedBy>Schoch, Oliver</cp:lastModifiedBy>
  <cp:revision>2</cp:revision>
  <dcterms:created xsi:type="dcterms:W3CDTF">2024-02-20T11:00:50Z</dcterms:created>
  <dcterms:modified xsi:type="dcterms:W3CDTF">2024-07-22T06:45:43Z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