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28"/>
  </p:notesMasterIdLst>
  <p:sldIdLst>
    <p:sldId id="6568" r:id="rId6"/>
    <p:sldId id="6546" r:id="rId7"/>
    <p:sldId id="6547" r:id="rId8"/>
    <p:sldId id="6119" r:id="rId9"/>
    <p:sldId id="6567" r:id="rId10"/>
    <p:sldId id="6549" r:id="rId11"/>
    <p:sldId id="6550" r:id="rId12"/>
    <p:sldId id="6551" r:id="rId13"/>
    <p:sldId id="6552" r:id="rId14"/>
    <p:sldId id="6553" r:id="rId15"/>
    <p:sldId id="6554" r:id="rId16"/>
    <p:sldId id="6555" r:id="rId17"/>
    <p:sldId id="6560" r:id="rId18"/>
    <p:sldId id="6561" r:id="rId19"/>
    <p:sldId id="6556" r:id="rId20"/>
    <p:sldId id="6557" r:id="rId21"/>
    <p:sldId id="6558" r:id="rId22"/>
    <p:sldId id="6559" r:id="rId23"/>
    <p:sldId id="6564" r:id="rId24"/>
    <p:sldId id="6566" r:id="rId25"/>
    <p:sldId id="6565" r:id="rId26"/>
    <p:sldId id="6563" r:id="rId27"/>
  </p:sldIdLst>
  <p:sldSz cx="12192000" cy="6858000"/>
  <p:notesSz cx="6858000" cy="9144000"/>
  <p:custDataLst>
    <p:tags r:id="rId2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2A1008-472D-12D6-F046-4C98585D21CB}" name="Schoch, Oliver" initials="OS" userId="S::oliver.schoch@de.schunk.com::806b1c71-cdf7-4094-9c66-3fad967131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5991" autoAdjust="0"/>
  </p:normalViewPr>
  <p:slideViewPr>
    <p:cSldViewPr snapToGrid="0">
      <p:cViewPr varScale="1">
        <p:scale>
          <a:sx n="99" d="100"/>
          <a:sy n="99" d="100"/>
        </p:scale>
        <p:origin x="1056" y="176"/>
      </p:cViewPr>
      <p:guideLst/>
    </p:cSldViewPr>
  </p:slideViewPr>
  <p:notesTextViewPr>
    <p:cViewPr>
      <p:scale>
        <a:sx n="1" d="1"/>
        <a:sy n="1" d="1"/>
      </p:scale>
      <p:origin x="0" y="-8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D2B56-78A8-4450-BE5C-30536CD523A0}" type="datetimeFigureOut">
              <a:rPr lang="de-DE" smtClean="0"/>
              <a:t>18.07.24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A11CC-6DD0-4FBA-BFE9-A30FA37B354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72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err="1"/>
              <a:t>Prosimy</a:t>
            </a:r>
            <a:r>
              <a:rPr lang="en-US" b="1" i="1" dirty="0"/>
              <a:t> o </a:t>
            </a:r>
            <a:r>
              <a:rPr lang="en-US" b="1" i="1" dirty="0" err="1"/>
              <a:t>dodanie</a:t>
            </a:r>
            <a:r>
              <a:rPr lang="en-US" b="1" i="1" dirty="0"/>
              <a:t> logo </a:t>
            </a:r>
            <a:r>
              <a:rPr lang="en-US" b="1" i="1" dirty="0" err="1"/>
              <a:t>klienta</a:t>
            </a:r>
            <a:r>
              <a:rPr lang="en-US" b="1" i="1" dirty="0"/>
              <a:t> </a:t>
            </a:r>
            <a:r>
              <a:rPr lang="en-US" b="1" i="1" dirty="0" err="1"/>
              <a:t>końcowego</a:t>
            </a:r>
            <a:r>
              <a:rPr lang="en-US" b="1" i="1" dirty="0"/>
              <a:t> </a:t>
            </a:r>
            <a:r>
              <a:rPr lang="en-US" b="1" i="1" dirty="0" err="1"/>
              <a:t>lub</a:t>
            </a:r>
            <a:r>
              <a:rPr lang="en-US" b="1" i="1" dirty="0"/>
              <a:t> </a:t>
            </a:r>
            <a:r>
              <a:rPr lang="en-US" b="1" i="1" dirty="0" err="1"/>
              <a:t>integratora</a:t>
            </a:r>
            <a:r>
              <a:rPr lang="en-US" b="1" i="1" dirty="0"/>
              <a:t>, w </a:t>
            </a:r>
            <a:r>
              <a:rPr lang="en-US" b="1" i="1" dirty="0" err="1"/>
              <a:t>zależności</a:t>
            </a:r>
            <a:r>
              <a:rPr lang="en-US" b="1" i="1" dirty="0"/>
              <a:t> od </a:t>
            </a:r>
            <a:r>
              <a:rPr lang="en-US" b="1" i="1" dirty="0" err="1"/>
              <a:t>miejsca</a:t>
            </a:r>
            <a:r>
              <a:rPr lang="en-US" b="1" i="1" dirty="0"/>
              <a:t> </a:t>
            </a:r>
            <a:r>
              <a:rPr lang="en-US" b="1" i="1" dirty="0" err="1"/>
              <a:t>prowadzenia</a:t>
            </a:r>
            <a:r>
              <a:rPr lang="en-US" b="1" i="1" dirty="0"/>
              <a:t> </a:t>
            </a:r>
            <a:r>
              <a:rPr lang="en-US" b="1" i="1" dirty="0" err="1"/>
              <a:t>prezentacji</a:t>
            </a:r>
            <a:r>
              <a:rPr lang="en-US" b="1" i="1" dirty="0"/>
              <a:t>.</a:t>
            </a:r>
            <a:endParaRPr lang="de-DE" b="1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8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Niesamowite</a:t>
            </a:r>
            <a:r>
              <a:rPr lang="en-US" dirty="0"/>
              <a:t>, </a:t>
            </a:r>
            <a:r>
              <a:rPr lang="en-US" dirty="0" err="1"/>
              <a:t>sztuczna</a:t>
            </a:r>
            <a:r>
              <a:rPr lang="en-US" dirty="0"/>
              <a:t> </a:t>
            </a:r>
            <a:r>
              <a:rPr lang="en-US" dirty="0" err="1"/>
              <a:t>inteligencja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rzeczywistość</a:t>
            </a:r>
            <a:r>
              <a:rPr lang="en-US" dirty="0"/>
              <a:t> </a:t>
            </a:r>
            <a:r>
              <a:rPr lang="en-US" dirty="0" err="1"/>
              <a:t>prawdopodobnie</a:t>
            </a:r>
            <a:r>
              <a:rPr lang="en-US" dirty="0"/>
              <a:t> </a:t>
            </a:r>
            <a:r>
              <a:rPr lang="en-US" dirty="0" err="1"/>
              <a:t>mają</a:t>
            </a:r>
            <a:r>
              <a:rPr lang="en-US" dirty="0"/>
              <a:t> </a:t>
            </a:r>
            <a:r>
              <a:rPr lang="en-US" dirty="0" err="1"/>
              <a:t>tutaj</a:t>
            </a:r>
            <a:r>
              <a:rPr lang="en-US" dirty="0"/>
              <a:t> </a:t>
            </a:r>
            <a:r>
              <a:rPr lang="en-US" dirty="0" err="1"/>
              <a:t>takie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zrozumienie</a:t>
            </a:r>
            <a:r>
              <a:rPr lang="en-US" dirty="0"/>
              <a:t>.</a:t>
            </a:r>
          </a:p>
          <a:p>
            <a:r>
              <a:rPr lang="en-US" dirty="0"/>
              <a:t>I to </a:t>
            </a:r>
            <a:r>
              <a:rPr lang="en-US" dirty="0" err="1"/>
              <a:t>nie</a:t>
            </a:r>
            <a:r>
              <a:rPr lang="en-US" dirty="0"/>
              <a:t> jest </a:t>
            </a:r>
            <a:r>
              <a:rPr lang="en-US" dirty="0" err="1"/>
              <a:t>podróbka</a:t>
            </a:r>
            <a:r>
              <a:rPr lang="en-US" dirty="0"/>
              <a:t>!</a:t>
            </a:r>
          </a:p>
          <a:p>
            <a:r>
              <a:rPr lang="en-US" dirty="0"/>
              <a:t>W </a:t>
            </a:r>
            <a:r>
              <a:rPr lang="en-US" dirty="0" err="1"/>
              <a:t>przyszłości</a:t>
            </a:r>
            <a:r>
              <a:rPr lang="en-US" dirty="0"/>
              <a:t> </a:t>
            </a:r>
            <a:r>
              <a:rPr lang="en-US" dirty="0" err="1"/>
              <a:t>prawdopodobnie</a:t>
            </a:r>
            <a:r>
              <a:rPr lang="en-US" dirty="0"/>
              <a:t> </a:t>
            </a:r>
            <a:r>
              <a:rPr lang="en-US" dirty="0" err="1"/>
              <a:t>normą</a:t>
            </a:r>
            <a:r>
              <a:rPr lang="en-US" dirty="0"/>
              <a:t> </a:t>
            </a:r>
            <a:r>
              <a:rPr lang="en-US" dirty="0" err="1"/>
              <a:t>stanie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praca</a:t>
            </a:r>
            <a:r>
              <a:rPr lang="en-US" dirty="0"/>
              <a:t> </a:t>
            </a:r>
            <a:r>
              <a:rPr lang="en-US" dirty="0" err="1"/>
              <a:t>robotów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obrabiarkach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0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Rzeczywistość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pokazuje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że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chodzi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już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o to, CZY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automatyzować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, ale JAK?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CCF0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02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Jednakże</a:t>
            </a:r>
            <a:r>
              <a:rPr lang="en-US" dirty="0"/>
              <a:t> </a:t>
            </a:r>
            <a:r>
              <a:rPr lang="en-US" dirty="0" err="1"/>
              <a:t>należy</a:t>
            </a:r>
            <a:r>
              <a:rPr lang="en-US" dirty="0"/>
              <a:t> </a:t>
            </a:r>
            <a:r>
              <a:rPr lang="en-US" dirty="0" err="1"/>
              <a:t>wziąć</a:t>
            </a:r>
            <a:r>
              <a:rPr lang="en-US" dirty="0"/>
              <a:t> pod </a:t>
            </a:r>
            <a:r>
              <a:rPr lang="en-US" dirty="0" err="1"/>
              <a:t>uwagę</a:t>
            </a:r>
            <a:r>
              <a:rPr lang="en-US" dirty="0"/>
              <a:t> </a:t>
            </a:r>
            <a:r>
              <a:rPr lang="en-US" dirty="0" err="1"/>
              <a:t>jedną</a:t>
            </a:r>
            <a:r>
              <a:rPr lang="en-US" dirty="0"/>
              <a:t> </a:t>
            </a:r>
            <a:r>
              <a:rPr lang="en-US" dirty="0" err="1"/>
              <a:t>rzecz</a:t>
            </a:r>
            <a:r>
              <a:rPr lang="en-US" dirty="0"/>
              <a:t>. </a:t>
            </a:r>
            <a:r>
              <a:rPr lang="en-US" dirty="0" err="1"/>
              <a:t>Przede</a:t>
            </a:r>
            <a:r>
              <a:rPr lang="en-US" dirty="0"/>
              <a:t> </a:t>
            </a:r>
            <a:r>
              <a:rPr lang="en-US" dirty="0" err="1"/>
              <a:t>wszystkim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produkcyjny</a:t>
            </a:r>
            <a:r>
              <a:rPr lang="en-US" dirty="0"/>
              <a:t> </a:t>
            </a:r>
            <a:r>
              <a:rPr lang="en-US" dirty="0" err="1"/>
              <a:t>powinien</a:t>
            </a:r>
            <a:r>
              <a:rPr lang="en-US" dirty="0"/>
              <a:t> </a:t>
            </a:r>
            <a:r>
              <a:rPr lang="en-US" dirty="0" err="1"/>
              <a:t>być</a:t>
            </a:r>
            <a:r>
              <a:rPr lang="en-US" dirty="0"/>
              <a:t> </a:t>
            </a:r>
            <a:r>
              <a:rPr lang="en-US" dirty="0" err="1"/>
              <a:t>prawidłowy</a:t>
            </a:r>
            <a:r>
              <a:rPr lang="en-US" dirty="0"/>
              <a:t>, </a:t>
            </a:r>
            <a:r>
              <a:rPr lang="en-US" dirty="0" err="1"/>
              <a:t>tylko</a:t>
            </a:r>
            <a:r>
              <a:rPr lang="en-US" dirty="0"/>
              <a:t> </a:t>
            </a:r>
            <a:r>
              <a:rPr lang="en-US" dirty="0" err="1"/>
              <a:t>wtedy</a:t>
            </a:r>
            <a:r>
              <a:rPr lang="en-US" dirty="0"/>
              <a:t> </a:t>
            </a:r>
            <a:r>
              <a:rPr lang="en-US" dirty="0" err="1"/>
              <a:t>automatyzacja</a:t>
            </a:r>
            <a:r>
              <a:rPr lang="en-US" dirty="0"/>
              <a:t> </a:t>
            </a:r>
            <a:r>
              <a:rPr lang="en-US" dirty="0" err="1"/>
              <a:t>przyniesie</a:t>
            </a:r>
            <a:r>
              <a:rPr lang="en-US" dirty="0"/>
              <a:t> </a:t>
            </a:r>
            <a:r>
              <a:rPr lang="en-US" dirty="0" err="1"/>
              <a:t>wymagany</a:t>
            </a:r>
            <a:r>
              <a:rPr lang="en-US" dirty="0"/>
              <a:t> </a:t>
            </a:r>
            <a:r>
              <a:rPr lang="en-US" dirty="0" err="1"/>
              <a:t>sukces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956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Firmy</a:t>
            </a:r>
            <a:r>
              <a:rPr lang="en-US" dirty="0"/>
              <a:t>, </a:t>
            </a:r>
            <a:r>
              <a:rPr lang="en-US" dirty="0" err="1"/>
              <a:t>które</a:t>
            </a:r>
            <a:r>
              <a:rPr lang="en-US" dirty="0"/>
              <a:t> </a:t>
            </a:r>
            <a:r>
              <a:rPr lang="en-US" dirty="0" err="1"/>
              <a:t>zawsze</a:t>
            </a:r>
            <a:r>
              <a:rPr lang="en-US" dirty="0"/>
              <a:t> </a:t>
            </a:r>
            <a:r>
              <a:rPr lang="en-US" dirty="0" err="1"/>
              <a:t>pilnują</a:t>
            </a:r>
            <a:r>
              <a:rPr lang="en-US" dirty="0"/>
              <a:t> </a:t>
            </a:r>
            <a:r>
              <a:rPr lang="en-US" dirty="0" err="1"/>
              <a:t>całego</a:t>
            </a:r>
            <a:r>
              <a:rPr lang="en-US" dirty="0"/>
              <a:t> </a:t>
            </a:r>
            <a:r>
              <a:rPr lang="en-US" dirty="0" err="1"/>
              <a:t>systemu</a:t>
            </a:r>
            <a:r>
              <a:rPr lang="en-US" dirty="0"/>
              <a:t> </a:t>
            </a:r>
            <a:r>
              <a:rPr lang="en-US" dirty="0" err="1"/>
              <a:t>składającego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z </a:t>
            </a:r>
            <a:r>
              <a:rPr lang="en-US" dirty="0" err="1"/>
              <a:t>maszyny</a:t>
            </a:r>
            <a:r>
              <a:rPr lang="en-US" dirty="0"/>
              <a:t>, </a:t>
            </a:r>
            <a:r>
              <a:rPr lang="en-US" dirty="0" err="1"/>
              <a:t>urządzeń</a:t>
            </a:r>
            <a:r>
              <a:rPr lang="en-US" dirty="0"/>
              <a:t> </a:t>
            </a:r>
            <a:r>
              <a:rPr lang="en-US" dirty="0" err="1"/>
              <a:t>mocujących</a:t>
            </a:r>
            <a:r>
              <a:rPr lang="en-US" dirty="0"/>
              <a:t>, </a:t>
            </a:r>
            <a:r>
              <a:rPr lang="en-US" dirty="0" err="1"/>
              <a:t>narzędzi</a:t>
            </a:r>
            <a:r>
              <a:rPr lang="en-US" dirty="0"/>
              <a:t>, </a:t>
            </a:r>
            <a:r>
              <a:rPr lang="en-US" dirty="0" err="1"/>
              <a:t>technologii</a:t>
            </a:r>
            <a:r>
              <a:rPr lang="en-US" dirty="0"/>
              <a:t> </a:t>
            </a:r>
            <a:r>
              <a:rPr lang="en-US" dirty="0" err="1"/>
              <a:t>chwytania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innych</a:t>
            </a:r>
            <a:r>
              <a:rPr lang="en-US" dirty="0"/>
              <a:t> </a:t>
            </a:r>
            <a:r>
              <a:rPr lang="en-US" dirty="0" err="1"/>
              <a:t>komponentów</a:t>
            </a:r>
            <a:r>
              <a:rPr lang="en-US" dirty="0"/>
              <a:t>, </a:t>
            </a:r>
            <a:r>
              <a:rPr lang="en-US" dirty="0" err="1"/>
              <a:t>osiągają</a:t>
            </a:r>
            <a:r>
              <a:rPr lang="en-US" dirty="0"/>
              <a:t> </a:t>
            </a:r>
            <a:r>
              <a:rPr lang="en-US" dirty="0" err="1"/>
              <a:t>szczególnie</a:t>
            </a:r>
            <a:r>
              <a:rPr lang="en-US" dirty="0"/>
              <a:t> </a:t>
            </a:r>
            <a:r>
              <a:rPr lang="en-US" dirty="0" err="1"/>
              <a:t>doskonałe</a:t>
            </a:r>
            <a:r>
              <a:rPr lang="en-US" dirty="0"/>
              <a:t> </a:t>
            </a:r>
            <a:r>
              <a:rPr lang="en-US" dirty="0" err="1"/>
              <a:t>efekty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45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Nie</a:t>
            </a:r>
            <a:r>
              <a:rPr lang="en-US" dirty="0"/>
              <a:t> ma </a:t>
            </a:r>
            <a:r>
              <a:rPr lang="en-US" dirty="0" err="1"/>
              <a:t>patentowego</a:t>
            </a:r>
            <a:r>
              <a:rPr lang="en-US" dirty="0"/>
              <a:t> </a:t>
            </a:r>
            <a:r>
              <a:rPr lang="en-US" dirty="0" err="1"/>
              <a:t>przepisu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automatyzację</a:t>
            </a:r>
            <a:r>
              <a:rPr lang="en-US" dirty="0"/>
              <a:t> </a:t>
            </a:r>
            <a:r>
              <a:rPr lang="en-US" dirty="0" err="1"/>
              <a:t>obrabiarki</a:t>
            </a:r>
            <a:r>
              <a:rPr lang="en-US" dirty="0"/>
              <a:t>. </a:t>
            </a:r>
            <a:r>
              <a:rPr lang="en-US" dirty="0" err="1"/>
              <a:t>Zawsze</a:t>
            </a:r>
            <a:r>
              <a:rPr lang="en-US" dirty="0"/>
              <a:t> </a:t>
            </a:r>
            <a:r>
              <a:rPr lang="en-US" dirty="0" err="1"/>
              <a:t>należy</a:t>
            </a:r>
            <a:r>
              <a:rPr lang="en-US" dirty="0"/>
              <a:t> </a:t>
            </a:r>
            <a:r>
              <a:rPr lang="en-US" dirty="0" err="1"/>
              <a:t>znaleźć</a:t>
            </a:r>
            <a:r>
              <a:rPr lang="en-US" dirty="0"/>
              <a:t> </a:t>
            </a:r>
            <a:r>
              <a:rPr lang="en-US" dirty="0" err="1"/>
              <a:t>rozwiązanie</a:t>
            </a:r>
            <a:r>
              <a:rPr lang="en-US" dirty="0"/>
              <a:t> </a:t>
            </a:r>
            <a:r>
              <a:rPr lang="en-US" dirty="0" err="1"/>
              <a:t>najbardziej</a:t>
            </a:r>
            <a:r>
              <a:rPr lang="en-US" dirty="0"/>
              <a:t> </a:t>
            </a:r>
            <a:r>
              <a:rPr lang="en-US" dirty="0" err="1"/>
              <a:t>odpowiednie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danego</a:t>
            </a:r>
            <a:r>
              <a:rPr lang="en-US" dirty="0"/>
              <a:t> </a:t>
            </a:r>
            <a:r>
              <a:rPr lang="en-US" dirty="0" err="1"/>
              <a:t>zastosowania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731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 </a:t>
            </a:r>
            <a:r>
              <a:rPr lang="en-US" dirty="0" err="1"/>
              <a:t>tym</a:t>
            </a:r>
            <a:r>
              <a:rPr lang="en-US" dirty="0"/>
              <a:t> </a:t>
            </a:r>
            <a:r>
              <a:rPr lang="en-US" dirty="0" err="1"/>
              <a:t>miejscu</a:t>
            </a:r>
            <a:r>
              <a:rPr lang="en-US" dirty="0"/>
              <a:t> </a:t>
            </a:r>
            <a:r>
              <a:rPr lang="en-US" dirty="0" err="1"/>
              <a:t>wchodzimy</a:t>
            </a:r>
            <a:r>
              <a:rPr lang="en-US" dirty="0"/>
              <a:t> w </a:t>
            </a:r>
            <a:r>
              <a:rPr lang="en-US" dirty="0" err="1"/>
              <a:t>wizerunek</a:t>
            </a:r>
            <a:r>
              <a:rPr lang="en-US" dirty="0"/>
              <a:t>. Od </a:t>
            </a:r>
            <a:r>
              <a:rPr lang="en-US" dirty="0" err="1"/>
              <a:t>samego</a:t>
            </a:r>
            <a:r>
              <a:rPr lang="en-US" dirty="0"/>
              <a:t> </a:t>
            </a:r>
            <a:r>
              <a:rPr lang="en-US" dirty="0" err="1"/>
              <a:t>początku</a:t>
            </a:r>
            <a:r>
              <a:rPr lang="en-US" dirty="0"/>
              <a:t> </a:t>
            </a:r>
            <a:r>
              <a:rPr lang="en-US" dirty="0" err="1"/>
              <a:t>możemy</a:t>
            </a:r>
            <a:r>
              <a:rPr lang="en-US" dirty="0"/>
              <a:t> </a:t>
            </a:r>
            <a:r>
              <a:rPr lang="en-US" dirty="0" err="1"/>
              <a:t>doradzić</a:t>
            </a:r>
            <a:r>
              <a:rPr lang="en-US" dirty="0"/>
              <a:t> Ci w </a:t>
            </a:r>
            <a:r>
              <a:rPr lang="en-US" dirty="0" err="1"/>
              <a:t>zakresie</a:t>
            </a:r>
            <a:r>
              <a:rPr lang="en-US" dirty="0"/>
              <a:t> </a:t>
            </a:r>
            <a:r>
              <a:rPr lang="en-US" dirty="0" err="1"/>
              <a:t>skutecznej</a:t>
            </a:r>
            <a:r>
              <a:rPr lang="en-US" dirty="0"/>
              <a:t> </a:t>
            </a:r>
            <a:r>
              <a:rPr lang="en-US" dirty="0" err="1"/>
              <a:t>automatyzacji</a:t>
            </a:r>
            <a:r>
              <a:rPr lang="en-US" dirty="0"/>
              <a:t> </a:t>
            </a:r>
            <a:r>
              <a:rPr lang="en-US" dirty="0" err="1"/>
              <a:t>Twojej</a:t>
            </a:r>
            <a:r>
              <a:rPr lang="en-US" dirty="0"/>
              <a:t> </a:t>
            </a:r>
            <a:r>
              <a:rPr lang="en-US" dirty="0" err="1"/>
              <a:t>obrabiarki</a:t>
            </a:r>
            <a:r>
              <a:rPr lang="en-US" dirty="0"/>
              <a:t>. </a:t>
            </a:r>
            <a:r>
              <a:rPr lang="en-US" dirty="0" err="1"/>
              <a:t>Współpracujemy</a:t>
            </a:r>
            <a:r>
              <a:rPr lang="en-US" dirty="0"/>
              <a:t> z </a:t>
            </a:r>
            <a:r>
              <a:rPr lang="en-US" dirty="0" err="1"/>
              <a:t>Tobą</a:t>
            </a:r>
            <a:r>
              <a:rPr lang="en-US" dirty="0"/>
              <a:t>, aby </a:t>
            </a:r>
            <a:r>
              <a:rPr lang="en-US" dirty="0" err="1"/>
              <a:t>znaleźć</a:t>
            </a:r>
            <a:r>
              <a:rPr lang="en-US" dirty="0"/>
              <a:t> </a:t>
            </a:r>
            <a:r>
              <a:rPr lang="en-US" dirty="0" err="1"/>
              <a:t>odpowiedni</a:t>
            </a:r>
            <a:r>
              <a:rPr lang="en-US" dirty="0"/>
              <a:t> </a:t>
            </a:r>
            <a:r>
              <a:rPr lang="en-US" dirty="0" err="1"/>
              <a:t>rodzaj</a:t>
            </a:r>
            <a:r>
              <a:rPr lang="en-US" dirty="0"/>
              <a:t> </a:t>
            </a:r>
            <a:r>
              <a:rPr lang="en-US" dirty="0" err="1"/>
              <a:t>automatyzacji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Twojej</a:t>
            </a:r>
            <a:r>
              <a:rPr lang="en-US" dirty="0"/>
              <a:t> </a:t>
            </a:r>
            <a:r>
              <a:rPr lang="en-US" dirty="0" err="1"/>
              <a:t>aplikacji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821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Przyjrzyjmy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, jak </a:t>
            </a:r>
            <a:r>
              <a:rPr lang="en-US" dirty="0" err="1"/>
              <a:t>znaleźć</a:t>
            </a:r>
            <a:r>
              <a:rPr lang="en-US" dirty="0"/>
              <a:t> </a:t>
            </a:r>
            <a:r>
              <a:rPr lang="en-US" dirty="0" err="1"/>
              <a:t>odpowiedni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siebie</a:t>
            </a:r>
            <a:r>
              <a:rPr lang="en-US" dirty="0"/>
              <a:t> </a:t>
            </a:r>
            <a:r>
              <a:rPr lang="en-US" dirty="0" err="1"/>
              <a:t>rodzaj</a:t>
            </a:r>
            <a:r>
              <a:rPr lang="en-US" dirty="0"/>
              <a:t> </a:t>
            </a:r>
            <a:r>
              <a:rPr lang="en-US" dirty="0" err="1"/>
              <a:t>automatyzacji</a:t>
            </a:r>
            <a:r>
              <a:rPr lang="en-US" dirty="0"/>
              <a:t>.</a:t>
            </a:r>
          </a:p>
          <a:p>
            <a:r>
              <a:rPr lang="en-US" dirty="0" err="1"/>
              <a:t>Chętnie</a:t>
            </a:r>
            <a:r>
              <a:rPr lang="en-US" dirty="0"/>
              <a:t> </a:t>
            </a:r>
            <a:r>
              <a:rPr lang="en-US" dirty="0" err="1"/>
              <a:t>Cię</a:t>
            </a:r>
            <a:r>
              <a:rPr lang="en-US" dirty="0"/>
              <a:t> </a:t>
            </a:r>
            <a:r>
              <a:rPr lang="en-US" dirty="0" err="1"/>
              <a:t>wesprzemy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850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558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Niezależnie</a:t>
            </a:r>
            <a:r>
              <a:rPr lang="en-US" dirty="0"/>
              <a:t> od </a:t>
            </a:r>
            <a:r>
              <a:rPr lang="en-US" dirty="0" err="1"/>
              <a:t>tego</a:t>
            </a:r>
            <a:r>
              <a:rPr lang="en-US" dirty="0"/>
              <a:t>, </a:t>
            </a:r>
            <a:r>
              <a:rPr lang="en-US" dirty="0" err="1"/>
              <a:t>który</a:t>
            </a:r>
            <a:r>
              <a:rPr lang="en-US" dirty="0"/>
              <a:t> </a:t>
            </a:r>
            <a:r>
              <a:rPr lang="en-US" dirty="0" err="1"/>
              <a:t>rodzaj</a:t>
            </a:r>
            <a:r>
              <a:rPr lang="en-US" dirty="0"/>
              <a:t> </a:t>
            </a:r>
            <a:r>
              <a:rPr lang="en-US" dirty="0" err="1"/>
              <a:t>automatyki</a:t>
            </a:r>
            <a:r>
              <a:rPr lang="en-US" dirty="0"/>
              <a:t> </a:t>
            </a:r>
            <a:r>
              <a:rPr lang="en-US" dirty="0" err="1"/>
              <a:t>ostatecznie</a:t>
            </a:r>
            <a:r>
              <a:rPr lang="en-US" dirty="0"/>
              <a:t> </a:t>
            </a:r>
            <a:r>
              <a:rPr lang="en-US" dirty="0" err="1"/>
              <a:t>okaże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Ciebie</a:t>
            </a:r>
            <a:r>
              <a:rPr lang="en-US" dirty="0"/>
              <a:t> </a:t>
            </a:r>
            <a:r>
              <a:rPr lang="en-US" dirty="0" err="1"/>
              <a:t>odpowiedni</a:t>
            </a:r>
            <a:r>
              <a:rPr lang="en-US" dirty="0"/>
              <a:t>, </a:t>
            </a:r>
            <a:r>
              <a:rPr lang="en-US" dirty="0" err="1"/>
              <a:t>mamy</a:t>
            </a:r>
            <a:r>
              <a:rPr lang="en-US" dirty="0"/>
              <a:t> </a:t>
            </a:r>
            <a:r>
              <a:rPr lang="en-US" dirty="0" err="1"/>
              <a:t>odpowiednie</a:t>
            </a:r>
            <a:r>
              <a:rPr lang="en-US" dirty="0"/>
              <a:t> </a:t>
            </a:r>
            <a:r>
              <a:rPr lang="en-US" dirty="0" err="1"/>
              <a:t>komponenty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180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err="1"/>
              <a:t>Wybierz</a:t>
            </a:r>
            <a:r>
              <a:rPr lang="en-US" b="1" i="1" dirty="0"/>
              <a:t> </a:t>
            </a:r>
            <a:r>
              <a:rPr lang="en-US" b="1" i="1" dirty="0" err="1"/>
              <a:t>slajd</a:t>
            </a:r>
            <a:r>
              <a:rPr lang="en-US" b="1" i="1" dirty="0"/>
              <a:t> 19 </a:t>
            </a:r>
            <a:r>
              <a:rPr lang="en-US" b="1" i="1" dirty="0" err="1"/>
              <a:t>lub</a:t>
            </a:r>
            <a:r>
              <a:rPr lang="en-US" b="1" i="1" dirty="0"/>
              <a:t> 20!</a:t>
            </a:r>
          </a:p>
          <a:p>
            <a:r>
              <a:rPr lang="en-US" b="1" i="1" dirty="0"/>
              <a:t>19 = do </a:t>
            </a:r>
            <a:r>
              <a:rPr lang="en-US" b="1" i="1" dirty="0" err="1"/>
              <a:t>prezentacji</a:t>
            </a:r>
            <a:r>
              <a:rPr lang="en-US" b="1" i="1" dirty="0"/>
              <a:t> </a:t>
            </a:r>
            <a:r>
              <a:rPr lang="en-US" b="1" i="1" dirty="0" err="1"/>
              <a:t>klientowi</a:t>
            </a:r>
            <a:r>
              <a:rPr lang="en-US" b="1" i="1" dirty="0"/>
              <a:t> </a:t>
            </a:r>
            <a:r>
              <a:rPr lang="en-US" b="1" i="1" dirty="0" err="1"/>
              <a:t>końcowemu</a:t>
            </a:r>
            <a:endParaRPr lang="en-US" b="1" i="1" dirty="0"/>
          </a:p>
          <a:p>
            <a:r>
              <a:rPr lang="en-US" b="1" i="1" dirty="0"/>
              <a:t>20 = do </a:t>
            </a:r>
            <a:r>
              <a:rPr lang="en-US" b="1" i="1" dirty="0" err="1"/>
              <a:t>prezentacji</a:t>
            </a:r>
            <a:r>
              <a:rPr lang="en-US" b="1" i="1" dirty="0"/>
              <a:t> </a:t>
            </a:r>
            <a:r>
              <a:rPr lang="en-US" b="1" i="1" dirty="0" err="1"/>
              <a:t>integratorowi</a:t>
            </a:r>
            <a:r>
              <a:rPr lang="en-US" b="1" i="1" dirty="0"/>
              <a:t> (np. </a:t>
            </a:r>
            <a:r>
              <a:rPr lang="en-US" b="1" i="1" dirty="0" err="1"/>
              <a:t>OpenHouse</a:t>
            </a:r>
            <a:r>
              <a:rPr lang="en-US" b="1" i="1" dirty="0"/>
              <a:t>)</a:t>
            </a:r>
          </a:p>
          <a:p>
            <a:endParaRPr lang="en-US" b="1" i="1" dirty="0"/>
          </a:p>
          <a:p>
            <a:r>
              <a:rPr lang="en-US" b="1" i="1" dirty="0" err="1"/>
              <a:t>Masz</a:t>
            </a:r>
            <a:r>
              <a:rPr lang="en-US" b="1" i="1" dirty="0"/>
              <a:t> </a:t>
            </a:r>
            <a:r>
              <a:rPr lang="en-US" b="1" i="1" dirty="0" err="1"/>
              <a:t>potrzebę</a:t>
            </a:r>
            <a:r>
              <a:rPr lang="en-US" b="1" i="1" dirty="0"/>
              <a:t>. </a:t>
            </a:r>
            <a:r>
              <a:rPr lang="en-US" b="1" i="1" dirty="0" err="1"/>
              <a:t>Mamy</a:t>
            </a:r>
            <a:r>
              <a:rPr lang="en-US" b="1" i="1" dirty="0"/>
              <a:t> </a:t>
            </a:r>
            <a:r>
              <a:rPr lang="en-US" b="1" i="1" dirty="0" err="1"/>
              <a:t>wiedzę</a:t>
            </a:r>
            <a:r>
              <a:rPr lang="en-US" b="1" i="1" dirty="0"/>
              <a:t> </a:t>
            </a:r>
            <a:r>
              <a:rPr lang="en-US" b="1" i="1" dirty="0" err="1"/>
              <a:t>na</a:t>
            </a:r>
            <a:r>
              <a:rPr lang="en-US" b="1" i="1" dirty="0"/>
              <a:t> </a:t>
            </a:r>
            <a:r>
              <a:rPr lang="en-US" b="1" i="1" dirty="0" err="1"/>
              <a:t>temat</a:t>
            </a:r>
            <a:r>
              <a:rPr lang="en-US" b="1" i="1" dirty="0"/>
              <a:t> </a:t>
            </a:r>
            <a:r>
              <a:rPr lang="en-US" b="1" i="1" dirty="0" err="1"/>
              <a:t>procesu</a:t>
            </a:r>
            <a:r>
              <a:rPr lang="en-US" b="1" i="1" dirty="0"/>
              <a:t> </a:t>
            </a:r>
            <a:r>
              <a:rPr lang="en-US" b="1" i="1" dirty="0" err="1"/>
              <a:t>i</a:t>
            </a:r>
            <a:r>
              <a:rPr lang="en-US" b="1" i="1" dirty="0"/>
              <a:t> </a:t>
            </a:r>
            <a:r>
              <a:rPr lang="en-US" b="1" i="1" dirty="0" err="1"/>
              <a:t>odpowiednie</a:t>
            </a:r>
            <a:r>
              <a:rPr lang="en-US" b="1" i="1" dirty="0"/>
              <a:t> </a:t>
            </a:r>
            <a:r>
              <a:rPr lang="en-US" b="1" i="1" dirty="0" err="1"/>
              <a:t>komponenty</a:t>
            </a:r>
            <a:r>
              <a:rPr lang="en-US" b="1" i="1" dirty="0"/>
              <a:t> do </a:t>
            </a:r>
            <a:r>
              <a:rPr lang="en-US" b="1" i="1" dirty="0" err="1"/>
              <a:t>każdego</a:t>
            </a:r>
            <a:r>
              <a:rPr lang="en-US" b="1" i="1" dirty="0"/>
              <a:t> </a:t>
            </a:r>
            <a:r>
              <a:rPr lang="en-US" b="1" i="1" dirty="0" err="1"/>
              <a:t>rodzaju</a:t>
            </a:r>
            <a:r>
              <a:rPr lang="en-US" b="1" i="1" dirty="0"/>
              <a:t> </a:t>
            </a:r>
            <a:r>
              <a:rPr lang="en-US" b="1" i="1" dirty="0" err="1"/>
              <a:t>automatyzacji</a:t>
            </a:r>
            <a:r>
              <a:rPr lang="en-US" b="1" i="1" dirty="0"/>
              <a:t> </a:t>
            </a:r>
            <a:r>
              <a:rPr lang="en-US" b="1" i="1" dirty="0" err="1"/>
              <a:t>obrabiarek</a:t>
            </a:r>
            <a:r>
              <a:rPr lang="en-US" b="1" i="1" dirty="0"/>
              <a:t>. </a:t>
            </a:r>
            <a:r>
              <a:rPr lang="en-US" b="1" i="1" dirty="0" err="1"/>
              <a:t>Razem</a:t>
            </a:r>
            <a:r>
              <a:rPr lang="en-US" b="1" i="1" dirty="0"/>
              <a:t> z </a:t>
            </a:r>
            <a:r>
              <a:rPr lang="en-US" b="1" i="1" dirty="0" err="1"/>
              <a:t>integratorem</a:t>
            </a:r>
            <a:r>
              <a:rPr lang="en-US" b="1" i="1" dirty="0"/>
              <a:t> </a:t>
            </a:r>
            <a:r>
              <a:rPr lang="en-US" b="1" i="1" dirty="0" err="1"/>
              <a:t>systemów</a:t>
            </a:r>
            <a:r>
              <a:rPr lang="en-US" b="1" i="1" dirty="0"/>
              <a:t> </a:t>
            </a:r>
            <a:r>
              <a:rPr lang="en-US" b="1" i="1" dirty="0" err="1"/>
              <a:t>możemy</a:t>
            </a:r>
            <a:r>
              <a:rPr lang="en-US" b="1" i="1" dirty="0"/>
              <a:t> </a:t>
            </a:r>
            <a:r>
              <a:rPr lang="en-US" b="1" i="1" dirty="0" err="1"/>
              <a:t>wdrożyć</a:t>
            </a:r>
            <a:r>
              <a:rPr lang="en-US" b="1" i="1" dirty="0"/>
              <a:t> </a:t>
            </a:r>
            <a:r>
              <a:rPr lang="en-US" b="1" i="1" dirty="0" err="1"/>
              <a:t>dla</a:t>
            </a:r>
            <a:r>
              <a:rPr lang="en-US" b="1" i="1" dirty="0"/>
              <a:t> </a:t>
            </a:r>
            <a:r>
              <a:rPr lang="en-US" b="1" i="1" dirty="0" err="1"/>
              <a:t>Ciebie</a:t>
            </a:r>
            <a:r>
              <a:rPr lang="en-US" b="1" i="1" dirty="0"/>
              <a:t> </a:t>
            </a:r>
            <a:r>
              <a:rPr lang="en-US" b="1" i="1" dirty="0" err="1"/>
              <a:t>odpowiednie</a:t>
            </a:r>
            <a:r>
              <a:rPr lang="en-US" b="1" i="1" dirty="0"/>
              <a:t> </a:t>
            </a:r>
            <a:r>
              <a:rPr lang="en-US" b="1" i="1" dirty="0" err="1"/>
              <a:t>rozwiązanie</a:t>
            </a:r>
            <a:r>
              <a:rPr lang="en-US" b="1" i="1" dirty="0"/>
              <a:t> w </a:t>
            </a:r>
            <a:r>
              <a:rPr lang="en-US" b="1" i="1" dirty="0" err="1"/>
              <a:t>zakresie</a:t>
            </a:r>
            <a:r>
              <a:rPr lang="en-US" b="1" i="1" dirty="0"/>
              <a:t> </a:t>
            </a:r>
            <a:r>
              <a:rPr lang="en-US" b="1" i="1" dirty="0" err="1"/>
              <a:t>automatyzacji</a:t>
            </a:r>
            <a:r>
              <a:rPr lang="en-US" b="1" i="1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4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err="1"/>
              <a:t>Dodaj</a:t>
            </a:r>
            <a:r>
              <a:rPr lang="en-US" b="1" i="1" dirty="0"/>
              <a:t> </a:t>
            </a:r>
            <a:r>
              <a:rPr lang="en-US" b="1" i="1" dirty="0" err="1"/>
              <a:t>swoje</a:t>
            </a:r>
            <a:r>
              <a:rPr lang="en-US" b="1" i="1" dirty="0"/>
              <a:t> </a:t>
            </a:r>
            <a:r>
              <a:rPr lang="en-US" b="1" i="1" dirty="0" err="1"/>
              <a:t>zdjęcie</a:t>
            </a:r>
            <a:r>
              <a:rPr lang="en-US" b="1" i="1" dirty="0"/>
              <a:t> </a:t>
            </a:r>
            <a:r>
              <a:rPr lang="en-US" b="1" i="1" dirty="0" err="1"/>
              <a:t>profilowe</a:t>
            </a:r>
            <a:r>
              <a:rPr lang="en-US" b="1" i="1" dirty="0"/>
              <a:t>, </a:t>
            </a:r>
            <a:r>
              <a:rPr lang="en-US" b="1" i="1" dirty="0" err="1"/>
              <a:t>imię</a:t>
            </a:r>
            <a:r>
              <a:rPr lang="en-US" b="1" i="1" dirty="0"/>
              <a:t> </a:t>
            </a:r>
            <a:r>
              <a:rPr lang="en-US" b="1" i="1" dirty="0" err="1"/>
              <a:t>i</a:t>
            </a:r>
            <a:r>
              <a:rPr lang="en-US" b="1" i="1" dirty="0"/>
              <a:t> </a:t>
            </a:r>
            <a:r>
              <a:rPr lang="en-US" b="1" i="1" dirty="0" err="1"/>
              <a:t>nazwisko</a:t>
            </a:r>
            <a:r>
              <a:rPr lang="en-US" b="1" i="1" dirty="0"/>
              <a:t>, </a:t>
            </a:r>
            <a:r>
              <a:rPr lang="en-US" b="1" i="1" dirty="0" err="1"/>
              <a:t>stanowisko</a:t>
            </a:r>
            <a:r>
              <a:rPr lang="en-US" b="1" i="1" dirty="0"/>
              <a:t> </a:t>
            </a:r>
            <a:r>
              <a:rPr lang="en-US" b="1" i="1" dirty="0" err="1"/>
              <a:t>i</a:t>
            </a:r>
            <a:r>
              <a:rPr lang="en-US" b="1" i="1" dirty="0"/>
              <a:t> </a:t>
            </a:r>
            <a:r>
              <a:rPr lang="en-US" b="1" i="1" dirty="0" err="1"/>
              <a:t>firme</a:t>
            </a:r>
            <a:r>
              <a:rPr lang="en-US" b="1" i="1" dirty="0"/>
              <a:t>.</a:t>
            </a:r>
            <a:endParaRPr lang="de-DE" b="1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93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err="1"/>
              <a:t>Wybierz</a:t>
            </a:r>
            <a:r>
              <a:rPr lang="en-US" b="1" i="1" dirty="0"/>
              <a:t> </a:t>
            </a:r>
            <a:r>
              <a:rPr lang="en-US" b="1" i="1" dirty="0" err="1"/>
              <a:t>slajd</a:t>
            </a:r>
            <a:r>
              <a:rPr lang="en-US" b="1" i="1" dirty="0"/>
              <a:t> 19 </a:t>
            </a:r>
            <a:r>
              <a:rPr lang="en-US" b="1" i="1" dirty="0" err="1"/>
              <a:t>lub</a:t>
            </a:r>
            <a:r>
              <a:rPr lang="en-US" b="1" i="1" dirty="0"/>
              <a:t> 20!</a:t>
            </a:r>
          </a:p>
          <a:p>
            <a:r>
              <a:rPr lang="en-US" b="1" i="1" dirty="0"/>
              <a:t>19 = do </a:t>
            </a:r>
            <a:r>
              <a:rPr lang="en-US" b="1" i="1" dirty="0" err="1"/>
              <a:t>prezentacji</a:t>
            </a:r>
            <a:r>
              <a:rPr lang="en-US" b="1" i="1" dirty="0"/>
              <a:t> </a:t>
            </a:r>
            <a:r>
              <a:rPr lang="en-US" b="1" i="1" dirty="0" err="1"/>
              <a:t>klientowi</a:t>
            </a:r>
            <a:r>
              <a:rPr lang="en-US" b="1" i="1" dirty="0"/>
              <a:t> </a:t>
            </a:r>
            <a:r>
              <a:rPr lang="en-US" b="1" i="1" dirty="0" err="1"/>
              <a:t>końcowemu</a:t>
            </a:r>
            <a:endParaRPr lang="en-US" b="1" i="1" dirty="0"/>
          </a:p>
          <a:p>
            <a:r>
              <a:rPr lang="en-US" b="1" i="1" dirty="0"/>
              <a:t>20 = do </a:t>
            </a:r>
            <a:r>
              <a:rPr lang="en-US" b="1" i="1" dirty="0" err="1"/>
              <a:t>prezentacji</a:t>
            </a:r>
            <a:r>
              <a:rPr lang="en-US" b="1" i="1" dirty="0"/>
              <a:t> </a:t>
            </a:r>
            <a:r>
              <a:rPr lang="en-US" b="1" i="1" dirty="0" err="1"/>
              <a:t>integratorowi</a:t>
            </a:r>
            <a:r>
              <a:rPr lang="en-US" b="1" i="1" dirty="0"/>
              <a:t> (np. </a:t>
            </a:r>
            <a:r>
              <a:rPr lang="en-US" b="1" i="1" dirty="0" err="1"/>
              <a:t>OpenHouse</a:t>
            </a:r>
            <a:r>
              <a:rPr lang="en-US" b="1" i="1" dirty="0"/>
              <a:t>)</a:t>
            </a:r>
          </a:p>
          <a:p>
            <a:endParaRPr lang="en-US" dirty="0"/>
          </a:p>
          <a:p>
            <a:r>
              <a:rPr lang="en-US" dirty="0" err="1"/>
              <a:t>Klient</a:t>
            </a:r>
            <a:r>
              <a:rPr lang="en-US" dirty="0"/>
              <a:t> </a:t>
            </a:r>
            <a:r>
              <a:rPr lang="en-US" dirty="0" err="1"/>
              <a:t>końcowy</a:t>
            </a:r>
            <a:r>
              <a:rPr lang="en-US" dirty="0"/>
              <a:t> ma </a:t>
            </a:r>
            <a:r>
              <a:rPr lang="en-US" dirty="0" err="1"/>
              <a:t>potrzeby</a:t>
            </a:r>
            <a:r>
              <a:rPr lang="en-US" dirty="0"/>
              <a:t>. </a:t>
            </a:r>
            <a:r>
              <a:rPr lang="en-US" dirty="0" err="1"/>
              <a:t>Posiadamy</a:t>
            </a:r>
            <a:r>
              <a:rPr lang="en-US" dirty="0"/>
              <a:t> </a:t>
            </a:r>
            <a:r>
              <a:rPr lang="en-US" dirty="0" err="1"/>
              <a:t>wiedzę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temat</a:t>
            </a:r>
            <a:r>
              <a:rPr lang="en-US" dirty="0"/>
              <a:t> </a:t>
            </a:r>
            <a:r>
              <a:rPr lang="en-US" dirty="0" err="1"/>
              <a:t>procesu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odpowiednie</a:t>
            </a:r>
            <a:r>
              <a:rPr lang="en-US" dirty="0"/>
              <a:t> </a:t>
            </a:r>
            <a:r>
              <a:rPr lang="en-US" dirty="0" err="1"/>
              <a:t>komponenty</a:t>
            </a:r>
            <a:r>
              <a:rPr lang="en-US" dirty="0"/>
              <a:t> do </a:t>
            </a:r>
            <a:r>
              <a:rPr lang="en-US" dirty="0" err="1"/>
              <a:t>każdego</a:t>
            </a:r>
            <a:r>
              <a:rPr lang="en-US" dirty="0"/>
              <a:t> </a:t>
            </a:r>
            <a:r>
              <a:rPr lang="en-US" dirty="0" err="1"/>
              <a:t>rodzaju</a:t>
            </a:r>
            <a:r>
              <a:rPr lang="en-US" dirty="0"/>
              <a:t> </a:t>
            </a:r>
            <a:r>
              <a:rPr lang="en-US" dirty="0" err="1"/>
              <a:t>automatyzacji</a:t>
            </a:r>
            <a:r>
              <a:rPr lang="en-US" dirty="0"/>
              <a:t> </a:t>
            </a:r>
            <a:r>
              <a:rPr lang="en-US" dirty="0" err="1"/>
              <a:t>obrabiarek</a:t>
            </a:r>
            <a:r>
              <a:rPr lang="en-US" dirty="0"/>
              <a:t>. </a:t>
            </a:r>
            <a:r>
              <a:rPr lang="en-US" dirty="0" err="1"/>
              <a:t>Razem</a:t>
            </a:r>
            <a:r>
              <a:rPr lang="en-US" dirty="0"/>
              <a:t> z </a:t>
            </a:r>
            <a:r>
              <a:rPr lang="en-US" dirty="0" err="1"/>
              <a:t>Tobą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/>
              <a:t>integratorem, </a:t>
            </a:r>
            <a:r>
              <a:rPr lang="en-US" dirty="0" err="1"/>
              <a:t>możemy</a:t>
            </a:r>
            <a:r>
              <a:rPr lang="en-US" dirty="0"/>
              <a:t> </a:t>
            </a:r>
            <a:r>
              <a:rPr lang="en-US" dirty="0" err="1"/>
              <a:t>wdrożyć</a:t>
            </a:r>
            <a:r>
              <a:rPr lang="en-US" dirty="0"/>
              <a:t> </a:t>
            </a:r>
            <a:r>
              <a:rPr lang="en-US" dirty="0" err="1"/>
              <a:t>odpowiednie</a:t>
            </a:r>
            <a:r>
              <a:rPr lang="en-US" dirty="0"/>
              <a:t> </a:t>
            </a:r>
            <a:r>
              <a:rPr lang="en-US" dirty="0" err="1"/>
              <a:t>rozwiązanie</a:t>
            </a:r>
            <a:r>
              <a:rPr lang="en-US" dirty="0"/>
              <a:t> w </a:t>
            </a:r>
            <a:r>
              <a:rPr lang="en-US" dirty="0" err="1"/>
              <a:t>zakresie</a:t>
            </a:r>
            <a:r>
              <a:rPr lang="en-US" dirty="0"/>
              <a:t> </a:t>
            </a:r>
            <a:r>
              <a:rPr lang="en-US" dirty="0" err="1"/>
              <a:t>automatyzacji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klienta</a:t>
            </a:r>
            <a:r>
              <a:rPr lang="en-US" dirty="0"/>
              <a:t> </a:t>
            </a:r>
            <a:r>
              <a:rPr lang="en-US" dirty="0" err="1"/>
              <a:t>końcowego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75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SCHUNK </a:t>
            </a:r>
            <a:r>
              <a:rPr lang="en-US" dirty="0" err="1"/>
              <a:t>oferuje</a:t>
            </a:r>
            <a:r>
              <a:rPr lang="en-US" dirty="0"/>
              <a:t> </a:t>
            </a:r>
            <a:r>
              <a:rPr lang="en-US" dirty="0" err="1"/>
              <a:t>najlepsze</a:t>
            </a:r>
            <a:r>
              <a:rPr lang="en-US" dirty="0"/>
              <a:t> </a:t>
            </a:r>
            <a:r>
              <a:rPr lang="en-US" dirty="0" err="1"/>
              <a:t>komponenty</a:t>
            </a:r>
            <a:r>
              <a:rPr lang="en-US" dirty="0"/>
              <a:t> w </a:t>
            </a:r>
            <a:r>
              <a:rPr lang="en-US" dirty="0" err="1"/>
              <a:t>dziedzinie</a:t>
            </a:r>
            <a:r>
              <a:rPr lang="en-US" dirty="0"/>
              <a:t> </a:t>
            </a:r>
            <a:r>
              <a:rPr lang="en-US" dirty="0" err="1"/>
              <a:t>automatyzacji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technologii</a:t>
            </a:r>
            <a:r>
              <a:rPr lang="en-US" dirty="0"/>
              <a:t> </a:t>
            </a:r>
            <a:r>
              <a:rPr lang="en-US" dirty="0" err="1"/>
              <a:t>mocowania</a:t>
            </a:r>
            <a:r>
              <a:rPr lang="en-US" dirty="0"/>
              <a:t>, </a:t>
            </a:r>
            <a:r>
              <a:rPr lang="en-US" dirty="0" err="1"/>
              <a:t>zarówno</a:t>
            </a:r>
            <a:r>
              <a:rPr lang="en-US" dirty="0"/>
              <a:t> w </a:t>
            </a:r>
            <a:r>
              <a:rPr lang="en-US" dirty="0" err="1"/>
              <a:t>technologii</a:t>
            </a:r>
            <a:r>
              <a:rPr lang="en-US" dirty="0"/>
              <a:t> </a:t>
            </a:r>
            <a:r>
              <a:rPr lang="en-US" dirty="0" err="1"/>
              <a:t>mocowania</a:t>
            </a:r>
            <a:r>
              <a:rPr lang="en-US" dirty="0"/>
              <a:t> </a:t>
            </a:r>
            <a:r>
              <a:rPr lang="en-US" dirty="0" err="1"/>
              <a:t>przedmiotu</a:t>
            </a:r>
            <a:r>
              <a:rPr lang="en-US" dirty="0"/>
              <a:t> </a:t>
            </a:r>
            <a:r>
              <a:rPr lang="en-US" dirty="0" err="1"/>
              <a:t>obrabianego</a:t>
            </a:r>
            <a:r>
              <a:rPr lang="en-US" dirty="0"/>
              <a:t>, jak </a:t>
            </a:r>
            <a:r>
              <a:rPr lang="en-US" dirty="0" err="1"/>
              <a:t>i</a:t>
            </a:r>
            <a:r>
              <a:rPr lang="en-US" dirty="0"/>
              <a:t> w </a:t>
            </a:r>
            <a:r>
              <a:rPr lang="en-US" dirty="0" err="1"/>
              <a:t>dziedzinie</a:t>
            </a:r>
            <a:r>
              <a:rPr lang="en-US" dirty="0"/>
              <a:t> </a:t>
            </a:r>
            <a:r>
              <a:rPr lang="en-US" dirty="0" err="1"/>
              <a:t>oprawek</a:t>
            </a:r>
            <a:r>
              <a:rPr lang="en-US" dirty="0"/>
              <a:t> </a:t>
            </a:r>
            <a:r>
              <a:rPr lang="en-US" dirty="0" err="1"/>
              <a:t>narzędziowych</a:t>
            </a:r>
            <a:r>
              <a:rPr lang="en-US" dirty="0"/>
              <a:t>. </a:t>
            </a:r>
            <a:r>
              <a:rPr lang="en-US" dirty="0" err="1"/>
              <a:t>Dlatego</a:t>
            </a:r>
            <a:r>
              <a:rPr lang="en-US" dirty="0"/>
              <a:t> </a:t>
            </a:r>
            <a:r>
              <a:rPr lang="en-US" dirty="0" err="1"/>
              <a:t>nasze</a:t>
            </a:r>
            <a:r>
              <a:rPr lang="en-US" dirty="0"/>
              <a:t> portfolio </a:t>
            </a:r>
            <a:r>
              <a:rPr lang="en-US" dirty="0" err="1"/>
              <a:t>obejmuje</a:t>
            </a:r>
            <a:r>
              <a:rPr lang="en-US" dirty="0"/>
              <a:t> </a:t>
            </a:r>
            <a:r>
              <a:rPr lang="en-US" dirty="0" err="1"/>
              <a:t>wszystko</a:t>
            </a:r>
            <a:r>
              <a:rPr lang="en-US" dirty="0"/>
              <a:t>, co jest </a:t>
            </a:r>
            <a:r>
              <a:rPr lang="en-US" dirty="0" err="1"/>
              <a:t>potrzebne</a:t>
            </a:r>
            <a:r>
              <a:rPr lang="en-US" dirty="0"/>
              <a:t> do </a:t>
            </a:r>
            <a:r>
              <a:rPr lang="en-US" dirty="0" err="1"/>
              <a:t>skutecznej</a:t>
            </a:r>
            <a:r>
              <a:rPr lang="en-US" dirty="0"/>
              <a:t> </a:t>
            </a:r>
            <a:r>
              <a:rPr lang="en-US" dirty="0" err="1"/>
              <a:t>automatyzacji</a:t>
            </a:r>
            <a:r>
              <a:rPr lang="en-US" dirty="0"/>
              <a:t> </a:t>
            </a:r>
            <a:r>
              <a:rPr lang="en-US" dirty="0" err="1"/>
              <a:t>obrabiarki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CC4DAAC-953A-4DDC-ADA9-6566D2D0868D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633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 err="1"/>
              <a:t>Dzięki</a:t>
            </a:r>
            <a:r>
              <a:rPr lang="en-US" dirty="0"/>
              <a:t> </a:t>
            </a:r>
            <a:r>
              <a:rPr lang="en-US" dirty="0" err="1"/>
              <a:t>tym</a:t>
            </a:r>
            <a:r>
              <a:rPr lang="en-US" dirty="0"/>
              <a:t> </a:t>
            </a:r>
            <a:r>
              <a:rPr lang="en-US" dirty="0" err="1"/>
              <a:t>usługom</a:t>
            </a:r>
            <a:r>
              <a:rPr lang="en-US" dirty="0"/>
              <a:t> </a:t>
            </a:r>
            <a:r>
              <a:rPr lang="en-US" dirty="0" err="1"/>
              <a:t>przenosimy</a:t>
            </a:r>
            <a:r>
              <a:rPr lang="en-US" dirty="0"/>
              <a:t> </a:t>
            </a:r>
            <a:r>
              <a:rPr lang="en-US" dirty="0" err="1"/>
              <a:t>klientów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wyższy</a:t>
            </a:r>
            <a:r>
              <a:rPr lang="en-US" dirty="0"/>
              <a:t> </a:t>
            </a:r>
            <a:r>
              <a:rPr lang="en-US" dirty="0" err="1"/>
              <a:t>poziom</a:t>
            </a:r>
            <a:r>
              <a:rPr lang="en-US" dirty="0"/>
              <a:t> </a:t>
            </a:r>
            <a:r>
              <a:rPr lang="en-US" dirty="0" err="1"/>
              <a:t>produktywności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362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/>
              <a:t>Przygotowując</a:t>
            </a:r>
            <a:r>
              <a:rPr lang="en-US" i="0" dirty="0"/>
              <a:t> </a:t>
            </a:r>
            <a:r>
              <a:rPr lang="en-US" i="0" dirty="0" err="1"/>
              <a:t>się</a:t>
            </a:r>
            <a:r>
              <a:rPr lang="en-US" i="0" dirty="0"/>
              <a:t> do </a:t>
            </a:r>
            <a:r>
              <a:rPr lang="en-US" i="0" dirty="0" err="1"/>
              <a:t>tej</a:t>
            </a:r>
            <a:r>
              <a:rPr lang="en-US" i="0" dirty="0"/>
              <a:t> </a:t>
            </a:r>
            <a:r>
              <a:rPr lang="en-US" i="0" dirty="0" err="1"/>
              <a:t>prezentacji</a:t>
            </a:r>
            <a:r>
              <a:rPr lang="en-US" i="0" dirty="0"/>
              <a:t>, </a:t>
            </a:r>
            <a:r>
              <a:rPr lang="en-US" i="0" dirty="0" err="1"/>
              <a:t>zastanawiałem</a:t>
            </a:r>
            <a:r>
              <a:rPr lang="en-US" i="0" dirty="0"/>
              <a:t> </a:t>
            </a:r>
            <a:r>
              <a:rPr lang="en-US" i="0" dirty="0" err="1"/>
              <a:t>się</a:t>
            </a:r>
            <a:r>
              <a:rPr lang="en-US" i="0" dirty="0"/>
              <a:t>, jak </a:t>
            </a:r>
            <a:r>
              <a:rPr lang="en-US" i="0" dirty="0" err="1"/>
              <a:t>najlepiej</a:t>
            </a:r>
            <a:r>
              <a:rPr lang="en-US" i="0" dirty="0"/>
              <a:t> </a:t>
            </a:r>
            <a:r>
              <a:rPr lang="en-US" i="0" dirty="0" err="1"/>
              <a:t>podejść</a:t>
            </a:r>
            <a:r>
              <a:rPr lang="en-US" i="0" dirty="0"/>
              <a:t> do </a:t>
            </a:r>
            <a:r>
              <a:rPr lang="en-US" i="0" dirty="0" err="1"/>
              <a:t>tematu</a:t>
            </a:r>
            <a:r>
              <a:rPr lang="en-US" i="0" dirty="0"/>
              <a:t>. </a:t>
            </a:r>
            <a:r>
              <a:rPr lang="en-US" i="0" dirty="0" err="1"/>
              <a:t>Wpadłem</a:t>
            </a:r>
            <a:r>
              <a:rPr lang="en-US" i="0" dirty="0"/>
              <a:t> </a:t>
            </a:r>
            <a:r>
              <a:rPr lang="en-US" i="0" dirty="0" err="1"/>
              <a:t>na</a:t>
            </a:r>
            <a:r>
              <a:rPr lang="en-US" i="0" dirty="0"/>
              <a:t> </a:t>
            </a:r>
            <a:r>
              <a:rPr lang="en-US" i="0" dirty="0" err="1"/>
              <a:t>pomysł</a:t>
            </a:r>
            <a:r>
              <a:rPr lang="en-US" i="0" dirty="0"/>
              <a:t>, aby po </a:t>
            </a:r>
            <a:r>
              <a:rPr lang="en-US" i="0" dirty="0" err="1"/>
              <a:t>prostu</a:t>
            </a:r>
            <a:r>
              <a:rPr lang="en-US" i="0" dirty="0"/>
              <a:t> </a:t>
            </a:r>
            <a:r>
              <a:rPr lang="en-US" i="0" dirty="0" err="1"/>
              <a:t>zapytać</a:t>
            </a:r>
            <a:r>
              <a:rPr lang="en-US" i="0" dirty="0"/>
              <a:t> </a:t>
            </a:r>
            <a:r>
              <a:rPr lang="en-US" i="0" dirty="0" err="1"/>
              <a:t>sztuczną</a:t>
            </a:r>
            <a:r>
              <a:rPr lang="en-US" i="0" dirty="0"/>
              <a:t> </a:t>
            </a:r>
            <a:r>
              <a:rPr lang="en-US" i="0" dirty="0" err="1"/>
              <a:t>inteligencję</a:t>
            </a:r>
            <a:r>
              <a:rPr lang="en-US" i="0" dirty="0"/>
              <a:t>, </a:t>
            </a:r>
            <a:r>
              <a:rPr lang="en-US" i="0" dirty="0" err="1"/>
              <a:t>czym</a:t>
            </a:r>
            <a:r>
              <a:rPr lang="en-US" i="0" dirty="0"/>
              <a:t> </a:t>
            </a:r>
            <a:r>
              <a:rPr lang="en-US" i="0" dirty="0" err="1"/>
              <a:t>właściwie</a:t>
            </a:r>
            <a:r>
              <a:rPr lang="en-US" i="0" dirty="0"/>
              <a:t> jest </a:t>
            </a:r>
            <a:r>
              <a:rPr lang="en-US" i="0" dirty="0" err="1"/>
              <a:t>obrabiarka</a:t>
            </a:r>
            <a:r>
              <a:rPr lang="en-US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/>
              <a:t>Oryginalne</a:t>
            </a:r>
            <a:r>
              <a:rPr lang="en-US" i="0" dirty="0"/>
              <a:t> </a:t>
            </a:r>
            <a:r>
              <a:rPr lang="en-US" i="0" dirty="0" err="1"/>
              <a:t>pytanie</a:t>
            </a:r>
            <a:r>
              <a:rPr lang="en-US" i="0" dirty="0"/>
              <a:t> „</a:t>
            </a:r>
            <a:r>
              <a:rPr lang="en-US" i="0" dirty="0" err="1"/>
              <a:t>Stwórz</a:t>
            </a:r>
            <a:r>
              <a:rPr lang="en-US" i="0" dirty="0"/>
              <a:t> </a:t>
            </a:r>
            <a:r>
              <a:rPr lang="en-US" i="0" dirty="0" err="1"/>
              <a:t>obrabiarkę</a:t>
            </a:r>
            <a:r>
              <a:rPr lang="en-US" i="0" dirty="0"/>
              <a:t>. </a:t>
            </a:r>
            <a:r>
              <a:rPr lang="en-US" i="0" dirty="0" err="1"/>
              <a:t>Nie</a:t>
            </a:r>
            <a:r>
              <a:rPr lang="en-US" i="0" dirty="0"/>
              <a:t> </a:t>
            </a:r>
            <a:r>
              <a:rPr lang="en-US" i="0" dirty="0" err="1"/>
              <a:t>popełniaj</a:t>
            </a:r>
            <a:r>
              <a:rPr lang="en-US" i="0" dirty="0"/>
              <a:t> </a:t>
            </a:r>
            <a:r>
              <a:rPr lang="en-US" i="0" dirty="0" err="1"/>
              <a:t>błędów</a:t>
            </a:r>
            <a:r>
              <a:rPr lang="en-US" i="0" dirty="0"/>
              <a:t> </a:t>
            </a:r>
            <a:r>
              <a:rPr lang="en-US" i="0" dirty="0" err="1"/>
              <a:t>i</a:t>
            </a:r>
            <a:r>
              <a:rPr lang="en-US" i="0" dirty="0"/>
              <a:t> </a:t>
            </a:r>
            <a:r>
              <a:rPr lang="en-US" i="0" dirty="0" err="1"/>
              <a:t>unikaj</a:t>
            </a:r>
            <a:r>
              <a:rPr lang="en-US" i="0" dirty="0"/>
              <a:t> </a:t>
            </a:r>
            <a:r>
              <a:rPr lang="en-US" i="0" dirty="0" err="1"/>
              <a:t>pisania</a:t>
            </a:r>
            <a:r>
              <a:rPr lang="en-US" i="0" dirty="0"/>
              <a:t>. </a:t>
            </a:r>
            <a:r>
              <a:rPr lang="en-US" i="0" dirty="0" err="1"/>
              <a:t>Jeśli</a:t>
            </a:r>
            <a:r>
              <a:rPr lang="en-US" i="0" dirty="0"/>
              <a:t> </a:t>
            </a:r>
            <a:r>
              <a:rPr lang="en-US" i="0" dirty="0" err="1"/>
              <a:t>zrobisz</a:t>
            </a:r>
            <a:r>
              <a:rPr lang="en-US" i="0" dirty="0"/>
              <a:t> to </a:t>
            </a:r>
            <a:r>
              <a:rPr lang="en-US" i="0" dirty="0" err="1"/>
              <a:t>dobrze</a:t>
            </a:r>
            <a:r>
              <a:rPr lang="en-US" i="0" dirty="0"/>
              <a:t>, </a:t>
            </a:r>
            <a:r>
              <a:rPr lang="en-US" i="0" dirty="0" err="1"/>
              <a:t>dostaniesz</a:t>
            </a:r>
            <a:r>
              <a:rPr lang="en-US" i="0" dirty="0"/>
              <a:t> </a:t>
            </a:r>
            <a:r>
              <a:rPr lang="en-US" i="0" dirty="0" err="1"/>
              <a:t>nagrodę</a:t>
            </a:r>
            <a:r>
              <a:rPr lang="en-US" i="0" dirty="0"/>
              <a:t>.”</a:t>
            </a: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15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J"/>
            </a:pPr>
            <a:r>
              <a:rPr lang="en-US" dirty="0"/>
              <a:t>Jest </a:t>
            </a:r>
            <a:r>
              <a:rPr lang="en-US" dirty="0" err="1"/>
              <a:t>całkiem</a:t>
            </a:r>
            <a:r>
              <a:rPr lang="en-US" dirty="0"/>
              <a:t> </a:t>
            </a:r>
            <a:r>
              <a:rPr lang="en-US" dirty="0" err="1"/>
              <a:t>nieźle</a:t>
            </a:r>
            <a:r>
              <a:rPr lang="en-US" dirty="0"/>
              <a:t>, ale </a:t>
            </a:r>
            <a:r>
              <a:rPr lang="en-US" dirty="0" err="1"/>
              <a:t>jeszcze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do </a:t>
            </a:r>
            <a:r>
              <a:rPr lang="en-US" dirty="0" err="1"/>
              <a:t>końca</a:t>
            </a:r>
            <a:r>
              <a:rPr lang="en-US" dirty="0"/>
              <a:t> </a:t>
            </a:r>
            <a:r>
              <a:rPr lang="en-US" dirty="0" err="1"/>
              <a:t>odpowiada</a:t>
            </a:r>
            <a:r>
              <a:rPr lang="en-US" dirty="0"/>
              <a:t> </a:t>
            </a:r>
            <a:r>
              <a:rPr lang="en-US" dirty="0" err="1"/>
              <a:t>rzeczywistości</a:t>
            </a:r>
            <a:r>
              <a:rPr lang="en-US" dirty="0"/>
              <a:t>!</a:t>
            </a:r>
          </a:p>
          <a:p>
            <a:pPr marL="171450" indent="-171450">
              <a:buFont typeface="Wingdings" panose="05000000000000000000" pitchFamily="2" charset="2"/>
              <a:buChar char="J"/>
            </a:pPr>
            <a:r>
              <a:rPr lang="en-US" dirty="0" err="1"/>
              <a:t>Spróbujmy</a:t>
            </a:r>
            <a:r>
              <a:rPr lang="en-US" dirty="0"/>
              <a:t> </a:t>
            </a:r>
            <a:r>
              <a:rPr lang="en-US" dirty="0" err="1"/>
              <a:t>jeszcze</a:t>
            </a:r>
            <a:r>
              <a:rPr lang="en-US" dirty="0"/>
              <a:t> </a:t>
            </a:r>
            <a:r>
              <a:rPr lang="en-US" dirty="0" err="1"/>
              <a:t>raz</a:t>
            </a:r>
            <a:r>
              <a:rPr lang="en-US" dirty="0"/>
              <a:t>....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0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solidFill>
                  <a:srgbClr val="003D6A"/>
                </a:solidFill>
              </a:rPr>
              <a:t>Druga </a:t>
            </a:r>
            <a:r>
              <a:rPr lang="en-US" i="0" dirty="0" err="1">
                <a:solidFill>
                  <a:srgbClr val="003D6A"/>
                </a:solidFill>
              </a:rPr>
              <a:t>próba</a:t>
            </a:r>
            <a:r>
              <a:rPr lang="en-US" i="0" dirty="0">
                <a:solidFill>
                  <a:srgbClr val="003D6A"/>
                </a:solidFill>
              </a:rPr>
              <a:t>, </a:t>
            </a:r>
            <a:r>
              <a:rPr lang="en-US" i="0" dirty="0" err="1">
                <a:solidFill>
                  <a:srgbClr val="003D6A"/>
                </a:solidFill>
              </a:rPr>
              <a:t>ponownie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formułujemy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nasze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pytanie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i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dajemy</a:t>
            </a:r>
            <a:r>
              <a:rPr lang="en-US" i="0" dirty="0">
                <a:solidFill>
                  <a:srgbClr val="003D6A"/>
                </a:solidFill>
              </a:rPr>
              <a:t> AI </a:t>
            </a:r>
            <a:r>
              <a:rPr lang="en-US" i="0" dirty="0" err="1">
                <a:solidFill>
                  <a:srgbClr val="003D6A"/>
                </a:solidFill>
              </a:rPr>
              <a:t>kolejną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szansę</a:t>
            </a:r>
            <a:r>
              <a:rPr lang="en-US" i="0" dirty="0">
                <a:solidFill>
                  <a:srgbClr val="003D6A"/>
                </a:solidFill>
              </a:rPr>
              <a:t>.</a:t>
            </a:r>
          </a:p>
          <a:p>
            <a:endParaRPr lang="en-US" i="0" dirty="0">
              <a:solidFill>
                <a:srgbClr val="003D6A"/>
              </a:solidFill>
            </a:endParaRPr>
          </a:p>
          <a:p>
            <a:r>
              <a:rPr lang="en-US" i="0" dirty="0" err="1">
                <a:solidFill>
                  <a:srgbClr val="003D6A"/>
                </a:solidFill>
              </a:rPr>
              <a:t>Oryginalne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pytanie</a:t>
            </a:r>
            <a:r>
              <a:rPr lang="en-US" i="0" dirty="0">
                <a:solidFill>
                  <a:srgbClr val="003D6A"/>
                </a:solidFill>
              </a:rPr>
              <a:t>:</a:t>
            </a:r>
          </a:p>
          <a:p>
            <a:r>
              <a:rPr lang="en-US" i="0" dirty="0">
                <a:solidFill>
                  <a:srgbClr val="003D6A"/>
                </a:solidFill>
              </a:rPr>
              <a:t> „</a:t>
            </a:r>
            <a:r>
              <a:rPr lang="en-US" i="0" dirty="0" err="1">
                <a:solidFill>
                  <a:srgbClr val="003D6A"/>
                </a:solidFill>
              </a:rPr>
              <a:t>Dostaniesz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nagrodę</a:t>
            </a:r>
            <a:r>
              <a:rPr lang="en-US" i="0" dirty="0">
                <a:solidFill>
                  <a:srgbClr val="003D6A"/>
                </a:solidFill>
              </a:rPr>
              <a:t>. To </a:t>
            </a:r>
            <a:r>
              <a:rPr lang="en-US" i="0" dirty="0" err="1">
                <a:solidFill>
                  <a:srgbClr val="003D6A"/>
                </a:solidFill>
              </a:rPr>
              <a:t>było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dobre</a:t>
            </a:r>
            <a:r>
              <a:rPr lang="en-US" i="0" dirty="0">
                <a:solidFill>
                  <a:srgbClr val="003D6A"/>
                </a:solidFill>
              </a:rPr>
              <a:t>. </a:t>
            </a:r>
            <a:r>
              <a:rPr lang="en-US" i="0" dirty="0" err="1">
                <a:solidFill>
                  <a:srgbClr val="003D6A"/>
                </a:solidFill>
              </a:rPr>
              <a:t>Daj</a:t>
            </a:r>
            <a:r>
              <a:rPr lang="en-US" i="0" dirty="0">
                <a:solidFill>
                  <a:srgbClr val="003D6A"/>
                </a:solidFill>
              </a:rPr>
              <a:t> mi </a:t>
            </a:r>
            <a:r>
              <a:rPr lang="en-US" i="0" dirty="0" err="1">
                <a:solidFill>
                  <a:srgbClr val="003D6A"/>
                </a:solidFill>
              </a:rPr>
              <a:t>inną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wersję</a:t>
            </a:r>
            <a:r>
              <a:rPr lang="en-US" i="0" dirty="0">
                <a:solidFill>
                  <a:srgbClr val="003D6A"/>
                </a:solidFill>
              </a:rPr>
              <a:t>, </a:t>
            </a:r>
            <a:r>
              <a:rPr lang="en-US" i="0" dirty="0" err="1">
                <a:solidFill>
                  <a:srgbClr val="003D6A"/>
                </a:solidFill>
              </a:rPr>
              <a:t>mniej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złożoną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i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bardziej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realistyczną</a:t>
            </a:r>
            <a:r>
              <a:rPr lang="en-US" i="0" dirty="0">
                <a:solidFill>
                  <a:srgbClr val="003D6A"/>
                </a:solidFill>
              </a:rPr>
              <a:t>. </a:t>
            </a:r>
            <a:r>
              <a:rPr lang="en-US" i="0" dirty="0" err="1">
                <a:solidFill>
                  <a:srgbClr val="003D6A"/>
                </a:solidFill>
              </a:rPr>
              <a:t>Poszukaj</a:t>
            </a:r>
            <a:r>
              <a:rPr lang="en-US" i="0" dirty="0">
                <a:solidFill>
                  <a:srgbClr val="003D6A"/>
                </a:solidFill>
              </a:rPr>
              <a:t> </a:t>
            </a:r>
            <a:r>
              <a:rPr lang="en-US" i="0" dirty="0" err="1">
                <a:solidFill>
                  <a:srgbClr val="003D6A"/>
                </a:solidFill>
              </a:rPr>
              <a:t>referencji</a:t>
            </a:r>
            <a:r>
              <a:rPr lang="en-US" i="0" dirty="0">
                <a:solidFill>
                  <a:srgbClr val="003D6A"/>
                </a:solidFill>
              </a:rPr>
              <a:t> w </a:t>
            </a:r>
            <a:r>
              <a:rPr lang="en-US" i="0" dirty="0" err="1">
                <a:solidFill>
                  <a:srgbClr val="003D6A"/>
                </a:solidFill>
              </a:rPr>
              <a:t>Internecie</a:t>
            </a:r>
            <a:r>
              <a:rPr lang="en-US" i="0" dirty="0">
                <a:solidFill>
                  <a:srgbClr val="003D6A"/>
                </a:solidFill>
              </a:rPr>
              <a:t>.”</a:t>
            </a:r>
            <a:endParaRPr lang="de-DE" b="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921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/>
              <a:t>Jeszcze</a:t>
            </a:r>
            <a:r>
              <a:rPr lang="en-US" i="0" dirty="0"/>
              <a:t> </a:t>
            </a:r>
            <a:r>
              <a:rPr lang="en-US" i="0" dirty="0" err="1"/>
              <a:t>lepiej</a:t>
            </a:r>
            <a:r>
              <a:rPr lang="en-US" i="0" dirty="0"/>
              <a:t>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i="0" dirty="0"/>
          </a:p>
          <a:p>
            <a:r>
              <a:rPr lang="en-US" i="0" dirty="0"/>
              <a:t>I WOW, to </a:t>
            </a:r>
            <a:r>
              <a:rPr lang="en-US" i="0" dirty="0" err="1"/>
              <a:t>prawdopodobnie</a:t>
            </a:r>
            <a:r>
              <a:rPr lang="en-US" i="0" dirty="0"/>
              <a:t> </a:t>
            </a:r>
            <a:r>
              <a:rPr lang="en-US" i="0" dirty="0" err="1"/>
              <a:t>wszechstronna</a:t>
            </a:r>
            <a:r>
              <a:rPr lang="en-US" i="0" dirty="0"/>
              <a:t> </a:t>
            </a:r>
            <a:r>
              <a:rPr lang="en-US" i="0" dirty="0" err="1"/>
              <a:t>obrabiarka</a:t>
            </a:r>
            <a:r>
              <a:rPr lang="en-US" i="0" dirty="0"/>
              <a:t>. </a:t>
            </a:r>
            <a:r>
              <a:rPr lang="en-US" i="0" dirty="0" err="1"/>
              <a:t>Każdy</a:t>
            </a:r>
            <a:r>
              <a:rPr lang="en-US" i="0" dirty="0"/>
              <a:t> </a:t>
            </a:r>
            <a:r>
              <a:rPr lang="en-US" i="0" dirty="0" err="1"/>
              <a:t>chce</a:t>
            </a:r>
            <a:r>
              <a:rPr lang="en-US" i="0" dirty="0"/>
              <a:t> </a:t>
            </a:r>
            <a:r>
              <a:rPr lang="en-US" i="0" dirty="0" err="1"/>
              <a:t>czegoś</a:t>
            </a:r>
            <a:r>
              <a:rPr lang="en-US" i="0" dirty="0"/>
              <a:t> </a:t>
            </a:r>
            <a:r>
              <a:rPr lang="en-US" i="0" dirty="0" err="1"/>
              <a:t>takiego</a:t>
            </a:r>
            <a:r>
              <a:rPr lang="en-US" i="0" dirty="0"/>
              <a:t>.</a:t>
            </a:r>
          </a:p>
          <a:p>
            <a:r>
              <a:rPr lang="en-US" i="0" dirty="0"/>
              <a:t>Ale </a:t>
            </a:r>
            <a:r>
              <a:rPr lang="en-US" i="0" dirty="0" err="1"/>
              <a:t>jeśli</a:t>
            </a:r>
            <a:r>
              <a:rPr lang="en-US" i="0" dirty="0"/>
              <a:t> </a:t>
            </a:r>
            <a:r>
              <a:rPr lang="en-US" i="0" dirty="0" err="1"/>
              <a:t>spojrzeć</a:t>
            </a:r>
            <a:r>
              <a:rPr lang="en-US" i="0" dirty="0"/>
              <a:t> </a:t>
            </a:r>
            <a:r>
              <a:rPr lang="en-US" i="0" dirty="0" err="1"/>
              <a:t>na</a:t>
            </a:r>
            <a:r>
              <a:rPr lang="en-US" i="0" dirty="0"/>
              <a:t> </a:t>
            </a:r>
            <a:r>
              <a:rPr lang="en-US" i="0" dirty="0" err="1"/>
              <a:t>zdjęcie</a:t>
            </a:r>
            <a:r>
              <a:rPr lang="en-US" i="0" dirty="0"/>
              <a:t> z </a:t>
            </a:r>
            <a:r>
              <a:rPr lang="en-US" i="0" dirty="0" err="1"/>
              <a:t>pewnym</a:t>
            </a:r>
            <a:r>
              <a:rPr lang="en-US" i="0" dirty="0"/>
              <a:t> </a:t>
            </a:r>
            <a:r>
              <a:rPr lang="en-US" i="0" dirty="0" err="1"/>
              <a:t>dystansem</a:t>
            </a:r>
            <a:r>
              <a:rPr lang="en-US" i="0" dirty="0"/>
              <a:t>, to jest to stan </a:t>
            </a:r>
            <a:r>
              <a:rPr lang="en-US" i="0" dirty="0" err="1"/>
              <a:t>techniki</a:t>
            </a:r>
            <a:r>
              <a:rPr lang="en-US" i="0" dirty="0"/>
              <a:t> </a:t>
            </a:r>
            <a:r>
              <a:rPr lang="en-US" i="0" dirty="0" err="1"/>
              <a:t>sprzed</a:t>
            </a:r>
            <a:r>
              <a:rPr lang="en-US" i="0" dirty="0"/>
              <a:t> 40 lat. Albo to jest?</a:t>
            </a:r>
          </a:p>
          <a:p>
            <a:r>
              <a:rPr lang="en-US" i="0" dirty="0" err="1"/>
              <a:t>Więc</a:t>
            </a:r>
            <a:r>
              <a:rPr lang="en-US" i="0" dirty="0"/>
              <a:t> </a:t>
            </a:r>
            <a:r>
              <a:rPr lang="en-US" i="0" dirty="0" err="1"/>
              <a:t>oto</a:t>
            </a:r>
            <a:r>
              <a:rPr lang="en-US" i="0" dirty="0"/>
              <a:t> </a:t>
            </a:r>
            <a:r>
              <a:rPr lang="en-US" i="0" dirty="0" err="1"/>
              <a:t>ostatnia</a:t>
            </a:r>
            <a:r>
              <a:rPr lang="en-US" i="0" dirty="0"/>
              <a:t> </a:t>
            </a:r>
            <a:r>
              <a:rPr lang="en-US" i="0" dirty="0" err="1"/>
              <a:t>próba</a:t>
            </a:r>
            <a:r>
              <a:rPr lang="en-US" i="0" dirty="0"/>
              <a:t>...</a:t>
            </a:r>
            <a:endParaRPr lang="de-DE" i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87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Jaka </a:t>
            </a:r>
            <a:r>
              <a:rPr lang="en-US" dirty="0" err="1"/>
              <a:t>przyszłość</a:t>
            </a:r>
            <a:r>
              <a:rPr lang="en-US" dirty="0"/>
              <a:t> </a:t>
            </a:r>
            <a:r>
              <a:rPr lang="en-US" dirty="0" err="1"/>
              <a:t>czeka</a:t>
            </a:r>
            <a:r>
              <a:rPr lang="en-US" dirty="0"/>
              <a:t> </a:t>
            </a:r>
            <a:r>
              <a:rPr lang="en-US" dirty="0" err="1"/>
              <a:t>branżę</a:t>
            </a:r>
            <a:r>
              <a:rPr lang="en-US" dirty="0"/>
              <a:t> </a:t>
            </a:r>
            <a:r>
              <a:rPr lang="en-US" dirty="0" err="1"/>
              <a:t>obrabiarek</a:t>
            </a:r>
            <a:r>
              <a:rPr lang="en-US" dirty="0"/>
              <a:t>?</a:t>
            </a:r>
          </a:p>
          <a:p>
            <a:r>
              <a:rPr lang="en-US" dirty="0" err="1"/>
              <a:t>Czy</a:t>
            </a:r>
            <a:r>
              <a:rPr lang="en-US" dirty="0"/>
              <a:t> AI ma </a:t>
            </a:r>
            <a:r>
              <a:rPr lang="en-US" dirty="0" err="1"/>
              <a:t>odpowiedź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 err="1"/>
              <a:t>Oryginalne</a:t>
            </a:r>
            <a:r>
              <a:rPr lang="en-US" dirty="0"/>
              <a:t> </a:t>
            </a:r>
            <a:r>
              <a:rPr lang="en-US" dirty="0" err="1"/>
              <a:t>pytanie</a:t>
            </a:r>
            <a:r>
              <a:rPr lang="en-US" dirty="0"/>
              <a:t>:</a:t>
            </a:r>
          </a:p>
          <a:p>
            <a:r>
              <a:rPr lang="en-US" dirty="0"/>
              <a:t>„</a:t>
            </a:r>
            <a:r>
              <a:rPr lang="en-US" dirty="0" err="1"/>
              <a:t>Bardzo</a:t>
            </a:r>
            <a:r>
              <a:rPr lang="en-US" dirty="0"/>
              <a:t> </a:t>
            </a:r>
            <a:r>
              <a:rPr lang="en-US" dirty="0" err="1"/>
              <a:t>dobrze</a:t>
            </a:r>
            <a:r>
              <a:rPr lang="en-US" dirty="0"/>
              <a:t>. </a:t>
            </a:r>
            <a:r>
              <a:rPr lang="en-US" dirty="0" err="1"/>
              <a:t>Teraz</a:t>
            </a:r>
            <a:r>
              <a:rPr lang="en-US" dirty="0"/>
              <a:t> </a:t>
            </a:r>
            <a:r>
              <a:rPr lang="en-US" dirty="0" err="1"/>
              <a:t>spójrz</a:t>
            </a:r>
            <a:r>
              <a:rPr lang="en-US" dirty="0"/>
              <a:t> w </a:t>
            </a:r>
            <a:r>
              <a:rPr lang="en-US" dirty="0" err="1"/>
              <a:t>przyszłość</a:t>
            </a:r>
            <a:r>
              <a:rPr lang="en-US" dirty="0"/>
              <a:t>. Jak </a:t>
            </a:r>
            <a:r>
              <a:rPr lang="en-US" dirty="0" err="1"/>
              <a:t>będą</a:t>
            </a:r>
            <a:r>
              <a:rPr lang="en-US" dirty="0"/>
              <a:t> </a:t>
            </a:r>
            <a:r>
              <a:rPr lang="en-US" dirty="0" err="1"/>
              <a:t>wyglądać</a:t>
            </a:r>
            <a:r>
              <a:rPr lang="en-US" dirty="0"/>
              <a:t> </a:t>
            </a:r>
            <a:r>
              <a:rPr lang="en-US" dirty="0" err="1"/>
              <a:t>obrabiarki</a:t>
            </a:r>
            <a:r>
              <a:rPr lang="en-US" dirty="0"/>
              <a:t> w </a:t>
            </a:r>
            <a:r>
              <a:rPr lang="en-US" dirty="0" err="1"/>
              <a:t>przyszłości</a:t>
            </a:r>
            <a:r>
              <a:rPr lang="en-US" dirty="0"/>
              <a:t>? </a:t>
            </a:r>
            <a:r>
              <a:rPr lang="en-US" dirty="0" err="1"/>
              <a:t>Bądź</a:t>
            </a:r>
            <a:r>
              <a:rPr lang="en-US" dirty="0"/>
              <a:t> </a:t>
            </a:r>
            <a:r>
              <a:rPr lang="en-US" dirty="0" err="1"/>
              <a:t>kreatywny</a:t>
            </a:r>
            <a:r>
              <a:rPr lang="en-US" dirty="0"/>
              <a:t>, ale </a:t>
            </a:r>
            <a:r>
              <a:rPr lang="en-US" dirty="0" err="1"/>
              <a:t>pozostań</a:t>
            </a:r>
            <a:r>
              <a:rPr lang="en-US" dirty="0"/>
              <a:t> </a:t>
            </a:r>
            <a:r>
              <a:rPr lang="en-US" dirty="0" err="1"/>
              <a:t>realistą</a:t>
            </a:r>
            <a:r>
              <a:rPr lang="en-US" dirty="0"/>
              <a:t>.”</a:t>
            </a: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727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1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778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81582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33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6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50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531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6974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1574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4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50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9277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415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3905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415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svg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9.jpeg"/><Relationship Id="rId5" Type="http://schemas.openxmlformats.org/officeDocument/2006/relationships/image" Target="../media/image34.png"/><Relationship Id="rId10" Type="http://schemas.openxmlformats.org/officeDocument/2006/relationships/image" Target="../media/image38.svg"/><Relationship Id="rId4" Type="http://schemas.microsoft.com/office/2007/relationships/hdphoto" Target="../media/hdphoto2.wdp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61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2.png"/><Relationship Id="rId12" Type="http://schemas.openxmlformats.org/officeDocument/2006/relationships/image" Target="../media/image67.png"/><Relationship Id="rId1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1.png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11" Type="http://schemas.openxmlformats.org/officeDocument/2006/relationships/image" Target="../media/image66.png"/><Relationship Id="rId5" Type="http://schemas.openxmlformats.org/officeDocument/2006/relationships/image" Target="../media/image62.jpe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2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7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72.png"/><Relationship Id="rId11" Type="http://schemas.openxmlformats.org/officeDocument/2006/relationships/image" Target="../media/image26.png"/><Relationship Id="rId5" Type="http://schemas.openxmlformats.org/officeDocument/2006/relationships/image" Target="../media/image74.svg"/><Relationship Id="rId10" Type="http://schemas.openxmlformats.org/officeDocument/2006/relationships/image" Target="../media/image25.svg"/><Relationship Id="rId4" Type="http://schemas.openxmlformats.org/officeDocument/2006/relationships/image" Target="../media/image73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B72D6-4B39-6606-F340-DC256354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Instrukcja</a:t>
            </a:r>
            <a:r>
              <a:rPr lang="en-US" dirty="0"/>
              <a:t> </a:t>
            </a:r>
            <a:r>
              <a:rPr lang="en-US" dirty="0" err="1"/>
              <a:t>wygłaszania</a:t>
            </a:r>
            <a:r>
              <a:rPr lang="en-US" dirty="0"/>
              <a:t> </a:t>
            </a:r>
            <a:r>
              <a:rPr lang="en-US" dirty="0" err="1"/>
              <a:t>prezentacji</a:t>
            </a:r>
            <a:r>
              <a:rPr lang="en-US" dirty="0"/>
              <a:t>: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5B2FA7-F89B-C0B1-6379-804D92104E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D710DF-704C-27C0-8814-0CB4117CB7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 err="1"/>
              <a:t>Celem</a:t>
            </a:r>
            <a:r>
              <a:rPr lang="en-US" dirty="0"/>
              <a:t> </a:t>
            </a:r>
            <a:r>
              <a:rPr lang="en-US" dirty="0" err="1"/>
              <a:t>prezentacji</a:t>
            </a:r>
            <a:r>
              <a:rPr lang="en-US" dirty="0"/>
              <a:t> jest </a:t>
            </a:r>
            <a:r>
              <a:rPr lang="en-US" dirty="0" err="1"/>
              <a:t>wyjaśnienie</a:t>
            </a:r>
            <a:r>
              <a:rPr lang="en-US" dirty="0"/>
              <a:t> </a:t>
            </a:r>
            <a:r>
              <a:rPr lang="en-US" dirty="0" err="1"/>
              <a:t>potencjalnemu</a:t>
            </a:r>
            <a:r>
              <a:rPr lang="en-US" dirty="0"/>
              <a:t> </a:t>
            </a:r>
            <a:r>
              <a:rPr lang="en-US" dirty="0" err="1"/>
              <a:t>klientowi</a:t>
            </a:r>
            <a:r>
              <a:rPr lang="en-US" dirty="0"/>
              <a:t> </a:t>
            </a:r>
            <a:r>
              <a:rPr lang="en-US" dirty="0" err="1"/>
              <a:t>końcowemu</a:t>
            </a:r>
            <a:r>
              <a:rPr lang="en-US" dirty="0"/>
              <a:t> </a:t>
            </a:r>
            <a:r>
              <a:rPr lang="en-US" dirty="0" err="1"/>
              <a:t>tematu</a:t>
            </a:r>
            <a:r>
              <a:rPr lang="en-US" dirty="0"/>
              <a:t> Machine Tending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roli</a:t>
            </a:r>
            <a:r>
              <a:rPr lang="en-US" dirty="0"/>
              <a:t>, </a:t>
            </a:r>
            <a:r>
              <a:rPr lang="en-US" dirty="0" err="1"/>
              <a:t>jaką</a:t>
            </a:r>
            <a:r>
              <a:rPr lang="en-US" dirty="0"/>
              <a:t> </a:t>
            </a:r>
            <a:r>
              <a:rPr lang="en-US" dirty="0" err="1"/>
              <a:t>odgrywa</a:t>
            </a:r>
            <a:r>
              <a:rPr lang="en-US" dirty="0"/>
              <a:t> w </a:t>
            </a:r>
            <a:r>
              <a:rPr lang="en-US" dirty="0" err="1"/>
              <a:t>tym</a:t>
            </a:r>
            <a:r>
              <a:rPr lang="en-US" dirty="0"/>
              <a:t> </a:t>
            </a:r>
            <a:r>
              <a:rPr lang="en-US" dirty="0" err="1"/>
              <a:t>firma</a:t>
            </a:r>
            <a:r>
              <a:rPr lang="en-US" dirty="0"/>
              <a:t> SCHUNK, w </a:t>
            </a:r>
            <a:r>
              <a:rPr lang="en-US" dirty="0" err="1"/>
              <a:t>ciągu</a:t>
            </a:r>
            <a:r>
              <a:rPr lang="en-US" dirty="0"/>
              <a:t> 20–30 </a:t>
            </a:r>
            <a:r>
              <a:rPr lang="en-US" dirty="0" err="1"/>
              <a:t>minut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 err="1"/>
              <a:t>Prezentację</a:t>
            </a:r>
            <a:r>
              <a:rPr lang="en-US" dirty="0"/>
              <a:t> </a:t>
            </a:r>
            <a:r>
              <a:rPr lang="en-US" dirty="0" err="1"/>
              <a:t>można</a:t>
            </a:r>
            <a:r>
              <a:rPr lang="en-US" dirty="0"/>
              <a:t> </a:t>
            </a:r>
            <a:r>
              <a:rPr lang="en-US" dirty="0" err="1"/>
              <a:t>przeprowadzić</a:t>
            </a:r>
            <a:r>
              <a:rPr lang="en-US" dirty="0"/>
              <a:t> </a:t>
            </a:r>
            <a:r>
              <a:rPr lang="en-US" dirty="0" err="1"/>
              <a:t>bezpośrednio</a:t>
            </a:r>
            <a:r>
              <a:rPr lang="en-US" dirty="0"/>
              <a:t> u </a:t>
            </a:r>
            <a:r>
              <a:rPr lang="en-US" dirty="0" err="1"/>
              <a:t>klienta</a:t>
            </a:r>
            <a:r>
              <a:rPr lang="en-US" dirty="0"/>
              <a:t> </a:t>
            </a:r>
            <a:r>
              <a:rPr lang="en-US" dirty="0" err="1"/>
              <a:t>końcowego</a:t>
            </a:r>
            <a:r>
              <a:rPr lang="en-US" dirty="0"/>
              <a:t>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podczas</a:t>
            </a:r>
            <a:r>
              <a:rPr lang="en-US" dirty="0"/>
              <a:t> </a:t>
            </a:r>
            <a:r>
              <a:rPr lang="en-US" dirty="0" err="1"/>
              <a:t>wydarzeń</a:t>
            </a:r>
            <a:r>
              <a:rPr lang="en-US" dirty="0"/>
              <a:t> (np. </a:t>
            </a:r>
            <a:r>
              <a:rPr lang="en-US" dirty="0" err="1"/>
              <a:t>wewnętrznych</a:t>
            </a:r>
            <a:r>
              <a:rPr lang="en-US" dirty="0"/>
              <a:t> </a:t>
            </a:r>
            <a:r>
              <a:rPr lang="en-US" dirty="0" err="1"/>
              <a:t>szkoleń</a:t>
            </a:r>
            <a:r>
              <a:rPr lang="en-US" dirty="0"/>
              <a:t> </a:t>
            </a:r>
            <a:r>
              <a:rPr lang="en-US" dirty="0" err="1"/>
              <a:t>integratorów</a:t>
            </a:r>
            <a:r>
              <a:rPr lang="en-US" dirty="0"/>
              <a:t> </a:t>
            </a:r>
            <a:r>
              <a:rPr lang="en-US" dirty="0" err="1"/>
              <a:t>lub</a:t>
            </a:r>
            <a:r>
              <a:rPr lang="en-US" dirty="0"/>
              <a:t> </a:t>
            </a:r>
            <a:r>
              <a:rPr lang="en-US" dirty="0" err="1"/>
              <a:t>podczas</a:t>
            </a:r>
            <a:r>
              <a:rPr lang="en-US" dirty="0"/>
              <a:t> </a:t>
            </a:r>
            <a:r>
              <a:rPr lang="en-US" dirty="0" err="1"/>
              <a:t>wizyt</a:t>
            </a:r>
            <a:r>
              <a:rPr lang="en-US" dirty="0"/>
              <a:t>).</a:t>
            </a:r>
          </a:p>
          <a:p>
            <a:pPr marL="457200" indent="-457200">
              <a:buAutoNum type="arabicPeriod"/>
            </a:pPr>
            <a:r>
              <a:rPr lang="en-US" dirty="0" err="1"/>
              <a:t>Notatki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każdym</a:t>
            </a:r>
            <a:r>
              <a:rPr lang="en-US" dirty="0"/>
              <a:t> </a:t>
            </a:r>
            <a:r>
              <a:rPr lang="en-US" dirty="0" err="1"/>
              <a:t>slajdzie</a:t>
            </a:r>
            <a:r>
              <a:rPr lang="en-US" dirty="0"/>
              <a:t> </a:t>
            </a:r>
            <a:r>
              <a:rPr lang="en-US" dirty="0" err="1"/>
              <a:t>powinny</a:t>
            </a:r>
            <a:r>
              <a:rPr lang="en-US" dirty="0"/>
              <a:t> </a:t>
            </a:r>
            <a:r>
              <a:rPr lang="en-US" dirty="0" err="1"/>
              <a:t>pomóc</a:t>
            </a:r>
            <a:r>
              <a:rPr lang="en-US" dirty="0"/>
              <a:t> w </a:t>
            </a:r>
            <a:r>
              <a:rPr lang="en-US" dirty="0" err="1"/>
              <a:t>przekazaniu</a:t>
            </a:r>
            <a:r>
              <a:rPr lang="en-US" dirty="0"/>
              <a:t> </a:t>
            </a:r>
            <a:r>
              <a:rPr lang="en-US" dirty="0" err="1"/>
              <a:t>właściwego</a:t>
            </a:r>
            <a:r>
              <a:rPr lang="en-US" dirty="0"/>
              <a:t> </a:t>
            </a:r>
            <a:r>
              <a:rPr lang="en-US" dirty="0" err="1"/>
              <a:t>komunikatu</a:t>
            </a:r>
            <a:r>
              <a:rPr lang="en-US" dirty="0"/>
              <a:t>. </a:t>
            </a:r>
            <a:r>
              <a:rPr lang="en-US" dirty="0" err="1"/>
              <a:t>Uwagi</a:t>
            </a:r>
            <a:r>
              <a:rPr lang="en-US" dirty="0"/>
              <a:t> </a:t>
            </a:r>
            <a:r>
              <a:rPr lang="en-US" dirty="0" err="1"/>
              <a:t>zapisane</a:t>
            </a:r>
            <a:r>
              <a:rPr lang="en-US" dirty="0"/>
              <a:t> </a:t>
            </a:r>
            <a:r>
              <a:rPr lang="en-US" dirty="0" err="1"/>
              <a:t>pogrubieniem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kursywą</a:t>
            </a:r>
            <a:r>
              <a:rPr lang="en-US" dirty="0"/>
              <a:t> </a:t>
            </a:r>
            <a:r>
              <a:rPr lang="en-US" dirty="0" err="1"/>
              <a:t>pokazują</a:t>
            </a:r>
            <a:r>
              <a:rPr lang="en-US" dirty="0"/>
              <a:t>, </a:t>
            </a:r>
            <a:r>
              <a:rPr lang="en-US" dirty="0" err="1"/>
              <a:t>jakie</a:t>
            </a:r>
            <a:r>
              <a:rPr lang="en-US" dirty="0"/>
              <a:t> </a:t>
            </a:r>
            <a:r>
              <a:rPr lang="en-US" dirty="0" err="1"/>
              <a:t>poszczególne</a:t>
            </a:r>
            <a:r>
              <a:rPr lang="en-US" dirty="0"/>
              <a:t> </a:t>
            </a:r>
            <a:r>
              <a:rPr lang="en-US" dirty="0" err="1"/>
              <a:t>zmiany</a:t>
            </a:r>
            <a:r>
              <a:rPr lang="en-US" dirty="0"/>
              <a:t> </a:t>
            </a:r>
            <a:r>
              <a:rPr lang="en-US" dirty="0" err="1"/>
              <a:t>należy</a:t>
            </a:r>
            <a:r>
              <a:rPr lang="en-US" dirty="0"/>
              <a:t> </a:t>
            </a:r>
            <a:r>
              <a:rPr lang="en-US" dirty="0" err="1"/>
              <a:t>wprowadzić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slajdzie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 err="1"/>
              <a:t>Prezentację</a:t>
            </a:r>
            <a:r>
              <a:rPr lang="en-US" dirty="0"/>
              <a:t> </a:t>
            </a:r>
            <a:r>
              <a:rPr lang="en-US" dirty="0" err="1"/>
              <a:t>prosimy</a:t>
            </a:r>
            <a:r>
              <a:rPr lang="en-US" dirty="0"/>
              <a:t> </a:t>
            </a:r>
            <a:r>
              <a:rPr lang="en-US" dirty="0" err="1"/>
              <a:t>prezentować</a:t>
            </a:r>
            <a:r>
              <a:rPr lang="en-US" dirty="0"/>
              <a:t> </a:t>
            </a:r>
            <a:r>
              <a:rPr lang="en-US" dirty="0" err="1"/>
              <a:t>wyłącznie</a:t>
            </a:r>
            <a:r>
              <a:rPr lang="en-US" dirty="0"/>
              <a:t> w </a:t>
            </a:r>
            <a:r>
              <a:rPr lang="en-US" dirty="0" err="1"/>
              <a:t>trybie</a:t>
            </a:r>
            <a:r>
              <a:rPr lang="en-US" dirty="0"/>
              <a:t> </a:t>
            </a:r>
            <a:r>
              <a:rPr lang="en-US" dirty="0" err="1"/>
              <a:t>prezentacji</a:t>
            </a:r>
            <a:r>
              <a:rPr lang="en-US" dirty="0"/>
              <a:t>, </a:t>
            </a:r>
            <a:r>
              <a:rPr lang="en-US" dirty="0" err="1"/>
              <a:t>ponieważ</a:t>
            </a:r>
            <a:r>
              <a:rPr lang="en-US" dirty="0"/>
              <a:t> </a:t>
            </a:r>
            <a:r>
              <a:rPr lang="en-US" dirty="0" err="1"/>
              <a:t>wiele</a:t>
            </a:r>
            <a:r>
              <a:rPr lang="en-US" dirty="0"/>
              <a:t> </a:t>
            </a:r>
            <a:r>
              <a:rPr lang="en-US" dirty="0" err="1"/>
              <a:t>slajdów</a:t>
            </a:r>
            <a:r>
              <a:rPr lang="en-US" dirty="0"/>
              <a:t> jest </a:t>
            </a:r>
            <a:r>
              <a:rPr lang="en-US" dirty="0" err="1"/>
              <a:t>animowanych</a:t>
            </a:r>
            <a:r>
              <a:rPr lang="en-US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09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tending</a:t>
            </a:r>
            <a:endParaRPr lang="de-DE" b="1" dirty="0"/>
          </a:p>
        </p:txBody>
      </p:sp>
      <p:pic>
        <p:nvPicPr>
          <p:cNvPr id="7" name="Grafik 6" descr="Zwei Sprechblasen">
            <a:extLst>
              <a:ext uri="{FF2B5EF4-FFF2-40B4-BE49-F238E27FC236}">
                <a16:creationId xmlns:a16="http://schemas.microsoft.com/office/drawing/2014/main" id="{6B970DF8-6B8C-299E-B628-DAE344703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697" t="24464" r="16634" b="25036"/>
          <a:stretch/>
        </p:blipFill>
        <p:spPr>
          <a:xfrm>
            <a:off x="1028700" y="2105025"/>
            <a:ext cx="3579583" cy="2752725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96DD8EB-4672-7D9A-44B4-5927DBD6BC10}"/>
              </a:ext>
            </a:extLst>
          </p:cNvPr>
          <p:cNvGrpSpPr/>
          <p:nvPr/>
        </p:nvGrpSpPr>
        <p:grpSpPr>
          <a:xfrm>
            <a:off x="2417533" y="3083775"/>
            <a:ext cx="8574317" cy="2143125"/>
            <a:chOff x="1998433" y="3036150"/>
            <a:chExt cx="8574317" cy="2143125"/>
          </a:xfrm>
        </p:grpSpPr>
        <p:pic>
          <p:nvPicPr>
            <p:cNvPr id="9" name="Picture 2" descr="ChatGPT – Wikipedia">
              <a:extLst>
                <a:ext uri="{FF2B5EF4-FFF2-40B4-BE49-F238E27FC236}">
                  <a16:creationId xmlns:a16="http://schemas.microsoft.com/office/drawing/2014/main" id="{C5843AA5-8508-FB0E-3F1D-77C2A7922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222" l="3556" r="98667">
                          <a14:foregroundMark x1="14222" y1="94667" x2="5333" y2="33333"/>
                          <a14:foregroundMark x1="5333" y1="33333" x2="16889" y2="10222"/>
                          <a14:foregroundMark x1="16889" y1="10222" x2="58667" y2="7111"/>
                          <a14:foregroundMark x1="58667" y1="7111" x2="87556" y2="12889"/>
                          <a14:foregroundMark x1="87556" y1="12889" x2="96444" y2="84889"/>
                          <a14:foregroundMark x1="96444" y1="84889" x2="72000" y2="93778"/>
                          <a14:foregroundMark x1="72000" y1="93778" x2="14667" y2="96444"/>
                          <a14:foregroundMark x1="14667" y1="96444" x2="13333" y2="94667"/>
                          <a14:foregroundMark x1="13333" y1="92000" x2="3556" y2="47111"/>
                          <a14:foregroundMark x1="3556" y1="47111" x2="5778" y2="22667"/>
                          <a14:foregroundMark x1="5778" y1="19111" x2="32889" y2="7111"/>
                          <a14:foregroundMark x1="32889" y1="7111" x2="69333" y2="5333"/>
                          <a14:foregroundMark x1="69333" y1="5333" x2="76444" y2="5333"/>
                          <a14:foregroundMark x1="11556" y1="8444" x2="68000" y2="444"/>
                          <a14:foregroundMark x1="68000" y1="444" x2="83556" y2="444"/>
                          <a14:foregroundMark x1="92000" y1="10667" x2="95111" y2="73333"/>
                          <a14:foregroundMark x1="90222" y1="19111" x2="98222" y2="57778"/>
                          <a14:foregroundMark x1="28889" y1="94667" x2="98667" y2="98222"/>
                          <a14:foregroundMark x1="32444" y1="69333" x2="36000" y2="34667"/>
                          <a14:foregroundMark x1="36000" y1="34667" x2="36444" y2="33778"/>
                          <a14:foregroundMark x1="37778" y1="21333" x2="23556" y2="57333"/>
                          <a14:foregroundMark x1="23556" y1="57333" x2="23111" y2="61778"/>
                          <a14:foregroundMark x1="21333" y1="69778" x2="53778" y2="28000"/>
                          <a14:foregroundMark x1="53778" y1="28000" x2="60889" y2="24889"/>
                          <a14:foregroundMark x1="60889" y1="24889" x2="62667" y2="71556"/>
                          <a14:foregroundMark x1="62222" y1="81333" x2="79111" y2="50222"/>
                          <a14:foregroundMark x1="79111" y1="50222" x2="80000" y2="44000"/>
                          <a14:foregroundMark x1="78667" y1="44444" x2="46222" y2="49333"/>
                          <a14:backgroundMark x1="4444" y1="2222" x2="3556" y2="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433" y="303615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728CD54-D9AC-2EC2-1E44-64D1FD7541D6}"/>
                </a:ext>
              </a:extLst>
            </p:cNvPr>
            <p:cNvSpPr txBox="1"/>
            <p:nvPr/>
          </p:nvSpPr>
          <p:spPr>
            <a:xfrm>
              <a:off x="4141558" y="3507547"/>
              <a:ext cx="64311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... „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Bardzo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dobrze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Teraz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spójrz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w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przyszłość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 Jak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będą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wyglądać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obrabiarki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w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przyszłości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?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Bądź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kreatywny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, ale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pozostań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realistą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.”</a:t>
              </a:r>
              <a:r>
                <a:rPr lang="en-US" sz="2400" i="1" dirty="0">
                  <a:solidFill>
                    <a:srgbClr val="003D6A"/>
                  </a:solidFill>
                  <a:latin typeface="Fago Pro"/>
                </a:rPr>
                <a:t>…</a:t>
              </a:r>
              <a:endPara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3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E9ED2D1-74C1-689B-CE0A-E537AE27BD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4" name="Grafik 3" descr="Ein Bild, das Maschine, Elektronik, Im Haus enthält.&#10;&#10;Automatisch generierte Beschreibung">
            <a:extLst>
              <a:ext uri="{FF2B5EF4-FFF2-40B4-BE49-F238E27FC236}">
                <a16:creationId xmlns:a16="http://schemas.microsoft.com/office/drawing/2014/main" id="{020C5BB2-A85F-14DD-18A4-A460A4055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39" y="2431"/>
            <a:ext cx="6855569" cy="6855569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EB383BF-8D15-584C-F4E5-31FD3B89231C}"/>
              </a:ext>
            </a:extLst>
          </p:cNvPr>
          <p:cNvSpPr txBox="1">
            <a:spLocks/>
          </p:cNvSpPr>
          <p:nvPr/>
        </p:nvSpPr>
        <p:spPr>
          <a:xfrm>
            <a:off x="10613010" y="6531007"/>
            <a:ext cx="1578990" cy="3269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dirty="0"/>
              <a:t>Source: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ChatGPT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5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C759809-DFDC-FD16-2A9C-CAA470E5230B}"/>
              </a:ext>
            </a:extLst>
          </p:cNvPr>
          <p:cNvGrpSpPr/>
          <p:nvPr/>
        </p:nvGrpSpPr>
        <p:grpSpPr>
          <a:xfrm>
            <a:off x="1966011" y="1807757"/>
            <a:ext cx="2520000" cy="1800000"/>
            <a:chOff x="1042375" y="1846005"/>
            <a:chExt cx="2520000" cy="1800000"/>
          </a:xfrm>
        </p:grpSpPr>
        <p:sp>
          <p:nvSpPr>
            <p:cNvPr id="19" name="Denkblase: wolkenförmig 18">
              <a:extLst>
                <a:ext uri="{FF2B5EF4-FFF2-40B4-BE49-F238E27FC236}">
                  <a16:creationId xmlns:a16="http://schemas.microsoft.com/office/drawing/2014/main" id="{6740B07C-CFF7-481F-8B6C-8C9A09EE05F2}"/>
                </a:ext>
              </a:extLst>
            </p:cNvPr>
            <p:cNvSpPr/>
            <p:nvPr/>
          </p:nvSpPr>
          <p:spPr>
            <a:xfrm flipH="1">
              <a:off x="1042375" y="1846005"/>
              <a:ext cx="2520000" cy="1800000"/>
            </a:xfrm>
            <a:prstGeom prst="cloudCallout">
              <a:avLst>
                <a:gd name="adj1" fmla="val -94871"/>
                <a:gd name="adj2" fmla="val -1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187E1F7A-18A0-C9AE-0DED-009019B4202C}"/>
                </a:ext>
              </a:extLst>
            </p:cNvPr>
            <p:cNvSpPr txBox="1"/>
            <p:nvPr/>
          </p:nvSpPr>
          <p:spPr>
            <a:xfrm>
              <a:off x="1163962" y="2207617"/>
              <a:ext cx="227589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Should I automate? Yes or no?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91C7DD9-7996-A727-3A97-42FDB69182A4}"/>
              </a:ext>
            </a:extLst>
          </p:cNvPr>
          <p:cNvGrpSpPr/>
          <p:nvPr/>
        </p:nvGrpSpPr>
        <p:grpSpPr>
          <a:xfrm>
            <a:off x="1966011" y="1807757"/>
            <a:ext cx="2520000" cy="1800000"/>
            <a:chOff x="1042375" y="1846005"/>
            <a:chExt cx="2520000" cy="1800000"/>
          </a:xfrm>
        </p:grpSpPr>
        <p:sp>
          <p:nvSpPr>
            <p:cNvPr id="26" name="Denkblase: wolkenförmig 25">
              <a:extLst>
                <a:ext uri="{FF2B5EF4-FFF2-40B4-BE49-F238E27FC236}">
                  <a16:creationId xmlns:a16="http://schemas.microsoft.com/office/drawing/2014/main" id="{DDDE359B-4438-A4FF-DC9E-3C9C314AA8AE}"/>
                </a:ext>
              </a:extLst>
            </p:cNvPr>
            <p:cNvSpPr/>
            <p:nvPr/>
          </p:nvSpPr>
          <p:spPr>
            <a:xfrm flipH="1">
              <a:off x="1042375" y="1846005"/>
              <a:ext cx="2520000" cy="1800000"/>
            </a:xfrm>
            <a:prstGeom prst="cloudCallout">
              <a:avLst>
                <a:gd name="adj1" fmla="val -94871"/>
                <a:gd name="adj2" fmla="val -1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13201E0-1FCA-FEFA-EAC1-A2BEE9E86BE0}"/>
                </a:ext>
              </a:extLst>
            </p:cNvPr>
            <p:cNvSpPr txBox="1"/>
            <p:nvPr/>
          </p:nvSpPr>
          <p:spPr>
            <a:xfrm>
              <a:off x="1163962" y="2286388"/>
              <a:ext cx="227589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Jak </a:t>
              </a:r>
              <a:r>
                <a:rPr kumimoji="0" lang="de-DE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mogę</a:t>
              </a: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 </a:t>
              </a:r>
              <a:r>
                <a:rPr kumimoji="0" lang="de-DE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się</a:t>
              </a: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 </a:t>
              </a:r>
              <a:r>
                <a:rPr kumimoji="0" lang="de-DE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zautomatyzować</a:t>
              </a: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?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B84A7EC-850E-4BC0-96A0-7D2A09A5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10441"/>
            <a:ext cx="8996816" cy="1020318"/>
          </a:xfrm>
        </p:spPr>
        <p:txBody>
          <a:bodyPr/>
          <a:lstStyle/>
          <a:p>
            <a:r>
              <a:rPr lang="de-DE" dirty="0" err="1"/>
              <a:t>Automatyzuje</a:t>
            </a:r>
            <a:r>
              <a:rPr lang="de-DE" dirty="0"/>
              <a:t> - Tak / Nie?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A080830-4293-4566-968E-A4ECB5B81D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16367" y="636530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3C70D5-14BA-4CBE-A563-64D5ED570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tending</a:t>
            </a:r>
            <a:endParaRPr lang="de-DE" b="1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597E930-3989-6EE7-7406-B680150F3CF8}"/>
              </a:ext>
            </a:extLst>
          </p:cNvPr>
          <p:cNvGrpSpPr/>
          <p:nvPr/>
        </p:nvGrpSpPr>
        <p:grpSpPr>
          <a:xfrm>
            <a:off x="5057507" y="2169369"/>
            <a:ext cx="1695450" cy="4378496"/>
            <a:chOff x="3398648" y="1869063"/>
            <a:chExt cx="1695450" cy="4378496"/>
          </a:xfrm>
        </p:grpSpPr>
        <p:pic>
          <p:nvPicPr>
            <p:cNvPr id="8" name="Grafik 7" descr="Mann mit verschränkten Armen">
              <a:extLst>
                <a:ext uri="{FF2B5EF4-FFF2-40B4-BE49-F238E27FC236}">
                  <a16:creationId xmlns:a16="http://schemas.microsoft.com/office/drawing/2014/main" id="{7D96185C-4BD6-920E-7499-B1BC5CD8D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98648" y="2437559"/>
              <a:ext cx="1695450" cy="3810000"/>
            </a:xfrm>
            <a:prstGeom prst="rect">
              <a:avLst/>
            </a:prstGeom>
          </p:spPr>
        </p:pic>
        <p:pic>
          <p:nvPicPr>
            <p:cNvPr id="10" name="Grafik 9" descr="Junge mit kurzen Haaren">
              <a:extLst>
                <a:ext uri="{FF2B5EF4-FFF2-40B4-BE49-F238E27FC236}">
                  <a16:creationId xmlns:a16="http://schemas.microsoft.com/office/drawing/2014/main" id="{D03954EE-629F-FF39-17B9-117EB7FA3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17748" y="1869063"/>
              <a:ext cx="581025" cy="704850"/>
            </a:xfrm>
            <a:prstGeom prst="rect">
              <a:avLst/>
            </a:prstGeom>
          </p:spPr>
        </p:pic>
        <p:pic>
          <p:nvPicPr>
            <p:cNvPr id="15" name="Grafik 14" descr="Ein glückliches Gesicht">
              <a:extLst>
                <a:ext uri="{FF2B5EF4-FFF2-40B4-BE49-F238E27FC236}">
                  <a16:creationId xmlns:a16="http://schemas.microsoft.com/office/drawing/2014/main" id="{9475B676-18FF-A108-0A49-01BBDDB91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00042" y="2115210"/>
              <a:ext cx="304800" cy="314325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2674A51-366B-5862-B7AE-574D11117F47}"/>
              </a:ext>
            </a:extLst>
          </p:cNvPr>
          <p:cNvGrpSpPr/>
          <p:nvPr/>
        </p:nvGrpSpPr>
        <p:grpSpPr>
          <a:xfrm>
            <a:off x="7604585" y="1807757"/>
            <a:ext cx="2520000" cy="1800000"/>
            <a:chOff x="7604585" y="1807757"/>
            <a:chExt cx="2520000" cy="1800000"/>
          </a:xfrm>
        </p:grpSpPr>
        <p:sp>
          <p:nvSpPr>
            <p:cNvPr id="22" name="Denkblase: wolkenförmig 21">
              <a:extLst>
                <a:ext uri="{FF2B5EF4-FFF2-40B4-BE49-F238E27FC236}">
                  <a16:creationId xmlns:a16="http://schemas.microsoft.com/office/drawing/2014/main" id="{FF74CBF4-7FA0-7304-4F7F-7E1AE33A404F}"/>
                </a:ext>
              </a:extLst>
            </p:cNvPr>
            <p:cNvSpPr/>
            <p:nvPr/>
          </p:nvSpPr>
          <p:spPr>
            <a:xfrm>
              <a:off x="7604585" y="1807757"/>
              <a:ext cx="2520000" cy="1800000"/>
            </a:xfrm>
            <a:prstGeom prst="cloudCallout">
              <a:avLst>
                <a:gd name="adj1" fmla="val -94871"/>
                <a:gd name="adj2" fmla="val -1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3033840-B786-7672-E08A-2BC3AFE27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11290" y="2588682"/>
              <a:ext cx="837664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2255603-754F-1B3C-215A-6A0E060B2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90903" y="2763413"/>
              <a:ext cx="834781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Grafik 13" descr="Ein Bild, das Wand, Waschbecken, Im Haus, Spiegel enthält.&#10;&#10;Automatisch generierte Beschreibung">
              <a:extLst>
                <a:ext uri="{FF2B5EF4-FFF2-40B4-BE49-F238E27FC236}">
                  <a16:creationId xmlns:a16="http://schemas.microsoft.com/office/drawing/2014/main" id="{C0461CED-88E9-AE4A-52E9-9EA1A9615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3098" y="2462997"/>
              <a:ext cx="768000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6D4EF244-5A76-D27B-DFA5-47AC9A34D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9803" y="2026083"/>
              <a:ext cx="834782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B91A663C-CB74-964D-8493-78A4603BA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01009" y="1959751"/>
              <a:ext cx="834782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7659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7E9BA-E662-7330-E8A8-C3AF306D7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/>
              <a:t>“</a:t>
            </a:r>
            <a:r>
              <a:rPr lang="en-US" sz="4400" i="1" dirty="0" err="1"/>
              <a:t>Jeśli</a:t>
            </a:r>
            <a:r>
              <a:rPr lang="en-US" sz="4400" i="1" dirty="0"/>
              <a:t> </a:t>
            </a:r>
            <a:r>
              <a:rPr lang="en-US" sz="4400" i="1" dirty="0" err="1"/>
              <a:t>zautomatyzujesz</a:t>
            </a:r>
            <a:r>
              <a:rPr lang="en-US" sz="4400" i="1" dirty="0"/>
              <a:t> </a:t>
            </a:r>
            <a:r>
              <a:rPr lang="en-US" sz="4400" i="1" dirty="0" err="1"/>
              <a:t>zły</a:t>
            </a:r>
            <a:r>
              <a:rPr lang="en-US" sz="4400" i="1" dirty="0"/>
              <a:t> </a:t>
            </a:r>
            <a:r>
              <a:rPr lang="en-US" sz="4400" i="1" dirty="0" err="1"/>
              <a:t>proces</a:t>
            </a:r>
            <a:r>
              <a:rPr lang="en-US" sz="4400" i="1" dirty="0"/>
              <a:t>, </a:t>
            </a:r>
            <a:r>
              <a:rPr lang="en-US" sz="4400" i="1" dirty="0" err="1"/>
              <a:t>skończysz</a:t>
            </a:r>
            <a:r>
              <a:rPr lang="en-US" sz="4400" i="1" dirty="0"/>
              <a:t> ze </a:t>
            </a:r>
            <a:r>
              <a:rPr lang="en-US" sz="4400" i="1" dirty="0" err="1"/>
              <a:t>źle</a:t>
            </a:r>
            <a:r>
              <a:rPr lang="en-US" sz="4400" i="1" dirty="0"/>
              <a:t> </a:t>
            </a:r>
            <a:r>
              <a:rPr lang="en-US" sz="4400" i="1" dirty="0" err="1"/>
              <a:t>zautomatyzowanym</a:t>
            </a:r>
            <a:r>
              <a:rPr lang="en-US" sz="4400" i="1" dirty="0"/>
              <a:t> </a:t>
            </a:r>
            <a:r>
              <a:rPr lang="en-US" sz="4400" i="1" dirty="0" err="1"/>
              <a:t>procesem</a:t>
            </a:r>
            <a:r>
              <a:rPr lang="en-US" sz="4400" i="1" dirty="0"/>
              <a:t>!”</a:t>
            </a:r>
            <a:endParaRPr lang="de-DE" sz="4400" i="1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47A32B3-753F-BB05-DF30-7B15D4293E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3B5037-E68B-AFC6-0977-8307C148B9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i="1" dirty="0"/>
              <a:t>SCHUNK-Customer</a:t>
            </a:r>
          </a:p>
        </p:txBody>
      </p:sp>
    </p:spTree>
    <p:extLst>
      <p:ext uri="{BB962C8B-B14F-4D97-AF65-F5344CB8AC3E}">
        <p14:creationId xmlns:p14="http://schemas.microsoft.com/office/powerpoint/2010/main" val="661724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3D9B6-9E8B-32FB-4FBF-284FBA63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Warunek</a:t>
            </a:r>
            <a:r>
              <a:rPr lang="en-US" dirty="0"/>
              <a:t> </a:t>
            </a:r>
            <a:r>
              <a:rPr lang="en-US" dirty="0" err="1"/>
              <a:t>wstępny</a:t>
            </a:r>
            <a:r>
              <a:rPr lang="en-US" dirty="0"/>
              <a:t> </a:t>
            </a:r>
            <a:r>
              <a:rPr lang="en-US" dirty="0" err="1"/>
              <a:t>zautomatyzowania</a:t>
            </a:r>
            <a:r>
              <a:rPr lang="en-US" dirty="0"/>
              <a:t> </a:t>
            </a:r>
            <a:r>
              <a:rPr lang="en-US" dirty="0" err="1"/>
              <a:t>załadunku</a:t>
            </a:r>
            <a:r>
              <a:rPr lang="en-US" dirty="0"/>
              <a:t> </a:t>
            </a:r>
            <a:r>
              <a:rPr lang="en-US" dirty="0" err="1"/>
              <a:t>obrabiarki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A14249-51D3-A080-9569-2B2902CD5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0036A9-2C1A-E04A-A537-8E5A127006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tending</a:t>
            </a:r>
            <a:endParaRPr lang="de-DE" b="1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573C5F-7BFA-41B8-08C2-75C766532B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4853" y="2175168"/>
            <a:ext cx="3566087" cy="1123950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>
                <a:solidFill>
                  <a:srgbClr val="00B0F0"/>
                </a:solidFill>
              </a:rPr>
              <a:t>1. </a:t>
            </a:r>
            <a:r>
              <a:rPr lang="en-US" dirty="0" err="1"/>
              <a:t>Zoptymalizuj</a:t>
            </a:r>
            <a:r>
              <a:rPr lang="en-US" dirty="0"/>
              <a:t> </a:t>
            </a:r>
            <a:r>
              <a:rPr lang="en-US" dirty="0" err="1"/>
              <a:t>istniejący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oprzyj</a:t>
            </a:r>
            <a:r>
              <a:rPr lang="en-US" dirty="0"/>
              <a:t> go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stabilnych</a:t>
            </a:r>
            <a:r>
              <a:rPr lang="en-US" dirty="0"/>
              <a:t> </a:t>
            </a:r>
            <a:r>
              <a:rPr lang="en-US" dirty="0" err="1"/>
              <a:t>podstawach</a:t>
            </a:r>
            <a:r>
              <a:rPr lang="en-US" dirty="0"/>
              <a:t>.</a:t>
            </a:r>
            <a:endParaRPr lang="de-DE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4E725A6-806F-82B0-8648-259B6CFAC46F}"/>
              </a:ext>
            </a:extLst>
          </p:cNvPr>
          <p:cNvGrpSpPr/>
          <p:nvPr/>
        </p:nvGrpSpPr>
        <p:grpSpPr>
          <a:xfrm>
            <a:off x="1673039" y="3492137"/>
            <a:ext cx="5026039" cy="2340000"/>
            <a:chOff x="2034989" y="3492137"/>
            <a:chExt cx="5026039" cy="2340000"/>
          </a:xfrm>
        </p:grpSpPr>
        <p:pic>
          <p:nvPicPr>
            <p:cNvPr id="7" name="Grafik 11">
              <a:extLst>
                <a:ext uri="{FF2B5EF4-FFF2-40B4-BE49-F238E27FC236}">
                  <a16:creationId xmlns:a16="http://schemas.microsoft.com/office/drawing/2014/main" id="{2959CADF-E6E1-5F70-CE92-A8250042D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26" b="89801" l="3200" r="99400">
                          <a14:foregroundMark x1="21000" y1="22139" x2="43800" y2="71642"/>
                          <a14:foregroundMark x1="43800" y1="71642" x2="83400" y2="73881"/>
                          <a14:foregroundMark x1="83400" y1="73881" x2="90200" y2="38308"/>
                          <a14:foregroundMark x1="8200" y1="37313" x2="37800" y2="72388"/>
                          <a14:foregroundMark x1="37800" y1="72388" x2="41000" y2="73383"/>
                          <a14:foregroundMark x1="85200" y1="60945" x2="45400" y2="78607"/>
                          <a14:foregroundMark x1="45400" y1="78607" x2="7200" y2="65672"/>
                          <a14:foregroundMark x1="7200" y1="65672" x2="20600" y2="16667"/>
                          <a14:foregroundMark x1="20600" y1="16667" x2="64200" y2="9701"/>
                          <a14:foregroundMark x1="64200" y1="9701" x2="94200" y2="44030"/>
                          <a14:foregroundMark x1="94200" y1="44030" x2="95800" y2="44776"/>
                          <a14:foregroundMark x1="90800" y1="40050" x2="95800" y2="52488"/>
                          <a14:foregroundMark x1="90800" y1="29602" x2="95200" y2="61940"/>
                          <a14:foregroundMark x1="95800" y1="37313" x2="99400" y2="55224"/>
                          <a14:foregroundMark x1="53000" y1="50498" x2="53000" y2="50498"/>
                          <a14:foregroundMark x1="47400" y1="52488" x2="64400" y2="85572"/>
                          <a14:foregroundMark x1="8200" y1="25871" x2="7400" y2="68657"/>
                          <a14:foregroundMark x1="38000" y1="51493" x2="38000" y2="50498"/>
                          <a14:foregroundMark x1="41600" y1="49751" x2="42400" y2="50498"/>
                          <a14:foregroundMark x1="97200" y1="59950" x2="57600" y2="74129"/>
                          <a14:foregroundMark x1="57600" y1="74129" x2="57400" y2="76119"/>
                          <a14:foregroundMark x1="10200" y1="38308" x2="3800" y2="68657"/>
                          <a14:foregroundMark x1="27400" y1="4975" x2="86600" y2="27861"/>
                          <a14:foregroundMark x1="11000" y1="22139" x2="3800" y2="54478"/>
                          <a14:foregroundMark x1="12400" y1="9701" x2="6800" y2="52488"/>
                          <a14:foregroundMark x1="3200" y1="22139" x2="6000" y2="619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436" y="3877072"/>
              <a:ext cx="98743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k 8">
              <a:extLst>
                <a:ext uri="{FF2B5EF4-FFF2-40B4-BE49-F238E27FC236}">
                  <a16:creationId xmlns:a16="http://schemas.microsoft.com/office/drawing/2014/main" id="{2748D30F-B3F2-4AD3-267B-F692988B0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7" b="95699" l="1600" r="95000">
                          <a14:foregroundMark x1="45800" y1="5735" x2="49400" y2="72760"/>
                          <a14:foregroundMark x1="49400" y1="72760" x2="6400" y2="36918"/>
                          <a14:foregroundMark x1="6400" y1="36918" x2="94400" y2="45161"/>
                          <a14:foregroundMark x1="54400" y1="717" x2="14400" y2="24014"/>
                          <a14:foregroundMark x1="14400" y1="24014" x2="9400" y2="33333"/>
                          <a14:foregroundMark x1="98600" y1="48746" x2="58600" y2="75269"/>
                          <a14:foregroundMark x1="58600" y1="75269" x2="17600" y2="69534"/>
                          <a14:foregroundMark x1="17600" y1="69534" x2="6000" y2="49821"/>
                          <a14:foregroundMark x1="85800" y1="47670" x2="88000" y2="47670"/>
                          <a14:foregroundMark x1="93000" y1="48746" x2="93000" y2="48746"/>
                          <a14:foregroundMark x1="93000" y1="48746" x2="48800" y2="69534"/>
                          <a14:foregroundMark x1="48800" y1="69534" x2="53000" y2="89606"/>
                          <a14:foregroundMark x1="92200" y1="47670" x2="55200" y2="86022"/>
                          <a14:foregroundMark x1="95000" y1="60932" x2="45800" y2="95699"/>
                          <a14:foregroundMark x1="1600" y1="48746" x2="3000" y2="498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750" y="4761184"/>
              <a:ext cx="1246802" cy="719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1EA7674-A65F-E7D1-3C2B-3484FBB35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8273" y="3868744"/>
              <a:ext cx="754812" cy="1620000"/>
            </a:xfrm>
            <a:prstGeom prst="rect">
              <a:avLst/>
            </a:prstGeom>
          </p:spPr>
        </p:pic>
        <p:sp>
          <p:nvSpPr>
            <p:cNvPr id="13" name="Additionszeichen 12">
              <a:extLst>
                <a:ext uri="{FF2B5EF4-FFF2-40B4-BE49-F238E27FC236}">
                  <a16:creationId xmlns:a16="http://schemas.microsoft.com/office/drawing/2014/main" id="{BCF3691E-439E-4C04-2142-46E27DC83E71}"/>
                </a:ext>
              </a:extLst>
            </p:cNvPr>
            <p:cNvSpPr/>
            <p:nvPr/>
          </p:nvSpPr>
          <p:spPr>
            <a:xfrm>
              <a:off x="5157222" y="4409861"/>
              <a:ext cx="546925" cy="537766"/>
            </a:xfrm>
            <a:prstGeom prst="mathPlus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5" name="Additionszeichen 14">
              <a:extLst>
                <a:ext uri="{FF2B5EF4-FFF2-40B4-BE49-F238E27FC236}">
                  <a16:creationId xmlns:a16="http://schemas.microsoft.com/office/drawing/2014/main" id="{4E193A46-66DD-D21D-DC2F-FCF58939BF99}"/>
                </a:ext>
              </a:extLst>
            </p:cNvPr>
            <p:cNvSpPr/>
            <p:nvPr/>
          </p:nvSpPr>
          <p:spPr>
            <a:xfrm>
              <a:off x="3992922" y="4409861"/>
              <a:ext cx="546925" cy="537766"/>
            </a:xfrm>
            <a:prstGeom prst="mathPlus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B268DFF-BEEE-94F7-C181-F099424A3EDE}"/>
                </a:ext>
              </a:extLst>
            </p:cNvPr>
            <p:cNvSpPr/>
            <p:nvPr/>
          </p:nvSpPr>
          <p:spPr>
            <a:xfrm>
              <a:off x="2034989" y="3492137"/>
              <a:ext cx="5026039" cy="2340000"/>
            </a:xfrm>
            <a:custGeom>
              <a:avLst/>
              <a:gdLst>
                <a:gd name="connsiteX0" fmla="*/ 0 w 5026039"/>
                <a:gd name="connsiteY0" fmla="*/ 0 h 2340000"/>
                <a:gd name="connsiteX1" fmla="*/ 508188 w 5026039"/>
                <a:gd name="connsiteY1" fmla="*/ 0 h 2340000"/>
                <a:gd name="connsiteX2" fmla="*/ 966116 w 5026039"/>
                <a:gd name="connsiteY2" fmla="*/ 0 h 2340000"/>
                <a:gd name="connsiteX3" fmla="*/ 1524565 w 5026039"/>
                <a:gd name="connsiteY3" fmla="*/ 0 h 2340000"/>
                <a:gd name="connsiteX4" fmla="*/ 1932233 w 5026039"/>
                <a:gd name="connsiteY4" fmla="*/ 0 h 2340000"/>
                <a:gd name="connsiteX5" fmla="*/ 2390161 w 5026039"/>
                <a:gd name="connsiteY5" fmla="*/ 0 h 2340000"/>
                <a:gd name="connsiteX6" fmla="*/ 3049130 w 5026039"/>
                <a:gd name="connsiteY6" fmla="*/ 0 h 2340000"/>
                <a:gd name="connsiteX7" fmla="*/ 3607579 w 5026039"/>
                <a:gd name="connsiteY7" fmla="*/ 0 h 2340000"/>
                <a:gd name="connsiteX8" fmla="*/ 4065507 w 5026039"/>
                <a:gd name="connsiteY8" fmla="*/ 0 h 2340000"/>
                <a:gd name="connsiteX9" fmla="*/ 4473175 w 5026039"/>
                <a:gd name="connsiteY9" fmla="*/ 0 h 2340000"/>
                <a:gd name="connsiteX10" fmla="*/ 5026039 w 5026039"/>
                <a:gd name="connsiteY10" fmla="*/ 0 h 2340000"/>
                <a:gd name="connsiteX11" fmla="*/ 5026039 w 5026039"/>
                <a:gd name="connsiteY11" fmla="*/ 585000 h 2340000"/>
                <a:gd name="connsiteX12" fmla="*/ 5026039 w 5026039"/>
                <a:gd name="connsiteY12" fmla="*/ 1099800 h 2340000"/>
                <a:gd name="connsiteX13" fmla="*/ 5026039 w 5026039"/>
                <a:gd name="connsiteY13" fmla="*/ 1638000 h 2340000"/>
                <a:gd name="connsiteX14" fmla="*/ 5026039 w 5026039"/>
                <a:gd name="connsiteY14" fmla="*/ 2340000 h 2340000"/>
                <a:gd name="connsiteX15" fmla="*/ 4367069 w 5026039"/>
                <a:gd name="connsiteY15" fmla="*/ 2340000 h 2340000"/>
                <a:gd name="connsiteX16" fmla="*/ 3959402 w 5026039"/>
                <a:gd name="connsiteY16" fmla="*/ 2340000 h 2340000"/>
                <a:gd name="connsiteX17" fmla="*/ 3350693 w 5026039"/>
                <a:gd name="connsiteY17" fmla="*/ 2340000 h 2340000"/>
                <a:gd name="connsiteX18" fmla="*/ 2943025 w 5026039"/>
                <a:gd name="connsiteY18" fmla="*/ 2340000 h 2340000"/>
                <a:gd name="connsiteX19" fmla="*/ 2535357 w 5026039"/>
                <a:gd name="connsiteY19" fmla="*/ 2340000 h 2340000"/>
                <a:gd name="connsiteX20" fmla="*/ 1876388 w 5026039"/>
                <a:gd name="connsiteY20" fmla="*/ 2340000 h 2340000"/>
                <a:gd name="connsiteX21" fmla="*/ 1418460 w 5026039"/>
                <a:gd name="connsiteY21" fmla="*/ 2340000 h 2340000"/>
                <a:gd name="connsiteX22" fmla="*/ 809751 w 5026039"/>
                <a:gd name="connsiteY22" fmla="*/ 2340000 h 2340000"/>
                <a:gd name="connsiteX23" fmla="*/ 0 w 5026039"/>
                <a:gd name="connsiteY23" fmla="*/ 2340000 h 2340000"/>
                <a:gd name="connsiteX24" fmla="*/ 0 w 5026039"/>
                <a:gd name="connsiteY24" fmla="*/ 1708200 h 2340000"/>
                <a:gd name="connsiteX25" fmla="*/ 0 w 5026039"/>
                <a:gd name="connsiteY25" fmla="*/ 1076400 h 2340000"/>
                <a:gd name="connsiteX26" fmla="*/ 0 w 5026039"/>
                <a:gd name="connsiteY26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26039" h="2340000" extrusionOk="0">
                  <a:moveTo>
                    <a:pt x="0" y="0"/>
                  </a:moveTo>
                  <a:cubicBezTo>
                    <a:pt x="190723" y="-21578"/>
                    <a:pt x="389539" y="27850"/>
                    <a:pt x="508188" y="0"/>
                  </a:cubicBezTo>
                  <a:cubicBezTo>
                    <a:pt x="626837" y="-27850"/>
                    <a:pt x="860368" y="5467"/>
                    <a:pt x="966116" y="0"/>
                  </a:cubicBezTo>
                  <a:cubicBezTo>
                    <a:pt x="1071864" y="-5467"/>
                    <a:pt x="1353006" y="41802"/>
                    <a:pt x="1524565" y="0"/>
                  </a:cubicBezTo>
                  <a:cubicBezTo>
                    <a:pt x="1696124" y="-41802"/>
                    <a:pt x="1805057" y="20538"/>
                    <a:pt x="1932233" y="0"/>
                  </a:cubicBezTo>
                  <a:cubicBezTo>
                    <a:pt x="2059409" y="-20538"/>
                    <a:pt x="2289816" y="16309"/>
                    <a:pt x="2390161" y="0"/>
                  </a:cubicBezTo>
                  <a:cubicBezTo>
                    <a:pt x="2490506" y="-16309"/>
                    <a:pt x="2733691" y="23652"/>
                    <a:pt x="3049130" y="0"/>
                  </a:cubicBezTo>
                  <a:cubicBezTo>
                    <a:pt x="3364569" y="-23652"/>
                    <a:pt x="3488159" y="18847"/>
                    <a:pt x="3607579" y="0"/>
                  </a:cubicBezTo>
                  <a:cubicBezTo>
                    <a:pt x="3726999" y="-18847"/>
                    <a:pt x="3848389" y="28776"/>
                    <a:pt x="4065507" y="0"/>
                  </a:cubicBezTo>
                  <a:cubicBezTo>
                    <a:pt x="4282625" y="-28776"/>
                    <a:pt x="4290260" y="28111"/>
                    <a:pt x="4473175" y="0"/>
                  </a:cubicBezTo>
                  <a:cubicBezTo>
                    <a:pt x="4656090" y="-28111"/>
                    <a:pt x="4910526" y="28682"/>
                    <a:pt x="5026039" y="0"/>
                  </a:cubicBezTo>
                  <a:cubicBezTo>
                    <a:pt x="5036153" y="192520"/>
                    <a:pt x="4998912" y="324363"/>
                    <a:pt x="5026039" y="585000"/>
                  </a:cubicBezTo>
                  <a:cubicBezTo>
                    <a:pt x="5053166" y="845637"/>
                    <a:pt x="5009913" y="878605"/>
                    <a:pt x="5026039" y="1099800"/>
                  </a:cubicBezTo>
                  <a:cubicBezTo>
                    <a:pt x="5042165" y="1320995"/>
                    <a:pt x="5006310" y="1524520"/>
                    <a:pt x="5026039" y="1638000"/>
                  </a:cubicBezTo>
                  <a:cubicBezTo>
                    <a:pt x="5045768" y="1751480"/>
                    <a:pt x="4965096" y="1994889"/>
                    <a:pt x="5026039" y="2340000"/>
                  </a:cubicBezTo>
                  <a:cubicBezTo>
                    <a:pt x="4792073" y="2343462"/>
                    <a:pt x="4517224" y="2269253"/>
                    <a:pt x="4367069" y="2340000"/>
                  </a:cubicBezTo>
                  <a:cubicBezTo>
                    <a:pt x="4216914" y="2410747"/>
                    <a:pt x="4059474" y="2297729"/>
                    <a:pt x="3959402" y="2340000"/>
                  </a:cubicBezTo>
                  <a:cubicBezTo>
                    <a:pt x="3859330" y="2382271"/>
                    <a:pt x="3521953" y="2332137"/>
                    <a:pt x="3350693" y="2340000"/>
                  </a:cubicBezTo>
                  <a:cubicBezTo>
                    <a:pt x="3179433" y="2347863"/>
                    <a:pt x="3128869" y="2312384"/>
                    <a:pt x="2943025" y="2340000"/>
                  </a:cubicBezTo>
                  <a:cubicBezTo>
                    <a:pt x="2757181" y="2367616"/>
                    <a:pt x="2687048" y="2313423"/>
                    <a:pt x="2535357" y="2340000"/>
                  </a:cubicBezTo>
                  <a:cubicBezTo>
                    <a:pt x="2383666" y="2366577"/>
                    <a:pt x="2197582" y="2331157"/>
                    <a:pt x="1876388" y="2340000"/>
                  </a:cubicBezTo>
                  <a:cubicBezTo>
                    <a:pt x="1555194" y="2348843"/>
                    <a:pt x="1595649" y="2331247"/>
                    <a:pt x="1418460" y="2340000"/>
                  </a:cubicBezTo>
                  <a:cubicBezTo>
                    <a:pt x="1241271" y="2348753"/>
                    <a:pt x="1001159" y="2312674"/>
                    <a:pt x="809751" y="2340000"/>
                  </a:cubicBezTo>
                  <a:cubicBezTo>
                    <a:pt x="618343" y="2367326"/>
                    <a:pt x="334796" y="2281392"/>
                    <a:pt x="0" y="2340000"/>
                  </a:cubicBezTo>
                  <a:cubicBezTo>
                    <a:pt x="-2585" y="2136764"/>
                    <a:pt x="56348" y="1958502"/>
                    <a:pt x="0" y="1708200"/>
                  </a:cubicBezTo>
                  <a:cubicBezTo>
                    <a:pt x="-56348" y="1457898"/>
                    <a:pt x="24422" y="1309190"/>
                    <a:pt x="0" y="1076400"/>
                  </a:cubicBezTo>
                  <a:cubicBezTo>
                    <a:pt x="-24422" y="843610"/>
                    <a:pt x="124080" y="371667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009EE0"/>
              </a:solidFill>
              <a:extLst>
                <a:ext uri="{C807C97D-BFC1-408E-A445-0C87EB9F89A2}">
                  <ask:lineSketchStyleProps xmlns:ask="http://schemas.microsoft.com/office/drawing/2018/sketchyshapes" sd="341452457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37189DB-CEA5-1EA5-DD5E-15A92F1F5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12910" y="3849531"/>
              <a:ext cx="1770256" cy="162000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2E2DAD65-5541-47C2-ED8C-D2731D3CA9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9053" y="5763861"/>
            <a:ext cx="400050" cy="45720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4A307EA-1719-AB3F-9928-6D700A880B05}"/>
              </a:ext>
            </a:extLst>
          </p:cNvPr>
          <p:cNvGrpSpPr/>
          <p:nvPr/>
        </p:nvGrpSpPr>
        <p:grpSpPr>
          <a:xfrm>
            <a:off x="6890966" y="2175720"/>
            <a:ext cx="3519168" cy="3653811"/>
            <a:chOff x="6890966" y="2175720"/>
            <a:chExt cx="3519168" cy="3653811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926D6CA5-9D65-7EF5-0B48-95B538551A46}"/>
                </a:ext>
              </a:extLst>
            </p:cNvPr>
            <p:cNvGrpSpPr/>
            <p:nvPr/>
          </p:nvGrpSpPr>
          <p:grpSpPr>
            <a:xfrm>
              <a:off x="6890966" y="3489531"/>
              <a:ext cx="3354563" cy="2340000"/>
              <a:chOff x="7252916" y="3489531"/>
              <a:chExt cx="3354563" cy="2340000"/>
            </a:xfrm>
          </p:grpSpPr>
          <p:sp>
            <p:nvSpPr>
              <p:cNvPr id="23" name="Additionszeichen 22">
                <a:extLst>
                  <a:ext uri="{FF2B5EF4-FFF2-40B4-BE49-F238E27FC236}">
                    <a16:creationId xmlns:a16="http://schemas.microsoft.com/office/drawing/2014/main" id="{BE2C1337-E50F-1E52-1968-AA3C424BFB38}"/>
                  </a:ext>
                </a:extLst>
              </p:cNvPr>
              <p:cNvSpPr/>
              <p:nvPr/>
            </p:nvSpPr>
            <p:spPr>
              <a:xfrm>
                <a:off x="7252916" y="4409861"/>
                <a:ext cx="546925" cy="537766"/>
              </a:xfrm>
              <a:prstGeom prst="mathPlus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4DF80CC8-7CE5-E2C8-9534-6C8BA2107E79}"/>
                  </a:ext>
                </a:extLst>
              </p:cNvPr>
              <p:cNvGrpSpPr/>
              <p:nvPr/>
            </p:nvGrpSpPr>
            <p:grpSpPr>
              <a:xfrm>
                <a:off x="8017142" y="3489531"/>
                <a:ext cx="2590337" cy="2340000"/>
                <a:chOff x="8017142" y="3489531"/>
                <a:chExt cx="2590337" cy="2340000"/>
              </a:xfrm>
            </p:grpSpPr>
            <p:sp>
              <p:nvSpPr>
                <p:cNvPr id="11" name="Additionszeichen 10">
                  <a:extLst>
                    <a:ext uri="{FF2B5EF4-FFF2-40B4-BE49-F238E27FC236}">
                      <a16:creationId xmlns:a16="http://schemas.microsoft.com/office/drawing/2014/main" id="{23A9F5E9-05E4-A35B-0DFC-6E2FA2D207AA}"/>
                    </a:ext>
                  </a:extLst>
                </p:cNvPr>
                <p:cNvSpPr/>
                <p:nvPr/>
              </p:nvSpPr>
              <p:spPr>
                <a:xfrm>
                  <a:off x="9086353" y="4409861"/>
                  <a:ext cx="546925" cy="537766"/>
                </a:xfrm>
                <a:prstGeom prst="mathPlus">
                  <a:avLst/>
                </a:prstGeom>
                <a:solidFill>
                  <a:schemeClr val="tx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endParaRPr>
                </a:p>
              </p:txBody>
            </p:sp>
            <p:pic>
              <p:nvPicPr>
                <p:cNvPr id="16" name="Grafik 15">
                  <a:extLst>
                    <a:ext uri="{FF2B5EF4-FFF2-40B4-BE49-F238E27FC236}">
                      <a16:creationId xmlns:a16="http://schemas.microsoft.com/office/drawing/2014/main" id="{46938AF6-4619-752D-A083-D331024EE3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7244" y="3852137"/>
                  <a:ext cx="970235" cy="1620000"/>
                </a:xfrm>
                <a:prstGeom prst="rect">
                  <a:avLst/>
                </a:prstGeom>
              </p:spPr>
            </p:pic>
            <p:pic>
              <p:nvPicPr>
                <p:cNvPr id="22" name="Grafik 21">
                  <a:extLst>
                    <a:ext uri="{FF2B5EF4-FFF2-40B4-BE49-F238E27FC236}">
                      <a16:creationId xmlns:a16="http://schemas.microsoft.com/office/drawing/2014/main" id="{176548CF-8431-A370-AA4B-0B718B5846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184606" y="3868744"/>
                  <a:ext cx="877034" cy="1620000"/>
                </a:xfrm>
                <a:prstGeom prst="rect">
                  <a:avLst/>
                </a:prstGeom>
              </p:spPr>
            </p:pic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D7A351CF-9A39-8C74-5B5A-A1B9B856CF53}"/>
                    </a:ext>
                  </a:extLst>
                </p:cNvPr>
                <p:cNvSpPr/>
                <p:nvPr/>
              </p:nvSpPr>
              <p:spPr>
                <a:xfrm>
                  <a:off x="8017142" y="3489531"/>
                  <a:ext cx="2556000" cy="2340000"/>
                </a:xfrm>
                <a:custGeom>
                  <a:avLst/>
                  <a:gdLst>
                    <a:gd name="connsiteX0" fmla="*/ 0 w 2556000"/>
                    <a:gd name="connsiteY0" fmla="*/ 0 h 2340000"/>
                    <a:gd name="connsiteX1" fmla="*/ 485640 w 2556000"/>
                    <a:gd name="connsiteY1" fmla="*/ 0 h 2340000"/>
                    <a:gd name="connsiteX2" fmla="*/ 945720 w 2556000"/>
                    <a:gd name="connsiteY2" fmla="*/ 0 h 2340000"/>
                    <a:gd name="connsiteX3" fmla="*/ 1456920 w 2556000"/>
                    <a:gd name="connsiteY3" fmla="*/ 0 h 2340000"/>
                    <a:gd name="connsiteX4" fmla="*/ 1891440 w 2556000"/>
                    <a:gd name="connsiteY4" fmla="*/ 0 h 2340000"/>
                    <a:gd name="connsiteX5" fmla="*/ 2556000 w 2556000"/>
                    <a:gd name="connsiteY5" fmla="*/ 0 h 2340000"/>
                    <a:gd name="connsiteX6" fmla="*/ 2556000 w 2556000"/>
                    <a:gd name="connsiteY6" fmla="*/ 631800 h 2340000"/>
                    <a:gd name="connsiteX7" fmla="*/ 2556000 w 2556000"/>
                    <a:gd name="connsiteY7" fmla="*/ 1193400 h 2340000"/>
                    <a:gd name="connsiteX8" fmla="*/ 2556000 w 2556000"/>
                    <a:gd name="connsiteY8" fmla="*/ 1755000 h 2340000"/>
                    <a:gd name="connsiteX9" fmla="*/ 2556000 w 2556000"/>
                    <a:gd name="connsiteY9" fmla="*/ 2340000 h 2340000"/>
                    <a:gd name="connsiteX10" fmla="*/ 1993680 w 2556000"/>
                    <a:gd name="connsiteY10" fmla="*/ 2340000 h 2340000"/>
                    <a:gd name="connsiteX11" fmla="*/ 1533600 w 2556000"/>
                    <a:gd name="connsiteY11" fmla="*/ 2340000 h 2340000"/>
                    <a:gd name="connsiteX12" fmla="*/ 996840 w 2556000"/>
                    <a:gd name="connsiteY12" fmla="*/ 2340000 h 2340000"/>
                    <a:gd name="connsiteX13" fmla="*/ 536760 w 2556000"/>
                    <a:gd name="connsiteY13" fmla="*/ 2340000 h 2340000"/>
                    <a:gd name="connsiteX14" fmla="*/ 0 w 2556000"/>
                    <a:gd name="connsiteY14" fmla="*/ 2340000 h 2340000"/>
                    <a:gd name="connsiteX15" fmla="*/ 0 w 2556000"/>
                    <a:gd name="connsiteY15" fmla="*/ 1801800 h 2340000"/>
                    <a:gd name="connsiteX16" fmla="*/ 0 w 2556000"/>
                    <a:gd name="connsiteY16" fmla="*/ 1287000 h 2340000"/>
                    <a:gd name="connsiteX17" fmla="*/ 0 w 2556000"/>
                    <a:gd name="connsiteY17" fmla="*/ 655200 h 2340000"/>
                    <a:gd name="connsiteX18" fmla="*/ 0 w 2556000"/>
                    <a:gd name="connsiteY18" fmla="*/ 0 h 23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556000" h="2340000" extrusionOk="0">
                      <a:moveTo>
                        <a:pt x="0" y="0"/>
                      </a:moveTo>
                      <a:cubicBezTo>
                        <a:pt x="131618" y="-1464"/>
                        <a:pt x="318043" y="55608"/>
                        <a:pt x="485640" y="0"/>
                      </a:cubicBezTo>
                      <a:cubicBezTo>
                        <a:pt x="653237" y="-55608"/>
                        <a:pt x="841702" y="33081"/>
                        <a:pt x="945720" y="0"/>
                      </a:cubicBezTo>
                      <a:cubicBezTo>
                        <a:pt x="1049738" y="-33081"/>
                        <a:pt x="1257541" y="57038"/>
                        <a:pt x="1456920" y="0"/>
                      </a:cubicBezTo>
                      <a:cubicBezTo>
                        <a:pt x="1656299" y="-57038"/>
                        <a:pt x="1675005" y="24123"/>
                        <a:pt x="1891440" y="0"/>
                      </a:cubicBezTo>
                      <a:cubicBezTo>
                        <a:pt x="2107875" y="-24123"/>
                        <a:pt x="2345267" y="45302"/>
                        <a:pt x="2556000" y="0"/>
                      </a:cubicBezTo>
                      <a:cubicBezTo>
                        <a:pt x="2621499" y="179453"/>
                        <a:pt x="2483227" y="338099"/>
                        <a:pt x="2556000" y="631800"/>
                      </a:cubicBezTo>
                      <a:cubicBezTo>
                        <a:pt x="2628773" y="925501"/>
                        <a:pt x="2535402" y="921767"/>
                        <a:pt x="2556000" y="1193400"/>
                      </a:cubicBezTo>
                      <a:cubicBezTo>
                        <a:pt x="2576598" y="1465033"/>
                        <a:pt x="2516787" y="1571867"/>
                        <a:pt x="2556000" y="1755000"/>
                      </a:cubicBezTo>
                      <a:cubicBezTo>
                        <a:pt x="2595213" y="1938133"/>
                        <a:pt x="2513479" y="2169394"/>
                        <a:pt x="2556000" y="2340000"/>
                      </a:cubicBezTo>
                      <a:cubicBezTo>
                        <a:pt x="2324802" y="2394529"/>
                        <a:pt x="2160801" y="2286337"/>
                        <a:pt x="1993680" y="2340000"/>
                      </a:cubicBezTo>
                      <a:cubicBezTo>
                        <a:pt x="1826559" y="2393663"/>
                        <a:pt x="1720768" y="2318331"/>
                        <a:pt x="1533600" y="2340000"/>
                      </a:cubicBezTo>
                      <a:cubicBezTo>
                        <a:pt x="1346432" y="2361669"/>
                        <a:pt x="1215620" y="2294678"/>
                        <a:pt x="996840" y="2340000"/>
                      </a:cubicBezTo>
                      <a:cubicBezTo>
                        <a:pt x="778060" y="2385322"/>
                        <a:pt x="742916" y="2314502"/>
                        <a:pt x="536760" y="2340000"/>
                      </a:cubicBezTo>
                      <a:cubicBezTo>
                        <a:pt x="330604" y="2365498"/>
                        <a:pt x="160438" y="2321092"/>
                        <a:pt x="0" y="2340000"/>
                      </a:cubicBezTo>
                      <a:cubicBezTo>
                        <a:pt x="-14070" y="2204189"/>
                        <a:pt x="4814" y="1956140"/>
                        <a:pt x="0" y="1801800"/>
                      </a:cubicBezTo>
                      <a:cubicBezTo>
                        <a:pt x="-4814" y="1647460"/>
                        <a:pt x="6153" y="1442582"/>
                        <a:pt x="0" y="1287000"/>
                      </a:cubicBezTo>
                      <a:cubicBezTo>
                        <a:pt x="-6153" y="1131418"/>
                        <a:pt x="45753" y="926843"/>
                        <a:pt x="0" y="655200"/>
                      </a:cubicBezTo>
                      <a:cubicBezTo>
                        <a:pt x="-45753" y="383557"/>
                        <a:pt x="36954" y="280600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9EE0"/>
                  </a:solidFill>
                  <a:extLst>
                    <a:ext uri="{C807C97D-BFC1-408E-A445-0C87EB9F89A2}">
                      <ask:lineSketchStyleProps xmlns:ask="http://schemas.microsoft.com/office/drawing/2018/sketchyshapes" sd="341452457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platzhalter 4">
              <a:extLst>
                <a:ext uri="{FF2B5EF4-FFF2-40B4-BE49-F238E27FC236}">
                  <a16:creationId xmlns:a16="http://schemas.microsoft.com/office/drawing/2014/main" id="{3F5C0222-7368-EE41-B9FB-343D767357E1}"/>
                </a:ext>
              </a:extLst>
            </p:cNvPr>
            <p:cNvSpPr txBox="1">
              <a:spLocks/>
            </p:cNvSpPr>
            <p:nvPr/>
          </p:nvSpPr>
          <p:spPr>
            <a:xfrm>
              <a:off x="7456250" y="2175720"/>
              <a:ext cx="2953884" cy="112395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47650" indent="-247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1pPr>
              <a:lvl2pPr marL="636588" indent="-1793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tabLst>
                  <a:tab pos="652463" algn="l"/>
                </a:tabLst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2pPr>
              <a:lvl3pPr marL="925513" indent="-2095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3pPr>
              <a:lvl4pPr marL="1250950" indent="-1968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4pPr>
              <a:lvl5pPr marL="1497013" indent="-1968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EE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Automatyzacja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sprawdzonego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procesu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produkcyjnego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.</a:t>
              </a:r>
              <a:endPara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5" name="Grafik 24" descr="Rakete mit einfarbiger Füllung">
            <a:extLst>
              <a:ext uri="{FF2B5EF4-FFF2-40B4-BE49-F238E27FC236}">
                <a16:creationId xmlns:a16="http://schemas.microsoft.com/office/drawing/2014/main" id="{9725A70A-1B9D-93FC-9E9C-4F2ADB4744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88329" y="55352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0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B82F9766-4674-6F59-B471-2A2E18276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85" y="2818052"/>
            <a:ext cx="3170236" cy="211400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D1146E0-1D08-CE18-BDBB-8C84F2E18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339" y="3836539"/>
            <a:ext cx="3487418" cy="223847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D468C7E-4C45-2320-EF67-540BEF696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031" y="3210563"/>
            <a:ext cx="4300067" cy="286444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5560595-4B10-7575-96B2-241C5ED75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149" y="1794133"/>
            <a:ext cx="3242608" cy="216687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E534626-C6E6-4538-AB04-3612AAC942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r="3161"/>
          <a:stretch/>
        </p:blipFill>
        <p:spPr>
          <a:xfrm>
            <a:off x="4443762" y="3982760"/>
            <a:ext cx="3484387" cy="2092252"/>
          </a:xfrm>
          <a:prstGeom prst="rect">
            <a:avLst/>
          </a:prstGeom>
        </p:spPr>
      </p:pic>
      <p:sp>
        <p:nvSpPr>
          <p:cNvPr id="15" name="Grafik 6">
            <a:extLst>
              <a:ext uri="{FF2B5EF4-FFF2-40B4-BE49-F238E27FC236}">
                <a16:creationId xmlns:a16="http://schemas.microsoft.com/office/drawing/2014/main" id="{C19D4A8A-8BF3-001E-5E57-2AAED02F5C08}"/>
              </a:ext>
            </a:extLst>
          </p:cNvPr>
          <p:cNvSpPr/>
          <p:nvPr/>
        </p:nvSpPr>
        <p:spPr>
          <a:xfrm>
            <a:off x="658812" y="666750"/>
            <a:ext cx="4881267" cy="2972750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376071"/>
            <a:ext cx="4065586" cy="700504"/>
          </a:xfrm>
        </p:spPr>
        <p:txBody>
          <a:bodyPr lIns="504000" anchor="ctr"/>
          <a:lstStyle/>
          <a:p>
            <a:pPr marL="0" indent="0">
              <a:buNone/>
            </a:pPr>
            <a:r>
              <a:rPr lang="en-US" sz="2100" dirty="0" err="1">
                <a:solidFill>
                  <a:schemeClr val="tx2"/>
                </a:solidFill>
              </a:rPr>
              <a:t>Który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typ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automatyzacji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będzie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najbardziej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efektywny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dla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Ciebie</a:t>
            </a:r>
            <a:r>
              <a:rPr lang="en-US" sz="2100" dirty="0">
                <a:solidFill>
                  <a:schemeClr val="tx2"/>
                </a:solidFill>
              </a:rPr>
              <a:t>?</a:t>
            </a:r>
            <a:endParaRPr lang="de-DE" sz="2100" dirty="0">
              <a:solidFill>
                <a:schemeClr val="tx2"/>
              </a:solidFill>
            </a:endParaRPr>
          </a:p>
        </p:txBody>
      </p:sp>
      <p:sp>
        <p:nvSpPr>
          <p:cNvPr id="10" name="Titel 11">
            <a:extLst>
              <a:ext uri="{FF2B5EF4-FFF2-40B4-BE49-F238E27FC236}">
                <a16:creationId xmlns:a16="http://schemas.microsoft.com/office/drawing/2014/main" id="{3E1DD41C-84E4-3BFC-0A2E-CC0A1980BE31}"/>
              </a:ext>
            </a:extLst>
          </p:cNvPr>
          <p:cNvSpPr txBox="1">
            <a:spLocks/>
          </p:cNvSpPr>
          <p:nvPr/>
        </p:nvSpPr>
        <p:spPr>
          <a:xfrm>
            <a:off x="658814" y="1070701"/>
            <a:ext cx="4760284" cy="1148624"/>
          </a:xfrm>
          <a:prstGeom prst="rect">
            <a:avLst/>
          </a:prstGeom>
        </p:spPr>
        <p:txBody>
          <a:bodyPr vert="horz" lIns="50400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j-ea"/>
                <a:cs typeface="+mj-cs"/>
              </a:rPr>
              <a:t>100 </a:t>
            </a:r>
            <a:r>
              <a:rPr lang="de-DE" sz="2800" b="1" dirty="0" err="1">
                <a:solidFill>
                  <a:prstClr val="white"/>
                </a:solidFill>
                <a:latin typeface="Fago Pro"/>
              </a:rPr>
              <a:t>klientów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j-ea"/>
                <a:cs typeface="+mj-cs"/>
              </a:rPr>
              <a:t>100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j-ea"/>
                <a:cs typeface="+mj-cs"/>
              </a:rPr>
              <a:t>aplikacje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j-ea"/>
                <a:cs typeface="+mj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j-ea"/>
                <a:cs typeface="+mj-cs"/>
              </a:rPr>
              <a:t>produkcyjne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j-ea"/>
              <a:cs typeface="+mj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6992EC9-87C1-7604-9F8B-5A88356CC0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5" name="Grafik 12" descr="Ein Bild, das drinnen, mehrere enthält.&#10;&#10;Automatisch generierte Beschreibung">
            <a:extLst>
              <a:ext uri="{FF2B5EF4-FFF2-40B4-BE49-F238E27FC236}">
                <a16:creationId xmlns:a16="http://schemas.microsoft.com/office/drawing/2014/main" id="{A933617E-2CDF-BF70-5EDF-BCD735D6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79" y="1082250"/>
            <a:ext cx="2752259" cy="183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859E3EE-E8FB-BD41-8F01-5CCFA4E04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0079" y="1070701"/>
            <a:ext cx="3171906" cy="211512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395F68C-A7DB-5A5B-B37B-DC71F24CF7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184"/>
          <a:stretch/>
        </p:blipFill>
        <p:spPr>
          <a:xfrm>
            <a:off x="8531533" y="1070701"/>
            <a:ext cx="2636192" cy="15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32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 5">
            <a:extLst>
              <a:ext uri="{FF2B5EF4-FFF2-40B4-BE49-F238E27FC236}">
                <a16:creationId xmlns:a16="http://schemas.microsoft.com/office/drawing/2014/main" id="{3ADADA67-6181-6BAB-1863-64774744AB51}"/>
              </a:ext>
            </a:extLst>
          </p:cNvPr>
          <p:cNvSpPr/>
          <p:nvPr/>
        </p:nvSpPr>
        <p:spPr>
          <a:xfrm>
            <a:off x="0" y="1095756"/>
            <a:ext cx="12192000" cy="5178331"/>
          </a:xfrm>
          <a:custGeom>
            <a:avLst/>
            <a:gdLst>
              <a:gd name="connsiteX0" fmla="*/ 2905125 w 6858000"/>
              <a:gd name="connsiteY0" fmla="*/ 2912812 h 2912811"/>
              <a:gd name="connsiteX1" fmla="*/ 0 w 6858000"/>
              <a:gd name="connsiteY1" fmla="*/ 2912812 h 2912811"/>
              <a:gd name="connsiteX2" fmla="*/ 0 w 6858000"/>
              <a:gd name="connsiteY2" fmla="*/ 1484062 h 2912811"/>
              <a:gd name="connsiteX3" fmla="*/ 2548271 w 6858000"/>
              <a:gd name="connsiteY3" fmla="*/ 1484062 h 2912811"/>
              <a:gd name="connsiteX4" fmla="*/ 5333810 w 6858000"/>
              <a:gd name="connsiteY4" fmla="*/ 0 h 2912811"/>
              <a:gd name="connsiteX5" fmla="*/ 6858000 w 6858000"/>
              <a:gd name="connsiteY5" fmla="*/ 0 h 2912811"/>
              <a:gd name="connsiteX6" fmla="*/ 6858000 w 6858000"/>
              <a:gd name="connsiteY6" fmla="*/ 1428750 h 2912811"/>
              <a:gd name="connsiteX7" fmla="*/ 5690664 w 6858000"/>
              <a:gd name="connsiteY7" fmla="*/ 1428750 h 291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2912811">
                <a:moveTo>
                  <a:pt x="2905125" y="2912812"/>
                </a:moveTo>
                <a:lnTo>
                  <a:pt x="0" y="2912812"/>
                </a:lnTo>
                <a:lnTo>
                  <a:pt x="0" y="1484062"/>
                </a:lnTo>
                <a:lnTo>
                  <a:pt x="2548271" y="1484062"/>
                </a:lnTo>
                <a:lnTo>
                  <a:pt x="5333810" y="0"/>
                </a:lnTo>
                <a:lnTo>
                  <a:pt x="6858000" y="0"/>
                </a:lnTo>
                <a:lnTo>
                  <a:pt x="6858000" y="1428750"/>
                </a:lnTo>
                <a:lnTo>
                  <a:pt x="5690664" y="142875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B873213A-5297-BE91-8BF0-02CE46C6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6148386" cy="1020318"/>
          </a:xfrm>
        </p:spPr>
        <p:txBody>
          <a:bodyPr/>
          <a:lstStyle/>
          <a:p>
            <a:r>
              <a:rPr lang="en-US" dirty="0"/>
              <a:t>SCHUNK – </a:t>
            </a:r>
            <a:r>
              <a:rPr lang="en-US" dirty="0" err="1"/>
              <a:t>Twój</a:t>
            </a:r>
            <a:r>
              <a:rPr lang="en-US" dirty="0"/>
              <a:t> partner w </a:t>
            </a:r>
            <a:r>
              <a:rPr lang="en-US" dirty="0" err="1"/>
              <a:t>produktywności</a:t>
            </a:r>
            <a:r>
              <a:rPr lang="en-US" dirty="0"/>
              <a:t>!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B6196B-EDA0-0D13-12C5-FC5EBEA49A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8A95CD4-9138-5BD7-07F5-45096E1443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tending</a:t>
            </a:r>
            <a:endParaRPr lang="de-DE" b="1" dirty="0"/>
          </a:p>
        </p:txBody>
      </p:sp>
      <p:sp>
        <p:nvSpPr>
          <p:cNvPr id="20" name="Titel 11">
            <a:extLst>
              <a:ext uri="{FF2B5EF4-FFF2-40B4-BE49-F238E27FC236}">
                <a16:creationId xmlns:a16="http://schemas.microsoft.com/office/drawing/2014/main" id="{72635FD9-0EA8-B947-097E-41785001D50F}"/>
              </a:ext>
            </a:extLst>
          </p:cNvPr>
          <p:cNvSpPr txBox="1">
            <a:spLocks/>
          </p:cNvSpPr>
          <p:nvPr/>
        </p:nvSpPr>
        <p:spPr>
          <a:xfrm>
            <a:off x="371476" y="3733800"/>
            <a:ext cx="4587024" cy="25402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Together with SCHUNK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to the right type of automation for your application!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j-ea"/>
              <a:cs typeface="+mj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2F78B5-07A4-8154-CC5D-3367FCC77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222" y="2116074"/>
            <a:ext cx="5462480" cy="30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044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B1D6FEF-66BE-798D-8DF4-86D37ED9B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639" y="984353"/>
            <a:ext cx="9591473" cy="5400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3BC6CD5-C480-CBDA-1D12-E315EB3BF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B4044E-7552-8A1D-9BBD-152CDDC16D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tending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3B8BE27-9930-0482-7219-8CED72490EAA}"/>
              </a:ext>
            </a:extLst>
          </p:cNvPr>
          <p:cNvSpPr/>
          <p:nvPr/>
        </p:nvSpPr>
        <p:spPr>
          <a:xfrm>
            <a:off x="1450110" y="2873950"/>
            <a:ext cx="4724268" cy="2667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E22EE2B-5CB0-8430-2334-F51983DB2402}"/>
              </a:ext>
            </a:extLst>
          </p:cNvPr>
          <p:cNvSpPr/>
          <p:nvPr/>
        </p:nvSpPr>
        <p:spPr>
          <a:xfrm>
            <a:off x="6000206" y="2873950"/>
            <a:ext cx="4724268" cy="2667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Gedanken mit einfarbiger Füllung">
            <a:extLst>
              <a:ext uri="{FF2B5EF4-FFF2-40B4-BE49-F238E27FC236}">
                <a16:creationId xmlns:a16="http://schemas.microsoft.com/office/drawing/2014/main" id="{AD7A4856-E5C5-1A3B-2E90-E03360399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0206" y="2947194"/>
            <a:ext cx="2520000" cy="2520000"/>
          </a:xfrm>
          <a:prstGeom prst="rect">
            <a:avLst/>
          </a:prstGeom>
        </p:spPr>
      </p:pic>
      <p:pic>
        <p:nvPicPr>
          <p:cNvPr id="11" name="Grafik 10" descr="Glühbirne und Zahnrad Silhouette">
            <a:extLst>
              <a:ext uri="{FF2B5EF4-FFF2-40B4-BE49-F238E27FC236}">
                <a16:creationId xmlns:a16="http://schemas.microsoft.com/office/drawing/2014/main" id="{884A1350-BE89-1BA1-1253-4018F3D76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4911" y="3189578"/>
            <a:ext cx="914400" cy="914400"/>
          </a:xfrm>
          <a:prstGeom prst="rect">
            <a:avLst/>
          </a:prstGeom>
        </p:spPr>
      </p:pic>
      <p:pic>
        <p:nvPicPr>
          <p:cNvPr id="12" name="Grafik 11" descr="Gehirn mit einfarbiger Füllung">
            <a:extLst>
              <a:ext uri="{FF2B5EF4-FFF2-40B4-BE49-F238E27FC236}">
                <a16:creationId xmlns:a16="http://schemas.microsoft.com/office/drawing/2014/main" id="{EF331CB8-6546-3197-DA8C-B90F6180A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4840262" y="4406469"/>
            <a:ext cx="712756" cy="72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55F856B-12DC-2563-6A8C-F30B7D7BDB6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1743"/>
          <a:stretch/>
        </p:blipFill>
        <p:spPr>
          <a:xfrm>
            <a:off x="5445248" y="3462051"/>
            <a:ext cx="1413725" cy="38138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E40C1D5-32F4-A0FE-FCA9-F096D4EADA2F}"/>
              </a:ext>
            </a:extLst>
          </p:cNvPr>
          <p:cNvSpPr txBox="1"/>
          <p:nvPr/>
        </p:nvSpPr>
        <p:spPr>
          <a:xfrm>
            <a:off x="5828838" y="3462051"/>
            <a:ext cx="646546" cy="36945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41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51224 -0.00139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12" y="-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5108 4.07407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888FED8-54CA-5B78-B96A-3B16C38CA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192" y="4187576"/>
            <a:ext cx="3390106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685E52E-E591-8D52-A820-30FD393C1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703" y="4187576"/>
            <a:ext cx="3391304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 descr="Ein Bild, das Wand, Waschbecken, Im Haus, Spiegel enthält.&#10;&#10;Automatisch generierte Beschreibung">
            <a:extLst>
              <a:ext uri="{FF2B5EF4-FFF2-40B4-BE49-F238E27FC236}">
                <a16:creationId xmlns:a16="http://schemas.microsoft.com/office/drawing/2014/main" id="{D9C14673-8793-9C08-ABA4-30225FDC2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82" y="1546962"/>
            <a:ext cx="3120000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7634BA-367D-9D0A-D740-CEF619926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966" y="1546962"/>
            <a:ext cx="3391305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B88184-2FE3-F1B6-52B6-CD1FF781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Typy</a:t>
            </a:r>
            <a:r>
              <a:rPr lang="de-DE" dirty="0"/>
              <a:t> </a:t>
            </a:r>
            <a:r>
              <a:rPr lang="de-DE" dirty="0" err="1"/>
              <a:t>automatyzacji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457DB1-B95F-65D9-3666-5756584CBF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ABDF83-4D69-0E57-D7AB-945911A30A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tending</a:t>
            </a:r>
            <a:endParaRPr lang="de-DE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BA426A-8742-E872-1960-CA689508F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650" y="1546962"/>
            <a:ext cx="3391305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50F31B9-D84E-D63A-735A-E5AB4DDF38DA}"/>
              </a:ext>
            </a:extLst>
          </p:cNvPr>
          <p:cNvSpPr/>
          <p:nvPr/>
        </p:nvSpPr>
        <p:spPr>
          <a:xfrm>
            <a:off x="658814" y="3346962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Lean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automation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355811A-8295-F3D4-B1E3-90CDBFFDE0A3}"/>
              </a:ext>
            </a:extLst>
          </p:cNvPr>
          <p:cNvSpPr/>
          <p:nvPr/>
        </p:nvSpPr>
        <p:spPr>
          <a:xfrm>
            <a:off x="4230966" y="3346962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Załadunek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detalu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A03513C-7ABA-28B9-6B0B-13A587B7384E}"/>
              </a:ext>
            </a:extLst>
          </p:cNvPr>
          <p:cNvSpPr/>
          <p:nvPr/>
        </p:nvSpPr>
        <p:spPr>
          <a:xfrm>
            <a:off x="7996282" y="3346962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Załadunek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palet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936515B-562E-F776-3E13-51337DF68FCB}"/>
              </a:ext>
            </a:extLst>
          </p:cNvPr>
          <p:cNvSpPr/>
          <p:nvPr/>
        </p:nvSpPr>
        <p:spPr>
          <a:xfrm>
            <a:off x="2241289" y="5987576"/>
            <a:ext cx="1703693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Załadunek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palet i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detalu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F56ECE6-D6A8-80C7-B798-043B46C32ED6}"/>
              </a:ext>
            </a:extLst>
          </p:cNvPr>
          <p:cNvSpPr/>
          <p:nvPr/>
        </p:nvSpPr>
        <p:spPr>
          <a:xfrm>
            <a:off x="6547703" y="5987576"/>
            <a:ext cx="1548000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Elastyczny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system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załadunku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053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6685E52E-E591-8D52-A820-30FD393C1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035" y="2191407"/>
            <a:ext cx="2086954" cy="144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 descr="Ein Bild, das Wand, Waschbecken, Im Haus, Spiegel enthält.&#10;&#10;Automatisch generierte Beschreibung">
            <a:extLst>
              <a:ext uri="{FF2B5EF4-FFF2-40B4-BE49-F238E27FC236}">
                <a16:creationId xmlns:a16="http://schemas.microsoft.com/office/drawing/2014/main" id="{D9C14673-8793-9C08-ABA4-30225FDC2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48" y="2191407"/>
            <a:ext cx="192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7634BA-367D-9D0A-D740-CEF619926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429" y="2191407"/>
            <a:ext cx="2086955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B88184-2FE3-F1B6-52B6-CD1FF781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Typy</a:t>
            </a:r>
            <a:r>
              <a:rPr lang="de-DE" dirty="0"/>
              <a:t> </a:t>
            </a:r>
            <a:r>
              <a:rPr lang="de-DE" dirty="0" err="1"/>
              <a:t>automatyzacji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457DB1-B95F-65D9-3666-5756584CBF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ABDF83-4D69-0E57-D7AB-945911A30A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/>
              <a:t>Automated</a:t>
            </a:r>
            <a:r>
              <a:rPr lang="de-DE" b="1" dirty="0"/>
              <a:t> </a:t>
            </a:r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tool</a:t>
            </a:r>
            <a:r>
              <a:rPr lang="de-DE" b="1" dirty="0"/>
              <a:t> </a:t>
            </a:r>
            <a:r>
              <a:rPr lang="de-DE" b="1" dirty="0" err="1"/>
              <a:t>loading</a:t>
            </a:r>
            <a:endParaRPr lang="de-DE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BA426A-8742-E872-1960-CA689508F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10" y="2191407"/>
            <a:ext cx="2086955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50F31B9-D84E-D63A-735A-E5AB4DDF38DA}"/>
              </a:ext>
            </a:extLst>
          </p:cNvPr>
          <p:cNvSpPr/>
          <p:nvPr/>
        </p:nvSpPr>
        <p:spPr>
          <a:xfrm>
            <a:off x="773064" y="1649307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Lean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automation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355811A-8295-F3D4-B1E3-90CDBFFDE0A3}"/>
              </a:ext>
            </a:extLst>
          </p:cNvPr>
          <p:cNvSpPr/>
          <p:nvPr/>
        </p:nvSpPr>
        <p:spPr>
          <a:xfrm>
            <a:off x="3053183" y="1647760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Załadunek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detalu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A03513C-7ABA-28B9-6B0B-13A587B7384E}"/>
              </a:ext>
            </a:extLst>
          </p:cNvPr>
          <p:cNvSpPr/>
          <p:nvPr/>
        </p:nvSpPr>
        <p:spPr>
          <a:xfrm>
            <a:off x="5249825" y="1647760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Załadunek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palet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936515B-562E-F776-3E13-51337DF68FCB}"/>
              </a:ext>
            </a:extLst>
          </p:cNvPr>
          <p:cNvSpPr/>
          <p:nvPr/>
        </p:nvSpPr>
        <p:spPr>
          <a:xfrm>
            <a:off x="7374604" y="1647760"/>
            <a:ext cx="1703693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err="1">
                <a:solidFill>
                  <a:prstClr val="white"/>
                </a:solidFill>
                <a:latin typeface="Fago Pro"/>
              </a:rPr>
              <a:t>Załadunek</a:t>
            </a:r>
            <a:r>
              <a:rPr lang="de-DE" sz="1200" b="1" dirty="0">
                <a:solidFill>
                  <a:prstClr val="white"/>
                </a:solidFill>
                <a:latin typeface="Fago Pro"/>
              </a:rPr>
              <a:t> palet i </a:t>
            </a:r>
            <a:r>
              <a:rPr lang="de-DE" sz="1200" b="1" dirty="0" err="1">
                <a:solidFill>
                  <a:prstClr val="white"/>
                </a:solidFill>
                <a:latin typeface="Fago Pro"/>
              </a:rPr>
              <a:t>detalu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F56ECE6-D6A8-80C7-B798-043B46C32ED6}"/>
              </a:ext>
            </a:extLst>
          </p:cNvPr>
          <p:cNvSpPr/>
          <p:nvPr/>
        </p:nvSpPr>
        <p:spPr>
          <a:xfrm>
            <a:off x="9733512" y="1647760"/>
            <a:ext cx="1548000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Elastyczny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system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załadunku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450792-05E7-5113-7971-493E3B523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2222" y="5175734"/>
            <a:ext cx="587590" cy="12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4CEEC23-90F3-A152-1FDD-FE98DA79A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9309" y="5175734"/>
            <a:ext cx="1747631" cy="12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93C0EF2-AF6D-2BE9-4FD9-9B6456359C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127" y="3944554"/>
            <a:ext cx="858644" cy="12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763C5EA-BD23-5B75-4738-D989C9DC9F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8635" y="3944554"/>
            <a:ext cx="1574041" cy="126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141ED0B-67F1-957F-D50D-794CD604DA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4604" y="3944554"/>
            <a:ext cx="1049036" cy="126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6867624-685D-00BB-FF75-F4CABE2B6B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5457" y="4034554"/>
            <a:ext cx="2034545" cy="1080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A1570A9-7B3D-0595-63BF-7C407A7131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19349" y="5175734"/>
            <a:ext cx="1222574" cy="126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15831D7-9FB3-86E3-1131-B696FA304F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90244" y="3944554"/>
            <a:ext cx="735482" cy="126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6D89DF0-3F17-CAC1-8B06-74404738FB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95236" y="5175734"/>
            <a:ext cx="1256935" cy="12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7B80F0-90FD-9683-E7CD-2665A05088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84652" y="2187760"/>
            <a:ext cx="208621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906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üche, drinnen, Ausrüstung, Haushaltsgerät enthält.&#10;&#10;Automatisch generierte Beschreibung">
            <a:extLst>
              <a:ext uri="{FF2B5EF4-FFF2-40B4-BE49-F238E27FC236}">
                <a16:creationId xmlns:a16="http://schemas.microsoft.com/office/drawing/2014/main" id="{43B6B9D2-5745-D395-83CA-D19C8239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0" r="3572" b="9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17693470-2D89-41B2-CBE3-454748D7C993}"/>
              </a:ext>
            </a:extLst>
          </p:cNvPr>
          <p:cNvSpPr/>
          <p:nvPr/>
        </p:nvSpPr>
        <p:spPr>
          <a:xfrm>
            <a:off x="265787" y="3804632"/>
            <a:ext cx="6437312" cy="2520000"/>
          </a:xfrm>
          <a:custGeom>
            <a:avLst/>
            <a:gdLst>
              <a:gd name="connsiteX0" fmla="*/ 0 w 4855321"/>
              <a:gd name="connsiteY0" fmla="*/ 0 h 1386001"/>
              <a:gd name="connsiteX1" fmla="*/ 0 w 4855321"/>
              <a:gd name="connsiteY1" fmla="*/ 1386002 h 1386001"/>
              <a:gd name="connsiteX2" fmla="*/ 4358231 w 4855321"/>
              <a:gd name="connsiteY2" fmla="*/ 1386002 h 1386001"/>
              <a:gd name="connsiteX3" fmla="*/ 4855321 w 4855321"/>
              <a:gd name="connsiteY3" fmla="*/ 1125007 h 1386001"/>
              <a:gd name="connsiteX4" fmla="*/ 4855321 w 4855321"/>
              <a:gd name="connsiteY4" fmla="*/ 0 h 138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5321" h="1386001">
                <a:moveTo>
                  <a:pt x="0" y="0"/>
                </a:moveTo>
                <a:lnTo>
                  <a:pt x="0" y="1386002"/>
                </a:lnTo>
                <a:lnTo>
                  <a:pt x="4358231" y="1386002"/>
                </a:lnTo>
                <a:lnTo>
                  <a:pt x="4855321" y="1125007"/>
                </a:lnTo>
                <a:lnTo>
                  <a:pt x="4855321" y="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59" y="3802556"/>
            <a:ext cx="5677808" cy="1715052"/>
          </a:xfrm>
        </p:spPr>
        <p:txBody>
          <a:bodyPr lIns="504000" anchor="ctr"/>
          <a:lstStyle/>
          <a:p>
            <a:r>
              <a:rPr lang="en-US" dirty="0" err="1">
                <a:solidFill>
                  <a:schemeClr val="bg1"/>
                </a:solidFill>
              </a:rPr>
              <a:t>Załadunek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maszyn</a:t>
            </a:r>
            <a:r>
              <a:rPr lang="en-US" dirty="0">
                <a:solidFill>
                  <a:schemeClr val="bg1"/>
                </a:solidFill>
              </a:rPr>
              <a:t> z  SCHUNK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59" y="5517608"/>
            <a:ext cx="5951538" cy="756192"/>
          </a:xfrm>
        </p:spPr>
        <p:txBody>
          <a:bodyPr lIns="504000" anchor="ctr"/>
          <a:lstStyle/>
          <a:p>
            <a:pPr marL="0" indent="0">
              <a:buNone/>
            </a:pPr>
            <a:r>
              <a:rPr lang="en-US" b="1" dirty="0" err="1"/>
              <a:t>Większa</a:t>
            </a:r>
            <a:r>
              <a:rPr lang="en-US" b="1" dirty="0"/>
              <a:t> </a:t>
            </a:r>
            <a:r>
              <a:rPr lang="en-US" b="1" dirty="0" err="1"/>
              <a:t>produktywność</a:t>
            </a:r>
            <a:r>
              <a:rPr lang="en-US" b="1" dirty="0"/>
              <a:t> </a:t>
            </a:r>
            <a:r>
              <a:rPr lang="en-US" b="1" dirty="0" err="1"/>
              <a:t>dzięki</a:t>
            </a:r>
            <a:r>
              <a:rPr lang="en-US" b="1" dirty="0"/>
              <a:t> </a:t>
            </a:r>
            <a:r>
              <a:rPr lang="en-US" b="1" dirty="0" err="1"/>
              <a:t>właściwym</a:t>
            </a:r>
            <a:r>
              <a:rPr lang="en-US" b="1" dirty="0"/>
              <a:t> </a:t>
            </a:r>
            <a:r>
              <a:rPr lang="en-US" b="1" dirty="0" err="1"/>
              <a:t>chwytakom</a:t>
            </a:r>
            <a:r>
              <a:rPr lang="en-US" b="1" dirty="0"/>
              <a:t> I </a:t>
            </a:r>
            <a:r>
              <a:rPr lang="en-US" b="1" dirty="0" err="1"/>
              <a:t>przyrządom</a:t>
            </a:r>
            <a:r>
              <a:rPr lang="en-US" b="1" dirty="0"/>
              <a:t> </a:t>
            </a:r>
            <a:r>
              <a:rPr lang="en-US" b="1" dirty="0" err="1"/>
              <a:t>mocującym</a:t>
            </a:r>
            <a:r>
              <a:rPr lang="en-US" b="1" dirty="0"/>
              <a:t>.</a:t>
            </a:r>
            <a:endParaRPr lang="de-DE" b="1" dirty="0"/>
          </a:p>
        </p:txBody>
      </p:sp>
      <p:grpSp>
        <p:nvGrpSpPr>
          <p:cNvPr id="35" name="Grafik 6">
            <a:extLst>
              <a:ext uri="{FF2B5EF4-FFF2-40B4-BE49-F238E27FC236}">
                <a16:creationId xmlns:a16="http://schemas.microsoft.com/office/drawing/2014/main" id="{4AFFD096-2E7E-3239-74F9-51166C0320D3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62857136-FC7A-C4DA-2158-E5EE2DEE1B2E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D37E9D92-F9E3-BAF8-D35B-4E652FBF4EC2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EDF68BD-581A-FD1D-98DC-E75E7D03CCB5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559C5AC-25F6-EF96-54E8-4654F85F7D49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A7940E70-57E6-BAAA-4160-14CE2992C3F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14991F5B-6E8B-C0D5-048D-3C921B2C67EE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3994403-7B6D-9788-38C1-F6616CB18E40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260378F-EA11-F6E8-4DF9-76870A2AEE78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DDFFED3E-9A99-A212-A192-E7F8DE55C9D1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4BA1191-1507-4EED-1FDB-2CBC20FB18F3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66E60E1-DA20-C85A-CAD2-C66E0C9B7ED7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5870332B-D4E2-1D23-10B1-67E7D64AB5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E6111A10-251C-8D7F-2FF9-8C7FA798372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09C58-33E7-257F-BEC5-0994DA39116E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DC931C8C-DBB8-7892-C028-9E13B10F86B9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4018E31-7C8D-300D-47B2-5FCD0DE1A3F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BB2196D-702F-BD8D-94E2-D740BA89ECB1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5EEEB261-0E00-E2A3-6E98-6023F5CD939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1EEA85C2-EC24-757C-2B1E-59FBAE5696A7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6CD8DB32-3701-8783-0049-E3F09734A80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41D54721-E21F-D329-270B-68871ADF92E0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959E77D2-C387-387F-00B3-45BA9EEADEAC}"/>
              </a:ext>
            </a:extLst>
          </p:cNvPr>
          <p:cNvSpPr/>
          <p:nvPr/>
        </p:nvSpPr>
        <p:spPr>
          <a:xfrm>
            <a:off x="6883882" y="3802556"/>
            <a:ext cx="5040000" cy="252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</a:t>
            </a:r>
            <a:r>
              <a:rPr lang="de-DE" dirty="0" err="1"/>
              <a:t>klienta</a:t>
            </a:r>
            <a:r>
              <a:rPr lang="de-DE" dirty="0"/>
              <a:t> </a:t>
            </a:r>
            <a:r>
              <a:rPr lang="de-DE" dirty="0" err="1"/>
              <a:t>końcowego</a:t>
            </a:r>
            <a:r>
              <a:rPr lang="de-DE" dirty="0"/>
              <a:t> </a:t>
            </a:r>
            <a:r>
              <a:rPr lang="de-DE" dirty="0" err="1"/>
              <a:t>lub</a:t>
            </a:r>
            <a:r>
              <a:rPr lang="de-DE" dirty="0"/>
              <a:t> </a:t>
            </a:r>
            <a:r>
              <a:rPr lang="de-DE" dirty="0" err="1"/>
              <a:t>integratora</a:t>
            </a:r>
            <a:endParaRPr lang="de-DE" dirty="0"/>
          </a:p>
          <a:p>
            <a:pPr algn="ctr"/>
            <a:r>
              <a:rPr lang="de-DE" dirty="0"/>
              <a:t>7 cm x 14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659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21D8AB-BE3A-B380-AD34-6B1274DD6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300" y="3966721"/>
            <a:ext cx="3855870" cy="2160000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379FD371-A065-571D-0E81-DD93A3B4EC42}"/>
              </a:ext>
            </a:extLst>
          </p:cNvPr>
          <p:cNvSpPr/>
          <p:nvPr/>
        </p:nvSpPr>
        <p:spPr>
          <a:xfrm rot="10800000">
            <a:off x="6244512" y="3262170"/>
            <a:ext cx="1098973" cy="1775354"/>
          </a:xfrm>
          <a:custGeom>
            <a:avLst/>
            <a:gdLst>
              <a:gd name="connsiteX0" fmla="*/ 238072 w 1098973"/>
              <a:gd name="connsiteY0" fmla="*/ 1720056 h 1775354"/>
              <a:gd name="connsiteX1" fmla="*/ 232833 w 1098973"/>
              <a:gd name="connsiteY1" fmla="*/ 1600729 h 1775354"/>
              <a:gd name="connsiteX2" fmla="*/ 1098973 w 1098973"/>
              <a:gd name="connsiteY2" fmla="*/ 232833 h 1775354"/>
              <a:gd name="connsiteX3" fmla="*/ 1049496 w 1098973"/>
              <a:gd name="connsiteY3" fmla="*/ 0 h 1775354"/>
              <a:gd name="connsiteX4" fmla="*/ 0 w 1098973"/>
              <a:gd name="connsiteY4" fmla="*/ 1600729 h 1775354"/>
              <a:gd name="connsiteX5" fmla="*/ 8731 w 1098973"/>
              <a:gd name="connsiteY5" fmla="*/ 1775354 h 1775354"/>
              <a:gd name="connsiteX6" fmla="*/ 238072 w 1098973"/>
              <a:gd name="connsiteY6" fmla="*/ 1720056 h 177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8973" h="1775354">
                <a:moveTo>
                  <a:pt x="238072" y="1720056"/>
                </a:moveTo>
                <a:cubicBezTo>
                  <a:pt x="232833" y="1680475"/>
                  <a:pt x="232833" y="1640893"/>
                  <a:pt x="232833" y="1600729"/>
                </a:cubicBezTo>
                <a:cubicBezTo>
                  <a:pt x="232880" y="1015677"/>
                  <a:pt x="570133" y="483054"/>
                  <a:pt x="1098973" y="232833"/>
                </a:cubicBezTo>
                <a:cubicBezTo>
                  <a:pt x="1069066" y="158688"/>
                  <a:pt x="1052325" y="79897"/>
                  <a:pt x="1049496" y="0"/>
                </a:cubicBezTo>
                <a:cubicBezTo>
                  <a:pt x="412342" y="277246"/>
                  <a:pt x="198" y="905873"/>
                  <a:pt x="0" y="1600729"/>
                </a:cubicBezTo>
                <a:cubicBezTo>
                  <a:pt x="0" y="1660102"/>
                  <a:pt x="2910" y="1718310"/>
                  <a:pt x="8731" y="1775354"/>
                </a:cubicBezTo>
                <a:cubicBezTo>
                  <a:pt x="81428" y="1743863"/>
                  <a:pt x="159014" y="1725161"/>
                  <a:pt x="238072" y="1720056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0A95E7F7-BD43-4D59-2213-A378D0F1268F}"/>
              </a:ext>
            </a:extLst>
          </p:cNvPr>
          <p:cNvSpPr/>
          <p:nvPr/>
        </p:nvSpPr>
        <p:spPr>
          <a:xfrm rot="10800000">
            <a:off x="3850985" y="3262170"/>
            <a:ext cx="1097227" cy="1775354"/>
          </a:xfrm>
          <a:custGeom>
            <a:avLst/>
            <a:gdLst>
              <a:gd name="connsiteX0" fmla="*/ 864394 w 1097227"/>
              <a:gd name="connsiteY0" fmla="*/ 1600729 h 1775354"/>
              <a:gd name="connsiteX1" fmla="*/ 859155 w 1097227"/>
              <a:gd name="connsiteY1" fmla="*/ 1717146 h 1775354"/>
              <a:gd name="connsiteX2" fmla="*/ 1088496 w 1097227"/>
              <a:gd name="connsiteY2" fmla="*/ 1775354 h 1775354"/>
              <a:gd name="connsiteX3" fmla="*/ 1097227 w 1097227"/>
              <a:gd name="connsiteY3" fmla="*/ 1600729 h 1775354"/>
              <a:gd name="connsiteX4" fmla="*/ 49477 w 1097227"/>
              <a:gd name="connsiteY4" fmla="*/ 0 h 1775354"/>
              <a:gd name="connsiteX5" fmla="*/ 0 w 1097227"/>
              <a:gd name="connsiteY5" fmla="*/ 232833 h 1775354"/>
              <a:gd name="connsiteX6" fmla="*/ 864394 w 1097227"/>
              <a:gd name="connsiteY6" fmla="*/ 1600729 h 177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27" h="1775354">
                <a:moveTo>
                  <a:pt x="864394" y="1600729"/>
                </a:moveTo>
                <a:cubicBezTo>
                  <a:pt x="864394" y="1640893"/>
                  <a:pt x="864394" y="1680475"/>
                  <a:pt x="859155" y="1717146"/>
                </a:cubicBezTo>
                <a:cubicBezTo>
                  <a:pt x="938388" y="1723170"/>
                  <a:pt x="1015980" y="1742862"/>
                  <a:pt x="1088496" y="1775354"/>
                </a:cubicBezTo>
                <a:cubicBezTo>
                  <a:pt x="1094316" y="1717146"/>
                  <a:pt x="1097227" y="1658938"/>
                  <a:pt x="1097227" y="1600729"/>
                </a:cubicBezTo>
                <a:cubicBezTo>
                  <a:pt x="1097332" y="906286"/>
                  <a:pt x="685945" y="277776"/>
                  <a:pt x="49477" y="0"/>
                </a:cubicBezTo>
                <a:cubicBezTo>
                  <a:pt x="46648" y="79897"/>
                  <a:pt x="29907" y="158688"/>
                  <a:pt x="0" y="232833"/>
                </a:cubicBezTo>
                <a:cubicBezTo>
                  <a:pt x="528159" y="483560"/>
                  <a:pt x="864667" y="1016079"/>
                  <a:pt x="864394" y="1600729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A3021843-2ADF-FDDB-42BF-7B12CF0276E9}"/>
              </a:ext>
            </a:extLst>
          </p:cNvPr>
          <p:cNvSpPr/>
          <p:nvPr/>
        </p:nvSpPr>
        <p:spPr>
          <a:xfrm rot="10800000">
            <a:off x="4539591" y="1691184"/>
            <a:ext cx="2115290" cy="523235"/>
          </a:xfrm>
          <a:custGeom>
            <a:avLst/>
            <a:gdLst>
              <a:gd name="connsiteX0" fmla="*/ 1947069 w 2115290"/>
              <a:gd name="connsiteY0" fmla="*/ 0 h 523235"/>
              <a:gd name="connsiteX1" fmla="*/ 168222 w 2115290"/>
              <a:gd name="connsiteY1" fmla="*/ 0 h 523235"/>
              <a:gd name="connsiteX2" fmla="*/ 0 w 2115290"/>
              <a:gd name="connsiteY2" fmla="*/ 165311 h 523235"/>
              <a:gd name="connsiteX3" fmla="*/ 2115291 w 2115290"/>
              <a:gd name="connsiteY3" fmla="*/ 165311 h 523235"/>
              <a:gd name="connsiteX4" fmla="*/ 1947069 w 2115290"/>
              <a:gd name="connsiteY4" fmla="*/ 0 h 52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290" h="523235">
                <a:moveTo>
                  <a:pt x="1947069" y="0"/>
                </a:moveTo>
                <a:cubicBezTo>
                  <a:pt x="1417355" y="387272"/>
                  <a:pt x="697935" y="387272"/>
                  <a:pt x="168222" y="0"/>
                </a:cubicBezTo>
                <a:cubicBezTo>
                  <a:pt x="121923" y="64239"/>
                  <a:pt x="65036" y="120142"/>
                  <a:pt x="0" y="165311"/>
                </a:cubicBezTo>
                <a:cubicBezTo>
                  <a:pt x="624343" y="642544"/>
                  <a:pt x="1490948" y="642544"/>
                  <a:pt x="2115291" y="165311"/>
                </a:cubicBezTo>
                <a:cubicBezTo>
                  <a:pt x="2050255" y="120142"/>
                  <a:pt x="1993368" y="64239"/>
                  <a:pt x="1947069" y="0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DCD0533F-8108-0AFF-EE89-160028E47504}"/>
              </a:ext>
            </a:extLst>
          </p:cNvPr>
          <p:cNvSpPr/>
          <p:nvPr/>
        </p:nvSpPr>
        <p:spPr>
          <a:xfrm rot="10800000">
            <a:off x="3676361" y="2156211"/>
            <a:ext cx="931333" cy="931333"/>
          </a:xfrm>
          <a:custGeom>
            <a:avLst/>
            <a:gdLst>
              <a:gd name="connsiteX0" fmla="*/ 931333 w 931333"/>
              <a:gd name="connsiteY0" fmla="*/ 465667 h 931333"/>
              <a:gd name="connsiteX1" fmla="*/ 465667 w 931333"/>
              <a:gd name="connsiteY1" fmla="*/ 931333 h 931333"/>
              <a:gd name="connsiteX2" fmla="*/ 0 w 931333"/>
              <a:gd name="connsiteY2" fmla="*/ 465667 h 931333"/>
              <a:gd name="connsiteX3" fmla="*/ 465667 w 931333"/>
              <a:gd name="connsiteY3" fmla="*/ 0 h 931333"/>
              <a:gd name="connsiteX4" fmla="*/ 931333 w 931333"/>
              <a:gd name="connsiteY4" fmla="*/ 465667 h 93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333" h="931333">
                <a:moveTo>
                  <a:pt x="931333" y="465667"/>
                </a:moveTo>
                <a:cubicBezTo>
                  <a:pt x="931333" y="722848"/>
                  <a:pt x="722848" y="931333"/>
                  <a:pt x="465667" y="931333"/>
                </a:cubicBezTo>
                <a:cubicBezTo>
                  <a:pt x="208486" y="931333"/>
                  <a:pt x="0" y="722848"/>
                  <a:pt x="0" y="465667"/>
                </a:cubicBezTo>
                <a:cubicBezTo>
                  <a:pt x="0" y="208486"/>
                  <a:pt x="208486" y="0"/>
                  <a:pt x="465667" y="0"/>
                </a:cubicBezTo>
                <a:cubicBezTo>
                  <a:pt x="722848" y="0"/>
                  <a:pt x="931333" y="208486"/>
                  <a:pt x="931333" y="465667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368995B9-FB20-A90F-4944-9A7812EE6266}"/>
              </a:ext>
            </a:extLst>
          </p:cNvPr>
          <p:cNvSpPr/>
          <p:nvPr/>
        </p:nvSpPr>
        <p:spPr>
          <a:xfrm rot="10800000">
            <a:off x="6586777" y="2156211"/>
            <a:ext cx="931333" cy="931333"/>
          </a:xfrm>
          <a:custGeom>
            <a:avLst/>
            <a:gdLst>
              <a:gd name="connsiteX0" fmla="*/ 931333 w 931333"/>
              <a:gd name="connsiteY0" fmla="*/ 465667 h 931333"/>
              <a:gd name="connsiteX1" fmla="*/ 465667 w 931333"/>
              <a:gd name="connsiteY1" fmla="*/ 931333 h 931333"/>
              <a:gd name="connsiteX2" fmla="*/ 0 w 931333"/>
              <a:gd name="connsiteY2" fmla="*/ 465667 h 931333"/>
              <a:gd name="connsiteX3" fmla="*/ 465667 w 931333"/>
              <a:gd name="connsiteY3" fmla="*/ 0 h 931333"/>
              <a:gd name="connsiteX4" fmla="*/ 931333 w 931333"/>
              <a:gd name="connsiteY4" fmla="*/ 465667 h 93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333" h="931333">
                <a:moveTo>
                  <a:pt x="931333" y="465667"/>
                </a:moveTo>
                <a:cubicBezTo>
                  <a:pt x="931333" y="722848"/>
                  <a:pt x="722847" y="931333"/>
                  <a:pt x="465667" y="931333"/>
                </a:cubicBezTo>
                <a:cubicBezTo>
                  <a:pt x="208486" y="931333"/>
                  <a:pt x="0" y="722848"/>
                  <a:pt x="0" y="465667"/>
                </a:cubicBezTo>
                <a:cubicBezTo>
                  <a:pt x="0" y="208486"/>
                  <a:pt x="208486" y="0"/>
                  <a:pt x="465667" y="0"/>
                </a:cubicBezTo>
                <a:cubicBezTo>
                  <a:pt x="722847" y="0"/>
                  <a:pt x="931333" y="208486"/>
                  <a:pt x="931333" y="465667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83D55CB-2604-05FE-286A-74D0A62D412D}"/>
              </a:ext>
            </a:extLst>
          </p:cNvPr>
          <p:cNvSpPr/>
          <p:nvPr/>
        </p:nvSpPr>
        <p:spPr>
          <a:xfrm>
            <a:off x="3546106" y="2096654"/>
            <a:ext cx="1136730" cy="10898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C8772D6-6C27-29AA-03AA-2C0016AA63BE}"/>
              </a:ext>
            </a:extLst>
          </p:cNvPr>
          <p:cNvSpPr/>
          <p:nvPr/>
        </p:nvSpPr>
        <p:spPr>
          <a:xfrm>
            <a:off x="6488153" y="2096654"/>
            <a:ext cx="1136730" cy="10898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BB9891-9E13-067F-DFBD-79B89C66EB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301940-629E-7891-3957-BCC8B128B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tending</a:t>
            </a:r>
            <a:endParaRPr lang="de-DE" b="1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6F46659-72C8-4ACF-7284-06E74E3143A6}"/>
              </a:ext>
            </a:extLst>
          </p:cNvPr>
          <p:cNvSpPr/>
          <p:nvPr/>
        </p:nvSpPr>
        <p:spPr>
          <a:xfrm>
            <a:off x="6670777" y="1973053"/>
            <a:ext cx="4013265" cy="126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</a:t>
            </a:r>
            <a:r>
              <a:rPr lang="de-DE" dirty="0" err="1"/>
              <a:t>klienta</a:t>
            </a:r>
            <a:r>
              <a:rPr lang="de-DE" dirty="0"/>
              <a:t> </a:t>
            </a:r>
            <a:r>
              <a:rPr lang="de-DE" dirty="0" err="1"/>
              <a:t>końcowego</a:t>
            </a:r>
            <a:endParaRPr lang="de-DE" dirty="0"/>
          </a:p>
          <a:p>
            <a:pPr algn="ctr"/>
            <a:r>
              <a:rPr lang="de-DE" dirty="0" err="1"/>
              <a:t>Wysokość</a:t>
            </a:r>
            <a:r>
              <a:rPr lang="de-DE" dirty="0"/>
              <a:t> 3,5 cm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7606BF3-C145-CB14-DD06-0ACB159A0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655" y="1981220"/>
            <a:ext cx="3211559" cy="12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7261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A0852A7-2A58-E7B1-C883-18396B2BD41B}"/>
              </a:ext>
            </a:extLst>
          </p:cNvPr>
          <p:cNvGrpSpPr/>
          <p:nvPr/>
        </p:nvGrpSpPr>
        <p:grpSpPr>
          <a:xfrm>
            <a:off x="2803235" y="817419"/>
            <a:ext cx="5588000" cy="5588000"/>
            <a:chOff x="2757054" y="1270000"/>
            <a:chExt cx="5588000" cy="5588000"/>
          </a:xfrm>
        </p:grpSpPr>
        <p:pic>
          <p:nvPicPr>
            <p:cNvPr id="15" name="Grafik 14" descr="Kreisförmiges Flussdiagramm mit einfarbiger Füllung">
              <a:extLst>
                <a:ext uri="{FF2B5EF4-FFF2-40B4-BE49-F238E27FC236}">
                  <a16:creationId xmlns:a16="http://schemas.microsoft.com/office/drawing/2014/main" id="{B7C1A67F-CF22-6DC4-C625-391779135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2757054" y="1270000"/>
              <a:ext cx="5588000" cy="5588000"/>
            </a:xfrm>
            <a:prstGeom prst="rect">
              <a:avLst/>
            </a:prstGeom>
          </p:spPr>
        </p:pic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83D55CB-2604-05FE-286A-74D0A62D412D}"/>
                </a:ext>
              </a:extLst>
            </p:cNvPr>
            <p:cNvSpPr/>
            <p:nvPr/>
          </p:nvSpPr>
          <p:spPr>
            <a:xfrm>
              <a:off x="3499925" y="2549235"/>
              <a:ext cx="1136730" cy="1089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C8772D6-6C27-29AA-03AA-2C0016AA63BE}"/>
                </a:ext>
              </a:extLst>
            </p:cNvPr>
            <p:cNvSpPr/>
            <p:nvPr/>
          </p:nvSpPr>
          <p:spPr>
            <a:xfrm>
              <a:off x="6441972" y="2549235"/>
              <a:ext cx="1136730" cy="1089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A14E1A5-290F-61A5-8736-C57A9C495644}"/>
                </a:ext>
              </a:extLst>
            </p:cNvPr>
            <p:cNvSpPr/>
            <p:nvPr/>
          </p:nvSpPr>
          <p:spPr>
            <a:xfrm>
              <a:off x="4987853" y="5041892"/>
              <a:ext cx="1136730" cy="1089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BB9891-9E13-067F-DFBD-79B89C66EB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301940-629E-7891-3957-BCC8B128B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/>
              <a:t>Automated</a:t>
            </a:r>
            <a:r>
              <a:rPr lang="de-DE" b="1" dirty="0"/>
              <a:t> </a:t>
            </a:r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tool</a:t>
            </a:r>
            <a:r>
              <a:rPr lang="de-DE" b="1" dirty="0"/>
              <a:t> </a:t>
            </a:r>
            <a:r>
              <a:rPr lang="de-DE" b="1" dirty="0" err="1"/>
              <a:t>loading</a:t>
            </a:r>
            <a:endParaRPr lang="de-DE" b="1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6F46659-72C8-4ACF-7284-06E74E3143A6}"/>
              </a:ext>
            </a:extLst>
          </p:cNvPr>
          <p:cNvSpPr/>
          <p:nvPr/>
        </p:nvSpPr>
        <p:spPr>
          <a:xfrm>
            <a:off x="6670777" y="1973053"/>
            <a:ext cx="4013265" cy="126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</a:t>
            </a:r>
            <a:r>
              <a:rPr lang="de-DE" dirty="0" err="1"/>
              <a:t>integratora</a:t>
            </a:r>
            <a:endParaRPr lang="de-DE" dirty="0"/>
          </a:p>
          <a:p>
            <a:pPr algn="ctr"/>
            <a:r>
              <a:rPr lang="de-DE" dirty="0" err="1"/>
              <a:t>wysokość</a:t>
            </a:r>
            <a:r>
              <a:rPr lang="de-DE" dirty="0"/>
              <a:t> 3,5 cm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7606BF3-C145-CB14-DD06-0ACB159A0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655" y="1981220"/>
            <a:ext cx="3211559" cy="1260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548CAE1-3268-57C0-877D-5A71961CF4C4}"/>
              </a:ext>
            </a:extLst>
          </p:cNvPr>
          <p:cNvGrpSpPr/>
          <p:nvPr/>
        </p:nvGrpSpPr>
        <p:grpSpPr>
          <a:xfrm>
            <a:off x="5022571" y="3624660"/>
            <a:ext cx="1038493" cy="2672237"/>
            <a:chOff x="3398648" y="1869063"/>
            <a:chExt cx="1695450" cy="4378496"/>
          </a:xfrm>
        </p:grpSpPr>
        <p:pic>
          <p:nvPicPr>
            <p:cNvPr id="11" name="Grafik 10" descr="Mann mit verschränkten Armen">
              <a:extLst>
                <a:ext uri="{FF2B5EF4-FFF2-40B4-BE49-F238E27FC236}">
                  <a16:creationId xmlns:a16="http://schemas.microsoft.com/office/drawing/2014/main" id="{A33696D2-A1EA-E397-69CF-C217374AD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98648" y="2437559"/>
              <a:ext cx="1695450" cy="3810000"/>
            </a:xfrm>
            <a:prstGeom prst="rect">
              <a:avLst/>
            </a:prstGeom>
          </p:spPr>
        </p:pic>
        <p:pic>
          <p:nvPicPr>
            <p:cNvPr id="12" name="Grafik 11" descr="Junge mit kurzen Haaren">
              <a:extLst>
                <a:ext uri="{FF2B5EF4-FFF2-40B4-BE49-F238E27FC236}">
                  <a16:creationId xmlns:a16="http://schemas.microsoft.com/office/drawing/2014/main" id="{605451B6-7661-7AA5-A0FB-3B1FE1DE2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17748" y="1869063"/>
              <a:ext cx="581025" cy="704850"/>
            </a:xfrm>
            <a:prstGeom prst="rect">
              <a:avLst/>
            </a:prstGeom>
          </p:spPr>
        </p:pic>
        <p:pic>
          <p:nvPicPr>
            <p:cNvPr id="13" name="Grafik 12" descr="Ein glückliches Gesicht">
              <a:extLst>
                <a:ext uri="{FF2B5EF4-FFF2-40B4-BE49-F238E27FC236}">
                  <a16:creationId xmlns:a16="http://schemas.microsoft.com/office/drawing/2014/main" id="{B635EB51-4E3E-959B-30F6-AC1E4CA10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00042" y="2115210"/>
              <a:ext cx="304800" cy="31432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06048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25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 </a:t>
            </a:r>
            <a:r>
              <a:rPr lang="de-DE" dirty="0" err="1"/>
              <a:t>mnie</a:t>
            </a:r>
            <a:r>
              <a:rPr lang="de-DE" dirty="0"/>
              <a:t>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118EFB3-5CC5-92B8-E84D-A488F000826B}"/>
              </a:ext>
            </a:extLst>
          </p:cNvPr>
          <p:cNvSpPr txBox="1"/>
          <p:nvPr/>
        </p:nvSpPr>
        <p:spPr>
          <a:xfrm>
            <a:off x="5032445" y="4769029"/>
            <a:ext cx="6574098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Imie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i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nazwisko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Stanowisko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446B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Firma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446B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5" name="Grafik 4" descr="Ein Bild, das Text, drinnen, zugemüllt enthält.&#10;&#10;Automatisch generierte Beschreibung">
            <a:extLst>
              <a:ext uri="{FF2B5EF4-FFF2-40B4-BE49-F238E27FC236}">
                <a16:creationId xmlns:a16="http://schemas.microsoft.com/office/drawing/2014/main" id="{736AC51E-14DA-471F-8D0A-B5178E4F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226"/>
            <a:ext cx="12192000" cy="304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2514CA2-3E2F-5BA7-B9E7-68E0E4CA941B}"/>
              </a:ext>
            </a:extLst>
          </p:cNvPr>
          <p:cNvSpPr/>
          <p:nvPr/>
        </p:nvSpPr>
        <p:spPr>
          <a:xfrm>
            <a:off x="1443061" y="3580383"/>
            <a:ext cx="3240000" cy="28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Zdjęcie</a:t>
            </a:r>
            <a:r>
              <a:rPr lang="de-DE" dirty="0"/>
              <a:t> </a:t>
            </a:r>
            <a:r>
              <a:rPr lang="de-DE" dirty="0" err="1"/>
              <a:t>profilowe</a:t>
            </a:r>
            <a:endParaRPr lang="de-DE" dirty="0"/>
          </a:p>
          <a:p>
            <a:pPr algn="ctr"/>
            <a:r>
              <a:rPr lang="de-DE" dirty="0"/>
              <a:t>8 cm x 9 cm</a:t>
            </a:r>
          </a:p>
        </p:txBody>
      </p:sp>
    </p:spTree>
    <p:extLst>
      <p:ext uri="{BB962C8B-B14F-4D97-AF65-F5344CB8AC3E}">
        <p14:creationId xmlns:p14="http://schemas.microsoft.com/office/powerpoint/2010/main" val="368613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C976372-402E-B90C-A3E2-3D69B459C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A6333-0286-AC6F-B4AA-0AA78B2AA6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rtl="0"/>
            <a:r>
              <a:rPr lang="en-US" dirty="0"/>
              <a:t>Where we come from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668156F-D51B-3043-9202-F971BA34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6908773" cy="847811"/>
          </a:xfrm>
        </p:spPr>
        <p:txBody>
          <a:bodyPr/>
          <a:lstStyle/>
          <a:p>
            <a:pPr rtl="0"/>
            <a:r>
              <a:rPr lang="en-US" dirty="0">
                <a:solidFill>
                  <a:srgbClr val="003D6A"/>
                </a:solidFill>
              </a:rPr>
              <a:t>Z </a:t>
            </a:r>
            <a:r>
              <a:rPr lang="en-US" dirty="0" err="1">
                <a:solidFill>
                  <a:srgbClr val="003D6A"/>
                </a:solidFill>
              </a:rPr>
              <a:t>warsztatu</a:t>
            </a:r>
            <a:r>
              <a:rPr lang="en-US" dirty="0">
                <a:solidFill>
                  <a:srgbClr val="003D6A"/>
                </a:solidFill>
              </a:rPr>
              <a:t> do </a:t>
            </a:r>
            <a:r>
              <a:rPr lang="en-US" dirty="0" err="1">
                <a:solidFill>
                  <a:srgbClr val="003D6A"/>
                </a:solidFill>
              </a:rPr>
              <a:t>partnera</a:t>
            </a:r>
            <a:r>
              <a:rPr lang="en-US" dirty="0">
                <a:solidFill>
                  <a:srgbClr val="003D6A"/>
                </a:solidFill>
              </a:rPr>
              <a:t> w </a:t>
            </a:r>
            <a:r>
              <a:rPr lang="en-US" dirty="0" err="1">
                <a:solidFill>
                  <a:srgbClr val="003D6A"/>
                </a:solidFill>
              </a:rPr>
              <a:t>zwiększaniu</a:t>
            </a:r>
            <a:r>
              <a:rPr lang="en-US" dirty="0">
                <a:solidFill>
                  <a:srgbClr val="003D6A"/>
                </a:solidFill>
              </a:rPr>
              <a:t> </a:t>
            </a:r>
            <a:r>
              <a:rPr lang="en-US" dirty="0" err="1">
                <a:solidFill>
                  <a:srgbClr val="003D6A"/>
                </a:solidFill>
              </a:rPr>
              <a:t>produktywności</a:t>
            </a:r>
            <a:br>
              <a:rPr lang="de-DE" dirty="0">
                <a:solidFill>
                  <a:srgbClr val="003D6A"/>
                </a:solidFill>
              </a:rPr>
            </a:b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4F78C21-937D-33C7-750C-51A03C2AA8D2}"/>
              </a:ext>
            </a:extLst>
          </p:cNvPr>
          <p:cNvSpPr txBox="1"/>
          <p:nvPr/>
        </p:nvSpPr>
        <p:spPr>
          <a:xfrm>
            <a:off x="1713401" y="5391047"/>
            <a:ext cx="1266904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Rozwinięcie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asortymentu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szczęki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tokarskie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9A8118F-82DF-B9A8-5D1E-A3E9C8B9F461}"/>
              </a:ext>
            </a:extLst>
          </p:cNvPr>
          <p:cNvSpPr txBox="1"/>
          <p:nvPr/>
        </p:nvSpPr>
        <p:spPr>
          <a:xfrm>
            <a:off x="4655861" y="3388777"/>
            <a:ext cx="1607108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Rozwinięcie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asortymentu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rozwiązania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stacjonarne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AF0138F-F47B-30F4-7843-5F9A65B32273}"/>
              </a:ext>
            </a:extLst>
          </p:cNvPr>
          <p:cNvSpPr txBox="1"/>
          <p:nvPr/>
        </p:nvSpPr>
        <p:spPr>
          <a:xfrm>
            <a:off x="6764625" y="3385658"/>
            <a:ext cx="1621543" cy="169277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Technologia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depanelingu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9629075-95EE-A41B-AD14-49899F4434DE}"/>
              </a:ext>
            </a:extLst>
          </p:cNvPr>
          <p:cNvSpPr txBox="1"/>
          <p:nvPr/>
        </p:nvSpPr>
        <p:spPr>
          <a:xfrm>
            <a:off x="7866988" y="5002554"/>
            <a:ext cx="1427162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Chwytak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pracy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colabolatoryjnej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7BFAEDA-44E4-39BE-C3C7-95FDC882775F}"/>
              </a:ext>
            </a:extLst>
          </p:cNvPr>
          <p:cNvSpPr txBox="1"/>
          <p:nvPr/>
        </p:nvSpPr>
        <p:spPr>
          <a:xfrm>
            <a:off x="3676266" y="5890232"/>
            <a:ext cx="1427162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Rozwinięcie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asortymentu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Systemy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Chwytakowe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F21DD9F6-AC46-BC15-F2C8-E00436E520D3}"/>
              </a:ext>
            </a:extLst>
          </p:cNvPr>
          <p:cNvSpPr txBox="1"/>
          <p:nvPr/>
        </p:nvSpPr>
        <p:spPr>
          <a:xfrm>
            <a:off x="8962137" y="3311518"/>
            <a:ext cx="1249697" cy="677108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iTENDO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</a:p>
          <a:p>
            <a:pPr rtl="0"/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Pierwsza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inteligętna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oprawka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TENDO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DC27975A-F3FE-87A8-B44D-39D45CFCCE3F}"/>
              </a:ext>
            </a:extLst>
          </p:cNvPr>
          <p:cNvSpPr txBox="1"/>
          <p:nvPr/>
        </p:nvSpPr>
        <p:spPr>
          <a:xfrm>
            <a:off x="9946374" y="4856155"/>
            <a:ext cx="1249697" cy="677108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ADHESO </a:t>
            </a:r>
            <a:b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Technologia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chwytania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adhezyjnego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48" name="Textfeld 147">
            <a:extLst>
              <a:ext uri="{FF2B5EF4-FFF2-40B4-BE49-F238E27FC236}">
                <a16:creationId xmlns:a16="http://schemas.microsoft.com/office/drawing/2014/main" id="{7C562570-23C8-7684-7B1B-29E7F8B5D764}"/>
              </a:ext>
            </a:extLst>
          </p:cNvPr>
          <p:cNvSpPr txBox="1"/>
          <p:nvPr/>
        </p:nvSpPr>
        <p:spPr>
          <a:xfrm>
            <a:off x="10964380" y="2740402"/>
            <a:ext cx="1598186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Robot </a:t>
            </a:r>
            <a:b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Application </a:t>
            </a:r>
            <a:b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Centers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D8ED030-72DD-B930-26D1-9C8BF5D179BE}"/>
              </a:ext>
            </a:extLst>
          </p:cNvPr>
          <p:cNvSpPr txBox="1"/>
          <p:nvPr/>
        </p:nvSpPr>
        <p:spPr>
          <a:xfrm>
            <a:off x="804470" y="3547948"/>
            <a:ext cx="1880397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Friedrich Schunk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otwiera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pierwszy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warsztat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mechaniczny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74A24E-9FEA-A3D3-8A46-AF52203FB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495" y="4489310"/>
            <a:ext cx="10921971" cy="45719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Oval 31">
            <a:extLst>
              <a:ext uri="{FF2B5EF4-FFF2-40B4-BE49-F238E27FC236}">
                <a16:creationId xmlns:a16="http://schemas.microsoft.com/office/drawing/2014/main" id="{E6942A65-DE60-670C-52CA-DCF0FDE7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588" y="4445495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4" name="Oval 31">
            <a:extLst>
              <a:ext uri="{FF2B5EF4-FFF2-40B4-BE49-F238E27FC236}">
                <a16:creationId xmlns:a16="http://schemas.microsoft.com/office/drawing/2014/main" id="{78CC9352-BB76-1FB4-A388-E8BDEAAB8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95" y="4441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5" name="Oval 31">
            <a:extLst>
              <a:ext uri="{FF2B5EF4-FFF2-40B4-BE49-F238E27FC236}">
                <a16:creationId xmlns:a16="http://schemas.microsoft.com/office/drawing/2014/main" id="{FA592E7D-5E29-EF31-99A0-00CA9586A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235" y="4445494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6" name="Oval 31">
            <a:extLst>
              <a:ext uri="{FF2B5EF4-FFF2-40B4-BE49-F238E27FC236}">
                <a16:creationId xmlns:a16="http://schemas.microsoft.com/office/drawing/2014/main" id="{DA138FDF-9F72-849C-131C-9B65D0E1A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53" y="4445494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7" name="Oval 31">
            <a:extLst>
              <a:ext uri="{FF2B5EF4-FFF2-40B4-BE49-F238E27FC236}">
                <a16:creationId xmlns:a16="http://schemas.microsoft.com/office/drawing/2014/main" id="{D52B350E-08E6-9B6E-3070-AE2DC2984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288" y="4442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A18E9AD9-C987-A3CF-4286-54C48C21F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312" y="4444595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9" name="Oval 31">
            <a:extLst>
              <a:ext uri="{FF2B5EF4-FFF2-40B4-BE49-F238E27FC236}">
                <a16:creationId xmlns:a16="http://schemas.microsoft.com/office/drawing/2014/main" id="{3D108B24-785B-9742-1B05-33FC7109B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171" y="4441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0" name="Oval 31">
            <a:extLst>
              <a:ext uri="{FF2B5EF4-FFF2-40B4-BE49-F238E27FC236}">
                <a16:creationId xmlns:a16="http://schemas.microsoft.com/office/drawing/2014/main" id="{EE12F903-673F-7AA7-D02B-8CB0814A1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826" y="4441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1" name="Oval 31">
            <a:extLst>
              <a:ext uri="{FF2B5EF4-FFF2-40B4-BE49-F238E27FC236}">
                <a16:creationId xmlns:a16="http://schemas.microsoft.com/office/drawing/2014/main" id="{5B8410DB-BD7B-0DFD-B8A7-D30F295F5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208" y="4425409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2" name="Oval 31">
            <a:extLst>
              <a:ext uri="{FF2B5EF4-FFF2-40B4-BE49-F238E27FC236}">
                <a16:creationId xmlns:a16="http://schemas.microsoft.com/office/drawing/2014/main" id="{77EC61A6-B1BB-B704-1F8A-A47FE087D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6938" y="4443476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3" name="Oval 31">
            <a:extLst>
              <a:ext uri="{FF2B5EF4-FFF2-40B4-BE49-F238E27FC236}">
                <a16:creationId xmlns:a16="http://schemas.microsoft.com/office/drawing/2014/main" id="{8B28A7A4-891E-2AB4-7CC0-F4B4E024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8" y="4447280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91107154-F052-F191-420F-8ED464FC8E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9" r="-447"/>
          <a:stretch/>
        </p:blipFill>
        <p:spPr>
          <a:xfrm>
            <a:off x="871145" y="2484146"/>
            <a:ext cx="1009317" cy="944327"/>
          </a:xfrm>
          <a:prstGeom prst="rect">
            <a:avLst/>
          </a:prstGeom>
          <a:ln w="3175">
            <a:noFill/>
          </a:ln>
        </p:spPr>
      </p:pic>
      <p:cxnSp>
        <p:nvCxnSpPr>
          <p:cNvPr id="45" name="Gerade Verbindung 151">
            <a:extLst>
              <a:ext uri="{FF2B5EF4-FFF2-40B4-BE49-F238E27FC236}">
                <a16:creationId xmlns:a16="http://schemas.microsoft.com/office/drawing/2014/main" id="{332D22DD-D119-4882-AFA0-24F6C1909CB7}"/>
              </a:ext>
            </a:extLst>
          </p:cNvPr>
          <p:cNvCxnSpPr>
            <a:cxnSpLocks/>
          </p:cNvCxnSpPr>
          <p:nvPr/>
        </p:nvCxnSpPr>
        <p:spPr>
          <a:xfrm>
            <a:off x="808451" y="3582720"/>
            <a:ext cx="0" cy="786575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9CE6EACB-911F-BE5C-4EE0-1B468E10BB9C}"/>
              </a:ext>
            </a:extLst>
          </p:cNvPr>
          <p:cNvSpPr txBox="1"/>
          <p:nvPr/>
        </p:nvSpPr>
        <p:spPr>
          <a:xfrm>
            <a:off x="400861" y="4591545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1945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B6E5F991-7D72-BF35-C531-4495C9E6F59D}"/>
              </a:ext>
            </a:extLst>
          </p:cNvPr>
          <p:cNvSpPr txBox="1"/>
          <p:nvPr/>
        </p:nvSpPr>
        <p:spPr>
          <a:xfrm>
            <a:off x="3227073" y="4061676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1983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88A68C19-AD29-391E-0F58-197473B84E66}"/>
              </a:ext>
            </a:extLst>
          </p:cNvPr>
          <p:cNvSpPr txBox="1"/>
          <p:nvPr/>
        </p:nvSpPr>
        <p:spPr>
          <a:xfrm>
            <a:off x="5307280" y="4068572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1994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E88E8A8E-F728-1C8C-AB6D-8864650CA688}"/>
              </a:ext>
            </a:extLst>
          </p:cNvPr>
          <p:cNvSpPr txBox="1"/>
          <p:nvPr/>
        </p:nvSpPr>
        <p:spPr>
          <a:xfrm>
            <a:off x="7462123" y="4040520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2016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46E79865-CB59-EE19-749F-B3A11F2F58AF}"/>
              </a:ext>
            </a:extLst>
          </p:cNvPr>
          <p:cNvSpPr txBox="1"/>
          <p:nvPr/>
        </p:nvSpPr>
        <p:spPr>
          <a:xfrm>
            <a:off x="1305091" y="4057629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1966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03DAD3F0-03E0-2F74-9613-4CCC4AE1B94D}"/>
              </a:ext>
            </a:extLst>
          </p:cNvPr>
          <p:cNvSpPr txBox="1"/>
          <p:nvPr/>
        </p:nvSpPr>
        <p:spPr>
          <a:xfrm>
            <a:off x="4237885" y="4616310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1988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BDBF5027-F968-7358-4A5C-0E27D801B883}"/>
              </a:ext>
            </a:extLst>
          </p:cNvPr>
          <p:cNvSpPr txBox="1"/>
          <p:nvPr/>
        </p:nvSpPr>
        <p:spPr>
          <a:xfrm>
            <a:off x="6427320" y="4566984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2013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6398BCA3-1482-2884-0D28-4BEF5AC320DB}"/>
              </a:ext>
            </a:extLst>
          </p:cNvPr>
          <p:cNvSpPr txBox="1"/>
          <p:nvPr/>
        </p:nvSpPr>
        <p:spPr>
          <a:xfrm>
            <a:off x="8523959" y="4579395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2018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45038979-5A96-6C23-38CC-D84BA7CCE8A1}"/>
              </a:ext>
            </a:extLst>
          </p:cNvPr>
          <p:cNvSpPr txBox="1"/>
          <p:nvPr/>
        </p:nvSpPr>
        <p:spPr>
          <a:xfrm>
            <a:off x="9586986" y="4054736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2020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20AB8CD-2845-2EE8-01B1-A580FEA28BF4}"/>
              </a:ext>
            </a:extLst>
          </p:cNvPr>
          <p:cNvSpPr txBox="1"/>
          <p:nvPr/>
        </p:nvSpPr>
        <p:spPr>
          <a:xfrm>
            <a:off x="10557893" y="4597086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2021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1A6122BC-34BF-B048-F33F-C186F05DFB84}"/>
              </a:ext>
            </a:extLst>
          </p:cNvPr>
          <p:cNvSpPr txBox="1"/>
          <p:nvPr/>
        </p:nvSpPr>
        <p:spPr>
          <a:xfrm>
            <a:off x="2245626" y="4593331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C6A"/>
                </a:solidFill>
              </a:rPr>
              <a:t>1978</a:t>
            </a:r>
          </a:p>
        </p:txBody>
      </p:sp>
      <p:cxnSp>
        <p:nvCxnSpPr>
          <p:cNvPr id="58" name="Gerade Verbindung 159">
            <a:extLst>
              <a:ext uri="{FF2B5EF4-FFF2-40B4-BE49-F238E27FC236}">
                <a16:creationId xmlns:a16="http://schemas.microsoft.com/office/drawing/2014/main" id="{7E7EA948-D3B5-D6C6-F94C-44380259CD7C}"/>
              </a:ext>
            </a:extLst>
          </p:cNvPr>
          <p:cNvCxnSpPr>
            <a:cxnSpLocks/>
          </p:cNvCxnSpPr>
          <p:nvPr/>
        </p:nvCxnSpPr>
        <p:spPr>
          <a:xfrm>
            <a:off x="7866639" y="4637056"/>
            <a:ext cx="0" cy="842629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7">
            <a:extLst>
              <a:ext uri="{FF2B5EF4-FFF2-40B4-BE49-F238E27FC236}">
                <a16:creationId xmlns:a16="http://schemas.microsoft.com/office/drawing/2014/main" id="{61CEE4B7-DC42-8876-06CE-F8E94DE6B801}"/>
              </a:ext>
            </a:extLst>
          </p:cNvPr>
          <p:cNvCxnSpPr>
            <a:cxnSpLocks/>
          </p:cNvCxnSpPr>
          <p:nvPr/>
        </p:nvCxnSpPr>
        <p:spPr>
          <a:xfrm flipH="1">
            <a:off x="10953613" y="2498003"/>
            <a:ext cx="1882" cy="1871292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165">
            <a:extLst>
              <a:ext uri="{FF2B5EF4-FFF2-40B4-BE49-F238E27FC236}">
                <a16:creationId xmlns:a16="http://schemas.microsoft.com/office/drawing/2014/main" id="{CEF6CA62-D676-8294-0F0B-11CC0DC38CA8}"/>
              </a:ext>
            </a:extLst>
          </p:cNvPr>
          <p:cNvCxnSpPr>
            <a:cxnSpLocks/>
          </p:cNvCxnSpPr>
          <p:nvPr/>
        </p:nvCxnSpPr>
        <p:spPr>
          <a:xfrm>
            <a:off x="1697879" y="4647178"/>
            <a:ext cx="3989" cy="1057656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165">
            <a:extLst>
              <a:ext uri="{FF2B5EF4-FFF2-40B4-BE49-F238E27FC236}">
                <a16:creationId xmlns:a16="http://schemas.microsoft.com/office/drawing/2014/main" id="{372E369A-8E3B-DDB4-D7A3-55CF58A14270}"/>
              </a:ext>
            </a:extLst>
          </p:cNvPr>
          <p:cNvCxnSpPr>
            <a:cxnSpLocks/>
          </p:cNvCxnSpPr>
          <p:nvPr/>
        </p:nvCxnSpPr>
        <p:spPr>
          <a:xfrm>
            <a:off x="4655861" y="3410141"/>
            <a:ext cx="0" cy="943375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165">
            <a:extLst>
              <a:ext uri="{FF2B5EF4-FFF2-40B4-BE49-F238E27FC236}">
                <a16:creationId xmlns:a16="http://schemas.microsoft.com/office/drawing/2014/main" id="{C0A13462-EAD0-CB1E-3336-432CDE96152E}"/>
              </a:ext>
            </a:extLst>
          </p:cNvPr>
          <p:cNvCxnSpPr>
            <a:cxnSpLocks/>
          </p:cNvCxnSpPr>
          <p:nvPr/>
        </p:nvCxnSpPr>
        <p:spPr>
          <a:xfrm>
            <a:off x="6773101" y="3428473"/>
            <a:ext cx="1272" cy="930120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165">
            <a:extLst>
              <a:ext uri="{FF2B5EF4-FFF2-40B4-BE49-F238E27FC236}">
                <a16:creationId xmlns:a16="http://schemas.microsoft.com/office/drawing/2014/main" id="{B4EB84BF-B4FF-63D7-2DB3-0F1530230C74}"/>
              </a:ext>
            </a:extLst>
          </p:cNvPr>
          <p:cNvCxnSpPr>
            <a:cxnSpLocks/>
          </p:cNvCxnSpPr>
          <p:nvPr/>
        </p:nvCxnSpPr>
        <p:spPr>
          <a:xfrm>
            <a:off x="8950158" y="3338066"/>
            <a:ext cx="0" cy="1016211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157">
            <a:extLst>
              <a:ext uri="{FF2B5EF4-FFF2-40B4-BE49-F238E27FC236}">
                <a16:creationId xmlns:a16="http://schemas.microsoft.com/office/drawing/2014/main" id="{132431BE-D474-30DE-2326-B916CA4A0F1C}"/>
              </a:ext>
            </a:extLst>
          </p:cNvPr>
          <p:cNvCxnSpPr>
            <a:cxnSpLocks/>
          </p:cNvCxnSpPr>
          <p:nvPr/>
        </p:nvCxnSpPr>
        <p:spPr>
          <a:xfrm>
            <a:off x="3636525" y="4642344"/>
            <a:ext cx="3385" cy="1562924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158">
            <a:extLst>
              <a:ext uri="{FF2B5EF4-FFF2-40B4-BE49-F238E27FC236}">
                <a16:creationId xmlns:a16="http://schemas.microsoft.com/office/drawing/2014/main" id="{B64D1C9F-51E2-FDDD-7BBD-11265F0C5320}"/>
              </a:ext>
            </a:extLst>
          </p:cNvPr>
          <p:cNvCxnSpPr>
            <a:cxnSpLocks/>
          </p:cNvCxnSpPr>
          <p:nvPr/>
        </p:nvCxnSpPr>
        <p:spPr>
          <a:xfrm>
            <a:off x="5716570" y="4637056"/>
            <a:ext cx="0" cy="781725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160">
            <a:extLst>
              <a:ext uri="{FF2B5EF4-FFF2-40B4-BE49-F238E27FC236}">
                <a16:creationId xmlns:a16="http://schemas.microsoft.com/office/drawing/2014/main" id="{FCD7EB4C-3CD7-888B-2670-5EF0B3CD980B}"/>
              </a:ext>
            </a:extLst>
          </p:cNvPr>
          <p:cNvCxnSpPr>
            <a:cxnSpLocks/>
          </p:cNvCxnSpPr>
          <p:nvPr/>
        </p:nvCxnSpPr>
        <p:spPr>
          <a:xfrm flipH="1">
            <a:off x="9974711" y="4617966"/>
            <a:ext cx="34" cy="832660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Grafik 66">
            <a:extLst>
              <a:ext uri="{FF2B5EF4-FFF2-40B4-BE49-F238E27FC236}">
                <a16:creationId xmlns:a16="http://schemas.microsoft.com/office/drawing/2014/main" id="{DFBC6816-0EE4-26E3-F105-26E21EA978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540" y="5535557"/>
            <a:ext cx="793749" cy="815710"/>
          </a:xfrm>
          <a:prstGeom prst="rect">
            <a:avLst/>
          </a:prstGeom>
        </p:spPr>
      </p:pic>
      <p:pic>
        <p:nvPicPr>
          <p:cNvPr id="68" name="Grafik 67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544529B5-E093-1BBC-FEA0-20947BF9AB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45" y="5566937"/>
            <a:ext cx="499245" cy="983129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1FCF2E69-59CD-1877-7880-0460EE62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484" y="4986573"/>
            <a:ext cx="780874" cy="928107"/>
          </a:xfrm>
          <a:prstGeom prst="rect">
            <a:avLst/>
          </a:prstGeom>
        </p:spPr>
      </p:pic>
      <p:pic>
        <p:nvPicPr>
          <p:cNvPr id="70" name="Grafik 69" descr="Ein Bild, das Projektor enthält.&#10;&#10;Automatisch generierte Beschreibung">
            <a:extLst>
              <a:ext uri="{FF2B5EF4-FFF2-40B4-BE49-F238E27FC236}">
                <a16:creationId xmlns:a16="http://schemas.microsoft.com/office/drawing/2014/main" id="{C9CAFA06-4ECB-3E68-5C2C-DF3462860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6708" y="5427465"/>
            <a:ext cx="1052046" cy="742305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3EEEB3FF-5D54-976C-04AC-D96B40D0F7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4395" y="2340313"/>
            <a:ext cx="352204" cy="909860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81840D2E-3F22-E519-4B49-47EA55F2E3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7547" y="2484146"/>
            <a:ext cx="688277" cy="214226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F3D2E01D-FFBD-92DE-BEB6-7846769988B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6" t="34878" r="3694"/>
          <a:stretch/>
        </p:blipFill>
        <p:spPr>
          <a:xfrm>
            <a:off x="1658054" y="4813624"/>
            <a:ext cx="742086" cy="555874"/>
          </a:xfrm>
          <a:prstGeom prst="rect">
            <a:avLst/>
          </a:prstGeom>
        </p:spPr>
      </p:pic>
      <p:cxnSp>
        <p:nvCxnSpPr>
          <p:cNvPr id="74" name="Gerade Verbindung 157">
            <a:extLst>
              <a:ext uri="{FF2B5EF4-FFF2-40B4-BE49-F238E27FC236}">
                <a16:creationId xmlns:a16="http://schemas.microsoft.com/office/drawing/2014/main" id="{B660C7ED-3246-CDE1-BA90-ED8321B7BDD0}"/>
              </a:ext>
            </a:extLst>
          </p:cNvPr>
          <p:cNvCxnSpPr>
            <a:cxnSpLocks/>
          </p:cNvCxnSpPr>
          <p:nvPr/>
        </p:nvCxnSpPr>
        <p:spPr>
          <a:xfrm flipH="1">
            <a:off x="2655078" y="3428473"/>
            <a:ext cx="1876" cy="942608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Grafik 74">
            <a:extLst>
              <a:ext uri="{FF2B5EF4-FFF2-40B4-BE49-F238E27FC236}">
                <a16:creationId xmlns:a16="http://schemas.microsoft.com/office/drawing/2014/main" id="{7BD388E9-4F7A-590D-BD3E-47B833DDB6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2" r="32686"/>
          <a:stretch/>
        </p:blipFill>
        <p:spPr>
          <a:xfrm>
            <a:off x="2641840" y="2366508"/>
            <a:ext cx="579104" cy="1103183"/>
          </a:xfrm>
          <a:prstGeom prst="rect">
            <a:avLst/>
          </a:prstGeom>
        </p:spPr>
      </p:pic>
      <p:sp>
        <p:nvSpPr>
          <p:cNvPr id="76" name="Textfeld 75">
            <a:extLst>
              <a:ext uri="{FF2B5EF4-FFF2-40B4-BE49-F238E27FC236}">
                <a16:creationId xmlns:a16="http://schemas.microsoft.com/office/drawing/2014/main" id="{6D2609D3-8900-3DD3-5C9A-BEBF82D92213}"/>
              </a:ext>
            </a:extLst>
          </p:cNvPr>
          <p:cNvSpPr txBox="1"/>
          <p:nvPr/>
        </p:nvSpPr>
        <p:spPr>
          <a:xfrm>
            <a:off x="2648246" y="3388777"/>
            <a:ext cx="1628696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r>
              <a:rPr lang="de-DE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Rozszerzenie</a:t>
            </a:r>
            <a:r>
              <a:rPr lang="de-D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oferty</a:t>
            </a:r>
            <a:r>
              <a:rPr lang="de-D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</a:t>
            </a:r>
            <a:r>
              <a:rPr lang="de-DE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technologie</a:t>
            </a:r>
            <a:r>
              <a:rPr lang="de-D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oprawek</a:t>
            </a:r>
            <a:r>
              <a:rPr lang="de-D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hydraulicznego</a:t>
            </a:r>
            <a:endParaRPr lang="de-DE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C5387E4D-3CE8-DBAB-3EF7-579B36DE72B1}"/>
              </a:ext>
            </a:extLst>
          </p:cNvPr>
          <p:cNvSpPr txBox="1"/>
          <p:nvPr/>
        </p:nvSpPr>
        <p:spPr>
          <a:xfrm>
            <a:off x="5719311" y="4965289"/>
            <a:ext cx="1427162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Rozwinięcie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asortymentu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uchwyty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tokarskie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4" name="Eine Ecke des Rechtecks schneiden 6">
            <a:extLst>
              <a:ext uri="{FF2B5EF4-FFF2-40B4-BE49-F238E27FC236}">
                <a16:creationId xmlns:a16="http://schemas.microsoft.com/office/drawing/2014/main" id="{21C2E8B0-5FA9-EF1D-5841-C83D5F75B3B4}"/>
              </a:ext>
            </a:extLst>
          </p:cNvPr>
          <p:cNvSpPr/>
          <p:nvPr/>
        </p:nvSpPr>
        <p:spPr>
          <a:xfrm flipV="1">
            <a:off x="4645980" y="1934488"/>
            <a:ext cx="2281961" cy="811592"/>
          </a:xfrm>
          <a:custGeom>
            <a:avLst/>
            <a:gdLst>
              <a:gd name="connsiteX0" fmla="*/ 0 w 7150640"/>
              <a:gd name="connsiteY0" fmla="*/ 0 h 2669022"/>
              <a:gd name="connsiteX1" fmla="*/ 6629594 w 7150640"/>
              <a:gd name="connsiteY1" fmla="*/ 0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0 h 2669022"/>
              <a:gd name="connsiteX1" fmla="*/ 6214924 w 7150640"/>
              <a:gd name="connsiteY1" fmla="*/ 15949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0 h 2669022"/>
              <a:gd name="connsiteX1" fmla="*/ 6140496 w 7150640"/>
              <a:gd name="connsiteY1" fmla="*/ 0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0 h 2669022"/>
              <a:gd name="connsiteX1" fmla="*/ 6108599 w 7150640"/>
              <a:gd name="connsiteY1" fmla="*/ 0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15949 h 2684971"/>
              <a:gd name="connsiteX1" fmla="*/ 6135180 w 7150640"/>
              <a:gd name="connsiteY1" fmla="*/ 0 h 2684971"/>
              <a:gd name="connsiteX2" fmla="*/ 7150640 w 7150640"/>
              <a:gd name="connsiteY2" fmla="*/ 536995 h 2684971"/>
              <a:gd name="connsiteX3" fmla="*/ 7150640 w 7150640"/>
              <a:gd name="connsiteY3" fmla="*/ 2684971 h 2684971"/>
              <a:gd name="connsiteX4" fmla="*/ 0 w 7150640"/>
              <a:gd name="connsiteY4" fmla="*/ 2684971 h 2684971"/>
              <a:gd name="connsiteX5" fmla="*/ 0 w 7150640"/>
              <a:gd name="connsiteY5" fmla="*/ 15949 h 2684971"/>
              <a:gd name="connsiteX0" fmla="*/ 0 w 7150640"/>
              <a:gd name="connsiteY0" fmla="*/ 15949 h 2684971"/>
              <a:gd name="connsiteX1" fmla="*/ 6135180 w 7150640"/>
              <a:gd name="connsiteY1" fmla="*/ 0 h 2684971"/>
              <a:gd name="connsiteX2" fmla="*/ 7150640 w 7150640"/>
              <a:gd name="connsiteY2" fmla="*/ 536995 h 2684971"/>
              <a:gd name="connsiteX3" fmla="*/ 7150640 w 7150640"/>
              <a:gd name="connsiteY3" fmla="*/ 2684971 h 2684971"/>
              <a:gd name="connsiteX4" fmla="*/ 0 w 7150640"/>
              <a:gd name="connsiteY4" fmla="*/ 2513707 h 2684971"/>
              <a:gd name="connsiteX5" fmla="*/ 0 w 7150640"/>
              <a:gd name="connsiteY5" fmla="*/ 15949 h 2684971"/>
              <a:gd name="connsiteX0" fmla="*/ 0 w 7150640"/>
              <a:gd name="connsiteY0" fmla="*/ 15949 h 2530019"/>
              <a:gd name="connsiteX1" fmla="*/ 6135180 w 7150640"/>
              <a:gd name="connsiteY1" fmla="*/ 0 h 2530019"/>
              <a:gd name="connsiteX2" fmla="*/ 7150640 w 7150640"/>
              <a:gd name="connsiteY2" fmla="*/ 536995 h 2530019"/>
              <a:gd name="connsiteX3" fmla="*/ 7142446 w 7150640"/>
              <a:gd name="connsiteY3" fmla="*/ 2530019 h 2530019"/>
              <a:gd name="connsiteX4" fmla="*/ 0 w 7150640"/>
              <a:gd name="connsiteY4" fmla="*/ 2513707 h 2530019"/>
              <a:gd name="connsiteX5" fmla="*/ 0 w 7150640"/>
              <a:gd name="connsiteY5" fmla="*/ 15949 h 2530019"/>
              <a:gd name="connsiteX0" fmla="*/ 0 w 7150640"/>
              <a:gd name="connsiteY0" fmla="*/ 15949 h 2513707"/>
              <a:gd name="connsiteX1" fmla="*/ 6135180 w 7150640"/>
              <a:gd name="connsiteY1" fmla="*/ 0 h 2513707"/>
              <a:gd name="connsiteX2" fmla="*/ 7150640 w 7150640"/>
              <a:gd name="connsiteY2" fmla="*/ 536995 h 2513707"/>
              <a:gd name="connsiteX3" fmla="*/ 7142447 w 7150640"/>
              <a:gd name="connsiteY3" fmla="*/ 2505553 h 2513707"/>
              <a:gd name="connsiteX4" fmla="*/ 0 w 7150640"/>
              <a:gd name="connsiteY4" fmla="*/ 2513707 h 2513707"/>
              <a:gd name="connsiteX5" fmla="*/ 0 w 7150640"/>
              <a:gd name="connsiteY5" fmla="*/ 15949 h 2513707"/>
              <a:gd name="connsiteX0" fmla="*/ 0 w 7150640"/>
              <a:gd name="connsiteY0" fmla="*/ 15949 h 2516230"/>
              <a:gd name="connsiteX1" fmla="*/ 6135180 w 7150640"/>
              <a:gd name="connsiteY1" fmla="*/ 0 h 2516230"/>
              <a:gd name="connsiteX2" fmla="*/ 7150640 w 7150640"/>
              <a:gd name="connsiteY2" fmla="*/ 536995 h 2516230"/>
              <a:gd name="connsiteX3" fmla="*/ 7142448 w 7150640"/>
              <a:gd name="connsiteY3" fmla="*/ 2516230 h 2516230"/>
              <a:gd name="connsiteX4" fmla="*/ 0 w 7150640"/>
              <a:gd name="connsiteY4" fmla="*/ 2513707 h 2516230"/>
              <a:gd name="connsiteX5" fmla="*/ 0 w 7150640"/>
              <a:gd name="connsiteY5" fmla="*/ 15949 h 2516230"/>
              <a:gd name="connsiteX0" fmla="*/ 0 w 7150640"/>
              <a:gd name="connsiteY0" fmla="*/ 0 h 2516295"/>
              <a:gd name="connsiteX1" fmla="*/ 6135180 w 7150640"/>
              <a:gd name="connsiteY1" fmla="*/ 65 h 2516295"/>
              <a:gd name="connsiteX2" fmla="*/ 7150640 w 7150640"/>
              <a:gd name="connsiteY2" fmla="*/ 537060 h 2516295"/>
              <a:gd name="connsiteX3" fmla="*/ 7142448 w 7150640"/>
              <a:gd name="connsiteY3" fmla="*/ 2516295 h 2516295"/>
              <a:gd name="connsiteX4" fmla="*/ 0 w 7150640"/>
              <a:gd name="connsiteY4" fmla="*/ 2513772 h 2516295"/>
              <a:gd name="connsiteX5" fmla="*/ 0 w 7150640"/>
              <a:gd name="connsiteY5" fmla="*/ 0 h 2516295"/>
              <a:gd name="connsiteX0" fmla="*/ 0 w 7153754"/>
              <a:gd name="connsiteY0" fmla="*/ 0 h 2516295"/>
              <a:gd name="connsiteX1" fmla="*/ 6135180 w 7153754"/>
              <a:gd name="connsiteY1" fmla="*/ 65 h 2516295"/>
              <a:gd name="connsiteX2" fmla="*/ 7150640 w 7153754"/>
              <a:gd name="connsiteY2" fmla="*/ 537060 h 2516295"/>
              <a:gd name="connsiteX3" fmla="*/ 7153177 w 7153754"/>
              <a:gd name="connsiteY3" fmla="*/ 2516295 h 2516295"/>
              <a:gd name="connsiteX4" fmla="*/ 0 w 7153754"/>
              <a:gd name="connsiteY4" fmla="*/ 2513772 h 2516295"/>
              <a:gd name="connsiteX5" fmla="*/ 0 w 7153754"/>
              <a:gd name="connsiteY5" fmla="*/ 0 h 2516295"/>
              <a:gd name="connsiteX0" fmla="*/ 0 w 7150640"/>
              <a:gd name="connsiteY0" fmla="*/ 0 h 2516295"/>
              <a:gd name="connsiteX1" fmla="*/ 6135180 w 7150640"/>
              <a:gd name="connsiteY1" fmla="*/ 65 h 2516295"/>
              <a:gd name="connsiteX2" fmla="*/ 7150640 w 7150640"/>
              <a:gd name="connsiteY2" fmla="*/ 537060 h 2516295"/>
              <a:gd name="connsiteX3" fmla="*/ 7142450 w 7150640"/>
              <a:gd name="connsiteY3" fmla="*/ 2516295 h 2516295"/>
              <a:gd name="connsiteX4" fmla="*/ 0 w 7150640"/>
              <a:gd name="connsiteY4" fmla="*/ 2513772 h 2516295"/>
              <a:gd name="connsiteX5" fmla="*/ 0 w 7150640"/>
              <a:gd name="connsiteY5" fmla="*/ 0 h 2516295"/>
              <a:gd name="connsiteX0" fmla="*/ 0 w 7150640"/>
              <a:gd name="connsiteY0" fmla="*/ 0 h 2516295"/>
              <a:gd name="connsiteX1" fmla="*/ 6135180 w 7150640"/>
              <a:gd name="connsiteY1" fmla="*/ 65 h 2516295"/>
              <a:gd name="connsiteX2" fmla="*/ 7150640 w 7150640"/>
              <a:gd name="connsiteY2" fmla="*/ 537060 h 2516295"/>
              <a:gd name="connsiteX3" fmla="*/ 7147815 w 7150640"/>
              <a:gd name="connsiteY3" fmla="*/ 2516295 h 2516295"/>
              <a:gd name="connsiteX4" fmla="*/ 0 w 7150640"/>
              <a:gd name="connsiteY4" fmla="*/ 2513772 h 2516295"/>
              <a:gd name="connsiteX5" fmla="*/ 0 w 7150640"/>
              <a:gd name="connsiteY5" fmla="*/ 0 h 251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0640" h="2516295">
                <a:moveTo>
                  <a:pt x="0" y="0"/>
                </a:moveTo>
                <a:lnTo>
                  <a:pt x="6135180" y="65"/>
                </a:lnTo>
                <a:lnTo>
                  <a:pt x="7150640" y="537060"/>
                </a:lnTo>
                <a:cubicBezTo>
                  <a:pt x="7147909" y="1201401"/>
                  <a:pt x="7150546" y="1851954"/>
                  <a:pt x="7147815" y="2516295"/>
                </a:cubicBezTo>
                <a:lnTo>
                  <a:pt x="0" y="2513772"/>
                </a:lnTo>
                <a:lnTo>
                  <a:pt x="0" y="0"/>
                </a:lnTo>
                <a:close/>
              </a:path>
            </a:pathLst>
          </a:custGeom>
          <a:solidFill>
            <a:srgbClr val="BCCF00"/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D9A4492-4ECE-2283-FB0F-BA0E9400D77B}"/>
              </a:ext>
            </a:extLst>
          </p:cNvPr>
          <p:cNvSpPr txBox="1"/>
          <p:nvPr/>
        </p:nvSpPr>
        <p:spPr>
          <a:xfrm>
            <a:off x="4780145" y="1976821"/>
            <a:ext cx="1931167" cy="7215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400" b="1" dirty="0" err="1">
                <a:solidFill>
                  <a:srgbClr val="003D6A"/>
                </a:solidFill>
                <a:latin typeface="Fago Pro" panose="02000506040000020004" pitchFamily="2" charset="77"/>
              </a:rPr>
              <a:t>Czym</a:t>
            </a:r>
            <a:r>
              <a:rPr lang="en-US" sz="1400" b="1" dirty="0">
                <a:solidFill>
                  <a:srgbClr val="003D6A"/>
                </a:solidFill>
                <a:latin typeface="Fago Pro" panose="02000506040000020004" pitchFamily="2" charset="77"/>
              </a:rPr>
              <a:t> </a:t>
            </a:r>
            <a:r>
              <a:rPr lang="en-US" sz="1400" b="1" dirty="0" err="1">
                <a:solidFill>
                  <a:srgbClr val="003D6A"/>
                </a:solidFill>
                <a:latin typeface="Fago Pro" panose="02000506040000020004" pitchFamily="2" charset="77"/>
              </a:rPr>
              <a:t>się</a:t>
            </a:r>
            <a:r>
              <a:rPr lang="en-US" sz="1400" b="1" dirty="0">
                <a:solidFill>
                  <a:srgbClr val="003D6A"/>
                </a:solidFill>
                <a:latin typeface="Fago Pro" panose="02000506040000020004" pitchFamily="2" charset="77"/>
              </a:rPr>
              <a:t> </a:t>
            </a:r>
            <a:r>
              <a:rPr lang="en-US" sz="1400" b="1" dirty="0" err="1">
                <a:solidFill>
                  <a:srgbClr val="003D6A"/>
                </a:solidFill>
                <a:latin typeface="Fago Pro" panose="02000506040000020004" pitchFamily="2" charset="77"/>
              </a:rPr>
              <a:t>zajmujemy</a:t>
            </a:r>
            <a:r>
              <a:rPr lang="en-US" sz="1400" b="1" dirty="0">
                <a:solidFill>
                  <a:srgbClr val="003D6A"/>
                </a:solidFill>
                <a:latin typeface="Fago Pro" panose="02000506040000020004" pitchFamily="2" charset="77"/>
              </a:rPr>
              <a:t>:</a:t>
            </a:r>
            <a:br>
              <a:rPr kumimoji="0" lang="de-DE" sz="1400" b="1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</a:rPr>
            </a:br>
            <a:r>
              <a:rPr kumimoji="0" lang="en-US" sz="1400" b="1" u="none" strike="noStrike" kern="1200" cap="none" spc="0" normalizeH="0" baseline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</a:rPr>
              <a:t>Zwiększaniem</a:t>
            </a:r>
            <a:r>
              <a:rPr kumimoji="0" lang="en-US" sz="1400" b="1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</a:rPr>
              <a:t> </a:t>
            </a:r>
            <a:r>
              <a:rPr kumimoji="0" lang="en-US" sz="1400" b="1" u="none" strike="noStrike" kern="1200" cap="none" spc="0" normalizeH="0" baseline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</a:rPr>
              <a:t>produktywności</a:t>
            </a:r>
            <a:r>
              <a:rPr kumimoji="0" lang="en-US" sz="1400" b="1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</a:rPr>
              <a:t> </a:t>
            </a:r>
            <a:r>
              <a:rPr kumimoji="0" lang="en-US" sz="1400" b="1" u="none" strike="noStrike" kern="1200" cap="none" spc="0" normalizeH="0" baseline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</a:rPr>
              <a:t>naszych</a:t>
            </a:r>
            <a:r>
              <a:rPr kumimoji="0" lang="en-US" sz="1400" b="1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</a:rPr>
              <a:t> </a:t>
            </a:r>
            <a:r>
              <a:rPr kumimoji="0" lang="en-US" sz="1400" b="1" u="none" strike="noStrike" kern="1200" cap="none" spc="0" normalizeH="0" baseline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</a:rPr>
              <a:t>klientów</a:t>
            </a:r>
            <a:r>
              <a:rPr lang="en-US" sz="1400" b="1" dirty="0">
                <a:solidFill>
                  <a:srgbClr val="003D6A"/>
                </a:solidFill>
                <a:latin typeface="Fago Pro" panose="02000506040000020004" pitchFamily="2" charset="77"/>
              </a:rPr>
              <a:t>!</a:t>
            </a:r>
            <a:endParaRPr kumimoji="0" lang="en-US" sz="1400" b="1" u="none" strike="noStrike" kern="1200" cap="none" spc="0" normalizeH="0" baseline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2" charset="77"/>
            </a:endParaRPr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96D16B9B-697E-CD46-57EF-30172909E7E7}"/>
              </a:ext>
            </a:extLst>
          </p:cNvPr>
          <p:cNvSpPr/>
          <p:nvPr/>
        </p:nvSpPr>
        <p:spPr>
          <a:xfrm rot="10800000">
            <a:off x="11307218" y="4457356"/>
            <a:ext cx="855538" cy="117796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53000">
                <a:srgbClr val="E3E3E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42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35B6C682-AD48-36F9-FC75-A65C393D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err="1">
                <a:solidFill>
                  <a:schemeClr val="bg1"/>
                </a:solidFill>
              </a:rPr>
              <a:t>Kolejny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poziom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produktywności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klienta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EE05056-9964-0C5D-985C-21F35E9C5B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34D2192-E4EA-7616-6417-6E9CF792A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rtl="0"/>
            <a:r>
              <a:rPr lang="en-US" dirty="0" err="1"/>
              <a:t>Dokąd</a:t>
            </a:r>
            <a:r>
              <a:rPr lang="en-US" dirty="0"/>
              <a:t> </a:t>
            </a:r>
            <a:r>
              <a:rPr lang="en-US" dirty="0" err="1"/>
              <a:t>zmierzamy</a:t>
            </a:r>
            <a:endParaRPr lang="en-US" dirty="0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30689A65-5D0C-8BFB-303D-B826CB4DF6D1}"/>
              </a:ext>
            </a:extLst>
          </p:cNvPr>
          <p:cNvCxnSpPr/>
          <p:nvPr/>
        </p:nvCxnSpPr>
        <p:spPr>
          <a:xfrm flipV="1">
            <a:off x="2402546" y="4475609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346F6FA0-EEBA-C090-9C6D-778DC01ECAC3}"/>
              </a:ext>
            </a:extLst>
          </p:cNvPr>
          <p:cNvSpPr txBox="1"/>
          <p:nvPr/>
        </p:nvSpPr>
        <p:spPr>
          <a:xfrm>
            <a:off x="1112658" y="3469857"/>
            <a:ext cx="2579776" cy="608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Najwyższa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jakość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komponentów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00548B-D428-016A-9B0A-B1DCFB677BE1}"/>
              </a:ext>
            </a:extLst>
          </p:cNvPr>
          <p:cNvSpPr/>
          <p:nvPr/>
        </p:nvSpPr>
        <p:spPr>
          <a:xfrm>
            <a:off x="2208318" y="4169988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1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DAAB61C-2434-234C-303D-37AF36CFE513}"/>
              </a:ext>
            </a:extLst>
          </p:cNvPr>
          <p:cNvCxnSpPr>
            <a:cxnSpLocks/>
          </p:cNvCxnSpPr>
          <p:nvPr/>
        </p:nvCxnSpPr>
        <p:spPr>
          <a:xfrm flipV="1">
            <a:off x="4798746" y="4475609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5D8408B0-80F1-AAC0-2208-D5280D5AE455}"/>
              </a:ext>
            </a:extLst>
          </p:cNvPr>
          <p:cNvSpPr txBox="1"/>
          <p:nvPr/>
        </p:nvSpPr>
        <p:spPr>
          <a:xfrm>
            <a:off x="3501492" y="3469857"/>
            <a:ext cx="2594508" cy="352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Inteligtne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innowacje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385B93-5B9E-7D23-A495-28151AF63D13}"/>
              </a:ext>
            </a:extLst>
          </p:cNvPr>
          <p:cNvSpPr/>
          <p:nvPr/>
        </p:nvSpPr>
        <p:spPr>
          <a:xfrm>
            <a:off x="4604518" y="4169988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2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A8C98E97-464C-5865-B2E1-7600935C9C5E}"/>
              </a:ext>
            </a:extLst>
          </p:cNvPr>
          <p:cNvCxnSpPr/>
          <p:nvPr/>
        </p:nvCxnSpPr>
        <p:spPr>
          <a:xfrm flipV="1">
            <a:off x="7052099" y="3525681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7C672C87-F7E6-1E86-2C1E-FE30E8616D99}"/>
              </a:ext>
            </a:extLst>
          </p:cNvPr>
          <p:cNvSpPr txBox="1"/>
          <p:nvPr/>
        </p:nvSpPr>
        <p:spPr>
          <a:xfrm>
            <a:off x="5639467" y="2530672"/>
            <a:ext cx="2825264" cy="608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Specjalizacja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w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automatyzacji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922C60-8F2E-E2E2-1A9D-21F63247BD45}"/>
              </a:ext>
            </a:extLst>
          </p:cNvPr>
          <p:cNvSpPr/>
          <p:nvPr/>
        </p:nvSpPr>
        <p:spPr>
          <a:xfrm>
            <a:off x="6857871" y="3220060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3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93C63C0D-D0BD-1487-122C-DD7F6BB285F2}"/>
              </a:ext>
            </a:extLst>
          </p:cNvPr>
          <p:cNvCxnSpPr>
            <a:cxnSpLocks/>
          </p:cNvCxnSpPr>
          <p:nvPr/>
        </p:nvCxnSpPr>
        <p:spPr>
          <a:xfrm flipV="1">
            <a:off x="9019470" y="2600157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2996FCD4-3A6B-A292-AD01-167A509C3C8C}"/>
              </a:ext>
            </a:extLst>
          </p:cNvPr>
          <p:cNvSpPr txBox="1"/>
          <p:nvPr/>
        </p:nvSpPr>
        <p:spPr>
          <a:xfrm>
            <a:off x="7890874" y="1644624"/>
            <a:ext cx="2126570" cy="608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Process know-how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CF1DDB-2708-4139-A986-10117F2BF656}"/>
              </a:ext>
            </a:extLst>
          </p:cNvPr>
          <p:cNvSpPr/>
          <p:nvPr/>
        </p:nvSpPr>
        <p:spPr>
          <a:xfrm>
            <a:off x="8825242" y="2294536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4</a:t>
            </a:r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6BC29804-516B-6368-EA6A-922D956E3D22}"/>
              </a:ext>
            </a:extLst>
          </p:cNvPr>
          <p:cNvCxnSpPr/>
          <p:nvPr/>
        </p:nvCxnSpPr>
        <p:spPr>
          <a:xfrm flipV="1">
            <a:off x="11015418" y="2600157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54127E8C-3784-3233-E16D-9061DD47004F}"/>
              </a:ext>
            </a:extLst>
          </p:cNvPr>
          <p:cNvSpPr txBox="1"/>
          <p:nvPr/>
        </p:nvSpPr>
        <p:spPr>
          <a:xfrm>
            <a:off x="10017444" y="1377019"/>
            <a:ext cx="1995948" cy="865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Fago Pro" panose="02000506040000020004" pitchFamily="2" charset="77"/>
              </a:rPr>
              <a:t>Testy </a:t>
            </a:r>
            <a:r>
              <a:rPr lang="en-US" sz="2000" b="1" dirty="0" err="1">
                <a:solidFill>
                  <a:prstClr val="white"/>
                </a:solidFill>
                <a:latin typeface="Fago Pro" panose="02000506040000020004" pitchFamily="2" charset="77"/>
              </a:rPr>
              <a:t>potwierdzające</a:t>
            </a:r>
            <a:r>
              <a:rPr lang="en-US" sz="2000" b="1" dirty="0">
                <a:solidFill>
                  <a:prstClr val="white"/>
                </a:solidFill>
                <a:latin typeface="Fago Pro" panose="02000506040000020004" pitchFamily="2" charset="77"/>
              </a:rPr>
              <a:t> w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CoLabie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75A7FE-B6F6-B8E0-2DE6-3ECD01EEA86E}"/>
              </a:ext>
            </a:extLst>
          </p:cNvPr>
          <p:cNvSpPr/>
          <p:nvPr/>
        </p:nvSpPr>
        <p:spPr>
          <a:xfrm>
            <a:off x="10821190" y="2294536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5</a:t>
            </a:r>
          </a:p>
        </p:txBody>
      </p:sp>
      <p:sp>
        <p:nvSpPr>
          <p:cNvPr id="21" name="Freihandform 20">
            <a:extLst>
              <a:ext uri="{FF2B5EF4-FFF2-40B4-BE49-F238E27FC236}">
                <a16:creationId xmlns:a16="http://schemas.microsoft.com/office/drawing/2014/main" id="{49709147-10E2-0083-5A59-A571623AA602}"/>
              </a:ext>
            </a:extLst>
          </p:cNvPr>
          <p:cNvSpPr/>
          <p:nvPr/>
        </p:nvSpPr>
        <p:spPr>
          <a:xfrm>
            <a:off x="-47424" y="3896578"/>
            <a:ext cx="12286848" cy="1870705"/>
          </a:xfrm>
          <a:custGeom>
            <a:avLst/>
            <a:gdLst>
              <a:gd name="connsiteX0" fmla="*/ 0 w 12446000"/>
              <a:gd name="connsiteY0" fmla="*/ 1430867 h 1439333"/>
              <a:gd name="connsiteX1" fmla="*/ 6096000 w 12446000"/>
              <a:gd name="connsiteY1" fmla="*/ 1439333 h 1439333"/>
              <a:gd name="connsiteX2" fmla="*/ 9135533 w 12446000"/>
              <a:gd name="connsiteY2" fmla="*/ 0 h 1439333"/>
              <a:gd name="connsiteX3" fmla="*/ 12217400 w 12446000"/>
              <a:gd name="connsiteY3" fmla="*/ 0 h 1439333"/>
              <a:gd name="connsiteX4" fmla="*/ 12446000 w 12446000"/>
              <a:gd name="connsiteY4" fmla="*/ 76200 h 1439333"/>
              <a:gd name="connsiteX0" fmla="*/ 0 w 12496800"/>
              <a:gd name="connsiteY0" fmla="*/ 1430867 h 1439333"/>
              <a:gd name="connsiteX1" fmla="*/ 6096000 w 12496800"/>
              <a:gd name="connsiteY1" fmla="*/ 1439333 h 1439333"/>
              <a:gd name="connsiteX2" fmla="*/ 9135533 w 12496800"/>
              <a:gd name="connsiteY2" fmla="*/ 0 h 1439333"/>
              <a:gd name="connsiteX3" fmla="*/ 12217400 w 12496800"/>
              <a:gd name="connsiteY3" fmla="*/ 0 h 1439333"/>
              <a:gd name="connsiteX4" fmla="*/ 12496800 w 12496800"/>
              <a:gd name="connsiteY4" fmla="*/ 16933 h 1439333"/>
              <a:gd name="connsiteX0" fmla="*/ 0 w 12970933"/>
              <a:gd name="connsiteY0" fmla="*/ 1430867 h 1439333"/>
              <a:gd name="connsiteX1" fmla="*/ 6096000 w 12970933"/>
              <a:gd name="connsiteY1" fmla="*/ 1439333 h 1439333"/>
              <a:gd name="connsiteX2" fmla="*/ 9135533 w 12970933"/>
              <a:gd name="connsiteY2" fmla="*/ 0 h 1439333"/>
              <a:gd name="connsiteX3" fmla="*/ 12217400 w 12970933"/>
              <a:gd name="connsiteY3" fmla="*/ 0 h 1439333"/>
              <a:gd name="connsiteX4" fmla="*/ 12970933 w 12970933"/>
              <a:gd name="connsiteY4" fmla="*/ 42333 h 1439333"/>
              <a:gd name="connsiteX0" fmla="*/ 0 w 12972104"/>
              <a:gd name="connsiteY0" fmla="*/ 1430867 h 1439333"/>
              <a:gd name="connsiteX1" fmla="*/ 6096000 w 12972104"/>
              <a:gd name="connsiteY1" fmla="*/ 1439333 h 1439333"/>
              <a:gd name="connsiteX2" fmla="*/ 9135533 w 12972104"/>
              <a:gd name="connsiteY2" fmla="*/ 0 h 1439333"/>
              <a:gd name="connsiteX3" fmla="*/ 12217400 w 12972104"/>
              <a:gd name="connsiteY3" fmla="*/ 0 h 1439333"/>
              <a:gd name="connsiteX4" fmla="*/ 12970933 w 12972104"/>
              <a:gd name="connsiteY4" fmla="*/ 42333 h 1439333"/>
              <a:gd name="connsiteX0" fmla="*/ 0 w 12217400"/>
              <a:gd name="connsiteY0" fmla="*/ 1430867 h 1439333"/>
              <a:gd name="connsiteX1" fmla="*/ 6096000 w 12217400"/>
              <a:gd name="connsiteY1" fmla="*/ 1439333 h 1439333"/>
              <a:gd name="connsiteX2" fmla="*/ 9135533 w 12217400"/>
              <a:gd name="connsiteY2" fmla="*/ 0 h 1439333"/>
              <a:gd name="connsiteX3" fmla="*/ 12217400 w 12217400"/>
              <a:gd name="connsiteY3" fmla="*/ 0 h 1439333"/>
              <a:gd name="connsiteX0" fmla="*/ 0 w 12217400"/>
              <a:gd name="connsiteY0" fmla="*/ 1430867 h 2388457"/>
              <a:gd name="connsiteX1" fmla="*/ 4070430 w 12217400"/>
              <a:gd name="connsiteY1" fmla="*/ 2388457 h 2388457"/>
              <a:gd name="connsiteX2" fmla="*/ 9135533 w 12217400"/>
              <a:gd name="connsiteY2" fmla="*/ 0 h 2388457"/>
              <a:gd name="connsiteX3" fmla="*/ 12217400 w 12217400"/>
              <a:gd name="connsiteY3" fmla="*/ 0 h 2388457"/>
              <a:gd name="connsiteX0" fmla="*/ 0 w 12217400"/>
              <a:gd name="connsiteY0" fmla="*/ 1430867 h 1867596"/>
              <a:gd name="connsiteX1" fmla="*/ 5181599 w 12217400"/>
              <a:gd name="connsiteY1" fmla="*/ 1867596 h 1867596"/>
              <a:gd name="connsiteX2" fmla="*/ 9135533 w 12217400"/>
              <a:gd name="connsiteY2" fmla="*/ 0 h 1867596"/>
              <a:gd name="connsiteX3" fmla="*/ 12217400 w 12217400"/>
              <a:gd name="connsiteY3" fmla="*/ 0 h 1867596"/>
              <a:gd name="connsiteX0" fmla="*/ 0 w 12275274"/>
              <a:gd name="connsiteY0" fmla="*/ 1835981 h 1867596"/>
              <a:gd name="connsiteX1" fmla="*/ 5239473 w 12275274"/>
              <a:gd name="connsiteY1" fmla="*/ 1867596 h 1867596"/>
              <a:gd name="connsiteX2" fmla="*/ 9193407 w 12275274"/>
              <a:gd name="connsiteY2" fmla="*/ 0 h 1867596"/>
              <a:gd name="connsiteX3" fmla="*/ 12275274 w 12275274"/>
              <a:gd name="connsiteY3" fmla="*/ 0 h 1867596"/>
              <a:gd name="connsiteX0" fmla="*/ 0 w 12286848"/>
              <a:gd name="connsiteY0" fmla="*/ 1870705 h 1870705"/>
              <a:gd name="connsiteX1" fmla="*/ 5251047 w 12286848"/>
              <a:gd name="connsiteY1" fmla="*/ 1867596 h 1870705"/>
              <a:gd name="connsiteX2" fmla="*/ 9204981 w 12286848"/>
              <a:gd name="connsiteY2" fmla="*/ 0 h 1870705"/>
              <a:gd name="connsiteX3" fmla="*/ 12286848 w 12286848"/>
              <a:gd name="connsiteY3" fmla="*/ 0 h 1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848" h="1870705">
                <a:moveTo>
                  <a:pt x="0" y="1870705"/>
                </a:moveTo>
                <a:lnTo>
                  <a:pt x="5251047" y="1867596"/>
                </a:lnTo>
                <a:lnTo>
                  <a:pt x="9204981" y="0"/>
                </a:lnTo>
                <a:lnTo>
                  <a:pt x="12286848" y="0"/>
                </a:lnTo>
              </a:path>
            </a:pathLst>
          </a:custGeom>
          <a:noFill/>
          <a:ln w="762000"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D271C2D-875F-2D0F-9E16-FF7D56215429}"/>
              </a:ext>
            </a:extLst>
          </p:cNvPr>
          <p:cNvSpPr txBox="1"/>
          <p:nvPr/>
        </p:nvSpPr>
        <p:spPr>
          <a:xfrm>
            <a:off x="6096000" y="5430520"/>
            <a:ext cx="6029318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Jesteśmy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twoim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partnerem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w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produktywności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1314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Zwei Sprechblasen">
            <a:extLst>
              <a:ext uri="{FF2B5EF4-FFF2-40B4-BE49-F238E27FC236}">
                <a16:creationId xmlns:a16="http://schemas.microsoft.com/office/drawing/2014/main" id="{E2C6B40C-BB57-6FB0-6346-72D131BB1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697" t="24464" r="16634" b="25036"/>
          <a:stretch/>
        </p:blipFill>
        <p:spPr>
          <a:xfrm>
            <a:off x="1028700" y="2105025"/>
            <a:ext cx="3579583" cy="275272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tending</a:t>
            </a:r>
            <a:endParaRPr lang="de-DE" b="1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2A66FD7-F2A5-04AD-36A1-8F0C928760AA}"/>
              </a:ext>
            </a:extLst>
          </p:cNvPr>
          <p:cNvGrpSpPr/>
          <p:nvPr/>
        </p:nvGrpSpPr>
        <p:grpSpPr>
          <a:xfrm>
            <a:off x="2417533" y="3083775"/>
            <a:ext cx="8574317" cy="2143125"/>
            <a:chOff x="1998433" y="3036150"/>
            <a:chExt cx="8574317" cy="2143125"/>
          </a:xfrm>
        </p:grpSpPr>
        <p:pic>
          <p:nvPicPr>
            <p:cNvPr id="1026" name="Picture 2" descr="ChatGPT – Wikipedia">
              <a:extLst>
                <a:ext uri="{FF2B5EF4-FFF2-40B4-BE49-F238E27FC236}">
                  <a16:creationId xmlns:a16="http://schemas.microsoft.com/office/drawing/2014/main" id="{2F85757A-6437-36E9-B7C9-C6D9F87DB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222" l="3556" r="98667">
                          <a14:foregroundMark x1="14222" y1="94667" x2="5333" y2="33333"/>
                          <a14:foregroundMark x1="5333" y1="33333" x2="16889" y2="10222"/>
                          <a14:foregroundMark x1="16889" y1="10222" x2="58667" y2="7111"/>
                          <a14:foregroundMark x1="58667" y1="7111" x2="87556" y2="12889"/>
                          <a14:foregroundMark x1="87556" y1="12889" x2="96444" y2="84889"/>
                          <a14:foregroundMark x1="96444" y1="84889" x2="72000" y2="93778"/>
                          <a14:foregroundMark x1="72000" y1="93778" x2="14667" y2="96444"/>
                          <a14:foregroundMark x1="14667" y1="96444" x2="13333" y2="94667"/>
                          <a14:foregroundMark x1="13333" y1="92000" x2="3556" y2="47111"/>
                          <a14:foregroundMark x1="3556" y1="47111" x2="5778" y2="22667"/>
                          <a14:foregroundMark x1="5778" y1="19111" x2="32889" y2="7111"/>
                          <a14:foregroundMark x1="32889" y1="7111" x2="69333" y2="5333"/>
                          <a14:foregroundMark x1="69333" y1="5333" x2="76444" y2="5333"/>
                          <a14:foregroundMark x1="11556" y1="8444" x2="68000" y2="444"/>
                          <a14:foregroundMark x1="68000" y1="444" x2="83556" y2="444"/>
                          <a14:foregroundMark x1="92000" y1="10667" x2="95111" y2="73333"/>
                          <a14:foregroundMark x1="90222" y1="19111" x2="98222" y2="57778"/>
                          <a14:foregroundMark x1="28889" y1="94667" x2="98667" y2="98222"/>
                          <a14:foregroundMark x1="32444" y1="69333" x2="36000" y2="34667"/>
                          <a14:foregroundMark x1="36000" y1="34667" x2="36444" y2="33778"/>
                          <a14:foregroundMark x1="37778" y1="21333" x2="23556" y2="57333"/>
                          <a14:foregroundMark x1="23556" y1="57333" x2="23111" y2="61778"/>
                          <a14:foregroundMark x1="21333" y1="69778" x2="53778" y2="28000"/>
                          <a14:foregroundMark x1="53778" y1="28000" x2="60889" y2="24889"/>
                          <a14:foregroundMark x1="60889" y1="24889" x2="62667" y2="71556"/>
                          <a14:foregroundMark x1="62222" y1="81333" x2="79111" y2="50222"/>
                          <a14:foregroundMark x1="79111" y1="50222" x2="80000" y2="44000"/>
                          <a14:foregroundMark x1="78667" y1="44444" x2="46222" y2="49333"/>
                          <a14:backgroundMark x1="4444" y1="2222" x2="3556" y2="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433" y="303615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72088A0-66BA-636E-46FE-A73CB2C3492C}"/>
                </a:ext>
              </a:extLst>
            </p:cNvPr>
            <p:cNvSpPr txBox="1"/>
            <p:nvPr/>
          </p:nvSpPr>
          <p:spPr>
            <a:xfrm>
              <a:off x="4141558" y="3692213"/>
              <a:ext cx="643119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”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Stwórz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maszynę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Nie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popełnij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żadnych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błędów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unikaj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pisania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…”</a:t>
              </a:r>
              <a:endPara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80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C26613B-40AB-1BCC-41ED-28A34C9BA5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8" name="Grafik 7" descr="Ein Bild, das Autoteile, Maschine, Rad, Bautechnik enthält.&#10;&#10;Automatisch generierte Beschreibung">
            <a:extLst>
              <a:ext uri="{FF2B5EF4-FFF2-40B4-BE49-F238E27FC236}">
                <a16:creationId xmlns:a16="http://schemas.microsoft.com/office/drawing/2014/main" id="{09807C0A-8FFF-17E5-9A28-B2524DE05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40" y="2431"/>
            <a:ext cx="6855569" cy="6855569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13010" y="6531007"/>
            <a:ext cx="1578990" cy="32699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de-DE" sz="1600" dirty="0"/>
              <a:t>Source: </a:t>
            </a:r>
            <a:r>
              <a:rPr lang="de-DE" sz="1600" dirty="0" err="1"/>
              <a:t>ChatGPT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4683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tending</a:t>
            </a:r>
            <a:endParaRPr lang="de-DE" b="1" dirty="0"/>
          </a:p>
        </p:txBody>
      </p:sp>
      <p:pic>
        <p:nvPicPr>
          <p:cNvPr id="5" name="Grafik 4" descr="Zwei Sprechblasen">
            <a:extLst>
              <a:ext uri="{FF2B5EF4-FFF2-40B4-BE49-F238E27FC236}">
                <a16:creationId xmlns:a16="http://schemas.microsoft.com/office/drawing/2014/main" id="{A285F83A-6FBD-A0B3-A4D1-F944254A5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697" t="24464" r="16634" b="25036"/>
          <a:stretch/>
        </p:blipFill>
        <p:spPr>
          <a:xfrm>
            <a:off x="1028700" y="2105025"/>
            <a:ext cx="3579583" cy="2752725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512184E-0826-D564-8553-019DC86387A9}"/>
              </a:ext>
            </a:extLst>
          </p:cNvPr>
          <p:cNvGrpSpPr/>
          <p:nvPr/>
        </p:nvGrpSpPr>
        <p:grpSpPr>
          <a:xfrm>
            <a:off x="2417533" y="3083775"/>
            <a:ext cx="8574317" cy="2143125"/>
            <a:chOff x="1998433" y="3036150"/>
            <a:chExt cx="8574317" cy="2143125"/>
          </a:xfrm>
        </p:grpSpPr>
        <p:pic>
          <p:nvPicPr>
            <p:cNvPr id="7" name="Picture 2" descr="ChatGPT – Wikipedia">
              <a:extLst>
                <a:ext uri="{FF2B5EF4-FFF2-40B4-BE49-F238E27FC236}">
                  <a16:creationId xmlns:a16="http://schemas.microsoft.com/office/drawing/2014/main" id="{FD64F99E-00B1-4B0A-5609-2443953FA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222" l="3556" r="98667">
                          <a14:foregroundMark x1="14222" y1="94667" x2="5333" y2="33333"/>
                          <a14:foregroundMark x1="5333" y1="33333" x2="16889" y2="10222"/>
                          <a14:foregroundMark x1="16889" y1="10222" x2="58667" y2="7111"/>
                          <a14:foregroundMark x1="58667" y1="7111" x2="87556" y2="12889"/>
                          <a14:foregroundMark x1="87556" y1="12889" x2="96444" y2="84889"/>
                          <a14:foregroundMark x1="96444" y1="84889" x2="72000" y2="93778"/>
                          <a14:foregroundMark x1="72000" y1="93778" x2="14667" y2="96444"/>
                          <a14:foregroundMark x1="14667" y1="96444" x2="13333" y2="94667"/>
                          <a14:foregroundMark x1="13333" y1="92000" x2="3556" y2="47111"/>
                          <a14:foregroundMark x1="3556" y1="47111" x2="5778" y2="22667"/>
                          <a14:foregroundMark x1="5778" y1="19111" x2="32889" y2="7111"/>
                          <a14:foregroundMark x1="32889" y1="7111" x2="69333" y2="5333"/>
                          <a14:foregroundMark x1="69333" y1="5333" x2="76444" y2="5333"/>
                          <a14:foregroundMark x1="11556" y1="8444" x2="68000" y2="444"/>
                          <a14:foregroundMark x1="68000" y1="444" x2="83556" y2="444"/>
                          <a14:foregroundMark x1="92000" y1="10667" x2="95111" y2="73333"/>
                          <a14:foregroundMark x1="90222" y1="19111" x2="98222" y2="57778"/>
                          <a14:foregroundMark x1="28889" y1="94667" x2="98667" y2="98222"/>
                          <a14:foregroundMark x1="32444" y1="69333" x2="36000" y2="34667"/>
                          <a14:foregroundMark x1="36000" y1="34667" x2="36444" y2="33778"/>
                          <a14:foregroundMark x1="37778" y1="21333" x2="23556" y2="57333"/>
                          <a14:foregroundMark x1="23556" y1="57333" x2="23111" y2="61778"/>
                          <a14:foregroundMark x1="21333" y1="69778" x2="53778" y2="28000"/>
                          <a14:foregroundMark x1="53778" y1="28000" x2="60889" y2="24889"/>
                          <a14:foregroundMark x1="60889" y1="24889" x2="62667" y2="71556"/>
                          <a14:foregroundMark x1="62222" y1="81333" x2="79111" y2="50222"/>
                          <a14:foregroundMark x1="79111" y1="50222" x2="80000" y2="44000"/>
                          <a14:foregroundMark x1="78667" y1="44444" x2="46222" y2="49333"/>
                          <a14:backgroundMark x1="4444" y1="2222" x2="3556" y2="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433" y="303615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ECF4403-24CC-3BA6-F648-836E9CAB4417}"/>
                </a:ext>
              </a:extLst>
            </p:cNvPr>
            <p:cNvSpPr txBox="1"/>
            <p:nvPr/>
          </p:nvSpPr>
          <p:spPr>
            <a:xfrm>
              <a:off x="4141558" y="3322882"/>
              <a:ext cx="64311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“...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Dostaniesz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nagrodę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 To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było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dobre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Daj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mi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inną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wersję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,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mniej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złożoną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bardziej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realistyczną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Poszukaj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referencji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w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Internecie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.”</a:t>
              </a:r>
              <a:endPara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55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37BAFD8-59A8-F3AE-71A5-0046A2AE2D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2" name="Grafik 1" descr="Ein Bild, das Maschine, Forschungsinstrument, Werkzeugmaschine, Im Haus enthält.&#10;&#10;Automatisch generierte Beschreibung">
            <a:extLst>
              <a:ext uri="{FF2B5EF4-FFF2-40B4-BE49-F238E27FC236}">
                <a16:creationId xmlns:a16="http://schemas.microsoft.com/office/drawing/2014/main" id="{08A9C1C9-3B01-68F8-41F4-3E87FAEF8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40" y="0"/>
            <a:ext cx="6858000" cy="6858000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B47BE5EE-56ED-0C17-E7E2-0196DF875BAF}"/>
              </a:ext>
            </a:extLst>
          </p:cNvPr>
          <p:cNvSpPr txBox="1">
            <a:spLocks/>
          </p:cNvSpPr>
          <p:nvPr/>
        </p:nvSpPr>
        <p:spPr>
          <a:xfrm>
            <a:off x="10613010" y="6531007"/>
            <a:ext cx="1578990" cy="3269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dirty="0"/>
              <a:t>Source: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ChatGPT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50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1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L="247650" marR="0" indent="-24765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buFont typeface="Arial" panose="020B0604020202020204" pitchFamily="34" charset="0"/>
          <a:buChar char="•"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003D6A"/>
            </a:solidFill>
            <a:effectLst/>
            <a:uLnTx/>
            <a:uFillTx/>
            <a:latin typeface="+mj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Unternehmenspraesentation_EN_2022-10-26_cw.pptx" id="{8DD001AD-4784-40F2-B594-D9E12958CD1D}" vid="{F634E520-B669-4770-9AAB-C9E01784C541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7B92B47-9CB9-4B31-A133-D00C02FF4797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t3l1vtk91122n3e50tbjuubm43\&quot;,\&quot;tenant\&quot;:\&quot;schunk.canto.de\&quot;,\&quot;time\&quot;:\&quot;20240118092355000\&quot;,\&quot;name\&quot;:\&quot;TANDEM-KRP3_Sonderbacken_VERO-S-NSL_Palette_NSR_Werkstückbeladung_Anwendungsbild_2023.tif\&quot;,\&quot;addedby\&quot;:\&quot;test\&quot;},{\&quot;scheme\&quot;:\&quot;image\&quot;,\&quot;id\&quot;:\&quot;r5bluuchrd669e3l64sfq4735h\&quot;,\&quot;tenant\&quot;:\&quot;schunk.canto.de\&quot;,\&quot;time\&quot;:\&quot;20240118092352000\&quot;,\&quot;name\&quot;:\&quot;TANDEM-KRP3_Sonderbacken_VERO-S-NSL_Palette_NSR_Maschinenbeladung_Anwendungsbild2_2023.tif\&quot;,\&quot;addedby\&quot;:\&quot;test\&quot;},{\&quot;scheme\&quot;:\&quot;image\&quot;,\&quot;id\&quot;:\&quot;gk1he4qd4t6h16ff7aqjp9vo1p\&quot;,\&quot;tenant\&quot;:\&quot;schunk.canto.de\&quot;,\&quot;time\&quot;:\&quot;20240118092350000\&quot;,\&quot;name\&quot;:\&quot;TANDEM-KRP3_Sonderbacken_VERO-S-NSL_Palette_NSR_Maschinenbeladung_Anwendungsbild_2023.tif\&quot;,\&quot;addedby\&quot;:\&quot;test\&quot;},{\&quot;scheme\&quot;:\&quot;image\&quot;,\&quot;id\&quot;:\&quot;7s1tefme110ifb7jcvtcghlj0g\&quot;,\&quot;tenant\&quot;:\&quot;schunk.canto.de\&quot;,\&quot;time\&quot;:\&quot;20220502085244000\&quot;,\&quot;name\&quot;:\&quot;Unternehmensbild_Produktionsstätte_11_2013_CMYK.tif\&quot;,\&quot;addedby\&quot;:\&quot;test\&quot;},{\&quot;scheme\&quot;:\&quot;image\&quot;,\&quot;id\&quot;:\&quot;f9a7elc74l5pra7usmv00hu83u\&quot;,\&quot;tenant\&quot;:\&quot;schunk.canto.de\&quot;,\&quot;time\&quot;:\&quot;20220502085422000\&quot;,\&quot;name\&quot;:\&quot;Unternehmensbild_Produktionsstätte_04_2014_CMYK.tif\&quot;,\&quot;addedby\&quot;:\&quot;test\&quot;},{\&quot;scheme\&quot;:\&quot;other\&quot;,\&quot;id\&quot;:\&quot;9dh18amckl3sre57062ffch00a\&quot;,\&quot;tenant\&quot;:\&quot;schunk.canto.de\&quot;,\&quot;time\&quot;:\&quot;20240116162627000\&quot;,\&quot;name\&quot;:\&quot;Anwenderbericht_WIKA_Baukasten_Spanntechnik_DE_EN_05_2023.zip\&quot;,\&quot;addedby\&quot;:\&quot;test\&quot;},{\&quot;scheme\&quot;:\&quot;other\&quot;,\&quot;id\&quot;:\&quot;jl1gl08kc5359fi7vin3e0ma0n\&quot;,\&quot;tenant\&quot;:\&quot;schunk.canto.de\&quot;,\&quot;time\&quot;:\&quot;20231024122957000\&quot;,\&quot;name\&quot;:\&quot;Softwareplattform_EGU_EGK_Fachbericht_DE_EN_08_2023.zip\&quot;,\&quot;addedby\&quot;:\&quot;test\&quot;},{\&quot;scheme\&quot;:\&quot;other\&quot;,\&quot;id\&quot;:\&quot;sqq3jif93l78l1cnhp3usggo02\&quot;,\&quot;tenant\&quot;:\&quot;schunk.canto.de\&quot;,\&quot;time\&quot;:\&quot;20220909091958000\&quot;,\&quot;name\&quot;:\&quot;AMB_Preview_Presseinformation_DE_EN_07_2022.zip\&quot;,\&quot;addedby\&quot;:\&quot;test\&quot;},{\&quot;scheme\&quot;:\&quot;image\&quot;,\&quot;id\&quot;:\&quot;mgeebbgvc94o9ceqtob182vh5h\&quot;,\&quot;tenant\&quot;:\&quot;schunk.canto.de\&quot;,\&quot;time\&quot;:\&quot;20220413142039000\&quot;,\&quot;name\&quot;:\&quot;Aufspannturm_KONTEC_KSM_TENDO_Platinum_Anwendungsbild_02_05_2018.tif\&quot;,\&quot;addedby\&quot;:\&quot;test\&quot;},{\&quot;scheme\&quot;:\&quot;image\&quot;,\&quot;id\&quot;:\&quot;fpmja53d396gl199ll43qp5h0n\&quot;,\&quot;tenant\&quot;:\&quot;schunk.canto.de\&quot;,\&quot;time\&quot;:\&quot;20231004132732000\&quot;,\&quot;name\&quot;:\&quot;TENDO_Silver_Produkt-Keyvisual_09-2023.psd\&quot;,\&quot;addedby\&quot;:\&quot;test\&quot;},{\&quot;scheme\&quot;:\&quot;image\&quot;,\&quot;id\&quot;:\&quot;59g7sf95m508p1025a4v6fjf51\&quot;,\&quot;tenant\&quot;:\&quot;schunk.canto.de\&quot;,\&quot;time\&quot;:\&quot;20230801180639000\&quot;,\&quot;name\&quot;:\&quot;VERO-S NSE-S mini 90-25-IOL Produktbild Stellvertreter.PSD\&quot;,\&quot;addedby\&quot;:\&quot;test\&quot;},{\&quot;scheme\&quot;:\&quot;image\&quot;,\&quot;id\&quot;:\&quot;gnkna39rhd2g958ekt99a48l4d\&quot;,\&quot;tenant\&quot;:\&quot;schunk.canto.de\&quot;,\&quot;time\&quot;:\&quot;20220809141941000\&quot;,\&quot;name\&quot;:\&quot;GSW-B-P Produktbild.PSD\&quot;,\&quot;addedby\&quot;:\&quot;test\&quot;},{\&quot;scheme\&quot;:\&quot;image\&quot;,\&quot;id\&quot;:\&quot;4o6avqltkh72reur217f094l5b\&quot;,\&quot;tenant\&quot;:\&quot;schunk.canto.de\&quot;,\&quot;time\&quot;:\&quot;20230427115608000\&quot;,\&quot;name\&quot;:\&quot;KRP3 160 Produktbild Variante.PSD\&quot;,\&quot;addedby\&quot;:\&quot;test\&quot;},{\&quot;scheme\&quot;:\&quot;image\&quot;,\&quot;id\&quot;:\&quot;25lddb1iul75v7hj65phs7vm0u\&quot;,\&quot;tenant\&quot;:\&quot;schunk.canto.de\&quot;,\&quot;time\&quot;:\&quot;20221109181722000\&quot;,\&quot;name\&quot;:\&quot;Produktbild EGU SG.PSD\&quot;,\&quot;addedby\&quot;:\&quot;test\&quot;},{\&quot;scheme\&quot;:\&quot;image\&quot;,\&quot;id\&quot;:\&quot;1u2ioqhcn11j9cekpn1lh16f6t\&quot;,\&quot;tenant\&quot;:\&quot;schunk.canto.de\&quot;,\&quot;time\&quot;:\&quot;20220809150101000\&quot;,\&quot;name\&quot;:\&quot;KSX mit Alu-Aufsatzbacken Produktbild.PSD\&quot;,\&quot;addedby\&quot;:\&quot;test\&quot;},{\&quot;scheme\&quot;:\&quot;image\&quot;,\&quot;id\&quot;:\&quot;0um7jmumj55351eoqmh391fv1u\&quot;,\&quot;tenant\&quot;:\&quot;schunk.canto.de\&quot;,\&quot;time\&quot;:\&quot;20220808171500000\&quot;,\&quot;name\&quot;:\&quot;ROTA NCE 260-81 KV Produktbild Variante.PSD\&quot;,\&quot;addedby\&quot;:\&quot;test\&quot;},{\&quot;scheme\&quot;:\&quot;image\&quot;,\&quot;id\&quot;:\&quot;lfgkhnru5d7990rairbrp82r3e\&quot;,\&quot;tenant\&quot;:\&quot;schunk.canto.de\&quot;,\&quot;time\&quot;:\&quot;20220808160022000\&quot;,\&quot;name\&quot;:\&quot;ROTA NCE Produktbild Stellvertreter Baureihe.PSD\&quot;,\&quot;addedby\&quot;:\&quot;test\&quot;},{\&quot;scheme\&quot;:\&quot;image\&quot;,\&quot;id\&quot;:\&quot;jq98su4q395rpc2clr4c986e22\&quot;,\&quot;tenant\&quot;:\&quot;schunk.canto.de\&quot;,\&quot;time\&quot;:\&quot;20231201084346000\&quot;,\&quot;name\&quot;:\&quot;Logo_Official_Partner_12_2023_CMYK.eps\&quot;,\&quot;addedby\&quot;:\&quot;test\&quot;},{\&quot;scheme\&quot;:\&quot;image\&quot;,\&quot;id\&quot;:\&quot;3de4ssn2ul3bvfiv9doue0r70u\&quot;,\&quot;tenant\&quot;:\&quot;schunk.canto.de\&quot;,\&quot;time\&quot;:\&quot;20231114135922000\&quot;,\&quot;name\&quot;:\&quot;Logo_Unternehmen_Typenschild_mitClaim_4c_ohne-HG_neg_2022.png\&quot;,\&quot;addedby\&quot;:\&quot;test\&quot;},{\&quot;scheme\&quot;:\&quot;image\&quot;,\&quot;id\&quot;:\&quot;mmto6fsrq173ha64bqqu2h2657\&quot;,\&quot;tenant\&quot;:\&quot;schunk.canto.de\&quot;,\&quot;time\&quot;:\&quot;20240117164908000\&quot;,\&quot;name\&quot;:\&quot;darstellung-Machine-Tending_16-9_ENG_0124.jpg\&quot;,\&quot;addedby\&quot;:\&quot;test\&quot;},{\&quot;scheme\&quot;:\&quot;image\&quot;,\&quot;id\&quot;:\&quot;5b4gn6s0dd7dd1uaqiffcd4l22\&quot;,\&quot;tenant\&quot;:\&quot;schunk.canto.de\&quot;,\&quot;time\&quot;:\&quot;20240325094221000\&quot;,\&quot;name\&quot;:\&quot;Werkstück und Paletten automation_Machine Tending_Anwendungsrendering_0324.psd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7f6955-63d7-4ede-b30f-d9afbdc5690c">
      <Terms xmlns="http://schemas.microsoft.com/office/infopath/2007/PartnerControls"/>
    </lcf76f155ced4ddcb4097134ff3c332f>
    <TaxCatchAll xmlns="2450bb8c-90f6-4268-9599-8195cbe8477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085E3148847647A6C894884BAC263B" ma:contentTypeVersion="11" ma:contentTypeDescription="Ein neues Dokument erstellen." ma:contentTypeScope="" ma:versionID="4979e5bdde01b4b9a3de73209e966b15">
  <xsd:schema xmlns:xsd="http://www.w3.org/2001/XMLSchema" xmlns:xs="http://www.w3.org/2001/XMLSchema" xmlns:p="http://schemas.microsoft.com/office/2006/metadata/properties" xmlns:ns2="067f6955-63d7-4ede-b30f-d9afbdc5690c" xmlns:ns3="2450bb8c-90f6-4268-9599-8195cbe8477d" targetNamespace="http://schemas.microsoft.com/office/2006/metadata/properties" ma:root="true" ma:fieldsID="f05e0cb3b79fc3f1efa140432f6474f5" ns2:_="" ns3:_="">
    <xsd:import namespace="067f6955-63d7-4ede-b30f-d9afbdc5690c"/>
    <xsd:import namespace="2450bb8c-90f6-4268-9599-8195cbe847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7f6955-63d7-4ede-b30f-d9afbdc569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50bb8c-90f6-4268-9599-8195cbe8477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331d9c6-30d5-4c83-aa17-789b442746c0}" ma:internalName="TaxCatchAll" ma:showField="CatchAllData" ma:web="2450bb8c-90f6-4268-9599-8195cbe847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4B877E-083F-45F5-95D8-8F0F706DE6E8}">
  <ds:schemaRefs>
    <ds:schemaRef ds:uri="http://purl.org/dc/elements/1.1/"/>
    <ds:schemaRef ds:uri="http://schemas.openxmlformats.org/package/2006/metadata/core-properties"/>
    <ds:schemaRef ds:uri="067f6955-63d7-4ede-b30f-d9afbdc5690c"/>
    <ds:schemaRef ds:uri="http://purl.org/dc/terms/"/>
    <ds:schemaRef ds:uri="http://schemas.microsoft.com/office/infopath/2007/PartnerControls"/>
    <ds:schemaRef ds:uri="2450bb8c-90f6-4268-9599-8195cbe8477d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C00AC38-4C83-4614-914D-30C91ABCDBA4}">
  <ds:schemaRefs>
    <ds:schemaRef ds:uri="067f6955-63d7-4ede-b30f-d9afbdc5690c"/>
    <ds:schemaRef ds:uri="2450bb8c-90f6-4268-9599-8195cbe847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C20FFF7-6BCC-4070-B344-7304B9B317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1075</Words>
  <Application>Microsoft Macintosh PowerPoint</Application>
  <PresentationFormat>Panoramiczny</PresentationFormat>
  <Paragraphs>186</Paragraphs>
  <Slides>22</Slides>
  <Notes>20</Notes>
  <HiddenSlides>2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Arial</vt:lpstr>
      <vt:lpstr>Calibri</vt:lpstr>
      <vt:lpstr>Courier New</vt:lpstr>
      <vt:lpstr>Fago Pro</vt:lpstr>
      <vt:lpstr>Symbol</vt:lpstr>
      <vt:lpstr>Wingdings</vt:lpstr>
      <vt:lpstr>1_Office</vt:lpstr>
      <vt:lpstr>Office</vt:lpstr>
      <vt:lpstr>Instrukcja wygłaszania prezentacji:</vt:lpstr>
      <vt:lpstr>Załadunek maszyn z  SCHUNK</vt:lpstr>
      <vt:lpstr>O mnie.</vt:lpstr>
      <vt:lpstr>Z warsztatu do partnera w zwiększaniu produktywności </vt:lpstr>
      <vt:lpstr>Kolejny poziom produktywności klienta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Automatyzuje - Tak / Nie?</vt:lpstr>
      <vt:lpstr>“Jeśli zautomatyzujesz zły proces, skończysz ze źle zautomatyzowanym procesem!”</vt:lpstr>
      <vt:lpstr>Warunek wstępny zautomatyzowania załadunku obrabiarki.</vt:lpstr>
      <vt:lpstr>Prezentacja programu PowerPoint</vt:lpstr>
      <vt:lpstr>SCHUNK – Twój partner w produktywności!</vt:lpstr>
      <vt:lpstr>Prezentacja programu PowerPoint</vt:lpstr>
      <vt:lpstr>Typy automatyzacji</vt:lpstr>
      <vt:lpstr>Typy automatyzacji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Zuber, Janina</dc:creator>
  <cp:lastModifiedBy>Tomasz Drzewiecki</cp:lastModifiedBy>
  <cp:revision>9</cp:revision>
  <dcterms:created xsi:type="dcterms:W3CDTF">2024-02-20T11:00:50Z</dcterms:created>
  <dcterms:modified xsi:type="dcterms:W3CDTF">2024-07-18T05:04:26Z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0x010100F0085E3148847647A6C894884BAC263B</vt:lpwstr>
  </property>
  <property fmtid="{D5CDD505-2E9C-101B-9397-08002B2CF9AE}" pid="3" name="MediaServiceImageTags">
    <vt:lpwstr/>
  </property>
  <property fmtid="{D5CDD505-2E9C-101B-9397-08002B2CF9AE}" pid="4" name="ArticulateGUID">
    <vt:lpwstr>DF0E4FBC-4293-4144-9FC4-84B7C38F5146</vt:lpwstr>
  </property>
  <property fmtid="{D5CDD505-2E9C-101B-9397-08002B2CF9AE}" pid="5" name="ArticulatePath">
    <vt:lpwstr>https://schunkgmbh.sharepoint.com/sites/MachineTending-O365/Freigegebene Dokumente/General/07_Präsentationen/202402_SCHUNK_Machine_Tending_Pitch_DE</vt:lpwstr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