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28"/>
  </p:notesMasterIdLst>
  <p:sldIdLst>
    <p:sldId id="6568" r:id="rId6"/>
    <p:sldId id="6546" r:id="rId7"/>
    <p:sldId id="6547" r:id="rId8"/>
    <p:sldId id="6119" r:id="rId9"/>
    <p:sldId id="6129" r:id="rId10"/>
    <p:sldId id="6549" r:id="rId11"/>
    <p:sldId id="6550" r:id="rId12"/>
    <p:sldId id="6551" r:id="rId13"/>
    <p:sldId id="6552" r:id="rId14"/>
    <p:sldId id="6553" r:id="rId15"/>
    <p:sldId id="6554" r:id="rId16"/>
    <p:sldId id="6555" r:id="rId17"/>
    <p:sldId id="6560" r:id="rId18"/>
    <p:sldId id="6561" r:id="rId19"/>
    <p:sldId id="6556" r:id="rId20"/>
    <p:sldId id="6557" r:id="rId21"/>
    <p:sldId id="6558" r:id="rId22"/>
    <p:sldId id="6559" r:id="rId23"/>
    <p:sldId id="6564" r:id="rId24"/>
    <p:sldId id="6566" r:id="rId25"/>
    <p:sldId id="6565" r:id="rId26"/>
    <p:sldId id="6563"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A1008-472D-12D6-F046-4C98585D21CB}" name="Schoch, Oliver" initials="OS" userId="S::oliver.schoch@de.schunk.com::806b1c71-cdf7-4094-9c66-3fad967131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834B5-7545-40A8-9605-5D49624FD680}" v="11" dt="2024-03-26T05:42:57.633"/>
    <p1510:client id="{B5B2B252-B899-4DAB-A9BC-7084AEAFEB4E}" v="3" dt="2024-03-26T07:15:26.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79" autoAdjust="0"/>
  </p:normalViewPr>
  <p:slideViewPr>
    <p:cSldViewPr snapToGrid="0">
      <p:cViewPr varScale="1">
        <p:scale>
          <a:sx n="102" d="100"/>
          <a:sy n="102" d="100"/>
        </p:scale>
        <p:origin x="15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28.06.2024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a:t>
            </a:fld>
            <a:endParaRPr lang="de-DE"/>
          </a:p>
        </p:txBody>
      </p:sp>
    </p:spTree>
    <p:extLst>
      <p:ext uri="{BB962C8B-B14F-4D97-AF65-F5344CB8AC3E}">
        <p14:creationId xmlns:p14="http://schemas.microsoft.com/office/powerpoint/2010/main" val="12667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1" dirty="0"/>
              <a:t>開催場所に応じて、エンドユーザーまたはシステムインテグレーターのロゴを追加してください。</a:t>
            </a:r>
            <a:endParaRPr lang="en-US" altLang="ja-JP" b="1" i="1" dirty="0"/>
          </a:p>
          <a:p>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2</a:t>
            </a:fld>
            <a:endParaRPr lang="de-DE"/>
          </a:p>
        </p:txBody>
      </p:sp>
    </p:spTree>
    <p:extLst>
      <p:ext uri="{BB962C8B-B14F-4D97-AF65-F5344CB8AC3E}">
        <p14:creationId xmlns:p14="http://schemas.microsoft.com/office/powerpoint/2010/main" val="16048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驚くべきことに、</a:t>
            </a:r>
            <a:r>
              <a:rPr lang="en-US" altLang="ja-JP" dirty="0"/>
              <a:t>AI</a:t>
            </a:r>
            <a:r>
              <a:rPr lang="ja-JP" altLang="en-US" dirty="0"/>
              <a:t>と現実はおそらくここで同じ理解へたどり着きます。そしてそれはフェイクではありません！</a:t>
            </a:r>
            <a:endParaRPr lang="en-US" altLang="ja-JP" dirty="0"/>
          </a:p>
          <a:p>
            <a:r>
              <a:rPr lang="ja-JP" altLang="en-US" dirty="0"/>
              <a:t>将来的には、ロボットが工作機械で作業するのが当たり前になるのでしょう。</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BCCF00"/>
                </a:solidFill>
                <a:effectLst/>
                <a:uLnTx/>
                <a:uFillTx/>
                <a:latin typeface="Fago Pro" panose="02000506040000020004" pitchFamily="50" charset="0"/>
                <a:ea typeface="+mn-ea"/>
                <a:cs typeface="+mn-cs"/>
              </a:rPr>
              <a:t>現実世界においては、自動化をするかどうかはもはや問題ではなく、どのように自動化するかを考える時期に直面しています。</a:t>
            </a:r>
            <a:endParaRPr kumimoji="0" lang="en-US" sz="1200" b="0"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0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しかし、まず考慮すべきことがひとつあります。そもそも、製造工程自体が最適化されていなければなりません。そうして初めて、自動化は期待すべき成功へとたどり着くのです。</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工作機械、クランピングデバイス、切削工具、ツールホルダー、その他の周辺機器を含む加工システム全体に常に配慮している企業は、極めて大きな効果を上げることができます。</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工作機械の自動化に王道はありません。アプリケーションに最適なソリューションを常に探し出す必要があります。</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15</a:t>
            </a:fld>
            <a:endParaRPr lang="de-DE"/>
          </a:p>
        </p:txBody>
      </p:sp>
    </p:spTree>
    <p:extLst>
      <p:ext uri="{BB962C8B-B14F-4D97-AF65-F5344CB8AC3E}">
        <p14:creationId xmlns:p14="http://schemas.microsoft.com/office/powerpoint/2010/main" val="325773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そこで私たちの出番です。工作機械の自動化を成功させるため、最初のステップからサポートします。私たちは、お客様のアプリケーションに適した自動化のタイプを皆様と一緒に探します。</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1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どのような自働化が適しているのかをご紹介させていただきます。そして喜んでサポートさせていただきます。</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extLst>
      <p:ext uri="{BB962C8B-B14F-4D97-AF65-F5344CB8AC3E}">
        <p14:creationId xmlns:p14="http://schemas.microsoft.com/office/powerpoint/2010/main" val="217585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どのタイプのオートメーションがお客様に最適であったとしても、当社はそれに適合する製品をご用意しています。</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extLst>
      <p:ext uri="{BB962C8B-B14F-4D97-AF65-F5344CB8AC3E}">
        <p14:creationId xmlns:p14="http://schemas.microsoft.com/office/powerpoint/2010/main" val="68518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b="1" i="1" dirty="0"/>
              <a:t>スライド</a:t>
            </a:r>
            <a:r>
              <a:rPr lang="en-US" altLang="ja-JP" b="1" i="1" dirty="0"/>
              <a:t>19</a:t>
            </a:r>
            <a:r>
              <a:rPr lang="ja-JP" altLang="en-US" b="1" i="1" dirty="0"/>
              <a:t>または</a:t>
            </a:r>
            <a:r>
              <a:rPr lang="en-US" altLang="ja-JP" b="1" i="1" dirty="0"/>
              <a:t>20</a:t>
            </a:r>
            <a:r>
              <a:rPr lang="ja-JP" altLang="en-US" b="1" i="1" dirty="0"/>
              <a:t>を選択してください！</a:t>
            </a:r>
            <a:endParaRPr lang="en-US" altLang="ja-JP" b="1" i="1" dirty="0"/>
          </a:p>
          <a:p>
            <a:r>
              <a:rPr lang="en-US" altLang="ja-JP" b="1" i="1" dirty="0"/>
              <a:t>19 = </a:t>
            </a:r>
            <a:r>
              <a:rPr lang="ja-JP" altLang="en-US" b="1" i="1" dirty="0"/>
              <a:t>最終顧客へのプレゼンテーション用</a:t>
            </a:r>
            <a:endParaRPr lang="en-US" altLang="ja-JP" b="1" i="1" dirty="0"/>
          </a:p>
          <a:p>
            <a:r>
              <a:rPr lang="en-US" altLang="ja-JP" b="1" i="1" dirty="0"/>
              <a:t>20 = </a:t>
            </a:r>
            <a:r>
              <a:rPr lang="ja-JP" altLang="en-US" b="1" i="1" dirty="0"/>
              <a:t>インテグレーターへのプレゼンテーション用</a:t>
            </a:r>
            <a:endParaRPr lang="en-US" altLang="ja-JP" b="1" i="1" dirty="0"/>
          </a:p>
          <a:p>
            <a:endParaRPr lang="en-US" altLang="ja-JP" b="1" i="1" dirty="0"/>
          </a:p>
          <a:p>
            <a:r>
              <a:rPr lang="ja-JP" altLang="en-US" dirty="0"/>
              <a:t>皆様にはニーズがあります我々は工作機械のあらゆる自動化に対するプロセスを理解し、最適な製品を持っています。システムインテグレーターと共に、適切な自動化ソリューションをご提案させていただきます。</a:t>
            </a:r>
            <a:endParaRPr lang="en-US" altLang="ja-JP" dirty="0"/>
          </a:p>
        </p:txBody>
      </p:sp>
      <p:sp>
        <p:nvSpPr>
          <p:cNvPr id="4" name="Foliennummernplatzhalter 3"/>
          <p:cNvSpPr>
            <a:spLocks noGrp="1"/>
          </p:cNvSpPr>
          <p:nvPr>
            <p:ph type="sldNum" sz="quarter" idx="5"/>
          </p:nvPr>
        </p:nvSpPr>
        <p:spPr/>
        <p:txBody>
          <a:bodyPr/>
          <a:lstStyle/>
          <a:p>
            <a:fld id="{0A4A11CC-6DD0-4FBA-BFE9-A30FA37B3544}" type="slidenum">
              <a:rPr lang="de-DE" smtClean="0"/>
              <a:t>20</a:t>
            </a:fld>
            <a:endParaRPr lang="de-DE"/>
          </a:p>
        </p:txBody>
      </p:sp>
    </p:spTree>
    <p:extLst>
      <p:ext uri="{BB962C8B-B14F-4D97-AF65-F5344CB8AC3E}">
        <p14:creationId xmlns:p14="http://schemas.microsoft.com/office/powerpoint/2010/main" val="23963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b="1" i="1" dirty="0"/>
              <a:t>スライド</a:t>
            </a:r>
            <a:r>
              <a:rPr lang="en-US" altLang="ja-JP" b="1" i="1" dirty="0"/>
              <a:t>19</a:t>
            </a:r>
            <a:r>
              <a:rPr lang="ja-JP" altLang="en-US" b="1" i="1" dirty="0"/>
              <a:t>または</a:t>
            </a:r>
            <a:r>
              <a:rPr lang="en-US" altLang="ja-JP" b="1" i="1" dirty="0"/>
              <a:t>20</a:t>
            </a:r>
            <a:r>
              <a:rPr lang="ja-JP" altLang="en-US" b="1" i="1" dirty="0"/>
              <a:t>を選択してください！</a:t>
            </a:r>
            <a:endParaRPr lang="en-US" altLang="ja-JP" b="1" i="1" dirty="0"/>
          </a:p>
          <a:p>
            <a:r>
              <a:rPr lang="en-US" altLang="ja-JP" b="1" i="1" dirty="0"/>
              <a:t>19 = </a:t>
            </a:r>
            <a:r>
              <a:rPr lang="ja-JP" altLang="en-US" b="1" i="1" dirty="0"/>
              <a:t>最終顧客へのプレゼンテーション用</a:t>
            </a:r>
            <a:endParaRPr lang="en-US" altLang="ja-JP" b="1" i="1" dirty="0"/>
          </a:p>
          <a:p>
            <a:r>
              <a:rPr lang="en-US" altLang="ja-JP" b="1" i="1" dirty="0"/>
              <a:t>20 = </a:t>
            </a:r>
            <a:r>
              <a:rPr lang="ja-JP" altLang="en-US" b="1" i="1" dirty="0"/>
              <a:t>インテグレーターへのプレゼンテーション用</a:t>
            </a:r>
            <a:endParaRPr lang="en-US" altLang="ja-JP" b="1" i="1" dirty="0"/>
          </a:p>
          <a:p>
            <a:endParaRPr lang="de-DE" dirty="0"/>
          </a:p>
          <a:p>
            <a:r>
              <a:rPr lang="ja-JP" altLang="en-US" dirty="0"/>
              <a:t>エンドユーザーには需要があります。我々は工作機械のあらゆる自動化に対するプロセスを理解し、最適な製品を持っています。システムインテグレーターの皆様と共に、お客様のために最適な自動化ソリューションを提案します。</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extLst>
      <p:ext uri="{BB962C8B-B14F-4D97-AF65-F5344CB8AC3E}">
        <p14:creationId xmlns:p14="http://schemas.microsoft.com/office/powerpoint/2010/main" val="136875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1" dirty="0"/>
              <a:t>プロフィール写真、氏名、役職、事業部門を追加してください。</a:t>
            </a:r>
            <a:endParaRPr lang="en-US" altLang="ja-JP" b="1" i="1" dirty="0"/>
          </a:p>
          <a:p>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extLst>
      <p:ext uri="{BB962C8B-B14F-4D97-AF65-F5344CB8AC3E}">
        <p14:creationId xmlns:p14="http://schemas.microsoft.com/office/powerpoint/2010/main" val="30729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dirty="0"/>
              <a:t>シュンクは、自動化およびクランピングテクノロジーの分野で、グリッピング技術、ツールホルダーともにトップクラスのコンポーネントを擁しています。そのため、工作機械の自動化を成功させるために必要なものはすべて、シュンクのポートフォリオに含まれています。</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4</a:t>
            </a:fld>
            <a:endParaRPr/>
          </a:p>
        </p:txBody>
      </p:sp>
    </p:spTree>
    <p:extLst>
      <p:ext uri="{BB962C8B-B14F-4D97-AF65-F5344CB8AC3E}">
        <p14:creationId xmlns:p14="http://schemas.microsoft.com/office/powerpoint/2010/main" val="220163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私たちはこれらのサービスを通じて、お客様を生産性をレベルアップします。</a:t>
            </a:r>
            <a:endParaRPr lang="de-DE" altLang="ja-JP"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7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dirty="0"/>
              <a:t>プレゼンテーションの準備中、このテーマをどのように深掘りすればよいか私は考えていました。</a:t>
            </a:r>
            <a:endParaRPr lang="en-US" altLang="ja-JP" i="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dirty="0"/>
              <a:t>そこで思いついたのが、「工作機械とは何か」を</a:t>
            </a:r>
            <a:r>
              <a:rPr lang="en-US" altLang="ja-JP" i="1" dirty="0"/>
              <a:t>AI</a:t>
            </a:r>
            <a:r>
              <a:rPr lang="ja-JP" altLang="en-US" i="1" dirty="0"/>
              <a:t>に問うことでした。</a:t>
            </a:r>
            <a:endParaRPr lang="en-US" altLang="ja-JP"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i="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dirty="0"/>
              <a:t>オリジナルの質問「工作機械を創造しなさい。ミスすることなく、そして記述を避けて。うまくできたら、ご褒美をあげます。」</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ja-JP" altLang="en-US" dirty="0"/>
              <a:t>なかなかいい感じだが、まだ現実とは似つかない！もう一度やってみよう</a:t>
            </a:r>
            <a:r>
              <a:rPr lang="en-US" altLang="ja-JP" dirty="0"/>
              <a:t>......</a:t>
            </a:r>
            <a:r>
              <a:rPr lang="ja-JP" altLang="en-US" dirty="0"/>
              <a:t>。</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ja-JP" b="0" i="1" dirty="0"/>
              <a:t>2</a:t>
            </a:r>
            <a:r>
              <a:rPr lang="ja-JP" altLang="en-US" b="0" i="1" dirty="0"/>
              <a:t>回目の挑戦では、もう一度質問を作成し、</a:t>
            </a:r>
            <a:r>
              <a:rPr lang="en-US" altLang="ja-JP" b="0" i="1" dirty="0"/>
              <a:t>AI</a:t>
            </a:r>
            <a:r>
              <a:rPr lang="ja-JP" altLang="en-US" b="0" i="1" dirty="0"/>
              <a:t>にチャンスを与えます。</a:t>
            </a:r>
            <a:endParaRPr lang="en-US" altLang="ja-JP" b="0" i="1" dirty="0"/>
          </a:p>
          <a:p>
            <a:endParaRPr lang="en-US" altLang="ja-JP" b="0" i="1" dirty="0"/>
          </a:p>
          <a:p>
            <a:r>
              <a:rPr lang="ja-JP" altLang="en-US" b="0" i="1" dirty="0"/>
              <a:t>元の質問 「おやつをあげる。よかったですね。もっと複雑で現実的な別のバージョンを教えてください。ネットで参考文献を探してださい」</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2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i="0" dirty="0"/>
              <a:t>さらに良いですね</a:t>
            </a:r>
            <a:endParaRPr lang="en-US" altLang="ja-JP" i="0" dirty="0"/>
          </a:p>
          <a:p>
            <a:r>
              <a:rPr lang="ja-JP" altLang="en-US" i="0" dirty="0"/>
              <a:t>これは工作機械の万能選手だろう。誰もがこういうものを欲しがる。でも、少し距離を置いて写真を見ると、これは</a:t>
            </a:r>
            <a:r>
              <a:rPr lang="en-US" altLang="ja-JP" i="0" dirty="0"/>
              <a:t>40</a:t>
            </a:r>
            <a:r>
              <a:rPr lang="ja-JP" altLang="en-US" i="0" dirty="0"/>
              <a:t>年前のテクノロジーじゃないか？ということで、最後にもうひとつ</a:t>
            </a:r>
            <a:r>
              <a:rPr lang="en-US" altLang="ja-JP" i="0" dirty="0"/>
              <a:t>...</a:t>
            </a:r>
            <a:r>
              <a:rPr lang="ja-JP" altLang="en-US" i="0" dirty="0"/>
              <a:t>。</a:t>
            </a:r>
            <a:endParaRPr lang="de-DE" i="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ja-JP" altLang="en-US" i="1" dirty="0"/>
              <a:t>工作機械業界の未来は？</a:t>
            </a:r>
            <a:r>
              <a:rPr lang="en-US" altLang="ja-JP" i="1" dirty="0"/>
              <a:t>AI</a:t>
            </a:r>
            <a:r>
              <a:rPr lang="ja-JP" altLang="en-US" i="1" dirty="0"/>
              <a:t>に答えはあるのか？</a:t>
            </a:r>
            <a:endParaRPr lang="en-US" altLang="ja-JP" i="1" dirty="0"/>
          </a:p>
          <a:p>
            <a:r>
              <a:rPr lang="ja-JP" altLang="en-US" i="1" dirty="0"/>
              <a:t>オリジナルの質問：「よろしい。では、未来を見てください。工作機械は将来どのようになりますか？クリエイティブに、しかも現実的に」</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2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60301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 SCHUNK GmbH &amp; Co.KG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grpSp>
    </p:spTree>
    <p:extLst>
      <p:ext uri="{BB962C8B-B14F-4D97-AF65-F5344CB8AC3E}">
        <p14:creationId xmlns:p14="http://schemas.microsoft.com/office/powerpoint/2010/main" val="12105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ja-JP" altLang="en-US"/>
              <a:t>マスター タイトルの書式設定</a:t>
            </a:r>
            <a:endParaRPr lang="de-DE" dirty="0"/>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de-DE" dirty="0"/>
          </a:p>
        </p:txBody>
      </p:sp>
    </p:spTree>
    <p:extLst>
      <p:ext uri="{BB962C8B-B14F-4D97-AF65-F5344CB8AC3E}">
        <p14:creationId xmlns:p14="http://schemas.microsoft.com/office/powerpoint/2010/main" val="222823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43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89511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ja-JP" altLang="en-US"/>
              <a:t>マスター タイトルの書式設定</a:t>
            </a:r>
            <a:endParaRPr lang="de-DE"/>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de-DE"/>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75642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280910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59470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0183251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2033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481050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7855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6974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1574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dirty="0">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dirty="0" err="1"/>
              <a:t>Agendapunkt</a:t>
            </a:r>
            <a:r>
              <a:rPr lang="de-DE" dirty="0"/>
              <a:t> eins</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5347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ja-JP" altLang="en-US"/>
              <a:t>マスター タイトルの書式設定</a:t>
            </a:r>
            <a:endParaRPr lang="de-DE" dirty="0"/>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dirty="0"/>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dirty="0"/>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de-DE" dirty="0"/>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20241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dirty="0"/>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a:t>
            </a:fld>
            <a:endParaRPr lang="de-DE" dirty="0"/>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dirty="0">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dirty="0"/>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5129600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77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dirty="0"/>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a:t>
            </a:fld>
            <a:endParaRPr lang="de-DE" dirty="0"/>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5123181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90000"/>
        </a:lnSpc>
        <a:spcBef>
          <a:spcPct val="0"/>
        </a:spcBef>
        <a:buNone/>
        <a:defRPr kumimoji="1"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kumimoji="1"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kumimoji="1"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kumimoji="1"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kumimoji="1"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kumimoji="1"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de-DE"/>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32.png"/><Relationship Id="rId12" Type="http://schemas.openxmlformats.org/officeDocument/2006/relationships/image" Target="../media/image67.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9.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11" Type="http://schemas.openxmlformats.org/officeDocument/2006/relationships/image" Target="../media/image26.png"/><Relationship Id="rId5" Type="http://schemas.openxmlformats.org/officeDocument/2006/relationships/image" Target="../media/image74.svg"/><Relationship Id="rId10" Type="http://schemas.openxmlformats.org/officeDocument/2006/relationships/image" Target="../media/image25.svg"/><Relationship Id="rId4" Type="http://schemas.openxmlformats.org/officeDocument/2006/relationships/image" Target="../media/image73.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72D6-4B39-6606-F340-DC2563543E24}"/>
              </a:ext>
            </a:extLst>
          </p:cNvPr>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プレゼンテーションの手順</a:t>
            </a:r>
            <a:endParaRPr lang="de-DE"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305B2FA7-F89B-C0B1-6379-804D92104E33}"/>
              </a:ext>
            </a:extLst>
          </p:cNvPr>
          <p:cNvSpPr>
            <a:spLocks noGrp="1"/>
          </p:cNvSpPr>
          <p:nvPr>
            <p:ph type="sldNum" sz="quarter" idx="10"/>
          </p:nvPr>
        </p:nvSpPr>
        <p:spPr/>
        <p:txBody>
          <a:bodyPr/>
          <a:lstStyle/>
          <a:p>
            <a:fld id="{73F7D4EC-FAF2-48D2-B8E5-457915FC50F3}" type="slidenum">
              <a:rPr lang="de-DE" smtClean="0"/>
              <a:pPr/>
              <a:t>1</a:t>
            </a:fld>
            <a:endParaRPr lang="de-DE"/>
          </a:p>
        </p:txBody>
      </p:sp>
      <p:sp>
        <p:nvSpPr>
          <p:cNvPr id="5" name="Textplatzhalter 4">
            <a:extLst>
              <a:ext uri="{FF2B5EF4-FFF2-40B4-BE49-F238E27FC236}">
                <a16:creationId xmlns:a16="http://schemas.microsoft.com/office/drawing/2014/main" id="{E5D710DF-704C-27C0-8814-0CB4117CB7DF}"/>
              </a:ext>
            </a:extLst>
          </p:cNvPr>
          <p:cNvSpPr>
            <a:spLocks noGrp="1"/>
          </p:cNvSpPr>
          <p:nvPr>
            <p:ph type="body" sz="quarter" idx="12"/>
          </p:nvPr>
        </p:nvSpPr>
        <p:spPr/>
        <p:txBody>
          <a:bodyPr/>
          <a:lstStyle/>
          <a:p>
            <a:pPr marL="457200" indent="-457200">
              <a:buAutoNum type="arabicPeriod"/>
            </a:pPr>
            <a:r>
              <a:rPr lang="ja-JP" altLang="en-US" dirty="0">
                <a:latin typeface="游ゴシック" panose="020B0400000000000000" pitchFamily="50" charset="-128"/>
                <a:ea typeface="游ゴシック" panose="020B0400000000000000" pitchFamily="50" charset="-128"/>
              </a:rPr>
              <a:t>このプレゼンテーションは潜在的なエンドユーザーに対して、マシンテンディングの話題と、その中でシュンクが果たす役割を</a:t>
            </a:r>
            <a:r>
              <a:rPr lang="en-US" altLang="ja-JP" dirty="0">
                <a:latin typeface="游ゴシック" panose="020B0400000000000000" pitchFamily="50" charset="-128"/>
                <a:ea typeface="游ゴシック" panose="020B0400000000000000" pitchFamily="50" charset="-128"/>
              </a:rPr>
              <a:t>20</a:t>
            </a:r>
            <a:r>
              <a:rPr lang="ja-JP" altLang="en-US" dirty="0">
                <a:latin typeface="游ゴシック" panose="020B0400000000000000" pitchFamily="50" charset="-128"/>
                <a:ea typeface="游ゴシック" panose="020B0400000000000000" pitchFamily="50" charset="-128"/>
              </a:rPr>
              <a:t>～</a:t>
            </a:r>
            <a:r>
              <a:rPr lang="en-US" altLang="ja-JP" dirty="0">
                <a:latin typeface="游ゴシック" panose="020B0400000000000000" pitchFamily="50" charset="-128"/>
                <a:ea typeface="游ゴシック" panose="020B0400000000000000" pitchFamily="50" charset="-128"/>
              </a:rPr>
              <a:t>30</a:t>
            </a:r>
            <a:r>
              <a:rPr lang="ja-JP" altLang="en-US" dirty="0">
                <a:latin typeface="游ゴシック" panose="020B0400000000000000" pitchFamily="50" charset="-128"/>
                <a:ea typeface="游ゴシック" panose="020B0400000000000000" pitchFamily="50" charset="-128"/>
              </a:rPr>
              <a:t>分で説明することを目的としています。</a:t>
            </a:r>
            <a:endParaRPr lang="en-US" altLang="ja-JP" dirty="0">
              <a:latin typeface="游ゴシック" panose="020B0400000000000000" pitchFamily="50" charset="-128"/>
              <a:ea typeface="游ゴシック" panose="020B0400000000000000" pitchFamily="50" charset="-128"/>
            </a:endParaRPr>
          </a:p>
          <a:p>
            <a:pPr marL="457200" indent="-457200">
              <a:buAutoNum type="arabicPeriod"/>
            </a:pPr>
            <a:r>
              <a:rPr lang="ja-JP" altLang="en-US" dirty="0">
                <a:latin typeface="游ゴシック" panose="020B0400000000000000" pitchFamily="50" charset="-128"/>
                <a:ea typeface="游ゴシック" panose="020B0400000000000000" pitchFamily="50" charset="-128"/>
              </a:rPr>
              <a:t>プレゼンテーションは、エンドユーザーに直接、またはイベント（システムインテグレーターの社内展示会や、システムインテグレーター訪問時など）で実施できます。</a:t>
            </a:r>
            <a:endParaRPr lang="en-US" altLang="ja-JP" dirty="0">
              <a:latin typeface="游ゴシック" panose="020B0400000000000000" pitchFamily="50" charset="-128"/>
              <a:ea typeface="游ゴシック" panose="020B0400000000000000" pitchFamily="50" charset="-128"/>
            </a:endParaRPr>
          </a:p>
          <a:p>
            <a:pPr marL="457200" indent="-457200">
              <a:buAutoNum type="arabicPeriod"/>
            </a:pPr>
            <a:r>
              <a:rPr lang="ja-JP" altLang="en-US" dirty="0">
                <a:latin typeface="游ゴシック" panose="020B0400000000000000" pitchFamily="50" charset="-128"/>
                <a:ea typeface="游ゴシック" panose="020B0400000000000000" pitchFamily="50" charset="-128"/>
              </a:rPr>
              <a:t>各スライドの注釈は、正しいメッセージを伝えるのに役立つはずです。太字や斜体の注記は、スライドにどのような変更を加える必要があるかを示しています。</a:t>
            </a:r>
            <a:endParaRPr lang="en-US" altLang="ja-JP" dirty="0">
              <a:latin typeface="游ゴシック" panose="020B0400000000000000" pitchFamily="50" charset="-128"/>
              <a:ea typeface="游ゴシック" panose="020B0400000000000000" pitchFamily="50" charset="-128"/>
            </a:endParaRPr>
          </a:p>
          <a:p>
            <a:pPr marL="457200" indent="-457200">
              <a:buAutoNum type="arabicPeriod"/>
            </a:pPr>
            <a:r>
              <a:rPr lang="ja-JP" altLang="en-US" dirty="0">
                <a:latin typeface="游ゴシック" panose="020B0400000000000000" pitchFamily="50" charset="-128"/>
                <a:ea typeface="游ゴシック" panose="020B0400000000000000" pitchFamily="50" charset="-128"/>
              </a:rPr>
              <a:t>多くのスライドがアニメーションで表示されますので、プレゼンテーションはプレゼンテーションモードでのみ行ってください。</a:t>
            </a:r>
            <a:endParaRPr lang="de-DE"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2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pic>
        <p:nvPicPr>
          <p:cNvPr id="7" name="Grafik 6" descr="Zwei Sprechblasen">
            <a:extLst>
              <a:ext uri="{FF2B5EF4-FFF2-40B4-BE49-F238E27FC236}">
                <a16:creationId xmlns:a16="http://schemas.microsoft.com/office/drawing/2014/main" id="{6B970DF8-6B8C-299E-B628-DAE344703C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8" name="Gruppieren 7">
            <a:extLst>
              <a:ext uri="{FF2B5EF4-FFF2-40B4-BE49-F238E27FC236}">
                <a16:creationId xmlns:a16="http://schemas.microsoft.com/office/drawing/2014/main" id="{F96DD8EB-4672-7D9A-44B4-5927DBD6BC10}"/>
              </a:ext>
            </a:extLst>
          </p:cNvPr>
          <p:cNvGrpSpPr/>
          <p:nvPr/>
        </p:nvGrpSpPr>
        <p:grpSpPr>
          <a:xfrm>
            <a:off x="2417533" y="3083775"/>
            <a:ext cx="8574317" cy="2143125"/>
            <a:chOff x="1998433" y="3036150"/>
            <a:chExt cx="8574317" cy="2143125"/>
          </a:xfrm>
        </p:grpSpPr>
        <p:pic>
          <p:nvPicPr>
            <p:cNvPr id="9" name="Picture 2" descr="ChatGPT – Wikipedia">
              <a:extLst>
                <a:ext uri="{FF2B5EF4-FFF2-40B4-BE49-F238E27FC236}">
                  <a16:creationId xmlns:a16="http://schemas.microsoft.com/office/drawing/2014/main" id="{C5843AA5-8508-FB0E-3F1D-77C2A79220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28CD54-D9AC-2EC2-1E44-64D1FD7541D6}"/>
                </a:ext>
              </a:extLst>
            </p:cNvPr>
            <p:cNvSpPr txBox="1"/>
            <p:nvPr/>
          </p:nvSpPr>
          <p:spPr>
            <a:xfrm>
              <a:off x="4141558" y="3507547"/>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a:t>
              </a:r>
              <a:r>
                <a:rPr kumimoji="0" lang="ja-JP" alt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では、未来を見てください。工作機械は将来どのようになりますか？クリエイティブに、しかも現実的に</a:t>
              </a:r>
              <a:endParaRPr kumimoji="0" lang="de-DE"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1443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9E9ED2D1-74C1-689B-CE0A-E537AE27BD36}"/>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a:extLst>
              <a:ext uri="{FF2B5EF4-FFF2-40B4-BE49-F238E27FC236}">
                <a16:creationId xmlns:a16="http://schemas.microsoft.com/office/drawing/2014/main" id="{020C5BB2-A85F-14DD-18A4-A460A405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a:extLst>
              <a:ext uri="{FF2B5EF4-FFF2-40B4-BE49-F238E27FC236}">
                <a16:creationId xmlns:a16="http://schemas.microsoft.com/office/drawing/2014/main" id="{3EB383BF-8D15-584C-F4E5-31FD3B89231C}"/>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5315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C759809-DFDC-FD16-2A9C-CAA470E5230B}"/>
              </a:ext>
            </a:extLst>
          </p:cNvPr>
          <p:cNvGrpSpPr/>
          <p:nvPr/>
        </p:nvGrpSpPr>
        <p:grpSpPr>
          <a:xfrm>
            <a:off x="1966011" y="1807757"/>
            <a:ext cx="2520000" cy="1800000"/>
            <a:chOff x="1042375" y="1846005"/>
            <a:chExt cx="2520000" cy="1800000"/>
          </a:xfrm>
        </p:grpSpPr>
        <p:sp>
          <p:nvSpPr>
            <p:cNvPr id="19" name="Denkblase: wolkenförmig 18">
              <a:extLst>
                <a:ext uri="{FF2B5EF4-FFF2-40B4-BE49-F238E27FC236}">
                  <a16:creationId xmlns:a16="http://schemas.microsoft.com/office/drawing/2014/main" id="{6740B07C-CFF7-481F-8B6C-8C9A09EE05F2}"/>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87E1F7A-18A0-C9AE-0DED-009019B4202C}"/>
                </a:ext>
              </a:extLst>
            </p:cNvPr>
            <p:cNvSpPr txBox="1"/>
            <p:nvPr/>
          </p:nvSpPr>
          <p:spPr>
            <a:xfrm>
              <a:off x="1163962" y="2207617"/>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自働化すべきか？</a:t>
              </a:r>
              <a:endParaRPr kumimoji="0" lang="en-US" altLang="ja-JP" sz="2000" b="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2000" dirty="0">
                  <a:solidFill>
                    <a:srgbClr val="003D6A"/>
                  </a:solidFill>
                  <a:latin typeface="游ゴシック" panose="020B0400000000000000" pitchFamily="50" charset="-128"/>
                  <a:ea typeface="游ゴシック" panose="020B0400000000000000" pitchFamily="50" charset="-128"/>
                </a:rPr>
                <a:t>やる？やらない？</a:t>
              </a:r>
              <a:endParaRPr kumimoji="0" lang="en-US" sz="2000" b="1" i="0" u="none" strike="noStrike" kern="1200" cap="none" spc="0" normalizeH="0" baseline="0" noProof="0" dirty="0">
                <a:ln>
                  <a:noFill/>
                </a:ln>
                <a:solidFill>
                  <a:srgbClr val="BCCF00"/>
                </a:solidFill>
                <a:effectLst/>
                <a:uLnTx/>
                <a:uFillTx/>
                <a:latin typeface="游ゴシック" panose="020B0400000000000000" pitchFamily="50" charset="-128"/>
                <a:ea typeface="游ゴシック" panose="020B0400000000000000" pitchFamily="50" charset="-128"/>
              </a:endParaRPr>
            </a:p>
          </p:txBody>
        </p:sp>
      </p:grpSp>
      <p:grpSp>
        <p:nvGrpSpPr>
          <p:cNvPr id="25" name="Gruppieren 24">
            <a:extLst>
              <a:ext uri="{FF2B5EF4-FFF2-40B4-BE49-F238E27FC236}">
                <a16:creationId xmlns:a16="http://schemas.microsoft.com/office/drawing/2014/main" id="{391C7DD9-7996-A727-3A97-42FDB69182A4}"/>
              </a:ext>
            </a:extLst>
          </p:cNvPr>
          <p:cNvGrpSpPr/>
          <p:nvPr/>
        </p:nvGrpSpPr>
        <p:grpSpPr>
          <a:xfrm>
            <a:off x="1957367" y="1807757"/>
            <a:ext cx="2520000" cy="1800000"/>
            <a:chOff x="1042375" y="1846005"/>
            <a:chExt cx="2520000" cy="1800000"/>
          </a:xfrm>
        </p:grpSpPr>
        <p:sp>
          <p:nvSpPr>
            <p:cNvPr id="26" name="Denkblase: wolkenförmig 25">
              <a:extLst>
                <a:ext uri="{FF2B5EF4-FFF2-40B4-BE49-F238E27FC236}">
                  <a16:creationId xmlns:a16="http://schemas.microsoft.com/office/drawing/2014/main" id="{DDDE359B-4438-A4FF-DC9E-3C9C314AA8AE}"/>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513201E0-1FCA-FEFA-EAC1-A2BEE9E86BE0}"/>
                </a:ext>
              </a:extLst>
            </p:cNvPr>
            <p:cNvSpPr txBox="1"/>
            <p:nvPr/>
          </p:nvSpPr>
          <p:spPr>
            <a:xfrm>
              <a:off x="1163962" y="228638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どうやって</a:t>
              </a:r>
              <a:endParaRPr kumimoji="0" lang="en-US" altLang="ja-JP" sz="20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自動化しようか？</a:t>
              </a:r>
              <a:endParaRPr kumimoji="0" lang="en-US" sz="20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grpSp>
      <p:sp>
        <p:nvSpPr>
          <p:cNvPr id="2" name="Titel 1">
            <a:extLst>
              <a:ext uri="{FF2B5EF4-FFF2-40B4-BE49-F238E27FC236}">
                <a16:creationId xmlns:a16="http://schemas.microsoft.com/office/drawing/2014/main" id="{1B84A7EC-850E-4BC0-96A0-7D2A09A53FFA}"/>
              </a:ext>
            </a:extLst>
          </p:cNvPr>
          <p:cNvSpPr>
            <a:spLocks noGrp="1"/>
          </p:cNvSpPr>
          <p:nvPr>
            <p:ph type="title"/>
          </p:nvPr>
        </p:nvSpPr>
        <p:spPr>
          <a:xfrm>
            <a:off x="658814" y="610441"/>
            <a:ext cx="8996816" cy="1020318"/>
          </a:xfrm>
        </p:spPr>
        <p:txBody>
          <a:bodyPr/>
          <a:lstStyle/>
          <a:p>
            <a:r>
              <a:rPr lang="ja-JP" altLang="en-US" dirty="0">
                <a:latin typeface="游ゴシック" panose="020B0400000000000000" pitchFamily="50" charset="-128"/>
                <a:ea typeface="游ゴシック" panose="020B0400000000000000" pitchFamily="50" charset="-128"/>
              </a:rPr>
              <a:t>自働化</a:t>
            </a:r>
            <a:r>
              <a:rPr lang="de-DE" dirty="0">
                <a:latin typeface="游ゴシック" panose="020B0400000000000000" pitchFamily="50" charset="-128"/>
                <a:ea typeface="游ゴシック" panose="020B0400000000000000" pitchFamily="50" charset="-128"/>
              </a:rPr>
              <a:t> – </a:t>
            </a:r>
            <a:r>
              <a:rPr lang="ja-JP" altLang="en-US" dirty="0">
                <a:latin typeface="游ゴシック" panose="020B0400000000000000" pitchFamily="50" charset="-128"/>
                <a:ea typeface="游ゴシック" panose="020B0400000000000000" pitchFamily="50" charset="-128"/>
              </a:rPr>
              <a:t>やる</a:t>
            </a:r>
            <a:r>
              <a:rPr lang="de-DE" dirty="0">
                <a:latin typeface="游ゴシック" panose="020B0400000000000000" pitchFamily="50" charset="-128"/>
                <a:ea typeface="游ゴシック" panose="020B0400000000000000" pitchFamily="50" charset="-128"/>
              </a:rPr>
              <a:t> / </a:t>
            </a:r>
            <a:r>
              <a:rPr lang="ja-JP" altLang="en-US" dirty="0">
                <a:latin typeface="游ゴシック" panose="020B0400000000000000" pitchFamily="50" charset="-128"/>
                <a:ea typeface="游ゴシック" panose="020B0400000000000000" pitchFamily="50" charset="-128"/>
              </a:rPr>
              <a:t>やらない</a:t>
            </a:r>
            <a:r>
              <a:rPr lang="de-DE" dirty="0">
                <a:latin typeface="游ゴシック" panose="020B0400000000000000" pitchFamily="50" charset="-128"/>
                <a:ea typeface="游ゴシック" panose="020B0400000000000000" pitchFamily="50" charset="-128"/>
              </a:rPr>
              <a:t>?</a:t>
            </a:r>
          </a:p>
        </p:txBody>
      </p:sp>
      <p:sp>
        <p:nvSpPr>
          <p:cNvPr id="3" name="Foliennummernplatzhalter 2">
            <a:extLst>
              <a:ext uri="{FF2B5EF4-FFF2-40B4-BE49-F238E27FC236}">
                <a16:creationId xmlns:a16="http://schemas.microsoft.com/office/drawing/2014/main" id="{1A080830-4293-4566-968E-A4ECB5B81D18}"/>
              </a:ext>
            </a:extLst>
          </p:cNvPr>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D83C70D5-14BA-4CBE-A563-64D5ED57071B}"/>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grpSp>
        <p:nvGrpSpPr>
          <p:cNvPr id="18" name="Gruppieren 17">
            <a:extLst>
              <a:ext uri="{FF2B5EF4-FFF2-40B4-BE49-F238E27FC236}">
                <a16:creationId xmlns:a16="http://schemas.microsoft.com/office/drawing/2014/main" id="{C597E930-3989-6EE7-7406-B680150F3CF8}"/>
              </a:ext>
            </a:extLst>
          </p:cNvPr>
          <p:cNvGrpSpPr/>
          <p:nvPr/>
        </p:nvGrpSpPr>
        <p:grpSpPr>
          <a:xfrm>
            <a:off x="5057507" y="2169369"/>
            <a:ext cx="1695450" cy="4378496"/>
            <a:chOff x="3398648" y="1869063"/>
            <a:chExt cx="1695450" cy="4378496"/>
          </a:xfrm>
        </p:grpSpPr>
        <p:pic>
          <p:nvPicPr>
            <p:cNvPr id="8" name="Grafik 7" descr="Mann mit verschränkten Armen">
              <a:extLst>
                <a:ext uri="{FF2B5EF4-FFF2-40B4-BE49-F238E27FC236}">
                  <a16:creationId xmlns:a16="http://schemas.microsoft.com/office/drawing/2014/main" id="{7D96185C-4BD6-920E-7499-B1BC5CD8D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a:extLst>
                <a:ext uri="{FF2B5EF4-FFF2-40B4-BE49-F238E27FC236}">
                  <a16:creationId xmlns:a16="http://schemas.microsoft.com/office/drawing/2014/main" id="{D03954EE-629F-FF39-17B9-117EB7FA3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a:extLst>
                <a:ext uri="{FF2B5EF4-FFF2-40B4-BE49-F238E27FC236}">
                  <a16:creationId xmlns:a16="http://schemas.microsoft.com/office/drawing/2014/main" id="{9475B676-18FF-A108-0A49-01BBDDB91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a:extLst>
              <a:ext uri="{FF2B5EF4-FFF2-40B4-BE49-F238E27FC236}">
                <a16:creationId xmlns:a16="http://schemas.microsoft.com/office/drawing/2014/main" id="{02674A51-366B-5862-B7AE-574D11117F47}"/>
              </a:ext>
            </a:extLst>
          </p:cNvPr>
          <p:cNvGrpSpPr/>
          <p:nvPr/>
        </p:nvGrpSpPr>
        <p:grpSpPr>
          <a:xfrm>
            <a:off x="7604585" y="1807757"/>
            <a:ext cx="2520000" cy="1800000"/>
            <a:chOff x="7604585" y="1807757"/>
            <a:chExt cx="2520000" cy="1800000"/>
          </a:xfrm>
        </p:grpSpPr>
        <p:sp>
          <p:nvSpPr>
            <p:cNvPr id="22" name="Denkblase: wolkenförmig 21">
              <a:extLst>
                <a:ext uri="{FF2B5EF4-FFF2-40B4-BE49-F238E27FC236}">
                  <a16:creationId xmlns:a16="http://schemas.microsoft.com/office/drawing/2014/main" id="{FF74CBF4-7FA0-7304-4F7F-7E1AE33A404F}"/>
                </a:ext>
              </a:extLst>
            </p:cNvPr>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3033840-B786-7672-E08A-2BC3AFE277A8}"/>
                </a:ext>
              </a:extLst>
            </p:cNvPr>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2255603-754F-1B3C-215A-6A0E060B2E56}"/>
                </a:ext>
              </a:extLst>
            </p:cNvPr>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a:extLst>
                <a:ext uri="{FF2B5EF4-FFF2-40B4-BE49-F238E27FC236}">
                  <a16:creationId xmlns:a16="http://schemas.microsoft.com/office/drawing/2014/main" id="{C0461CED-88E9-AE4A-52E9-9EA1A9615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D4EF244-5A76-D27B-DFA5-47AC9A34D094}"/>
                </a:ext>
              </a:extLst>
            </p:cNvPr>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B91A663C-CB74-964D-8493-78A4603BAA35}"/>
                </a:ext>
              </a:extLst>
            </p:cNvPr>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9765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7E9BA-E662-7330-E8A8-C3AF306D787E}"/>
              </a:ext>
            </a:extLst>
          </p:cNvPr>
          <p:cNvSpPr>
            <a:spLocks noGrp="1"/>
          </p:cNvSpPr>
          <p:nvPr>
            <p:ph type="title"/>
          </p:nvPr>
        </p:nvSpPr>
        <p:spPr>
          <a:xfrm>
            <a:off x="658813" y="666750"/>
            <a:ext cx="11028881" cy="3286125"/>
          </a:xfrm>
        </p:spPr>
        <p:txBody>
          <a:bodyPr/>
          <a:lstStyle/>
          <a:p>
            <a:r>
              <a:rPr lang="ja-JP" altLang="en-US" sz="4000" dirty="0">
                <a:latin typeface="游ゴシック" panose="020B0400000000000000" pitchFamily="50" charset="-128"/>
                <a:ea typeface="游ゴシック" panose="020B0400000000000000" pitchFamily="50" charset="-128"/>
              </a:rPr>
              <a:t>“悪い”プロセスを自動化すれば、</a:t>
            </a:r>
            <a:br>
              <a:rPr lang="en-US" altLang="ja-JP" sz="4000" dirty="0">
                <a:latin typeface="游ゴシック" panose="020B0400000000000000" pitchFamily="50" charset="-128"/>
                <a:ea typeface="游ゴシック" panose="020B0400000000000000" pitchFamily="50" charset="-128"/>
              </a:rPr>
            </a:br>
            <a:r>
              <a:rPr lang="ja-JP" altLang="en-US" sz="4000" dirty="0">
                <a:latin typeface="游ゴシック" panose="020B0400000000000000" pitchFamily="50" charset="-128"/>
                <a:ea typeface="游ゴシック" panose="020B0400000000000000" pitchFamily="50" charset="-128"/>
              </a:rPr>
              <a:t>“悪い“自動化されたプロセスになってしまう！</a:t>
            </a:r>
            <a:endParaRPr lang="de-DE" sz="4000"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947A32B3-753F-BB05-DF30-7B15D4293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933B5037-E68B-AFC6-0977-8307C148B92C}"/>
              </a:ext>
            </a:extLst>
          </p:cNvPr>
          <p:cNvSpPr>
            <a:spLocks noGrp="1"/>
          </p:cNvSpPr>
          <p:nvPr>
            <p:ph type="body" sz="quarter" idx="11"/>
          </p:nvPr>
        </p:nvSpPr>
        <p:spPr/>
        <p:txBody>
          <a:bodyPr/>
          <a:lstStyle/>
          <a:p>
            <a:r>
              <a:rPr lang="de-DE" dirty="0"/>
              <a:t>SCHUNK-Customer</a:t>
            </a:r>
          </a:p>
        </p:txBody>
      </p:sp>
    </p:spTree>
    <p:extLst>
      <p:ext uri="{BB962C8B-B14F-4D97-AF65-F5344CB8AC3E}">
        <p14:creationId xmlns:p14="http://schemas.microsoft.com/office/powerpoint/2010/main" val="66172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D9B6-9E8B-32FB-4FBF-284FBA63F319}"/>
              </a:ext>
            </a:extLst>
          </p:cNvPr>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工作機械マシンローディングの前提条件</a:t>
            </a:r>
            <a:endParaRPr lang="de-DE"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27A14249-51D3-A080-9569-2B2902CD5F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C80036A9-2C1A-E04A-A537-8E5A127006C0}"/>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sp>
        <p:nvSpPr>
          <p:cNvPr id="5" name="Textplatzhalter 4">
            <a:extLst>
              <a:ext uri="{FF2B5EF4-FFF2-40B4-BE49-F238E27FC236}">
                <a16:creationId xmlns:a16="http://schemas.microsoft.com/office/drawing/2014/main" id="{E1573C5F-7BFA-41B8-08C2-75C766532B28}"/>
              </a:ext>
            </a:extLst>
          </p:cNvPr>
          <p:cNvSpPr>
            <a:spLocks noGrp="1"/>
          </p:cNvSpPr>
          <p:nvPr>
            <p:ph type="body" sz="quarter" idx="12"/>
          </p:nvPr>
        </p:nvSpPr>
        <p:spPr>
          <a:xfrm>
            <a:off x="2394853" y="2604792"/>
            <a:ext cx="3701147" cy="694325"/>
          </a:xfrm>
        </p:spPr>
        <p:txBody>
          <a:bodyPr/>
          <a:lstStyle/>
          <a:p>
            <a:pPr marL="0" indent="0" algn="ctr">
              <a:buNone/>
            </a:pPr>
            <a:r>
              <a:rPr lang="de-DE" b="1" dirty="0">
                <a:solidFill>
                  <a:srgbClr val="00B0F0"/>
                </a:solidFill>
              </a:rPr>
              <a:t>1. </a:t>
            </a:r>
            <a:r>
              <a:rPr lang="ja-JP" altLang="en-US" dirty="0">
                <a:latin typeface="游ゴシック" panose="020B0400000000000000" pitchFamily="50" charset="-128"/>
                <a:ea typeface="游ゴシック" panose="020B0400000000000000" pitchFamily="50" charset="-128"/>
              </a:rPr>
              <a:t>既存のプロセスを最適化し、安定させる</a:t>
            </a:r>
            <a:endParaRPr lang="de-DE" dirty="0"/>
          </a:p>
        </p:txBody>
      </p:sp>
      <p:grpSp>
        <p:nvGrpSpPr>
          <p:cNvPr id="18" name="Gruppieren 17">
            <a:extLst>
              <a:ext uri="{FF2B5EF4-FFF2-40B4-BE49-F238E27FC236}">
                <a16:creationId xmlns:a16="http://schemas.microsoft.com/office/drawing/2014/main" id="{74E725A6-806F-82B0-8648-259B6CFAC46F}"/>
              </a:ext>
            </a:extLst>
          </p:cNvPr>
          <p:cNvGrpSpPr/>
          <p:nvPr/>
        </p:nvGrpSpPr>
        <p:grpSpPr>
          <a:xfrm>
            <a:off x="1673039" y="3492137"/>
            <a:ext cx="5026039" cy="2340000"/>
            <a:chOff x="2034989" y="3492137"/>
            <a:chExt cx="5026039" cy="2340000"/>
          </a:xfrm>
        </p:grpSpPr>
        <p:pic>
          <p:nvPicPr>
            <p:cNvPr id="7" name="Grafik 11">
              <a:extLst>
                <a:ext uri="{FF2B5EF4-FFF2-40B4-BE49-F238E27FC236}">
                  <a16:creationId xmlns:a16="http://schemas.microsoft.com/office/drawing/2014/main" id="{2959CADF-E6E1-5F70-CE92-A8250042D03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 uri="{28A0092B-C50C-407E-A947-70E740481C1C}">
                  <a14:useLocalDpi xmlns:a14="http://schemas.microsoft.com/office/drawing/2010/main"/>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a:extLst>
                <a:ext uri="{FF2B5EF4-FFF2-40B4-BE49-F238E27FC236}">
                  <a16:creationId xmlns:a16="http://schemas.microsoft.com/office/drawing/2014/main" id="{2748D30F-B3F2-4AD3-267B-F692988B0E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 uri="{28A0092B-C50C-407E-A947-70E740481C1C}">
                  <a14:useLocalDpi xmlns:a14="http://schemas.microsoft.com/office/drawing/2010/main"/>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1EA7674-A65F-E7D1-3C2B-3484FBB35B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8273" y="3868744"/>
              <a:ext cx="754812" cy="1620000"/>
            </a:xfrm>
            <a:prstGeom prst="rect">
              <a:avLst/>
            </a:prstGeom>
          </p:spPr>
        </p:pic>
        <p:sp>
          <p:nvSpPr>
            <p:cNvPr id="13" name="Additionszeichen 12">
              <a:extLst>
                <a:ext uri="{FF2B5EF4-FFF2-40B4-BE49-F238E27FC236}">
                  <a16:creationId xmlns:a16="http://schemas.microsoft.com/office/drawing/2014/main" id="{BCF3691E-439E-4C04-2142-46E27DC83E71}"/>
                </a:ext>
              </a:extLst>
            </p:cNvPr>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a:extLst>
                <a:ext uri="{FF2B5EF4-FFF2-40B4-BE49-F238E27FC236}">
                  <a16:creationId xmlns:a16="http://schemas.microsoft.com/office/drawing/2014/main" id="{4E193A46-66DD-D21D-DC2F-FCF58939BF99}"/>
                </a:ext>
              </a:extLst>
            </p:cNvPr>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AB268DFF-BEEE-94F7-C181-F099424A3EDE}"/>
                </a:ext>
              </a:extLst>
            </p:cNvPr>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C37189DB-CEA5-1EA5-DD5E-15A92F1F59CF}"/>
                </a:ext>
              </a:extLst>
            </p:cNvPr>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a:extLst>
              <a:ext uri="{FF2B5EF4-FFF2-40B4-BE49-F238E27FC236}">
                <a16:creationId xmlns:a16="http://schemas.microsoft.com/office/drawing/2014/main" id="{2E2DAD65-5541-47C2-ED8C-D2731D3CA9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a:extLst>
              <a:ext uri="{FF2B5EF4-FFF2-40B4-BE49-F238E27FC236}">
                <a16:creationId xmlns:a16="http://schemas.microsoft.com/office/drawing/2014/main" id="{C4A307EA-1719-AB3F-9928-6D700A880B05}"/>
              </a:ext>
            </a:extLst>
          </p:cNvPr>
          <p:cNvGrpSpPr/>
          <p:nvPr/>
        </p:nvGrpSpPr>
        <p:grpSpPr>
          <a:xfrm>
            <a:off x="6890966" y="2604792"/>
            <a:ext cx="3728265" cy="3224739"/>
            <a:chOff x="6890966" y="2604792"/>
            <a:chExt cx="3728265" cy="3224739"/>
          </a:xfrm>
        </p:grpSpPr>
        <p:grpSp>
          <p:nvGrpSpPr>
            <p:cNvPr id="17" name="Gruppieren 16">
              <a:extLst>
                <a:ext uri="{FF2B5EF4-FFF2-40B4-BE49-F238E27FC236}">
                  <a16:creationId xmlns:a16="http://schemas.microsoft.com/office/drawing/2014/main" id="{926D6CA5-9D65-7EF5-0B48-95B538551A46}"/>
                </a:ext>
              </a:extLst>
            </p:cNvPr>
            <p:cNvGrpSpPr/>
            <p:nvPr/>
          </p:nvGrpSpPr>
          <p:grpSpPr>
            <a:xfrm>
              <a:off x="6890966" y="3489531"/>
              <a:ext cx="3354563" cy="2340000"/>
              <a:chOff x="7252916" y="3489531"/>
              <a:chExt cx="3354563" cy="2340000"/>
            </a:xfrm>
          </p:grpSpPr>
          <p:sp>
            <p:nvSpPr>
              <p:cNvPr id="23" name="Additionszeichen 22">
                <a:extLst>
                  <a:ext uri="{FF2B5EF4-FFF2-40B4-BE49-F238E27FC236}">
                    <a16:creationId xmlns:a16="http://schemas.microsoft.com/office/drawing/2014/main" id="{BE2C1337-E50F-1E52-1968-AA3C424BFB38}"/>
                  </a:ext>
                </a:extLst>
              </p:cNvPr>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a:extLst>
                  <a:ext uri="{FF2B5EF4-FFF2-40B4-BE49-F238E27FC236}">
                    <a16:creationId xmlns:a16="http://schemas.microsoft.com/office/drawing/2014/main" id="{4DF80CC8-7CE5-E2C8-9534-6C8BA2107E79}"/>
                  </a:ext>
                </a:extLst>
              </p:cNvPr>
              <p:cNvGrpSpPr/>
              <p:nvPr/>
            </p:nvGrpSpPr>
            <p:grpSpPr>
              <a:xfrm>
                <a:off x="8017142" y="3489531"/>
                <a:ext cx="2590337" cy="2340000"/>
                <a:chOff x="8017142" y="3489531"/>
                <a:chExt cx="2590337" cy="2340000"/>
              </a:xfrm>
            </p:grpSpPr>
            <p:sp>
              <p:nvSpPr>
                <p:cNvPr id="11" name="Additionszeichen 10">
                  <a:extLst>
                    <a:ext uri="{FF2B5EF4-FFF2-40B4-BE49-F238E27FC236}">
                      <a16:creationId xmlns:a16="http://schemas.microsoft.com/office/drawing/2014/main" id="{23A9F5E9-05E4-A35B-0DFC-6E2FA2D207AA}"/>
                    </a:ext>
                  </a:extLst>
                </p:cNvPr>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a:extLst>
                    <a:ext uri="{FF2B5EF4-FFF2-40B4-BE49-F238E27FC236}">
                      <a16:creationId xmlns:a16="http://schemas.microsoft.com/office/drawing/2014/main" id="{46938AF6-4619-752D-A083-D331024EE308}"/>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7244" y="3852137"/>
                  <a:ext cx="970235" cy="1620000"/>
                </a:xfrm>
                <a:prstGeom prst="rect">
                  <a:avLst/>
                </a:prstGeom>
              </p:spPr>
            </p:pic>
            <p:pic>
              <p:nvPicPr>
                <p:cNvPr id="22" name="Grafik 21">
                  <a:extLst>
                    <a:ext uri="{FF2B5EF4-FFF2-40B4-BE49-F238E27FC236}">
                      <a16:creationId xmlns:a16="http://schemas.microsoft.com/office/drawing/2014/main" id="{176548CF-8431-A370-AA4B-0B718B584607}"/>
                    </a:ext>
                  </a:extLst>
                </p:cNvPr>
                <p:cNvPicPr>
                  <a:picLocks noChangeAspect="1"/>
                </p:cNvPicPr>
                <p:nvPr/>
              </p:nvPicPr>
              <p:blipFill>
                <a:blip r:embed="rId12"/>
                <a:stretch>
                  <a:fillRect/>
                </a:stretch>
              </p:blipFill>
              <p:spPr>
                <a:xfrm>
                  <a:off x="8184606" y="3868744"/>
                  <a:ext cx="877034" cy="1620000"/>
                </a:xfrm>
                <a:prstGeom prst="rect">
                  <a:avLst/>
                </a:prstGeom>
              </p:spPr>
            </p:pic>
            <p:sp>
              <p:nvSpPr>
                <p:cNvPr id="10" name="Rechteck 9">
                  <a:extLst>
                    <a:ext uri="{FF2B5EF4-FFF2-40B4-BE49-F238E27FC236}">
                      <a16:creationId xmlns:a16="http://schemas.microsoft.com/office/drawing/2014/main" id="{D7A351CF-9A39-8C74-5B5A-A1B9B856CF53}"/>
                    </a:ext>
                  </a:extLst>
                </p:cNvPr>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a:extLst>
                <a:ext uri="{FF2B5EF4-FFF2-40B4-BE49-F238E27FC236}">
                  <a16:creationId xmlns:a16="http://schemas.microsoft.com/office/drawing/2014/main" id="{3F5C0222-7368-EE41-B9FB-343D767357E1}"/>
                </a:ext>
              </a:extLst>
            </p:cNvPr>
            <p:cNvSpPr txBox="1">
              <a:spLocks/>
            </p:cNvSpPr>
            <p:nvPr/>
          </p:nvSpPr>
          <p:spPr>
            <a:xfrm>
              <a:off x="7119306" y="2604792"/>
              <a:ext cx="3499925" cy="694878"/>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kumimoji="0" lang="de-DE" sz="2200" b="1" i="0" u="none" strike="noStrike" kern="1200" cap="none" spc="0" normalizeH="0" baseline="0" noProof="0" dirty="0">
                  <a:ln>
                    <a:noFill/>
                  </a:ln>
                  <a:solidFill>
                    <a:srgbClr val="00B0F0"/>
                  </a:solidFill>
                  <a:effectLst/>
                  <a:uLnTx/>
                  <a:uFillTx/>
                  <a:latin typeface="Fago Pro" panose="02000506040000020004" pitchFamily="50" charset="0"/>
                  <a:ea typeface="+mn-ea"/>
                  <a:cs typeface="+mn-cs"/>
                </a:rPr>
                <a:t>2. </a:t>
              </a:r>
              <a:r>
                <a:rPr kumimoji="0" lang="ja-JP" altLang="en-US" sz="2200" b="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保証された製造プロセスを自働化する</a:t>
              </a:r>
              <a:endParaRPr kumimoji="0" lang="de-DE" sz="2200" b="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grpSp>
      <p:pic>
        <p:nvPicPr>
          <p:cNvPr id="25" name="Grafik 24" descr="Rakete mit einfarbiger Füllung">
            <a:extLst>
              <a:ext uri="{FF2B5EF4-FFF2-40B4-BE49-F238E27FC236}">
                <a16:creationId xmlns:a16="http://schemas.microsoft.com/office/drawing/2014/main" id="{9725A70A-1B9D-93FC-9E9C-4F2ADB4744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extLst>
      <p:ext uri="{BB962C8B-B14F-4D97-AF65-F5344CB8AC3E}">
        <p14:creationId xmlns:p14="http://schemas.microsoft.com/office/powerpoint/2010/main" val="9239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82F9766-4674-6F59-B471-2A2E182769C3}"/>
              </a:ext>
            </a:extLst>
          </p:cNvPr>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a:extLst>
              <a:ext uri="{FF2B5EF4-FFF2-40B4-BE49-F238E27FC236}">
                <a16:creationId xmlns:a16="http://schemas.microsoft.com/office/drawing/2014/main" id="{ED1146E0-1D08-CE18-BDBB-8C84F2E18838}"/>
              </a:ext>
            </a:extLst>
          </p:cNvPr>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a:extLst>
              <a:ext uri="{FF2B5EF4-FFF2-40B4-BE49-F238E27FC236}">
                <a16:creationId xmlns:a16="http://schemas.microsoft.com/office/drawing/2014/main" id="{FD468C7E-4C45-2320-EF67-540BEF6966D5}"/>
              </a:ext>
            </a:extLst>
          </p:cNvPr>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a:extLst>
              <a:ext uri="{FF2B5EF4-FFF2-40B4-BE49-F238E27FC236}">
                <a16:creationId xmlns:a16="http://schemas.microsoft.com/office/drawing/2014/main" id="{C5560595-4B10-7575-96B2-241C5ED75A2E}"/>
              </a:ext>
            </a:extLst>
          </p:cNvPr>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a:extLst>
              <a:ext uri="{FF2B5EF4-FFF2-40B4-BE49-F238E27FC236}">
                <a16:creationId xmlns:a16="http://schemas.microsoft.com/office/drawing/2014/main" id="{2E534626-C6E6-4538-AB04-3612AAC942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p:blipFill>
        <p:spPr>
          <a:xfrm>
            <a:off x="4443762" y="3982760"/>
            <a:ext cx="3484387" cy="2092252"/>
          </a:xfrm>
          <a:prstGeom prst="rect">
            <a:avLst/>
          </a:prstGeom>
        </p:spPr>
      </p:pic>
      <p:sp>
        <p:nvSpPr>
          <p:cNvPr id="15" name="Grafik 6">
            <a:extLst>
              <a:ext uri="{FF2B5EF4-FFF2-40B4-BE49-F238E27FC236}">
                <a16:creationId xmlns:a16="http://schemas.microsoft.com/office/drawing/2014/main" id="{C19D4A8A-8BF3-001E-5E57-2AAED02F5C08}"/>
              </a:ext>
            </a:extLst>
          </p:cNvPr>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1"/>
          </p:nvPr>
        </p:nvSpPr>
        <p:spPr>
          <a:xfrm>
            <a:off x="658814" y="2376071"/>
            <a:ext cx="4625948" cy="700504"/>
          </a:xfrm>
        </p:spPr>
        <p:txBody>
          <a:bodyPr lIns="504000" anchor="ctr"/>
          <a:lstStyle/>
          <a:p>
            <a:pPr marL="0" indent="0">
              <a:buNone/>
            </a:pPr>
            <a:r>
              <a:rPr lang="ja-JP" altLang="en-US" sz="2100" dirty="0">
                <a:solidFill>
                  <a:schemeClr val="tx2"/>
                </a:solidFill>
                <a:latin typeface="游ゴシック" panose="020B0400000000000000" pitchFamily="50" charset="-128"/>
                <a:ea typeface="游ゴシック" panose="020B0400000000000000" pitchFamily="50" charset="-128"/>
              </a:rPr>
              <a:t>どのタイプの自働化がお客様のアプリケーションに最適だろうか？</a:t>
            </a:r>
            <a:endParaRPr lang="de-DE" sz="2100" dirty="0">
              <a:solidFill>
                <a:schemeClr val="tx2"/>
              </a:solidFill>
              <a:latin typeface="游ゴシック" panose="020B0400000000000000" pitchFamily="50" charset="-128"/>
              <a:ea typeface="游ゴシック" panose="020B0400000000000000" pitchFamily="50" charset="-128"/>
            </a:endParaRPr>
          </a:p>
        </p:txBody>
      </p:sp>
      <p:sp>
        <p:nvSpPr>
          <p:cNvPr id="10" name="Titel 11">
            <a:extLst>
              <a:ext uri="{FF2B5EF4-FFF2-40B4-BE49-F238E27FC236}">
                <a16:creationId xmlns:a16="http://schemas.microsoft.com/office/drawing/2014/main" id="{3E1DD41C-84E4-3BFC-0A2E-CC0A1980BE31}"/>
              </a:ext>
            </a:extLst>
          </p:cNvPr>
          <p:cNvSpPr txBox="1">
            <a:spLocks/>
          </p:cNvSpPr>
          <p:nvPr/>
        </p:nvSpPr>
        <p:spPr>
          <a:xfrm>
            <a:off x="658814" y="1070701"/>
            <a:ext cx="4760284"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10</a:t>
            </a:r>
            <a:r>
              <a:rPr kumimoji="0"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0</a:t>
            </a: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人のお客様に</a:t>
            </a:r>
            <a:endParaRPr kumimoji="0"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100</a:t>
            </a: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通りの生産現場がある</a:t>
            </a:r>
            <a:endParaRPr kumimoji="0" lang="de-DE"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2" name="Foliennummernplatzhalter 1">
            <a:extLst>
              <a:ext uri="{FF2B5EF4-FFF2-40B4-BE49-F238E27FC236}">
                <a16:creationId xmlns:a16="http://schemas.microsoft.com/office/drawing/2014/main" id="{B6992EC9-87C1-7604-9F8B-5A88356CC0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a:extLst>
              <a:ext uri="{FF2B5EF4-FFF2-40B4-BE49-F238E27FC236}">
                <a16:creationId xmlns:a16="http://schemas.microsoft.com/office/drawing/2014/main" id="{A933617E-2CDF-BF70-5EDF-BCD735D6C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859E3EE-E8FB-BD41-8F01-5CCFA4E04D32}"/>
              </a:ext>
            </a:extLst>
          </p:cNvPr>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a:extLst>
              <a:ext uri="{FF2B5EF4-FFF2-40B4-BE49-F238E27FC236}">
                <a16:creationId xmlns:a16="http://schemas.microsoft.com/office/drawing/2014/main" id="{0395F68C-A7DB-5A5B-B37B-DC71F24CF791}"/>
              </a:ext>
            </a:extLst>
          </p:cNvPr>
          <p:cNvPicPr>
            <a:picLocks noChangeAspect="1"/>
          </p:cNvPicPr>
          <p:nvPr/>
        </p:nvPicPr>
        <p:blipFill rotWithShape="1">
          <a:blip r:embed="rId10"/>
          <a:srcRect b="11184"/>
          <a:stretch/>
        </p:blipFill>
        <p:spPr>
          <a:xfrm>
            <a:off x="8531533" y="1070701"/>
            <a:ext cx="2636192" cy="1551919"/>
          </a:xfrm>
          <a:prstGeom prst="rect">
            <a:avLst/>
          </a:prstGeom>
        </p:spPr>
      </p:pic>
    </p:spTree>
    <p:extLst>
      <p:ext uri="{BB962C8B-B14F-4D97-AF65-F5344CB8AC3E}">
        <p14:creationId xmlns:p14="http://schemas.microsoft.com/office/powerpoint/2010/main" val="76873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a:extLst>
              <a:ext uri="{FF2B5EF4-FFF2-40B4-BE49-F238E27FC236}">
                <a16:creationId xmlns:a16="http://schemas.microsoft.com/office/drawing/2014/main" id="{3ADADA67-6181-6BAB-1863-64774744AB51}"/>
              </a:ext>
            </a:extLst>
          </p:cNvPr>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a:extLst>
              <a:ext uri="{FF2B5EF4-FFF2-40B4-BE49-F238E27FC236}">
                <a16:creationId xmlns:a16="http://schemas.microsoft.com/office/drawing/2014/main" id="{B873213A-5297-BE91-8BF0-02CE46C67B55}"/>
              </a:ext>
            </a:extLst>
          </p:cNvPr>
          <p:cNvSpPr>
            <a:spLocks noGrp="1"/>
          </p:cNvSpPr>
          <p:nvPr>
            <p:ph type="title"/>
          </p:nvPr>
        </p:nvSpPr>
        <p:spPr>
          <a:xfrm>
            <a:off x="658813" y="666751"/>
            <a:ext cx="7653913" cy="1020318"/>
          </a:xfrm>
        </p:spPr>
        <p:txBody>
          <a:bodyPr/>
          <a:lstStyle/>
          <a:p>
            <a:r>
              <a:rPr lang="en-US" dirty="0"/>
              <a:t>SCHUNK – </a:t>
            </a:r>
            <a:br>
              <a:rPr lang="en-US" dirty="0"/>
            </a:br>
            <a:r>
              <a:rPr lang="ja-JP" altLang="en-US" dirty="0">
                <a:latin typeface="游ゴシック" panose="020B0400000000000000" pitchFamily="50" charset="-128"/>
                <a:ea typeface="游ゴシック" panose="020B0400000000000000" pitchFamily="50" charset="-128"/>
              </a:rPr>
              <a:t>生産性向上のためのパートナー</a:t>
            </a:r>
            <a:endParaRPr lang="de-DE" dirty="0">
              <a:latin typeface="游ゴシック" panose="020B0400000000000000" pitchFamily="50" charset="-128"/>
              <a:ea typeface="游ゴシック" panose="020B0400000000000000" pitchFamily="50" charset="-128"/>
            </a:endParaRPr>
          </a:p>
        </p:txBody>
      </p:sp>
      <p:sp>
        <p:nvSpPr>
          <p:cNvPr id="2" name="Foliennummernplatzhalter 1">
            <a:extLst>
              <a:ext uri="{FF2B5EF4-FFF2-40B4-BE49-F238E27FC236}">
                <a16:creationId xmlns:a16="http://schemas.microsoft.com/office/drawing/2014/main" id="{00B6196B-EDA0-0D13-12C5-FC5EBEA49A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a:extLst>
              <a:ext uri="{FF2B5EF4-FFF2-40B4-BE49-F238E27FC236}">
                <a16:creationId xmlns:a16="http://schemas.microsoft.com/office/drawing/2014/main" id="{C8A95CD4-9138-5BD7-07F5-45096E144395}"/>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sp>
        <p:nvSpPr>
          <p:cNvPr id="20" name="Titel 11">
            <a:extLst>
              <a:ext uri="{FF2B5EF4-FFF2-40B4-BE49-F238E27FC236}">
                <a16:creationId xmlns:a16="http://schemas.microsoft.com/office/drawing/2014/main" id="{72635FD9-0EA8-B947-097E-41785001D50F}"/>
              </a:ext>
            </a:extLst>
          </p:cNvPr>
          <p:cNvSpPr txBox="1">
            <a:spLocks/>
          </p:cNvSpPr>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皆様のアプリケーションに最適な自動化を、</a:t>
            </a:r>
            <a:r>
              <a:rPr kumimoji="0" lang="en-US" altLang="ja-JP" sz="2800" b="1" i="0" u="none" strike="noStrike" kern="1200" cap="none" spc="0" normalizeH="0" baseline="0" noProof="0" dirty="0">
                <a:ln>
                  <a:noFill/>
                </a:ln>
                <a:solidFill>
                  <a:prstClr val="white"/>
                </a:solidFill>
                <a:effectLst/>
                <a:uLnTx/>
                <a:uFillTx/>
                <a:latin typeface="Fago Pro" panose="02000506040000020004" pitchFamily="50" charset="0"/>
              </a:rPr>
              <a:t>SCHUNK</a:t>
            </a: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と共に実現しましょう！</a:t>
            </a:r>
            <a:endParaRPr kumimoji="0" lang="de-DE"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pic>
        <p:nvPicPr>
          <p:cNvPr id="8" name="Grafik 7">
            <a:extLst>
              <a:ext uri="{FF2B5EF4-FFF2-40B4-BE49-F238E27FC236}">
                <a16:creationId xmlns:a16="http://schemas.microsoft.com/office/drawing/2014/main" id="{022F78B5-07A4-8154-CC5D-3367FCC7735D}"/>
              </a:ext>
            </a:extLst>
          </p:cNvPr>
          <p:cNvPicPr>
            <a:picLocks noChangeAspect="1"/>
          </p:cNvPicPr>
          <p:nvPr/>
        </p:nvPicPr>
        <p:blipFill>
          <a:blip r:embed="rId4"/>
          <a:stretch>
            <a:fillRect/>
          </a:stretch>
        </p:blipFill>
        <p:spPr>
          <a:xfrm>
            <a:off x="5308645" y="2116074"/>
            <a:ext cx="5462480" cy="3060000"/>
          </a:xfrm>
          <a:prstGeom prst="rect">
            <a:avLst/>
          </a:prstGeom>
        </p:spPr>
      </p:pic>
    </p:spTree>
    <p:custDataLst>
      <p:tags r:id="rId1"/>
    </p:custDataLst>
    <p:extLst>
      <p:ext uri="{BB962C8B-B14F-4D97-AF65-F5344CB8AC3E}">
        <p14:creationId xmlns:p14="http://schemas.microsoft.com/office/powerpoint/2010/main" val="8370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1D6FEF-66BE-798D-8DF4-86D37ED9B641}"/>
              </a:ext>
            </a:extLst>
          </p:cNvPr>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a:extLst>
              <a:ext uri="{FF2B5EF4-FFF2-40B4-BE49-F238E27FC236}">
                <a16:creationId xmlns:a16="http://schemas.microsoft.com/office/drawing/2014/main" id="{E3BC6CD5-C480-CBDA-1D12-E315EB3BF6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3B4044E-7552-8A1D-9BBD-152CDDC16D5F}"/>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sp>
        <p:nvSpPr>
          <p:cNvPr id="7" name="Rechteck 6">
            <a:extLst>
              <a:ext uri="{FF2B5EF4-FFF2-40B4-BE49-F238E27FC236}">
                <a16:creationId xmlns:a16="http://schemas.microsoft.com/office/drawing/2014/main" id="{13B8BE27-9930-0482-7219-8CED72490EAA}"/>
              </a:ext>
            </a:extLst>
          </p:cNvPr>
          <p:cNvSpPr/>
          <p:nvPr/>
        </p:nvSpPr>
        <p:spPr>
          <a:xfrm>
            <a:off x="1450110"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E22EE2B-5CB0-8430-2334-F51983DB2402}"/>
              </a:ext>
            </a:extLst>
          </p:cNvPr>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a:extLst>
              <a:ext uri="{FF2B5EF4-FFF2-40B4-BE49-F238E27FC236}">
                <a16:creationId xmlns:a16="http://schemas.microsoft.com/office/drawing/2014/main" id="{AD7A4856-E5C5-1A3B-2E90-E03360399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a:extLst>
              <a:ext uri="{FF2B5EF4-FFF2-40B4-BE49-F238E27FC236}">
                <a16:creationId xmlns:a16="http://schemas.microsoft.com/office/drawing/2014/main" id="{884A1350-BE89-1BA1-1253-4018F3D76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a:extLst>
              <a:ext uri="{FF2B5EF4-FFF2-40B4-BE49-F238E27FC236}">
                <a16:creationId xmlns:a16="http://schemas.microsoft.com/office/drawing/2014/main" id="{EF331CB8-6546-3197-DA8C-B90F6180A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a:extLst>
              <a:ext uri="{FF2B5EF4-FFF2-40B4-BE49-F238E27FC236}">
                <a16:creationId xmlns:a16="http://schemas.microsoft.com/office/drawing/2014/main" id="{F55F856B-12DC-2563-6A8C-F30B7D7BDB62}"/>
              </a:ext>
            </a:extLst>
          </p:cNvPr>
          <p:cNvPicPr>
            <a:picLocks noChangeAspect="1"/>
          </p:cNvPicPr>
          <p:nvPr/>
        </p:nvPicPr>
        <p:blipFill rotWithShape="1">
          <a:blip r:embed="rId11"/>
          <a:srcRect b="31743"/>
          <a:stretch/>
        </p:blipFill>
        <p:spPr>
          <a:xfrm>
            <a:off x="5445248" y="3462051"/>
            <a:ext cx="1413725" cy="381385"/>
          </a:xfrm>
          <a:prstGeom prst="rect">
            <a:avLst/>
          </a:prstGeom>
        </p:spPr>
      </p:pic>
      <p:sp>
        <p:nvSpPr>
          <p:cNvPr id="14" name="Textfeld 13">
            <a:extLst>
              <a:ext uri="{FF2B5EF4-FFF2-40B4-BE49-F238E27FC236}">
                <a16:creationId xmlns:a16="http://schemas.microsoft.com/office/drawing/2014/main" id="{BE40C1D5-32F4-A0FE-FCA9-F096D4EADA2F}"/>
              </a:ext>
            </a:extLst>
          </p:cNvPr>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3600" b="1" i="0" u="none" strike="noStrike" kern="1200" cap="none" spc="0" normalizeH="0" baseline="0" noProof="0">
                <a:ln>
                  <a:noFill/>
                </a:ln>
                <a:solidFill>
                  <a:srgbClr val="00B0F0"/>
                </a:solidFill>
                <a:effectLst/>
                <a:uLnTx/>
                <a:uFillTx/>
                <a:ea typeface="+mn-ea"/>
                <a:cs typeface="+mn-cs"/>
              </a:rPr>
              <a:t>???</a:t>
            </a:r>
          </a:p>
        </p:txBody>
      </p:sp>
    </p:spTree>
    <p:custDataLst>
      <p:tags r:id="rId1"/>
    </p:custDataLst>
    <p:extLst>
      <p:ext uri="{BB962C8B-B14F-4D97-AF65-F5344CB8AC3E}">
        <p14:creationId xmlns:p14="http://schemas.microsoft.com/office/powerpoint/2010/main" val="185041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5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8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8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13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3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2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2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28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28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28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888FED8-54CA-5B78-B96A-3B16C38CAC1B}"/>
              </a:ext>
            </a:extLst>
          </p:cNvPr>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自働化の種類</a:t>
            </a:r>
            <a:endParaRPr lang="de-DE"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リーン</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ワークピース</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white"/>
                </a:solidFill>
                <a:latin typeface="游ゴシック" panose="020B0400000000000000" pitchFamily="50" charset="-128"/>
                <a:ea typeface="游ゴシック" panose="020B0400000000000000" pitchFamily="50" charset="-128"/>
              </a:rPr>
              <a:t>オートメーション</a:t>
            </a:r>
            <a:endParaRPr kumimoji="0" lang="de-DE"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5" name="Rechteck 14">
            <a:extLst>
              <a:ext uri="{FF2B5EF4-FFF2-40B4-BE49-F238E27FC236}">
                <a16:creationId xmlns:a16="http://schemas.microsoft.com/office/drawing/2014/main" id="{4A03513C-7ABA-28B9-6B0B-13A587B7384E}"/>
              </a:ext>
            </a:extLst>
          </p:cNvPr>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white"/>
                </a:solidFill>
                <a:latin typeface="游ゴシック" panose="020B0400000000000000" pitchFamily="50" charset="-128"/>
                <a:ea typeface="游ゴシック" panose="020B0400000000000000" pitchFamily="50" charset="-128"/>
              </a:rPr>
              <a:t>パレット</a:t>
            </a:r>
            <a:endParaRPr lang="en-US" altLang="ja-JP" sz="1200" b="1" dirty="0">
              <a:solidFill>
                <a:prstClr val="white"/>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6" name="Rechteck 15">
            <a:extLst>
              <a:ext uri="{FF2B5EF4-FFF2-40B4-BE49-F238E27FC236}">
                <a16:creationId xmlns:a16="http://schemas.microsoft.com/office/drawing/2014/main" id="{1936515B-562E-F776-3E13-51337DF68FCB}"/>
              </a:ext>
            </a:extLst>
          </p:cNvPr>
          <p:cNvSpPr/>
          <p:nvPr/>
        </p:nvSpPr>
        <p:spPr>
          <a:xfrm>
            <a:off x="2241289" y="5987576"/>
            <a:ext cx="1989677"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ワークピース＆パレット</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7" name="Rechteck 16">
            <a:extLst>
              <a:ext uri="{FF2B5EF4-FFF2-40B4-BE49-F238E27FC236}">
                <a16:creationId xmlns:a16="http://schemas.microsoft.com/office/drawing/2014/main" id="{FF56ECE6-D6A8-80C7-B798-043B46C32ED6}"/>
              </a:ext>
            </a:extLst>
          </p:cNvPr>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フレキシブル</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生産システム</a:t>
            </a:r>
            <a:endParaRPr kumimoji="0" lang="de-DE"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6705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自働化の種類</a:t>
            </a:r>
            <a:endParaRPr lang="de-DE"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リーン</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ワークピース</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white"/>
                </a:solidFill>
                <a:latin typeface="游ゴシック" panose="020B0400000000000000" pitchFamily="50" charset="-128"/>
                <a:ea typeface="游ゴシック" panose="020B0400000000000000" pitchFamily="50" charset="-128"/>
              </a:rPr>
              <a:t>オートメーション</a:t>
            </a:r>
            <a:endParaRPr kumimoji="0" lang="de-DE"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5" name="Rechteck 14">
            <a:extLst>
              <a:ext uri="{FF2B5EF4-FFF2-40B4-BE49-F238E27FC236}">
                <a16:creationId xmlns:a16="http://schemas.microsoft.com/office/drawing/2014/main" id="{4A03513C-7ABA-28B9-6B0B-13A587B7384E}"/>
              </a:ext>
            </a:extLst>
          </p:cNvPr>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white"/>
                </a:solidFill>
                <a:latin typeface="游ゴシック" panose="020B0400000000000000" pitchFamily="50" charset="-128"/>
                <a:ea typeface="游ゴシック" panose="020B0400000000000000" pitchFamily="50" charset="-128"/>
              </a:rPr>
              <a:t>パレット</a:t>
            </a:r>
            <a:endParaRPr lang="en-US" altLang="ja-JP" sz="1200" b="1" dirty="0">
              <a:solidFill>
                <a:prstClr val="white"/>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6" name="Rechteck 15">
            <a:extLst>
              <a:ext uri="{FF2B5EF4-FFF2-40B4-BE49-F238E27FC236}">
                <a16:creationId xmlns:a16="http://schemas.microsoft.com/office/drawing/2014/main" id="{1936515B-562E-F776-3E13-51337DF68FCB}"/>
              </a:ext>
            </a:extLst>
          </p:cNvPr>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ワークピース＆</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パレット</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オートメーション</a:t>
            </a:r>
            <a:endParaRPr kumimoji="0" lang="de-DE"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7" name="Rechteck 16">
            <a:extLst>
              <a:ext uri="{FF2B5EF4-FFF2-40B4-BE49-F238E27FC236}">
                <a16:creationId xmlns:a16="http://schemas.microsoft.com/office/drawing/2014/main" id="{FF56ECE6-D6A8-80C7-B798-043B46C32ED6}"/>
              </a:ext>
            </a:extLst>
          </p:cNvPr>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フレキシブル</a:t>
            </a:r>
            <a:endPar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生産システム</a:t>
            </a:r>
            <a:endParaRPr kumimoji="0" lang="de-DE"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pic>
        <p:nvPicPr>
          <p:cNvPr id="8" name="Grafik 7">
            <a:extLst>
              <a:ext uri="{FF2B5EF4-FFF2-40B4-BE49-F238E27FC236}">
                <a16:creationId xmlns:a16="http://schemas.microsoft.com/office/drawing/2014/main" id="{5D450792-05E7-5113-7971-493E3B523C72}"/>
              </a:ext>
            </a:extLst>
          </p:cNvPr>
          <p:cNvPicPr>
            <a:picLocks noChangeAspect="1"/>
          </p:cNvPicPr>
          <p:nvPr/>
        </p:nvPicPr>
        <p:blipFill>
          <a:blip r:embed="rId8"/>
          <a:stretch>
            <a:fillRect/>
          </a:stretch>
        </p:blipFill>
        <p:spPr>
          <a:xfrm>
            <a:off x="1802222" y="5175734"/>
            <a:ext cx="587590" cy="1260000"/>
          </a:xfrm>
          <a:prstGeom prst="rect">
            <a:avLst/>
          </a:prstGeom>
        </p:spPr>
      </p:pic>
      <p:pic>
        <p:nvPicPr>
          <p:cNvPr id="9" name="Grafik 8">
            <a:extLst>
              <a:ext uri="{FF2B5EF4-FFF2-40B4-BE49-F238E27FC236}">
                <a16:creationId xmlns:a16="http://schemas.microsoft.com/office/drawing/2014/main" id="{A4CEEC23-90F3-A152-1FDD-FE98DA79ACAE}"/>
              </a:ext>
            </a:extLst>
          </p:cNvPr>
          <p:cNvPicPr>
            <a:picLocks noChangeAspect="1"/>
          </p:cNvPicPr>
          <p:nvPr/>
        </p:nvPicPr>
        <p:blipFill>
          <a:blip r:embed="rId9"/>
          <a:stretch>
            <a:fillRect/>
          </a:stretch>
        </p:blipFill>
        <p:spPr>
          <a:xfrm>
            <a:off x="6589309" y="5175734"/>
            <a:ext cx="1747631" cy="1260000"/>
          </a:xfrm>
          <a:prstGeom prst="rect">
            <a:avLst/>
          </a:prstGeom>
        </p:spPr>
      </p:pic>
      <p:pic>
        <p:nvPicPr>
          <p:cNvPr id="10" name="Grafik 9">
            <a:extLst>
              <a:ext uri="{FF2B5EF4-FFF2-40B4-BE49-F238E27FC236}">
                <a16:creationId xmlns:a16="http://schemas.microsoft.com/office/drawing/2014/main" id="{B93C0EF2-AF6D-2BE9-4FD9-9B6456359C31}"/>
              </a:ext>
            </a:extLst>
          </p:cNvPr>
          <p:cNvPicPr>
            <a:picLocks noChangeAspect="1"/>
          </p:cNvPicPr>
          <p:nvPr/>
        </p:nvPicPr>
        <p:blipFill>
          <a:blip r:embed="rId10"/>
          <a:stretch>
            <a:fillRect/>
          </a:stretch>
        </p:blipFill>
        <p:spPr>
          <a:xfrm>
            <a:off x="781127" y="3944554"/>
            <a:ext cx="858644" cy="1260000"/>
          </a:xfrm>
          <a:prstGeom prst="rect">
            <a:avLst/>
          </a:prstGeom>
        </p:spPr>
      </p:pic>
      <p:pic>
        <p:nvPicPr>
          <p:cNvPr id="11" name="Grafik 10">
            <a:extLst>
              <a:ext uri="{FF2B5EF4-FFF2-40B4-BE49-F238E27FC236}">
                <a16:creationId xmlns:a16="http://schemas.microsoft.com/office/drawing/2014/main" id="{9763C5EA-BD23-5B75-4738-D989C9DC9FC8}"/>
              </a:ext>
            </a:extLst>
          </p:cNvPr>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a:extLst>
              <a:ext uri="{FF2B5EF4-FFF2-40B4-BE49-F238E27FC236}">
                <a16:creationId xmlns:a16="http://schemas.microsoft.com/office/drawing/2014/main" id="{B141ED0B-67F1-957F-D50D-794CD604DABE}"/>
              </a:ext>
            </a:extLst>
          </p:cNvPr>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a:extLst>
              <a:ext uri="{FF2B5EF4-FFF2-40B4-BE49-F238E27FC236}">
                <a16:creationId xmlns:a16="http://schemas.microsoft.com/office/drawing/2014/main" id="{A6867624-685D-00BB-FF75-F4CABE2B6B9F}"/>
              </a:ext>
            </a:extLst>
          </p:cNvPr>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a:extLst>
              <a:ext uri="{FF2B5EF4-FFF2-40B4-BE49-F238E27FC236}">
                <a16:creationId xmlns:a16="http://schemas.microsoft.com/office/drawing/2014/main" id="{4A1570A9-7B3D-0595-63BF-7C407A7131E7}"/>
              </a:ext>
            </a:extLst>
          </p:cNvPr>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a:extLst>
              <a:ext uri="{FF2B5EF4-FFF2-40B4-BE49-F238E27FC236}">
                <a16:creationId xmlns:a16="http://schemas.microsoft.com/office/drawing/2014/main" id="{F15831D7-9FB3-86E3-1131-B696FA304FCD}"/>
              </a:ext>
            </a:extLst>
          </p:cNvPr>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a:extLst>
              <a:ext uri="{FF2B5EF4-FFF2-40B4-BE49-F238E27FC236}">
                <a16:creationId xmlns:a16="http://schemas.microsoft.com/office/drawing/2014/main" id="{66D89DF0-3F17-CAC1-8B06-74404738FBC1}"/>
              </a:ext>
            </a:extLst>
          </p:cNvPr>
          <p:cNvPicPr>
            <a:picLocks noChangeAspect="1"/>
          </p:cNvPicPr>
          <p:nvPr/>
        </p:nvPicPr>
        <p:blipFill>
          <a:blip r:embed="rId16"/>
          <a:stretch>
            <a:fillRect/>
          </a:stretch>
        </p:blipFill>
        <p:spPr>
          <a:xfrm>
            <a:off x="3395236" y="5175734"/>
            <a:ext cx="1256935" cy="1260000"/>
          </a:xfrm>
          <a:prstGeom prst="rect">
            <a:avLst/>
          </a:prstGeom>
        </p:spPr>
      </p:pic>
      <p:pic>
        <p:nvPicPr>
          <p:cNvPr id="6" name="Grafik 5">
            <a:extLst>
              <a:ext uri="{FF2B5EF4-FFF2-40B4-BE49-F238E27FC236}">
                <a16:creationId xmlns:a16="http://schemas.microsoft.com/office/drawing/2014/main" id="{6F7B80F0-90FD-9683-E7CD-2665A05088DA}"/>
              </a:ext>
            </a:extLst>
          </p:cNvPr>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34906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a:extLst>
              <a:ext uri="{FF2B5EF4-FFF2-40B4-BE49-F238E27FC236}">
                <a16:creationId xmlns:a16="http://schemas.microsoft.com/office/drawing/2014/main" id="{43B6B9D2-5745-D395-83CA-D19C8239C9E2}"/>
              </a:ext>
            </a:extLst>
          </p:cNvPr>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p:blipFill>
        <p:spPr>
          <a:xfrm>
            <a:off x="0" y="0"/>
            <a:ext cx="12192000" cy="6858000"/>
          </a:xfrm>
          <a:prstGeom prst="rect">
            <a:avLst/>
          </a:prstGeom>
        </p:spPr>
      </p:pic>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348459" y="3802556"/>
            <a:ext cx="5677808" cy="1715052"/>
          </a:xfrm>
        </p:spPr>
        <p:txBody>
          <a:bodyPr lIns="504000" anchor="ctr"/>
          <a:lstStyle/>
          <a:p>
            <a:r>
              <a:rPr lang="en-US" dirty="0">
                <a:solidFill>
                  <a:schemeClr val="bg1"/>
                </a:solidFill>
              </a:rPr>
              <a:t>Machine tending with SCHUNK</a:t>
            </a:r>
            <a:endParaRPr lang="de-DE" dirty="0">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348459" y="5517608"/>
            <a:ext cx="5951538" cy="756192"/>
          </a:xfrm>
        </p:spPr>
        <p:txBody>
          <a:bodyPr lIns="504000" anchor="ctr"/>
          <a:lstStyle/>
          <a:p>
            <a:pPr marL="0" indent="0">
              <a:buNone/>
            </a:pPr>
            <a:r>
              <a:rPr lang="ja-JP" altLang="en-US" b="1" dirty="0">
                <a:latin typeface="游ゴシック" panose="020B0400000000000000" pitchFamily="50" charset="-128"/>
                <a:ea typeface="游ゴシック" panose="020B0400000000000000" pitchFamily="50" charset="-128"/>
              </a:rPr>
              <a:t>最適なグリッパーとクランプデバイスで</a:t>
            </a:r>
            <a:endParaRPr lang="en-US" altLang="ja-JP" b="1" dirty="0">
              <a:latin typeface="游ゴシック" panose="020B0400000000000000" pitchFamily="50" charset="-128"/>
              <a:ea typeface="游ゴシック" panose="020B0400000000000000" pitchFamily="50" charset="-128"/>
            </a:endParaRPr>
          </a:p>
          <a:p>
            <a:pPr marL="0" indent="0">
              <a:buNone/>
            </a:pPr>
            <a:r>
              <a:rPr lang="ja-JP" altLang="en-US" b="1" dirty="0">
                <a:latin typeface="游ゴシック" panose="020B0400000000000000" pitchFamily="50" charset="-128"/>
                <a:ea typeface="游ゴシック" panose="020B0400000000000000" pitchFamily="50" charset="-128"/>
              </a:rPr>
              <a:t>生産性を向上させましょう！</a:t>
            </a:r>
            <a:endParaRPr lang="de-DE" b="1" dirty="0">
              <a:latin typeface="游ゴシック" panose="020B0400000000000000" pitchFamily="50" charset="-128"/>
              <a:ea typeface="游ゴシック" panose="020B0400000000000000" pitchFamily="50" charset="-128"/>
            </a:endParaRPr>
          </a:p>
        </p:txBody>
      </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a:extLst>
              <a:ext uri="{FF2B5EF4-FFF2-40B4-BE49-F238E27FC236}">
                <a16:creationId xmlns:a16="http://schemas.microsoft.com/office/drawing/2014/main" id="{959E77D2-C387-387F-00B3-45BA9EEADEAC}"/>
              </a:ext>
            </a:extLst>
          </p:cNvPr>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游ゴシック" panose="020B0400000000000000" pitchFamily="50" charset="-128"/>
                <a:ea typeface="游ゴシック" panose="020B0400000000000000" pitchFamily="50" charset="-128"/>
              </a:rPr>
              <a:t>エンドユーザーまたはインテグレーター　ロゴ</a:t>
            </a:r>
            <a:endParaRPr lang="en-US" altLang="ja-JP" dirty="0">
              <a:latin typeface="游ゴシック" panose="020B0400000000000000" pitchFamily="50" charset="-128"/>
              <a:ea typeface="游ゴシック" panose="020B0400000000000000" pitchFamily="50" charset="-128"/>
            </a:endParaRPr>
          </a:p>
          <a:p>
            <a:pPr algn="ctr"/>
            <a:r>
              <a:rPr lang="de-DE" dirty="0">
                <a:latin typeface="游ゴシック" panose="020B0400000000000000" pitchFamily="50" charset="-128"/>
                <a:ea typeface="游ゴシック" panose="020B0400000000000000" pitchFamily="50" charset="-128"/>
              </a:rPr>
              <a:t>7 cm x 14 cm</a:t>
            </a:r>
          </a:p>
        </p:txBody>
      </p:sp>
    </p:spTree>
    <p:custDataLst>
      <p:tags r:id="rId1"/>
    </p:custDataLst>
    <p:extLst>
      <p:ext uri="{BB962C8B-B14F-4D97-AF65-F5344CB8AC3E}">
        <p14:creationId xmlns:p14="http://schemas.microsoft.com/office/powerpoint/2010/main" val="16586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21D8AB-BE3A-B380-AD34-6B1274DD6380}"/>
              </a:ext>
            </a:extLst>
          </p:cNvPr>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a:extLst>
              <a:ext uri="{FF2B5EF4-FFF2-40B4-BE49-F238E27FC236}">
                <a16:creationId xmlns:a16="http://schemas.microsoft.com/office/drawing/2014/main" id="{379FD371-A065-571D-0E81-DD93A3B4EC42}"/>
              </a:ext>
            </a:extLst>
          </p:cNvPr>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0A95E7F7-BD43-4D59-2213-A378D0F1268F}"/>
              </a:ext>
            </a:extLst>
          </p:cNvPr>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3021843-2ADF-FDDB-42BF-7B12CF0276E9}"/>
              </a:ext>
            </a:extLst>
          </p:cNvPr>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CD0533F-8108-0AFF-EE89-160028E47504}"/>
              </a:ext>
            </a:extLst>
          </p:cNvPr>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68995B9-FB20-A90F-4944-9A7812EE6266}"/>
              </a:ext>
            </a:extLst>
          </p:cNvPr>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a:extLst>
              <a:ext uri="{FF2B5EF4-FFF2-40B4-BE49-F238E27FC236}">
                <a16:creationId xmlns:a16="http://schemas.microsoft.com/office/drawing/2014/main" id="{983D55CB-2604-05FE-286A-74D0A62D412D}"/>
              </a:ext>
            </a:extLst>
          </p:cNvPr>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游ゴシック" panose="020B0400000000000000" pitchFamily="50" charset="-128"/>
                <a:ea typeface="游ゴシック" panose="020B0400000000000000" pitchFamily="50" charset="-128"/>
              </a:rPr>
              <a:t>エンドユーザー　ロゴ</a:t>
            </a:r>
            <a:endParaRPr lang="en-US" altLang="ja-JP" dirty="0">
              <a:latin typeface="游ゴシック" panose="020B0400000000000000" pitchFamily="50" charset="-128"/>
              <a:ea typeface="游ゴシック" panose="020B0400000000000000" pitchFamily="50" charset="-128"/>
            </a:endParaRPr>
          </a:p>
          <a:p>
            <a:pPr algn="ctr"/>
            <a:r>
              <a:rPr lang="ja-JP" altLang="en-US" dirty="0">
                <a:latin typeface="游ゴシック" panose="020B0400000000000000" pitchFamily="50" charset="-128"/>
                <a:ea typeface="游ゴシック" panose="020B0400000000000000" pitchFamily="50" charset="-128"/>
              </a:rPr>
              <a:t>高さ</a:t>
            </a:r>
            <a:r>
              <a:rPr lang="de-DE" dirty="0">
                <a:latin typeface="游ゴシック" panose="020B0400000000000000" pitchFamily="50" charset="-128"/>
                <a:ea typeface="游ゴシック" panose="020B0400000000000000" pitchFamily="50" charset="-128"/>
              </a:rPr>
              <a:t> </a:t>
            </a:r>
            <a:r>
              <a:rPr lang="de-DE" dirty="0"/>
              <a:t>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extLst>
      <p:ext uri="{BB962C8B-B14F-4D97-AF65-F5344CB8AC3E}">
        <p14:creationId xmlns:p14="http://schemas.microsoft.com/office/powerpoint/2010/main" val="196726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AA0852A7-2A58-E7B1-C883-18396B2BD41B}"/>
              </a:ext>
            </a:extLst>
          </p:cNvPr>
          <p:cNvGrpSpPr/>
          <p:nvPr/>
        </p:nvGrpSpPr>
        <p:grpSpPr>
          <a:xfrm>
            <a:off x="2803235" y="817419"/>
            <a:ext cx="5588000" cy="5588000"/>
            <a:chOff x="2757054" y="1270000"/>
            <a:chExt cx="5588000" cy="5588000"/>
          </a:xfrm>
        </p:grpSpPr>
        <p:pic>
          <p:nvPicPr>
            <p:cNvPr id="15" name="Grafik 14" descr="Kreisförmiges Flussdiagramm mit einfarbiger Füllung">
              <a:extLst>
                <a:ext uri="{FF2B5EF4-FFF2-40B4-BE49-F238E27FC236}">
                  <a16:creationId xmlns:a16="http://schemas.microsoft.com/office/drawing/2014/main" id="{B7C1A67F-CF22-6DC4-C625-391779135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a:extLst>
                <a:ext uri="{FF2B5EF4-FFF2-40B4-BE49-F238E27FC236}">
                  <a16:creationId xmlns:a16="http://schemas.microsoft.com/office/drawing/2014/main" id="{983D55CB-2604-05FE-286A-74D0A62D412D}"/>
                </a:ext>
              </a:extLst>
            </p:cNvPr>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A14E1A5-290F-61A5-8736-C57A9C495644}"/>
                </a:ext>
              </a:extLst>
            </p:cNvPr>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游ゴシック" panose="020B0400000000000000" pitchFamily="50" charset="-128"/>
                <a:ea typeface="游ゴシック" panose="020B0400000000000000" pitchFamily="50" charset="-128"/>
              </a:rPr>
              <a:t>システムインテグレーター ロゴ</a:t>
            </a:r>
            <a:endParaRPr lang="de-DE" dirty="0">
              <a:latin typeface="游ゴシック" panose="020B0400000000000000" pitchFamily="50" charset="-128"/>
              <a:ea typeface="游ゴシック" panose="020B0400000000000000" pitchFamily="50" charset="-128"/>
            </a:endParaRPr>
          </a:p>
          <a:p>
            <a:pPr algn="ctr"/>
            <a:r>
              <a:rPr lang="ja-JP" altLang="en-US" dirty="0">
                <a:latin typeface="游ゴシック" panose="020B0400000000000000" pitchFamily="50" charset="-128"/>
                <a:ea typeface="游ゴシック" panose="020B0400000000000000" pitchFamily="50" charset="-128"/>
              </a:rPr>
              <a:t>高さ</a:t>
            </a:r>
            <a:r>
              <a:rPr lang="de-DE" dirty="0">
                <a:latin typeface="游ゴシック" panose="020B0400000000000000" pitchFamily="50" charset="-128"/>
                <a:ea typeface="游ゴシック" panose="020B0400000000000000" pitchFamily="50" charset="-128"/>
              </a:rPr>
              <a:t> </a:t>
            </a:r>
            <a:r>
              <a:rPr lang="de-DE" dirty="0"/>
              <a:t>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a:extLst>
              <a:ext uri="{FF2B5EF4-FFF2-40B4-BE49-F238E27FC236}">
                <a16:creationId xmlns:a16="http://schemas.microsoft.com/office/drawing/2014/main" id="{E548CAE1-3268-57C0-877D-5A71961CF4C4}"/>
              </a:ext>
            </a:extLst>
          </p:cNvPr>
          <p:cNvGrpSpPr/>
          <p:nvPr/>
        </p:nvGrpSpPr>
        <p:grpSpPr>
          <a:xfrm>
            <a:off x="5022571" y="3624660"/>
            <a:ext cx="1038493" cy="2672237"/>
            <a:chOff x="3398648" y="1869063"/>
            <a:chExt cx="1695450" cy="4378496"/>
          </a:xfrm>
        </p:grpSpPr>
        <p:pic>
          <p:nvPicPr>
            <p:cNvPr id="11" name="Grafik 10" descr="Mann mit verschränkten Armen">
              <a:extLst>
                <a:ext uri="{FF2B5EF4-FFF2-40B4-BE49-F238E27FC236}">
                  <a16:creationId xmlns:a16="http://schemas.microsoft.com/office/drawing/2014/main" id="{A33696D2-A1EA-E397-69CF-C217374AD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a:extLst>
                <a:ext uri="{FF2B5EF4-FFF2-40B4-BE49-F238E27FC236}">
                  <a16:creationId xmlns:a16="http://schemas.microsoft.com/office/drawing/2014/main" id="{605451B6-7661-7AA5-A0FB-3B1FE1DE2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a:extLst>
                <a:ext uri="{FF2B5EF4-FFF2-40B4-BE49-F238E27FC236}">
                  <a16:creationId xmlns:a16="http://schemas.microsoft.com/office/drawing/2014/main" id="{B635EB51-4E3E-959B-30F6-AC1E4CA108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extLst>
      <p:ext uri="{BB962C8B-B14F-4D97-AF65-F5344CB8AC3E}">
        <p14:creationId xmlns:p14="http://schemas.microsoft.com/office/powerpoint/2010/main" val="150604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自己紹介</a:t>
            </a:r>
            <a:endParaRPr lang="de-DE" dirty="0">
              <a:latin typeface="游ゴシック" panose="020B0400000000000000" pitchFamily="50" charset="-128"/>
              <a:ea typeface="游ゴシック" panose="020B0400000000000000" pitchFamily="50" charset="-128"/>
            </a:endParaRP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a:extLst>
              <a:ext uri="{FF2B5EF4-FFF2-40B4-BE49-F238E27FC236}">
                <a16:creationId xmlns:a16="http://schemas.microsoft.com/office/drawing/2014/main" id="{4118EFB3-5CC5-92B8-E84D-A488F000826B}"/>
              </a:ext>
            </a:extLst>
          </p:cNvPr>
          <p:cNvSpPr txBox="1"/>
          <p:nvPr/>
        </p:nvSpPr>
        <p:spPr>
          <a:xfrm>
            <a:off x="5032445" y="4769029"/>
            <a:ext cx="6574098" cy="14465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srgbClr val="009EE0"/>
                </a:solidFill>
                <a:effectLst/>
                <a:uLnTx/>
                <a:uFillTx/>
                <a:latin typeface="游ゴシック" panose="020B0400000000000000" pitchFamily="50" charset="-128"/>
                <a:ea typeface="游ゴシック" panose="020B0400000000000000" pitchFamily="50" charset="-128"/>
              </a:rPr>
              <a:t>姓　名</a:t>
            </a:r>
            <a:endParaRPr kumimoji="0" lang="en-US" altLang="ja-JP" sz="2200" b="1" i="0" u="none" strike="noStrike" kern="1200" cap="none" spc="0" normalizeH="0" baseline="0" noProof="0" dirty="0">
              <a:ln>
                <a:noFill/>
              </a:ln>
              <a:solidFill>
                <a:srgbClr val="009EE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200" b="1" i="0" u="none" strike="noStrike" kern="1200" cap="none" spc="0" normalizeH="0" baseline="0" noProof="0" dirty="0">
              <a:ln>
                <a:noFill/>
              </a:ln>
              <a:solidFill>
                <a:srgbClr val="009EE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200" dirty="0">
                <a:solidFill>
                  <a:srgbClr val="00446B"/>
                </a:solidFill>
                <a:latin typeface="游ゴシック" panose="020B0400000000000000" pitchFamily="50" charset="-128"/>
                <a:ea typeface="游ゴシック" panose="020B0400000000000000" pitchFamily="50" charset="-128"/>
              </a:rPr>
              <a:t>役職</a:t>
            </a:r>
            <a:endParaRPr kumimoji="0" lang="de-DE" sz="2200" b="0" i="0" u="none" strike="noStrike" kern="1200" cap="none" spc="0" normalizeH="0" baseline="0" noProof="0" dirty="0">
              <a:ln>
                <a:noFill/>
              </a:ln>
              <a:solidFill>
                <a:srgbClr val="00446B"/>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ja-JP" altLang="en-US" sz="2200" dirty="0">
                <a:solidFill>
                  <a:srgbClr val="00446B"/>
                </a:solidFill>
                <a:latin typeface="游ゴシック" panose="020B0400000000000000" pitchFamily="50" charset="-128"/>
                <a:ea typeface="游ゴシック" panose="020B0400000000000000" pitchFamily="50" charset="-128"/>
              </a:rPr>
              <a:t>部署名</a:t>
            </a:r>
            <a:endParaRPr kumimoji="0" lang="de-DE" sz="2200" b="0" i="0" u="none" strike="noStrike" kern="1200" cap="none" spc="0" normalizeH="0" baseline="0" noProof="0" dirty="0">
              <a:ln>
                <a:noFill/>
              </a:ln>
              <a:solidFill>
                <a:srgbClr val="00446B"/>
              </a:solidFill>
              <a:effectLst/>
              <a:uLnTx/>
              <a:uFillTx/>
              <a:latin typeface="游ゴシック" panose="020B0400000000000000" pitchFamily="50" charset="-128"/>
              <a:ea typeface="游ゴシック" panose="020B0400000000000000" pitchFamily="50" charset="-128"/>
            </a:endParaRPr>
          </a:p>
        </p:txBody>
      </p:sp>
      <p:pic>
        <p:nvPicPr>
          <p:cNvPr id="5" name="Grafik 4" descr="Ein Bild, das Text, drinnen, zugemüllt enthält.&#10;&#10;Automatisch generierte Beschreibung">
            <a:extLst>
              <a:ext uri="{FF2B5EF4-FFF2-40B4-BE49-F238E27FC236}">
                <a16:creationId xmlns:a16="http://schemas.microsoft.com/office/drawing/2014/main" id="{736AC51E-14DA-471F-8D0A-B5178E4F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a:extLst>
              <a:ext uri="{FF2B5EF4-FFF2-40B4-BE49-F238E27FC236}">
                <a16:creationId xmlns:a16="http://schemas.microsoft.com/office/drawing/2014/main" id="{42514CA2-3E2F-5BA7-B9E7-68E0E4CA941B}"/>
              </a:ext>
            </a:extLst>
          </p:cNvPr>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游ゴシック" panose="020B0400000000000000" pitchFamily="50" charset="-128"/>
                <a:ea typeface="游ゴシック" panose="020B0400000000000000" pitchFamily="50" charset="-128"/>
              </a:rPr>
              <a:t>プロフィール写真</a:t>
            </a:r>
            <a:endParaRPr lang="en-US" altLang="ja-JP" dirty="0">
              <a:latin typeface="游ゴシック" panose="020B0400000000000000" pitchFamily="50" charset="-128"/>
              <a:ea typeface="游ゴシック" panose="020B0400000000000000" pitchFamily="50" charset="-128"/>
            </a:endParaRPr>
          </a:p>
          <a:p>
            <a:pPr algn="ctr"/>
            <a:r>
              <a:rPr lang="de-DE" dirty="0"/>
              <a:t>8 cm x 9 cm</a:t>
            </a:r>
          </a:p>
        </p:txBody>
      </p:sp>
    </p:spTree>
    <p:extLst>
      <p:ext uri="{BB962C8B-B14F-4D97-AF65-F5344CB8AC3E}">
        <p14:creationId xmlns:p14="http://schemas.microsoft.com/office/powerpoint/2010/main" val="368613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76372-402E-B90C-A3E2-3D69B459CE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a:extLst>
              <a:ext uri="{FF2B5EF4-FFF2-40B4-BE49-F238E27FC236}">
                <a16:creationId xmlns:a16="http://schemas.microsoft.com/office/drawing/2014/main" id="{52DA6333-0286-AC6F-B4AA-0AA78B2AA6BE}"/>
              </a:ext>
            </a:extLst>
          </p:cNvPr>
          <p:cNvSpPr>
            <a:spLocks noGrp="1"/>
          </p:cNvSpPr>
          <p:nvPr>
            <p:ph type="body" sz="quarter" idx="11"/>
          </p:nvPr>
        </p:nvSpPr>
        <p:spPr/>
        <p:txBody>
          <a:bodyPr/>
          <a:lstStyle/>
          <a:p>
            <a:pPr rtl="0"/>
            <a:r>
              <a:rPr lang="ja-JP" altLang="en-US" dirty="0">
                <a:latin typeface="游ゴシック" panose="020B0400000000000000" pitchFamily="50" charset="-128"/>
                <a:ea typeface="游ゴシック" panose="020B0400000000000000" pitchFamily="50" charset="-128"/>
              </a:rPr>
              <a:t>私たちの経歴</a:t>
            </a:r>
            <a:endParaRPr lang="en-US" dirty="0">
              <a:latin typeface="游ゴシック" panose="020B0400000000000000" pitchFamily="50" charset="-128"/>
              <a:ea typeface="游ゴシック" panose="020B0400000000000000" pitchFamily="50" charset="-128"/>
            </a:endParaRPr>
          </a:p>
        </p:txBody>
      </p:sp>
      <p:sp>
        <p:nvSpPr>
          <p:cNvPr id="6" name="Titel 5">
            <a:extLst>
              <a:ext uri="{FF2B5EF4-FFF2-40B4-BE49-F238E27FC236}">
                <a16:creationId xmlns:a16="http://schemas.microsoft.com/office/drawing/2014/main" id="{B668156F-D51B-3043-9202-F971BA3485FF}"/>
              </a:ext>
            </a:extLst>
          </p:cNvPr>
          <p:cNvSpPr>
            <a:spLocks noGrp="1"/>
          </p:cNvSpPr>
          <p:nvPr>
            <p:ph type="title"/>
          </p:nvPr>
        </p:nvSpPr>
        <p:spPr>
          <a:xfrm>
            <a:off x="658814" y="666751"/>
            <a:ext cx="6908773" cy="847811"/>
          </a:xfrm>
        </p:spPr>
        <p:txBody>
          <a:bodyPr/>
          <a:lstStyle/>
          <a:p>
            <a:pPr rtl="0"/>
            <a:r>
              <a:rPr lang="ja-JP" altLang="en-US" dirty="0">
                <a:solidFill>
                  <a:srgbClr val="003D6A"/>
                </a:solidFill>
                <a:latin typeface="游ゴシック" panose="020B0400000000000000" pitchFamily="50" charset="-128"/>
                <a:ea typeface="游ゴシック" panose="020B0400000000000000" pitchFamily="50" charset="-128"/>
              </a:rPr>
              <a:t>工房から始まり</a:t>
            </a:r>
            <a:br>
              <a:rPr lang="ja-JP" altLang="en-US" dirty="0">
                <a:solidFill>
                  <a:srgbClr val="003D6A"/>
                </a:solidFill>
                <a:latin typeface="游ゴシック" panose="020B0400000000000000" pitchFamily="50" charset="-128"/>
                <a:ea typeface="游ゴシック" panose="020B0400000000000000" pitchFamily="50" charset="-128"/>
              </a:rPr>
            </a:br>
            <a:r>
              <a:rPr lang="ja-JP" altLang="en-US" dirty="0">
                <a:solidFill>
                  <a:srgbClr val="003D6A"/>
                </a:solidFill>
                <a:latin typeface="游ゴシック" panose="020B0400000000000000" pitchFamily="50" charset="-128"/>
                <a:ea typeface="游ゴシック" panose="020B0400000000000000" pitchFamily="50" charset="-128"/>
              </a:rPr>
              <a:t>生産性のためのパートナーへ</a:t>
            </a:r>
            <a:endParaRPr lang="de-DE" dirty="0">
              <a:solidFill>
                <a:srgbClr val="003D6A"/>
              </a:solidFill>
              <a:latin typeface="游ゴシック" panose="020B0400000000000000" pitchFamily="50" charset="-128"/>
              <a:ea typeface="游ゴシック" panose="020B0400000000000000" pitchFamily="50" charset="-128"/>
            </a:endParaRPr>
          </a:p>
        </p:txBody>
      </p:sp>
      <p:sp>
        <p:nvSpPr>
          <p:cNvPr id="21" name="Textfeld 20">
            <a:extLst>
              <a:ext uri="{FF2B5EF4-FFF2-40B4-BE49-F238E27FC236}">
                <a16:creationId xmlns:a16="http://schemas.microsoft.com/office/drawing/2014/main" id="{54F78C21-937D-33C7-750C-51A03C2AA8D2}"/>
              </a:ext>
            </a:extLst>
          </p:cNvPr>
          <p:cNvSpPr txBox="1"/>
          <p:nvPr/>
        </p:nvSpPr>
        <p:spPr>
          <a:xfrm>
            <a:off x="1713400" y="5391047"/>
            <a:ext cx="1745123" cy="338554"/>
          </a:xfrm>
          <a:prstGeom prst="rect">
            <a:avLst/>
          </a:prstGeom>
          <a:noFill/>
        </p:spPr>
        <p:txBody>
          <a:bodyPr wrap="square" lIns="72000" tIns="0" rIns="72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チャックジョー</a:t>
            </a:r>
            <a:endParaRPr kumimoji="0" lang="en-US" altLang="ja-JP" sz="110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rgbClr val="003D6A"/>
                </a:solidFill>
                <a:latin typeface="游ゴシック" panose="020B0400000000000000" pitchFamily="50" charset="-128"/>
                <a:ea typeface="游ゴシック" panose="020B0400000000000000" pitchFamily="50" charset="-128"/>
              </a:rPr>
              <a:t>提供開始</a:t>
            </a:r>
            <a:endParaRPr kumimoji="0" lang="en-US" altLang="ja-JP" sz="110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sp>
        <p:nvSpPr>
          <p:cNvPr id="22" name="Textfeld 21">
            <a:extLst>
              <a:ext uri="{FF2B5EF4-FFF2-40B4-BE49-F238E27FC236}">
                <a16:creationId xmlns:a16="http://schemas.microsoft.com/office/drawing/2014/main" id="{99A8118F-82DF-B9A8-5D1E-A3E9C8B9F461}"/>
              </a:ext>
            </a:extLst>
          </p:cNvPr>
          <p:cNvSpPr txBox="1"/>
          <p:nvPr/>
        </p:nvSpPr>
        <p:spPr>
          <a:xfrm>
            <a:off x="4655861" y="3388777"/>
            <a:ext cx="1607108" cy="507831"/>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ステーショナリー</a:t>
            </a: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ワークホールディング</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提供開始</a:t>
            </a:r>
          </a:p>
        </p:txBody>
      </p:sp>
      <p:sp>
        <p:nvSpPr>
          <p:cNvPr id="23" name="Textfeld 22">
            <a:extLst>
              <a:ext uri="{FF2B5EF4-FFF2-40B4-BE49-F238E27FC236}">
                <a16:creationId xmlns:a16="http://schemas.microsoft.com/office/drawing/2014/main" id="{6AF0138F-F47B-30F4-7843-5F9A65B32273}"/>
              </a:ext>
            </a:extLst>
          </p:cNvPr>
          <p:cNvSpPr txBox="1"/>
          <p:nvPr/>
        </p:nvSpPr>
        <p:spPr>
          <a:xfrm>
            <a:off x="6764625" y="3385658"/>
            <a:ext cx="1621543" cy="169277"/>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基板切断技術</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24" name="Textfeld 23">
            <a:extLst>
              <a:ext uri="{FF2B5EF4-FFF2-40B4-BE49-F238E27FC236}">
                <a16:creationId xmlns:a16="http://schemas.microsoft.com/office/drawing/2014/main" id="{79629075-95EE-A41B-AD14-49899F4434DE}"/>
              </a:ext>
            </a:extLst>
          </p:cNvPr>
          <p:cNvSpPr txBox="1"/>
          <p:nvPr/>
        </p:nvSpPr>
        <p:spPr>
          <a:xfrm>
            <a:off x="7866988" y="5002554"/>
            <a:ext cx="1427162" cy="338554"/>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協働ロボット向け</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グリッパー</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26" name="Textfeld 25">
            <a:extLst>
              <a:ext uri="{FF2B5EF4-FFF2-40B4-BE49-F238E27FC236}">
                <a16:creationId xmlns:a16="http://schemas.microsoft.com/office/drawing/2014/main" id="{17BFAEDA-44E4-39BE-C3C7-95FDC882775F}"/>
              </a:ext>
            </a:extLst>
          </p:cNvPr>
          <p:cNvSpPr txBox="1"/>
          <p:nvPr/>
        </p:nvSpPr>
        <p:spPr>
          <a:xfrm>
            <a:off x="3676266" y="5890232"/>
            <a:ext cx="1979022" cy="338554"/>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グリッピングシステム</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提供開始</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104" name="Textfeld 103">
            <a:extLst>
              <a:ext uri="{FF2B5EF4-FFF2-40B4-BE49-F238E27FC236}">
                <a16:creationId xmlns:a16="http://schemas.microsoft.com/office/drawing/2014/main" id="{F21DD9F6-AC46-BC15-F2C8-E00436E520D3}"/>
              </a:ext>
            </a:extLst>
          </p:cNvPr>
          <p:cNvSpPr txBox="1"/>
          <p:nvPr/>
        </p:nvSpPr>
        <p:spPr>
          <a:xfrm>
            <a:off x="8962137" y="3311518"/>
            <a:ext cx="1455399" cy="507831"/>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iTENDO</a:t>
            </a:r>
            <a:r>
              <a:rPr lang="en-US" sz="1100" dirty="0">
                <a:solidFill>
                  <a:schemeClr val="tx1">
                    <a:lumMod val="85000"/>
                    <a:lumOff val="15000"/>
                  </a:schemeClr>
                </a:solidFill>
              </a:rPr>
              <a:t> – </a:t>
            </a: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インテリジェント</a:t>
            </a: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ツールホルダー</a:t>
            </a:r>
          </a:p>
        </p:txBody>
      </p:sp>
      <p:sp>
        <p:nvSpPr>
          <p:cNvPr id="133" name="Textfeld 132">
            <a:extLst>
              <a:ext uri="{FF2B5EF4-FFF2-40B4-BE49-F238E27FC236}">
                <a16:creationId xmlns:a16="http://schemas.microsoft.com/office/drawing/2014/main" id="{DC27975A-F3FE-87A8-B44D-39D45CFCCE3F}"/>
              </a:ext>
            </a:extLst>
          </p:cNvPr>
          <p:cNvSpPr txBox="1"/>
          <p:nvPr/>
        </p:nvSpPr>
        <p:spPr>
          <a:xfrm>
            <a:off x="9987883" y="4982445"/>
            <a:ext cx="1249697"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ADHESO </a:t>
            </a:r>
            <a:br>
              <a:rPr lang="en-US" sz="1100" dirty="0">
                <a:solidFill>
                  <a:schemeClr val="tx1">
                    <a:lumMod val="85000"/>
                    <a:lumOff val="15000"/>
                  </a:schemeClr>
                </a:solidFill>
              </a:rPr>
            </a:br>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粘着グリッパー</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148" name="Textfeld 147">
            <a:extLst>
              <a:ext uri="{FF2B5EF4-FFF2-40B4-BE49-F238E27FC236}">
                <a16:creationId xmlns:a16="http://schemas.microsoft.com/office/drawing/2014/main" id="{7C562570-23C8-7684-7B1B-29E7F8B5D764}"/>
              </a:ext>
            </a:extLst>
          </p:cNvPr>
          <p:cNvSpPr txBox="1"/>
          <p:nvPr/>
        </p:nvSpPr>
        <p:spPr>
          <a:xfrm>
            <a:off x="10964380" y="2740402"/>
            <a:ext cx="1598186" cy="507831"/>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ロボット</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アプリケーション</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センター</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3" name="Textfeld 2">
            <a:extLst>
              <a:ext uri="{FF2B5EF4-FFF2-40B4-BE49-F238E27FC236}">
                <a16:creationId xmlns:a16="http://schemas.microsoft.com/office/drawing/2014/main" id="{7D8ED030-72DD-B930-26D1-9C8BF5D179BE}"/>
              </a:ext>
            </a:extLst>
          </p:cNvPr>
          <p:cNvSpPr txBox="1"/>
          <p:nvPr/>
        </p:nvSpPr>
        <p:spPr>
          <a:xfrm>
            <a:off x="804470" y="3547948"/>
            <a:ext cx="1880397" cy="338554"/>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フリードリヒ・シュンク</a:t>
            </a: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により機械工房として創業</a:t>
            </a:r>
          </a:p>
        </p:txBody>
      </p:sp>
      <p:sp>
        <p:nvSpPr>
          <p:cNvPr id="4" name="Rectangle 5">
            <a:extLst>
              <a:ext uri="{FF2B5EF4-FFF2-40B4-BE49-F238E27FC236}">
                <a16:creationId xmlns:a16="http://schemas.microsoft.com/office/drawing/2014/main" id="{3474A24E-9FEA-A3D3-8A46-AF52203FBBF7}"/>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prstTxWarp prst="textNoShape">
              <a:avLst/>
            </a:prstTxWarp>
          </a:bodyPr>
          <a:lstStyle/>
          <a:p>
            <a:endParaRPr lang="de-DE"/>
          </a:p>
        </p:txBody>
      </p:sp>
      <p:sp>
        <p:nvSpPr>
          <p:cNvPr id="15" name="Oval 31">
            <a:extLst>
              <a:ext uri="{FF2B5EF4-FFF2-40B4-BE49-F238E27FC236}">
                <a16:creationId xmlns:a16="http://schemas.microsoft.com/office/drawing/2014/main" id="{E6942A65-DE60-670C-52CA-DCF0FDE70C78}"/>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4" name="Oval 31">
            <a:extLst>
              <a:ext uri="{FF2B5EF4-FFF2-40B4-BE49-F238E27FC236}">
                <a16:creationId xmlns:a16="http://schemas.microsoft.com/office/drawing/2014/main" id="{78CC9352-BB76-1FB4-A388-E8BDEAAB8CBB}"/>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5" name="Oval 31">
            <a:extLst>
              <a:ext uri="{FF2B5EF4-FFF2-40B4-BE49-F238E27FC236}">
                <a16:creationId xmlns:a16="http://schemas.microsoft.com/office/drawing/2014/main" id="{FA592E7D-5E29-EF31-99A0-00CA9586AE96}"/>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6" name="Oval 31">
            <a:extLst>
              <a:ext uri="{FF2B5EF4-FFF2-40B4-BE49-F238E27FC236}">
                <a16:creationId xmlns:a16="http://schemas.microsoft.com/office/drawing/2014/main" id="{DA138FDF-9F72-849C-131C-9B65D0E1A99F}"/>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7" name="Oval 31">
            <a:extLst>
              <a:ext uri="{FF2B5EF4-FFF2-40B4-BE49-F238E27FC236}">
                <a16:creationId xmlns:a16="http://schemas.microsoft.com/office/drawing/2014/main" id="{D52B350E-08E6-9B6E-3070-AE2DC298420F}"/>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8" name="Oval 31">
            <a:extLst>
              <a:ext uri="{FF2B5EF4-FFF2-40B4-BE49-F238E27FC236}">
                <a16:creationId xmlns:a16="http://schemas.microsoft.com/office/drawing/2014/main" id="{A18E9AD9-C987-A3CF-4286-54C48C21F981}"/>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9" name="Oval 31">
            <a:extLst>
              <a:ext uri="{FF2B5EF4-FFF2-40B4-BE49-F238E27FC236}">
                <a16:creationId xmlns:a16="http://schemas.microsoft.com/office/drawing/2014/main" id="{3D108B24-785B-9742-1B05-33FC7109BA5A}"/>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0" name="Oval 31">
            <a:extLst>
              <a:ext uri="{FF2B5EF4-FFF2-40B4-BE49-F238E27FC236}">
                <a16:creationId xmlns:a16="http://schemas.microsoft.com/office/drawing/2014/main" id="{EE12F903-673F-7AA7-D02B-8CB0814A1AB1}"/>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1" name="Oval 31">
            <a:extLst>
              <a:ext uri="{FF2B5EF4-FFF2-40B4-BE49-F238E27FC236}">
                <a16:creationId xmlns:a16="http://schemas.microsoft.com/office/drawing/2014/main" id="{5B8410DB-BD7B-0DFD-B8A7-D30F295F54CE}"/>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2" name="Oval 31">
            <a:extLst>
              <a:ext uri="{FF2B5EF4-FFF2-40B4-BE49-F238E27FC236}">
                <a16:creationId xmlns:a16="http://schemas.microsoft.com/office/drawing/2014/main" id="{77EC61A6-B1BB-B704-1F8A-A47FE087D19F}"/>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3" name="Oval 31">
            <a:extLst>
              <a:ext uri="{FF2B5EF4-FFF2-40B4-BE49-F238E27FC236}">
                <a16:creationId xmlns:a16="http://schemas.microsoft.com/office/drawing/2014/main" id="{8B28A7A4-891E-2AB4-7CC0-F4B4E024B7C3}"/>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pic>
        <p:nvPicPr>
          <p:cNvPr id="44" name="Grafik 43">
            <a:extLst>
              <a:ext uri="{FF2B5EF4-FFF2-40B4-BE49-F238E27FC236}">
                <a16:creationId xmlns:a16="http://schemas.microsoft.com/office/drawing/2014/main" id="{91107154-F052-F191-420F-8ED464FC8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9" r="-447"/>
          <a:stretch/>
        </p:blipFill>
        <p:spPr>
          <a:xfrm>
            <a:off x="871145" y="2484146"/>
            <a:ext cx="1009317" cy="944327"/>
          </a:xfrm>
          <a:prstGeom prst="rect">
            <a:avLst/>
          </a:prstGeom>
          <a:ln w="3175">
            <a:noFill/>
          </a:ln>
        </p:spPr>
      </p:pic>
      <p:cxnSp>
        <p:nvCxnSpPr>
          <p:cNvPr id="45" name="Gerade Verbindung 151">
            <a:extLst>
              <a:ext uri="{FF2B5EF4-FFF2-40B4-BE49-F238E27FC236}">
                <a16:creationId xmlns:a16="http://schemas.microsoft.com/office/drawing/2014/main" id="{332D22DD-D119-4882-AFA0-24F6C1909CB7}"/>
              </a:ext>
            </a:extLst>
          </p:cNvPr>
          <p:cNvCxnSpPr>
            <a:cxnSpLocks/>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E6EACB-911F-BE5C-4EE0-1B468E10BB9C}"/>
              </a:ext>
            </a:extLst>
          </p:cNvPr>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48" name="Textfeld 47">
            <a:extLst>
              <a:ext uri="{FF2B5EF4-FFF2-40B4-BE49-F238E27FC236}">
                <a16:creationId xmlns:a16="http://schemas.microsoft.com/office/drawing/2014/main" id="{B6E5F991-7D72-BF35-C531-4495C9E6F59D}"/>
              </a:ext>
            </a:extLst>
          </p:cNvPr>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49" name="Textfeld 48">
            <a:extLst>
              <a:ext uri="{FF2B5EF4-FFF2-40B4-BE49-F238E27FC236}">
                <a16:creationId xmlns:a16="http://schemas.microsoft.com/office/drawing/2014/main" id="{88A68C19-AD29-391E-0F58-197473B84E66}"/>
              </a:ext>
            </a:extLst>
          </p:cNvPr>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50" name="Textfeld 49">
            <a:extLst>
              <a:ext uri="{FF2B5EF4-FFF2-40B4-BE49-F238E27FC236}">
                <a16:creationId xmlns:a16="http://schemas.microsoft.com/office/drawing/2014/main" id="{E88E8A8E-F728-1C8C-AB6D-8864650CA688}"/>
              </a:ext>
            </a:extLst>
          </p:cNvPr>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51" name="Textfeld 50">
            <a:extLst>
              <a:ext uri="{FF2B5EF4-FFF2-40B4-BE49-F238E27FC236}">
                <a16:creationId xmlns:a16="http://schemas.microsoft.com/office/drawing/2014/main" id="{46E79865-CB59-EE19-749F-B3A11F2F58AF}"/>
              </a:ext>
            </a:extLst>
          </p:cNvPr>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52" name="Textfeld 51">
            <a:extLst>
              <a:ext uri="{FF2B5EF4-FFF2-40B4-BE49-F238E27FC236}">
                <a16:creationId xmlns:a16="http://schemas.microsoft.com/office/drawing/2014/main" id="{03DAD3F0-03E0-2F74-9613-4CCC4AE1B94D}"/>
              </a:ext>
            </a:extLst>
          </p:cNvPr>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53" name="Textfeld 52">
            <a:extLst>
              <a:ext uri="{FF2B5EF4-FFF2-40B4-BE49-F238E27FC236}">
                <a16:creationId xmlns:a16="http://schemas.microsoft.com/office/drawing/2014/main" id="{BDBF5027-F968-7358-4A5C-0E27D801B883}"/>
              </a:ext>
            </a:extLst>
          </p:cNvPr>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54" name="Textfeld 53">
            <a:extLst>
              <a:ext uri="{FF2B5EF4-FFF2-40B4-BE49-F238E27FC236}">
                <a16:creationId xmlns:a16="http://schemas.microsoft.com/office/drawing/2014/main" id="{6398BCA3-1482-2884-0D28-4BEF5AC320DB}"/>
              </a:ext>
            </a:extLst>
          </p:cNvPr>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55" name="Textfeld 54">
            <a:extLst>
              <a:ext uri="{FF2B5EF4-FFF2-40B4-BE49-F238E27FC236}">
                <a16:creationId xmlns:a16="http://schemas.microsoft.com/office/drawing/2014/main" id="{45038979-5A96-6C23-38CC-D84BA7CCE8A1}"/>
              </a:ext>
            </a:extLst>
          </p:cNvPr>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56" name="Textfeld 55">
            <a:extLst>
              <a:ext uri="{FF2B5EF4-FFF2-40B4-BE49-F238E27FC236}">
                <a16:creationId xmlns:a16="http://schemas.microsoft.com/office/drawing/2014/main" id="{620AB8CD-2845-2EE8-01B1-A580FEA28BF4}"/>
              </a:ext>
            </a:extLst>
          </p:cNvPr>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57" name="Textfeld 56">
            <a:extLst>
              <a:ext uri="{FF2B5EF4-FFF2-40B4-BE49-F238E27FC236}">
                <a16:creationId xmlns:a16="http://schemas.microsoft.com/office/drawing/2014/main" id="{1A6122BC-34BF-B048-F33F-C186F05DFB84}"/>
              </a:ext>
            </a:extLst>
          </p:cNvPr>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58" name="Gerade Verbindung 159">
            <a:extLst>
              <a:ext uri="{FF2B5EF4-FFF2-40B4-BE49-F238E27FC236}">
                <a16:creationId xmlns:a16="http://schemas.microsoft.com/office/drawing/2014/main" id="{7E7EA948-D3B5-D6C6-F94C-44380259CD7C}"/>
              </a:ext>
            </a:extLst>
          </p:cNvPr>
          <p:cNvCxnSpPr>
            <a:cxnSpLocks/>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a:extLst>
              <a:ext uri="{FF2B5EF4-FFF2-40B4-BE49-F238E27FC236}">
                <a16:creationId xmlns:a16="http://schemas.microsoft.com/office/drawing/2014/main" id="{61CEE4B7-DC42-8876-06CE-F8E94DE6B801}"/>
              </a:ext>
            </a:extLst>
          </p:cNvPr>
          <p:cNvCxnSpPr>
            <a:cxnSpLocks/>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a:extLst>
              <a:ext uri="{FF2B5EF4-FFF2-40B4-BE49-F238E27FC236}">
                <a16:creationId xmlns:a16="http://schemas.microsoft.com/office/drawing/2014/main" id="{CEF6CA62-D676-8294-0F0B-11CC0DC38CA8}"/>
              </a:ext>
            </a:extLst>
          </p:cNvPr>
          <p:cNvCxnSpPr>
            <a:cxnSpLocks/>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a:extLst>
              <a:ext uri="{FF2B5EF4-FFF2-40B4-BE49-F238E27FC236}">
                <a16:creationId xmlns:a16="http://schemas.microsoft.com/office/drawing/2014/main" id="{372E369A-8E3B-DDB4-D7A3-55CF58A14270}"/>
              </a:ext>
            </a:extLst>
          </p:cNvPr>
          <p:cNvCxnSpPr>
            <a:cxnSpLocks/>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a:extLst>
              <a:ext uri="{FF2B5EF4-FFF2-40B4-BE49-F238E27FC236}">
                <a16:creationId xmlns:a16="http://schemas.microsoft.com/office/drawing/2014/main" id="{C0A13462-EAD0-CB1E-3336-432CDE96152E}"/>
              </a:ext>
            </a:extLst>
          </p:cNvPr>
          <p:cNvCxnSpPr>
            <a:cxnSpLocks/>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a:extLst>
              <a:ext uri="{FF2B5EF4-FFF2-40B4-BE49-F238E27FC236}">
                <a16:creationId xmlns:a16="http://schemas.microsoft.com/office/drawing/2014/main" id="{B4EB84BF-B4FF-63D7-2DB3-0F1530230C74}"/>
              </a:ext>
            </a:extLst>
          </p:cNvPr>
          <p:cNvCxnSpPr>
            <a:cxnSpLocks/>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a:extLst>
              <a:ext uri="{FF2B5EF4-FFF2-40B4-BE49-F238E27FC236}">
                <a16:creationId xmlns:a16="http://schemas.microsoft.com/office/drawing/2014/main" id="{132431BE-D474-30DE-2326-B916CA4A0F1C}"/>
              </a:ext>
            </a:extLst>
          </p:cNvPr>
          <p:cNvCxnSpPr>
            <a:cxnSpLocks/>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a:extLst>
              <a:ext uri="{FF2B5EF4-FFF2-40B4-BE49-F238E27FC236}">
                <a16:creationId xmlns:a16="http://schemas.microsoft.com/office/drawing/2014/main" id="{B64D1C9F-51E2-FDDD-7BBD-11265F0C5320}"/>
              </a:ext>
            </a:extLst>
          </p:cNvPr>
          <p:cNvCxnSpPr>
            <a:cxnSpLocks/>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a:extLst>
              <a:ext uri="{FF2B5EF4-FFF2-40B4-BE49-F238E27FC236}">
                <a16:creationId xmlns:a16="http://schemas.microsoft.com/office/drawing/2014/main" id="{FCD7EB4C-3CD7-888B-2670-5EF0B3CD980B}"/>
              </a:ext>
            </a:extLst>
          </p:cNvPr>
          <p:cNvCxnSpPr>
            <a:cxnSpLocks/>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a:extLst>
              <a:ext uri="{FF2B5EF4-FFF2-40B4-BE49-F238E27FC236}">
                <a16:creationId xmlns:a16="http://schemas.microsoft.com/office/drawing/2014/main" id="{DFBC6816-0EE4-26E3-F105-26E21EA97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540" y="5535557"/>
            <a:ext cx="793749" cy="815710"/>
          </a:xfrm>
          <a:prstGeom prst="rect">
            <a:avLst/>
          </a:prstGeom>
        </p:spPr>
      </p:pic>
      <p:pic>
        <p:nvPicPr>
          <p:cNvPr id="68" name="Grafik 67" descr="Ein Bild, das drinnen enthält.&#10;&#10;Automatisch generierte Beschreibung">
            <a:extLst>
              <a:ext uri="{FF2B5EF4-FFF2-40B4-BE49-F238E27FC236}">
                <a16:creationId xmlns:a16="http://schemas.microsoft.com/office/drawing/2014/main" id="{544529B5-E093-1BBC-FEA0-20947BF9A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a:extLst>
              <a:ext uri="{FF2B5EF4-FFF2-40B4-BE49-F238E27FC236}">
                <a16:creationId xmlns:a16="http://schemas.microsoft.com/office/drawing/2014/main" id="{1FCF2E69-59CD-1877-7880-0460EE62C112}"/>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a:extLst>
              <a:ext uri="{FF2B5EF4-FFF2-40B4-BE49-F238E27FC236}">
                <a16:creationId xmlns:a16="http://schemas.microsoft.com/office/drawing/2014/main" id="{C9CAFA06-4ECB-3E68-5C2C-DF3462860CBD}"/>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a:extLst>
              <a:ext uri="{FF2B5EF4-FFF2-40B4-BE49-F238E27FC236}">
                <a16:creationId xmlns:a16="http://schemas.microsoft.com/office/drawing/2014/main" id="{3EEEB3FF-5D54-976C-04AC-D96B40D0F7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4395" y="2340313"/>
            <a:ext cx="352204" cy="909860"/>
          </a:xfrm>
          <a:prstGeom prst="rect">
            <a:avLst/>
          </a:prstGeom>
        </p:spPr>
      </p:pic>
      <p:pic>
        <p:nvPicPr>
          <p:cNvPr id="72" name="Grafik 71">
            <a:extLst>
              <a:ext uri="{FF2B5EF4-FFF2-40B4-BE49-F238E27FC236}">
                <a16:creationId xmlns:a16="http://schemas.microsoft.com/office/drawing/2014/main" id="{81840D2E-3F22-E519-4B49-47EA55F2E3C8}"/>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73" name="Grafik 72">
            <a:extLst>
              <a:ext uri="{FF2B5EF4-FFF2-40B4-BE49-F238E27FC236}">
                <a16:creationId xmlns:a16="http://schemas.microsoft.com/office/drawing/2014/main" id="{F3D2E01D-FFBD-92DE-BEB6-784676998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p:blipFill>
        <p:spPr>
          <a:xfrm>
            <a:off x="1658054" y="4813624"/>
            <a:ext cx="742086" cy="555874"/>
          </a:xfrm>
          <a:prstGeom prst="rect">
            <a:avLst/>
          </a:prstGeom>
        </p:spPr>
      </p:pic>
      <p:cxnSp>
        <p:nvCxnSpPr>
          <p:cNvPr id="74" name="Gerade Verbindung 157">
            <a:extLst>
              <a:ext uri="{FF2B5EF4-FFF2-40B4-BE49-F238E27FC236}">
                <a16:creationId xmlns:a16="http://schemas.microsoft.com/office/drawing/2014/main" id="{B660C7ED-3246-CDE1-BA90-ED8321B7BDD0}"/>
              </a:ext>
            </a:extLst>
          </p:cNvPr>
          <p:cNvCxnSpPr>
            <a:cxnSpLocks/>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a:extLst>
              <a:ext uri="{FF2B5EF4-FFF2-40B4-BE49-F238E27FC236}">
                <a16:creationId xmlns:a16="http://schemas.microsoft.com/office/drawing/2014/main" id="{7BD388E9-4F7A-590D-BD3E-47B833DDB6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p:blipFill>
        <p:spPr>
          <a:xfrm>
            <a:off x="2641840" y="2366508"/>
            <a:ext cx="579104" cy="1103183"/>
          </a:xfrm>
          <a:prstGeom prst="rect">
            <a:avLst/>
          </a:prstGeom>
        </p:spPr>
      </p:pic>
      <p:sp>
        <p:nvSpPr>
          <p:cNvPr id="76" name="Textfeld 75">
            <a:extLst>
              <a:ext uri="{FF2B5EF4-FFF2-40B4-BE49-F238E27FC236}">
                <a16:creationId xmlns:a16="http://schemas.microsoft.com/office/drawing/2014/main" id="{6D2609D3-8900-3DD3-5C9A-BEBF82D92213}"/>
              </a:ext>
            </a:extLst>
          </p:cNvPr>
          <p:cNvSpPr txBox="1"/>
          <p:nvPr/>
        </p:nvSpPr>
        <p:spPr>
          <a:xfrm>
            <a:off x="2648245" y="3388777"/>
            <a:ext cx="1756109" cy="338554"/>
          </a:xfrm>
          <a:prstGeom prst="rect">
            <a:avLst/>
          </a:prstGeom>
          <a:noFill/>
        </p:spPr>
        <p:txBody>
          <a:bodyPr wrap="square" lIns="72000" tIns="0" rIns="72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油圧拡張ツールホルダー提供開始</a:t>
            </a:r>
            <a:endParaRPr kumimoji="0" lang="en-US" altLang="ja-JP" sz="1100" i="0"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sp>
        <p:nvSpPr>
          <p:cNvPr id="83" name="Textfeld 82">
            <a:extLst>
              <a:ext uri="{FF2B5EF4-FFF2-40B4-BE49-F238E27FC236}">
                <a16:creationId xmlns:a16="http://schemas.microsoft.com/office/drawing/2014/main" id="{C5387E4D-3CE8-DBAB-3EF7-579B36DE72B1}"/>
              </a:ext>
            </a:extLst>
          </p:cNvPr>
          <p:cNvSpPr txBox="1"/>
          <p:nvPr/>
        </p:nvSpPr>
        <p:spPr>
          <a:xfrm>
            <a:off x="5725722" y="5121387"/>
            <a:ext cx="1427162" cy="338554"/>
          </a:xfrm>
          <a:prstGeom prst="rect">
            <a:avLst/>
          </a:prstGeom>
          <a:noFill/>
        </p:spPr>
        <p:txBody>
          <a:bodyPr wrap="square" lIns="72000" tIns="0" rIns="72000" bIns="0" rtlCol="0">
            <a:spAutoFit/>
          </a:bodyPr>
          <a:lstStyle/>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旋盤用チャック</a:t>
            </a:r>
            <a:endParaRPr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rtl="0"/>
            <a:r>
              <a:rPr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提供開始</a:t>
            </a:r>
            <a:endParaRPr 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84" name="Eine Ecke des Rechtecks schneiden 6">
            <a:extLst>
              <a:ext uri="{FF2B5EF4-FFF2-40B4-BE49-F238E27FC236}">
                <a16:creationId xmlns:a16="http://schemas.microsoft.com/office/drawing/2014/main" id="{21C2E8B0-5FA9-EF1D-5841-C83D5F75B3B4}"/>
              </a:ext>
            </a:extLst>
          </p:cNvPr>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214924 w 7150640"/>
              <a:gd name="connsiteY1" fmla="*/ 15949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40496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08599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684971 h 2684971"/>
              <a:gd name="connsiteX5" fmla="*/ 0 w 7150640"/>
              <a:gd name="connsiteY5" fmla="*/ 15949 h 2684971"/>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513707 h 2684971"/>
              <a:gd name="connsiteX5" fmla="*/ 0 w 7150640"/>
              <a:gd name="connsiteY5" fmla="*/ 15949 h 2684971"/>
              <a:gd name="connsiteX0" fmla="*/ 0 w 7150640"/>
              <a:gd name="connsiteY0" fmla="*/ 15949 h 2530019"/>
              <a:gd name="connsiteX1" fmla="*/ 6135180 w 7150640"/>
              <a:gd name="connsiteY1" fmla="*/ 0 h 2530019"/>
              <a:gd name="connsiteX2" fmla="*/ 7150640 w 7150640"/>
              <a:gd name="connsiteY2" fmla="*/ 536995 h 2530019"/>
              <a:gd name="connsiteX3" fmla="*/ 7142446 w 7150640"/>
              <a:gd name="connsiteY3" fmla="*/ 2530019 h 2530019"/>
              <a:gd name="connsiteX4" fmla="*/ 0 w 7150640"/>
              <a:gd name="connsiteY4" fmla="*/ 2513707 h 2530019"/>
              <a:gd name="connsiteX5" fmla="*/ 0 w 7150640"/>
              <a:gd name="connsiteY5" fmla="*/ 15949 h 2530019"/>
              <a:gd name="connsiteX0" fmla="*/ 0 w 7150640"/>
              <a:gd name="connsiteY0" fmla="*/ 15949 h 2513707"/>
              <a:gd name="connsiteX1" fmla="*/ 6135180 w 7150640"/>
              <a:gd name="connsiteY1" fmla="*/ 0 h 2513707"/>
              <a:gd name="connsiteX2" fmla="*/ 7150640 w 7150640"/>
              <a:gd name="connsiteY2" fmla="*/ 536995 h 2513707"/>
              <a:gd name="connsiteX3" fmla="*/ 7142447 w 7150640"/>
              <a:gd name="connsiteY3" fmla="*/ 2505553 h 2513707"/>
              <a:gd name="connsiteX4" fmla="*/ 0 w 7150640"/>
              <a:gd name="connsiteY4" fmla="*/ 2513707 h 2513707"/>
              <a:gd name="connsiteX5" fmla="*/ 0 w 7150640"/>
              <a:gd name="connsiteY5" fmla="*/ 15949 h 2513707"/>
              <a:gd name="connsiteX0" fmla="*/ 0 w 7150640"/>
              <a:gd name="connsiteY0" fmla="*/ 15949 h 2516230"/>
              <a:gd name="connsiteX1" fmla="*/ 6135180 w 7150640"/>
              <a:gd name="connsiteY1" fmla="*/ 0 h 2516230"/>
              <a:gd name="connsiteX2" fmla="*/ 7150640 w 7150640"/>
              <a:gd name="connsiteY2" fmla="*/ 536995 h 2516230"/>
              <a:gd name="connsiteX3" fmla="*/ 7142448 w 7150640"/>
              <a:gd name="connsiteY3" fmla="*/ 2516230 h 2516230"/>
              <a:gd name="connsiteX4" fmla="*/ 0 w 7150640"/>
              <a:gd name="connsiteY4" fmla="*/ 2513707 h 2516230"/>
              <a:gd name="connsiteX5" fmla="*/ 0 w 7150640"/>
              <a:gd name="connsiteY5" fmla="*/ 15949 h 2516230"/>
              <a:gd name="connsiteX0" fmla="*/ 0 w 7150640"/>
              <a:gd name="connsiteY0" fmla="*/ 0 h 2516295"/>
              <a:gd name="connsiteX1" fmla="*/ 6135180 w 7150640"/>
              <a:gd name="connsiteY1" fmla="*/ 65 h 2516295"/>
              <a:gd name="connsiteX2" fmla="*/ 7150640 w 7150640"/>
              <a:gd name="connsiteY2" fmla="*/ 537060 h 2516295"/>
              <a:gd name="connsiteX3" fmla="*/ 7142448 w 7150640"/>
              <a:gd name="connsiteY3" fmla="*/ 2516295 h 2516295"/>
              <a:gd name="connsiteX4" fmla="*/ 0 w 7150640"/>
              <a:gd name="connsiteY4" fmla="*/ 2513772 h 2516295"/>
              <a:gd name="connsiteX5" fmla="*/ 0 w 7150640"/>
              <a:gd name="connsiteY5" fmla="*/ 0 h 2516295"/>
              <a:gd name="connsiteX0" fmla="*/ 0 w 7153754"/>
              <a:gd name="connsiteY0" fmla="*/ 0 h 2516295"/>
              <a:gd name="connsiteX1" fmla="*/ 6135180 w 7153754"/>
              <a:gd name="connsiteY1" fmla="*/ 65 h 2516295"/>
              <a:gd name="connsiteX2" fmla="*/ 7150640 w 7153754"/>
              <a:gd name="connsiteY2" fmla="*/ 537060 h 2516295"/>
              <a:gd name="connsiteX3" fmla="*/ 7153177 w 7153754"/>
              <a:gd name="connsiteY3" fmla="*/ 2516295 h 2516295"/>
              <a:gd name="connsiteX4" fmla="*/ 0 w 7153754"/>
              <a:gd name="connsiteY4" fmla="*/ 2513772 h 2516295"/>
              <a:gd name="connsiteX5" fmla="*/ 0 w 7153754"/>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2450 w 7150640"/>
              <a:gd name="connsiteY3" fmla="*/ 2516295 h 2516295"/>
              <a:gd name="connsiteX4" fmla="*/ 0 w 7150640"/>
              <a:gd name="connsiteY4" fmla="*/ 2513772 h 2516295"/>
              <a:gd name="connsiteX5" fmla="*/ 0 w 7150640"/>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7815 w 7150640"/>
              <a:gd name="connsiteY3" fmla="*/ 2516295 h 2516295"/>
              <a:gd name="connsiteX4" fmla="*/ 0 w 7150640"/>
              <a:gd name="connsiteY4" fmla="*/ 2513772 h 2516295"/>
              <a:gd name="connsiteX5" fmla="*/ 0 w 7150640"/>
              <a:gd name="connsiteY5" fmla="*/ 0 h 25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33" name="Textfeld 32">
            <a:extLst>
              <a:ext uri="{FF2B5EF4-FFF2-40B4-BE49-F238E27FC236}">
                <a16:creationId xmlns:a16="http://schemas.microsoft.com/office/drawing/2014/main" id="{FD9A4492-4ECE-2283-FB0F-BA0E9400D77B}"/>
              </a:ext>
            </a:extLst>
          </p:cNvPr>
          <p:cNvSpPr txBox="1"/>
          <p:nvPr/>
        </p:nvSpPr>
        <p:spPr>
          <a:xfrm>
            <a:off x="4708554" y="2060652"/>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ja-JP" altLang="en-US" sz="1400" b="1" dirty="0">
                <a:solidFill>
                  <a:srgbClr val="003D6A"/>
                </a:solidFill>
                <a:latin typeface="游ゴシック" panose="020B0400000000000000" pitchFamily="50" charset="-128"/>
                <a:ea typeface="游ゴシック" panose="020B0400000000000000" pitchFamily="50" charset="-128"/>
              </a:rPr>
              <a:t>私たちの使命：</a:t>
            </a:r>
          </a:p>
          <a:p>
            <a:pPr marR="0" algn="l" defTabSz="914400" rtl="0" eaLnBrk="1" fontAlgn="auto" latinLnBrk="0" hangingPunct="1">
              <a:lnSpc>
                <a:spcPct val="90000"/>
              </a:lnSpc>
              <a:spcBef>
                <a:spcPts val="300"/>
              </a:spcBef>
              <a:spcAft>
                <a:spcPts val="0"/>
              </a:spcAft>
              <a:buClr>
                <a:srgbClr val="009EE0"/>
              </a:buClr>
              <a:buSzTx/>
              <a:tabLst/>
            </a:pPr>
            <a:r>
              <a:rPr lang="ja-JP" altLang="en-US" sz="1400" b="1" dirty="0">
                <a:solidFill>
                  <a:srgbClr val="003D6A"/>
                </a:solidFill>
                <a:latin typeface="游ゴシック" panose="020B0400000000000000" pitchFamily="50" charset="-128"/>
                <a:ea typeface="游ゴシック" panose="020B0400000000000000" pitchFamily="50" charset="-128"/>
              </a:rPr>
              <a:t>お客様により良い生産性を</a:t>
            </a:r>
          </a:p>
          <a:p>
            <a:pPr marR="0" algn="l" defTabSz="914400" rtl="0" eaLnBrk="1" fontAlgn="auto" latinLnBrk="0" hangingPunct="1">
              <a:lnSpc>
                <a:spcPct val="90000"/>
              </a:lnSpc>
              <a:spcBef>
                <a:spcPts val="300"/>
              </a:spcBef>
              <a:spcAft>
                <a:spcPts val="0"/>
              </a:spcAft>
              <a:buClr>
                <a:srgbClr val="009EE0"/>
              </a:buClr>
              <a:buSzTx/>
              <a:tabLst/>
            </a:pPr>
            <a:r>
              <a:rPr lang="ja-JP" altLang="en-US" sz="1400" b="1" dirty="0">
                <a:solidFill>
                  <a:srgbClr val="003D6A"/>
                </a:solidFill>
                <a:latin typeface="游ゴシック" panose="020B0400000000000000" pitchFamily="50" charset="-128"/>
                <a:ea typeface="游ゴシック" panose="020B0400000000000000" pitchFamily="50" charset="-128"/>
              </a:rPr>
              <a:t>提供することです</a:t>
            </a:r>
          </a:p>
        </p:txBody>
      </p:sp>
      <p:sp>
        <p:nvSpPr>
          <p:cNvPr id="86" name="Rechteck 85">
            <a:extLst>
              <a:ext uri="{FF2B5EF4-FFF2-40B4-BE49-F238E27FC236}">
                <a16:creationId xmlns:a16="http://schemas.microsoft.com/office/drawing/2014/main" id="{96D16B9B-697E-CD46-57EF-30172909E7E7}"/>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742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35B6C682-AD48-36F9-FC75-A65C393D2424}"/>
              </a:ext>
            </a:extLst>
          </p:cNvPr>
          <p:cNvSpPr>
            <a:spLocks noGrp="1"/>
          </p:cNvSpPr>
          <p:nvPr>
            <p:ph type="title"/>
          </p:nvPr>
        </p:nvSpPr>
        <p:spPr/>
        <p:txBody>
          <a:bodyPr/>
          <a:lstStyle/>
          <a:p>
            <a:pPr rtl="0"/>
            <a:r>
              <a:rPr lang="ja-JP" altLang="en-US" sz="3200">
                <a:solidFill>
                  <a:schemeClr val="bg1"/>
                </a:solidFill>
              </a:rPr>
              <a:t>お客様を</a:t>
            </a:r>
            <a:r>
              <a:rPr lang="en-US" sz="3200">
                <a:solidFill>
                  <a:schemeClr val="bg1"/>
                </a:solidFill>
              </a:rPr>
              <a:t>Next level</a:t>
            </a:r>
            <a:r>
              <a:rPr lang="ja-JP" altLang="en-US" sz="3200">
                <a:solidFill>
                  <a:schemeClr val="bg1"/>
                </a:solidFill>
              </a:rPr>
              <a:t>へ</a:t>
            </a:r>
            <a:endParaRPr lang="en-US" sz="3200">
              <a:solidFill>
                <a:schemeClr val="bg1"/>
              </a:solidFill>
            </a:endParaRPr>
          </a:p>
        </p:txBody>
      </p:sp>
      <p:sp>
        <p:nvSpPr>
          <p:cNvPr id="3" name="Foliennummernplatzhalter 2">
            <a:extLst>
              <a:ext uri="{FF2B5EF4-FFF2-40B4-BE49-F238E27FC236}">
                <a16:creationId xmlns:a16="http://schemas.microsoft.com/office/drawing/2014/main" id="{3EE05056-9964-0C5D-985C-21F35E9C5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メイリオ"/>
              <a:cs typeface="+mn-cs"/>
            </a:endParaRPr>
          </a:p>
        </p:txBody>
      </p:sp>
      <p:sp>
        <p:nvSpPr>
          <p:cNvPr id="24" name="Textplatzhalter 23">
            <a:extLst>
              <a:ext uri="{FF2B5EF4-FFF2-40B4-BE49-F238E27FC236}">
                <a16:creationId xmlns:a16="http://schemas.microsoft.com/office/drawing/2014/main" id="{934D2192-E4EA-7616-6417-6E9CF792AC2B}"/>
              </a:ext>
            </a:extLst>
          </p:cNvPr>
          <p:cNvSpPr>
            <a:spLocks noGrp="1"/>
          </p:cNvSpPr>
          <p:nvPr>
            <p:ph type="body" sz="quarter" idx="11"/>
          </p:nvPr>
        </p:nvSpPr>
        <p:spPr/>
        <p:txBody>
          <a:bodyPr/>
          <a:lstStyle/>
          <a:p>
            <a:pPr rtl="0"/>
            <a:r>
              <a:rPr lang="ja-JP" altLang="en-US" dirty="0"/>
              <a:t>私たちの目指すところ</a:t>
            </a:r>
            <a:endParaRPr lang="en-US" dirty="0"/>
          </a:p>
        </p:txBody>
      </p:sp>
      <p:cxnSp>
        <p:nvCxnSpPr>
          <p:cNvPr id="6" name="Gerade Verbindung 5">
            <a:extLst>
              <a:ext uri="{FF2B5EF4-FFF2-40B4-BE49-F238E27FC236}">
                <a16:creationId xmlns:a16="http://schemas.microsoft.com/office/drawing/2014/main" id="{30689A65-5D0C-8BFB-303D-B826CB4DF6D1}"/>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46F6FA0-EEBA-C090-9C6D-778DC01ECAC3}"/>
              </a:ext>
            </a:extLst>
          </p:cNvPr>
          <p:cNvSpPr txBox="1"/>
          <p:nvPr/>
        </p:nvSpPr>
        <p:spPr>
          <a:xfrm>
            <a:off x="1112658" y="3469857"/>
            <a:ext cx="2579776" cy="618118"/>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最高品質の</a:t>
            </a:r>
            <a:endParaRPr kumimoji="0" lang="en-US" altLang="ja-JP"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コンポーネント</a:t>
            </a:r>
            <a:endParaRPr kumimoji="0" 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8" name="Oval 7">
            <a:extLst>
              <a:ext uri="{FF2B5EF4-FFF2-40B4-BE49-F238E27FC236}">
                <a16:creationId xmlns:a16="http://schemas.microsoft.com/office/drawing/2014/main" id="{1600548B-D428-016A-9B0A-B1DCFB677BE1}"/>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メイリオ"/>
                <a:cs typeface="+mn-cs"/>
              </a:rPr>
              <a:t>1</a:t>
            </a:r>
          </a:p>
        </p:txBody>
      </p:sp>
      <p:cxnSp>
        <p:nvCxnSpPr>
          <p:cNvPr id="9" name="Gerade Verbindung 8">
            <a:extLst>
              <a:ext uri="{FF2B5EF4-FFF2-40B4-BE49-F238E27FC236}">
                <a16:creationId xmlns:a16="http://schemas.microsoft.com/office/drawing/2014/main" id="{CDAAB61C-2434-234C-303D-37AF36CFE513}"/>
              </a:ext>
            </a:extLst>
          </p:cNvPr>
          <p:cNvCxnSpPr>
            <a:cxnSpLocks/>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8408B0-80F1-AAC0-2208-D5280D5AE455}"/>
              </a:ext>
            </a:extLst>
          </p:cNvPr>
          <p:cNvSpPr txBox="1"/>
          <p:nvPr/>
        </p:nvSpPr>
        <p:spPr>
          <a:xfrm>
            <a:off x="3501491" y="3469857"/>
            <a:ext cx="2746907" cy="618118"/>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インテリジェント</a:t>
            </a:r>
            <a:endParaRPr kumimoji="0" lang="en-US" altLang="ja-JP"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革新</a:t>
            </a:r>
            <a:endParaRPr kumimoji="0" 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11" name="Oval 10">
            <a:extLst>
              <a:ext uri="{FF2B5EF4-FFF2-40B4-BE49-F238E27FC236}">
                <a16:creationId xmlns:a16="http://schemas.microsoft.com/office/drawing/2014/main" id="{A3385B93-5B9E-7D23-A495-28151AF63D13}"/>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メイリオ"/>
                <a:cs typeface="+mn-cs"/>
              </a:rPr>
              <a:t>2</a:t>
            </a:r>
          </a:p>
        </p:txBody>
      </p:sp>
      <p:cxnSp>
        <p:nvCxnSpPr>
          <p:cNvPr id="12" name="Gerade Verbindung 11">
            <a:extLst>
              <a:ext uri="{FF2B5EF4-FFF2-40B4-BE49-F238E27FC236}">
                <a16:creationId xmlns:a16="http://schemas.microsoft.com/office/drawing/2014/main" id="{A8C98E97-464C-5865-B2E1-7600935C9C5E}"/>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C672C87-F7E6-1E86-2C1E-FE30E8616D99}"/>
              </a:ext>
            </a:extLst>
          </p:cNvPr>
          <p:cNvSpPr txBox="1"/>
          <p:nvPr/>
        </p:nvSpPr>
        <p:spPr>
          <a:xfrm>
            <a:off x="5639467" y="2751031"/>
            <a:ext cx="2825264" cy="361637"/>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自動化のノウハウ</a:t>
            </a:r>
            <a:endParaRPr kumimoji="0" 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14" name="Oval 13">
            <a:extLst>
              <a:ext uri="{FF2B5EF4-FFF2-40B4-BE49-F238E27FC236}">
                <a16:creationId xmlns:a16="http://schemas.microsoft.com/office/drawing/2014/main" id="{73922C60-8F2E-E2E2-1A9D-21F63247BD45}"/>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メイリオ"/>
                <a:cs typeface="+mn-cs"/>
              </a:rPr>
              <a:t>3</a:t>
            </a:r>
          </a:p>
        </p:txBody>
      </p:sp>
      <p:cxnSp>
        <p:nvCxnSpPr>
          <p:cNvPr id="15" name="Gerade Verbindung 14">
            <a:extLst>
              <a:ext uri="{FF2B5EF4-FFF2-40B4-BE49-F238E27FC236}">
                <a16:creationId xmlns:a16="http://schemas.microsoft.com/office/drawing/2014/main" id="{93C63C0D-D0BD-1487-122C-DD7F6BB285F2}"/>
              </a:ext>
            </a:extLst>
          </p:cNvPr>
          <p:cNvCxnSpPr>
            <a:cxnSpLocks/>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996FCD4-3A6B-A292-AD01-167A509C3C8C}"/>
              </a:ext>
            </a:extLst>
          </p:cNvPr>
          <p:cNvSpPr txBox="1"/>
          <p:nvPr/>
        </p:nvSpPr>
        <p:spPr>
          <a:xfrm>
            <a:off x="8112134" y="1594405"/>
            <a:ext cx="1798220" cy="618118"/>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プロセスの</a:t>
            </a:r>
            <a:endParaRPr kumimoji="0" lang="en-US" altLang="ja-JP"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ノウハウ</a:t>
            </a:r>
            <a:endParaRPr kumimoji="0" 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17" name="Oval 16">
            <a:extLst>
              <a:ext uri="{FF2B5EF4-FFF2-40B4-BE49-F238E27FC236}">
                <a16:creationId xmlns:a16="http://schemas.microsoft.com/office/drawing/2014/main" id="{2ACF1DDB-2708-4139-A986-10117F2BF656}"/>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メイリオ"/>
                <a:cs typeface="+mn-cs"/>
              </a:rPr>
              <a:t>4</a:t>
            </a:r>
          </a:p>
        </p:txBody>
      </p:sp>
      <p:cxnSp>
        <p:nvCxnSpPr>
          <p:cNvPr id="18" name="Gerade Verbindung 17">
            <a:extLst>
              <a:ext uri="{FF2B5EF4-FFF2-40B4-BE49-F238E27FC236}">
                <a16:creationId xmlns:a16="http://schemas.microsoft.com/office/drawing/2014/main" id="{6BC29804-516B-6368-EA6A-922D956E3D2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4127E8C-3784-3233-E16D-9061DD47004F}"/>
              </a:ext>
            </a:extLst>
          </p:cNvPr>
          <p:cNvSpPr txBox="1"/>
          <p:nvPr/>
        </p:nvSpPr>
        <p:spPr>
          <a:xfrm>
            <a:off x="10017444" y="1594405"/>
            <a:ext cx="1995948" cy="618118"/>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Fago Pro" panose="02000506040000020004" pitchFamily="2" charset="77"/>
                <a:ea typeface="メイリオ"/>
                <a:cs typeface="+mn-cs"/>
              </a:rPr>
              <a:t>CoLab</a:t>
            </a: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での</a:t>
            </a:r>
            <a:endParaRPr kumimoji="0" lang="en-US" altLang="ja-JP"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実証</a:t>
            </a:r>
            <a:endParaRPr kumimoji="0" lang="en-US" sz="20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20" name="Oval 19">
            <a:extLst>
              <a:ext uri="{FF2B5EF4-FFF2-40B4-BE49-F238E27FC236}">
                <a16:creationId xmlns:a16="http://schemas.microsoft.com/office/drawing/2014/main" id="{5475A7FE-B6F6-B8E0-2DE6-3ECD01EEA86E}"/>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メイリオ"/>
                <a:cs typeface="+mn-cs"/>
              </a:rPr>
              <a:t>5</a:t>
            </a:r>
          </a:p>
        </p:txBody>
      </p:sp>
      <p:sp>
        <p:nvSpPr>
          <p:cNvPr id="21" name="Freihandform 20">
            <a:extLst>
              <a:ext uri="{FF2B5EF4-FFF2-40B4-BE49-F238E27FC236}">
                <a16:creationId xmlns:a16="http://schemas.microsoft.com/office/drawing/2014/main" id="{49709147-10E2-0083-5A59-A571623AA602}"/>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 fmla="*/ 0 w 12496800"/>
              <a:gd name="connsiteY0" fmla="*/ 1430867 h 1439333"/>
              <a:gd name="connsiteX1" fmla="*/ 6096000 w 12496800"/>
              <a:gd name="connsiteY1" fmla="*/ 1439333 h 1439333"/>
              <a:gd name="connsiteX2" fmla="*/ 9135533 w 12496800"/>
              <a:gd name="connsiteY2" fmla="*/ 0 h 1439333"/>
              <a:gd name="connsiteX3" fmla="*/ 12217400 w 12496800"/>
              <a:gd name="connsiteY3" fmla="*/ 0 h 1439333"/>
              <a:gd name="connsiteX4" fmla="*/ 12496800 w 12496800"/>
              <a:gd name="connsiteY4" fmla="*/ 16933 h 1439333"/>
              <a:gd name="connsiteX0" fmla="*/ 0 w 12970933"/>
              <a:gd name="connsiteY0" fmla="*/ 1430867 h 1439333"/>
              <a:gd name="connsiteX1" fmla="*/ 6096000 w 12970933"/>
              <a:gd name="connsiteY1" fmla="*/ 1439333 h 1439333"/>
              <a:gd name="connsiteX2" fmla="*/ 9135533 w 12970933"/>
              <a:gd name="connsiteY2" fmla="*/ 0 h 1439333"/>
              <a:gd name="connsiteX3" fmla="*/ 12217400 w 12970933"/>
              <a:gd name="connsiteY3" fmla="*/ 0 h 1439333"/>
              <a:gd name="connsiteX4" fmla="*/ 12970933 w 12970933"/>
              <a:gd name="connsiteY4" fmla="*/ 42333 h 1439333"/>
              <a:gd name="connsiteX0" fmla="*/ 0 w 12972104"/>
              <a:gd name="connsiteY0" fmla="*/ 1430867 h 1439333"/>
              <a:gd name="connsiteX1" fmla="*/ 6096000 w 12972104"/>
              <a:gd name="connsiteY1" fmla="*/ 1439333 h 1439333"/>
              <a:gd name="connsiteX2" fmla="*/ 9135533 w 12972104"/>
              <a:gd name="connsiteY2" fmla="*/ 0 h 1439333"/>
              <a:gd name="connsiteX3" fmla="*/ 12217400 w 12972104"/>
              <a:gd name="connsiteY3" fmla="*/ 0 h 1439333"/>
              <a:gd name="connsiteX4" fmla="*/ 12970933 w 12972104"/>
              <a:gd name="connsiteY4" fmla="*/ 42333 h 1439333"/>
              <a:gd name="connsiteX0" fmla="*/ 0 w 12217400"/>
              <a:gd name="connsiteY0" fmla="*/ 1430867 h 1439333"/>
              <a:gd name="connsiteX1" fmla="*/ 6096000 w 12217400"/>
              <a:gd name="connsiteY1" fmla="*/ 1439333 h 1439333"/>
              <a:gd name="connsiteX2" fmla="*/ 9135533 w 12217400"/>
              <a:gd name="connsiteY2" fmla="*/ 0 h 1439333"/>
              <a:gd name="connsiteX3" fmla="*/ 12217400 w 12217400"/>
              <a:gd name="connsiteY3" fmla="*/ 0 h 1439333"/>
              <a:gd name="connsiteX0" fmla="*/ 0 w 12217400"/>
              <a:gd name="connsiteY0" fmla="*/ 1430867 h 2388457"/>
              <a:gd name="connsiteX1" fmla="*/ 4070430 w 12217400"/>
              <a:gd name="connsiteY1" fmla="*/ 2388457 h 2388457"/>
              <a:gd name="connsiteX2" fmla="*/ 9135533 w 12217400"/>
              <a:gd name="connsiteY2" fmla="*/ 0 h 2388457"/>
              <a:gd name="connsiteX3" fmla="*/ 12217400 w 12217400"/>
              <a:gd name="connsiteY3" fmla="*/ 0 h 2388457"/>
              <a:gd name="connsiteX0" fmla="*/ 0 w 12217400"/>
              <a:gd name="connsiteY0" fmla="*/ 1430867 h 1867596"/>
              <a:gd name="connsiteX1" fmla="*/ 5181599 w 12217400"/>
              <a:gd name="connsiteY1" fmla="*/ 1867596 h 1867596"/>
              <a:gd name="connsiteX2" fmla="*/ 9135533 w 12217400"/>
              <a:gd name="connsiteY2" fmla="*/ 0 h 1867596"/>
              <a:gd name="connsiteX3" fmla="*/ 12217400 w 12217400"/>
              <a:gd name="connsiteY3" fmla="*/ 0 h 1867596"/>
              <a:gd name="connsiteX0" fmla="*/ 0 w 12275274"/>
              <a:gd name="connsiteY0" fmla="*/ 1835981 h 1867596"/>
              <a:gd name="connsiteX1" fmla="*/ 5239473 w 12275274"/>
              <a:gd name="connsiteY1" fmla="*/ 1867596 h 1867596"/>
              <a:gd name="connsiteX2" fmla="*/ 9193407 w 12275274"/>
              <a:gd name="connsiteY2" fmla="*/ 0 h 1867596"/>
              <a:gd name="connsiteX3" fmla="*/ 12275274 w 12275274"/>
              <a:gd name="connsiteY3" fmla="*/ 0 h 1867596"/>
              <a:gd name="connsiteX0" fmla="*/ 0 w 12286848"/>
              <a:gd name="connsiteY0" fmla="*/ 1870705 h 1870705"/>
              <a:gd name="connsiteX1" fmla="*/ 5251047 w 12286848"/>
              <a:gd name="connsiteY1" fmla="*/ 1867596 h 1870705"/>
              <a:gd name="connsiteX2" fmla="*/ 9204981 w 12286848"/>
              <a:gd name="connsiteY2" fmla="*/ 0 h 1870705"/>
              <a:gd name="connsiteX3" fmla="*/ 12286848 w 12286848"/>
              <a:gd name="connsiteY3" fmla="*/ 0 h 1870705"/>
            </a:gdLst>
            <a:ahLst/>
            <a:cxnLst>
              <a:cxn ang="0">
                <a:pos x="connsiteX0" y="connsiteY0"/>
              </a:cxn>
              <a:cxn ang="0">
                <a:pos x="connsiteX1" y="connsiteY1"/>
              </a:cxn>
              <a:cxn ang="0">
                <a:pos x="connsiteX2" y="connsiteY2"/>
              </a:cxn>
              <a:cxn ang="0">
                <a:pos x="connsiteX3" y="connsiteY3"/>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26" name="Textfeld 25">
            <a:extLst>
              <a:ext uri="{FF2B5EF4-FFF2-40B4-BE49-F238E27FC236}">
                <a16:creationId xmlns:a16="http://schemas.microsoft.com/office/drawing/2014/main" id="{BD271C2D-875F-2D0F-9E16-FF7D56215429}"/>
              </a:ext>
            </a:extLst>
          </p:cNvPr>
          <p:cNvSpPr txBox="1"/>
          <p:nvPr/>
        </p:nvSpPr>
        <p:spPr>
          <a:xfrm>
            <a:off x="5810583" y="5273517"/>
            <a:ext cx="6029318"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生産性向上のための</a:t>
            </a:r>
            <a:endParaRPr kumimoji="0" lang="en-US" altLang="ja-JP" sz="32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rPr>
              <a:t>パートナー</a:t>
            </a:r>
            <a:endParaRPr kumimoji="0" lang="en-US" sz="3200" b="1" i="0" u="none" strike="noStrike" kern="1200" cap="none" spc="0" normalizeH="0" baseline="0" noProof="0">
              <a:ln>
                <a:noFill/>
              </a:ln>
              <a:solidFill>
                <a:prstClr val="white"/>
              </a:solidFill>
              <a:effectLst/>
              <a:uLnTx/>
              <a:uFillTx/>
              <a:latin typeface="Fago Pro" panose="02000506040000020004" pitchFamily="2" charset="77"/>
              <a:ea typeface="メイリオ"/>
              <a:cs typeface="+mn-cs"/>
            </a:endParaRPr>
          </a:p>
        </p:txBody>
      </p:sp>
      <p:sp>
        <p:nvSpPr>
          <p:cNvPr id="28" name="テキスト ボックス 27">
            <a:extLst>
              <a:ext uri="{FF2B5EF4-FFF2-40B4-BE49-F238E27FC236}">
                <a16:creationId xmlns:a16="http://schemas.microsoft.com/office/drawing/2014/main" id="{2A17607F-2697-33D4-1911-CB9957182DBB}"/>
              </a:ext>
            </a:extLst>
          </p:cNvPr>
          <p:cNvSpPr txBox="1"/>
          <p:nvPr/>
        </p:nvSpPr>
        <p:spPr>
          <a:xfrm>
            <a:off x="8825242" y="2004164"/>
            <a:ext cx="914400" cy="914400"/>
          </a:xfrm>
          <a:prstGeom prst="rect">
            <a:avLst/>
          </a:prstGeom>
          <a:noFill/>
        </p:spPr>
        <p:txBody>
          <a:bodyPr wrap="none" lIns="0" tIns="0" rIns="0" bIns="0" rtlCol="0">
            <a:noAutofit/>
          </a:bodyPr>
          <a:lstStyle/>
          <a:p>
            <a:pPr marL="247650" marR="0" lvl="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endParaRPr kumimoji="0" lang="ja-JP" altLang="en-US" sz="2200" b="0" i="0" u="none" strike="noStrike" kern="1200" cap="none" spc="0" normalizeH="0" baseline="0" noProof="0">
              <a:ln>
                <a:noFill/>
              </a:ln>
              <a:solidFill>
                <a:srgbClr val="003D6A"/>
              </a:solidFill>
              <a:effectLst/>
              <a:uLnTx/>
              <a:uFillTx/>
              <a:latin typeface="Meiryo UI"/>
              <a:ea typeface="メイリオ"/>
              <a:cs typeface="+mn-cs"/>
            </a:endParaRPr>
          </a:p>
        </p:txBody>
      </p:sp>
    </p:spTree>
    <p:extLst>
      <p:ext uri="{BB962C8B-B14F-4D97-AF65-F5344CB8AC3E}">
        <p14:creationId xmlns:p14="http://schemas.microsoft.com/office/powerpoint/2010/main" val="428949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a:extLst>
              <a:ext uri="{FF2B5EF4-FFF2-40B4-BE49-F238E27FC236}">
                <a16:creationId xmlns:a16="http://schemas.microsoft.com/office/drawing/2014/main" id="{E2C6B40C-BB57-6FB0-6346-72D131BB19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b="1" dirty="0">
              <a:latin typeface="游ゴシック" panose="020B0400000000000000" pitchFamily="50" charset="-128"/>
              <a:ea typeface="游ゴシック" panose="020B0400000000000000" pitchFamily="50" charset="-128"/>
            </a:endParaRPr>
          </a:p>
        </p:txBody>
      </p:sp>
      <p:grpSp>
        <p:nvGrpSpPr>
          <p:cNvPr id="13" name="Gruppieren 12">
            <a:extLst>
              <a:ext uri="{FF2B5EF4-FFF2-40B4-BE49-F238E27FC236}">
                <a16:creationId xmlns:a16="http://schemas.microsoft.com/office/drawing/2014/main" id="{52A66FD7-F2A5-04AD-36A1-8F0C928760AA}"/>
              </a:ext>
            </a:extLst>
          </p:cNvPr>
          <p:cNvGrpSpPr/>
          <p:nvPr/>
        </p:nvGrpSpPr>
        <p:grpSpPr>
          <a:xfrm>
            <a:off x="2417533" y="3083775"/>
            <a:ext cx="8574317" cy="2143125"/>
            <a:chOff x="1998433" y="3036150"/>
            <a:chExt cx="8574317" cy="2143125"/>
          </a:xfrm>
        </p:grpSpPr>
        <p:pic>
          <p:nvPicPr>
            <p:cNvPr id="1026" name="Picture 2" descr="ChatGPT – Wikipedia">
              <a:extLst>
                <a:ext uri="{FF2B5EF4-FFF2-40B4-BE49-F238E27FC236}">
                  <a16:creationId xmlns:a16="http://schemas.microsoft.com/office/drawing/2014/main" id="{2F85757A-6437-36E9-B7C9-C6D9F87DBD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C72088A0-66BA-636E-46FE-A73CB2C3492C}"/>
                </a:ext>
              </a:extLst>
            </p:cNvPr>
            <p:cNvSpPr txBox="1"/>
            <p:nvPr/>
          </p:nvSpPr>
          <p:spPr>
            <a:xfrm>
              <a:off x="4141558" y="3692213"/>
              <a:ext cx="64311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a:t>
              </a:r>
              <a:r>
                <a:rPr kumimoji="0" lang="ja-JP" alt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工作機械を</a:t>
              </a:r>
              <a:r>
                <a:rPr lang="ja-JP" altLang="en-US" sz="2400" i="1" dirty="0">
                  <a:solidFill>
                    <a:srgbClr val="003D6A"/>
                  </a:solidFill>
                  <a:latin typeface="游ゴシック" panose="020B0400000000000000" pitchFamily="50" charset="-128"/>
                  <a:ea typeface="游ゴシック" panose="020B0400000000000000" pitchFamily="50" charset="-128"/>
                </a:rPr>
                <a:t>創作</a:t>
              </a:r>
              <a:r>
                <a:rPr kumimoji="0" lang="ja-JP" alt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しなさい。ミスすることなく、そして記述を避けて</a:t>
              </a:r>
              <a:r>
                <a:rPr kumimoji="0" 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a:t>
              </a:r>
              <a:endParaRPr kumimoji="0" lang="de-DE"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054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7C26613B-40AB-1BCC-41ED-28A34C9BA519}"/>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a:extLst>
              <a:ext uri="{FF2B5EF4-FFF2-40B4-BE49-F238E27FC236}">
                <a16:creationId xmlns:a16="http://schemas.microsoft.com/office/drawing/2014/main" id="{09807C0A-8FFF-17E5-9A28-B2524DE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10613010" y="6531007"/>
            <a:ext cx="1578990" cy="326993"/>
          </a:xfrm>
        </p:spPr>
        <p:txBody>
          <a:bodyPr anchor="ctr"/>
          <a:lstStyle/>
          <a:p>
            <a:pPr marL="0" indent="0" algn="ctr">
              <a:buNone/>
            </a:pPr>
            <a:r>
              <a:rPr lang="de-DE" sz="1600" dirty="0"/>
              <a:t>Source: </a:t>
            </a:r>
            <a:r>
              <a:rPr lang="de-DE" sz="1600" dirty="0" err="1"/>
              <a:t>ChatGPT</a:t>
            </a:r>
            <a:endParaRPr lang="de-DE" sz="1600" dirty="0"/>
          </a:p>
        </p:txBody>
      </p:sp>
    </p:spTree>
    <p:extLst>
      <p:ext uri="{BB962C8B-B14F-4D97-AF65-F5344CB8AC3E}">
        <p14:creationId xmlns:p14="http://schemas.microsoft.com/office/powerpoint/2010/main" val="34683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ja-JP" altLang="en-US" b="1" dirty="0">
                <a:latin typeface="游ゴシック" panose="020B0400000000000000" pitchFamily="50" charset="-128"/>
                <a:ea typeface="游ゴシック" panose="020B0400000000000000" pitchFamily="50" charset="-128"/>
              </a:rPr>
              <a:t>マシンテンディング</a:t>
            </a:r>
            <a:endParaRPr lang="de-DE" altLang="ja-JP" b="1" dirty="0">
              <a:latin typeface="游ゴシック" panose="020B0400000000000000" pitchFamily="50" charset="-128"/>
              <a:ea typeface="游ゴシック" panose="020B0400000000000000" pitchFamily="50" charset="-128"/>
            </a:endParaRPr>
          </a:p>
        </p:txBody>
      </p:sp>
      <p:pic>
        <p:nvPicPr>
          <p:cNvPr id="5" name="Grafik 4" descr="Zwei Sprechblasen">
            <a:extLst>
              <a:ext uri="{FF2B5EF4-FFF2-40B4-BE49-F238E27FC236}">
                <a16:creationId xmlns:a16="http://schemas.microsoft.com/office/drawing/2014/main" id="{A285F83A-6FBD-A0B3-A4D1-F944254A56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6" name="Gruppieren 5">
            <a:extLst>
              <a:ext uri="{FF2B5EF4-FFF2-40B4-BE49-F238E27FC236}">
                <a16:creationId xmlns:a16="http://schemas.microsoft.com/office/drawing/2014/main" id="{8512184E-0826-D564-8553-019DC86387A9}"/>
              </a:ext>
            </a:extLst>
          </p:cNvPr>
          <p:cNvGrpSpPr/>
          <p:nvPr/>
        </p:nvGrpSpPr>
        <p:grpSpPr>
          <a:xfrm>
            <a:off x="2417533" y="3083775"/>
            <a:ext cx="8574317" cy="2143125"/>
            <a:chOff x="1998433" y="3036150"/>
            <a:chExt cx="8574317" cy="2143125"/>
          </a:xfrm>
        </p:grpSpPr>
        <p:pic>
          <p:nvPicPr>
            <p:cNvPr id="7" name="Picture 2" descr="ChatGPT – Wikipedia">
              <a:extLst>
                <a:ext uri="{FF2B5EF4-FFF2-40B4-BE49-F238E27FC236}">
                  <a16:creationId xmlns:a16="http://schemas.microsoft.com/office/drawing/2014/main" id="{FD64F99E-00B1-4B0A-5609-2443953FA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ECF4403-24CC-3BA6-F648-836E9CAB4417}"/>
                </a:ext>
              </a:extLst>
            </p:cNvPr>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a:t>
              </a:r>
              <a:r>
                <a:rPr lang="ja-JP" altLang="en-US" sz="2400" i="1" dirty="0">
                  <a:solidFill>
                    <a:srgbClr val="003D6A"/>
                  </a:solidFill>
                  <a:latin typeface="游ゴシック" panose="020B0400000000000000" pitchFamily="50" charset="-128"/>
                  <a:ea typeface="游ゴシック" panose="020B0400000000000000" pitchFamily="50" charset="-128"/>
                </a:rPr>
                <a:t>いい</a:t>
              </a:r>
              <a:r>
                <a:rPr kumimoji="0" lang="ja-JP" altLang="en-US"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rPr>
                <a:t>ですね。もっと複雑で現実的な別のバージョンを教えてください。ネットで参考文献を探してださい</a:t>
              </a:r>
              <a:endParaRPr kumimoji="0" lang="de-DE" sz="2400" b="0" i="1" u="none" strike="noStrike" kern="1200" cap="none" spc="0" normalizeH="0" baseline="0" noProof="0" dirty="0">
                <a:ln>
                  <a:noFill/>
                </a:ln>
                <a:solidFill>
                  <a:srgbClr val="003D6A"/>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1175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a:extLst>
              <a:ext uri="{FF2B5EF4-FFF2-40B4-BE49-F238E27FC236}">
                <a16:creationId xmlns:a16="http://schemas.microsoft.com/office/drawing/2014/main" id="{737BAFD8-59A8-F3AE-71A5-0046A2AE2D6C}"/>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a:extLst>
              <a:ext uri="{FF2B5EF4-FFF2-40B4-BE49-F238E27FC236}">
                <a16:creationId xmlns:a16="http://schemas.microsoft.com/office/drawing/2014/main" id="{08A9C1C9-3B01-68F8-41F4-3E87FAEF8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a:extLst>
              <a:ext uri="{FF2B5EF4-FFF2-40B4-BE49-F238E27FC236}">
                <a16:creationId xmlns:a16="http://schemas.microsoft.com/office/drawing/2014/main" id="{B47BE5EE-56ED-0C17-E7E2-0196DF875BAF}"/>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1205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2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ユーザー定義">
      <a:majorFont>
        <a:latin typeface="Fago Pro"/>
        <a:ea typeface="メイリオ"/>
        <a:cs typeface=""/>
      </a:majorFont>
      <a:minorFont>
        <a:latin typeface="Fago Pro"/>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kumimoji="0" sz="2200" b="0" i="0" u="none" strike="noStrike" kern="1200" cap="none" spc="0" normalizeH="0" baseline="0" noProof="0" dirty="0" smtClean="0">
            <a:ln>
              <a:noFill/>
            </a:ln>
            <a:solidFill>
              <a:srgbClr val="003D6A"/>
            </a:solidFill>
            <a:effectLst/>
            <a:uLnTx/>
            <a:uFillTx/>
            <a:latin typeface="SCHUNK FagoPro-Regular"/>
            <a:ea typeface="+mn-ea"/>
            <a:cs typeface="+mn-cs"/>
          </a:defRPr>
        </a:defPPr>
      </a:lstStyle>
    </a:txDef>
  </a:objectDefaults>
  <a:extraClrSchemeLst/>
  <a:extLst>
    <a:ext uri="{05A4C25C-085E-4340-85A3-A5531E510DB2}">
      <thm15:themeFamily xmlns:thm15="http://schemas.microsoft.com/office/thememl/2012/main" name="プレゼンテーション1" id="{825FA8C4-78DA-4997-8368-E0C63FCAF28E}" vid="{0F755EA6-6309-4048-B377-206194514EA0}"/>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7B92B47-9CB9-4B31-A133-D00C02FF4797}">
  <we:reference id="ea4a38c2-de38-11e9-a1c6-00155de8db01" version="1.2.0.2" store="EXCatalog" storeType="EXCatalog"/>
  <we:alternateReferences/>
  <we:properties>
    <we:property name="CantoAssets" value="&quot;[{\&quot;scheme\&quot;:\&quot;image\&quot;,\&quot;id\&quot;:\&quot;t3l1vtk91122n3e50tbjuubm43\&quot;,\&quot;tenant\&quot;:\&quot;schunk.canto.de\&quot;,\&quot;time\&quot;:\&quot;20240118092355000\&quot;,\&quot;name\&quot;:\&quot;TANDEM-KRP3_Sonderbacken_VERO-S-NSL_Palette_NSR_Werkstückbeladung_Anwendungsbild_2023.tif\&quot;,\&quot;addedby\&quot;:\&quot;test\&quot;},{\&quot;scheme\&quot;:\&quot;image\&quot;,\&quot;id\&quot;:\&quot;r5bluuchrd669e3l64sfq4735h\&quot;,\&quot;tenant\&quot;:\&quot;schunk.canto.de\&quot;,\&quot;time\&quot;:\&quot;20240118092352000\&quot;,\&quot;name\&quot;:\&quot;TANDEM-KRP3_Sonderbacken_VERO-S-NSL_Palette_NSR_Maschinenbeladung_Anwendungsbild2_2023.tif\&quot;,\&quot;addedby\&quot;:\&quot;test\&quot;},{\&quot;scheme\&quot;:\&quot;image\&quot;,\&quot;id\&quot;:\&quot;gk1he4qd4t6h16ff7aqjp9vo1p\&quot;,\&quot;tenant\&quot;:\&quot;schunk.canto.de\&quot;,\&quot;time\&quot;:\&quot;20240118092350000\&quot;,\&quot;name\&quot;:\&quot;TANDEM-KRP3_Sonderbacken_VERO-S-NSL_Palette_NSR_Maschinenbeladung_Anwendungsbild_2023.tif\&quot;,\&quot;addedby\&quot;:\&quot;test\&quot;},{\&quot;scheme\&quot;:\&quot;image\&quot;,\&quot;id\&quot;:\&quot;7s1tefme110ifb7jcvtcghlj0g\&quot;,\&quot;tenant\&quot;:\&quot;schunk.canto.de\&quot;,\&quot;time\&quot;:\&quot;20220502085244000\&quot;,\&quot;name\&quot;:\&quot;Unternehmensbild_Produktionsstätte_11_2013_CMYK.tif\&quot;,\&quot;addedby\&quot;:\&quot;test\&quot;},{\&quot;scheme\&quot;:\&quot;image\&quot;,\&quot;id\&quot;:\&quot;f9a7elc74l5pra7usmv00hu83u\&quot;,\&quot;tenant\&quot;:\&quot;schunk.canto.de\&quot;,\&quot;time\&quot;:\&quot;20220502085422000\&quot;,\&quot;name\&quot;:\&quot;Unternehmensbild_Produktionsstätte_04_2014_CMYK.tif\&quot;,\&quot;addedby\&quot;:\&quot;test\&quot;},{\&quot;scheme\&quot;:\&quot;other\&quot;,\&quot;id\&quot;:\&quot;9dh18amckl3sre57062ffch00a\&quot;,\&quot;tenant\&quot;:\&quot;schunk.canto.de\&quot;,\&quot;time\&quot;:\&quot;20240116162627000\&quot;,\&quot;name\&quot;:\&quot;Anwenderbericht_WIKA_Baukasten_Spanntechnik_DE_EN_05_2023.zip\&quot;,\&quot;addedby\&quot;:\&quot;test\&quot;},{\&quot;scheme\&quot;:\&quot;other\&quot;,\&quot;id\&quot;:\&quot;jl1gl08kc5359fi7vin3e0ma0n\&quot;,\&quot;tenant\&quot;:\&quot;schunk.canto.de\&quot;,\&quot;time\&quot;:\&quot;20231024122957000\&quot;,\&quot;name\&quot;:\&quot;Softwareplattform_EGU_EGK_Fachbericht_DE_EN_08_2023.zip\&quot;,\&quot;addedby\&quot;:\&quot;test\&quot;},{\&quot;scheme\&quot;:\&quot;other\&quot;,\&quot;id\&quot;:\&quot;sqq3jif93l78l1cnhp3usggo02\&quot;,\&quot;tenant\&quot;:\&quot;schunk.canto.de\&quot;,\&quot;time\&quot;:\&quot;20220909091958000\&quot;,\&quot;name\&quot;:\&quot;AMB_Preview_Presseinformation_DE_EN_07_2022.zip\&quot;,\&quot;addedby\&quot;:\&quot;test\&quot;},{\&quot;scheme\&quot;:\&quot;image\&quot;,\&quot;id\&quot;:\&quot;mgeebbgvc94o9ceqtob182vh5h\&quot;,\&quot;tenant\&quot;:\&quot;schunk.canto.de\&quot;,\&quot;time\&quot;:\&quot;20220413142039000\&quot;,\&quot;name\&quot;:\&quot;Aufspannturm_KONTEC_KSM_TENDO_Platinum_Anwendungsbild_02_05_2018.tif\&quot;,\&quot;addedby\&quot;:\&quot;test\&quot;},{\&quot;scheme\&quot;:\&quot;image\&quot;,\&quot;id\&quot;:\&quot;fpmja53d396gl199ll43qp5h0n\&quot;,\&quot;tenant\&quot;:\&quot;schunk.canto.de\&quot;,\&quot;time\&quot;:\&quot;20231004132732000\&quot;,\&quot;name\&quot;:\&quot;TENDO_Silver_Produkt-Keyvisual_09-2023.psd\&quot;,\&quot;addedby\&quot;:\&quot;test\&quot;},{\&quot;scheme\&quot;:\&quot;image\&quot;,\&quot;id\&quot;:\&quot;59g7sf95m508p1025a4v6fjf51\&quot;,\&quot;tenant\&quot;:\&quot;schunk.canto.de\&quot;,\&quot;time\&quot;:\&quot;20230801180639000\&quot;,\&quot;name\&quot;:\&quot;VERO-S NSE-S mini 90-25-IOL Produktbild Stellvertreter.PSD\&quot;,\&quot;addedby\&quot;:\&quot;test\&quot;},{\&quot;scheme\&quot;:\&quot;image\&quot;,\&quot;id\&quot;:\&quot;gnkna39rhd2g958ekt99a48l4d\&quot;,\&quot;tenant\&quot;:\&quot;schunk.canto.de\&quot;,\&quot;time\&quot;:\&quot;20220809141941000\&quot;,\&quot;name\&quot;:\&quot;GSW-B-P Produktbild.PSD\&quot;,\&quot;addedby\&quot;:\&quot;test\&quot;},{\&quot;scheme\&quot;:\&quot;image\&quot;,\&quot;id\&quot;:\&quot;4o6avqltkh72reur217f094l5b\&quot;,\&quot;tenant\&quot;:\&quot;schunk.canto.de\&quot;,\&quot;time\&quot;:\&quot;20230427115608000\&quot;,\&quot;name\&quot;:\&quot;KRP3 160 Produktbild Variante.PSD\&quot;,\&quot;addedby\&quot;:\&quot;test\&quot;},{\&quot;scheme\&quot;:\&quot;image\&quot;,\&quot;id\&quot;:\&quot;25lddb1iul75v7hj65phs7vm0u\&quot;,\&quot;tenant\&quot;:\&quot;schunk.canto.de\&quot;,\&quot;time\&quot;:\&quot;20221109181722000\&quot;,\&quot;name\&quot;:\&quot;Produktbild EGU SG.PSD\&quot;,\&quot;addedby\&quot;:\&quot;test\&quot;},{\&quot;scheme\&quot;:\&quot;image\&quot;,\&quot;id\&quot;:\&quot;1u2ioqhcn11j9cekpn1lh16f6t\&quot;,\&quot;tenant\&quot;:\&quot;schunk.canto.de\&quot;,\&quot;time\&quot;:\&quot;20220809150101000\&quot;,\&quot;name\&quot;:\&quot;KSX mit Alu-Aufsatzbacken Produktbild.PSD\&quot;,\&quot;addedby\&quot;:\&quot;test\&quot;},{\&quot;scheme\&quot;:\&quot;image\&quot;,\&quot;id\&quot;:\&quot;0um7jmumj55351eoqmh391fv1u\&quot;,\&quot;tenant\&quot;:\&quot;schunk.canto.de\&quot;,\&quot;time\&quot;:\&quot;20220808171500000\&quot;,\&quot;name\&quot;:\&quot;ROTA NCE 260-81 KV Produktbild Variante.PSD\&quot;,\&quot;addedby\&quot;:\&quot;test\&quot;},{\&quot;scheme\&quot;:\&quot;image\&quot;,\&quot;id\&quot;:\&quot;lfgkhnru5d7990rairbrp82r3e\&quot;,\&quot;tenant\&quot;:\&quot;schunk.canto.de\&quot;,\&quot;time\&quot;:\&quot;20220808160022000\&quot;,\&quot;name\&quot;:\&quot;ROTA NCE Produktbild Stellvertreter Baureihe.PSD\&quot;,\&quot;addedby\&quot;:\&quot;test\&quot;},{\&quot;scheme\&quot;:\&quot;image\&quot;,\&quot;id\&quot;:\&quot;jq98su4q395rpc2clr4c986e22\&quot;,\&quot;tenant\&quot;:\&quot;schunk.canto.de\&quot;,\&quot;time\&quot;:\&quot;20231201084346000\&quot;,\&quot;name\&quot;:\&quot;Logo_Official_Partner_12_2023_CMYK.eps\&quot;,\&quot;addedby\&quot;:\&quot;test\&quot;},{\&quot;scheme\&quot;:\&quot;image\&quot;,\&quot;id\&quot;:\&quot;3de4ssn2ul3bvfiv9doue0r70u\&quot;,\&quot;tenant\&quot;:\&quot;schunk.canto.de\&quot;,\&quot;time\&quot;:\&quot;20231114135922000\&quot;,\&quot;name\&quot;:\&quot;Logo_Unternehmen_Typenschild_mitClaim_4c_ohne-HG_neg_2022.png\&quot;,\&quot;addedby\&quot;:\&quot;test\&quot;},{\&quot;scheme\&quot;:\&quot;image\&quot;,\&quot;id\&quot;:\&quot;mmto6fsrq173ha64bqqu2h2657\&quot;,\&quot;tenant\&quot;:\&quot;schunk.canto.de\&quot;,\&quot;time\&quot;:\&quot;20240117164908000\&quot;,\&quot;name\&quot;:\&quot;darstellung-Machine-Tending_16-9_ENG_0124.jpg\&quot;,\&quot;addedby\&quot;:\&quot;test\&quot;},{\&quot;scheme\&quot;:\&quot;image\&quot;,\&quot;id\&quot;:\&quot;5b4gn6s0dd7dd1uaqiffcd4l22\&quot;,\&quot;tenant\&quot;:\&quot;schunk.canto.de\&quot;,\&quot;time\&quot;:\&quot;20240325094221000\&quot;,\&quot;name\&quot;:\&quot;Werkstück und Paletten automation_Machine Tending_Anwendungsrendering_0324.psd\&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0085E3148847647A6C894884BAC263B" ma:contentTypeVersion="11" ma:contentTypeDescription="Ein neues Dokument erstellen." ma:contentTypeScope="" ma:versionID="4979e5bdde01b4b9a3de73209e966b15">
  <xsd:schema xmlns:xsd="http://www.w3.org/2001/XMLSchema" xmlns:xs="http://www.w3.org/2001/XMLSchema" xmlns:p="http://schemas.microsoft.com/office/2006/metadata/properties" xmlns:ns2="067f6955-63d7-4ede-b30f-d9afbdc5690c" xmlns:ns3="2450bb8c-90f6-4268-9599-8195cbe8477d" targetNamespace="http://schemas.microsoft.com/office/2006/metadata/properties" ma:root="true" ma:fieldsID="f05e0cb3b79fc3f1efa140432f6474f5" ns2:_="" ns3:_="">
    <xsd:import namespace="067f6955-63d7-4ede-b30f-d9afbdc5690c"/>
    <xsd:import namespace="2450bb8c-90f6-4268-9599-8195cbe847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f6955-63d7-4ede-b30f-d9afbdc569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0bb8c-90f6-4268-9599-8195cbe847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331d9c6-30d5-4c83-aa17-789b442746c0}" ma:internalName="TaxCatchAll" ma:showField="CatchAllData" ma:web="2450bb8c-90f6-4268-9599-8195cbe84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7f6955-63d7-4ede-b30f-d9afbdc5690c">
      <Terms xmlns="http://schemas.microsoft.com/office/infopath/2007/PartnerControls"/>
    </lcf76f155ced4ddcb4097134ff3c332f>
    <TaxCatchAll xmlns="2450bb8c-90f6-4268-9599-8195cbe8477d" xsi:nil="true"/>
  </documentManagement>
</p:properties>
</file>

<file path=customXml/itemProps1.xml><?xml version="1.0" encoding="utf-8"?>
<ds:datastoreItem xmlns:ds="http://schemas.openxmlformats.org/officeDocument/2006/customXml" ds:itemID="{CC00AC38-4C83-4614-914D-30C91ABCDBA4}">
  <ds:schemaRefs>
    <ds:schemaRef ds:uri="067f6955-63d7-4ede-b30f-d9afbdc5690c"/>
    <ds:schemaRef ds:uri="2450bb8c-90f6-4268-9599-8195cbe84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20FFF7-6BCC-4070-B344-7304B9B317CB}">
  <ds:schemaRefs>
    <ds:schemaRef ds:uri="http://schemas.microsoft.com/sharepoint/v3/contenttype/forms"/>
  </ds:schemaRefs>
</ds:datastoreItem>
</file>

<file path=customXml/itemProps3.xml><?xml version="1.0" encoding="utf-8"?>
<ds:datastoreItem xmlns:ds="http://schemas.openxmlformats.org/officeDocument/2006/customXml" ds:itemID="{C44B877E-083F-45F5-95D8-8F0F706DE6E8}">
  <ds:schemaRefs>
    <ds:schemaRef ds:uri="http://purl.org/dc/elements/1.1/"/>
    <ds:schemaRef ds:uri="http://schemas.openxmlformats.org/package/2006/metadata/core-properties"/>
    <ds:schemaRef ds:uri="067f6955-63d7-4ede-b30f-d9afbdc5690c"/>
    <ds:schemaRef ds:uri="http://purl.org/dc/terms/"/>
    <ds:schemaRef ds:uri="http://schemas.microsoft.com/office/infopath/2007/PartnerControls"/>
    <ds:schemaRef ds:uri="2450bb8c-90f6-4268-9599-8195cbe8477d"/>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71</TotalTime>
  <Words>1294</Words>
  <Application>Microsoft Office PowerPoint</Application>
  <PresentationFormat>ワイド画面</PresentationFormat>
  <Paragraphs>207</Paragraphs>
  <Slides>22</Slides>
  <Notes>19</Notes>
  <HiddenSlides>2</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22</vt:i4>
      </vt:variant>
    </vt:vector>
  </HeadingPairs>
  <TitlesOfParts>
    <vt:vector size="32" baseType="lpstr">
      <vt:lpstr>Meiryo UI</vt:lpstr>
      <vt:lpstr>游ゴシック</vt:lpstr>
      <vt:lpstr>Arial</vt:lpstr>
      <vt:lpstr>Calibri</vt:lpstr>
      <vt:lpstr>Courier New</vt:lpstr>
      <vt:lpstr>Fago Pro</vt:lpstr>
      <vt:lpstr>Symbol</vt:lpstr>
      <vt:lpstr>Wingdings</vt:lpstr>
      <vt:lpstr>1_Office</vt:lpstr>
      <vt:lpstr>2_Office</vt:lpstr>
      <vt:lpstr>プレゼンテーションの手順</vt:lpstr>
      <vt:lpstr>Machine tending with SCHUNK</vt:lpstr>
      <vt:lpstr>自己紹介</vt:lpstr>
      <vt:lpstr>工房から始まり 生産性のためのパートナーへ</vt:lpstr>
      <vt:lpstr>お客様をNext levelへ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自働化 – やる / やらない?</vt:lpstr>
      <vt:lpstr>“悪い”プロセスを自動化すれば、 “悪い“自動化されたプロセスになってしまう！</vt:lpstr>
      <vt:lpstr>工作機械マシンローディングの前提条件</vt:lpstr>
      <vt:lpstr>PowerPoint プレゼンテーション</vt:lpstr>
      <vt:lpstr>SCHUNK –  生産性向上のためのパートナー</vt:lpstr>
      <vt:lpstr>PowerPoint プレゼンテーション</vt:lpstr>
      <vt:lpstr>自働化の種類</vt:lpstr>
      <vt:lpstr>自働化の種類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Zuber, Janina</dc:creator>
  <cp:lastModifiedBy>Yusuke Maekawa/ 前川 祐亮</cp:lastModifiedBy>
  <cp:revision>29</cp:revision>
  <dcterms:created xsi:type="dcterms:W3CDTF">2024-02-20T11:00:50Z</dcterms:created>
  <dcterms:modified xsi:type="dcterms:W3CDTF">2024-06-28T06:37:51Z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