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8"/>
  </p:notesMasterIdLst>
  <p:sldIdLst>
    <p:sldId id="6568" r:id="rId6"/>
    <p:sldId id="6546" r:id="rId7"/>
    <p:sldId id="6547" r:id="rId8"/>
    <p:sldId id="6119" r:id="rId9"/>
    <p:sldId id="6567" r:id="rId10"/>
    <p:sldId id="6549" r:id="rId11"/>
    <p:sldId id="6550" r:id="rId12"/>
    <p:sldId id="6551" r:id="rId13"/>
    <p:sldId id="6552" r:id="rId14"/>
    <p:sldId id="6553" r:id="rId15"/>
    <p:sldId id="6554" r:id="rId16"/>
    <p:sldId id="6555" r:id="rId17"/>
    <p:sldId id="6560" r:id="rId18"/>
    <p:sldId id="6561" r:id="rId19"/>
    <p:sldId id="6556" r:id="rId20"/>
    <p:sldId id="6557" r:id="rId21"/>
    <p:sldId id="6558" r:id="rId22"/>
    <p:sldId id="6559" r:id="rId23"/>
    <p:sldId id="6564" r:id="rId24"/>
    <p:sldId id="6566" r:id="rId25"/>
    <p:sldId id="6565" r:id="rId26"/>
    <p:sldId id="6563" r:id="rId27"/>
  </p:sldIdLst>
  <p:sldSz cx="12192000" cy="6858000"/>
  <p:notesSz cx="6858000" cy="9144000"/>
  <p:custDataLst>
    <p:tags r:id="rId2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2A1008-472D-12D6-F046-4C98585D21CB}" name="Schoch, Oliver" initials="OS" userId="S::oliver.schoch@de.schunk.com::806b1c71-cdf7-4094-9c66-3fad967131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834B5-7545-40A8-9605-5D49624FD680}" v="11" dt="2024-03-26T05:42:57.633"/>
    <p1510:client id="{B5B2B252-B899-4DAB-A9BC-7084AEAFEB4E}" v="3" dt="2024-03-26T07:15:26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16" autoAdjust="0"/>
  </p:normalViewPr>
  <p:slideViewPr>
    <p:cSldViewPr snapToGrid="0">
      <p:cViewPr varScale="1">
        <p:scale>
          <a:sx n="94" d="100"/>
          <a:sy n="94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2B56-78A8-4450-BE5C-30536CD523A0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A11CC-6DD0-4FBA-BFE9-A30FA37B35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72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Sunumu</a:t>
            </a:r>
            <a:r>
              <a:rPr lang="en-US" b="1" i="1" dirty="0"/>
              <a:t> </a:t>
            </a:r>
            <a:r>
              <a:rPr lang="en-US" b="1" i="1" dirty="0" err="1"/>
              <a:t>nerede</a:t>
            </a:r>
            <a:r>
              <a:rPr lang="en-US" b="1" i="1" dirty="0"/>
              <a:t> </a:t>
            </a:r>
            <a:r>
              <a:rPr lang="en-US" b="1" i="1" dirty="0" err="1"/>
              <a:t>yapacağınıza</a:t>
            </a:r>
            <a:r>
              <a:rPr lang="en-US" b="1" i="1" dirty="0"/>
              <a:t> </a:t>
            </a:r>
            <a:r>
              <a:rPr lang="en-US" b="1" i="1" dirty="0" err="1"/>
              <a:t>bağlı</a:t>
            </a:r>
            <a:r>
              <a:rPr lang="en-US" b="1" i="1" dirty="0"/>
              <a:t> </a:t>
            </a:r>
            <a:r>
              <a:rPr lang="en-US" b="1" i="1" dirty="0" err="1"/>
              <a:t>olarak</a:t>
            </a:r>
            <a:r>
              <a:rPr lang="en-US" b="1" i="1" dirty="0"/>
              <a:t> </a:t>
            </a:r>
            <a:r>
              <a:rPr lang="en-US" b="1" i="1" dirty="0" err="1"/>
              <a:t>lütfen</a:t>
            </a:r>
            <a:r>
              <a:rPr lang="en-US" b="1" i="1" dirty="0"/>
              <a:t> </a:t>
            </a:r>
            <a:r>
              <a:rPr lang="tr-TR" b="1" i="1" dirty="0"/>
              <a:t>potansiyel</a:t>
            </a:r>
            <a:r>
              <a:rPr lang="en-US" b="1" i="1" dirty="0"/>
              <a:t> </a:t>
            </a:r>
            <a:r>
              <a:rPr lang="en-US" b="1" i="1" dirty="0" err="1"/>
              <a:t>müşterinin</a:t>
            </a:r>
            <a:r>
              <a:rPr lang="en-US" b="1" i="1" dirty="0"/>
              <a:t> </a:t>
            </a:r>
            <a:r>
              <a:rPr lang="en-US" b="1" i="1" dirty="0" err="1"/>
              <a:t>veya</a:t>
            </a:r>
            <a:r>
              <a:rPr lang="en-US" b="1" i="1" dirty="0"/>
              <a:t> </a:t>
            </a:r>
            <a:r>
              <a:rPr lang="en-US" b="1" i="1" dirty="0" err="1"/>
              <a:t>sistem</a:t>
            </a:r>
            <a:r>
              <a:rPr lang="en-US" b="1" i="1" dirty="0"/>
              <a:t> </a:t>
            </a:r>
            <a:r>
              <a:rPr lang="en-US" b="1" i="1" dirty="0" err="1"/>
              <a:t>entegratörünün</a:t>
            </a:r>
            <a:r>
              <a:rPr lang="en-US" b="1" i="1" dirty="0"/>
              <a:t> </a:t>
            </a:r>
            <a:r>
              <a:rPr lang="en-US" b="1" i="1" dirty="0" err="1"/>
              <a:t>logosunu</a:t>
            </a:r>
            <a:r>
              <a:rPr lang="en-US" b="1" i="1" dirty="0"/>
              <a:t> </a:t>
            </a:r>
            <a:r>
              <a:rPr lang="en-US" b="1" i="1" dirty="0" err="1"/>
              <a:t>ekleyin</a:t>
            </a:r>
            <a:r>
              <a:rPr lang="en-US" b="1" i="1" dirty="0"/>
              <a:t>.</a:t>
            </a:r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8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Şaşırtıcı</a:t>
            </a:r>
            <a:r>
              <a:rPr lang="en-US" dirty="0"/>
              <a:t>, </a:t>
            </a:r>
            <a:r>
              <a:rPr lang="en-US" dirty="0" err="1"/>
              <a:t>yapay</a:t>
            </a:r>
            <a:r>
              <a:rPr lang="en-US" dirty="0"/>
              <a:t> </a:t>
            </a:r>
            <a:r>
              <a:rPr lang="en-US" dirty="0" err="1"/>
              <a:t>zeka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gerçeklik</a:t>
            </a:r>
            <a:r>
              <a:rPr lang="en-US" dirty="0"/>
              <a:t> </a:t>
            </a:r>
            <a:r>
              <a:rPr lang="en-US" dirty="0" err="1"/>
              <a:t>muhtemelen</a:t>
            </a:r>
            <a:r>
              <a:rPr lang="en-US" dirty="0"/>
              <a:t> </a:t>
            </a:r>
            <a:r>
              <a:rPr lang="en-US" dirty="0" err="1"/>
              <a:t>burada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anlayışa</a:t>
            </a:r>
            <a:r>
              <a:rPr lang="en-US" dirty="0"/>
              <a:t> </a:t>
            </a:r>
            <a:r>
              <a:rPr lang="en-US" dirty="0" err="1"/>
              <a:t>sahip.Ve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sahte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!</a:t>
            </a:r>
            <a:endParaRPr lang="tr-TR" dirty="0"/>
          </a:p>
          <a:p>
            <a:endParaRPr lang="tr-TR" dirty="0"/>
          </a:p>
          <a:p>
            <a:r>
              <a:rPr lang="en-US" dirty="0" err="1"/>
              <a:t>Gelecekte</a:t>
            </a:r>
            <a:r>
              <a:rPr lang="en-US" dirty="0"/>
              <a:t>, </a:t>
            </a:r>
            <a:r>
              <a:rPr lang="en-US" dirty="0" err="1"/>
              <a:t>robotların</a:t>
            </a:r>
            <a:r>
              <a:rPr lang="en-US" dirty="0"/>
              <a:t> </a:t>
            </a:r>
            <a:r>
              <a:rPr lang="en-US" dirty="0" err="1"/>
              <a:t>makine</a:t>
            </a:r>
            <a:r>
              <a:rPr lang="en-US" dirty="0"/>
              <a:t> </a:t>
            </a:r>
            <a:r>
              <a:rPr lang="en-US" dirty="0" err="1"/>
              <a:t>aletleri</a:t>
            </a:r>
            <a:r>
              <a:rPr lang="en-US" dirty="0"/>
              <a:t> </a:t>
            </a:r>
            <a:r>
              <a:rPr lang="en-US" dirty="0" err="1"/>
              <a:t>üzerinde</a:t>
            </a:r>
            <a:r>
              <a:rPr lang="en-US" dirty="0"/>
              <a:t> </a:t>
            </a:r>
            <a:r>
              <a:rPr lang="en-US" dirty="0" err="1"/>
              <a:t>çalışması</a:t>
            </a:r>
            <a:r>
              <a:rPr lang="en-US" dirty="0"/>
              <a:t> </a:t>
            </a:r>
            <a:r>
              <a:rPr lang="en-US" dirty="0" err="1"/>
              <a:t>muhtemelen</a:t>
            </a:r>
            <a:r>
              <a:rPr lang="en-US" dirty="0"/>
              <a:t> norm </a:t>
            </a:r>
            <a:r>
              <a:rPr lang="en-US" dirty="0" err="1"/>
              <a:t>haline</a:t>
            </a:r>
            <a:r>
              <a:rPr lang="en-US" dirty="0"/>
              <a:t> </a:t>
            </a:r>
            <a:r>
              <a:rPr lang="en-US" dirty="0" err="1"/>
              <a:t>gelecektir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0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Reality shows us that it is no longer a question of WHETHER to automate, but HOW?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02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Ancak</a:t>
            </a:r>
            <a:r>
              <a:rPr lang="en-US" dirty="0"/>
              <a:t>, </a:t>
            </a:r>
            <a:r>
              <a:rPr lang="en-US" dirty="0" err="1"/>
              <a:t>göz</a:t>
            </a:r>
            <a:r>
              <a:rPr lang="en-US" dirty="0"/>
              <a:t> </a:t>
            </a:r>
            <a:r>
              <a:rPr lang="en-US" dirty="0" err="1"/>
              <a:t>önünde</a:t>
            </a:r>
            <a:r>
              <a:rPr lang="en-US" dirty="0"/>
              <a:t> </a:t>
            </a:r>
            <a:r>
              <a:rPr lang="en-US" dirty="0" err="1"/>
              <a:t>bulundurulması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husus</a:t>
            </a:r>
            <a:r>
              <a:rPr lang="en-US" dirty="0"/>
              <a:t> </a:t>
            </a:r>
            <a:r>
              <a:rPr lang="en-US" dirty="0" err="1"/>
              <a:t>vardır</a:t>
            </a:r>
            <a:r>
              <a:rPr lang="en-US" dirty="0"/>
              <a:t>. Her </a:t>
            </a:r>
            <a:r>
              <a:rPr lang="en-US" dirty="0" err="1"/>
              <a:t>şeyden</a:t>
            </a:r>
            <a:r>
              <a:rPr lang="en-US" dirty="0"/>
              <a:t> </a:t>
            </a:r>
            <a:r>
              <a:rPr lang="en-US" dirty="0" err="1"/>
              <a:t>önce</a:t>
            </a:r>
            <a:r>
              <a:rPr lang="en-US" dirty="0"/>
              <a:t> </a:t>
            </a:r>
            <a:r>
              <a:rPr lang="en-US" dirty="0" err="1"/>
              <a:t>üretim</a:t>
            </a:r>
            <a:r>
              <a:rPr lang="en-US" dirty="0"/>
              <a:t> </a:t>
            </a:r>
            <a:r>
              <a:rPr lang="en-US" dirty="0" err="1"/>
              <a:t>süreci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olmalıdır</a:t>
            </a:r>
            <a:r>
              <a:rPr lang="en-US" dirty="0"/>
              <a:t>, </a:t>
            </a:r>
            <a:r>
              <a:rPr lang="en-US" dirty="0" err="1"/>
              <a:t>ancak</a:t>
            </a:r>
            <a:r>
              <a:rPr lang="en-US" dirty="0"/>
              <a:t> o zaman </a:t>
            </a:r>
            <a:r>
              <a:rPr lang="en-US" dirty="0" err="1"/>
              <a:t>otomasyon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en-US" dirty="0"/>
              <a:t> </a:t>
            </a:r>
            <a:r>
              <a:rPr lang="en-US" dirty="0" err="1"/>
              <a:t>başarıyı</a:t>
            </a:r>
            <a:r>
              <a:rPr lang="en-US" dirty="0"/>
              <a:t> </a:t>
            </a:r>
            <a:r>
              <a:rPr lang="en-US" dirty="0" err="1"/>
              <a:t>getirecektir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56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Makine</a:t>
            </a:r>
            <a:r>
              <a:rPr lang="en-US" dirty="0"/>
              <a:t>, </a:t>
            </a:r>
            <a:r>
              <a:rPr lang="en-US" dirty="0" err="1"/>
              <a:t>iş</a:t>
            </a:r>
            <a:r>
              <a:rPr lang="en-US" dirty="0"/>
              <a:t> </a:t>
            </a:r>
            <a:r>
              <a:rPr lang="en-US" dirty="0" err="1"/>
              <a:t>bağlama</a:t>
            </a:r>
            <a:r>
              <a:rPr lang="en-US" dirty="0"/>
              <a:t> </a:t>
            </a:r>
            <a:r>
              <a:rPr lang="en-US" dirty="0" err="1"/>
              <a:t>ekipmanları</a:t>
            </a:r>
            <a:r>
              <a:rPr lang="en-US" dirty="0"/>
              <a:t>, </a:t>
            </a:r>
            <a:r>
              <a:rPr lang="en-US" dirty="0" err="1"/>
              <a:t>takımlar</a:t>
            </a:r>
            <a:r>
              <a:rPr lang="en-US" dirty="0"/>
              <a:t>, </a:t>
            </a:r>
            <a:r>
              <a:rPr lang="en-US" dirty="0" err="1"/>
              <a:t>tutucu</a:t>
            </a:r>
            <a:r>
              <a:rPr lang="en-US" dirty="0"/>
              <a:t> </a:t>
            </a:r>
            <a:r>
              <a:rPr lang="en-US" dirty="0" err="1"/>
              <a:t>teknolojisi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ürünlerden</a:t>
            </a:r>
            <a:r>
              <a:rPr lang="en-US" dirty="0"/>
              <a:t> </a:t>
            </a:r>
            <a:r>
              <a:rPr lang="en-US" dirty="0" err="1"/>
              <a:t>oluşan</a:t>
            </a:r>
            <a:r>
              <a:rPr lang="en-US" dirty="0"/>
              <a:t> </a:t>
            </a: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sistemi</a:t>
            </a:r>
            <a:r>
              <a:rPr lang="en-US" dirty="0"/>
              <a:t> her zaman </a:t>
            </a:r>
            <a:r>
              <a:rPr lang="en-US" dirty="0" err="1"/>
              <a:t>göz</a:t>
            </a:r>
            <a:r>
              <a:rPr lang="en-US" dirty="0"/>
              <a:t> </a:t>
            </a:r>
            <a:r>
              <a:rPr lang="en-US" dirty="0" err="1"/>
              <a:t>önünde</a:t>
            </a:r>
            <a:r>
              <a:rPr lang="en-US" dirty="0"/>
              <a:t> </a:t>
            </a:r>
            <a:r>
              <a:rPr lang="en-US" dirty="0" err="1"/>
              <a:t>bulunduran</a:t>
            </a:r>
            <a:r>
              <a:rPr lang="en-US" dirty="0"/>
              <a:t> </a:t>
            </a:r>
            <a:r>
              <a:rPr lang="en-US" dirty="0" err="1"/>
              <a:t>şirketler</a:t>
            </a:r>
            <a:r>
              <a:rPr lang="en-US" dirty="0"/>
              <a:t> </a:t>
            </a:r>
            <a:r>
              <a:rPr lang="en-US" dirty="0" err="1"/>
              <a:t>özellikle</a:t>
            </a:r>
            <a:r>
              <a:rPr lang="en-US" dirty="0"/>
              <a:t> </a:t>
            </a:r>
            <a:r>
              <a:rPr lang="tr-TR" dirty="0"/>
              <a:t>olumlu</a:t>
            </a:r>
            <a:r>
              <a:rPr lang="en-US" dirty="0"/>
              <a:t> </a:t>
            </a:r>
            <a:r>
              <a:rPr lang="en-US" dirty="0" err="1"/>
              <a:t>etkiler</a:t>
            </a:r>
            <a:r>
              <a:rPr lang="en-US" dirty="0"/>
              <a:t> </a:t>
            </a:r>
            <a:r>
              <a:rPr lang="en-US" dirty="0" err="1"/>
              <a:t>elde</a:t>
            </a:r>
            <a:r>
              <a:rPr lang="en-US" dirty="0"/>
              <a:t> </a:t>
            </a:r>
            <a:r>
              <a:rPr lang="en-US" dirty="0" err="1"/>
              <a:t>etmektedir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5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 </a:t>
            </a:r>
            <a:r>
              <a:rPr lang="en-US" dirty="0" err="1"/>
              <a:t>makine</a:t>
            </a:r>
            <a:r>
              <a:rPr lang="en-US" dirty="0"/>
              <a:t> </a:t>
            </a:r>
            <a:r>
              <a:rPr lang="en-US" dirty="0" err="1"/>
              <a:t>takımını</a:t>
            </a:r>
            <a:r>
              <a:rPr lang="en-US" dirty="0"/>
              <a:t> </a:t>
            </a:r>
            <a:r>
              <a:rPr lang="en-US" dirty="0" err="1"/>
              <a:t>otomatikleştirmek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patentli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çözüm</a:t>
            </a:r>
            <a:r>
              <a:rPr lang="en-US" dirty="0"/>
              <a:t> </a:t>
            </a:r>
            <a:r>
              <a:rPr lang="en-US" dirty="0" err="1"/>
              <a:t>yoktur</a:t>
            </a:r>
            <a:r>
              <a:rPr lang="en-US" dirty="0"/>
              <a:t>. </a:t>
            </a:r>
            <a:r>
              <a:rPr lang="tr-TR" dirty="0"/>
              <a:t>Her uygulama için değişkenlik gösterir. </a:t>
            </a:r>
            <a:r>
              <a:rPr lang="en-US" dirty="0" err="1"/>
              <a:t>Uygulamanız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her zaman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çözüm</a:t>
            </a:r>
            <a:r>
              <a:rPr lang="en-US" dirty="0"/>
              <a:t> </a:t>
            </a:r>
            <a:r>
              <a:rPr lang="en-US" dirty="0" err="1"/>
              <a:t>bulunmalıdır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731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İşte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noktada</a:t>
            </a:r>
            <a:r>
              <a:rPr lang="en-US" dirty="0"/>
              <a:t> biz </a:t>
            </a:r>
            <a:r>
              <a:rPr lang="en-US" dirty="0" err="1"/>
              <a:t>devreye</a:t>
            </a:r>
            <a:r>
              <a:rPr lang="en-US" dirty="0"/>
              <a:t> </a:t>
            </a:r>
            <a:r>
              <a:rPr lang="en-US" dirty="0" err="1"/>
              <a:t>giriyoruz</a:t>
            </a:r>
            <a:r>
              <a:rPr lang="en-US" dirty="0"/>
              <a:t>.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tezgahınızın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başından</a:t>
            </a:r>
            <a:r>
              <a:rPr lang="en-US" dirty="0"/>
              <a:t> </a:t>
            </a:r>
            <a:r>
              <a:rPr lang="en-US" dirty="0" err="1"/>
              <a:t>itibaren</a:t>
            </a:r>
            <a:r>
              <a:rPr lang="en-US" dirty="0"/>
              <a:t> </a:t>
            </a:r>
            <a:r>
              <a:rPr lang="en-US" dirty="0" err="1"/>
              <a:t>başarılı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otomasyonu</a:t>
            </a:r>
            <a:r>
              <a:rPr lang="en-US" dirty="0"/>
              <a:t> </a:t>
            </a:r>
            <a:r>
              <a:rPr lang="en-US" dirty="0" err="1"/>
              <a:t>konusunda</a:t>
            </a:r>
            <a:r>
              <a:rPr lang="en-US" dirty="0"/>
              <a:t> size </a:t>
            </a:r>
            <a:r>
              <a:rPr lang="en-US" dirty="0" err="1"/>
              <a:t>tavsiyelerde</a:t>
            </a:r>
            <a:r>
              <a:rPr lang="en-US" dirty="0"/>
              <a:t> </a:t>
            </a:r>
            <a:r>
              <a:rPr lang="en-US" dirty="0" err="1"/>
              <a:t>bulunabiliriz</a:t>
            </a:r>
            <a:r>
              <a:rPr lang="en-US" dirty="0"/>
              <a:t>. </a:t>
            </a:r>
            <a:r>
              <a:rPr lang="en-US" dirty="0" err="1"/>
              <a:t>Uygulamanız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otomasyon</a:t>
            </a:r>
            <a:r>
              <a:rPr lang="en-US" dirty="0"/>
              <a:t> </a:t>
            </a:r>
            <a:r>
              <a:rPr lang="en-US" dirty="0" err="1"/>
              <a:t>türünü</a:t>
            </a:r>
            <a:r>
              <a:rPr lang="en-US" dirty="0"/>
              <a:t> </a:t>
            </a:r>
            <a:r>
              <a:rPr lang="en-US" dirty="0" err="1"/>
              <a:t>bulmak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sizinle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</a:t>
            </a:r>
            <a:r>
              <a:rPr lang="en-US" dirty="0" err="1"/>
              <a:t>çalışıyoruz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Sizin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otomasyon</a:t>
            </a:r>
            <a:r>
              <a:rPr lang="en-US" dirty="0"/>
              <a:t> </a:t>
            </a:r>
            <a:r>
              <a:rPr lang="en-US" dirty="0" err="1"/>
              <a:t>türünü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bulacağınıza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göz</a:t>
            </a:r>
            <a:r>
              <a:rPr lang="en-US" dirty="0"/>
              <a:t> </a:t>
            </a:r>
            <a:r>
              <a:rPr lang="en-US" dirty="0" err="1"/>
              <a:t>atalım</a:t>
            </a:r>
            <a:r>
              <a:rPr lang="en-US" dirty="0"/>
              <a:t>.</a:t>
            </a:r>
            <a:endParaRPr lang="tr-TR" dirty="0"/>
          </a:p>
          <a:p>
            <a:r>
              <a:rPr lang="en-US" dirty="0"/>
              <a:t>Size </a:t>
            </a:r>
            <a:r>
              <a:rPr lang="en-US" dirty="0" err="1"/>
              <a:t>destek</a:t>
            </a:r>
            <a:r>
              <a:rPr lang="en-US" dirty="0"/>
              <a:t> </a:t>
            </a:r>
            <a:r>
              <a:rPr lang="en-US" dirty="0" err="1"/>
              <a:t>olmaktan</a:t>
            </a:r>
            <a:r>
              <a:rPr lang="en-US" dirty="0"/>
              <a:t> </a:t>
            </a:r>
            <a:r>
              <a:rPr lang="en-US" dirty="0" err="1"/>
              <a:t>mutluluk</a:t>
            </a:r>
            <a:r>
              <a:rPr lang="en-US" dirty="0"/>
              <a:t> </a:t>
            </a:r>
            <a:r>
              <a:rPr lang="en-US" dirty="0" err="1"/>
              <a:t>duyacağız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85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Hangi </a:t>
            </a:r>
            <a:r>
              <a:rPr lang="en-US" dirty="0" err="1"/>
              <a:t>otomasyon</a:t>
            </a:r>
            <a:r>
              <a:rPr lang="en-US" dirty="0"/>
              <a:t> </a:t>
            </a:r>
            <a:r>
              <a:rPr lang="en-US" dirty="0" err="1"/>
              <a:t>türü</a:t>
            </a:r>
            <a:r>
              <a:rPr lang="en-US" dirty="0"/>
              <a:t> </a:t>
            </a:r>
            <a:r>
              <a:rPr lang="en-US" dirty="0" err="1"/>
              <a:t>sizin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tr-TR" dirty="0"/>
              <a:t>uygun</a:t>
            </a:r>
            <a:r>
              <a:rPr lang="en-US" dirty="0"/>
              <a:t> </a:t>
            </a:r>
            <a:r>
              <a:rPr lang="en-US" dirty="0" err="1"/>
              <a:t>olursa</a:t>
            </a:r>
            <a:r>
              <a:rPr lang="en-US" dirty="0"/>
              <a:t> </a:t>
            </a:r>
            <a:r>
              <a:rPr lang="en-US" dirty="0" err="1"/>
              <a:t>olsun</a:t>
            </a:r>
            <a:r>
              <a:rPr lang="en-US" dirty="0"/>
              <a:t>,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tr-TR" dirty="0"/>
              <a:t>ürünlere</a:t>
            </a:r>
            <a:r>
              <a:rPr lang="en-US" dirty="0"/>
              <a:t> </a:t>
            </a:r>
            <a:r>
              <a:rPr lang="en-US" dirty="0" err="1"/>
              <a:t>sahibiz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180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i="1" dirty="0"/>
              <a:t>Slayt 20 veya 21’yi seçin</a:t>
            </a:r>
            <a:r>
              <a:rPr lang="en-US" b="1" i="1" dirty="0"/>
              <a:t>!</a:t>
            </a:r>
          </a:p>
          <a:p>
            <a:r>
              <a:rPr lang="tr-TR" b="1" i="1" dirty="0"/>
              <a:t>20</a:t>
            </a:r>
            <a:r>
              <a:rPr lang="en-US" b="1" i="1" dirty="0"/>
              <a:t> = </a:t>
            </a:r>
            <a:r>
              <a:rPr lang="tr-TR" b="1" i="1" dirty="0"/>
              <a:t>potansiyel müşteri için</a:t>
            </a:r>
            <a:endParaRPr lang="en-US" b="1" i="1" dirty="0"/>
          </a:p>
          <a:p>
            <a:r>
              <a:rPr lang="en-US" b="1" i="1" dirty="0"/>
              <a:t>2</a:t>
            </a:r>
            <a:r>
              <a:rPr lang="tr-TR" b="1" i="1" dirty="0"/>
              <a:t>1</a:t>
            </a:r>
            <a:r>
              <a:rPr lang="en-US" b="1" i="1" dirty="0"/>
              <a:t> = </a:t>
            </a:r>
            <a:r>
              <a:rPr lang="tr-TR" b="1" i="1" dirty="0"/>
              <a:t>Entegrator için</a:t>
            </a:r>
            <a:endParaRPr lang="en-US" b="1" i="1" dirty="0"/>
          </a:p>
          <a:p>
            <a:endParaRPr lang="en-US" dirty="0"/>
          </a:p>
          <a:p>
            <a:r>
              <a:rPr lang="en-US" dirty="0"/>
              <a:t>Bir </a:t>
            </a:r>
            <a:r>
              <a:rPr lang="en-US" dirty="0" err="1"/>
              <a:t>ihtiyacınız</a:t>
            </a:r>
            <a:r>
              <a:rPr lang="en-US" dirty="0"/>
              <a:t> var</a:t>
            </a:r>
            <a:r>
              <a:rPr lang="tr-TR" dirty="0"/>
              <a:t>sa</a:t>
            </a:r>
            <a:r>
              <a:rPr lang="en-US" dirty="0"/>
              <a:t>, Her </a:t>
            </a:r>
            <a:r>
              <a:rPr lang="en-US" dirty="0" err="1"/>
              <a:t>tür</a:t>
            </a:r>
            <a:r>
              <a:rPr lang="en-US" dirty="0"/>
              <a:t>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tezgahı</a:t>
            </a:r>
            <a:r>
              <a:rPr lang="en-US" dirty="0"/>
              <a:t> </a:t>
            </a:r>
            <a:r>
              <a:rPr lang="en-US" dirty="0" err="1"/>
              <a:t>otomasyonu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süreç</a:t>
            </a:r>
            <a:r>
              <a:rPr lang="en-US" dirty="0"/>
              <a:t> </a:t>
            </a:r>
            <a:r>
              <a:rPr lang="en-US" dirty="0" err="1"/>
              <a:t>anlayış</a:t>
            </a:r>
            <a:r>
              <a:rPr lang="tr-TR" dirty="0"/>
              <a:t> ve güvenilirliğine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tr-TR" dirty="0"/>
              <a:t>ürünlere</a:t>
            </a:r>
            <a:r>
              <a:rPr lang="en-US" dirty="0"/>
              <a:t> </a:t>
            </a:r>
            <a:r>
              <a:rPr lang="en-US" dirty="0" err="1"/>
              <a:t>sahibiz</a:t>
            </a:r>
            <a:r>
              <a:rPr lang="en-US" dirty="0"/>
              <a:t>, Bir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entegratörü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</a:t>
            </a:r>
            <a:r>
              <a:rPr lang="en-US" dirty="0" err="1"/>
              <a:t>sizin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otomasyon</a:t>
            </a:r>
            <a:r>
              <a:rPr lang="en-US" dirty="0"/>
              <a:t> </a:t>
            </a:r>
            <a:r>
              <a:rPr lang="en-US" dirty="0" err="1"/>
              <a:t>çözümünü</a:t>
            </a:r>
            <a:r>
              <a:rPr lang="en-US" dirty="0"/>
              <a:t> </a:t>
            </a:r>
            <a:r>
              <a:rPr lang="en-US" dirty="0" err="1"/>
              <a:t>uygulayabiliriz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4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i="1" dirty="0"/>
              <a:t>Slayt 20 veya 21’yi seçin</a:t>
            </a:r>
            <a:r>
              <a:rPr lang="en-US" b="1" i="1" dirty="0"/>
              <a:t>!</a:t>
            </a:r>
          </a:p>
          <a:p>
            <a:r>
              <a:rPr lang="tr-TR" b="1" i="1" dirty="0"/>
              <a:t>20</a:t>
            </a:r>
            <a:r>
              <a:rPr lang="en-US" b="1" i="1" dirty="0"/>
              <a:t> = </a:t>
            </a:r>
            <a:r>
              <a:rPr lang="tr-TR" b="1" i="1" dirty="0"/>
              <a:t>potansiyel müşteri için</a:t>
            </a:r>
            <a:endParaRPr lang="en-US" b="1" i="1" dirty="0"/>
          </a:p>
          <a:p>
            <a:r>
              <a:rPr lang="en-US" b="1" i="1" dirty="0"/>
              <a:t>2</a:t>
            </a:r>
            <a:r>
              <a:rPr lang="tr-TR" b="1" i="1" dirty="0"/>
              <a:t>1</a:t>
            </a:r>
            <a:r>
              <a:rPr lang="en-US" b="1" i="1" dirty="0"/>
              <a:t> = </a:t>
            </a:r>
            <a:r>
              <a:rPr lang="tr-TR" b="1" i="1" dirty="0"/>
              <a:t>Entegrator için</a:t>
            </a:r>
            <a:endParaRPr lang="en-US" b="1" i="1" dirty="0"/>
          </a:p>
          <a:p>
            <a:endParaRPr lang="tr-TR" dirty="0"/>
          </a:p>
          <a:p>
            <a:r>
              <a:rPr lang="tr-TR" dirty="0"/>
              <a:t>M</a:t>
            </a:r>
            <a:r>
              <a:rPr lang="en-US" dirty="0" err="1"/>
              <a:t>üşterinin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ihtiyacı</a:t>
            </a:r>
            <a:r>
              <a:rPr lang="en-US" dirty="0"/>
              <a:t> var</a:t>
            </a:r>
            <a:r>
              <a:rPr lang="tr-TR" dirty="0"/>
              <a:t>sa</a:t>
            </a:r>
            <a:r>
              <a:rPr lang="en-US" dirty="0"/>
              <a:t>, Her </a:t>
            </a:r>
            <a:r>
              <a:rPr lang="en-US" dirty="0" err="1"/>
              <a:t>tür</a:t>
            </a:r>
            <a:r>
              <a:rPr lang="en-US" dirty="0"/>
              <a:t>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tezgahı</a:t>
            </a:r>
            <a:r>
              <a:rPr lang="en-US" dirty="0"/>
              <a:t> </a:t>
            </a:r>
            <a:r>
              <a:rPr lang="en-US" dirty="0" err="1"/>
              <a:t>otomasyonu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tr-TR" dirty="0"/>
              <a:t> süreç</a:t>
            </a:r>
            <a:r>
              <a:rPr lang="en-US" dirty="0"/>
              <a:t> </a:t>
            </a:r>
            <a:r>
              <a:rPr lang="en-US" dirty="0" err="1"/>
              <a:t>anlayış</a:t>
            </a:r>
            <a:r>
              <a:rPr lang="tr-TR" dirty="0"/>
              <a:t> ve güvenilirliğine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tr-TR" dirty="0"/>
              <a:t>ürünlere</a:t>
            </a:r>
            <a:r>
              <a:rPr lang="en-US" dirty="0"/>
              <a:t> </a:t>
            </a:r>
            <a:r>
              <a:rPr lang="en-US" dirty="0" err="1"/>
              <a:t>sahibiz</a:t>
            </a:r>
            <a:r>
              <a:rPr lang="en-US" dirty="0"/>
              <a:t>,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entegratörü</a:t>
            </a:r>
            <a:r>
              <a:rPr lang="tr-TR" dirty="0"/>
              <a:t> olan sizle birlikte</a:t>
            </a:r>
            <a:r>
              <a:rPr lang="en-US" dirty="0"/>
              <a:t>, </a:t>
            </a:r>
            <a:r>
              <a:rPr lang="en-US" dirty="0" err="1"/>
              <a:t>müşteri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otomasyon</a:t>
            </a:r>
            <a:r>
              <a:rPr lang="en-US" dirty="0"/>
              <a:t> </a:t>
            </a:r>
            <a:r>
              <a:rPr lang="en-US" dirty="0" err="1"/>
              <a:t>çözümünü</a:t>
            </a:r>
            <a:r>
              <a:rPr lang="en-US" dirty="0"/>
              <a:t> </a:t>
            </a:r>
            <a:r>
              <a:rPr lang="en-US" dirty="0" err="1"/>
              <a:t>uygulayabiliriz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75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Lütfen</a:t>
            </a:r>
            <a:r>
              <a:rPr lang="en-US" b="1" i="1" dirty="0"/>
              <a:t> </a:t>
            </a:r>
            <a:r>
              <a:rPr lang="en-US" b="1" i="1" dirty="0" err="1"/>
              <a:t>profil</a:t>
            </a:r>
            <a:r>
              <a:rPr lang="en-US" b="1" i="1" dirty="0"/>
              <a:t> </a:t>
            </a:r>
            <a:r>
              <a:rPr lang="en-US" b="1" i="1" dirty="0" err="1"/>
              <a:t>resminizi</a:t>
            </a:r>
            <a:r>
              <a:rPr lang="en-US" b="1" i="1" dirty="0"/>
              <a:t>, </a:t>
            </a:r>
            <a:r>
              <a:rPr lang="en-US" b="1" i="1" dirty="0" err="1"/>
              <a:t>adınızı</a:t>
            </a:r>
            <a:r>
              <a:rPr lang="en-US" b="1" i="1" dirty="0"/>
              <a:t>, </a:t>
            </a:r>
            <a:r>
              <a:rPr lang="en-US" b="1" i="1" dirty="0" err="1"/>
              <a:t>pozisyonunuzu</a:t>
            </a:r>
            <a:r>
              <a:rPr lang="en-US" b="1" i="1" dirty="0"/>
              <a:t> </a:t>
            </a:r>
            <a:r>
              <a:rPr lang="en-US" b="1" i="1" dirty="0" err="1"/>
              <a:t>ve</a:t>
            </a:r>
            <a:r>
              <a:rPr lang="en-US" b="1" i="1" dirty="0"/>
              <a:t> </a:t>
            </a:r>
            <a:r>
              <a:rPr lang="tr-TR" b="1" i="1" dirty="0"/>
              <a:t>departman isminizi </a:t>
            </a:r>
            <a:r>
              <a:rPr lang="en-US" b="1" i="1" dirty="0" err="1"/>
              <a:t>ekleyin</a:t>
            </a:r>
            <a:r>
              <a:rPr lang="en-US" b="1" i="1" dirty="0"/>
              <a:t>.</a:t>
            </a:r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9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SCHUNK</a:t>
            </a:r>
            <a:r>
              <a:rPr lang="tr-TR" dirty="0"/>
              <a:t>;</a:t>
            </a:r>
            <a:r>
              <a:rPr lang="en-US" dirty="0"/>
              <a:t> </a:t>
            </a:r>
            <a:r>
              <a:rPr lang="tr-TR" dirty="0"/>
              <a:t>o</a:t>
            </a:r>
            <a:r>
              <a:rPr lang="en-US" dirty="0" err="1"/>
              <a:t>tomasyo</a:t>
            </a:r>
            <a:r>
              <a:rPr lang="tr-TR" dirty="0"/>
              <a:t>n, iş</a:t>
            </a:r>
            <a:r>
              <a:rPr lang="en-US" dirty="0"/>
              <a:t> </a:t>
            </a:r>
            <a:r>
              <a:rPr lang="en-US" dirty="0" err="1"/>
              <a:t>bağlama</a:t>
            </a:r>
            <a:r>
              <a:rPr lang="en-US" dirty="0"/>
              <a:t> </a:t>
            </a:r>
            <a:r>
              <a:rPr lang="tr-TR" dirty="0"/>
              <a:t>ve takım tutucu </a:t>
            </a:r>
            <a:r>
              <a:rPr lang="en-US" dirty="0" err="1"/>
              <a:t>teknolojisi</a:t>
            </a:r>
            <a:r>
              <a:rPr lang="tr-TR" dirty="0"/>
              <a:t> alanında en iyi ürünlere sahiptir</a:t>
            </a:r>
            <a:r>
              <a:rPr lang="en-US" dirty="0"/>
              <a:t>. Bu </a:t>
            </a:r>
            <a:r>
              <a:rPr lang="en-US" dirty="0" err="1"/>
              <a:t>nedenle</a:t>
            </a:r>
            <a:r>
              <a:rPr lang="en-US" dirty="0"/>
              <a:t> </a:t>
            </a:r>
            <a:r>
              <a:rPr lang="en-US" dirty="0" err="1"/>
              <a:t>portföyümüz</a:t>
            </a:r>
            <a:r>
              <a:rPr lang="en-US" dirty="0"/>
              <a:t>,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tezgahının</a:t>
            </a:r>
            <a:r>
              <a:rPr lang="en-US" dirty="0"/>
              <a:t> </a:t>
            </a:r>
            <a:r>
              <a:rPr lang="en-US" dirty="0" err="1"/>
              <a:t>başarılı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otomasyonu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her </a:t>
            </a:r>
            <a:r>
              <a:rPr lang="en-US" dirty="0" err="1"/>
              <a:t>şeyi</a:t>
            </a:r>
            <a:r>
              <a:rPr lang="en-US" dirty="0"/>
              <a:t> </a:t>
            </a:r>
            <a:r>
              <a:rPr lang="en-US" dirty="0" err="1"/>
              <a:t>içerir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CC4DAAC-953A-4DDC-ADA9-6566D2D0868D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63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Bu </a:t>
            </a:r>
            <a:r>
              <a:rPr lang="en-US" dirty="0" err="1"/>
              <a:t>hizmetlerle</a:t>
            </a:r>
            <a:r>
              <a:rPr lang="en-US" dirty="0"/>
              <a:t> </a:t>
            </a:r>
            <a:r>
              <a:rPr lang="en-US" dirty="0" err="1"/>
              <a:t>müşterilerimizi</a:t>
            </a:r>
            <a:r>
              <a:rPr lang="en-US" dirty="0"/>
              <a:t> </a:t>
            </a:r>
            <a:r>
              <a:rPr lang="en-US" dirty="0" err="1"/>
              <a:t>üretkenlikte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seviyeye</a:t>
            </a:r>
            <a:r>
              <a:rPr lang="en-US" dirty="0"/>
              <a:t> </a:t>
            </a:r>
            <a:r>
              <a:rPr lang="en-US" dirty="0" err="1"/>
              <a:t>taşıyoruz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6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Bu </a:t>
            </a:r>
            <a:r>
              <a:rPr lang="en-US" i="0" dirty="0" err="1"/>
              <a:t>sunuma</a:t>
            </a:r>
            <a:r>
              <a:rPr lang="en-US" i="0" dirty="0"/>
              <a:t> </a:t>
            </a:r>
            <a:r>
              <a:rPr lang="en-US" i="0" dirty="0" err="1"/>
              <a:t>hazırlanırken</a:t>
            </a:r>
            <a:r>
              <a:rPr lang="en-US" i="0" dirty="0"/>
              <a:t>, </a:t>
            </a:r>
            <a:r>
              <a:rPr lang="en-US" i="0" dirty="0" err="1"/>
              <a:t>konuya</a:t>
            </a:r>
            <a:r>
              <a:rPr lang="en-US" i="0" dirty="0"/>
              <a:t> </a:t>
            </a:r>
            <a:r>
              <a:rPr lang="en-US" i="0" dirty="0" err="1"/>
              <a:t>en</a:t>
            </a:r>
            <a:r>
              <a:rPr lang="en-US" i="0" dirty="0"/>
              <a:t> iyi </a:t>
            </a:r>
            <a:r>
              <a:rPr lang="en-US" i="0" dirty="0" err="1"/>
              <a:t>nasıl</a:t>
            </a:r>
            <a:r>
              <a:rPr lang="en-US" i="0" dirty="0"/>
              <a:t> </a:t>
            </a:r>
            <a:r>
              <a:rPr lang="en-US" i="0" dirty="0" err="1"/>
              <a:t>girebileceğimi</a:t>
            </a:r>
            <a:r>
              <a:rPr lang="en-US" i="0" dirty="0"/>
              <a:t> </a:t>
            </a:r>
            <a:r>
              <a:rPr lang="en-US" i="0" dirty="0" err="1"/>
              <a:t>merak</a:t>
            </a:r>
            <a:r>
              <a:rPr lang="en-US" i="0" dirty="0"/>
              <a:t> </a:t>
            </a:r>
            <a:r>
              <a:rPr lang="en-US" i="0" dirty="0" err="1"/>
              <a:t>ediyordum</a:t>
            </a:r>
            <a:r>
              <a:rPr lang="en-US" i="0" dirty="0"/>
              <a:t>. </a:t>
            </a:r>
            <a:r>
              <a:rPr lang="en-US" i="0" dirty="0" err="1"/>
              <a:t>Yapay</a:t>
            </a:r>
            <a:r>
              <a:rPr lang="en-US" i="0" dirty="0"/>
              <a:t> </a:t>
            </a:r>
            <a:r>
              <a:rPr lang="en-US" i="0" dirty="0" err="1"/>
              <a:t>zekaya</a:t>
            </a:r>
            <a:r>
              <a:rPr lang="en-US" i="0" dirty="0"/>
              <a:t> </a:t>
            </a:r>
            <a:r>
              <a:rPr lang="en-US" i="0" dirty="0" err="1"/>
              <a:t>basitçe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takım</a:t>
            </a:r>
            <a:r>
              <a:rPr lang="en-US" i="0" dirty="0"/>
              <a:t> </a:t>
            </a:r>
            <a:r>
              <a:rPr lang="en-US" i="0" dirty="0" err="1"/>
              <a:t>tezgahının</a:t>
            </a:r>
            <a:r>
              <a:rPr lang="en-US" i="0" dirty="0"/>
              <a:t> </a:t>
            </a:r>
            <a:r>
              <a:rPr lang="en-US" i="0" dirty="0" err="1"/>
              <a:t>gerçekte</a:t>
            </a:r>
            <a:r>
              <a:rPr lang="en-US" i="0" dirty="0"/>
              <a:t> ne </a:t>
            </a:r>
            <a:r>
              <a:rPr lang="en-US" i="0" dirty="0" err="1"/>
              <a:t>olduğunu</a:t>
            </a:r>
            <a:r>
              <a:rPr lang="en-US" i="0" dirty="0"/>
              <a:t> </a:t>
            </a:r>
            <a:r>
              <a:rPr lang="en-US" i="0" dirty="0" err="1"/>
              <a:t>sorma</a:t>
            </a:r>
            <a:r>
              <a:rPr lang="en-US" i="0" dirty="0"/>
              <a:t> </a:t>
            </a:r>
            <a:r>
              <a:rPr lang="en-US" i="0" dirty="0" err="1"/>
              <a:t>fikrini</a:t>
            </a:r>
            <a:r>
              <a:rPr lang="en-US" i="0" dirty="0"/>
              <a:t> </a:t>
            </a:r>
            <a:r>
              <a:rPr lang="en-US" i="0" dirty="0" err="1"/>
              <a:t>buldum</a:t>
            </a:r>
            <a:r>
              <a:rPr lang="en-US" i="0" dirty="0"/>
              <a:t>. </a:t>
            </a:r>
            <a:endParaRPr lang="tr-TR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Orijinal</a:t>
            </a:r>
            <a:r>
              <a:rPr lang="en-US" i="0" dirty="0"/>
              <a:t> </a:t>
            </a:r>
            <a:r>
              <a:rPr lang="en-US" i="0" dirty="0" err="1"/>
              <a:t>soru</a:t>
            </a:r>
            <a:r>
              <a:rPr lang="en-US" i="0" dirty="0"/>
              <a:t> "Bir </a:t>
            </a:r>
            <a:r>
              <a:rPr lang="en-US" i="0" dirty="0" err="1"/>
              <a:t>takım</a:t>
            </a:r>
            <a:r>
              <a:rPr lang="en-US" i="0" dirty="0"/>
              <a:t> </a:t>
            </a:r>
            <a:r>
              <a:rPr lang="en-US" i="0" dirty="0" err="1"/>
              <a:t>tezgahı</a:t>
            </a:r>
            <a:r>
              <a:rPr lang="en-US" i="0" dirty="0"/>
              <a:t> </a:t>
            </a:r>
            <a:r>
              <a:rPr lang="en-US" i="0" dirty="0" err="1"/>
              <a:t>oluşturun</a:t>
            </a:r>
            <a:r>
              <a:rPr lang="en-US" i="0" dirty="0"/>
              <a:t>. </a:t>
            </a:r>
            <a:r>
              <a:rPr lang="en-US" i="0" dirty="0" err="1"/>
              <a:t>Hata</a:t>
            </a:r>
            <a:r>
              <a:rPr lang="en-US" i="0" dirty="0"/>
              <a:t> </a:t>
            </a:r>
            <a:r>
              <a:rPr lang="en-US" i="0" dirty="0" err="1"/>
              <a:t>yapmayın</a:t>
            </a:r>
            <a:r>
              <a:rPr lang="en-US" i="0" dirty="0"/>
              <a:t> </a:t>
            </a:r>
            <a:r>
              <a:rPr lang="en-US" i="0" dirty="0" err="1"/>
              <a:t>ve</a:t>
            </a:r>
            <a:r>
              <a:rPr lang="en-US" i="0" dirty="0"/>
              <a:t> </a:t>
            </a:r>
            <a:r>
              <a:rPr lang="en-US" i="0" dirty="0" err="1"/>
              <a:t>yazı</a:t>
            </a:r>
            <a:r>
              <a:rPr lang="en-US" i="0" dirty="0"/>
              <a:t> </a:t>
            </a:r>
            <a:r>
              <a:rPr lang="en-US" i="0" dirty="0" err="1"/>
              <a:t>yazmaktan</a:t>
            </a:r>
            <a:r>
              <a:rPr lang="en-US" i="0" dirty="0"/>
              <a:t> </a:t>
            </a:r>
            <a:r>
              <a:rPr lang="en-US" i="0" dirty="0" err="1"/>
              <a:t>kaçının</a:t>
            </a:r>
            <a:r>
              <a:rPr lang="en-US" i="0" dirty="0"/>
              <a:t>. </a:t>
            </a:r>
            <a:r>
              <a:rPr lang="en-US" i="0" dirty="0" err="1"/>
              <a:t>Eğer</a:t>
            </a:r>
            <a:r>
              <a:rPr lang="en-US" i="0" dirty="0"/>
              <a:t> iyi </a:t>
            </a:r>
            <a:r>
              <a:rPr lang="en-US" i="0" dirty="0" err="1"/>
              <a:t>yaparsan</a:t>
            </a:r>
            <a:r>
              <a:rPr lang="en-US" i="0" dirty="0"/>
              <a:t>,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ödül</a:t>
            </a:r>
            <a:r>
              <a:rPr lang="en-US" i="0" dirty="0"/>
              <a:t> </a:t>
            </a:r>
            <a:r>
              <a:rPr lang="en-US" i="0" dirty="0" err="1"/>
              <a:t>alacaksın</a:t>
            </a:r>
            <a:r>
              <a:rPr lang="en-US" i="0" dirty="0"/>
              <a:t>."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1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J"/>
            </a:pPr>
            <a:r>
              <a:rPr lang="en-US" dirty="0" err="1"/>
              <a:t>Oldukça</a:t>
            </a:r>
            <a:r>
              <a:rPr lang="en-US" dirty="0"/>
              <a:t> iyi ama </a:t>
            </a:r>
            <a:r>
              <a:rPr lang="en-US" dirty="0" err="1"/>
              <a:t>henüz</a:t>
            </a:r>
            <a:r>
              <a:rPr lang="en-US" dirty="0"/>
              <a:t> </a:t>
            </a:r>
            <a:r>
              <a:rPr lang="en-US" dirty="0" err="1"/>
              <a:t>gerçeğe</a:t>
            </a:r>
            <a:r>
              <a:rPr lang="en-US" dirty="0"/>
              <a:t> tam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uymuyor!Tekrar</a:t>
            </a:r>
            <a:r>
              <a:rPr lang="en-US" dirty="0"/>
              <a:t> </a:t>
            </a:r>
            <a:r>
              <a:rPr lang="en-US" dirty="0" err="1"/>
              <a:t>deneyelim</a:t>
            </a:r>
            <a:r>
              <a:rPr lang="en-US" dirty="0"/>
              <a:t>....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err="1">
                <a:solidFill>
                  <a:srgbClr val="003D6A"/>
                </a:solidFill>
              </a:rPr>
              <a:t>İkinci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denemede</a:t>
            </a:r>
            <a:r>
              <a:rPr lang="en-US" i="0" dirty="0">
                <a:solidFill>
                  <a:srgbClr val="003D6A"/>
                </a:solidFill>
              </a:rPr>
              <a:t>, </a:t>
            </a:r>
            <a:r>
              <a:rPr lang="en-US" i="0" dirty="0" err="1">
                <a:solidFill>
                  <a:srgbClr val="003D6A"/>
                </a:solidFill>
              </a:rPr>
              <a:t>sorumuzu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tekrar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formüle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ediyoruz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ve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yapay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zekaya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bir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şans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daha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veriyoruz</a:t>
            </a:r>
            <a:r>
              <a:rPr lang="en-US" i="0" dirty="0">
                <a:solidFill>
                  <a:srgbClr val="003D6A"/>
                </a:solidFill>
              </a:rPr>
              <a:t>.</a:t>
            </a:r>
            <a:endParaRPr lang="tr-TR" i="0" dirty="0">
              <a:solidFill>
                <a:srgbClr val="003D6A"/>
              </a:solidFill>
            </a:endParaRPr>
          </a:p>
          <a:p>
            <a:r>
              <a:rPr lang="en-US" i="0" dirty="0" err="1">
                <a:solidFill>
                  <a:srgbClr val="003D6A"/>
                </a:solidFill>
              </a:rPr>
              <a:t>Orijinal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soru</a:t>
            </a:r>
            <a:r>
              <a:rPr lang="en-US" i="0" dirty="0">
                <a:solidFill>
                  <a:srgbClr val="003D6A"/>
                </a:solidFill>
              </a:rPr>
              <a:t>: "Bir </a:t>
            </a:r>
            <a:r>
              <a:rPr lang="en-US" i="0" dirty="0" err="1">
                <a:solidFill>
                  <a:srgbClr val="003D6A"/>
                </a:solidFill>
              </a:rPr>
              <a:t>ödül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alacaksın</a:t>
            </a:r>
            <a:r>
              <a:rPr lang="en-US" i="0" dirty="0">
                <a:solidFill>
                  <a:srgbClr val="003D6A"/>
                </a:solidFill>
              </a:rPr>
              <a:t>. Bu </a:t>
            </a:r>
            <a:r>
              <a:rPr lang="en-US" i="0" dirty="0" err="1">
                <a:solidFill>
                  <a:srgbClr val="003D6A"/>
                </a:solidFill>
              </a:rPr>
              <a:t>iyiydi</a:t>
            </a:r>
            <a:r>
              <a:rPr lang="en-US" i="0" dirty="0">
                <a:solidFill>
                  <a:srgbClr val="003D6A"/>
                </a:solidFill>
              </a:rPr>
              <a:t>. Bana </a:t>
            </a:r>
            <a:r>
              <a:rPr lang="en-US" i="0" dirty="0" err="1">
                <a:solidFill>
                  <a:srgbClr val="003D6A"/>
                </a:solidFill>
              </a:rPr>
              <a:t>daha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az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karmaşık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ve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daha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gerçekçi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başka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bir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versiyon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verin</a:t>
            </a:r>
            <a:r>
              <a:rPr lang="en-US" i="0" dirty="0">
                <a:solidFill>
                  <a:srgbClr val="003D6A"/>
                </a:solidFill>
              </a:rPr>
              <a:t>. </a:t>
            </a:r>
            <a:r>
              <a:rPr lang="en-US" i="0" dirty="0" err="1">
                <a:solidFill>
                  <a:srgbClr val="003D6A"/>
                </a:solidFill>
              </a:rPr>
              <a:t>Çevrimiçi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referansları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araştırın</a:t>
            </a:r>
            <a:r>
              <a:rPr lang="en-US" i="0" dirty="0">
                <a:solidFill>
                  <a:srgbClr val="003D6A"/>
                </a:solidFill>
              </a:rPr>
              <a:t>."</a:t>
            </a:r>
            <a:endParaRPr lang="de-DE" b="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21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Daha</a:t>
            </a:r>
            <a:r>
              <a:rPr lang="en-US" dirty="0"/>
              <a:t> da </a:t>
            </a:r>
            <a:r>
              <a:rPr lang="en-US" dirty="0" err="1"/>
              <a:t>iyisi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r>
              <a:rPr lang="en-US" i="0" dirty="0"/>
              <a:t>VE VAY CANINA,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muhtemelen</a:t>
            </a:r>
            <a:r>
              <a:rPr lang="en-US" i="0" dirty="0"/>
              <a:t> </a:t>
            </a:r>
            <a:r>
              <a:rPr lang="en-US" i="0" dirty="0" err="1"/>
              <a:t>çok</a:t>
            </a:r>
            <a:r>
              <a:rPr lang="en-US" i="0" dirty="0"/>
              <a:t> </a:t>
            </a:r>
            <a:r>
              <a:rPr lang="en-US" i="0" dirty="0" err="1"/>
              <a:t>yönlü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takım</a:t>
            </a:r>
            <a:r>
              <a:rPr lang="en-US" i="0" dirty="0"/>
              <a:t> </a:t>
            </a:r>
            <a:r>
              <a:rPr lang="en-US" i="0" dirty="0" err="1"/>
              <a:t>tezgahı</a:t>
            </a:r>
            <a:r>
              <a:rPr lang="en-US" i="0" dirty="0"/>
              <a:t>. </a:t>
            </a:r>
            <a:r>
              <a:rPr lang="en-US" i="0" dirty="0" err="1"/>
              <a:t>Herkes</a:t>
            </a:r>
            <a:r>
              <a:rPr lang="en-US" i="0" dirty="0"/>
              <a:t> </a:t>
            </a:r>
            <a:r>
              <a:rPr lang="en-US" i="0" dirty="0" err="1"/>
              <a:t>böyle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şey</a:t>
            </a:r>
            <a:r>
              <a:rPr lang="en-US" i="0" dirty="0"/>
              <a:t> </a:t>
            </a:r>
            <a:r>
              <a:rPr lang="en-US" i="0" dirty="0" err="1"/>
              <a:t>istiyor</a:t>
            </a:r>
            <a:r>
              <a:rPr lang="en-US" i="0" dirty="0"/>
              <a:t>.</a:t>
            </a:r>
            <a:endParaRPr lang="tr-TR" i="0" dirty="0"/>
          </a:p>
          <a:p>
            <a:r>
              <a:rPr lang="en-US" i="0" dirty="0" err="1"/>
              <a:t>Ancak</a:t>
            </a:r>
            <a:r>
              <a:rPr lang="en-US" i="0" dirty="0"/>
              <a:t> </a:t>
            </a:r>
            <a:r>
              <a:rPr lang="en-US" i="0" dirty="0" err="1"/>
              <a:t>resme</a:t>
            </a:r>
            <a:r>
              <a:rPr lang="en-US" i="0" dirty="0"/>
              <a:t> </a:t>
            </a:r>
            <a:r>
              <a:rPr lang="en-US" i="0" dirty="0" err="1"/>
              <a:t>biraz</a:t>
            </a:r>
            <a:r>
              <a:rPr lang="en-US" i="0" dirty="0"/>
              <a:t> </a:t>
            </a:r>
            <a:r>
              <a:rPr lang="en-US" i="0" dirty="0" err="1"/>
              <a:t>uzaktan</a:t>
            </a:r>
            <a:r>
              <a:rPr lang="en-US" i="0" dirty="0"/>
              <a:t> </a:t>
            </a:r>
            <a:r>
              <a:rPr lang="en-US" i="0" dirty="0" err="1"/>
              <a:t>bakarsanız</a:t>
            </a:r>
            <a:r>
              <a:rPr lang="en-US" i="0" dirty="0"/>
              <a:t>, </a:t>
            </a:r>
            <a:r>
              <a:rPr lang="en-US" i="0" dirty="0" err="1"/>
              <a:t>bu</a:t>
            </a:r>
            <a:r>
              <a:rPr lang="en-US" i="0" dirty="0"/>
              <a:t> 40 </a:t>
            </a:r>
            <a:r>
              <a:rPr lang="en-US" i="0" dirty="0" err="1"/>
              <a:t>yıl</a:t>
            </a:r>
            <a:r>
              <a:rPr lang="en-US" i="0" dirty="0"/>
              <a:t> </a:t>
            </a:r>
            <a:r>
              <a:rPr lang="en-US" i="0" dirty="0" err="1"/>
              <a:t>önceki</a:t>
            </a:r>
            <a:r>
              <a:rPr lang="en-US" i="0" dirty="0"/>
              <a:t> son </a:t>
            </a:r>
            <a:r>
              <a:rPr lang="en-US" i="0" dirty="0" err="1"/>
              <a:t>teknoloji</a:t>
            </a:r>
            <a:r>
              <a:rPr lang="en-US" i="0" dirty="0"/>
              <a:t>. </a:t>
            </a:r>
            <a:r>
              <a:rPr lang="en-US" i="0" dirty="0" err="1"/>
              <a:t>Yoksa</a:t>
            </a:r>
            <a:r>
              <a:rPr lang="en-US" i="0" dirty="0"/>
              <a:t> </a:t>
            </a:r>
            <a:r>
              <a:rPr lang="en-US" i="0" dirty="0" err="1"/>
              <a:t>öyle</a:t>
            </a:r>
            <a:r>
              <a:rPr lang="en-US" i="0" dirty="0"/>
              <a:t> mi?</a:t>
            </a:r>
            <a:endParaRPr lang="tr-TR" i="0" dirty="0"/>
          </a:p>
          <a:p>
            <a:r>
              <a:rPr lang="en-US" i="0" dirty="0" err="1"/>
              <a:t>İşte</a:t>
            </a:r>
            <a:r>
              <a:rPr lang="en-US" i="0" dirty="0"/>
              <a:t> son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deneme</a:t>
            </a:r>
            <a:r>
              <a:rPr lang="en-US" i="0" dirty="0"/>
              <a:t>...</a:t>
            </a:r>
            <a:endParaRPr lang="de-DE" i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Gelecekte</a:t>
            </a:r>
            <a:r>
              <a:rPr lang="en-US" dirty="0"/>
              <a:t>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tezgahları</a:t>
            </a:r>
            <a:r>
              <a:rPr lang="en-US" dirty="0"/>
              <a:t> </a:t>
            </a:r>
            <a:r>
              <a:rPr lang="en-US" dirty="0" err="1"/>
              <a:t>sektörünü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bekliyor</a:t>
            </a:r>
            <a:r>
              <a:rPr lang="en-US" dirty="0"/>
              <a:t>? </a:t>
            </a:r>
            <a:r>
              <a:rPr lang="en-US" dirty="0" err="1"/>
              <a:t>Yapay</a:t>
            </a:r>
            <a:r>
              <a:rPr lang="en-US" dirty="0"/>
              <a:t> </a:t>
            </a:r>
            <a:r>
              <a:rPr lang="en-US" dirty="0" err="1"/>
              <a:t>zekanın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cevabı</a:t>
            </a:r>
            <a:r>
              <a:rPr lang="en-US" dirty="0"/>
              <a:t> var </a:t>
            </a:r>
            <a:r>
              <a:rPr lang="en-US" dirty="0" err="1"/>
              <a:t>mı</a:t>
            </a:r>
            <a:r>
              <a:rPr lang="en-US" dirty="0"/>
              <a:t>?</a:t>
            </a:r>
            <a:endParaRPr lang="tr-TR" dirty="0"/>
          </a:p>
          <a:p>
            <a:endParaRPr lang="tr-TR" dirty="0"/>
          </a:p>
          <a:p>
            <a:r>
              <a:rPr lang="en-US" dirty="0" err="1"/>
              <a:t>Orijinal</a:t>
            </a:r>
            <a:r>
              <a:rPr lang="en-US" dirty="0"/>
              <a:t> </a:t>
            </a:r>
            <a:r>
              <a:rPr lang="en-US" dirty="0" err="1"/>
              <a:t>soru</a:t>
            </a:r>
            <a:r>
              <a:rPr lang="en-US" dirty="0"/>
              <a:t>:"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güzel</a:t>
            </a:r>
            <a:r>
              <a:rPr lang="en-US" dirty="0"/>
              <a:t>. </a:t>
            </a:r>
            <a:r>
              <a:rPr lang="en-US" dirty="0" err="1"/>
              <a:t>Şimdi</a:t>
            </a:r>
            <a:r>
              <a:rPr lang="en-US" dirty="0"/>
              <a:t> </a:t>
            </a:r>
            <a:r>
              <a:rPr lang="en-US" dirty="0" err="1"/>
              <a:t>lütfen</a:t>
            </a:r>
            <a:r>
              <a:rPr lang="en-US" dirty="0"/>
              <a:t> </a:t>
            </a:r>
            <a:r>
              <a:rPr lang="en-US" dirty="0" err="1"/>
              <a:t>geleceğe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göz</a:t>
            </a:r>
            <a:r>
              <a:rPr lang="en-US" dirty="0"/>
              <a:t> at.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tezgahları</a:t>
            </a:r>
            <a:r>
              <a:rPr lang="en-US" dirty="0"/>
              <a:t> </a:t>
            </a:r>
            <a:r>
              <a:rPr lang="en-US" dirty="0" err="1"/>
              <a:t>gelecekte</a:t>
            </a:r>
            <a:r>
              <a:rPr lang="en-US" dirty="0"/>
              <a:t> </a:t>
            </a:r>
            <a:r>
              <a:rPr lang="en-US" dirty="0" err="1"/>
              <a:t>neye</a:t>
            </a:r>
            <a:r>
              <a:rPr lang="en-US" dirty="0"/>
              <a:t> </a:t>
            </a:r>
            <a:r>
              <a:rPr lang="en-US" dirty="0" err="1"/>
              <a:t>benzeyecek</a:t>
            </a:r>
            <a:r>
              <a:rPr lang="en-US" dirty="0"/>
              <a:t>? </a:t>
            </a:r>
            <a:r>
              <a:rPr lang="en-US" dirty="0" err="1"/>
              <a:t>Yaratıcı</a:t>
            </a:r>
            <a:r>
              <a:rPr lang="en-US" dirty="0"/>
              <a:t> </a:t>
            </a:r>
            <a:r>
              <a:rPr lang="en-US" dirty="0" err="1"/>
              <a:t>ol</a:t>
            </a:r>
            <a:r>
              <a:rPr lang="en-US" dirty="0"/>
              <a:t> ama </a:t>
            </a:r>
            <a:r>
              <a:rPr lang="en-US" dirty="0" err="1"/>
              <a:t>gerçekçi</a:t>
            </a:r>
            <a:r>
              <a:rPr lang="en-US" dirty="0"/>
              <a:t> kal."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2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77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8158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33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0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53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6974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1574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0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2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905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sv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microsoft.com/office/2007/relationships/hdphoto" Target="../media/hdphoto2.wdp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png"/><Relationship Id="rId12" Type="http://schemas.openxmlformats.org/officeDocument/2006/relationships/image" Target="../media/image67.png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png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2.png"/><Relationship Id="rId11" Type="http://schemas.openxmlformats.org/officeDocument/2006/relationships/image" Target="../media/image26.png"/><Relationship Id="rId5" Type="http://schemas.openxmlformats.org/officeDocument/2006/relationships/image" Target="../media/image74.svg"/><Relationship Id="rId10" Type="http://schemas.openxmlformats.org/officeDocument/2006/relationships/image" Target="../media/image25.svg"/><Relationship Id="rId4" Type="http://schemas.openxmlformats.org/officeDocument/2006/relationships/image" Target="../media/image73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B72D6-4B39-6606-F340-DC25635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Talimatları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5B2FA7-F89B-C0B1-6379-804D92104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D710DF-704C-27C0-8814-0CB4117CB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Sunum</a:t>
            </a:r>
            <a:r>
              <a:rPr lang="en-US" dirty="0"/>
              <a:t>, </a:t>
            </a:r>
            <a:r>
              <a:rPr lang="en-US" dirty="0" err="1"/>
              <a:t>makine</a:t>
            </a:r>
            <a:r>
              <a:rPr lang="en-US" dirty="0"/>
              <a:t> </a:t>
            </a:r>
            <a:r>
              <a:rPr lang="tr-TR" dirty="0"/>
              <a:t>yükleme-boşaltma</a:t>
            </a:r>
            <a:r>
              <a:rPr lang="en-US" dirty="0"/>
              <a:t> </a:t>
            </a:r>
            <a:r>
              <a:rPr lang="en-US" dirty="0" err="1"/>
              <a:t>konusunu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SCHUNK'un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konuda</a:t>
            </a:r>
            <a:r>
              <a:rPr lang="en-US" dirty="0"/>
              <a:t> </a:t>
            </a:r>
            <a:r>
              <a:rPr lang="en-US" dirty="0" err="1"/>
              <a:t>oynadığı</a:t>
            </a:r>
            <a:r>
              <a:rPr lang="en-US" dirty="0"/>
              <a:t> </a:t>
            </a:r>
            <a:r>
              <a:rPr lang="en-US" dirty="0" err="1"/>
              <a:t>rolü</a:t>
            </a:r>
            <a:r>
              <a:rPr lang="en-US" dirty="0"/>
              <a:t> </a:t>
            </a:r>
            <a:r>
              <a:rPr lang="en-US" dirty="0" err="1"/>
              <a:t>potansiyel</a:t>
            </a:r>
            <a:r>
              <a:rPr lang="en-US" dirty="0"/>
              <a:t> </a:t>
            </a:r>
            <a:r>
              <a:rPr lang="en-US" dirty="0" err="1"/>
              <a:t>müşteriye</a:t>
            </a:r>
            <a:r>
              <a:rPr lang="en-US" dirty="0"/>
              <a:t> 20-30 </a:t>
            </a:r>
            <a:r>
              <a:rPr lang="en-US" dirty="0" err="1"/>
              <a:t>dakika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açıklamayı</a:t>
            </a:r>
            <a:r>
              <a:rPr lang="en-US" dirty="0"/>
              <a:t> </a:t>
            </a:r>
            <a:r>
              <a:rPr lang="en-US" dirty="0" err="1"/>
              <a:t>amaçlamaktadır</a:t>
            </a:r>
            <a:r>
              <a:rPr lang="en-US" dirty="0"/>
              <a:t>. </a:t>
            </a:r>
            <a:endParaRPr lang="tr-TR" dirty="0"/>
          </a:p>
          <a:p>
            <a:pPr marL="457200" indent="-457200">
              <a:buAutoNum type="arabicPeriod"/>
            </a:pPr>
            <a:r>
              <a:rPr lang="en-US" dirty="0" err="1"/>
              <a:t>Sunum</a:t>
            </a:r>
            <a:r>
              <a:rPr lang="en-US" dirty="0"/>
              <a:t> </a:t>
            </a:r>
            <a:r>
              <a:rPr lang="en-US" dirty="0" err="1"/>
              <a:t>doğrudan</a:t>
            </a:r>
            <a:r>
              <a:rPr lang="en-US" dirty="0"/>
              <a:t> </a:t>
            </a:r>
            <a:r>
              <a:rPr lang="tr-TR" dirty="0"/>
              <a:t>potansiyel</a:t>
            </a:r>
            <a:r>
              <a:rPr lang="en-US" dirty="0"/>
              <a:t> </a:t>
            </a:r>
            <a:r>
              <a:rPr lang="en-US" dirty="0" err="1"/>
              <a:t>müşteriye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etkinliklerde</a:t>
            </a:r>
            <a:r>
              <a:rPr lang="en-US" dirty="0"/>
              <a:t> (</a:t>
            </a:r>
            <a:r>
              <a:rPr lang="en-US" dirty="0" err="1"/>
              <a:t>örneğin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entegratörlerinin</a:t>
            </a:r>
            <a:r>
              <a:rPr lang="en-US" dirty="0"/>
              <a:t> </a:t>
            </a:r>
            <a:r>
              <a:rPr lang="tr-TR" dirty="0"/>
              <a:t>in-house etkinliklerinde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entegratörlerini</a:t>
            </a:r>
            <a:r>
              <a:rPr lang="en-US" dirty="0"/>
              <a:t> </a:t>
            </a:r>
            <a:r>
              <a:rPr lang="en-US" dirty="0" err="1"/>
              <a:t>ziyaret</a:t>
            </a:r>
            <a:r>
              <a:rPr lang="en-US" dirty="0"/>
              <a:t> </a:t>
            </a:r>
            <a:r>
              <a:rPr lang="en-US" dirty="0" err="1"/>
              <a:t>ederken</a:t>
            </a:r>
            <a:r>
              <a:rPr lang="en-US" dirty="0"/>
              <a:t>) </a:t>
            </a:r>
            <a:r>
              <a:rPr lang="en-US" dirty="0" err="1"/>
              <a:t>yapılabilir</a:t>
            </a:r>
            <a:r>
              <a:rPr lang="en-US" dirty="0"/>
              <a:t>.</a:t>
            </a:r>
            <a:endParaRPr lang="tr-TR" dirty="0"/>
          </a:p>
          <a:p>
            <a:pPr marL="457200" indent="-457200">
              <a:buAutoNum type="arabicPeriod"/>
            </a:pPr>
            <a:r>
              <a:rPr lang="en-US" dirty="0"/>
              <a:t>Her </a:t>
            </a:r>
            <a:r>
              <a:rPr lang="en-US" dirty="0" err="1"/>
              <a:t>slayttaki</a:t>
            </a:r>
            <a:r>
              <a:rPr lang="en-US" dirty="0"/>
              <a:t> </a:t>
            </a:r>
            <a:r>
              <a:rPr lang="en-US" dirty="0" err="1"/>
              <a:t>notlar</a:t>
            </a:r>
            <a:r>
              <a:rPr lang="tr-TR" dirty="0"/>
              <a:t> verilecek mesajın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iletilmesine</a:t>
            </a:r>
            <a:r>
              <a:rPr lang="en-US" dirty="0"/>
              <a:t> </a:t>
            </a:r>
            <a:r>
              <a:rPr lang="en-US" dirty="0" err="1"/>
              <a:t>yardımcı</a:t>
            </a:r>
            <a:r>
              <a:rPr lang="en-US" dirty="0"/>
              <a:t> </a:t>
            </a:r>
            <a:r>
              <a:rPr lang="en-US" dirty="0" err="1"/>
              <a:t>olmalıdır</a:t>
            </a:r>
            <a:r>
              <a:rPr lang="en-US" dirty="0"/>
              <a:t>. </a:t>
            </a:r>
            <a:r>
              <a:rPr lang="en-US" dirty="0" err="1"/>
              <a:t>Kalın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italik</a:t>
            </a:r>
            <a:r>
              <a:rPr lang="en-US" dirty="0"/>
              <a:t> </a:t>
            </a:r>
            <a:r>
              <a:rPr lang="en-US" dirty="0" err="1"/>
              <a:t>harflerle</a:t>
            </a:r>
            <a:r>
              <a:rPr lang="en-US" dirty="0"/>
              <a:t> </a:t>
            </a:r>
            <a:r>
              <a:rPr lang="en-US" dirty="0" err="1"/>
              <a:t>yazılmış</a:t>
            </a:r>
            <a:r>
              <a:rPr lang="en-US" dirty="0"/>
              <a:t> </a:t>
            </a:r>
            <a:r>
              <a:rPr lang="en-US" dirty="0" err="1"/>
              <a:t>notlar</a:t>
            </a:r>
            <a:r>
              <a:rPr lang="en-US" dirty="0"/>
              <a:t>, </a:t>
            </a:r>
            <a:r>
              <a:rPr lang="en-US" dirty="0" err="1"/>
              <a:t>slaytta</a:t>
            </a:r>
            <a:r>
              <a:rPr lang="en-US" dirty="0"/>
              <a:t> hangi </a:t>
            </a:r>
            <a:r>
              <a:rPr lang="en-US" dirty="0" err="1"/>
              <a:t>değişikliklerin</a:t>
            </a:r>
            <a:r>
              <a:rPr lang="en-US" dirty="0"/>
              <a:t> </a:t>
            </a:r>
            <a:r>
              <a:rPr lang="en-US" dirty="0" err="1"/>
              <a:t>yapılması</a:t>
            </a:r>
            <a:r>
              <a:rPr lang="en-US" dirty="0"/>
              <a:t> </a:t>
            </a:r>
            <a:r>
              <a:rPr lang="en-US" dirty="0" err="1"/>
              <a:t>gerektiğini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/>
              <a:t>. </a:t>
            </a:r>
            <a:endParaRPr lang="tr-TR" dirty="0"/>
          </a:p>
          <a:p>
            <a:pPr marL="457200" indent="-457200">
              <a:buAutoNum type="arabicPeriod"/>
            </a:pPr>
            <a:r>
              <a:rPr lang="tr-TR" dirty="0"/>
              <a:t>Birçok slayt animasyonlu olduğu için lütfen sunumu yalnızca sunum modunda sunun.</a:t>
            </a:r>
          </a:p>
        </p:txBody>
      </p:sp>
    </p:spTree>
    <p:extLst>
      <p:ext uri="{BB962C8B-B14F-4D97-AF65-F5344CB8AC3E}">
        <p14:creationId xmlns:p14="http://schemas.microsoft.com/office/powerpoint/2010/main" val="1220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pic>
        <p:nvPicPr>
          <p:cNvPr id="7" name="Grafik 6" descr="Zwei Sprechblasen">
            <a:extLst>
              <a:ext uri="{FF2B5EF4-FFF2-40B4-BE49-F238E27FC236}">
                <a16:creationId xmlns:a16="http://schemas.microsoft.com/office/drawing/2014/main" id="{6B970DF8-6B8C-299E-B628-DAE344703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96DD8EB-4672-7D9A-44B4-5927DBD6BC10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9" name="Picture 2" descr="ChatGPT – Wikipedia">
              <a:extLst>
                <a:ext uri="{FF2B5EF4-FFF2-40B4-BE49-F238E27FC236}">
                  <a16:creationId xmlns:a16="http://schemas.microsoft.com/office/drawing/2014/main" id="{C5843AA5-8508-FB0E-3F1D-77C2A7922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28CD54-D9AC-2EC2-1E44-64D1FD7541D6}"/>
                </a:ext>
              </a:extLst>
            </p:cNvPr>
            <p:cNvSpPr txBox="1"/>
            <p:nvPr/>
          </p:nvSpPr>
          <p:spPr>
            <a:xfrm>
              <a:off x="4141558" y="3507547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"...</a:t>
              </a:r>
              <a:r>
                <a:rPr kumimoji="0" lang="tr-TR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Şimdi geleceğe bir göz at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</a:t>
              </a:r>
              <a:r>
                <a:rPr kumimoji="0" lang="tr-TR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Takım tezgahları gelecekte neye benzeyecek? Yaratıcı ol ama gerçekçi kal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."</a:t>
              </a:r>
              <a:endPara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3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E9ED2D1-74C1-689B-CE0A-E537AE27BD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" name="Grafik 3" descr="Ein Bild, das Maschine, Elektronik, Im Haus enthält.&#10;&#10;Automatisch generierte Beschreibung">
            <a:extLst>
              <a:ext uri="{FF2B5EF4-FFF2-40B4-BE49-F238E27FC236}">
                <a16:creationId xmlns:a16="http://schemas.microsoft.com/office/drawing/2014/main" id="{020C5BB2-A85F-14DD-18A4-A460A405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39" y="2431"/>
            <a:ext cx="6855569" cy="6855569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EB383BF-8D15-584C-F4E5-31FD3B89231C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/>
              <a:t>Source: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ChatGPT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C759809-DFDC-FD16-2A9C-CAA470E5230B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19" name="Denkblase: wolkenförmig 18">
              <a:extLst>
                <a:ext uri="{FF2B5EF4-FFF2-40B4-BE49-F238E27FC236}">
                  <a16:creationId xmlns:a16="http://schemas.microsoft.com/office/drawing/2014/main" id="{6740B07C-CFF7-481F-8B6C-8C9A09EE05F2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87E1F7A-18A0-C9AE-0DED-009019B4202C}"/>
                </a:ext>
              </a:extLst>
            </p:cNvPr>
            <p:cNvSpPr txBox="1"/>
            <p:nvPr/>
          </p:nvSpPr>
          <p:spPr>
            <a:xfrm>
              <a:off x="1163962" y="2207617"/>
              <a:ext cx="227589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Should I automate? Yes or no?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91C7DD9-7996-A727-3A97-42FDB69182A4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26" name="Denkblase: wolkenförmig 25">
              <a:extLst>
                <a:ext uri="{FF2B5EF4-FFF2-40B4-BE49-F238E27FC236}">
                  <a16:creationId xmlns:a16="http://schemas.microsoft.com/office/drawing/2014/main" id="{DDDE359B-4438-A4FF-DC9E-3C9C314AA8AE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13201E0-1FCA-FEFA-EAC1-A2BEE9E86BE0}"/>
                </a:ext>
              </a:extLst>
            </p:cNvPr>
            <p:cNvSpPr txBox="1"/>
            <p:nvPr/>
          </p:nvSpPr>
          <p:spPr>
            <a:xfrm>
              <a:off x="1163962" y="2286388"/>
              <a:ext cx="22758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Nasıl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otomasyon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yapabilirim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B84A7EC-850E-4BC0-96A0-7D2A09A5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10441"/>
            <a:ext cx="8996816" cy="1020318"/>
          </a:xfrm>
        </p:spPr>
        <p:txBody>
          <a:bodyPr/>
          <a:lstStyle/>
          <a:p>
            <a:r>
              <a:rPr lang="tr-TR" dirty="0"/>
              <a:t>Otomasyon</a:t>
            </a:r>
            <a:r>
              <a:rPr lang="de-DE" dirty="0"/>
              <a:t> - </a:t>
            </a:r>
            <a:r>
              <a:rPr lang="tr-TR" dirty="0"/>
              <a:t>Evet</a:t>
            </a:r>
            <a:r>
              <a:rPr lang="de-DE" dirty="0"/>
              <a:t> / </a:t>
            </a:r>
            <a:r>
              <a:rPr lang="tr-TR" dirty="0"/>
              <a:t>Hayır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080830-4293-4566-968E-A4ECB5B81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6367" y="636530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C70D5-14BA-4CBE-A563-64D5ED570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597E930-3989-6EE7-7406-B680150F3CF8}"/>
              </a:ext>
            </a:extLst>
          </p:cNvPr>
          <p:cNvGrpSpPr/>
          <p:nvPr/>
        </p:nvGrpSpPr>
        <p:grpSpPr>
          <a:xfrm>
            <a:off x="5057507" y="2169369"/>
            <a:ext cx="1695450" cy="4378496"/>
            <a:chOff x="3398648" y="1869063"/>
            <a:chExt cx="1695450" cy="4378496"/>
          </a:xfrm>
        </p:grpSpPr>
        <p:pic>
          <p:nvPicPr>
            <p:cNvPr id="8" name="Grafik 7" descr="Mann mit verschränkten Armen">
              <a:extLst>
                <a:ext uri="{FF2B5EF4-FFF2-40B4-BE49-F238E27FC236}">
                  <a16:creationId xmlns:a16="http://schemas.microsoft.com/office/drawing/2014/main" id="{7D96185C-4BD6-920E-7499-B1BC5CD8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0" name="Grafik 9" descr="Junge mit kurzen Haaren">
              <a:extLst>
                <a:ext uri="{FF2B5EF4-FFF2-40B4-BE49-F238E27FC236}">
                  <a16:creationId xmlns:a16="http://schemas.microsoft.com/office/drawing/2014/main" id="{D03954EE-629F-FF39-17B9-117EB7FA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5" name="Grafik 14" descr="Ein glückliches Gesicht">
              <a:extLst>
                <a:ext uri="{FF2B5EF4-FFF2-40B4-BE49-F238E27FC236}">
                  <a16:creationId xmlns:a16="http://schemas.microsoft.com/office/drawing/2014/main" id="{9475B676-18FF-A108-0A49-01BBDDB9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2674A51-366B-5862-B7AE-574D11117F47}"/>
              </a:ext>
            </a:extLst>
          </p:cNvPr>
          <p:cNvGrpSpPr/>
          <p:nvPr/>
        </p:nvGrpSpPr>
        <p:grpSpPr>
          <a:xfrm>
            <a:off x="7604585" y="1807757"/>
            <a:ext cx="2520000" cy="1800000"/>
            <a:chOff x="7604585" y="1807757"/>
            <a:chExt cx="2520000" cy="1800000"/>
          </a:xfrm>
        </p:grpSpPr>
        <p:sp>
          <p:nvSpPr>
            <p:cNvPr id="22" name="Denkblase: wolkenförmig 21">
              <a:extLst>
                <a:ext uri="{FF2B5EF4-FFF2-40B4-BE49-F238E27FC236}">
                  <a16:creationId xmlns:a16="http://schemas.microsoft.com/office/drawing/2014/main" id="{FF74CBF4-7FA0-7304-4F7F-7E1AE33A404F}"/>
                </a:ext>
              </a:extLst>
            </p:cNvPr>
            <p:cNvSpPr/>
            <p:nvPr/>
          </p:nvSpPr>
          <p:spPr>
            <a:xfrm>
              <a:off x="7604585" y="1807757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033840-B786-7672-E08A-2BC3AFE2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1290" y="2588682"/>
              <a:ext cx="837664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2255603-754F-1B3C-215A-6A0E060B2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90903" y="2763413"/>
              <a:ext cx="834781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 descr="Ein Bild, das Wand, Waschbecken, Im Haus, Spiegel enthält.&#10;&#10;Automatisch generierte Beschreibung">
              <a:extLst>
                <a:ext uri="{FF2B5EF4-FFF2-40B4-BE49-F238E27FC236}">
                  <a16:creationId xmlns:a16="http://schemas.microsoft.com/office/drawing/2014/main" id="{C0461CED-88E9-AE4A-52E9-9EA1A961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098" y="2462997"/>
              <a:ext cx="768000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D4EF244-5A76-D27B-DFA5-47AC9A34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9803" y="2026083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91A663C-CB74-964D-8493-78A4603B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1009" y="1959751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765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7E9BA-E662-7330-E8A8-C3AF306D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Eğer</a:t>
            </a:r>
            <a:r>
              <a:rPr lang="en-US" sz="4400" dirty="0"/>
              <a:t> "</a:t>
            </a:r>
            <a:r>
              <a:rPr lang="en-US" sz="4400" dirty="0" err="1"/>
              <a:t>kötü</a:t>
            </a:r>
            <a:r>
              <a:rPr lang="en-US" sz="4400" dirty="0"/>
              <a:t>" </a:t>
            </a:r>
            <a:r>
              <a:rPr lang="en-US" sz="4400" dirty="0" err="1"/>
              <a:t>bir</a:t>
            </a:r>
            <a:r>
              <a:rPr lang="en-US" sz="4400" dirty="0"/>
              <a:t> </a:t>
            </a:r>
            <a:r>
              <a:rPr lang="en-US" sz="4400" dirty="0" err="1"/>
              <a:t>süreç</a:t>
            </a:r>
            <a:r>
              <a:rPr lang="en-US" sz="4400" dirty="0"/>
              <a:t> </a:t>
            </a:r>
            <a:r>
              <a:rPr lang="en-US" sz="4400" dirty="0" err="1"/>
              <a:t>otomatikleştirilirse</a:t>
            </a:r>
            <a:r>
              <a:rPr lang="en-US" sz="4400" dirty="0"/>
              <a:t>, "</a:t>
            </a:r>
            <a:r>
              <a:rPr lang="en-US" sz="4400" dirty="0" err="1"/>
              <a:t>kötü</a:t>
            </a:r>
            <a:r>
              <a:rPr lang="en-US" sz="4400" dirty="0"/>
              <a:t>" </a:t>
            </a:r>
            <a:r>
              <a:rPr lang="en-US" sz="4400" dirty="0" err="1"/>
              <a:t>bir</a:t>
            </a:r>
            <a:r>
              <a:rPr lang="en-US" sz="4400" dirty="0"/>
              <a:t> </a:t>
            </a:r>
            <a:r>
              <a:rPr lang="en-US" sz="4400" dirty="0" err="1"/>
              <a:t>otomatikleştirilmiş</a:t>
            </a:r>
            <a:r>
              <a:rPr lang="en-US" sz="4400" dirty="0"/>
              <a:t> </a:t>
            </a:r>
            <a:r>
              <a:rPr lang="en-US" sz="4400" dirty="0" err="1"/>
              <a:t>süreç</a:t>
            </a:r>
            <a:r>
              <a:rPr lang="en-US" sz="4400" dirty="0"/>
              <a:t> </a:t>
            </a:r>
            <a:r>
              <a:rPr lang="en-US" sz="4400" dirty="0" err="1"/>
              <a:t>elde</a:t>
            </a:r>
            <a:r>
              <a:rPr lang="en-US" sz="4400" dirty="0"/>
              <a:t> </a:t>
            </a:r>
            <a:r>
              <a:rPr lang="en-US" sz="4400" dirty="0" err="1"/>
              <a:t>edersiniz</a:t>
            </a:r>
            <a:r>
              <a:rPr lang="en-US" sz="4400" dirty="0"/>
              <a:t>!</a:t>
            </a:r>
            <a:endParaRPr lang="de-DE" sz="4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7A32B3-753F-BB05-DF30-7B15D4293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B5037-E68B-AFC6-0977-8307C148B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Bir SCHUNK müşterisi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72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3D9B6-9E8B-32FB-4FBF-284FBA63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Otomatik</a:t>
            </a:r>
            <a:r>
              <a:rPr lang="en-US" dirty="0"/>
              <a:t> </a:t>
            </a:r>
            <a:r>
              <a:rPr lang="en-US" dirty="0" err="1"/>
              <a:t>takım</a:t>
            </a:r>
            <a:r>
              <a:rPr lang="en-US" dirty="0"/>
              <a:t> </a:t>
            </a:r>
            <a:r>
              <a:rPr lang="en-US" dirty="0" err="1"/>
              <a:t>tezgahı</a:t>
            </a:r>
            <a:r>
              <a:rPr lang="en-US" dirty="0"/>
              <a:t> </a:t>
            </a:r>
            <a:r>
              <a:rPr lang="en-US" dirty="0" err="1"/>
              <a:t>yüklemesi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ön</a:t>
            </a:r>
            <a:r>
              <a:rPr lang="en-US" dirty="0"/>
              <a:t> </a:t>
            </a:r>
            <a:r>
              <a:rPr lang="en-US" dirty="0" err="1"/>
              <a:t>koşul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A14249-51D3-A080-9569-2B2902CD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0036A9-2C1A-E04A-A537-8E5A12700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573C5F-7BFA-41B8-08C2-75C766532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4853" y="2175168"/>
            <a:ext cx="3566087" cy="1123950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>
                <a:solidFill>
                  <a:srgbClr val="00B0F0"/>
                </a:solidFill>
              </a:rPr>
              <a:t>1. </a:t>
            </a:r>
            <a:r>
              <a:rPr lang="en-US" dirty="0" err="1"/>
              <a:t>Mevcut</a:t>
            </a:r>
            <a:r>
              <a:rPr lang="en-US" dirty="0"/>
              <a:t> </a:t>
            </a:r>
            <a:r>
              <a:rPr lang="en-US" dirty="0" err="1"/>
              <a:t>süreci</a:t>
            </a:r>
            <a:r>
              <a:rPr lang="en-US" dirty="0"/>
              <a:t> optimize </a:t>
            </a:r>
            <a:r>
              <a:rPr lang="en-US" dirty="0" err="1"/>
              <a:t>edin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istikrarlı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temele</a:t>
            </a:r>
            <a:r>
              <a:rPr lang="en-US" dirty="0"/>
              <a:t> </a:t>
            </a:r>
            <a:r>
              <a:rPr lang="en-US" dirty="0" err="1"/>
              <a:t>oturtun</a:t>
            </a:r>
            <a:r>
              <a:rPr lang="en-US" dirty="0"/>
              <a:t>.</a:t>
            </a:r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4E725A6-806F-82B0-8648-259B6CFAC46F}"/>
              </a:ext>
            </a:extLst>
          </p:cNvPr>
          <p:cNvGrpSpPr/>
          <p:nvPr/>
        </p:nvGrpSpPr>
        <p:grpSpPr>
          <a:xfrm>
            <a:off x="1673039" y="3492137"/>
            <a:ext cx="5026039" cy="2340000"/>
            <a:chOff x="2034989" y="3492137"/>
            <a:chExt cx="5026039" cy="2340000"/>
          </a:xfrm>
        </p:grpSpPr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2959CADF-E6E1-5F70-CE92-A8250042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26" b="89801" l="3200" r="99400">
                          <a14:foregroundMark x1="21000" y1="22139" x2="43800" y2="71642"/>
                          <a14:foregroundMark x1="43800" y1="71642" x2="83400" y2="73881"/>
                          <a14:foregroundMark x1="83400" y1="73881" x2="90200" y2="38308"/>
                          <a14:foregroundMark x1="8200" y1="37313" x2="37800" y2="72388"/>
                          <a14:foregroundMark x1="37800" y1="72388" x2="41000" y2="73383"/>
                          <a14:foregroundMark x1="85200" y1="60945" x2="45400" y2="78607"/>
                          <a14:foregroundMark x1="45400" y1="78607" x2="7200" y2="65672"/>
                          <a14:foregroundMark x1="7200" y1="65672" x2="20600" y2="16667"/>
                          <a14:foregroundMark x1="20600" y1="16667" x2="64200" y2="9701"/>
                          <a14:foregroundMark x1="64200" y1="9701" x2="94200" y2="44030"/>
                          <a14:foregroundMark x1="94200" y1="44030" x2="95800" y2="44776"/>
                          <a14:foregroundMark x1="90800" y1="40050" x2="95800" y2="52488"/>
                          <a14:foregroundMark x1="90800" y1="29602" x2="95200" y2="61940"/>
                          <a14:foregroundMark x1="95800" y1="37313" x2="99400" y2="55224"/>
                          <a14:foregroundMark x1="53000" y1="50498" x2="53000" y2="50498"/>
                          <a14:foregroundMark x1="47400" y1="52488" x2="64400" y2="85572"/>
                          <a14:foregroundMark x1="8200" y1="25871" x2="7400" y2="68657"/>
                          <a14:foregroundMark x1="38000" y1="51493" x2="38000" y2="50498"/>
                          <a14:foregroundMark x1="41600" y1="49751" x2="42400" y2="50498"/>
                          <a14:foregroundMark x1="97200" y1="59950" x2="57600" y2="74129"/>
                          <a14:foregroundMark x1="57600" y1="74129" x2="57400" y2="76119"/>
                          <a14:foregroundMark x1="10200" y1="38308" x2="3800" y2="68657"/>
                          <a14:foregroundMark x1="27400" y1="4975" x2="86600" y2="27861"/>
                          <a14:foregroundMark x1="11000" y1="22139" x2="3800" y2="54478"/>
                          <a14:foregroundMark x1="12400" y1="9701" x2="6800" y2="52488"/>
                          <a14:foregroundMark x1="3200" y1="22139" x2="6000" y2="619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436" y="3877072"/>
              <a:ext cx="98743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8">
              <a:extLst>
                <a:ext uri="{FF2B5EF4-FFF2-40B4-BE49-F238E27FC236}">
                  <a16:creationId xmlns:a16="http://schemas.microsoft.com/office/drawing/2014/main" id="{2748D30F-B3F2-4AD3-267B-F692988B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7" b="95699" l="1600" r="95000">
                          <a14:foregroundMark x1="45800" y1="5735" x2="49400" y2="72760"/>
                          <a14:foregroundMark x1="49400" y1="72760" x2="6400" y2="36918"/>
                          <a14:foregroundMark x1="6400" y1="36918" x2="94400" y2="45161"/>
                          <a14:foregroundMark x1="54400" y1="717" x2="14400" y2="24014"/>
                          <a14:foregroundMark x1="14400" y1="24014" x2="9400" y2="33333"/>
                          <a14:foregroundMark x1="98600" y1="48746" x2="58600" y2="75269"/>
                          <a14:foregroundMark x1="58600" y1="75269" x2="17600" y2="69534"/>
                          <a14:foregroundMark x1="17600" y1="69534" x2="6000" y2="49821"/>
                          <a14:foregroundMark x1="85800" y1="47670" x2="88000" y2="47670"/>
                          <a14:foregroundMark x1="93000" y1="48746" x2="93000" y2="48746"/>
                          <a14:foregroundMark x1="93000" y1="48746" x2="48800" y2="69534"/>
                          <a14:foregroundMark x1="48800" y1="69534" x2="53000" y2="89606"/>
                          <a14:foregroundMark x1="92200" y1="47670" x2="55200" y2="86022"/>
                          <a14:foregroundMark x1="95000" y1="60932" x2="45800" y2="95699"/>
                          <a14:foregroundMark x1="1600" y1="48746" x2="3000" y2="498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750" y="4761184"/>
              <a:ext cx="1246802" cy="71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1EA7674-A65F-E7D1-3C2B-3484FBB35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273" y="3868744"/>
              <a:ext cx="754812" cy="1620000"/>
            </a:xfrm>
            <a:prstGeom prst="rect">
              <a:avLst/>
            </a:prstGeom>
          </p:spPr>
        </p:pic>
        <p:sp>
          <p:nvSpPr>
            <p:cNvPr id="13" name="Additionszeichen 12">
              <a:extLst>
                <a:ext uri="{FF2B5EF4-FFF2-40B4-BE49-F238E27FC236}">
                  <a16:creationId xmlns:a16="http://schemas.microsoft.com/office/drawing/2014/main" id="{BCF3691E-439E-4C04-2142-46E27DC83E71}"/>
                </a:ext>
              </a:extLst>
            </p:cNvPr>
            <p:cNvSpPr/>
            <p:nvPr/>
          </p:nvSpPr>
          <p:spPr>
            <a:xfrm>
              <a:off x="51572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5" name="Additionszeichen 14">
              <a:extLst>
                <a:ext uri="{FF2B5EF4-FFF2-40B4-BE49-F238E27FC236}">
                  <a16:creationId xmlns:a16="http://schemas.microsoft.com/office/drawing/2014/main" id="{4E193A46-66DD-D21D-DC2F-FCF58939BF99}"/>
                </a:ext>
              </a:extLst>
            </p:cNvPr>
            <p:cNvSpPr/>
            <p:nvPr/>
          </p:nvSpPr>
          <p:spPr>
            <a:xfrm>
              <a:off x="39929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B268DFF-BEEE-94F7-C181-F099424A3EDE}"/>
                </a:ext>
              </a:extLst>
            </p:cNvPr>
            <p:cNvSpPr/>
            <p:nvPr/>
          </p:nvSpPr>
          <p:spPr>
            <a:xfrm>
              <a:off x="2034989" y="3492137"/>
              <a:ext cx="5026039" cy="2340000"/>
            </a:xfrm>
            <a:custGeom>
              <a:avLst/>
              <a:gdLst>
                <a:gd name="connsiteX0" fmla="*/ 0 w 5026039"/>
                <a:gd name="connsiteY0" fmla="*/ 0 h 2340000"/>
                <a:gd name="connsiteX1" fmla="*/ 508188 w 5026039"/>
                <a:gd name="connsiteY1" fmla="*/ 0 h 2340000"/>
                <a:gd name="connsiteX2" fmla="*/ 966116 w 5026039"/>
                <a:gd name="connsiteY2" fmla="*/ 0 h 2340000"/>
                <a:gd name="connsiteX3" fmla="*/ 1524565 w 5026039"/>
                <a:gd name="connsiteY3" fmla="*/ 0 h 2340000"/>
                <a:gd name="connsiteX4" fmla="*/ 1932233 w 5026039"/>
                <a:gd name="connsiteY4" fmla="*/ 0 h 2340000"/>
                <a:gd name="connsiteX5" fmla="*/ 2390161 w 5026039"/>
                <a:gd name="connsiteY5" fmla="*/ 0 h 2340000"/>
                <a:gd name="connsiteX6" fmla="*/ 3049130 w 5026039"/>
                <a:gd name="connsiteY6" fmla="*/ 0 h 2340000"/>
                <a:gd name="connsiteX7" fmla="*/ 3607579 w 5026039"/>
                <a:gd name="connsiteY7" fmla="*/ 0 h 2340000"/>
                <a:gd name="connsiteX8" fmla="*/ 4065507 w 5026039"/>
                <a:gd name="connsiteY8" fmla="*/ 0 h 2340000"/>
                <a:gd name="connsiteX9" fmla="*/ 4473175 w 5026039"/>
                <a:gd name="connsiteY9" fmla="*/ 0 h 2340000"/>
                <a:gd name="connsiteX10" fmla="*/ 5026039 w 5026039"/>
                <a:gd name="connsiteY10" fmla="*/ 0 h 2340000"/>
                <a:gd name="connsiteX11" fmla="*/ 5026039 w 5026039"/>
                <a:gd name="connsiteY11" fmla="*/ 585000 h 2340000"/>
                <a:gd name="connsiteX12" fmla="*/ 5026039 w 5026039"/>
                <a:gd name="connsiteY12" fmla="*/ 1099800 h 2340000"/>
                <a:gd name="connsiteX13" fmla="*/ 5026039 w 5026039"/>
                <a:gd name="connsiteY13" fmla="*/ 1638000 h 2340000"/>
                <a:gd name="connsiteX14" fmla="*/ 5026039 w 5026039"/>
                <a:gd name="connsiteY14" fmla="*/ 2340000 h 2340000"/>
                <a:gd name="connsiteX15" fmla="*/ 4367069 w 5026039"/>
                <a:gd name="connsiteY15" fmla="*/ 2340000 h 2340000"/>
                <a:gd name="connsiteX16" fmla="*/ 3959402 w 5026039"/>
                <a:gd name="connsiteY16" fmla="*/ 2340000 h 2340000"/>
                <a:gd name="connsiteX17" fmla="*/ 3350693 w 5026039"/>
                <a:gd name="connsiteY17" fmla="*/ 2340000 h 2340000"/>
                <a:gd name="connsiteX18" fmla="*/ 2943025 w 5026039"/>
                <a:gd name="connsiteY18" fmla="*/ 2340000 h 2340000"/>
                <a:gd name="connsiteX19" fmla="*/ 2535357 w 5026039"/>
                <a:gd name="connsiteY19" fmla="*/ 2340000 h 2340000"/>
                <a:gd name="connsiteX20" fmla="*/ 1876388 w 5026039"/>
                <a:gd name="connsiteY20" fmla="*/ 2340000 h 2340000"/>
                <a:gd name="connsiteX21" fmla="*/ 1418460 w 5026039"/>
                <a:gd name="connsiteY21" fmla="*/ 2340000 h 2340000"/>
                <a:gd name="connsiteX22" fmla="*/ 809751 w 5026039"/>
                <a:gd name="connsiteY22" fmla="*/ 2340000 h 2340000"/>
                <a:gd name="connsiteX23" fmla="*/ 0 w 5026039"/>
                <a:gd name="connsiteY23" fmla="*/ 2340000 h 2340000"/>
                <a:gd name="connsiteX24" fmla="*/ 0 w 5026039"/>
                <a:gd name="connsiteY24" fmla="*/ 1708200 h 2340000"/>
                <a:gd name="connsiteX25" fmla="*/ 0 w 5026039"/>
                <a:gd name="connsiteY25" fmla="*/ 1076400 h 2340000"/>
                <a:gd name="connsiteX26" fmla="*/ 0 w 5026039"/>
                <a:gd name="connsiteY2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26039" h="2340000" extrusionOk="0">
                  <a:moveTo>
                    <a:pt x="0" y="0"/>
                  </a:moveTo>
                  <a:cubicBezTo>
                    <a:pt x="190723" y="-21578"/>
                    <a:pt x="389539" y="27850"/>
                    <a:pt x="508188" y="0"/>
                  </a:cubicBezTo>
                  <a:cubicBezTo>
                    <a:pt x="626837" y="-27850"/>
                    <a:pt x="860368" y="5467"/>
                    <a:pt x="966116" y="0"/>
                  </a:cubicBezTo>
                  <a:cubicBezTo>
                    <a:pt x="1071864" y="-5467"/>
                    <a:pt x="1353006" y="41802"/>
                    <a:pt x="1524565" y="0"/>
                  </a:cubicBezTo>
                  <a:cubicBezTo>
                    <a:pt x="1696124" y="-41802"/>
                    <a:pt x="1805057" y="20538"/>
                    <a:pt x="1932233" y="0"/>
                  </a:cubicBezTo>
                  <a:cubicBezTo>
                    <a:pt x="2059409" y="-20538"/>
                    <a:pt x="2289816" y="16309"/>
                    <a:pt x="2390161" y="0"/>
                  </a:cubicBezTo>
                  <a:cubicBezTo>
                    <a:pt x="2490506" y="-16309"/>
                    <a:pt x="2733691" y="23652"/>
                    <a:pt x="3049130" y="0"/>
                  </a:cubicBezTo>
                  <a:cubicBezTo>
                    <a:pt x="3364569" y="-23652"/>
                    <a:pt x="3488159" y="18847"/>
                    <a:pt x="3607579" y="0"/>
                  </a:cubicBezTo>
                  <a:cubicBezTo>
                    <a:pt x="3726999" y="-18847"/>
                    <a:pt x="3848389" y="28776"/>
                    <a:pt x="4065507" y="0"/>
                  </a:cubicBezTo>
                  <a:cubicBezTo>
                    <a:pt x="4282625" y="-28776"/>
                    <a:pt x="4290260" y="28111"/>
                    <a:pt x="4473175" y="0"/>
                  </a:cubicBezTo>
                  <a:cubicBezTo>
                    <a:pt x="4656090" y="-28111"/>
                    <a:pt x="4910526" y="28682"/>
                    <a:pt x="5026039" y="0"/>
                  </a:cubicBezTo>
                  <a:cubicBezTo>
                    <a:pt x="5036153" y="192520"/>
                    <a:pt x="4998912" y="324363"/>
                    <a:pt x="5026039" y="585000"/>
                  </a:cubicBezTo>
                  <a:cubicBezTo>
                    <a:pt x="5053166" y="845637"/>
                    <a:pt x="5009913" y="878605"/>
                    <a:pt x="5026039" y="1099800"/>
                  </a:cubicBezTo>
                  <a:cubicBezTo>
                    <a:pt x="5042165" y="1320995"/>
                    <a:pt x="5006310" y="1524520"/>
                    <a:pt x="5026039" y="1638000"/>
                  </a:cubicBezTo>
                  <a:cubicBezTo>
                    <a:pt x="5045768" y="1751480"/>
                    <a:pt x="4965096" y="1994889"/>
                    <a:pt x="5026039" y="2340000"/>
                  </a:cubicBezTo>
                  <a:cubicBezTo>
                    <a:pt x="4792073" y="2343462"/>
                    <a:pt x="4517224" y="2269253"/>
                    <a:pt x="4367069" y="2340000"/>
                  </a:cubicBezTo>
                  <a:cubicBezTo>
                    <a:pt x="4216914" y="2410747"/>
                    <a:pt x="4059474" y="2297729"/>
                    <a:pt x="3959402" y="2340000"/>
                  </a:cubicBezTo>
                  <a:cubicBezTo>
                    <a:pt x="3859330" y="2382271"/>
                    <a:pt x="3521953" y="2332137"/>
                    <a:pt x="3350693" y="2340000"/>
                  </a:cubicBezTo>
                  <a:cubicBezTo>
                    <a:pt x="3179433" y="2347863"/>
                    <a:pt x="3128869" y="2312384"/>
                    <a:pt x="2943025" y="2340000"/>
                  </a:cubicBezTo>
                  <a:cubicBezTo>
                    <a:pt x="2757181" y="2367616"/>
                    <a:pt x="2687048" y="2313423"/>
                    <a:pt x="2535357" y="2340000"/>
                  </a:cubicBezTo>
                  <a:cubicBezTo>
                    <a:pt x="2383666" y="2366577"/>
                    <a:pt x="2197582" y="2331157"/>
                    <a:pt x="1876388" y="2340000"/>
                  </a:cubicBezTo>
                  <a:cubicBezTo>
                    <a:pt x="1555194" y="2348843"/>
                    <a:pt x="1595649" y="2331247"/>
                    <a:pt x="1418460" y="2340000"/>
                  </a:cubicBezTo>
                  <a:cubicBezTo>
                    <a:pt x="1241271" y="2348753"/>
                    <a:pt x="1001159" y="2312674"/>
                    <a:pt x="809751" y="2340000"/>
                  </a:cubicBezTo>
                  <a:cubicBezTo>
                    <a:pt x="618343" y="2367326"/>
                    <a:pt x="334796" y="2281392"/>
                    <a:pt x="0" y="2340000"/>
                  </a:cubicBezTo>
                  <a:cubicBezTo>
                    <a:pt x="-2585" y="2136764"/>
                    <a:pt x="56348" y="1958502"/>
                    <a:pt x="0" y="1708200"/>
                  </a:cubicBezTo>
                  <a:cubicBezTo>
                    <a:pt x="-56348" y="1457898"/>
                    <a:pt x="24422" y="1309190"/>
                    <a:pt x="0" y="1076400"/>
                  </a:cubicBezTo>
                  <a:cubicBezTo>
                    <a:pt x="-24422" y="843610"/>
                    <a:pt x="124080" y="37166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009EE0"/>
              </a:solidFill>
              <a:extLst>
                <a:ext uri="{C807C97D-BFC1-408E-A445-0C87EB9F89A2}">
                  <ask:lineSketchStyleProps xmlns:ask="http://schemas.microsoft.com/office/drawing/2018/sketchyshapes" sd="341452457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7189DB-CEA5-1EA5-DD5E-15A92F1F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2910" y="3849531"/>
              <a:ext cx="1770256" cy="16200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E2DAD65-5541-47C2-ED8C-D2731D3CA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9053" y="5763861"/>
            <a:ext cx="400050" cy="4572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4A307EA-1719-AB3F-9928-6D700A880B05}"/>
              </a:ext>
            </a:extLst>
          </p:cNvPr>
          <p:cNvGrpSpPr/>
          <p:nvPr/>
        </p:nvGrpSpPr>
        <p:grpSpPr>
          <a:xfrm>
            <a:off x="6890966" y="2175720"/>
            <a:ext cx="3519168" cy="3653811"/>
            <a:chOff x="6890966" y="2175720"/>
            <a:chExt cx="3519168" cy="365381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26D6CA5-9D65-7EF5-0B48-95B538551A46}"/>
                </a:ext>
              </a:extLst>
            </p:cNvPr>
            <p:cNvGrpSpPr/>
            <p:nvPr/>
          </p:nvGrpSpPr>
          <p:grpSpPr>
            <a:xfrm>
              <a:off x="6890966" y="3489531"/>
              <a:ext cx="3354563" cy="2340000"/>
              <a:chOff x="7252916" y="3489531"/>
              <a:chExt cx="3354563" cy="2340000"/>
            </a:xfrm>
          </p:grpSpPr>
          <p:sp>
            <p:nvSpPr>
              <p:cNvPr id="23" name="Additionszeichen 22">
                <a:extLst>
                  <a:ext uri="{FF2B5EF4-FFF2-40B4-BE49-F238E27FC236}">
                    <a16:creationId xmlns:a16="http://schemas.microsoft.com/office/drawing/2014/main" id="{BE2C1337-E50F-1E52-1968-AA3C424BFB38}"/>
                  </a:ext>
                </a:extLst>
              </p:cNvPr>
              <p:cNvSpPr/>
              <p:nvPr/>
            </p:nvSpPr>
            <p:spPr>
              <a:xfrm>
                <a:off x="7252916" y="4409861"/>
                <a:ext cx="546925" cy="537766"/>
              </a:xfrm>
              <a:prstGeom prst="mathPlus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4DF80CC8-7CE5-E2C8-9534-6C8BA2107E79}"/>
                  </a:ext>
                </a:extLst>
              </p:cNvPr>
              <p:cNvGrpSpPr/>
              <p:nvPr/>
            </p:nvGrpSpPr>
            <p:grpSpPr>
              <a:xfrm>
                <a:off x="8017142" y="3489531"/>
                <a:ext cx="2590337" cy="2340000"/>
                <a:chOff x="8017142" y="3489531"/>
                <a:chExt cx="2590337" cy="2340000"/>
              </a:xfrm>
            </p:grpSpPr>
            <p:sp>
              <p:nvSpPr>
                <p:cNvPr id="11" name="Additionszeichen 10">
                  <a:extLst>
                    <a:ext uri="{FF2B5EF4-FFF2-40B4-BE49-F238E27FC236}">
                      <a16:creationId xmlns:a16="http://schemas.microsoft.com/office/drawing/2014/main" id="{23A9F5E9-05E4-A35B-0DFC-6E2FA2D207AA}"/>
                    </a:ext>
                  </a:extLst>
                </p:cNvPr>
                <p:cNvSpPr/>
                <p:nvPr/>
              </p:nvSpPr>
              <p:spPr>
                <a:xfrm>
                  <a:off x="9086353" y="4409861"/>
                  <a:ext cx="546925" cy="537766"/>
                </a:xfrm>
                <a:prstGeom prst="mathPlus">
                  <a:avLst/>
                </a:prstGeom>
                <a:solidFill>
                  <a:schemeClr val="tx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46938AF6-4619-752D-A083-D331024EE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7244" y="3852137"/>
                  <a:ext cx="970235" cy="1620000"/>
                </a:xfrm>
                <a:prstGeom prst="rect">
                  <a:avLst/>
                </a:prstGeom>
              </p:spPr>
            </p:pic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176548CF-8431-A370-AA4B-0B718B584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84606" y="3868744"/>
                  <a:ext cx="877034" cy="1620000"/>
                </a:xfrm>
                <a:prstGeom prst="rect">
                  <a:avLst/>
                </a:prstGeom>
              </p:spPr>
            </p:pic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D7A351CF-9A39-8C74-5B5A-A1B9B856CF53}"/>
                    </a:ext>
                  </a:extLst>
                </p:cNvPr>
                <p:cNvSpPr/>
                <p:nvPr/>
              </p:nvSpPr>
              <p:spPr>
                <a:xfrm>
                  <a:off x="8017142" y="3489531"/>
                  <a:ext cx="2556000" cy="2340000"/>
                </a:xfrm>
                <a:custGeom>
                  <a:avLst/>
                  <a:gdLst>
                    <a:gd name="connsiteX0" fmla="*/ 0 w 2556000"/>
                    <a:gd name="connsiteY0" fmla="*/ 0 h 2340000"/>
                    <a:gd name="connsiteX1" fmla="*/ 485640 w 2556000"/>
                    <a:gd name="connsiteY1" fmla="*/ 0 h 2340000"/>
                    <a:gd name="connsiteX2" fmla="*/ 945720 w 2556000"/>
                    <a:gd name="connsiteY2" fmla="*/ 0 h 2340000"/>
                    <a:gd name="connsiteX3" fmla="*/ 1456920 w 2556000"/>
                    <a:gd name="connsiteY3" fmla="*/ 0 h 2340000"/>
                    <a:gd name="connsiteX4" fmla="*/ 1891440 w 2556000"/>
                    <a:gd name="connsiteY4" fmla="*/ 0 h 2340000"/>
                    <a:gd name="connsiteX5" fmla="*/ 2556000 w 2556000"/>
                    <a:gd name="connsiteY5" fmla="*/ 0 h 2340000"/>
                    <a:gd name="connsiteX6" fmla="*/ 2556000 w 2556000"/>
                    <a:gd name="connsiteY6" fmla="*/ 631800 h 2340000"/>
                    <a:gd name="connsiteX7" fmla="*/ 2556000 w 2556000"/>
                    <a:gd name="connsiteY7" fmla="*/ 1193400 h 2340000"/>
                    <a:gd name="connsiteX8" fmla="*/ 2556000 w 2556000"/>
                    <a:gd name="connsiteY8" fmla="*/ 1755000 h 2340000"/>
                    <a:gd name="connsiteX9" fmla="*/ 2556000 w 2556000"/>
                    <a:gd name="connsiteY9" fmla="*/ 2340000 h 2340000"/>
                    <a:gd name="connsiteX10" fmla="*/ 1993680 w 2556000"/>
                    <a:gd name="connsiteY10" fmla="*/ 2340000 h 2340000"/>
                    <a:gd name="connsiteX11" fmla="*/ 1533600 w 2556000"/>
                    <a:gd name="connsiteY11" fmla="*/ 2340000 h 2340000"/>
                    <a:gd name="connsiteX12" fmla="*/ 996840 w 2556000"/>
                    <a:gd name="connsiteY12" fmla="*/ 2340000 h 2340000"/>
                    <a:gd name="connsiteX13" fmla="*/ 536760 w 2556000"/>
                    <a:gd name="connsiteY13" fmla="*/ 2340000 h 2340000"/>
                    <a:gd name="connsiteX14" fmla="*/ 0 w 2556000"/>
                    <a:gd name="connsiteY14" fmla="*/ 2340000 h 2340000"/>
                    <a:gd name="connsiteX15" fmla="*/ 0 w 2556000"/>
                    <a:gd name="connsiteY15" fmla="*/ 1801800 h 2340000"/>
                    <a:gd name="connsiteX16" fmla="*/ 0 w 2556000"/>
                    <a:gd name="connsiteY16" fmla="*/ 1287000 h 2340000"/>
                    <a:gd name="connsiteX17" fmla="*/ 0 w 2556000"/>
                    <a:gd name="connsiteY17" fmla="*/ 655200 h 2340000"/>
                    <a:gd name="connsiteX18" fmla="*/ 0 w 2556000"/>
                    <a:gd name="connsiteY18" fmla="*/ 0 h 23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56000" h="2340000" extrusionOk="0">
                      <a:moveTo>
                        <a:pt x="0" y="0"/>
                      </a:moveTo>
                      <a:cubicBezTo>
                        <a:pt x="131618" y="-1464"/>
                        <a:pt x="318043" y="55608"/>
                        <a:pt x="485640" y="0"/>
                      </a:cubicBezTo>
                      <a:cubicBezTo>
                        <a:pt x="653237" y="-55608"/>
                        <a:pt x="841702" y="33081"/>
                        <a:pt x="945720" y="0"/>
                      </a:cubicBezTo>
                      <a:cubicBezTo>
                        <a:pt x="1049738" y="-33081"/>
                        <a:pt x="1257541" y="57038"/>
                        <a:pt x="1456920" y="0"/>
                      </a:cubicBezTo>
                      <a:cubicBezTo>
                        <a:pt x="1656299" y="-57038"/>
                        <a:pt x="1675005" y="24123"/>
                        <a:pt x="1891440" y="0"/>
                      </a:cubicBezTo>
                      <a:cubicBezTo>
                        <a:pt x="2107875" y="-24123"/>
                        <a:pt x="2345267" y="45302"/>
                        <a:pt x="2556000" y="0"/>
                      </a:cubicBezTo>
                      <a:cubicBezTo>
                        <a:pt x="2621499" y="179453"/>
                        <a:pt x="2483227" y="338099"/>
                        <a:pt x="2556000" y="631800"/>
                      </a:cubicBezTo>
                      <a:cubicBezTo>
                        <a:pt x="2628773" y="925501"/>
                        <a:pt x="2535402" y="921767"/>
                        <a:pt x="2556000" y="1193400"/>
                      </a:cubicBezTo>
                      <a:cubicBezTo>
                        <a:pt x="2576598" y="1465033"/>
                        <a:pt x="2516787" y="1571867"/>
                        <a:pt x="2556000" y="1755000"/>
                      </a:cubicBezTo>
                      <a:cubicBezTo>
                        <a:pt x="2595213" y="1938133"/>
                        <a:pt x="2513479" y="2169394"/>
                        <a:pt x="2556000" y="2340000"/>
                      </a:cubicBezTo>
                      <a:cubicBezTo>
                        <a:pt x="2324802" y="2394529"/>
                        <a:pt x="2160801" y="2286337"/>
                        <a:pt x="1993680" y="2340000"/>
                      </a:cubicBezTo>
                      <a:cubicBezTo>
                        <a:pt x="1826559" y="2393663"/>
                        <a:pt x="1720768" y="2318331"/>
                        <a:pt x="1533600" y="2340000"/>
                      </a:cubicBezTo>
                      <a:cubicBezTo>
                        <a:pt x="1346432" y="2361669"/>
                        <a:pt x="1215620" y="2294678"/>
                        <a:pt x="996840" y="2340000"/>
                      </a:cubicBezTo>
                      <a:cubicBezTo>
                        <a:pt x="778060" y="2385322"/>
                        <a:pt x="742916" y="2314502"/>
                        <a:pt x="536760" y="2340000"/>
                      </a:cubicBezTo>
                      <a:cubicBezTo>
                        <a:pt x="330604" y="2365498"/>
                        <a:pt x="160438" y="2321092"/>
                        <a:pt x="0" y="2340000"/>
                      </a:cubicBezTo>
                      <a:cubicBezTo>
                        <a:pt x="-14070" y="2204189"/>
                        <a:pt x="4814" y="1956140"/>
                        <a:pt x="0" y="1801800"/>
                      </a:cubicBezTo>
                      <a:cubicBezTo>
                        <a:pt x="-4814" y="1647460"/>
                        <a:pt x="6153" y="1442582"/>
                        <a:pt x="0" y="1287000"/>
                      </a:cubicBezTo>
                      <a:cubicBezTo>
                        <a:pt x="-6153" y="1131418"/>
                        <a:pt x="45753" y="926843"/>
                        <a:pt x="0" y="655200"/>
                      </a:cubicBezTo>
                      <a:cubicBezTo>
                        <a:pt x="-45753" y="383557"/>
                        <a:pt x="36954" y="280600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9EE0"/>
                  </a:solidFill>
                  <a:extLst>
                    <a:ext uri="{C807C97D-BFC1-408E-A445-0C87EB9F89A2}">
                      <ask:lineSketchStyleProps xmlns:ask="http://schemas.microsoft.com/office/drawing/2018/sketchyshapes" sd="341452457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platzhalter 4">
              <a:extLst>
                <a:ext uri="{FF2B5EF4-FFF2-40B4-BE49-F238E27FC236}">
                  <a16:creationId xmlns:a16="http://schemas.microsoft.com/office/drawing/2014/main" id="{3F5C0222-7368-EE41-B9FB-343D767357E1}"/>
                </a:ext>
              </a:extLst>
            </p:cNvPr>
            <p:cNvSpPr txBox="1">
              <a:spLocks/>
            </p:cNvSpPr>
            <p:nvPr/>
          </p:nvSpPr>
          <p:spPr>
            <a:xfrm>
              <a:off x="7456250" y="2175720"/>
              <a:ext cx="2953884" cy="11239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47650" indent="-247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1pPr>
              <a:lvl2pPr marL="636588" indent="-1793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tabLst>
                  <a:tab pos="652463" algn="l"/>
                </a:tabLst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2pPr>
              <a:lvl3pPr marL="925513" indent="-2095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3pPr>
              <a:lvl4pPr marL="1250950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4pPr>
              <a:lvl5pPr marL="1497013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EE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2. </a:t>
              </a:r>
              <a:r>
                <a:rPr kumimoji="0" lang="tr-T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Üretim sürecinin otomasyonu</a:t>
              </a:r>
              <a:endPara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5" name="Grafik 24" descr="Rakete mit einfarbiger Füllung">
            <a:extLst>
              <a:ext uri="{FF2B5EF4-FFF2-40B4-BE49-F238E27FC236}">
                <a16:creationId xmlns:a16="http://schemas.microsoft.com/office/drawing/2014/main" id="{9725A70A-1B9D-93FC-9E9C-4F2ADB474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88329" y="55352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82F9766-4674-6F59-B471-2A2E18276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85" y="2818052"/>
            <a:ext cx="3170236" cy="21140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D1146E0-1D08-CE18-BDBB-8C84F2E1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339" y="3836539"/>
            <a:ext cx="3487418" cy="22384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D468C7E-4C45-2320-EF67-540BEF696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31" y="3210563"/>
            <a:ext cx="4300067" cy="28644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5560595-4B10-7575-96B2-241C5ED75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149" y="1794133"/>
            <a:ext cx="3242608" cy="21668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534626-C6E6-4538-AB04-3612AAC94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161"/>
          <a:stretch/>
        </p:blipFill>
        <p:spPr>
          <a:xfrm>
            <a:off x="4443762" y="3982760"/>
            <a:ext cx="3484387" cy="2092252"/>
          </a:xfrm>
          <a:prstGeom prst="rect">
            <a:avLst/>
          </a:prstGeom>
        </p:spPr>
      </p:pic>
      <p:sp>
        <p:nvSpPr>
          <p:cNvPr id="15" name="Grafik 6">
            <a:extLst>
              <a:ext uri="{FF2B5EF4-FFF2-40B4-BE49-F238E27FC236}">
                <a16:creationId xmlns:a16="http://schemas.microsoft.com/office/drawing/2014/main" id="{C19D4A8A-8BF3-001E-5E57-2AAED02F5C08}"/>
              </a:ext>
            </a:extLst>
          </p:cNvPr>
          <p:cNvSpPr/>
          <p:nvPr/>
        </p:nvSpPr>
        <p:spPr>
          <a:xfrm>
            <a:off x="658812" y="666750"/>
            <a:ext cx="4881267" cy="29727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376071"/>
            <a:ext cx="4065586" cy="700504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en-US" sz="2100" dirty="0" err="1">
                <a:solidFill>
                  <a:schemeClr val="tx2"/>
                </a:solidFill>
              </a:rPr>
              <a:t>Uygulamanız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için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en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uygun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otomasyon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türü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hangisidir</a:t>
            </a:r>
            <a:r>
              <a:rPr lang="en-US" sz="2100" dirty="0">
                <a:solidFill>
                  <a:schemeClr val="tx2"/>
                </a:solidFill>
              </a:rPr>
              <a:t>?</a:t>
            </a:r>
            <a:endParaRPr lang="de-DE" sz="2100" dirty="0">
              <a:solidFill>
                <a:schemeClr val="tx2"/>
              </a:solidFill>
            </a:endParaRP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3E1DD41C-84E4-3BFC-0A2E-CC0A1980BE31}"/>
              </a:ext>
            </a:extLst>
          </p:cNvPr>
          <p:cNvSpPr txBox="1">
            <a:spLocks/>
          </p:cNvSpPr>
          <p:nvPr/>
        </p:nvSpPr>
        <p:spPr>
          <a:xfrm>
            <a:off x="658814" y="1070701"/>
            <a:ext cx="4760284" cy="1148624"/>
          </a:xfrm>
          <a:prstGeom prst="rect">
            <a:avLst/>
          </a:prstGeom>
        </p:spPr>
        <p:txBody>
          <a:bodyPr vert="horz" lIns="504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müşteri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üretim durumu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992EC9-87C1-7604-9F8B-5A88356CC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5" name="Grafik 12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A933617E-2CDF-BF70-5EDF-BCD735D6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79" y="1082250"/>
            <a:ext cx="2752259" cy="18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59E3EE-E8FB-BD41-8F01-5CCFA4E04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0079" y="1070701"/>
            <a:ext cx="3171906" cy="21151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395F68C-A7DB-5A5B-B37B-DC71F24CF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84"/>
          <a:stretch/>
        </p:blipFill>
        <p:spPr>
          <a:xfrm>
            <a:off x="8531533" y="1070701"/>
            <a:ext cx="2636192" cy="15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/>
          <p:nvPr/>
        </p:nvSpPr>
        <p:spPr>
          <a:xfrm>
            <a:off x="0" y="1095756"/>
            <a:ext cx="12192000" cy="5178331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6148386" cy="1020318"/>
          </a:xfrm>
        </p:spPr>
        <p:txBody>
          <a:bodyPr/>
          <a:lstStyle/>
          <a:p>
            <a:r>
              <a:rPr lang="en-US" dirty="0"/>
              <a:t>SCHUNK - </a:t>
            </a:r>
            <a:r>
              <a:rPr lang="tr-TR" dirty="0"/>
              <a:t>Üretkenliğiniz için iş ortağınız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371476" y="3733800"/>
            <a:ext cx="4587024" cy="25402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SCHUNK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birlikte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lang="tr-TR" sz="2800" b="1" dirty="0">
                <a:solidFill>
                  <a:prstClr val="white"/>
                </a:solidFill>
                <a:latin typeface="Fago Pro" panose="02000506040000020004" pitchFamily="50" charset="0"/>
              </a:rPr>
              <a:t>u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ygulamanız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için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doğru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otomasyon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türün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ü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>
                <a:solidFill>
                  <a:prstClr val="white"/>
                </a:solidFill>
                <a:latin typeface="Fago Pro" panose="02000506040000020004" pitchFamily="50" charset="0"/>
              </a:rPr>
              <a:t>seçin!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2F78B5-07A4-8154-CC5D-3367FCC7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71" y="2165081"/>
            <a:ext cx="5462480" cy="30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1D6FEF-66BE-798D-8DF4-86D37ED9B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39" y="984353"/>
            <a:ext cx="9591473" cy="540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BC6CD5-C480-CBDA-1D12-E315EB3BF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B4044E-7552-8A1D-9BBD-152CDDC16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B8BE27-9930-0482-7219-8CED72490EAA}"/>
              </a:ext>
            </a:extLst>
          </p:cNvPr>
          <p:cNvSpPr/>
          <p:nvPr/>
        </p:nvSpPr>
        <p:spPr>
          <a:xfrm>
            <a:off x="1450110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22EE2B-5CB0-8430-2334-F51983DB2402}"/>
              </a:ext>
            </a:extLst>
          </p:cNvPr>
          <p:cNvSpPr/>
          <p:nvPr/>
        </p:nvSpPr>
        <p:spPr>
          <a:xfrm>
            <a:off x="6000206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Gedanken mit einfarbiger Füllung">
            <a:extLst>
              <a:ext uri="{FF2B5EF4-FFF2-40B4-BE49-F238E27FC236}">
                <a16:creationId xmlns:a16="http://schemas.microsoft.com/office/drawing/2014/main" id="{AD7A4856-E5C5-1A3B-2E90-E03360399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0206" y="2947194"/>
            <a:ext cx="2520000" cy="2520000"/>
          </a:xfrm>
          <a:prstGeom prst="rect">
            <a:avLst/>
          </a:prstGeom>
        </p:spPr>
      </p:pic>
      <p:pic>
        <p:nvPicPr>
          <p:cNvPr id="11" name="Grafik 10" descr="Glühbirne und Zahnrad Silhouette">
            <a:extLst>
              <a:ext uri="{FF2B5EF4-FFF2-40B4-BE49-F238E27FC236}">
                <a16:creationId xmlns:a16="http://schemas.microsoft.com/office/drawing/2014/main" id="{884A1350-BE89-1BA1-1253-4018F3D76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4911" y="3189578"/>
            <a:ext cx="914400" cy="914400"/>
          </a:xfrm>
          <a:prstGeom prst="rect">
            <a:avLst/>
          </a:prstGeom>
        </p:spPr>
      </p:pic>
      <p:pic>
        <p:nvPicPr>
          <p:cNvPr id="12" name="Grafik 11" descr="Gehirn mit einfarbiger Füllung">
            <a:extLst>
              <a:ext uri="{FF2B5EF4-FFF2-40B4-BE49-F238E27FC236}">
                <a16:creationId xmlns:a16="http://schemas.microsoft.com/office/drawing/2014/main" id="{EF331CB8-6546-3197-DA8C-B90F6180A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4840262" y="4406469"/>
            <a:ext cx="712756" cy="7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5F856B-12DC-2563-6A8C-F30B7D7BD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1743"/>
          <a:stretch/>
        </p:blipFill>
        <p:spPr>
          <a:xfrm>
            <a:off x="5445248" y="3462051"/>
            <a:ext cx="1413725" cy="3813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E40C1D5-32F4-A0FE-FCA9-F096D4EADA2F}"/>
              </a:ext>
            </a:extLst>
          </p:cNvPr>
          <p:cNvSpPr txBox="1"/>
          <p:nvPr/>
        </p:nvSpPr>
        <p:spPr>
          <a:xfrm>
            <a:off x="5828838" y="3462051"/>
            <a:ext cx="646546" cy="36945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4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51224 -0.0013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-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108 4.07407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88FED8-54CA-5B78-B96A-3B16C38CA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192" y="4187576"/>
            <a:ext cx="3390106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03" y="4187576"/>
            <a:ext cx="3391304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82" y="1546962"/>
            <a:ext cx="312000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66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Otomasyon Türleri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50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658814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Yalın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white"/>
                </a:solidFill>
                <a:latin typeface="Fago Pro"/>
              </a:rPr>
              <a:t>Otomasyon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4230966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İş parçası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lang="tr-TR" sz="1200" b="1" dirty="0">
                <a:solidFill>
                  <a:prstClr val="white"/>
                </a:solidFill>
                <a:latin typeface="Fago Pro"/>
              </a:rPr>
              <a:t>Otomasy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on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7996282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Palet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Otomasyon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2241289" y="5987576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İş parçası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&amp; </a:t>
            </a:r>
            <a:r>
              <a:rPr lang="tr-TR" sz="1200" b="1" dirty="0">
                <a:solidFill>
                  <a:prstClr val="white"/>
                </a:solidFill>
                <a:latin typeface="Fago Pro"/>
              </a:rPr>
              <a:t>P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alet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lang="tr-TR" sz="1200" b="1" dirty="0">
                <a:solidFill>
                  <a:prstClr val="white"/>
                </a:solidFill>
                <a:latin typeface="Fago Pro"/>
              </a:rPr>
              <a:t>O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tomasyon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6547703" y="5987576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Esnek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Üretim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Sistemi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05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35" y="2191407"/>
            <a:ext cx="2086954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8" y="2191407"/>
            <a:ext cx="192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429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Otomasyon Türleri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Otomatik takım tezgahı yükleme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10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773064" y="1649307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Yalın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      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Otomasyon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3053183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İş Parçası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Otomasyonu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5249825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Palet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Otomasyon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7374604" y="1647760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İş parçası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&amp; </a:t>
            </a:r>
            <a:r>
              <a:rPr lang="tr-TR" sz="1200" b="1" dirty="0">
                <a:solidFill>
                  <a:prstClr val="white"/>
                </a:solidFill>
                <a:latin typeface="Fago Pro"/>
              </a:rPr>
              <a:t>P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alet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lang="tr-TR" sz="1200" b="1" dirty="0">
                <a:solidFill>
                  <a:prstClr val="white"/>
                </a:solidFill>
                <a:latin typeface="Fago Pro"/>
              </a:rPr>
              <a:t>Otomasyonu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9733512" y="1647760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Esnek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Üretim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Sistemi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450792-05E7-5113-7971-493E3B523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222" y="5175734"/>
            <a:ext cx="587590" cy="12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CEEC23-90F3-A152-1FDD-FE98DA79A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9309" y="5175734"/>
            <a:ext cx="1747631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3C0EF2-AF6D-2BE9-4FD9-9B6456359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127" y="3944554"/>
            <a:ext cx="858644" cy="12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63C5EA-BD23-5B75-4738-D989C9DC9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635" y="3944554"/>
            <a:ext cx="1574041" cy="12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141ED0B-67F1-957F-D50D-794CD604D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4604" y="3944554"/>
            <a:ext cx="1049036" cy="12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6867624-685D-00BB-FF75-F4CABE2B6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5457" y="4034554"/>
            <a:ext cx="2034545" cy="108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A1570A9-7B3D-0595-63BF-7C407A7131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9349" y="5175734"/>
            <a:ext cx="1222574" cy="12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15831D7-9FB3-86E3-1131-B696FA304F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90244" y="3944554"/>
            <a:ext cx="735482" cy="12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6D89DF0-3F17-CAC1-8B06-74404738FB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95236" y="5175734"/>
            <a:ext cx="1256935" cy="12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7B80F0-90FD-9683-E7CD-2665A05088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652" y="2187760"/>
            <a:ext cx="208621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90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üche, drinnen, Ausrüstung, Haushaltsgerät enthält.&#10;&#10;Automatisch generierte Beschreibung">
            <a:extLst>
              <a:ext uri="{FF2B5EF4-FFF2-40B4-BE49-F238E27FC236}">
                <a16:creationId xmlns:a16="http://schemas.microsoft.com/office/drawing/2014/main" id="{43B6B9D2-5745-D395-83CA-D19C8239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r="3572" b="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265787" y="3804632"/>
            <a:ext cx="6437312" cy="2520000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59" y="3802556"/>
            <a:ext cx="5677808" cy="1715052"/>
          </a:xfrm>
        </p:spPr>
        <p:txBody>
          <a:bodyPr lIns="504000" anchor="ctr"/>
          <a:lstStyle/>
          <a:p>
            <a:r>
              <a:rPr lang="en-US" dirty="0">
                <a:solidFill>
                  <a:schemeClr val="bg1"/>
                </a:solidFill>
              </a:rPr>
              <a:t>SCHUNK</a:t>
            </a:r>
            <a:r>
              <a:rPr lang="tr-TR" dirty="0">
                <a:solidFill>
                  <a:schemeClr val="bg1"/>
                </a:solidFill>
              </a:rPr>
              <a:t> ile makine yükleme-boşaltma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59" y="5396172"/>
            <a:ext cx="6026267" cy="756192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tr-TR" b="1" dirty="0"/>
              <a:t>Doğru tutucular ve iş bağlama ekipmanlarıyla daha fazla üretkenlik kazanın!</a:t>
            </a:r>
            <a:endParaRPr lang="de-DE" b="1" dirty="0"/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959E77D2-C387-387F-00B3-45BA9EEADEAC}"/>
              </a:ext>
            </a:extLst>
          </p:cNvPr>
          <p:cNvSpPr/>
          <p:nvPr/>
        </p:nvSpPr>
        <p:spPr>
          <a:xfrm>
            <a:off x="6883882" y="3802556"/>
            <a:ext cx="5040000" cy="252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Müşteri veya Entegratörün Logosu</a:t>
            </a:r>
            <a:endParaRPr lang="de-DE" dirty="0"/>
          </a:p>
          <a:p>
            <a:pPr algn="ctr"/>
            <a:r>
              <a:rPr lang="de-DE" dirty="0"/>
              <a:t>7 cm x 14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65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1D8AB-BE3A-B380-AD34-6B1274DD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00" y="3966721"/>
            <a:ext cx="3855870" cy="2160000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79FD371-A065-571D-0E81-DD93A3B4EC42}"/>
              </a:ext>
            </a:extLst>
          </p:cNvPr>
          <p:cNvSpPr/>
          <p:nvPr/>
        </p:nvSpPr>
        <p:spPr>
          <a:xfrm rot="10800000">
            <a:off x="6244512" y="3262170"/>
            <a:ext cx="1098973" cy="1775354"/>
          </a:xfrm>
          <a:custGeom>
            <a:avLst/>
            <a:gdLst>
              <a:gd name="connsiteX0" fmla="*/ 238072 w 1098973"/>
              <a:gd name="connsiteY0" fmla="*/ 1720056 h 1775354"/>
              <a:gd name="connsiteX1" fmla="*/ 232833 w 1098973"/>
              <a:gd name="connsiteY1" fmla="*/ 1600729 h 1775354"/>
              <a:gd name="connsiteX2" fmla="*/ 1098973 w 1098973"/>
              <a:gd name="connsiteY2" fmla="*/ 232833 h 1775354"/>
              <a:gd name="connsiteX3" fmla="*/ 1049496 w 1098973"/>
              <a:gd name="connsiteY3" fmla="*/ 0 h 1775354"/>
              <a:gd name="connsiteX4" fmla="*/ 0 w 1098973"/>
              <a:gd name="connsiteY4" fmla="*/ 1600729 h 1775354"/>
              <a:gd name="connsiteX5" fmla="*/ 8731 w 1098973"/>
              <a:gd name="connsiteY5" fmla="*/ 1775354 h 1775354"/>
              <a:gd name="connsiteX6" fmla="*/ 238072 w 1098973"/>
              <a:gd name="connsiteY6" fmla="*/ 1720056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8973" h="1775354">
                <a:moveTo>
                  <a:pt x="238072" y="1720056"/>
                </a:moveTo>
                <a:cubicBezTo>
                  <a:pt x="232833" y="1680475"/>
                  <a:pt x="232833" y="1640893"/>
                  <a:pt x="232833" y="1600729"/>
                </a:cubicBezTo>
                <a:cubicBezTo>
                  <a:pt x="232880" y="1015677"/>
                  <a:pt x="570133" y="483054"/>
                  <a:pt x="1098973" y="232833"/>
                </a:cubicBezTo>
                <a:cubicBezTo>
                  <a:pt x="1069066" y="158688"/>
                  <a:pt x="1052325" y="79897"/>
                  <a:pt x="1049496" y="0"/>
                </a:cubicBezTo>
                <a:cubicBezTo>
                  <a:pt x="412342" y="277246"/>
                  <a:pt x="198" y="905873"/>
                  <a:pt x="0" y="1600729"/>
                </a:cubicBezTo>
                <a:cubicBezTo>
                  <a:pt x="0" y="1660102"/>
                  <a:pt x="2910" y="1718310"/>
                  <a:pt x="8731" y="1775354"/>
                </a:cubicBezTo>
                <a:cubicBezTo>
                  <a:pt x="81428" y="1743863"/>
                  <a:pt x="159014" y="1725161"/>
                  <a:pt x="238072" y="1720056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0A95E7F7-BD43-4D59-2213-A378D0F1268F}"/>
              </a:ext>
            </a:extLst>
          </p:cNvPr>
          <p:cNvSpPr/>
          <p:nvPr/>
        </p:nvSpPr>
        <p:spPr>
          <a:xfrm rot="10800000">
            <a:off x="3850985" y="3262170"/>
            <a:ext cx="1097227" cy="1775354"/>
          </a:xfrm>
          <a:custGeom>
            <a:avLst/>
            <a:gdLst>
              <a:gd name="connsiteX0" fmla="*/ 864394 w 1097227"/>
              <a:gd name="connsiteY0" fmla="*/ 1600729 h 1775354"/>
              <a:gd name="connsiteX1" fmla="*/ 859155 w 1097227"/>
              <a:gd name="connsiteY1" fmla="*/ 1717146 h 1775354"/>
              <a:gd name="connsiteX2" fmla="*/ 1088496 w 1097227"/>
              <a:gd name="connsiteY2" fmla="*/ 1775354 h 1775354"/>
              <a:gd name="connsiteX3" fmla="*/ 1097227 w 1097227"/>
              <a:gd name="connsiteY3" fmla="*/ 1600729 h 1775354"/>
              <a:gd name="connsiteX4" fmla="*/ 49477 w 1097227"/>
              <a:gd name="connsiteY4" fmla="*/ 0 h 1775354"/>
              <a:gd name="connsiteX5" fmla="*/ 0 w 1097227"/>
              <a:gd name="connsiteY5" fmla="*/ 232833 h 1775354"/>
              <a:gd name="connsiteX6" fmla="*/ 864394 w 1097227"/>
              <a:gd name="connsiteY6" fmla="*/ 1600729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27" h="1775354">
                <a:moveTo>
                  <a:pt x="864394" y="1600729"/>
                </a:moveTo>
                <a:cubicBezTo>
                  <a:pt x="864394" y="1640893"/>
                  <a:pt x="864394" y="1680475"/>
                  <a:pt x="859155" y="1717146"/>
                </a:cubicBezTo>
                <a:cubicBezTo>
                  <a:pt x="938388" y="1723170"/>
                  <a:pt x="1015980" y="1742862"/>
                  <a:pt x="1088496" y="1775354"/>
                </a:cubicBezTo>
                <a:cubicBezTo>
                  <a:pt x="1094316" y="1717146"/>
                  <a:pt x="1097227" y="1658938"/>
                  <a:pt x="1097227" y="1600729"/>
                </a:cubicBezTo>
                <a:cubicBezTo>
                  <a:pt x="1097332" y="906286"/>
                  <a:pt x="685945" y="277776"/>
                  <a:pt x="49477" y="0"/>
                </a:cubicBezTo>
                <a:cubicBezTo>
                  <a:pt x="46648" y="79897"/>
                  <a:pt x="29907" y="158688"/>
                  <a:pt x="0" y="232833"/>
                </a:cubicBezTo>
                <a:cubicBezTo>
                  <a:pt x="528159" y="483560"/>
                  <a:pt x="864667" y="1016079"/>
                  <a:pt x="864394" y="1600729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3021843-2ADF-FDDB-42BF-7B12CF0276E9}"/>
              </a:ext>
            </a:extLst>
          </p:cNvPr>
          <p:cNvSpPr/>
          <p:nvPr/>
        </p:nvSpPr>
        <p:spPr>
          <a:xfrm rot="10800000">
            <a:off x="4539591" y="1691184"/>
            <a:ext cx="2115290" cy="523235"/>
          </a:xfrm>
          <a:custGeom>
            <a:avLst/>
            <a:gdLst>
              <a:gd name="connsiteX0" fmla="*/ 1947069 w 2115290"/>
              <a:gd name="connsiteY0" fmla="*/ 0 h 523235"/>
              <a:gd name="connsiteX1" fmla="*/ 168222 w 2115290"/>
              <a:gd name="connsiteY1" fmla="*/ 0 h 523235"/>
              <a:gd name="connsiteX2" fmla="*/ 0 w 2115290"/>
              <a:gd name="connsiteY2" fmla="*/ 165311 h 523235"/>
              <a:gd name="connsiteX3" fmla="*/ 2115291 w 2115290"/>
              <a:gd name="connsiteY3" fmla="*/ 165311 h 523235"/>
              <a:gd name="connsiteX4" fmla="*/ 1947069 w 2115290"/>
              <a:gd name="connsiteY4" fmla="*/ 0 h 52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290" h="523235">
                <a:moveTo>
                  <a:pt x="1947069" y="0"/>
                </a:moveTo>
                <a:cubicBezTo>
                  <a:pt x="1417355" y="387272"/>
                  <a:pt x="697935" y="387272"/>
                  <a:pt x="168222" y="0"/>
                </a:cubicBezTo>
                <a:cubicBezTo>
                  <a:pt x="121923" y="64239"/>
                  <a:pt x="65036" y="120142"/>
                  <a:pt x="0" y="165311"/>
                </a:cubicBezTo>
                <a:cubicBezTo>
                  <a:pt x="624343" y="642544"/>
                  <a:pt x="1490948" y="642544"/>
                  <a:pt x="2115291" y="165311"/>
                </a:cubicBezTo>
                <a:cubicBezTo>
                  <a:pt x="2050255" y="120142"/>
                  <a:pt x="1993368" y="64239"/>
                  <a:pt x="1947069" y="0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CD0533F-8108-0AFF-EE89-160028E47504}"/>
              </a:ext>
            </a:extLst>
          </p:cNvPr>
          <p:cNvSpPr/>
          <p:nvPr/>
        </p:nvSpPr>
        <p:spPr>
          <a:xfrm rot="10800000">
            <a:off x="3676361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8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8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368995B9-FB20-A90F-4944-9A7812EE6266}"/>
              </a:ext>
            </a:extLst>
          </p:cNvPr>
          <p:cNvSpPr/>
          <p:nvPr/>
        </p:nvSpPr>
        <p:spPr>
          <a:xfrm rot="10800000">
            <a:off x="6586777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7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7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3D55CB-2604-05FE-286A-74D0A62D412D}"/>
              </a:ext>
            </a:extLst>
          </p:cNvPr>
          <p:cNvSpPr/>
          <p:nvPr/>
        </p:nvSpPr>
        <p:spPr>
          <a:xfrm>
            <a:off x="3546106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8772D6-6C27-29AA-03AA-2C0016AA63BE}"/>
              </a:ext>
            </a:extLst>
          </p:cNvPr>
          <p:cNvSpPr/>
          <p:nvPr/>
        </p:nvSpPr>
        <p:spPr>
          <a:xfrm>
            <a:off x="6488153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End </a:t>
            </a:r>
            <a:r>
              <a:rPr lang="de-DE" dirty="0" err="1"/>
              <a:t>customer</a:t>
            </a:r>
            <a:r>
              <a:rPr lang="de-DE" dirty="0"/>
              <a:t> Logo</a:t>
            </a:r>
          </a:p>
          <a:p>
            <a:pPr algn="ctr"/>
            <a:r>
              <a:rPr lang="de-DE" dirty="0" err="1"/>
              <a:t>height</a:t>
            </a:r>
            <a:r>
              <a:rPr lang="de-DE" dirty="0"/>
              <a:t>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26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A0852A7-2A58-E7B1-C883-18396B2BD41B}"/>
              </a:ext>
            </a:extLst>
          </p:cNvPr>
          <p:cNvGrpSpPr/>
          <p:nvPr/>
        </p:nvGrpSpPr>
        <p:grpSpPr>
          <a:xfrm>
            <a:off x="2803235" y="817419"/>
            <a:ext cx="5588000" cy="5588000"/>
            <a:chOff x="2757054" y="1270000"/>
            <a:chExt cx="5588000" cy="5588000"/>
          </a:xfrm>
        </p:grpSpPr>
        <p:pic>
          <p:nvPicPr>
            <p:cNvPr id="15" name="Grafik 14" descr="Kreisförmiges Flussdiagramm mit einfarbiger Füllung">
              <a:extLst>
                <a:ext uri="{FF2B5EF4-FFF2-40B4-BE49-F238E27FC236}">
                  <a16:creationId xmlns:a16="http://schemas.microsoft.com/office/drawing/2014/main" id="{B7C1A67F-CF22-6DC4-C625-39177913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757054" y="1270000"/>
              <a:ext cx="5588000" cy="5588000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83D55CB-2604-05FE-286A-74D0A62D412D}"/>
                </a:ext>
              </a:extLst>
            </p:cNvPr>
            <p:cNvSpPr/>
            <p:nvPr/>
          </p:nvSpPr>
          <p:spPr>
            <a:xfrm>
              <a:off x="3499925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C8772D6-6C27-29AA-03AA-2C0016AA63BE}"/>
                </a:ext>
              </a:extLst>
            </p:cNvPr>
            <p:cNvSpPr/>
            <p:nvPr/>
          </p:nvSpPr>
          <p:spPr>
            <a:xfrm>
              <a:off x="6441972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A14E1A5-290F-61A5-8736-C57A9C495644}"/>
                </a:ext>
              </a:extLst>
            </p:cNvPr>
            <p:cNvSpPr/>
            <p:nvPr/>
          </p:nvSpPr>
          <p:spPr>
            <a:xfrm>
              <a:off x="4987853" y="5041892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Otomatik</a:t>
            </a:r>
            <a:r>
              <a:rPr lang="de-DE" b="1" dirty="0"/>
              <a:t> </a:t>
            </a:r>
            <a:r>
              <a:rPr lang="de-DE" b="1" dirty="0" err="1"/>
              <a:t>takım</a:t>
            </a:r>
            <a:r>
              <a:rPr lang="de-DE" b="1" dirty="0"/>
              <a:t> </a:t>
            </a:r>
            <a:r>
              <a:rPr lang="de-DE" b="1" dirty="0" err="1"/>
              <a:t>tezgahı</a:t>
            </a:r>
            <a:r>
              <a:rPr lang="de-DE" b="1" dirty="0"/>
              <a:t> </a:t>
            </a:r>
            <a:r>
              <a:rPr lang="de-DE" b="1" dirty="0" err="1"/>
              <a:t>yükleme</a:t>
            </a:r>
            <a:endParaRPr lang="de-DE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Systemintegrator Logo</a:t>
            </a:r>
          </a:p>
          <a:p>
            <a:pPr algn="ctr"/>
            <a:r>
              <a:rPr lang="de-DE" dirty="0" err="1"/>
              <a:t>height</a:t>
            </a:r>
            <a:r>
              <a:rPr lang="de-DE" dirty="0"/>
              <a:t>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548CAE1-3268-57C0-877D-5A71961CF4C4}"/>
              </a:ext>
            </a:extLst>
          </p:cNvPr>
          <p:cNvGrpSpPr/>
          <p:nvPr/>
        </p:nvGrpSpPr>
        <p:grpSpPr>
          <a:xfrm>
            <a:off x="5022571" y="3624660"/>
            <a:ext cx="1038493" cy="2672237"/>
            <a:chOff x="3398648" y="1869063"/>
            <a:chExt cx="1695450" cy="4378496"/>
          </a:xfrm>
        </p:grpSpPr>
        <p:pic>
          <p:nvPicPr>
            <p:cNvPr id="11" name="Grafik 10" descr="Mann mit verschränkten Armen">
              <a:extLst>
                <a:ext uri="{FF2B5EF4-FFF2-40B4-BE49-F238E27FC236}">
                  <a16:creationId xmlns:a16="http://schemas.microsoft.com/office/drawing/2014/main" id="{A33696D2-A1EA-E397-69CF-C217374A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2" name="Grafik 11" descr="Junge mit kurzen Haaren">
              <a:extLst>
                <a:ext uri="{FF2B5EF4-FFF2-40B4-BE49-F238E27FC236}">
                  <a16:creationId xmlns:a16="http://schemas.microsoft.com/office/drawing/2014/main" id="{605451B6-7661-7AA5-A0FB-3B1FE1DE2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3" name="Grafik 12" descr="Ein glückliches Gesicht">
              <a:extLst>
                <a:ext uri="{FF2B5EF4-FFF2-40B4-BE49-F238E27FC236}">
                  <a16:creationId xmlns:a16="http://schemas.microsoft.com/office/drawing/2014/main" id="{B635EB51-4E3E-959B-30F6-AC1E4CA10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0604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5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Hakkımda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18EFB3-5CC5-92B8-E84D-A488F000826B}"/>
              </a:ext>
            </a:extLst>
          </p:cNvPr>
          <p:cNvSpPr txBox="1"/>
          <p:nvPr/>
        </p:nvSpPr>
        <p:spPr>
          <a:xfrm>
            <a:off x="5032445" y="4769029"/>
            <a:ext cx="6574098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İsim Soyisim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Pozisyon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Birim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5" name="Grafik 4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id="{736AC51E-14DA-471F-8D0A-B5178E4F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226"/>
            <a:ext cx="12192000" cy="304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514CA2-3E2F-5BA7-B9E7-68E0E4CA941B}"/>
              </a:ext>
            </a:extLst>
          </p:cNvPr>
          <p:cNvSpPr/>
          <p:nvPr/>
        </p:nvSpPr>
        <p:spPr>
          <a:xfrm>
            <a:off x="1443061" y="3580383"/>
            <a:ext cx="3240000" cy="28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Profil Resmi</a:t>
            </a:r>
            <a:endParaRPr lang="de-DE" dirty="0"/>
          </a:p>
          <a:p>
            <a:pPr algn="ctr"/>
            <a:r>
              <a:rPr lang="de-DE" dirty="0"/>
              <a:t>8 cm x 9 cm</a:t>
            </a:r>
          </a:p>
        </p:txBody>
      </p:sp>
    </p:spTree>
    <p:extLst>
      <p:ext uri="{BB962C8B-B14F-4D97-AF65-F5344CB8AC3E}">
        <p14:creationId xmlns:p14="http://schemas.microsoft.com/office/powerpoint/2010/main" val="368613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976372-402E-B90C-A3E2-3D69B459C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A6333-0286-AC6F-B4AA-0AA78B2AA6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tr-TR" dirty="0"/>
              <a:t>Nereden geldik ?</a:t>
            </a: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668156F-D51B-3043-9202-F971BA34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7207825" cy="847811"/>
          </a:xfrm>
        </p:spPr>
        <p:txBody>
          <a:bodyPr/>
          <a:lstStyle/>
          <a:p>
            <a:pPr rtl="0"/>
            <a:r>
              <a:rPr lang="tr-TR" dirty="0">
                <a:solidFill>
                  <a:srgbClr val="003D6A"/>
                </a:solidFill>
              </a:rPr>
              <a:t>Bir atölyeden üretim sürecinizde partnerliğe uzanan hikayemiz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4F78C21-937D-33C7-750C-51A03C2AA8D2}"/>
              </a:ext>
            </a:extLst>
          </p:cNvPr>
          <p:cNvSpPr txBox="1"/>
          <p:nvPr/>
        </p:nvSpPr>
        <p:spPr>
          <a:xfrm>
            <a:off x="1713401" y="5391047"/>
            <a:ext cx="1266904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Yeni ürün grubu: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Çeneler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9A8118F-82DF-B9A8-5D1E-A3E9C8B9F461}"/>
              </a:ext>
            </a:extLst>
          </p:cNvPr>
          <p:cNvSpPr txBox="1"/>
          <p:nvPr/>
        </p:nvSpPr>
        <p:spPr>
          <a:xfrm>
            <a:off x="4655861" y="3388777"/>
            <a:ext cx="1607108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Yeni ürün grubu: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İş Bağlama Sistemleri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AF0138F-F47B-30F4-7843-5F9A65B32273}"/>
              </a:ext>
            </a:extLst>
          </p:cNvPr>
          <p:cNvSpPr txBox="1"/>
          <p:nvPr/>
        </p:nvSpPr>
        <p:spPr>
          <a:xfrm>
            <a:off x="6764625" y="3385658"/>
            <a:ext cx="1621543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PCB Panel Ayırma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Teknolojisi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9629075-95EE-A41B-AD14-49899F4434DE}"/>
              </a:ext>
            </a:extLst>
          </p:cNvPr>
          <p:cNvSpPr txBox="1"/>
          <p:nvPr/>
        </p:nvSpPr>
        <p:spPr>
          <a:xfrm>
            <a:off x="7866988" y="5002554"/>
            <a:ext cx="1427162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Yardımcı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operasyonlar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için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tutucu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7BFAEDA-44E4-39BE-C3C7-95FDC882775F}"/>
              </a:ext>
            </a:extLst>
          </p:cNvPr>
          <p:cNvSpPr txBox="1"/>
          <p:nvPr/>
        </p:nvSpPr>
        <p:spPr>
          <a:xfrm>
            <a:off x="3676266" y="5890232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Yeni ürün grubu: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Tutucu Sistemleri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F21DD9F6-AC46-BC15-F2C8-E00436E520D3}"/>
              </a:ext>
            </a:extLst>
          </p:cNvPr>
          <p:cNvSpPr txBox="1"/>
          <p:nvPr/>
        </p:nvSpPr>
        <p:spPr>
          <a:xfrm>
            <a:off x="8962137" y="3311518"/>
            <a:ext cx="1249697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iTENDO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İlk akıllı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Takım tutucu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DC27975A-F3FE-87A8-B44D-39D45CFCCE3F}"/>
              </a:ext>
            </a:extLst>
          </p:cNvPr>
          <p:cNvSpPr txBox="1"/>
          <p:nvPr/>
        </p:nvSpPr>
        <p:spPr>
          <a:xfrm>
            <a:off x="9987883" y="4982445"/>
            <a:ext cx="1249697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ADHESO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Yapışkan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tutucu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7C562570-23C8-7684-7B1B-29E7F8B5D764}"/>
              </a:ext>
            </a:extLst>
          </p:cNvPr>
          <p:cNvSpPr txBox="1"/>
          <p:nvPr/>
        </p:nvSpPr>
        <p:spPr>
          <a:xfrm>
            <a:off x="10964380" y="2740402"/>
            <a:ext cx="159818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Robot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Uygulama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Merkezleri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8ED030-72DD-B930-26D1-9C8BF5D179BE}"/>
              </a:ext>
            </a:extLst>
          </p:cNvPr>
          <p:cNvSpPr txBox="1"/>
          <p:nvPr/>
        </p:nvSpPr>
        <p:spPr>
          <a:xfrm>
            <a:off x="804470" y="3547948"/>
            <a:ext cx="1880397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Friedrich Schunk</a:t>
            </a:r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mekanik atölyesini kurdu.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74A24E-9FEA-A3D3-8A46-AF52203FB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95" y="4489310"/>
            <a:ext cx="10921971" cy="45719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E6942A65-DE60-670C-52CA-DCF0FDE7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588" y="44454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Oval 31">
            <a:extLst>
              <a:ext uri="{FF2B5EF4-FFF2-40B4-BE49-F238E27FC236}">
                <a16:creationId xmlns:a16="http://schemas.microsoft.com/office/drawing/2014/main" id="{78CC9352-BB76-1FB4-A388-E8BDEAAB8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95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Oval 31">
            <a:extLst>
              <a:ext uri="{FF2B5EF4-FFF2-40B4-BE49-F238E27FC236}">
                <a16:creationId xmlns:a16="http://schemas.microsoft.com/office/drawing/2014/main" id="{FA592E7D-5E29-EF31-99A0-00CA9586A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235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DA138FDF-9F72-849C-131C-9B65D0E1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53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Oval 31">
            <a:extLst>
              <a:ext uri="{FF2B5EF4-FFF2-40B4-BE49-F238E27FC236}">
                <a16:creationId xmlns:a16="http://schemas.microsoft.com/office/drawing/2014/main" id="{D52B350E-08E6-9B6E-3070-AE2DC2984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288" y="4442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A18E9AD9-C987-A3CF-4286-54C48C21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312" y="44445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Oval 31">
            <a:extLst>
              <a:ext uri="{FF2B5EF4-FFF2-40B4-BE49-F238E27FC236}">
                <a16:creationId xmlns:a16="http://schemas.microsoft.com/office/drawing/2014/main" id="{3D108B24-785B-9742-1B05-33FC7109B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171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EE12F903-673F-7AA7-D02B-8CB0814A1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826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Oval 31">
            <a:extLst>
              <a:ext uri="{FF2B5EF4-FFF2-40B4-BE49-F238E27FC236}">
                <a16:creationId xmlns:a16="http://schemas.microsoft.com/office/drawing/2014/main" id="{5B8410DB-BD7B-0DFD-B8A7-D30F295F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08" y="4425409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77EC61A6-B1BB-B704-1F8A-A47FE087D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938" y="4443476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8B28A7A4-891E-2AB4-7CC0-F4B4E024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8" y="4447280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91107154-F052-F191-420F-8ED464FC8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" r="-447"/>
          <a:stretch/>
        </p:blipFill>
        <p:spPr>
          <a:xfrm>
            <a:off x="871145" y="2484146"/>
            <a:ext cx="1009317" cy="944327"/>
          </a:xfrm>
          <a:prstGeom prst="rect">
            <a:avLst/>
          </a:prstGeom>
          <a:ln w="3175">
            <a:noFill/>
          </a:ln>
        </p:spPr>
      </p:pic>
      <p:cxnSp>
        <p:nvCxnSpPr>
          <p:cNvPr id="45" name="Gerade Verbindung 151">
            <a:extLst>
              <a:ext uri="{FF2B5EF4-FFF2-40B4-BE49-F238E27FC236}">
                <a16:creationId xmlns:a16="http://schemas.microsoft.com/office/drawing/2014/main" id="{332D22DD-D119-4882-AFA0-24F6C1909CB7}"/>
              </a:ext>
            </a:extLst>
          </p:cNvPr>
          <p:cNvCxnSpPr>
            <a:cxnSpLocks/>
          </p:cNvCxnSpPr>
          <p:nvPr/>
        </p:nvCxnSpPr>
        <p:spPr>
          <a:xfrm>
            <a:off x="808451" y="3582720"/>
            <a:ext cx="0" cy="7865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9CE6EACB-911F-BE5C-4EE0-1B468E10BB9C}"/>
              </a:ext>
            </a:extLst>
          </p:cNvPr>
          <p:cNvSpPr txBox="1"/>
          <p:nvPr/>
        </p:nvSpPr>
        <p:spPr>
          <a:xfrm>
            <a:off x="400861" y="459154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1945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6E5F991-7D72-BF35-C531-4495C9E6F59D}"/>
              </a:ext>
            </a:extLst>
          </p:cNvPr>
          <p:cNvSpPr txBox="1"/>
          <p:nvPr/>
        </p:nvSpPr>
        <p:spPr>
          <a:xfrm>
            <a:off x="3227073" y="406167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1983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8A68C19-AD29-391E-0F58-197473B84E66}"/>
              </a:ext>
            </a:extLst>
          </p:cNvPr>
          <p:cNvSpPr txBox="1"/>
          <p:nvPr/>
        </p:nvSpPr>
        <p:spPr>
          <a:xfrm>
            <a:off x="5307280" y="4068572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1994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88E8A8E-F728-1C8C-AB6D-8864650CA688}"/>
              </a:ext>
            </a:extLst>
          </p:cNvPr>
          <p:cNvSpPr txBox="1"/>
          <p:nvPr/>
        </p:nvSpPr>
        <p:spPr>
          <a:xfrm>
            <a:off x="7462123" y="404052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2016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6E79865-CB59-EE19-749F-B3A11F2F58AF}"/>
              </a:ext>
            </a:extLst>
          </p:cNvPr>
          <p:cNvSpPr txBox="1"/>
          <p:nvPr/>
        </p:nvSpPr>
        <p:spPr>
          <a:xfrm>
            <a:off x="1305091" y="4057629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1966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3DAD3F0-03E0-2F74-9613-4CCC4AE1B94D}"/>
              </a:ext>
            </a:extLst>
          </p:cNvPr>
          <p:cNvSpPr txBox="1"/>
          <p:nvPr/>
        </p:nvSpPr>
        <p:spPr>
          <a:xfrm>
            <a:off x="4237885" y="461631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1988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DBF5027-F968-7358-4A5C-0E27D801B883}"/>
              </a:ext>
            </a:extLst>
          </p:cNvPr>
          <p:cNvSpPr txBox="1"/>
          <p:nvPr/>
        </p:nvSpPr>
        <p:spPr>
          <a:xfrm>
            <a:off x="6427320" y="4566984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2013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398BCA3-1482-2884-0D28-4BEF5AC320DB}"/>
              </a:ext>
            </a:extLst>
          </p:cNvPr>
          <p:cNvSpPr txBox="1"/>
          <p:nvPr/>
        </p:nvSpPr>
        <p:spPr>
          <a:xfrm>
            <a:off x="8523959" y="457939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2018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5038979-5A96-6C23-38CC-D84BA7CCE8A1}"/>
              </a:ext>
            </a:extLst>
          </p:cNvPr>
          <p:cNvSpPr txBox="1"/>
          <p:nvPr/>
        </p:nvSpPr>
        <p:spPr>
          <a:xfrm>
            <a:off x="9586986" y="405473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2020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20AB8CD-2845-2EE8-01B1-A580FEA28BF4}"/>
              </a:ext>
            </a:extLst>
          </p:cNvPr>
          <p:cNvSpPr txBox="1"/>
          <p:nvPr/>
        </p:nvSpPr>
        <p:spPr>
          <a:xfrm>
            <a:off x="10557893" y="459708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2021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1A6122BC-34BF-B048-F33F-C186F05DFB84}"/>
              </a:ext>
            </a:extLst>
          </p:cNvPr>
          <p:cNvSpPr txBox="1"/>
          <p:nvPr/>
        </p:nvSpPr>
        <p:spPr>
          <a:xfrm>
            <a:off x="2245626" y="4593331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1978</a:t>
            </a:r>
          </a:p>
        </p:txBody>
      </p:sp>
      <p:cxnSp>
        <p:nvCxnSpPr>
          <p:cNvPr id="58" name="Gerade Verbindung 159">
            <a:extLst>
              <a:ext uri="{FF2B5EF4-FFF2-40B4-BE49-F238E27FC236}">
                <a16:creationId xmlns:a16="http://schemas.microsoft.com/office/drawing/2014/main" id="{7E7EA948-D3B5-D6C6-F94C-44380259CD7C}"/>
              </a:ext>
            </a:extLst>
          </p:cNvPr>
          <p:cNvCxnSpPr>
            <a:cxnSpLocks/>
          </p:cNvCxnSpPr>
          <p:nvPr/>
        </p:nvCxnSpPr>
        <p:spPr>
          <a:xfrm>
            <a:off x="7866639" y="4637056"/>
            <a:ext cx="0" cy="842629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7">
            <a:extLst>
              <a:ext uri="{FF2B5EF4-FFF2-40B4-BE49-F238E27FC236}">
                <a16:creationId xmlns:a16="http://schemas.microsoft.com/office/drawing/2014/main" id="{61CEE4B7-DC42-8876-06CE-F8E94DE6B801}"/>
              </a:ext>
            </a:extLst>
          </p:cNvPr>
          <p:cNvCxnSpPr>
            <a:cxnSpLocks/>
          </p:cNvCxnSpPr>
          <p:nvPr/>
        </p:nvCxnSpPr>
        <p:spPr>
          <a:xfrm flipH="1">
            <a:off x="10953613" y="2498003"/>
            <a:ext cx="1882" cy="1871292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165">
            <a:extLst>
              <a:ext uri="{FF2B5EF4-FFF2-40B4-BE49-F238E27FC236}">
                <a16:creationId xmlns:a16="http://schemas.microsoft.com/office/drawing/2014/main" id="{CEF6CA62-D676-8294-0F0B-11CC0DC38CA8}"/>
              </a:ext>
            </a:extLst>
          </p:cNvPr>
          <p:cNvCxnSpPr>
            <a:cxnSpLocks/>
          </p:cNvCxnSpPr>
          <p:nvPr/>
        </p:nvCxnSpPr>
        <p:spPr>
          <a:xfrm>
            <a:off x="1697879" y="4647178"/>
            <a:ext cx="3989" cy="1057656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165">
            <a:extLst>
              <a:ext uri="{FF2B5EF4-FFF2-40B4-BE49-F238E27FC236}">
                <a16:creationId xmlns:a16="http://schemas.microsoft.com/office/drawing/2014/main" id="{372E369A-8E3B-DDB4-D7A3-55CF58A14270}"/>
              </a:ext>
            </a:extLst>
          </p:cNvPr>
          <p:cNvCxnSpPr>
            <a:cxnSpLocks/>
          </p:cNvCxnSpPr>
          <p:nvPr/>
        </p:nvCxnSpPr>
        <p:spPr>
          <a:xfrm>
            <a:off x="4655861" y="3410141"/>
            <a:ext cx="0" cy="9433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165">
            <a:extLst>
              <a:ext uri="{FF2B5EF4-FFF2-40B4-BE49-F238E27FC236}">
                <a16:creationId xmlns:a16="http://schemas.microsoft.com/office/drawing/2014/main" id="{C0A13462-EAD0-CB1E-3336-432CDE96152E}"/>
              </a:ext>
            </a:extLst>
          </p:cNvPr>
          <p:cNvCxnSpPr>
            <a:cxnSpLocks/>
          </p:cNvCxnSpPr>
          <p:nvPr/>
        </p:nvCxnSpPr>
        <p:spPr>
          <a:xfrm>
            <a:off x="6773101" y="3428473"/>
            <a:ext cx="1272" cy="93012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165">
            <a:extLst>
              <a:ext uri="{FF2B5EF4-FFF2-40B4-BE49-F238E27FC236}">
                <a16:creationId xmlns:a16="http://schemas.microsoft.com/office/drawing/2014/main" id="{B4EB84BF-B4FF-63D7-2DB3-0F1530230C74}"/>
              </a:ext>
            </a:extLst>
          </p:cNvPr>
          <p:cNvCxnSpPr>
            <a:cxnSpLocks/>
          </p:cNvCxnSpPr>
          <p:nvPr/>
        </p:nvCxnSpPr>
        <p:spPr>
          <a:xfrm>
            <a:off x="8950158" y="3338066"/>
            <a:ext cx="0" cy="1016211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157">
            <a:extLst>
              <a:ext uri="{FF2B5EF4-FFF2-40B4-BE49-F238E27FC236}">
                <a16:creationId xmlns:a16="http://schemas.microsoft.com/office/drawing/2014/main" id="{132431BE-D474-30DE-2326-B916CA4A0F1C}"/>
              </a:ext>
            </a:extLst>
          </p:cNvPr>
          <p:cNvCxnSpPr>
            <a:cxnSpLocks/>
          </p:cNvCxnSpPr>
          <p:nvPr/>
        </p:nvCxnSpPr>
        <p:spPr>
          <a:xfrm>
            <a:off x="3636525" y="4642344"/>
            <a:ext cx="3385" cy="1562924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158">
            <a:extLst>
              <a:ext uri="{FF2B5EF4-FFF2-40B4-BE49-F238E27FC236}">
                <a16:creationId xmlns:a16="http://schemas.microsoft.com/office/drawing/2014/main" id="{B64D1C9F-51E2-FDDD-7BBD-11265F0C5320}"/>
              </a:ext>
            </a:extLst>
          </p:cNvPr>
          <p:cNvCxnSpPr>
            <a:cxnSpLocks/>
          </p:cNvCxnSpPr>
          <p:nvPr/>
        </p:nvCxnSpPr>
        <p:spPr>
          <a:xfrm>
            <a:off x="5716570" y="4637056"/>
            <a:ext cx="0" cy="78172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160">
            <a:extLst>
              <a:ext uri="{FF2B5EF4-FFF2-40B4-BE49-F238E27FC236}">
                <a16:creationId xmlns:a16="http://schemas.microsoft.com/office/drawing/2014/main" id="{FCD7EB4C-3CD7-888B-2670-5EF0B3CD980B}"/>
              </a:ext>
            </a:extLst>
          </p:cNvPr>
          <p:cNvCxnSpPr>
            <a:cxnSpLocks/>
          </p:cNvCxnSpPr>
          <p:nvPr/>
        </p:nvCxnSpPr>
        <p:spPr>
          <a:xfrm flipH="1">
            <a:off x="9974711" y="4617966"/>
            <a:ext cx="34" cy="83266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>
            <a:extLst>
              <a:ext uri="{FF2B5EF4-FFF2-40B4-BE49-F238E27FC236}">
                <a16:creationId xmlns:a16="http://schemas.microsoft.com/office/drawing/2014/main" id="{DFBC6816-0EE4-26E3-F105-26E21EA978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40" y="5535557"/>
            <a:ext cx="793749" cy="815710"/>
          </a:xfrm>
          <a:prstGeom prst="rect">
            <a:avLst/>
          </a:prstGeom>
        </p:spPr>
      </p:pic>
      <p:pic>
        <p:nvPicPr>
          <p:cNvPr id="68" name="Grafik 6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544529B5-E093-1BBC-FEA0-20947BF9A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45" y="5566937"/>
            <a:ext cx="499245" cy="983129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1FCF2E69-59CD-1877-7880-0460EE62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484" y="4986573"/>
            <a:ext cx="780874" cy="928107"/>
          </a:xfrm>
          <a:prstGeom prst="rect">
            <a:avLst/>
          </a:prstGeom>
        </p:spPr>
      </p:pic>
      <p:pic>
        <p:nvPicPr>
          <p:cNvPr id="70" name="Grafik 69" descr="Ein Bild, das Projektor enthält.&#10;&#10;Automatisch generierte Beschreibung">
            <a:extLst>
              <a:ext uri="{FF2B5EF4-FFF2-40B4-BE49-F238E27FC236}">
                <a16:creationId xmlns:a16="http://schemas.microsoft.com/office/drawing/2014/main" id="{C9CAFA06-4ECB-3E68-5C2C-DF3462860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6708" y="5427465"/>
            <a:ext cx="1052046" cy="742305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EEEB3FF-5D54-976C-04AC-D96B40D0F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4395" y="2340313"/>
            <a:ext cx="352204" cy="90986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81840D2E-3F22-E519-4B49-47EA55F2E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7547" y="2484146"/>
            <a:ext cx="688277" cy="214226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3D2E01D-FFBD-92DE-BEB6-7846769988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6" t="34878" r="3694"/>
          <a:stretch/>
        </p:blipFill>
        <p:spPr>
          <a:xfrm>
            <a:off x="1658054" y="4813624"/>
            <a:ext cx="742086" cy="555874"/>
          </a:xfrm>
          <a:prstGeom prst="rect">
            <a:avLst/>
          </a:prstGeom>
        </p:spPr>
      </p:pic>
      <p:cxnSp>
        <p:nvCxnSpPr>
          <p:cNvPr id="74" name="Gerade Verbindung 157">
            <a:extLst>
              <a:ext uri="{FF2B5EF4-FFF2-40B4-BE49-F238E27FC236}">
                <a16:creationId xmlns:a16="http://schemas.microsoft.com/office/drawing/2014/main" id="{B660C7ED-3246-CDE1-BA90-ED8321B7BDD0}"/>
              </a:ext>
            </a:extLst>
          </p:cNvPr>
          <p:cNvCxnSpPr>
            <a:cxnSpLocks/>
          </p:cNvCxnSpPr>
          <p:nvPr/>
        </p:nvCxnSpPr>
        <p:spPr>
          <a:xfrm flipH="1">
            <a:off x="2655078" y="3428473"/>
            <a:ext cx="1876" cy="942608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fik 74">
            <a:extLst>
              <a:ext uri="{FF2B5EF4-FFF2-40B4-BE49-F238E27FC236}">
                <a16:creationId xmlns:a16="http://schemas.microsoft.com/office/drawing/2014/main" id="{7BD388E9-4F7A-590D-BD3E-47B833DDB6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2" r="32686"/>
          <a:stretch/>
        </p:blipFill>
        <p:spPr>
          <a:xfrm>
            <a:off x="2641840" y="2366508"/>
            <a:ext cx="579104" cy="1103183"/>
          </a:xfrm>
          <a:prstGeom prst="rect">
            <a:avLst/>
          </a:prstGeom>
        </p:spPr>
      </p:pic>
      <p:sp>
        <p:nvSpPr>
          <p:cNvPr id="76" name="Textfeld 75">
            <a:extLst>
              <a:ext uri="{FF2B5EF4-FFF2-40B4-BE49-F238E27FC236}">
                <a16:creationId xmlns:a16="http://schemas.microsoft.com/office/drawing/2014/main" id="{6D2609D3-8900-3DD3-5C9A-BEBF82D92213}"/>
              </a:ext>
            </a:extLst>
          </p:cNvPr>
          <p:cNvSpPr txBox="1"/>
          <p:nvPr/>
        </p:nvSpPr>
        <p:spPr>
          <a:xfrm>
            <a:off x="2648246" y="3388777"/>
            <a:ext cx="162869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Yeni ürün grubu:</a:t>
            </a:r>
            <a:b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Hidrolik genleşme</a:t>
            </a:r>
          </a:p>
          <a:p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teknolojisi</a:t>
            </a:r>
            <a:endParaRPr lang="de-D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C5387E4D-3CE8-DBAB-3EF7-579B36DE72B1}"/>
              </a:ext>
            </a:extLst>
          </p:cNvPr>
          <p:cNvSpPr txBox="1"/>
          <p:nvPr/>
        </p:nvSpPr>
        <p:spPr>
          <a:xfrm>
            <a:off x="5725722" y="5121387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Yeni ürün grubu:</a:t>
            </a:r>
          </a:p>
          <a:p>
            <a:pPr rtl="0"/>
            <a:r>
              <a:rPr lang="tr-T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Aynalar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Eine Ecke des Rechtecks schneiden 6">
            <a:extLst>
              <a:ext uri="{FF2B5EF4-FFF2-40B4-BE49-F238E27FC236}">
                <a16:creationId xmlns:a16="http://schemas.microsoft.com/office/drawing/2014/main" id="{21C2E8B0-5FA9-EF1D-5841-C83D5F75B3B4}"/>
              </a:ext>
            </a:extLst>
          </p:cNvPr>
          <p:cNvSpPr/>
          <p:nvPr/>
        </p:nvSpPr>
        <p:spPr>
          <a:xfrm flipV="1">
            <a:off x="4645980" y="1934488"/>
            <a:ext cx="2281961" cy="811592"/>
          </a:xfrm>
          <a:custGeom>
            <a:avLst/>
            <a:gdLst>
              <a:gd name="connsiteX0" fmla="*/ 0 w 7150640"/>
              <a:gd name="connsiteY0" fmla="*/ 0 h 2669022"/>
              <a:gd name="connsiteX1" fmla="*/ 6629594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214924 w 7150640"/>
              <a:gd name="connsiteY1" fmla="*/ 15949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40496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08599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684971 h 2684971"/>
              <a:gd name="connsiteX5" fmla="*/ 0 w 7150640"/>
              <a:gd name="connsiteY5" fmla="*/ 15949 h 2684971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513707 h 2684971"/>
              <a:gd name="connsiteX5" fmla="*/ 0 w 7150640"/>
              <a:gd name="connsiteY5" fmla="*/ 15949 h 2684971"/>
              <a:gd name="connsiteX0" fmla="*/ 0 w 7150640"/>
              <a:gd name="connsiteY0" fmla="*/ 15949 h 2530019"/>
              <a:gd name="connsiteX1" fmla="*/ 6135180 w 7150640"/>
              <a:gd name="connsiteY1" fmla="*/ 0 h 2530019"/>
              <a:gd name="connsiteX2" fmla="*/ 7150640 w 7150640"/>
              <a:gd name="connsiteY2" fmla="*/ 536995 h 2530019"/>
              <a:gd name="connsiteX3" fmla="*/ 7142446 w 7150640"/>
              <a:gd name="connsiteY3" fmla="*/ 2530019 h 2530019"/>
              <a:gd name="connsiteX4" fmla="*/ 0 w 7150640"/>
              <a:gd name="connsiteY4" fmla="*/ 2513707 h 2530019"/>
              <a:gd name="connsiteX5" fmla="*/ 0 w 7150640"/>
              <a:gd name="connsiteY5" fmla="*/ 15949 h 2530019"/>
              <a:gd name="connsiteX0" fmla="*/ 0 w 7150640"/>
              <a:gd name="connsiteY0" fmla="*/ 15949 h 2513707"/>
              <a:gd name="connsiteX1" fmla="*/ 6135180 w 7150640"/>
              <a:gd name="connsiteY1" fmla="*/ 0 h 2513707"/>
              <a:gd name="connsiteX2" fmla="*/ 7150640 w 7150640"/>
              <a:gd name="connsiteY2" fmla="*/ 536995 h 2513707"/>
              <a:gd name="connsiteX3" fmla="*/ 7142447 w 7150640"/>
              <a:gd name="connsiteY3" fmla="*/ 2505553 h 2513707"/>
              <a:gd name="connsiteX4" fmla="*/ 0 w 7150640"/>
              <a:gd name="connsiteY4" fmla="*/ 2513707 h 2513707"/>
              <a:gd name="connsiteX5" fmla="*/ 0 w 7150640"/>
              <a:gd name="connsiteY5" fmla="*/ 15949 h 2513707"/>
              <a:gd name="connsiteX0" fmla="*/ 0 w 7150640"/>
              <a:gd name="connsiteY0" fmla="*/ 15949 h 2516230"/>
              <a:gd name="connsiteX1" fmla="*/ 6135180 w 7150640"/>
              <a:gd name="connsiteY1" fmla="*/ 0 h 2516230"/>
              <a:gd name="connsiteX2" fmla="*/ 7150640 w 7150640"/>
              <a:gd name="connsiteY2" fmla="*/ 536995 h 2516230"/>
              <a:gd name="connsiteX3" fmla="*/ 7142448 w 7150640"/>
              <a:gd name="connsiteY3" fmla="*/ 2516230 h 2516230"/>
              <a:gd name="connsiteX4" fmla="*/ 0 w 7150640"/>
              <a:gd name="connsiteY4" fmla="*/ 2513707 h 2516230"/>
              <a:gd name="connsiteX5" fmla="*/ 0 w 7150640"/>
              <a:gd name="connsiteY5" fmla="*/ 15949 h 2516230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48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3754"/>
              <a:gd name="connsiteY0" fmla="*/ 0 h 2516295"/>
              <a:gd name="connsiteX1" fmla="*/ 6135180 w 7153754"/>
              <a:gd name="connsiteY1" fmla="*/ 65 h 2516295"/>
              <a:gd name="connsiteX2" fmla="*/ 7150640 w 7153754"/>
              <a:gd name="connsiteY2" fmla="*/ 537060 h 2516295"/>
              <a:gd name="connsiteX3" fmla="*/ 7153177 w 7153754"/>
              <a:gd name="connsiteY3" fmla="*/ 2516295 h 2516295"/>
              <a:gd name="connsiteX4" fmla="*/ 0 w 7153754"/>
              <a:gd name="connsiteY4" fmla="*/ 2513772 h 2516295"/>
              <a:gd name="connsiteX5" fmla="*/ 0 w 7153754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50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7815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0640" h="2516295">
                <a:moveTo>
                  <a:pt x="0" y="0"/>
                </a:moveTo>
                <a:lnTo>
                  <a:pt x="6135180" y="65"/>
                </a:lnTo>
                <a:lnTo>
                  <a:pt x="7150640" y="537060"/>
                </a:lnTo>
                <a:cubicBezTo>
                  <a:pt x="7147909" y="1201401"/>
                  <a:pt x="7150546" y="1851954"/>
                  <a:pt x="7147815" y="2516295"/>
                </a:cubicBezTo>
                <a:lnTo>
                  <a:pt x="0" y="2513772"/>
                </a:lnTo>
                <a:lnTo>
                  <a:pt x="0" y="0"/>
                </a:lnTo>
                <a:close/>
              </a:path>
            </a:pathLst>
          </a:custGeom>
          <a:solidFill>
            <a:srgbClr val="BCCF00"/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D9A4492-4ECE-2283-FB0F-BA0E9400D77B}"/>
              </a:ext>
            </a:extLst>
          </p:cNvPr>
          <p:cNvSpPr txBox="1"/>
          <p:nvPr/>
        </p:nvSpPr>
        <p:spPr>
          <a:xfrm>
            <a:off x="4780145" y="2053207"/>
            <a:ext cx="2223829" cy="6524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Ne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yapıyoruz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: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Müşterilerimiz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için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daha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fazla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üretkenlik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.</a:t>
            </a:r>
            <a:endParaRPr kumimoji="0" lang="en-US" sz="1400" b="1" u="none" strike="noStrike" kern="1200" cap="none" spc="0" normalizeH="0" baseline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2" charset="77"/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96D16B9B-697E-CD46-57EF-30172909E7E7}"/>
              </a:ext>
            </a:extLst>
          </p:cNvPr>
          <p:cNvSpPr/>
          <p:nvPr/>
        </p:nvSpPr>
        <p:spPr>
          <a:xfrm rot="10800000">
            <a:off x="11307218" y="4457356"/>
            <a:ext cx="855538" cy="11779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3000">
                <a:srgbClr val="E3E3E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42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35B6C682-AD48-36F9-FC75-A65C393D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tr-TR" dirty="0">
                <a:solidFill>
                  <a:schemeClr val="bg1"/>
                </a:solidFill>
              </a:rPr>
              <a:t>Müşterilerimiz için ileri seviye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E05056-9964-0C5D-985C-21F35E9C5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34D2192-E4EA-7616-6417-6E9CF792A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tr-TR" dirty="0"/>
              <a:t>Nereye gidiyoruz..</a:t>
            </a:r>
            <a:endParaRPr lang="en-US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30689A65-5D0C-8BFB-303D-B826CB4DF6D1}"/>
              </a:ext>
            </a:extLst>
          </p:cNvPr>
          <p:cNvCxnSpPr/>
          <p:nvPr/>
        </p:nvCxnSpPr>
        <p:spPr>
          <a:xfrm flipV="1">
            <a:off x="24025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46F6FA0-EEBA-C090-9C6D-778DC01ECAC3}"/>
              </a:ext>
            </a:extLst>
          </p:cNvPr>
          <p:cNvSpPr txBox="1"/>
          <p:nvPr/>
        </p:nvSpPr>
        <p:spPr>
          <a:xfrm>
            <a:off x="1112658" y="3469857"/>
            <a:ext cx="2579776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Yüksek kaliteli ürünler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00548B-D428-016A-9B0A-B1DCFB677BE1}"/>
              </a:ext>
            </a:extLst>
          </p:cNvPr>
          <p:cNvSpPr/>
          <p:nvPr/>
        </p:nvSpPr>
        <p:spPr>
          <a:xfrm>
            <a:off x="22083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1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DAAB61C-2434-234C-303D-37AF36CFE513}"/>
              </a:ext>
            </a:extLst>
          </p:cNvPr>
          <p:cNvCxnSpPr>
            <a:cxnSpLocks/>
          </p:cNvCxnSpPr>
          <p:nvPr/>
        </p:nvCxnSpPr>
        <p:spPr>
          <a:xfrm flipV="1">
            <a:off x="47987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D8408B0-80F1-AAC0-2208-D5280D5AE455}"/>
              </a:ext>
            </a:extLst>
          </p:cNvPr>
          <p:cNvSpPr txBox="1"/>
          <p:nvPr/>
        </p:nvSpPr>
        <p:spPr>
          <a:xfrm>
            <a:off x="3501492" y="3469857"/>
            <a:ext cx="259450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Akıllı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000" b="1" dirty="0">
                <a:solidFill>
                  <a:prstClr val="white"/>
                </a:solidFill>
                <a:latin typeface="Fago Pro" panose="02000506040000020004" pitchFamily="2" charset="77"/>
              </a:rPr>
              <a:t>inovasyonlar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385B93-5B9E-7D23-A495-28151AF63D13}"/>
              </a:ext>
            </a:extLst>
          </p:cNvPr>
          <p:cNvSpPr/>
          <p:nvPr/>
        </p:nvSpPr>
        <p:spPr>
          <a:xfrm>
            <a:off x="46045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2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8C98E97-464C-5865-B2E1-7600935C9C5E}"/>
              </a:ext>
            </a:extLst>
          </p:cNvPr>
          <p:cNvCxnSpPr/>
          <p:nvPr/>
        </p:nvCxnSpPr>
        <p:spPr>
          <a:xfrm flipV="1">
            <a:off x="7052099" y="3525681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C672C87-F7E6-1E86-2C1E-FE30E8616D99}"/>
              </a:ext>
            </a:extLst>
          </p:cNvPr>
          <p:cNvSpPr txBox="1"/>
          <p:nvPr/>
        </p:nvSpPr>
        <p:spPr>
          <a:xfrm>
            <a:off x="5639467" y="2530672"/>
            <a:ext cx="28252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Otomasyonda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000" b="1" dirty="0">
                <a:solidFill>
                  <a:prstClr val="white"/>
                </a:solidFill>
                <a:latin typeface="Fago Pro" panose="02000506040000020004" pitchFamily="2" charset="77"/>
              </a:rPr>
              <a:t>uzmanlık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922C60-8F2E-E2E2-1A9D-21F63247BD45}"/>
              </a:ext>
            </a:extLst>
          </p:cNvPr>
          <p:cNvSpPr/>
          <p:nvPr/>
        </p:nvSpPr>
        <p:spPr>
          <a:xfrm>
            <a:off x="6857871" y="3220060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3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3C63C0D-D0BD-1487-122C-DD7F6BB285F2}"/>
              </a:ext>
            </a:extLst>
          </p:cNvPr>
          <p:cNvCxnSpPr>
            <a:cxnSpLocks/>
          </p:cNvCxnSpPr>
          <p:nvPr/>
        </p:nvCxnSpPr>
        <p:spPr>
          <a:xfrm flipV="1">
            <a:off x="9019470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2996FCD4-3A6B-A292-AD01-167A509C3C8C}"/>
              </a:ext>
            </a:extLst>
          </p:cNvPr>
          <p:cNvSpPr txBox="1"/>
          <p:nvPr/>
        </p:nvSpPr>
        <p:spPr>
          <a:xfrm>
            <a:off x="8112134" y="1594405"/>
            <a:ext cx="1798220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Süreçlere dair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bilgi birikimi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CF1DDB-2708-4139-A986-10117F2BF656}"/>
              </a:ext>
            </a:extLst>
          </p:cNvPr>
          <p:cNvSpPr/>
          <p:nvPr/>
        </p:nvSpPr>
        <p:spPr>
          <a:xfrm>
            <a:off x="8825242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4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BC29804-516B-6368-EA6A-922D956E3D22}"/>
              </a:ext>
            </a:extLst>
          </p:cNvPr>
          <p:cNvCxnSpPr/>
          <p:nvPr/>
        </p:nvCxnSpPr>
        <p:spPr>
          <a:xfrm flipV="1">
            <a:off x="11015418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4127E8C-3784-3233-E16D-9061DD47004F}"/>
              </a:ext>
            </a:extLst>
          </p:cNvPr>
          <p:cNvSpPr txBox="1"/>
          <p:nvPr/>
        </p:nvSpPr>
        <p:spPr>
          <a:xfrm>
            <a:off x="10017444" y="1594405"/>
            <a:ext cx="199594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CoLab’lerde doğrulama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75A7FE-B6F6-B8E0-2DE6-3ECD01EEA86E}"/>
              </a:ext>
            </a:extLst>
          </p:cNvPr>
          <p:cNvSpPr/>
          <p:nvPr/>
        </p:nvSpPr>
        <p:spPr>
          <a:xfrm>
            <a:off x="10821190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49709147-10E2-0083-5A59-A571623AA602}"/>
              </a:ext>
            </a:extLst>
          </p:cNvPr>
          <p:cNvSpPr/>
          <p:nvPr/>
        </p:nvSpPr>
        <p:spPr>
          <a:xfrm>
            <a:off x="-47424" y="3896578"/>
            <a:ext cx="12286848" cy="1870705"/>
          </a:xfrm>
          <a:custGeom>
            <a:avLst/>
            <a:gdLst>
              <a:gd name="connsiteX0" fmla="*/ 0 w 12446000"/>
              <a:gd name="connsiteY0" fmla="*/ 1430867 h 1439333"/>
              <a:gd name="connsiteX1" fmla="*/ 6096000 w 12446000"/>
              <a:gd name="connsiteY1" fmla="*/ 1439333 h 1439333"/>
              <a:gd name="connsiteX2" fmla="*/ 9135533 w 12446000"/>
              <a:gd name="connsiteY2" fmla="*/ 0 h 1439333"/>
              <a:gd name="connsiteX3" fmla="*/ 12217400 w 12446000"/>
              <a:gd name="connsiteY3" fmla="*/ 0 h 1439333"/>
              <a:gd name="connsiteX4" fmla="*/ 12446000 w 12446000"/>
              <a:gd name="connsiteY4" fmla="*/ 76200 h 1439333"/>
              <a:gd name="connsiteX0" fmla="*/ 0 w 12496800"/>
              <a:gd name="connsiteY0" fmla="*/ 1430867 h 1439333"/>
              <a:gd name="connsiteX1" fmla="*/ 6096000 w 12496800"/>
              <a:gd name="connsiteY1" fmla="*/ 1439333 h 1439333"/>
              <a:gd name="connsiteX2" fmla="*/ 9135533 w 12496800"/>
              <a:gd name="connsiteY2" fmla="*/ 0 h 1439333"/>
              <a:gd name="connsiteX3" fmla="*/ 12217400 w 12496800"/>
              <a:gd name="connsiteY3" fmla="*/ 0 h 1439333"/>
              <a:gd name="connsiteX4" fmla="*/ 12496800 w 12496800"/>
              <a:gd name="connsiteY4" fmla="*/ 16933 h 1439333"/>
              <a:gd name="connsiteX0" fmla="*/ 0 w 12970933"/>
              <a:gd name="connsiteY0" fmla="*/ 1430867 h 1439333"/>
              <a:gd name="connsiteX1" fmla="*/ 6096000 w 12970933"/>
              <a:gd name="connsiteY1" fmla="*/ 1439333 h 1439333"/>
              <a:gd name="connsiteX2" fmla="*/ 9135533 w 12970933"/>
              <a:gd name="connsiteY2" fmla="*/ 0 h 1439333"/>
              <a:gd name="connsiteX3" fmla="*/ 12217400 w 12970933"/>
              <a:gd name="connsiteY3" fmla="*/ 0 h 1439333"/>
              <a:gd name="connsiteX4" fmla="*/ 12970933 w 12970933"/>
              <a:gd name="connsiteY4" fmla="*/ 42333 h 1439333"/>
              <a:gd name="connsiteX0" fmla="*/ 0 w 12972104"/>
              <a:gd name="connsiteY0" fmla="*/ 1430867 h 1439333"/>
              <a:gd name="connsiteX1" fmla="*/ 6096000 w 12972104"/>
              <a:gd name="connsiteY1" fmla="*/ 1439333 h 1439333"/>
              <a:gd name="connsiteX2" fmla="*/ 9135533 w 12972104"/>
              <a:gd name="connsiteY2" fmla="*/ 0 h 1439333"/>
              <a:gd name="connsiteX3" fmla="*/ 12217400 w 12972104"/>
              <a:gd name="connsiteY3" fmla="*/ 0 h 1439333"/>
              <a:gd name="connsiteX4" fmla="*/ 12970933 w 12972104"/>
              <a:gd name="connsiteY4" fmla="*/ 42333 h 1439333"/>
              <a:gd name="connsiteX0" fmla="*/ 0 w 12217400"/>
              <a:gd name="connsiteY0" fmla="*/ 1430867 h 1439333"/>
              <a:gd name="connsiteX1" fmla="*/ 6096000 w 12217400"/>
              <a:gd name="connsiteY1" fmla="*/ 1439333 h 1439333"/>
              <a:gd name="connsiteX2" fmla="*/ 9135533 w 12217400"/>
              <a:gd name="connsiteY2" fmla="*/ 0 h 1439333"/>
              <a:gd name="connsiteX3" fmla="*/ 12217400 w 12217400"/>
              <a:gd name="connsiteY3" fmla="*/ 0 h 1439333"/>
              <a:gd name="connsiteX0" fmla="*/ 0 w 12217400"/>
              <a:gd name="connsiteY0" fmla="*/ 1430867 h 2388457"/>
              <a:gd name="connsiteX1" fmla="*/ 4070430 w 12217400"/>
              <a:gd name="connsiteY1" fmla="*/ 2388457 h 2388457"/>
              <a:gd name="connsiteX2" fmla="*/ 9135533 w 12217400"/>
              <a:gd name="connsiteY2" fmla="*/ 0 h 2388457"/>
              <a:gd name="connsiteX3" fmla="*/ 12217400 w 12217400"/>
              <a:gd name="connsiteY3" fmla="*/ 0 h 2388457"/>
              <a:gd name="connsiteX0" fmla="*/ 0 w 12217400"/>
              <a:gd name="connsiteY0" fmla="*/ 1430867 h 1867596"/>
              <a:gd name="connsiteX1" fmla="*/ 5181599 w 12217400"/>
              <a:gd name="connsiteY1" fmla="*/ 1867596 h 1867596"/>
              <a:gd name="connsiteX2" fmla="*/ 9135533 w 12217400"/>
              <a:gd name="connsiteY2" fmla="*/ 0 h 1867596"/>
              <a:gd name="connsiteX3" fmla="*/ 12217400 w 12217400"/>
              <a:gd name="connsiteY3" fmla="*/ 0 h 1867596"/>
              <a:gd name="connsiteX0" fmla="*/ 0 w 12275274"/>
              <a:gd name="connsiteY0" fmla="*/ 1835981 h 1867596"/>
              <a:gd name="connsiteX1" fmla="*/ 5239473 w 12275274"/>
              <a:gd name="connsiteY1" fmla="*/ 1867596 h 1867596"/>
              <a:gd name="connsiteX2" fmla="*/ 9193407 w 12275274"/>
              <a:gd name="connsiteY2" fmla="*/ 0 h 1867596"/>
              <a:gd name="connsiteX3" fmla="*/ 12275274 w 12275274"/>
              <a:gd name="connsiteY3" fmla="*/ 0 h 1867596"/>
              <a:gd name="connsiteX0" fmla="*/ 0 w 12286848"/>
              <a:gd name="connsiteY0" fmla="*/ 1870705 h 1870705"/>
              <a:gd name="connsiteX1" fmla="*/ 5251047 w 12286848"/>
              <a:gd name="connsiteY1" fmla="*/ 1867596 h 1870705"/>
              <a:gd name="connsiteX2" fmla="*/ 9204981 w 12286848"/>
              <a:gd name="connsiteY2" fmla="*/ 0 h 1870705"/>
              <a:gd name="connsiteX3" fmla="*/ 12286848 w 12286848"/>
              <a:gd name="connsiteY3" fmla="*/ 0 h 1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848" h="1870705">
                <a:moveTo>
                  <a:pt x="0" y="1870705"/>
                </a:moveTo>
                <a:lnTo>
                  <a:pt x="5251047" y="1867596"/>
                </a:lnTo>
                <a:lnTo>
                  <a:pt x="9204981" y="0"/>
                </a:lnTo>
                <a:lnTo>
                  <a:pt x="12286848" y="0"/>
                </a:lnTo>
              </a:path>
            </a:pathLst>
          </a:custGeom>
          <a:noFill/>
          <a:ln w="762000"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271C2D-875F-2D0F-9E16-FF7D56215429}"/>
              </a:ext>
            </a:extLst>
          </p:cNvPr>
          <p:cNvSpPr txBox="1"/>
          <p:nvPr/>
        </p:nvSpPr>
        <p:spPr>
          <a:xfrm>
            <a:off x="5810583" y="5273517"/>
            <a:ext cx="602931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Üretkenliğiniz için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white"/>
                </a:solidFill>
                <a:latin typeface="Fago Pro" panose="02000506040000020004" pitchFamily="2" charset="77"/>
              </a:rPr>
              <a:t>i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ş ortağınız biziz.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314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Zwei Sprechblasen">
            <a:extLst>
              <a:ext uri="{FF2B5EF4-FFF2-40B4-BE49-F238E27FC236}">
                <a16:creationId xmlns:a16="http://schemas.microsoft.com/office/drawing/2014/main" id="{E2C6B40C-BB57-6FB0-6346-72D131BB1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A66FD7-F2A5-04AD-36A1-8F0C928760AA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1026" name="Picture 2" descr="ChatGPT – Wikipedia">
              <a:extLst>
                <a:ext uri="{FF2B5EF4-FFF2-40B4-BE49-F238E27FC236}">
                  <a16:creationId xmlns:a16="http://schemas.microsoft.com/office/drawing/2014/main" id="{2F85757A-6437-36E9-B7C9-C6D9F87D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72088A0-66BA-636E-46FE-A73CB2C3492C}"/>
                </a:ext>
              </a:extLst>
            </p:cNvPr>
            <p:cNvSpPr txBox="1"/>
            <p:nvPr/>
          </p:nvSpPr>
          <p:spPr>
            <a:xfrm>
              <a:off x="4141558" y="3692213"/>
              <a:ext cx="643119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"</a:t>
              </a:r>
              <a:r>
                <a:rPr kumimoji="0" lang="tr-TR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Bir takım tezgahı oluştur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</a:t>
              </a:r>
              <a:r>
                <a:rPr kumimoji="0" lang="tr-TR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Hata yapma ve içinde yazı olmasın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..."</a:t>
              </a:r>
              <a:endPara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8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C26613B-40AB-1BCC-41ED-28A34C9BA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 descr="Ein Bild, das Autoteile, Maschine, Rad, Bautechnik enthält.&#10;&#10;Automatisch generierte Beschreibung">
            <a:extLst>
              <a:ext uri="{FF2B5EF4-FFF2-40B4-BE49-F238E27FC236}">
                <a16:creationId xmlns:a16="http://schemas.microsoft.com/office/drawing/2014/main" id="{09807C0A-8FFF-17E5-9A28-B2524DE05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2431"/>
            <a:ext cx="6855569" cy="685556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13010" y="6531007"/>
            <a:ext cx="1578990" cy="32699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tr-TR" sz="1600" dirty="0"/>
              <a:t>Kaynak</a:t>
            </a:r>
            <a:r>
              <a:rPr lang="de-DE" sz="1600" dirty="0"/>
              <a:t>: </a:t>
            </a:r>
            <a:r>
              <a:rPr lang="de-DE" sz="1600" dirty="0" err="1"/>
              <a:t>ChatGPT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683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b="1" dirty="0"/>
              <a:t>Makine yükleme-boşaltma</a:t>
            </a:r>
            <a:endParaRPr lang="de-DE" b="1" dirty="0"/>
          </a:p>
        </p:txBody>
      </p:sp>
      <p:pic>
        <p:nvPicPr>
          <p:cNvPr id="5" name="Grafik 4" descr="Zwei Sprechblasen">
            <a:extLst>
              <a:ext uri="{FF2B5EF4-FFF2-40B4-BE49-F238E27FC236}">
                <a16:creationId xmlns:a16="http://schemas.microsoft.com/office/drawing/2014/main" id="{A285F83A-6FBD-A0B3-A4D1-F944254A5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512184E-0826-D564-8553-019DC86387A9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7" name="Picture 2" descr="ChatGPT – Wikipedia">
              <a:extLst>
                <a:ext uri="{FF2B5EF4-FFF2-40B4-BE49-F238E27FC236}">
                  <a16:creationId xmlns:a16="http://schemas.microsoft.com/office/drawing/2014/main" id="{FD64F99E-00B1-4B0A-5609-2443953FA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ECF4403-24CC-3BA6-F648-836E9CAB4417}"/>
                </a:ext>
              </a:extLst>
            </p:cNvPr>
            <p:cNvSpPr txBox="1"/>
            <p:nvPr/>
          </p:nvSpPr>
          <p:spPr>
            <a:xfrm>
              <a:off x="4141558" y="3322882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"... Bu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iyiydi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Bana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daha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az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karmaşık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ve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daha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gerçekçi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başka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bir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versiyon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ver.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İnternette</a:t>
              </a:r>
              <a:r>
                <a:rPr kumimoji="0" lang="tr-TR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ki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referanslara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bak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."</a:t>
              </a:r>
              <a:endPara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5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37BAFD8-59A8-F3AE-71A5-0046A2AE2D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" name="Grafik 1" descr="Ein Bild, das Maschine, Forschungsinstrument, Werkzeugmaschine, Im Haus enthält.&#10;&#10;Automatisch generierte Beschreibung">
            <a:extLst>
              <a:ext uri="{FF2B5EF4-FFF2-40B4-BE49-F238E27FC236}">
                <a16:creationId xmlns:a16="http://schemas.microsoft.com/office/drawing/2014/main" id="{08A9C1C9-3B01-68F8-41F4-3E87FAEF8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0"/>
            <a:ext cx="6858000" cy="6858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47BE5EE-56ED-0C17-E7E2-0196DF875BAF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600" dirty="0"/>
              <a:t>Kaynak</a:t>
            </a:r>
            <a:r>
              <a:rPr lang="de-DE" sz="1600" dirty="0"/>
              <a:t>: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ChatGPT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L="247650" marR="0" indent="-24765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buFont typeface="Arial" panose="020B0604020202020204" pitchFamily="34" charset="0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Unternehmenspraesentation_EN_2022-10-26_cw.pptx" id="{8DD001AD-4784-40F2-B594-D9E12958CD1D}" vid="{F634E520-B669-4770-9AAB-C9E01784C541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B92B47-9CB9-4B31-A133-D00C02FF4797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t3l1vtk91122n3e50tbjuubm43\&quot;,\&quot;tenant\&quot;:\&quot;schunk.canto.de\&quot;,\&quot;time\&quot;:\&quot;20240118092355000\&quot;,\&quot;name\&quot;:\&quot;TANDEM-KRP3_Sonderbacken_VERO-S-NSL_Palette_NSR_Werkstückbeladung_Anwendungsbild_2023.tif\&quot;,\&quot;addedby\&quot;:\&quot;test\&quot;},{\&quot;scheme\&quot;:\&quot;image\&quot;,\&quot;id\&quot;:\&quot;r5bluuchrd669e3l64sfq4735h\&quot;,\&quot;tenant\&quot;:\&quot;schunk.canto.de\&quot;,\&quot;time\&quot;:\&quot;20240118092352000\&quot;,\&quot;name\&quot;:\&quot;TANDEM-KRP3_Sonderbacken_VERO-S-NSL_Palette_NSR_Maschinenbeladung_Anwendungsbild2_2023.tif\&quot;,\&quot;addedby\&quot;:\&quot;test\&quot;},{\&quot;scheme\&quot;:\&quot;image\&quot;,\&quot;id\&quot;:\&quot;gk1he4qd4t6h16ff7aqjp9vo1p\&quot;,\&quot;tenant\&quot;:\&quot;schunk.canto.de\&quot;,\&quot;time\&quot;:\&quot;20240118092350000\&quot;,\&quot;name\&quot;:\&quot;TANDEM-KRP3_Sonderbacken_VERO-S-NSL_Palette_NSR_Maschinenbeladung_Anwendungsbild_2023.tif\&quot;,\&quot;addedby\&quot;:\&quot;test\&quot;},{\&quot;scheme\&quot;:\&quot;image\&quot;,\&quot;id\&quot;:\&quot;7s1tefme110ifb7jcvtcghlj0g\&quot;,\&quot;tenant\&quot;:\&quot;schunk.canto.de\&quot;,\&quot;time\&quot;:\&quot;20220502085244000\&quot;,\&quot;name\&quot;:\&quot;Unternehmensbild_Produktionsstätte_11_2013_CMYK.tif\&quot;,\&quot;addedby\&quot;:\&quot;test\&quot;},{\&quot;scheme\&quot;:\&quot;image\&quot;,\&quot;id\&quot;:\&quot;f9a7elc74l5pra7usmv00hu83u\&quot;,\&quot;tenant\&quot;:\&quot;schunk.canto.de\&quot;,\&quot;time\&quot;:\&quot;20220502085422000\&quot;,\&quot;name\&quot;:\&quot;Unternehmensbild_Produktionsstätte_04_2014_CMYK.tif\&quot;,\&quot;addedby\&quot;:\&quot;test\&quot;},{\&quot;scheme\&quot;:\&quot;other\&quot;,\&quot;id\&quot;:\&quot;9dh18amckl3sre57062ffch00a\&quot;,\&quot;tenant\&quot;:\&quot;schunk.canto.de\&quot;,\&quot;time\&quot;:\&quot;20240116162627000\&quot;,\&quot;name\&quot;:\&quot;Anwenderbericht_WIKA_Baukasten_Spanntechnik_DE_EN_05_2023.zip\&quot;,\&quot;addedby\&quot;:\&quot;test\&quot;},{\&quot;scheme\&quot;:\&quot;other\&quot;,\&quot;id\&quot;:\&quot;jl1gl08kc5359fi7vin3e0ma0n\&quot;,\&quot;tenant\&quot;:\&quot;schunk.canto.de\&quot;,\&quot;time\&quot;:\&quot;20231024122957000\&quot;,\&quot;name\&quot;:\&quot;Softwareplattform_EGU_EGK_Fachbericht_DE_EN_08_2023.zip\&quot;,\&quot;addedby\&quot;:\&quot;test\&quot;},{\&quot;scheme\&quot;:\&quot;other\&quot;,\&quot;id\&quot;:\&quot;sqq3jif93l78l1cnhp3usggo02\&quot;,\&quot;tenant\&quot;:\&quot;schunk.canto.de\&quot;,\&quot;time\&quot;:\&quot;20220909091958000\&quot;,\&quot;name\&quot;:\&quot;AMB_Preview_Presseinformation_DE_EN_07_2022.zip\&quot;,\&quot;addedby\&quot;:\&quot;test\&quot;},{\&quot;scheme\&quot;:\&quot;image\&quot;,\&quot;id\&quot;:\&quot;mgeebbgvc94o9ceqtob182vh5h\&quot;,\&quot;tenant\&quot;:\&quot;schunk.canto.de\&quot;,\&quot;time\&quot;:\&quot;20220413142039000\&quot;,\&quot;name\&quot;:\&quot;Aufspannturm_KONTEC_KSM_TENDO_Platinum_Anwendungsbild_02_05_2018.tif\&quot;,\&quot;addedby\&quot;:\&quot;test\&quot;},{\&quot;scheme\&quot;:\&quot;image\&quot;,\&quot;id\&quot;:\&quot;fpmja53d396gl199ll43qp5h0n\&quot;,\&quot;tenant\&quot;:\&quot;schunk.canto.de\&quot;,\&quot;time\&quot;:\&quot;20231004132732000\&quot;,\&quot;name\&quot;:\&quot;TENDO_Silver_Produkt-Keyvisual_09-2023.psd\&quot;,\&quot;addedby\&quot;:\&quot;test\&quot;},{\&quot;scheme\&quot;:\&quot;image\&quot;,\&quot;id\&quot;:\&quot;59g7sf95m508p1025a4v6fjf51\&quot;,\&quot;tenant\&quot;:\&quot;schunk.canto.de\&quot;,\&quot;time\&quot;:\&quot;20230801180639000\&quot;,\&quot;name\&quot;:\&quot;VERO-S NSE-S mini 90-25-IOL Produktbild Stellvertreter.PSD\&quot;,\&quot;addedby\&quot;:\&quot;test\&quot;},{\&quot;scheme\&quot;:\&quot;image\&quot;,\&quot;id\&quot;:\&quot;gnkna39rhd2g958ekt99a48l4d\&quot;,\&quot;tenant\&quot;:\&quot;schunk.canto.de\&quot;,\&quot;time\&quot;:\&quot;20220809141941000\&quot;,\&quot;name\&quot;:\&quot;GSW-B-P Produktbild.PSD\&quot;,\&quot;addedby\&quot;:\&quot;test\&quot;},{\&quot;scheme\&quot;:\&quot;image\&quot;,\&quot;id\&quot;:\&quot;4o6avqltkh72reur217f094l5b\&quot;,\&quot;tenant\&quot;:\&quot;schunk.canto.de\&quot;,\&quot;time\&quot;:\&quot;20230427115608000\&quot;,\&quot;name\&quot;:\&quot;KRP3 160 Produktbild Variante.PSD\&quot;,\&quot;addedby\&quot;:\&quot;test\&quot;},{\&quot;scheme\&quot;:\&quot;image\&quot;,\&quot;id\&quot;:\&quot;25lddb1iul75v7hj65phs7vm0u\&quot;,\&quot;tenant\&quot;:\&quot;schunk.canto.de\&quot;,\&quot;time\&quot;:\&quot;20221109181722000\&quot;,\&quot;name\&quot;:\&quot;Produktbild EGU SG.PSD\&quot;,\&quot;addedby\&quot;:\&quot;test\&quot;},{\&quot;scheme\&quot;:\&quot;image\&quot;,\&quot;id\&quot;:\&quot;1u2ioqhcn11j9cekpn1lh16f6t\&quot;,\&quot;tenant\&quot;:\&quot;schunk.canto.de\&quot;,\&quot;time\&quot;:\&quot;20220809150101000\&quot;,\&quot;name\&quot;:\&quot;KSX mit Alu-Aufsatzbacken Produktbild.PSD\&quot;,\&quot;addedby\&quot;:\&quot;test\&quot;},{\&quot;scheme\&quot;:\&quot;image\&quot;,\&quot;id\&quot;:\&quot;0um7jmumj55351eoqmh391fv1u\&quot;,\&quot;tenant\&quot;:\&quot;schunk.canto.de\&quot;,\&quot;time\&quot;:\&quot;20220808171500000\&quot;,\&quot;name\&quot;:\&quot;ROTA NCE 260-81 KV Produktbild Variante.PSD\&quot;,\&quot;addedby\&quot;:\&quot;test\&quot;},{\&quot;scheme\&quot;:\&quot;image\&quot;,\&quot;id\&quot;:\&quot;lfgkhnru5d7990rairbrp82r3e\&quot;,\&quot;tenant\&quot;:\&quot;schunk.canto.de\&quot;,\&quot;time\&quot;:\&quot;20220808160022000\&quot;,\&quot;name\&quot;:\&quot;ROTA NCE Produktbild Stellvertreter Baureihe.PSD\&quot;,\&quot;addedby\&quot;:\&quot;test\&quot;},{\&quot;scheme\&quot;:\&quot;image\&quot;,\&quot;id\&quot;:\&quot;jq98su4q395rpc2clr4c986e22\&quot;,\&quot;tenant\&quot;:\&quot;schunk.canto.de\&quot;,\&quot;time\&quot;:\&quot;20231201084346000\&quot;,\&quot;name\&quot;:\&quot;Logo_Official_Partner_12_2023_CMYK.eps\&quot;,\&quot;addedby\&quot;:\&quot;test\&quot;},{\&quot;scheme\&quot;:\&quot;image\&quot;,\&quot;id\&quot;:\&quot;3de4ssn2ul3bvfiv9doue0r70u\&quot;,\&quot;tenant\&quot;:\&quot;schunk.canto.de\&quot;,\&quot;time\&quot;:\&quot;20231114135922000\&quot;,\&quot;name\&quot;:\&quot;Logo_Unternehmen_Typenschild_mitClaim_4c_ohne-HG_neg_2022.png\&quot;,\&quot;addedby\&quot;:\&quot;test\&quot;},{\&quot;scheme\&quot;:\&quot;image\&quot;,\&quot;id\&quot;:\&quot;mmto6fsrq173ha64bqqu2h2657\&quot;,\&quot;tenant\&quot;:\&quot;schunk.canto.de\&quot;,\&quot;time\&quot;:\&quot;20240117164908000\&quot;,\&quot;name\&quot;:\&quot;darstellung-Machine-Tending_16-9_ENG_0124.jpg\&quot;,\&quot;addedby\&quot;:\&quot;test\&quot;},{\&quot;scheme\&quot;:\&quot;image\&quot;,\&quot;id\&quot;:\&quot;5b4gn6s0dd7dd1uaqiffcd4l22\&quot;,\&quot;tenant\&quot;:\&quot;schunk.canto.de\&quot;,\&quot;time\&quot;:\&quot;20240325094221000\&quot;,\&quot;name\&quot;:\&quot;Werkstück und Paletten automation_Machine Tending_Anwendungsrendering_0324.psd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7f6955-63d7-4ede-b30f-d9afbdc5690c">
      <Terms xmlns="http://schemas.microsoft.com/office/infopath/2007/PartnerControls"/>
    </lcf76f155ced4ddcb4097134ff3c332f>
    <TaxCatchAll xmlns="2450bb8c-90f6-4268-9599-8195cbe8477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085E3148847647A6C894884BAC263B" ma:contentTypeVersion="11" ma:contentTypeDescription="Ein neues Dokument erstellen." ma:contentTypeScope="" ma:versionID="4979e5bdde01b4b9a3de73209e966b15">
  <xsd:schema xmlns:xsd="http://www.w3.org/2001/XMLSchema" xmlns:xs="http://www.w3.org/2001/XMLSchema" xmlns:p="http://schemas.microsoft.com/office/2006/metadata/properties" xmlns:ns2="067f6955-63d7-4ede-b30f-d9afbdc5690c" xmlns:ns3="2450bb8c-90f6-4268-9599-8195cbe8477d" targetNamespace="http://schemas.microsoft.com/office/2006/metadata/properties" ma:root="true" ma:fieldsID="f05e0cb3b79fc3f1efa140432f6474f5" ns2:_="" ns3:_="">
    <xsd:import namespace="067f6955-63d7-4ede-b30f-d9afbdc5690c"/>
    <xsd:import namespace="2450bb8c-90f6-4268-9599-8195cbe84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f6955-63d7-4ede-b30f-d9afbdc569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0bb8c-90f6-4268-9599-8195cbe8477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331d9c6-30d5-4c83-aa17-789b442746c0}" ma:internalName="TaxCatchAll" ma:showField="CatchAllData" ma:web="2450bb8c-90f6-4268-9599-8195cbe847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4B877E-083F-45F5-95D8-8F0F706DE6E8}">
  <ds:schemaRefs>
    <ds:schemaRef ds:uri="http://purl.org/dc/elements/1.1/"/>
    <ds:schemaRef ds:uri="http://schemas.openxmlformats.org/package/2006/metadata/core-properties"/>
    <ds:schemaRef ds:uri="067f6955-63d7-4ede-b30f-d9afbdc5690c"/>
    <ds:schemaRef ds:uri="http://purl.org/dc/terms/"/>
    <ds:schemaRef ds:uri="http://schemas.microsoft.com/office/infopath/2007/PartnerControls"/>
    <ds:schemaRef ds:uri="2450bb8c-90f6-4268-9599-8195cbe8477d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00AC38-4C83-4614-914D-30C91ABCDBA4}">
  <ds:schemaRefs>
    <ds:schemaRef ds:uri="067f6955-63d7-4ede-b30f-d9afbdc5690c"/>
    <ds:schemaRef ds:uri="2450bb8c-90f6-4268-9599-8195cbe84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20FFF7-6BCC-4070-B344-7304B9B317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1050</Words>
  <Application>Microsoft Office PowerPoint</Application>
  <PresentationFormat>Widescreen</PresentationFormat>
  <Paragraphs>198</Paragraphs>
  <Slides>22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Fago Pro</vt:lpstr>
      <vt:lpstr>Symbol</vt:lpstr>
      <vt:lpstr>Wingdings</vt:lpstr>
      <vt:lpstr>1_Office</vt:lpstr>
      <vt:lpstr>Office</vt:lpstr>
      <vt:lpstr>Sunum Talimatları</vt:lpstr>
      <vt:lpstr>SCHUNK ile makine yükleme-boşaltma</vt:lpstr>
      <vt:lpstr>Hakkımda</vt:lpstr>
      <vt:lpstr>Bir atölyeden üretim sürecinizde partnerliğe uzanan hikayemiz</vt:lpstr>
      <vt:lpstr>Müşterilerimiz için ileri seviye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Otomasyon - Evet / Hayır?</vt:lpstr>
      <vt:lpstr>Eğer "kötü" bir süreç otomatikleştirilirse, "kötü" bir otomatikleştirilmiş süreç elde edersiniz!</vt:lpstr>
      <vt:lpstr>Otomatik takım tezgahı yüklemesi için ön koşul</vt:lpstr>
      <vt:lpstr>PowerPoint Presentation</vt:lpstr>
      <vt:lpstr>SCHUNK - Üretkenliğiniz için iş ortağınız</vt:lpstr>
      <vt:lpstr>PowerPoint Presentation</vt:lpstr>
      <vt:lpstr>Otomasyon Türleri</vt:lpstr>
      <vt:lpstr>Otomasyon Türleri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Zuber, Janina</dc:creator>
  <cp:lastModifiedBy>Zengin, Egemen</cp:lastModifiedBy>
  <cp:revision>4</cp:revision>
  <dcterms:created xsi:type="dcterms:W3CDTF">2024-02-20T11:00:50Z</dcterms:created>
  <dcterms:modified xsi:type="dcterms:W3CDTF">2024-06-28T09:27:29Z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0x010100F0085E3148847647A6C894884BAC263B</vt:lpwstr>
  </property>
  <property fmtid="{D5CDD505-2E9C-101B-9397-08002B2CF9AE}" pid="3" name="MediaServiceImageTags">
    <vt:lpwstr/>
  </property>
  <property fmtid="{D5CDD505-2E9C-101B-9397-08002B2CF9AE}" pid="4" name="ArticulateGUID">
    <vt:lpwstr>DF0E4FBC-4293-4144-9FC4-84B7C38F5146</vt:lpwstr>
  </property>
  <property fmtid="{D5CDD505-2E9C-101B-9397-08002B2CF9AE}" pid="5" name="ArticulatePath">
    <vt:lpwstr>https://schunkgmbh.sharepoint.com/sites/MachineTending-O365/Freigegebene Dokumente/General/07_Präsentationen/202402_SCHUNK_Machine_Tending_Pitch_DE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