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357" r:id="rId5"/>
    <p:sldId id="2146849347" r:id="rId6"/>
    <p:sldId id="2146849348" r:id="rId7"/>
    <p:sldId id="2146849447" r:id="rId8"/>
    <p:sldId id="2146849313" r:id="rId9"/>
    <p:sldId id="2146849314" r:id="rId10"/>
    <p:sldId id="6422" r:id="rId11"/>
    <p:sldId id="6423" r:id="rId12"/>
    <p:sldId id="6424" r:id="rId13"/>
    <p:sldId id="6425" r:id="rId14"/>
    <p:sldId id="6426" r:id="rId15"/>
    <p:sldId id="6427" r:id="rId16"/>
    <p:sldId id="6428" r:id="rId17"/>
    <p:sldId id="6429" r:id="rId18"/>
    <p:sldId id="6412" r:id="rId19"/>
    <p:sldId id="2146849455" r:id="rId20"/>
    <p:sldId id="6358" r:id="rId21"/>
  </p:sldIdLst>
  <p:sldSz cx="12192000" cy="6858000"/>
  <p:notesSz cx="6858000" cy="9144000"/>
  <p:embeddedFontLst>
    <p:embeddedFont>
      <p:font typeface="Fago Pro" panose="02000506040000020004" pitchFamily="2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Consumer Goods_EN" id="{C6CDCF69-9EC7-469C-A22D-515A8CBA4CE8}">
          <p14:sldIdLst>
            <p14:sldId id="6357"/>
            <p14:sldId id="2146849347"/>
            <p14:sldId id="2146849348"/>
            <p14:sldId id="2146849447"/>
            <p14:sldId id="2146849313"/>
            <p14:sldId id="2146849314"/>
            <p14:sldId id="6422"/>
            <p14:sldId id="6423"/>
            <p14:sldId id="6424"/>
            <p14:sldId id="6425"/>
            <p14:sldId id="6426"/>
            <p14:sldId id="6427"/>
            <p14:sldId id="6428"/>
            <p14:sldId id="6429"/>
            <p14:sldId id="6412"/>
            <p14:sldId id="2146849455"/>
            <p14:sldId id="63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09:25.561" v="364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09:25.561" v="364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09:25.400" v="342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09:25.499" v="353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09:25.055" v="329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09:25.077" v="337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09:25.084" v="339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09:25.074" v="336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09:25.546" v="362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09:25.541" v="361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09:23.190" v="205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09:21.331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09:20.247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09:22.112" v="169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09:20.971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09:24.649" v="316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09:20.947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09:20.929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09:21.041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09:20.906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09:20.885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09:20.995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09:20.859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09:20.838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09:20.812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09:20.791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09:25.071" v="335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09:24.350" v="285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09:19.600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09:21.760" v="154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09:25.061" v="331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09:25.500" v="354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09:25.401" v="343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09:23.866" v="252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09:23.600" v="236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09:24.568" v="303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09:24.556" v="302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09:24.542" v="301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09:24.526" v="300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09:24.514" v="299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09:24.503" v="298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09:24.491" v="297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09:24.476" v="296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09:24.468" v="295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09:24.455" v="294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09:24.441" v="293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09:24.428" v="292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09:24.411" v="291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09:24.400" v="290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09:24.387" v="289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09:24.378" v="288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09:24.367" v="287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09:24.361" v="286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09:19.959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09:19.930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09:19.879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09:19.854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09:19.818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09:19.799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09:19.773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09:19.749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09:19.730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09:19.711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09:19.688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09:19.670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09:19.654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09:19.625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09:22.019" v="164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09:22" v="163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09:21.367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09:21.980" v="162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09:21.950" v="161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09:21.919" v="160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09:21.885" v="159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09:21.859" v="158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09:21.834" v="157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09:23.625" v="238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09:23.618" v="237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09:23.590" v="235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09:23.458" v="227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09:23.322" v="217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09:23.256" v="212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09:23.268" v="213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09:23.501" v="229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09:23.479" v="228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09:25.508" v="357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09:25.069" v="334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09:25.066" v="333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09:25.394" v="341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09:25.391" v="340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09:25.503" v="355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09:25.063" v="332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09:25.044" v="328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09:25.039" v="327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09:24.675" v="326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09:24.670" v="324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09:24.668" v="323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09:24.664" v="322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09:24.657" v="320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09:25.551" v="363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09:25.489" v="352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09:23.114" v="199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09:23.099" v="198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09:23.085" v="197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09:23.072" v="196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09:23.058" v="195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09:23.041" v="194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09:23.025" v="193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09:22.977" v="188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09:25.402" v="344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09:25.484" v="351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09:25.480" v="350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09:25.513" v="359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09:25.407" v="347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09:24.654" v="319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09:25.505" v="356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09:24.347" v="284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09:24.224" v="271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09:24.210" v="270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09:24.192" v="269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09:24.163" v="268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09:24.147" v="267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09:24.130" v="266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09:24.111" v="265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09:24.090" v="264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09:24.078" v="263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09:24.064" v="262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09:24.047" v="261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09:24.034" v="260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09:24.015" v="259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09:23.998" v="258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09:23.985" v="257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09:23.971" v="256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09:23.957" v="255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09:23.944" v="254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09:23.872" v="253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09:18.631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09:18.350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09:20.520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09:22.318" v="177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09:22.277" v="176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09:22.360" v="178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09:25.404" v="345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09:22.248" v="175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09:22.448" v="181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09:22.414" v="180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09:22.391" v="179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09:22.971" v="187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09:22.127" v="170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09:19.904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09:18.703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09:19.834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09:18.605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09:23.449" v="226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09:23.328" v="218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09:21.747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09:21.338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09:20.779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09:20.254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09:19.583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09:18.291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09:21.018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09:20.540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09:20.553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09:20.504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09:20.487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09:20.470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09:20.450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09:20.428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09:20.406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09:20.386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09:20.355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09:21.619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09:20.112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09:21.583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09:21.551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09:21.519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09:21.495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09:21.465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09:21.437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09:21.397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09:21.807" v="156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09:23.793" v="246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09:23.778" v="245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09:23.764" v="244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09:23.748" v="243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09:23.733" v="242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09:23.714" v="241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09:23.689" v="240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09:23.661" v="239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09:19.239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09:19.221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09:18.675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09:18.581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09:18.561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09:18.537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09:18.514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09:18.489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09:18.466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09:18.446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09:18.411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09:18.386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09:24.653" v="318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09:25.081" v="338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09:24.672" v="325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09:25.408" v="348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09:25.405" v="346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09:25.510" v="358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09:25.537" v="360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09:25.478" v="349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09:24.651" v="317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09:25.059" v="330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09:24.660" v="321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09:21.187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09:21.309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09:20.167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09:19.351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09:19.317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09:21.174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09:19.329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09:24.612" v="309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09:24.604" v="308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09:24.601" v="307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09:24.629" v="312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09:24.246" v="273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09:24.229" v="272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09:24.585" v="305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09:24.572" v="304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09:19.984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09:19.969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09:21.078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09:21.055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09:20.574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09:20.560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09:19.274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09:19.249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09:23.011" v="192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09:23.005" v="191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09:22.996" v="190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09:22.986" v="189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09:22.191" v="174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09:22.175" v="173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09:22.158" v="172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09:22.144" v="171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09:19.290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09:24.589" v="306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09:20.052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09:20.028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09:20.013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09:19.997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09:21.144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09:21.127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09:21.114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09:21.091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09:20.621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09:20.609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09:20.601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09:20.582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09:24.288" v="277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09:24.274" v="276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09:24.268" v="275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09:24.251" v="274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09:21.163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09:20.636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09:24.617" v="310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09:22.034" v="165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09:20.077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09:24.297" v="278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09:21.645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09:19.376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09:20.093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09:19.406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09:19.389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09:24.619" v="311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09:22.930" v="183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09:22.463" v="182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09:23.135" v="201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09:23.120" v="200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09:23.822" v="248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09:23.802" v="247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09:23.533" v="231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09:23.511" v="230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09:23.387" v="222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09:23.368" v="221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09:24.314" v="280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09:24.302" v="279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09:23.363" v="220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09:23.349" v="219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09:19.555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09:19.534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09:20.656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09:20.643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09:20.680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09:20.667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09:19.522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09:19.500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09:24.335" v="283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09:24.327" v="282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09:24.319" v="281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09:22.958" v="186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09:22.950" v="185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09:21.717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09:21.693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09:23.427" v="225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09:23.413" v="224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09:23.252" v="211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09:23.240" v="210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09:23.234" v="209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09:23.217" v="207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09:23.198" v="206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09:24.642" v="315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09:24.639" v="314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09:23.851" v="251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09:23.841" v="250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09:23.574" v="234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09:23.564" v="233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09:23.304" v="216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09:23.290" v="215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09:23.163" v="204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09:23.154" v="203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09:22.084" v="168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09:22.068" v="167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09:18.271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09:18.206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09:18.196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09:18.078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09:18.250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09:18.239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09:18.218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09:18.125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09:18.112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09:18.097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09:20.143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09:20.122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09:19.441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09:19.416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09:20.151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09:21.220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09:21.203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09:19.483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09:19.455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09:21.255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09:21.234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09:20.201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09:20.176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09:20.702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09:20.687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09:24.633" v="313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09:23.829" v="249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09:23.542" v="232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09:23.276" v="214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09:23.143" v="202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09:22.047" v="166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09:21.663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09:23.397" v="223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09:23.223" v="208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09:22.937" v="184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09:20.719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09:21.273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09:21.359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09:21.791" v="155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09:21.285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09:20.233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09:20.213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09:20.754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09:20.731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8493D-C310-3158-20E2-21006D499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2978F6-FD8E-4A7A-8FC0-AA3DE08E0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A073A2-FE59-9075-E21B-91D9BE5C7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F9C9E6-40E5-4133-CC33-15DF94F96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21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 1490001 - Anwendungsbeispiel (Projektierung Timo Kurzenberger)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538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1341187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579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1314005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203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30078862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99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30057990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856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434C-7079-7710-956F-DD2A5E520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8C4829-4680-4A22-18B9-98F624219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260975-C74C-60CB-78B7-B96BC22C2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30083528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6376BF-8164-C32E-C9A4-DF8F9FA32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4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FA6E3-A72F-BD67-E978-E6FD1596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7CA17C4-95C4-5CAD-769D-F47326DC6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F9D342-5B12-0A69-2973-603EBB501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77F874-0B1B-F2D8-FD2F-3DC8A460E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55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A8D48-F996-3FFD-0876-5E128CD2F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D01EFB-FC4A-EF4F-DDD2-52F6440B5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14E0DD-C3F2-E087-C1BA-8EAB496B7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1602006</a:t>
            </a:r>
            <a:endParaRPr lang="en-US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1C886-7D3D-0BFE-52B6-504E5191C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61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355A9-6C96-8FA5-B4A1-982EDE3FD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175E51-C9A9-4C98-ECA3-F1BA07623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6BA668-50D4-308D-9081-26E8DD985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19EF20-8E02-ABEC-45B6-49A19A0FF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01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6C68-0247-BDB1-5000-D5A11404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5EB935-F7BE-A9FF-EA6B-F72255F1B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068326-3120-8F67-D6C7-85751F2AF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1554728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183DF-2F4D-D198-D9F7-3046FEFBD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28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1314255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3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30085203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07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1320105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1316816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87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48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50.svg"/><Relationship Id="rId5" Type="http://schemas.openxmlformats.org/officeDocument/2006/relationships/image" Target="../media/image37.png"/><Relationship Id="rId1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24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34.pn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61.svg"/><Relationship Id="rId4" Type="http://schemas.openxmlformats.org/officeDocument/2006/relationships/image" Target="../media/image26.svg"/><Relationship Id="rId9" Type="http://schemas.openxmlformats.org/officeDocument/2006/relationships/image" Target="../media/image60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hyperlink" Target="https://schunk.com/de/en/news/kompakter-geht-es-nicht-/28227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unk.com/de/en/news/kompakter-geht-es-nicht-/28227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5" Type="http://schemas.openxmlformats.org/officeDocument/2006/relationships/image" Target="../media/image42.png"/><Relationship Id="rId10" Type="http://schemas.openxmlformats.org/officeDocument/2006/relationships/image" Target="../media/image35.svg"/><Relationship Id="rId4" Type="http://schemas.openxmlformats.org/officeDocument/2006/relationships/image" Target="../media/image26.svg"/><Relationship Id="rId9" Type="http://schemas.openxmlformats.org/officeDocument/2006/relationships/image" Target="../media/image34.png"/><Relationship Id="rId1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77B41-1A0E-2096-6C35-2725B52D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2C245C6-A6C7-C755-92FA-D4208748BC7E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E6C28-CA80-5933-4A1D-2D37596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19CCE9-B243-4716-39C3-7628342AD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Consumer </a:t>
            </a:r>
            <a:r>
              <a:rPr lang="de-DE" sz="2000" b="1" err="1">
                <a:solidFill>
                  <a:schemeClr val="bg2"/>
                </a:solidFill>
              </a:rPr>
              <a:t>Goods</a:t>
            </a:r>
            <a:endParaRPr lang="de-DE" sz="2000" b="1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09E191-945E-2509-8BCD-C02D6364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6ED225A3-ADF4-AF33-8519-A87EC2594E3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F6BA17F-1A34-B845-FB99-3F62E906D4D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FEDB6D-BE4B-60A5-2B5A-4217FAE189A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3459218-5E7E-E654-3130-4363343E147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CE38BA7-F4C9-5A6B-CE63-30EDD237C88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D8552C6-AC7B-6B69-9B14-294D16975291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BAFC7B-5601-DA95-D6DA-A90E2E41A0C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977CEEC-6DC1-8904-DC3B-ACDF6C974D2B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0D75191-0B35-B9BB-60DB-21C5569F0E30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DDE0565-AA66-2500-17BA-DFDDB2C075F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460D380-871D-195E-D53A-98DD0738A76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ED54932-9143-DCB4-AD56-9D18574F1D6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3B3267EF-BF71-E246-8523-4B07BD8983F9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25C3CC7-03DD-8324-7BDE-37D33037FC9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52A91EB-3862-0138-CC6B-2B77FF81BFD9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2C44043-0FDA-0862-E480-48625C39EEF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4B819C-4194-CEF0-B4A5-A22987D697B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D5360C5-300D-F485-0AC8-85FB71BAFBB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C6B5593-0C27-A314-8156-3DF7F717F40E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367A1E8-A3CC-3133-5B9B-007ED76191E2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27B5E02-3ECA-0226-DBC4-6ED0D45DF26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F67A889-9F32-2B88-DEBC-A70E32C99A0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B8CE8828-4B12-C3AA-22F1-52BA615DAB3C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1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20708-D0F1-C449-961C-CA36D290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33BF5E-68B8-7EC4-72D6-8F75011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Euro container (KLT) gripper</a:t>
            </a:r>
            <a:br>
              <a:rPr lang="en-US"/>
            </a:br>
            <a:r>
              <a:rPr lang="en-US" sz="2400" b="0"/>
              <a:t>Handling of containers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17B95-3996-673A-311A-B5EB72227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76603-DCF8-3995-322E-679472D98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039E22A-3B71-19BC-23A0-40CA96625285}"/>
              </a:ext>
            </a:extLst>
          </p:cNvPr>
          <p:cNvSpPr txBox="1"/>
          <p:nvPr/>
        </p:nvSpPr>
        <p:spPr>
          <a:xfrm>
            <a:off x="7026808" y="1805704"/>
            <a:ext cx="4830230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consisting of 2 pieces of PGN-plus 160-AS parallel grippers with customized fingers</a:t>
            </a:r>
            <a:endParaRPr lang="de-DE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Z-X </a:t>
            </a:r>
            <a:r>
              <a:rPr lang="de-DE" sz="2000" b="1" err="1">
                <a:solidFill>
                  <a:srgbClr val="003D6A"/>
                </a:solidFill>
              </a:rPr>
              <a:t>adjustment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unit</a:t>
            </a:r>
            <a:br>
              <a:rPr lang="de-DE" sz="2800" b="1"/>
            </a:br>
            <a:r>
              <a:rPr lang="en-US" sz="1600">
                <a:solidFill>
                  <a:srgbClr val="003D6A"/>
                </a:solidFill>
              </a:rPr>
              <a:t>for a gripper to adapt to the different container sizes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parallel </a:t>
            </a:r>
            <a:r>
              <a:rPr lang="de-DE" sz="2000" b="1" err="1">
                <a:solidFill>
                  <a:srgbClr val="003D6A"/>
                </a:solidFill>
              </a:rPr>
              <a:t>gripper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PGN-plus 160-AS</a:t>
            </a:r>
            <a:endParaRPr lang="de-DE" sz="12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2x </a:t>
            </a: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pressure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unit</a:t>
            </a:r>
            <a:br>
              <a:rPr lang="de-DE" sz="1600" b="1"/>
            </a:br>
            <a:r>
              <a:rPr lang="en-US" sz="1600">
                <a:solidFill>
                  <a:srgbClr val="003D6A"/>
                </a:solidFill>
              </a:rPr>
              <a:t>for fixing the workpieces in the gripped state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endParaRPr lang="de-DE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      </a:t>
            </a:r>
            <a:r>
              <a:rPr lang="de-DE" sz="1600" err="1">
                <a:solidFill>
                  <a:srgbClr val="003D6A"/>
                </a:solidFill>
                <a:latin typeface="Fago Pro"/>
              </a:rPr>
              <a:t>approx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. 60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97F141F-D623-E652-0E8D-C19ADA62F31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3CDB1BE-34E7-5BEB-6B7D-3F607A861FF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F8F1B6-4917-9F21-4776-6270580A992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D0079F-807C-FA49-0215-8ABBA4AC48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4B46EDD-F60C-7553-4D1B-642101D2F22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E17DE7-7AAE-4C6A-0494-F78F1A22C1B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66FEDE2-8FAA-8F1F-10DC-198F6631FAB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F72C69D-F725-2382-94C2-2D65B265853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6181D1-3C18-72F9-AB69-2FB92559E6E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567426E-C4CE-7377-9B51-E3AE05AF0C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6F9D738-3547-E5D0-E85F-2AF03FA75102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6C7CE6F-2255-71D4-8B2C-AF5BC0DAA93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CACD6390-A816-18C6-1753-5EB56FCC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D8DE62A7-5A6B-E504-F8E2-1BABEEBD039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54A5C5F-1197-4973-5CA1-5C787012742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F0255C85-E315-08A1-7F28-175DA85085F0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8144BCD-DFA7-8DA9-0472-D49B71228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317C544-72E8-75A9-18DB-AD6BC959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 descr="Karton geöffnet mit einfarbiger Füllung">
            <a:extLst>
              <a:ext uri="{FF2B5EF4-FFF2-40B4-BE49-F238E27FC236}">
                <a16:creationId xmlns:a16="http://schemas.microsoft.com/office/drawing/2014/main" id="{C69B15C4-6E04-73D9-D898-2D938E50F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42" y="6084825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0A5A8217-3813-D8C0-1AAA-823193B3406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D5AD397D-6C2C-1CC2-A229-64F7D116C15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F228C92C-BB8C-E6D0-D8D3-C54E77E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843C0B-A759-7B1A-BE65-E8F76051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7D8318D-A42B-63AE-1BFA-BA7F63347C3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87E7991-1062-AA06-A25E-2894A00896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A0D5EAD6-D9D1-3D15-F3B1-8FE1FB18E978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AE247522-3321-D676-D78F-73908E4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9777F86-0E72-6E07-0DA8-58AF76465D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29" y="1785351"/>
            <a:ext cx="491466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8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4C61-36BB-DCD6-EAD8-961FC420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4E376-19E4-E34C-2D7F-0CC46024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ELG</a:t>
            </a:r>
            <a:br>
              <a:rPr lang="en-US"/>
            </a:br>
            <a:r>
              <a:rPr lang="en-US" sz="2400" b="0"/>
              <a:t>Handling of lashing machines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FAF2AE-A38C-E81F-F812-06C4989D0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r>
              <a:rPr lang="en-US"/>
              <a:t> - Packaging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4D06691-65EC-979E-89E5-B021D2A0C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B080FBE-BEF7-02A4-3263-A93D276E2EC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F21F5B1-A0A8-D9FE-F915-C9FDCAD9E8F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E852586-34FC-FDC4-49FF-9E157827E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49B88FC-5A65-17CF-3B33-A53FA1EBE1E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3BB46F6-CBB4-E293-8545-05A8452208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71266A8-3772-01CB-D5AA-24FB2A20F9B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58B6480-8DE6-3269-088A-1D3098745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2F2C81A-0EE9-8386-4C45-DC0A40E35AC5}"/>
              </a:ext>
            </a:extLst>
          </p:cNvPr>
          <p:cNvSpPr txBox="1"/>
          <p:nvPr/>
        </p:nvSpPr>
        <p:spPr>
          <a:xfrm>
            <a:off x="7056949" y="2113627"/>
            <a:ext cx="480008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Short project lead time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b="1" i="0">
              <a:solidFill>
                <a:srgbClr val="003D6A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i="0">
                <a:solidFill>
                  <a:srgbClr val="003D6A"/>
                </a:solidFill>
                <a:effectLst/>
                <a:latin typeface="+mj-lt"/>
              </a:rPr>
              <a:t>ELG gripper configuration</a:t>
            </a:r>
            <a:br>
              <a:rPr lang="en-US" sz="2000" b="1" i="0">
                <a:solidFill>
                  <a:srgbClr val="003D6A"/>
                </a:solidFill>
                <a:effectLst/>
                <a:latin typeface="+mj-lt"/>
              </a:rPr>
            </a:br>
            <a:r>
              <a:rPr lang="en-US" sz="1600" i="0">
                <a:solidFill>
                  <a:srgbClr val="003D6A"/>
                </a:solidFill>
                <a:effectLst/>
              </a:rPr>
              <a:t>Customizable long-stroke gripper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Customized interface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for mounting on your robot or linear gantry with tolerance compensation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Gripping unit</a:t>
            </a:r>
            <a:b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Gripper for handling large, heavy workpieces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Solution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ELG long-stroke gripper, gripper fingers with anti-slip coating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3075F58-1EAB-1396-7E43-98681A68048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0C9AF12-AC5A-03AA-A819-34AAE5CBF62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5225D2D-41F5-41FF-6494-6D5F7EBD57C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B6C877C-F85D-344C-DF16-F0E141966E93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A62A106-8F82-6D8A-88B1-AAA0E71D297E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39" name="Grafik 124">
                <a:extLst>
                  <a:ext uri="{FF2B5EF4-FFF2-40B4-BE49-F238E27FC236}">
                    <a16:creationId xmlns:a16="http://schemas.microsoft.com/office/drawing/2014/main" id="{2AE49BD5-D512-4B21-5B8D-CB58D57E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40" name="Textfeld 127">
                <a:extLst>
                  <a:ext uri="{FF2B5EF4-FFF2-40B4-BE49-F238E27FC236}">
                    <a16:creationId xmlns:a16="http://schemas.microsoft.com/office/drawing/2014/main" id="{55058D47-8CFB-0464-CEF9-36287FF6D81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41" name="Textfeld 125">
                <a:extLst>
                  <a:ext uri="{FF2B5EF4-FFF2-40B4-BE49-F238E27FC236}">
                    <a16:creationId xmlns:a16="http://schemas.microsoft.com/office/drawing/2014/main" id="{D9FA6FBA-CDB2-47FB-66E7-9131039C828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42" name="Textfeld 123">
                <a:extLst>
                  <a:ext uri="{FF2B5EF4-FFF2-40B4-BE49-F238E27FC236}">
                    <a16:creationId xmlns:a16="http://schemas.microsoft.com/office/drawing/2014/main" id="{0021A055-7C4C-300D-30DB-9EA50EE7443C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F54AE249-E593-0908-7B9F-BCE714BC8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838E5F5-585B-F456-E09C-843608FA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A7C4895-E498-796E-F23B-71A1D375E521}"/>
              </a:ext>
            </a:extLst>
          </p:cNvPr>
          <p:cNvGrpSpPr/>
          <p:nvPr/>
        </p:nvGrpSpPr>
        <p:grpSpPr>
          <a:xfrm>
            <a:off x="2995948" y="6143577"/>
            <a:ext cx="634613" cy="573871"/>
            <a:chOff x="4749430" y="2974495"/>
            <a:chExt cx="2215224" cy="2106551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4F0257E-743C-3DC2-2688-41AE3A1299B9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63B0A1A-A673-5C82-056E-406D76FC7E56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7" name="Rechteck: obere Ecken abgeschnitten 46">
              <a:extLst>
                <a:ext uri="{FF2B5EF4-FFF2-40B4-BE49-F238E27FC236}">
                  <a16:creationId xmlns:a16="http://schemas.microsoft.com/office/drawing/2014/main" id="{B6C2BB2A-5015-4364-4788-0A5D40EE7584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9EB08B59-8B0B-AD97-BAF2-46926ED50EDC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9" name="Rechteck: obere Ecken abgeschnitten 48">
              <a:extLst>
                <a:ext uri="{FF2B5EF4-FFF2-40B4-BE49-F238E27FC236}">
                  <a16:creationId xmlns:a16="http://schemas.microsoft.com/office/drawing/2014/main" id="{05B1EC71-1956-3355-4523-05A6C481C31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9B9668B2-BADC-687E-8265-D2A109A740C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F06D8533-BB57-E886-105F-EF3E9877F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159" y="6072697"/>
            <a:ext cx="706502" cy="70650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124866D-A971-3935-E158-632A0A86F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6321" y="6119548"/>
            <a:ext cx="612799" cy="6127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35557B-3C20-AA23-5512-DC9E5B2E08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88" y="2106479"/>
            <a:ext cx="4314074" cy="3368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6B3D27-F155-8F77-32AF-B5F7543502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24" y="1659948"/>
            <a:ext cx="2446530" cy="18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1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5E6B-92EB-6D86-65FD-683575C3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2D98EF68-F6A3-64A3-00FD-9AD00B77E474}"/>
              </a:ext>
            </a:extLst>
          </p:cNvPr>
          <p:cNvSpPr txBox="1"/>
          <p:nvPr/>
        </p:nvSpPr>
        <p:spPr>
          <a:xfrm>
            <a:off x="7056949" y="2211346"/>
            <a:ext cx="4800089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Expert project planning team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Linear axes LDT / LDN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Linear axes type LDT and LDN</a:t>
            </a:r>
            <a:endParaRPr lang="en-US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Dynamic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Linear axes with direct drive ensure high dynamics and minimum cycle times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High availability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High system availability due to maximum reduction of wear parts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1745C5-DA8A-A6BD-C6FE-36B8B739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ago Pro"/>
              </a:rPr>
              <a:t>2-axis system</a:t>
            </a:r>
            <a:br>
              <a:rPr lang="en-US"/>
            </a:br>
            <a:r>
              <a:rPr lang="en-US" sz="2400" b="0">
                <a:latin typeface="Fago Pro"/>
              </a:rPr>
              <a:t>Handling of contact lens trays</a:t>
            </a:r>
            <a:endParaRPr lang="en-US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139912-021B-A2D5-ED82-031207CD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FA67D8C-F1E3-79D3-2049-8177898AE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E641A59-D1CF-C196-F715-8C87171CF39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3D011C-EEFF-DBFB-FE2E-E2974BAC86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13D275A-0A59-6789-7E39-4F0583A37BA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896AE58-D6FE-DA31-97E8-9BB049013F4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FEE609-916C-DDD1-D2B1-80C2E088E06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1DECC0D-EB3A-94C8-6002-6DA1E1C0CB8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124555A-E7E9-A42E-9E53-CC605F107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4D2CF-8449-3CB9-B39F-0F013D5B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4" y="1694921"/>
            <a:ext cx="6346849" cy="3770931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FA652AE1-5FB4-8FCC-ADA2-0FDA2AE5037F}"/>
              </a:ext>
            </a:extLst>
          </p:cNvPr>
          <p:cNvGrpSpPr/>
          <p:nvPr/>
        </p:nvGrpSpPr>
        <p:grpSpPr>
          <a:xfrm>
            <a:off x="3721610" y="6100083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500FE9E-7610-59DE-0910-86AA3CF5D960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CA3A495-FE3F-D2A3-592F-F43F71AFE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8688A440-9CAE-6168-1EAC-B1F65B792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CA691361-9615-705D-F783-73905BA0C3E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A1D9D191-87A4-5C42-7119-8C6CE5DAC6C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DD40D90-F55B-30B7-0235-CC3C6FD2791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62190ABD-6F5F-66D1-7850-916EE0011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2" name="Gruppieren 71">
            <a:extLst>
              <a:ext uri="{FF2B5EF4-FFF2-40B4-BE49-F238E27FC236}">
                <a16:creationId xmlns:a16="http://schemas.microsoft.com/office/drawing/2014/main" id="{4F17B6F5-27E0-A7A2-C2BB-B21EE2165995}"/>
              </a:ext>
            </a:extLst>
          </p:cNvPr>
          <p:cNvGrpSpPr/>
          <p:nvPr/>
        </p:nvGrpSpPr>
        <p:grpSpPr>
          <a:xfrm>
            <a:off x="2536383" y="6077388"/>
            <a:ext cx="337813" cy="638864"/>
            <a:chOff x="2734813" y="2340050"/>
            <a:chExt cx="663255" cy="2981325"/>
          </a:xfrm>
        </p:grpSpPr>
        <p:sp>
          <p:nvSpPr>
            <p:cNvPr id="17" name="Rechteck 72">
              <a:extLst>
                <a:ext uri="{FF2B5EF4-FFF2-40B4-BE49-F238E27FC236}">
                  <a16:creationId xmlns:a16="http://schemas.microsoft.com/office/drawing/2014/main" id="{93196740-E9ED-AE7A-6F17-0A0F4886ED4D}"/>
                </a:ext>
              </a:extLst>
            </p:cNvPr>
            <p:cNvSpPr/>
            <p:nvPr/>
          </p:nvSpPr>
          <p:spPr>
            <a:xfrm>
              <a:off x="2734813" y="234005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73">
              <a:extLst>
                <a:ext uri="{FF2B5EF4-FFF2-40B4-BE49-F238E27FC236}">
                  <a16:creationId xmlns:a16="http://schemas.microsoft.com/office/drawing/2014/main" id="{6A8BC919-62DD-C2E3-32E5-6582467F4F04}"/>
                </a:ext>
              </a:extLst>
            </p:cNvPr>
            <p:cNvSpPr/>
            <p:nvPr/>
          </p:nvSpPr>
          <p:spPr>
            <a:xfrm>
              <a:off x="3111427" y="4410074"/>
              <a:ext cx="92739" cy="606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74">
              <a:extLst>
                <a:ext uri="{FF2B5EF4-FFF2-40B4-BE49-F238E27FC236}">
                  <a16:creationId xmlns:a16="http://schemas.microsoft.com/office/drawing/2014/main" id="{7835DC6D-23FD-AE2C-3BF8-DF355E46C320}"/>
                </a:ext>
              </a:extLst>
            </p:cNvPr>
            <p:cNvSpPr/>
            <p:nvPr/>
          </p:nvSpPr>
          <p:spPr>
            <a:xfrm>
              <a:off x="2734813" y="234005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fik 75">
              <a:extLst>
                <a:ext uri="{FF2B5EF4-FFF2-40B4-BE49-F238E27FC236}">
                  <a16:creationId xmlns:a16="http://schemas.microsoft.com/office/drawing/2014/main" id="{B7AAA2B2-2D5C-C61E-4C31-037AF226A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813" y="5120190"/>
              <a:ext cx="377985" cy="201185"/>
            </a:xfrm>
            <a:prstGeom prst="rect">
              <a:avLst/>
            </a:prstGeom>
          </p:spPr>
        </p:pic>
        <p:sp>
          <p:nvSpPr>
            <p:cNvPr id="21" name="Pfeil: nach oben und unten 76">
              <a:extLst>
                <a:ext uri="{FF2B5EF4-FFF2-40B4-BE49-F238E27FC236}">
                  <a16:creationId xmlns:a16="http://schemas.microsoft.com/office/drawing/2014/main" id="{A4ECB97C-5915-2433-023C-B0CA9F22BAC0}"/>
                </a:ext>
              </a:extLst>
            </p:cNvPr>
            <p:cNvSpPr/>
            <p:nvPr/>
          </p:nvSpPr>
          <p:spPr>
            <a:xfrm>
              <a:off x="3305329" y="2535892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uppieren 77">
            <a:extLst>
              <a:ext uri="{FF2B5EF4-FFF2-40B4-BE49-F238E27FC236}">
                <a16:creationId xmlns:a16="http://schemas.microsoft.com/office/drawing/2014/main" id="{706CA6B6-139E-E5A4-10EE-B6C0D92EC644}"/>
              </a:ext>
            </a:extLst>
          </p:cNvPr>
          <p:cNvGrpSpPr/>
          <p:nvPr/>
        </p:nvGrpSpPr>
        <p:grpSpPr>
          <a:xfrm>
            <a:off x="3086870" y="6110290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7AB3CE77-6807-2FD8-F9DB-E35E21737C13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6B42E365-F745-1EAD-7B05-D58B6A535FFC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A777289A-7E8D-DD7B-213B-D25196B1890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97EE0A48-C5CF-1F37-0039-4D46EB171D98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hteck 117">
            <a:extLst>
              <a:ext uri="{FF2B5EF4-FFF2-40B4-BE49-F238E27FC236}">
                <a16:creationId xmlns:a16="http://schemas.microsoft.com/office/drawing/2014/main" id="{DEA4F95A-30D7-9B87-7400-3DE9E012CB57}"/>
              </a:ext>
            </a:extLst>
          </p:cNvPr>
          <p:cNvSpPr/>
          <p:nvPr/>
        </p:nvSpPr>
        <p:spPr>
          <a:xfrm>
            <a:off x="4640424" y="5794112"/>
            <a:ext cx="2160000" cy="960000"/>
          </a:xfrm>
          <a:prstGeom prst="rect">
            <a:avLst/>
          </a:prstGeom>
          <a:noFill/>
          <a:ln w="9525">
            <a:solidFill>
              <a:srgbClr val="003C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0" name="Textfeld 116">
            <a:extLst>
              <a:ext uri="{FF2B5EF4-FFF2-40B4-BE49-F238E27FC236}">
                <a16:creationId xmlns:a16="http://schemas.microsoft.com/office/drawing/2014/main" id="{C49E5435-D89B-8AC6-2950-DA8D7BBD02C1}"/>
              </a:ext>
            </a:extLst>
          </p:cNvPr>
          <p:cNvSpPr txBox="1"/>
          <p:nvPr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REQUIREMENTS</a:t>
            </a:r>
            <a:endParaRPr lang="en-US" sz="100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D93508C-E0F7-948A-89CD-DC9C5104E8C7}"/>
              </a:ext>
            </a:extLst>
          </p:cNvPr>
          <p:cNvGrpSpPr/>
          <p:nvPr/>
        </p:nvGrpSpPr>
        <p:grpSpPr>
          <a:xfrm>
            <a:off x="4558826" y="6178245"/>
            <a:ext cx="2325750" cy="612936"/>
            <a:chOff x="4558826" y="6178245"/>
            <a:chExt cx="2325750" cy="612936"/>
          </a:xfrm>
        </p:grpSpPr>
        <p:pic>
          <p:nvPicPr>
            <p:cNvPr id="31" name="Grafik 128">
              <a:extLst>
                <a:ext uri="{FF2B5EF4-FFF2-40B4-BE49-F238E27FC236}">
                  <a16:creationId xmlns:a16="http://schemas.microsoft.com/office/drawing/2014/main" id="{93E5B44F-6DF7-DF17-6D7E-98D1E650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2" name="Grafik 126">
              <a:extLst>
                <a:ext uri="{FF2B5EF4-FFF2-40B4-BE49-F238E27FC236}">
                  <a16:creationId xmlns:a16="http://schemas.microsoft.com/office/drawing/2014/main" id="{8C309D46-FBB8-7B27-E8AE-31DA8639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3" name="Grafik 124">
              <a:extLst>
                <a:ext uri="{FF2B5EF4-FFF2-40B4-BE49-F238E27FC236}">
                  <a16:creationId xmlns:a16="http://schemas.microsoft.com/office/drawing/2014/main" id="{C3F4A9E8-5AA4-3899-6B55-97D89129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4" name="Textfeld 127">
              <a:extLst>
                <a:ext uri="{FF2B5EF4-FFF2-40B4-BE49-F238E27FC236}">
                  <a16:creationId xmlns:a16="http://schemas.microsoft.com/office/drawing/2014/main" id="{400F2075-F259-99D2-CAE7-1D473BD6CFE1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5" name="Textfeld 125">
              <a:extLst>
                <a:ext uri="{FF2B5EF4-FFF2-40B4-BE49-F238E27FC236}">
                  <a16:creationId xmlns:a16="http://schemas.microsoft.com/office/drawing/2014/main" id="{AC41DE52-737F-06F4-76B7-7355B0C795D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6" name="Textfeld 123">
              <a:extLst>
                <a:ext uri="{FF2B5EF4-FFF2-40B4-BE49-F238E27FC236}">
                  <a16:creationId xmlns:a16="http://schemas.microsoft.com/office/drawing/2014/main" id="{76E635BA-B8E8-99BE-1CB8-107484970DA6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phic 23">
            <a:extLst>
              <a:ext uri="{FF2B5EF4-FFF2-40B4-BE49-F238E27FC236}">
                <a16:creationId xmlns:a16="http://schemas.microsoft.com/office/drawing/2014/main" id="{53550637-2839-5EBF-56E5-FF1417D455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" y="5908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4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30BB-B748-DBEF-1AD9-75CFC227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CFC366-E3DE-4F91-C411-467C7AE5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</a:t>
            </a:r>
            <a:r>
              <a:rPr lang="de-DE">
                <a:latin typeface="Fago Pro"/>
              </a:rPr>
              <a:t> PHL, 6x PGN-plus</a:t>
            </a:r>
            <a:br>
              <a:rPr lang="de-DE"/>
            </a:br>
            <a:r>
              <a:rPr lang="de-DE" sz="2400" b="0">
                <a:latin typeface="Fago Pro"/>
              </a:rPr>
              <a:t>Handling </a:t>
            </a:r>
            <a:r>
              <a:rPr lang="de-DE" sz="2400" b="0" err="1">
                <a:latin typeface="Fago Pro"/>
              </a:rPr>
              <a:t>of</a:t>
            </a:r>
            <a:r>
              <a:rPr lang="de-DE" sz="2400" b="0">
                <a:latin typeface="Fago Pro"/>
              </a:rPr>
              <a:t> </a:t>
            </a:r>
            <a:r>
              <a:rPr lang="de-DE" sz="2400" b="0" err="1">
                <a:latin typeface="Fago Pro"/>
              </a:rPr>
              <a:t>shampoo</a:t>
            </a:r>
            <a:r>
              <a:rPr lang="de-DE" sz="2400" b="0">
                <a:latin typeface="Fago Pro"/>
              </a:rPr>
              <a:t> </a:t>
            </a:r>
            <a:r>
              <a:rPr lang="de-DE" sz="2400" b="0" err="1">
                <a:latin typeface="Fago Pro"/>
              </a:rPr>
              <a:t>bottles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D734D2-F601-B513-0C6A-C990BF09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r>
              <a:rPr lang="de-DE"/>
              <a:t> – </a:t>
            </a:r>
            <a:r>
              <a:rPr lang="en-US"/>
              <a:t>Packaging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D4AAB-11C3-0CB2-CCCD-14F796E01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A33EDC3-D2C7-E60F-BEE5-89F9AE56861C}"/>
              </a:ext>
            </a:extLst>
          </p:cNvPr>
          <p:cNvSpPr txBox="1"/>
          <p:nvPr/>
        </p:nvSpPr>
        <p:spPr>
          <a:xfrm>
            <a:off x="7022702" y="2050804"/>
            <a:ext cx="4834335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Expert project planning 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Long-</a:t>
            </a:r>
            <a:r>
              <a:rPr lang="de-DE" sz="2000" b="1" err="1">
                <a:solidFill>
                  <a:srgbClr val="003D6A"/>
                </a:solidFill>
              </a:rPr>
              <a:t>stroke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gripper</a:t>
            </a:r>
            <a:r>
              <a:rPr lang="de-DE" sz="2000" b="1">
                <a:solidFill>
                  <a:srgbClr val="003D6A"/>
                </a:solidFill>
              </a:rPr>
              <a:t> PHL-W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Moving together and moving apart </a:t>
            </a:r>
            <a:r>
              <a:rPr lang="de-DE" sz="1600">
                <a:solidFill>
                  <a:srgbClr val="003D6A"/>
                </a:solidFill>
              </a:rPr>
              <a:t> 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6x </a:t>
            </a:r>
            <a:r>
              <a:rPr lang="de-DE" sz="2000" b="1" err="1">
                <a:solidFill>
                  <a:srgbClr val="003D6A"/>
                </a:solidFill>
              </a:rPr>
              <a:t>gipper</a:t>
            </a:r>
            <a:r>
              <a:rPr lang="de-DE" sz="2000" b="1">
                <a:solidFill>
                  <a:srgbClr val="003D6A"/>
                </a:solidFill>
              </a:rPr>
              <a:t> PGN-plus</a:t>
            </a:r>
            <a:br>
              <a:rPr lang="de-DE" sz="2000" b="1"/>
            </a:br>
            <a:r>
              <a:rPr lang="de-DE" sz="1600" err="1">
                <a:solidFill>
                  <a:srgbClr val="003D6A"/>
                </a:solidFill>
              </a:rPr>
              <a:t>Gripping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of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six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shampoo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bottles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simultaneously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Micro </a:t>
            </a:r>
            <a:r>
              <a:rPr lang="de-DE" sz="2000" b="1" err="1">
                <a:solidFill>
                  <a:srgbClr val="003D6A"/>
                </a:solidFill>
              </a:rPr>
              <a:t>valves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Fast cycle times and compact design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Rotary </a:t>
            </a:r>
            <a:r>
              <a:rPr lang="de-DE" sz="2000" b="1" err="1">
                <a:solidFill>
                  <a:srgbClr val="003D6A"/>
                </a:solidFill>
                <a:latin typeface="Fago Pro"/>
              </a:rPr>
              <a:t>actuator</a:t>
            </a:r>
            <a:r>
              <a:rPr lang="de-DE" sz="2000" b="1">
                <a:solidFill>
                  <a:srgbClr val="003D6A"/>
                </a:solidFill>
                <a:latin typeface="Fago Pro"/>
              </a:rPr>
              <a:t> SRU-plus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Reorientation of the component by 90°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6F23A98-8408-A5A4-85FC-8DBB311BE47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584259-3A7B-93DF-B5D7-EBBFDD5A81C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E7F8AA8-6795-9BE4-533F-5A7099145C2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C26C8D-DF0B-016F-2846-BEC3B9660A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64E5EF1-35EE-0084-91A5-D6ABB6342F2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96B66095-B1C3-EED9-094A-ECD62DD4BB7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88A2609-B563-65E7-A6F9-9F790D93136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EDEAF15-9E54-FA3D-7148-138B3CC28E5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B5129B5-9F3B-1582-7EFC-69F2709428A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B8D7A49-5806-C1AA-62F8-EBAF387DE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19B8886-1042-250D-5243-5EC1506B136D}"/>
              </a:ext>
            </a:extLst>
          </p:cNvPr>
          <p:cNvGrpSpPr/>
          <p:nvPr/>
        </p:nvGrpSpPr>
        <p:grpSpPr>
          <a:xfrm>
            <a:off x="4530324" y="6175874"/>
            <a:ext cx="2321940" cy="612936"/>
            <a:chOff x="3486608" y="3865643"/>
            <a:chExt cx="2321940" cy="612936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B91A714-2A97-7BC9-B14C-D29EA52745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86608" y="3876382"/>
              <a:ext cx="828904" cy="602197"/>
              <a:chOff x="6630231" y="3745239"/>
              <a:chExt cx="1151537" cy="836590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CCAE9FC-422A-A7B4-A61E-1BA81FDF10A0}"/>
                  </a:ext>
                </a:extLst>
              </p:cNvPr>
              <p:cNvSpPr txBox="1"/>
              <p:nvPr/>
            </p:nvSpPr>
            <p:spPr>
              <a:xfrm>
                <a:off x="6630231" y="4239772"/>
                <a:ext cx="1151537" cy="342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POWERFUL</a:t>
                </a:r>
              </a:p>
            </p:txBody>
          </p:sp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9A0A129-B4C1-CC0A-0E69-65999DA3B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01381" y="3745239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55218F8-6335-DC81-580F-004C204F8F8E}"/>
                </a:ext>
              </a:extLst>
            </p:cNvPr>
            <p:cNvGrpSpPr/>
            <p:nvPr/>
          </p:nvGrpSpPr>
          <p:grpSpPr>
            <a:xfrm>
              <a:off x="4212150" y="3865643"/>
              <a:ext cx="814424" cy="550654"/>
              <a:chOff x="1464053" y="2874350"/>
              <a:chExt cx="1105444" cy="747421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76C4058-EBA9-C5F8-9877-B8EF99ACC815}"/>
                  </a:ext>
                </a:extLst>
              </p:cNvPr>
              <p:cNvSpPr txBox="1"/>
              <p:nvPr/>
            </p:nvSpPr>
            <p:spPr>
              <a:xfrm>
                <a:off x="1464053" y="3367168"/>
                <a:ext cx="1105444" cy="2546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SENSITIVE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13826656-EDE2-5ED2-9C30-866F190B6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743075" y="2874350"/>
                <a:ext cx="539999" cy="530527"/>
              </a:xfrm>
              <a:prstGeom prst="rect">
                <a:avLst/>
              </a:prstGeom>
            </p:spPr>
          </p:pic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AB8AD91-1DD7-EF96-F936-EBCC73BDDD52}"/>
                </a:ext>
              </a:extLst>
            </p:cNvPr>
            <p:cNvGrpSpPr/>
            <p:nvPr/>
          </p:nvGrpSpPr>
          <p:grpSpPr>
            <a:xfrm>
              <a:off x="4933907" y="3894042"/>
              <a:ext cx="874641" cy="547466"/>
              <a:chOff x="1414461" y="2987649"/>
              <a:chExt cx="1187177" cy="743093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1CA096F-28CF-E94F-DCE9-8791DD409287}"/>
                  </a:ext>
                </a:extLst>
              </p:cNvPr>
              <p:cNvSpPr txBox="1"/>
              <p:nvPr/>
            </p:nvSpPr>
            <p:spPr>
              <a:xfrm>
                <a:off x="1414461" y="3444742"/>
                <a:ext cx="1187177" cy="286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C7B4CD83-50CE-E63C-1B58-BD23B4218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763302" y="2987649"/>
                <a:ext cx="499544" cy="499544"/>
              </a:xfrm>
              <a:prstGeom prst="rect">
                <a:avLst/>
              </a:prstGeom>
            </p:spPr>
          </p:pic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2373F7-52A8-E693-02AA-25A3DACD40FD}"/>
              </a:ext>
            </a:extLst>
          </p:cNvPr>
          <p:cNvGrpSpPr/>
          <p:nvPr/>
        </p:nvGrpSpPr>
        <p:grpSpPr>
          <a:xfrm>
            <a:off x="2496203" y="6080414"/>
            <a:ext cx="863574" cy="641587"/>
            <a:chOff x="3443747" y="3172668"/>
            <a:chExt cx="1123983" cy="853401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871AF5B-E223-FDE0-0922-E8AE69FDF107}"/>
                </a:ext>
              </a:extLst>
            </p:cNvPr>
            <p:cNvSpPr/>
            <p:nvPr/>
          </p:nvSpPr>
          <p:spPr>
            <a:xfrm>
              <a:off x="3578855" y="3562233"/>
              <a:ext cx="292231" cy="11422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5E211C9-5F58-F61D-8FB5-A24B53E22DF8}"/>
                </a:ext>
              </a:extLst>
            </p:cNvPr>
            <p:cNvSpPr/>
            <p:nvPr/>
          </p:nvSpPr>
          <p:spPr>
            <a:xfrm>
              <a:off x="4158490" y="3562233"/>
              <a:ext cx="292231" cy="1142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F502D57-B568-DF9B-535E-6FC8D49CEC56}"/>
                </a:ext>
              </a:extLst>
            </p:cNvPr>
            <p:cNvSpPr/>
            <p:nvPr/>
          </p:nvSpPr>
          <p:spPr>
            <a:xfrm>
              <a:off x="3446851" y="3292711"/>
              <a:ext cx="1120879" cy="26255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links und rechts 36">
              <a:extLst>
                <a:ext uri="{FF2B5EF4-FFF2-40B4-BE49-F238E27FC236}">
                  <a16:creationId xmlns:a16="http://schemas.microsoft.com/office/drawing/2014/main" id="{28B6D236-4911-B76F-2103-D98CF2A0B98D}"/>
                </a:ext>
              </a:extLst>
            </p:cNvPr>
            <p:cNvSpPr/>
            <p:nvPr/>
          </p:nvSpPr>
          <p:spPr>
            <a:xfrm>
              <a:off x="3443747" y="3172668"/>
              <a:ext cx="1120879" cy="56366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links und rechts 37">
              <a:extLst>
                <a:ext uri="{FF2B5EF4-FFF2-40B4-BE49-F238E27FC236}">
                  <a16:creationId xmlns:a16="http://schemas.microsoft.com/office/drawing/2014/main" id="{08A0D8EC-5559-84B1-86CE-0DE600E9EC64}"/>
                </a:ext>
              </a:extLst>
            </p:cNvPr>
            <p:cNvSpPr/>
            <p:nvPr/>
          </p:nvSpPr>
          <p:spPr>
            <a:xfrm flipV="1">
              <a:off x="3597823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links und rechts 38">
              <a:extLst>
                <a:ext uri="{FF2B5EF4-FFF2-40B4-BE49-F238E27FC236}">
                  <a16:creationId xmlns:a16="http://schemas.microsoft.com/office/drawing/2014/main" id="{5D906A21-E4AA-9F5E-B376-12DDBB5349AA}"/>
                </a:ext>
              </a:extLst>
            </p:cNvPr>
            <p:cNvSpPr/>
            <p:nvPr/>
          </p:nvSpPr>
          <p:spPr>
            <a:xfrm flipV="1">
              <a:off x="4199568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254BE5C-EC97-FB7A-9EA6-CA3008F9478E}"/>
                </a:ext>
              </a:extLst>
            </p:cNvPr>
            <p:cNvGrpSpPr/>
            <p:nvPr/>
          </p:nvGrpSpPr>
          <p:grpSpPr>
            <a:xfrm>
              <a:off x="3597823" y="3676454"/>
              <a:ext cx="254291" cy="261396"/>
              <a:chOff x="4749430" y="2974495"/>
              <a:chExt cx="2215224" cy="2106551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6D7DC778-F075-42A7-52E7-10D1D2F35DE3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5D00B50B-BD59-D1FE-8668-95CF3CE702E9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0" name="Rechteck: obere Ecken abgeschnitten 49">
                <a:extLst>
                  <a:ext uri="{FF2B5EF4-FFF2-40B4-BE49-F238E27FC236}">
                    <a16:creationId xmlns:a16="http://schemas.microsoft.com/office/drawing/2014/main" id="{9812A754-8413-B292-8207-CDE082FBEC61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C4EDBF5F-145B-3978-CED4-028BB2B1C456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2" name="Rechteck: obere Ecken abgeschnitten 51">
                <a:extLst>
                  <a:ext uri="{FF2B5EF4-FFF2-40B4-BE49-F238E27FC236}">
                    <a16:creationId xmlns:a16="http://schemas.microsoft.com/office/drawing/2014/main" id="{759CF3E3-3C4F-90CB-3BD2-4086F747E1ED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01F41EBA-79FC-2510-9229-8A4BBA2B7EB5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AAF91DAB-4520-D3EE-8E4E-E17AB5E27396}"/>
                </a:ext>
              </a:extLst>
            </p:cNvPr>
            <p:cNvGrpSpPr/>
            <p:nvPr/>
          </p:nvGrpSpPr>
          <p:grpSpPr>
            <a:xfrm>
              <a:off x="4177458" y="3676454"/>
              <a:ext cx="254291" cy="261396"/>
              <a:chOff x="4749430" y="2974495"/>
              <a:chExt cx="2215224" cy="2106551"/>
            </a:xfrm>
          </p:grpSpPr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2D737C9F-42CE-5D2B-D999-F9D3B174CECA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2A904F4-25AB-92CC-AF84-9714D90DD698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4" name="Rechteck: obere Ecken abgeschnitten 43">
                <a:extLst>
                  <a:ext uri="{FF2B5EF4-FFF2-40B4-BE49-F238E27FC236}">
                    <a16:creationId xmlns:a16="http://schemas.microsoft.com/office/drawing/2014/main" id="{BDD2B653-2BD9-E11C-538F-241748249A24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B28743A-B76F-4210-D5EE-31D248C3400A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6" name="Rechteck: obere Ecken abgeschnitten 45">
                <a:extLst>
                  <a:ext uri="{FF2B5EF4-FFF2-40B4-BE49-F238E27FC236}">
                    <a16:creationId xmlns:a16="http://schemas.microsoft.com/office/drawing/2014/main" id="{7C02F1C4-078F-7BF0-EDA7-B268C53355FB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C2CCBA78-E9A0-ACFF-864A-E0094C997564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F5DF275-1F5B-DF40-828C-E862667883EA}"/>
              </a:ext>
            </a:extLst>
          </p:cNvPr>
          <p:cNvGrpSpPr/>
          <p:nvPr/>
        </p:nvGrpSpPr>
        <p:grpSpPr>
          <a:xfrm>
            <a:off x="3469877" y="6170662"/>
            <a:ext cx="925903" cy="551706"/>
            <a:chOff x="4308916" y="3967993"/>
            <a:chExt cx="1908397" cy="1138572"/>
          </a:xfrm>
        </p:grpSpPr>
        <p:sp>
          <p:nvSpPr>
            <p:cNvPr id="55" name="Rechteck 80">
              <a:extLst>
                <a:ext uri="{FF2B5EF4-FFF2-40B4-BE49-F238E27FC236}">
                  <a16:creationId xmlns:a16="http://schemas.microsoft.com/office/drawing/2014/main" id="{E0BDED78-7F8B-BCD3-C585-675D2D1BA422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hteck 81">
              <a:extLst>
                <a:ext uri="{FF2B5EF4-FFF2-40B4-BE49-F238E27FC236}">
                  <a16:creationId xmlns:a16="http://schemas.microsoft.com/office/drawing/2014/main" id="{60CDC50D-A189-ACD2-A9B4-320F88BA07FF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feil: nach rechts gekrümmt 82">
              <a:extLst>
                <a:ext uri="{FF2B5EF4-FFF2-40B4-BE49-F238E27FC236}">
                  <a16:creationId xmlns:a16="http://schemas.microsoft.com/office/drawing/2014/main" id="{1CDE8DF3-2301-3BD2-D7E7-E4BC97FC17A1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feil: nach links gekrümmt 83">
              <a:extLst>
                <a:ext uri="{FF2B5EF4-FFF2-40B4-BE49-F238E27FC236}">
                  <a16:creationId xmlns:a16="http://schemas.microsoft.com/office/drawing/2014/main" id="{122B8D51-8996-AD0A-5C15-9F72F6D87921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59C27BEC-EC9A-A9C5-2D3E-F01024064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14" y="6057433"/>
            <a:ext cx="687142" cy="6871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CDDED86-479C-5050-577F-1F4FFAD99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120" y="6040296"/>
            <a:ext cx="721415" cy="7214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6D0305-6092-C8CA-5DFA-3C7111D254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00" y="1575897"/>
            <a:ext cx="3148080" cy="41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B2639-02BF-C54B-BC26-9CD8D74D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57BBB9F-4966-9FB0-A996-63FE8309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Gripping unit ELG</a:t>
            </a:r>
            <a:br>
              <a:rPr lang="en-US"/>
            </a:br>
            <a:r>
              <a:rPr lang="en-US" sz="2400" b="0"/>
              <a:t>Transport of hot water boilers within a test sequence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C8D9BE-4E2C-1C21-8D93-D122E98470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r>
              <a:rPr lang="en-US"/>
              <a:t> - Testing machines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FF635A4-7D47-C90C-5E76-78227421F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22A0FBB-E2A5-A58A-1A7D-D0D13F18C960}"/>
              </a:ext>
            </a:extLst>
          </p:cNvPr>
          <p:cNvSpPr txBox="1"/>
          <p:nvPr/>
        </p:nvSpPr>
        <p:spPr>
          <a:xfrm>
            <a:off x="7109888" y="2055540"/>
            <a:ext cx="474715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customized LEG and customized fingers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High gripping force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12.000 N 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Frictional gripping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Workpiece weight up to 160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Interchangeable clamping inserts with high friction coefficient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for workpiece diameter 443-650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Reliability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Use of proven SCHUNK technology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DB38D68-4949-347A-8FB9-AE1C3620425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BCDA2AA-A266-095A-0B05-7EDC90CD2E4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487B15C-E102-9BBC-193E-650FA13D231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66E603F-4965-0207-A108-4D6F2149C7A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69771FE-E7A5-38EB-FAD9-BFFD0836F2F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B715815-B5DD-CDFD-615C-86C146B6328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AF561F8-B364-4A48-474D-C00BF4EE68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23E246C-1B70-621B-5444-E1F77F799F0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CC0361A-9B37-AEEF-3330-FD6B330FC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9BBE918-40F2-5641-0710-C88D4E0F4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B31D2E8-A430-D1DD-5F97-5A93CEC5A947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6C6D6F1-B176-F13C-AFE8-34C9FE640F1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AC38ED63-B3C3-3F6E-1C52-F29F71E7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EFD82B7D-F954-C9EE-9BA0-80B59DD4FCF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0C3D1A9-E27D-CD14-EE7E-5A1BD09BFE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463C8AA5-019F-A60A-8A19-03043F908F96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A36A416-9C9D-21C3-0E36-F2320B04C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8CA3EAF-C214-10BF-9C5B-CC00C9CD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E37387C4-F547-CE74-5469-858CABC9C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998" y="6042813"/>
            <a:ext cx="687695" cy="68769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8CED564-EA71-3EBB-5360-AB9165BD83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2836" y="6071105"/>
            <a:ext cx="659797" cy="659797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D75E35B-7261-E7E0-DDBB-AE15595D97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12BACD2E-6E4D-3933-E886-169ECD338DAE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9" name="Grafik 37">
                <a:extLst>
                  <a:ext uri="{FF2B5EF4-FFF2-40B4-BE49-F238E27FC236}">
                    <a16:creationId xmlns:a16="http://schemas.microsoft.com/office/drawing/2014/main" id="{0DBB70EA-273D-37DF-E8E6-34CAACFA0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B237DA03-FDEE-A121-7859-38F95DAD7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E51A6B9E-179F-6145-5E02-B81442776BC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0385003F-E7D3-8A19-5332-2A2229CE618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4186069E-18EA-F0CF-C8EB-BD9DB33EABE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FBA6A1A3-4D40-7B76-15B1-05DB1A8E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66D58EF6-3D39-07FA-0266-8F28B48B6F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406" y="1712198"/>
            <a:ext cx="3639265" cy="39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83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12BA-400E-B75F-9D60-986E73D0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4E6D5F-6CA9-0E61-94E9-04C80A5E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Electric long-stroke gripper</a:t>
            </a:r>
            <a:br>
              <a:rPr lang="en-US"/>
            </a:br>
            <a:r>
              <a:rPr lang="en-US" sz="2400" b="0"/>
              <a:t>Handling cartons and cardboard inserts/dividers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569664-7514-FC67-171D-90BA3486F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Consumer </a:t>
            </a:r>
            <a:r>
              <a:rPr lang="de-DE" err="1"/>
              <a:t>Goods</a:t>
            </a:r>
            <a:r>
              <a:rPr lang="de-DE"/>
              <a:t> </a:t>
            </a:r>
            <a:r>
              <a:rPr lang="en-US"/>
              <a:t>- Intralogistics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FA3692C-2875-4948-557F-00A4F2FC8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C84650-E2F9-C211-C705-4620BC31CA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0E852E-5EF8-4CCF-31E6-AEB8438F16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9" y="2100929"/>
            <a:ext cx="4696842" cy="39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CA8E545-726A-FF35-3CBF-E2D172639261}"/>
              </a:ext>
            </a:extLst>
          </p:cNvPr>
          <p:cNvSpPr txBox="1"/>
          <p:nvPr/>
        </p:nvSpPr>
        <p:spPr>
          <a:xfrm>
            <a:off x="5975350" y="1715424"/>
            <a:ext cx="58816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Function</a:t>
            </a:r>
            <a:br>
              <a:rPr lang="de-DE" b="1" noProof="0"/>
            </a:br>
            <a:r>
              <a:rPr lang="en-US" sz="1400">
                <a:solidFill>
                  <a:srgbClr val="003D6A"/>
                </a:solidFill>
              </a:rPr>
              <a:t>Electric long-stroke gripper with smooth-running double profile rail guide and adaptable servo motor</a:t>
            </a:r>
            <a:endParaRPr lang="de-DE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benefit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For flexible and highly dynamic handling of different carton sizes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High torque capacity thanks to double profile rail guide</a:t>
            </a:r>
            <a:r>
              <a:rPr lang="en-US" sz="1400">
                <a:solidFill>
                  <a:srgbClr val="003D6A"/>
                </a:solidFill>
              </a:rPr>
              <a:t>, suitable for use with long gripper fingers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Very narrow design </a:t>
            </a:r>
            <a:r>
              <a:rPr lang="en-US" sz="1400">
                <a:solidFill>
                  <a:srgbClr val="003D6A"/>
                </a:solidFill>
              </a:rPr>
              <a:t>for minimal interference contours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Adaptable drive motor </a:t>
            </a:r>
            <a:r>
              <a:rPr lang="en-US" sz="1400">
                <a:solidFill>
                  <a:srgbClr val="003D6A"/>
                </a:solidFill>
              </a:rPr>
              <a:t>for flexible control and easy integration into existing control concepts</a:t>
            </a:r>
            <a:endParaRPr lang="de-DE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work piece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en-US" sz="1400">
                <a:solidFill>
                  <a:srgbClr val="003D6A"/>
                </a:solidFill>
              </a:rPr>
              <a:t>Cardboard boxes of various sizes and cardboard inserts/dividers</a:t>
            </a:r>
            <a:endParaRPr lang="de-DE" sz="1400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en-US" sz="1400">
                <a:solidFill>
                  <a:srgbClr val="003D6A"/>
                </a:solidFill>
              </a:rPr>
              <a:t>LEG 760 long-stroke gripper with customized fingers, 230 mm stroke per jaw</a:t>
            </a:r>
            <a:endParaRPr lang="de-DE" sz="140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2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4162-16B6-2A89-D568-F41A6359F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6B58ED9-7F0F-6167-F699-C26508BD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KLT-Gripper</a:t>
            </a:r>
            <a:br>
              <a:rPr lang="en-US"/>
            </a:br>
            <a:r>
              <a:rPr lang="en-US" sz="2400" b="0"/>
              <a:t>Handling of  small load container boxes (KLT), boxes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8D7609-E1FD-C415-DBE7-8AF27643F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Consumer Goods - Intralogistics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ED25A853-84DB-AB0B-9777-E6E8C2A00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714AC3E-4F50-8F43-7B91-75DAEDF5CA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E961694-70E7-935F-089A-354657A8A58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958863F-DEF4-F8F7-AB7A-C819BCDE682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890CE0B-1A83-9FB6-F621-E69BCB694CE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C12E55F-55F6-D06C-3961-9EA6FF00083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A775AB9-51C6-3A95-907F-4286EEF9CA2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7B83347-F363-2C47-0463-09945E21C12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9600009-2E74-2450-BB37-472AFF19A794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D109571F-FC27-AB3C-7B92-833C92CF7BC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D2354E98-8411-713E-2CDF-A9D444667D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B91B3CE-C19F-E606-73B1-928C283F666E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4EB3488-9269-68B2-5F68-FFBE9ACA1871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AF833A00-8CA2-109D-DDB7-A029219E7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D087CA53-6003-8DE1-2846-2B12905E3670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D0F29ADC-F138-EC87-F95C-94B2580D4D94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CCFFF8E0-BF3E-58DE-E7D9-81462184551D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2DFD4D0C-B9C0-E443-8B62-87014A8A7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8D84298-52E8-53AF-229D-79364BFF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55CFF10-9742-A499-731E-650B74B33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83272"/>
            <a:ext cx="706502" cy="706502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643727CE-3C39-2F11-2B59-B870CB3C8CF0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BFBAAD37-0E90-512F-DC90-26EC11FFBF99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BB50F68B-B3F1-6792-D1A7-5FD45208F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FAB5382B-D828-74A0-8DB7-520B0AD3E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F19023F8-CFF9-35F9-1B8A-012207228F38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A40F82E7-CD00-8BE5-BEDD-0F1311A69A7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482ECF78-F1BE-B19B-2A7D-99C67DF42680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2E0BBB2C-2FDB-D8C0-11C5-24C1EA541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14A90337-947E-5007-7A02-B193042B416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81040"/>
            <a:ext cx="6215526" cy="262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05C53F2-73C8-1B1D-E758-4CF2B08D6BC8}"/>
              </a:ext>
            </a:extLst>
          </p:cNvPr>
          <p:cNvSpPr txBox="1"/>
          <p:nvPr/>
        </p:nvSpPr>
        <p:spPr>
          <a:xfrm>
            <a:off x="7162796" y="1715424"/>
            <a:ext cx="4694242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Function</a:t>
            </a:r>
            <a:br>
              <a:rPr lang="en-US" b="1" noProof="0"/>
            </a:br>
            <a:r>
              <a:rPr lang="en-US" sz="1400">
                <a:solidFill>
                  <a:srgbClr val="003D6A"/>
                </a:solidFill>
              </a:rPr>
              <a:t>Handling of one or two KLT containers, as required, by two parallel-mounted PHL-W-32 long-stroke grippers with large jaw stroke</a:t>
            </a:r>
            <a:endParaRPr lang="en-US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Double piston rack and pinion principle for centric clamping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High torque absorption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Energy supply via tubeless direct connection possible for flexible pressure supply in many automation solutions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work piece</a:t>
            </a:r>
            <a:br>
              <a:rPr lang="en-US" b="1" noProof="0">
                <a:solidFill>
                  <a:srgbClr val="003D6A"/>
                </a:solidFill>
              </a:rPr>
            </a:br>
            <a:r>
              <a:rPr lang="en-US" sz="1400" noProof="0">
                <a:solidFill>
                  <a:srgbClr val="003D6A"/>
                </a:solidFill>
              </a:rPr>
              <a:t>Small load container boxes (KLT), boxes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en-US" sz="1400">
                <a:solidFill>
                  <a:srgbClr val="003D6A"/>
                </a:solidFill>
              </a:rPr>
              <a:t>2x PHL-W-32 long-stroke grippers with customer-specific fingers, 40 mm stroke per jaw</a:t>
            </a:r>
          </a:p>
        </p:txBody>
      </p:sp>
    </p:spTree>
    <p:extLst>
      <p:ext uri="{BB962C8B-B14F-4D97-AF65-F5344CB8AC3E}">
        <p14:creationId xmlns:p14="http://schemas.microsoft.com/office/powerpoint/2010/main" val="322960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2BBE-A7E0-8BC9-F57B-B000D81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0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5EDB7-3CB2-9D01-E762-799A8DBF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194AABA-BCB1-7E87-26E6-970B7CD0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Material Lifter</a:t>
            </a:r>
            <a:br>
              <a:rPr lang="en-US"/>
            </a:br>
            <a:r>
              <a:rPr lang="en-US" sz="2400" b="0"/>
              <a:t>Lifting trays for automated unloading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31BFD1-50D7-4C49-A277-1C1C937A26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Consumer Goods - Intralogistics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2581D12-9E53-AC2D-0D4B-AEF24B02AF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83E51A7-8187-D9ED-747E-86E5E156C331}"/>
              </a:ext>
            </a:extLst>
          </p:cNvPr>
          <p:cNvSpPr txBox="1"/>
          <p:nvPr/>
        </p:nvSpPr>
        <p:spPr>
          <a:xfrm>
            <a:off x="6544908" y="2106637"/>
            <a:ext cx="531213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Lifting trays layer by layer for automated unloading.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3"/>
                </a:solidFill>
              </a:rPr>
              <a:t>Compact and space saving: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Using the z-axis vs. x/y-axis saves valuable installation / floor area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3"/>
                </a:solidFill>
              </a:rPr>
              <a:t>Flexibility - virtually universal:</a:t>
            </a:r>
            <a:br>
              <a:rPr lang="en-US" sz="1600" b="1">
                <a:solidFill>
                  <a:schemeClr val="accent3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The Material Lifter with configurable axis and gripper can be adapted to many applications in terms of size, load, speed, …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8DB27F0-245E-FEAA-26DA-B1E7EEF3B066}"/>
              </a:ext>
            </a:extLst>
          </p:cNvPr>
          <p:cNvGrpSpPr/>
          <p:nvPr/>
        </p:nvGrpSpPr>
        <p:grpSpPr>
          <a:xfrm>
            <a:off x="752217" y="5759249"/>
            <a:ext cx="1576574" cy="432000"/>
            <a:chOff x="198239" y="4950297"/>
            <a:chExt cx="1576574" cy="43200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4678DA1-23BF-7B0D-3D37-B8F9162509B5}"/>
                </a:ext>
              </a:extLst>
            </p:cNvPr>
            <p:cNvSpPr txBox="1"/>
            <p:nvPr/>
          </p:nvSpPr>
          <p:spPr>
            <a:xfrm>
              <a:off x="658813" y="5000098"/>
              <a:ext cx="1116000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additional slides available</a:t>
              </a: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Grafik 7" descr="Informationen mit einfarbiger Füllung">
              <a:extLst>
                <a:ext uri="{FF2B5EF4-FFF2-40B4-BE49-F238E27FC236}">
                  <a16:creationId xmlns:a16="http://schemas.microsoft.com/office/drawing/2014/main" id="{9DBE27A5-61F1-BEB3-596C-6BF844B99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C78F5BC5-EA97-EA2C-8AAD-466F39137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76" y="2095879"/>
            <a:ext cx="3128795" cy="4311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2C6F406-B116-508C-E748-3D6B2449A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5" y="3320045"/>
            <a:ext cx="2054995" cy="15412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7ADBAA2-CCE2-A6F4-7038-9A59C3235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1" y="1978128"/>
            <a:ext cx="1826582" cy="102745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FB59467E-24A0-D22C-6E7F-897BE6BE6A4E}"/>
              </a:ext>
            </a:extLst>
          </p:cNvPr>
          <p:cNvSpPr/>
          <p:nvPr/>
        </p:nvSpPr>
        <p:spPr>
          <a:xfrm>
            <a:off x="1390722" y="2856994"/>
            <a:ext cx="384081" cy="384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noProof="0"/>
              <a:t>+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395A7E7-622B-3F3B-10BC-D53DC53B640D}"/>
              </a:ext>
            </a:extLst>
          </p:cNvPr>
          <p:cNvGrpSpPr/>
          <p:nvPr/>
        </p:nvGrpSpPr>
        <p:grpSpPr>
          <a:xfrm>
            <a:off x="2778794" y="2633772"/>
            <a:ext cx="180000" cy="1456896"/>
            <a:chOff x="5014094" y="2693763"/>
            <a:chExt cx="180000" cy="1456896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37E6DDFA-F1E0-7988-095D-B70CBAA3297E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817BF185-DA4D-50F3-0F7B-E1D705BDE847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888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57E68-4FA8-1569-A816-E87C6357C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05D90-80A3-365C-7A53-A90AF64B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Lifting trays for automated unloading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8E646B-F107-3EA2-31B6-E9C1540B4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FA6108-4FF8-87C7-CAA4-AF4A283CBE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Consumer Goods - Intralogistics</a:t>
            </a:r>
            <a:endParaRPr lang="de-DE"/>
          </a:p>
        </p:txBody>
      </p:sp>
      <p:pic>
        <p:nvPicPr>
          <p:cNvPr id="10" name="E-Mobility_Prismatic-Cells_Animation_DE_EN_1124">
            <a:hlinkClick r:id="" action="ppaction://media"/>
            <a:extLst>
              <a:ext uri="{FF2B5EF4-FFF2-40B4-BE49-F238E27FC236}">
                <a16:creationId xmlns:a16="http://schemas.microsoft.com/office/drawing/2014/main" id="{F24EE8B3-138A-3283-83B4-1C97934801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6275" r="36171"/>
          <a:stretch>
            <a:fillRect/>
          </a:stretch>
        </p:blipFill>
        <p:spPr>
          <a:xfrm>
            <a:off x="680935" y="1716253"/>
            <a:ext cx="3865124" cy="4572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F46CCD3-D74C-C106-AA38-6483C68A9139}"/>
              </a:ext>
            </a:extLst>
          </p:cNvPr>
          <p:cNvGrpSpPr/>
          <p:nvPr/>
        </p:nvGrpSpPr>
        <p:grpSpPr>
          <a:xfrm>
            <a:off x="8277626" y="1711583"/>
            <a:ext cx="1322016" cy="1440000"/>
            <a:chOff x="8832099" y="1711583"/>
            <a:chExt cx="1322016" cy="1440000"/>
          </a:xfrm>
        </p:grpSpPr>
        <p:pic>
          <p:nvPicPr>
            <p:cNvPr id="17" name="Picture 2" descr="Ladungsträger für Batterien und Glasdächer">
              <a:extLst>
                <a:ext uri="{FF2B5EF4-FFF2-40B4-BE49-F238E27FC236}">
                  <a16:creationId xmlns:a16="http://schemas.microsoft.com/office/drawing/2014/main" id="{E27D300D-FE30-68F4-D3E0-F39D6FF2F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Ladungsträger für Batterien und Glasdächer">
              <a:extLst>
                <a:ext uri="{FF2B5EF4-FFF2-40B4-BE49-F238E27FC236}">
                  <a16:creationId xmlns:a16="http://schemas.microsoft.com/office/drawing/2014/main" id="{67EF97E9-1B0C-CC74-DC41-FAF42BFB4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6" b="89974" l="8369" r="92766">
                          <a14:foregroundMark x1="8369" y1="33854" x2="8369" y2="33854"/>
                          <a14:foregroundMark x1="92766" y1="37500" x2="92766" y2="37500"/>
                          <a14:backgroundMark x1="14184" y1="48698" x2="40000" y2="62500"/>
                          <a14:backgroundMark x1="40000" y1="62500" x2="88511" y2="5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00EE21BC-4DA7-5CEC-CF25-8D31C31356CB}"/>
              </a:ext>
            </a:extLst>
          </p:cNvPr>
          <p:cNvSpPr txBox="1"/>
          <p:nvPr/>
        </p:nvSpPr>
        <p:spPr>
          <a:xfrm>
            <a:off x="6174647" y="2293084"/>
            <a:ext cx="19666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Cover handling</a:t>
            </a:r>
          </a:p>
        </p:txBody>
      </p:sp>
      <p:sp>
        <p:nvSpPr>
          <p:cNvPr id="20" name="Additionszeichen 19">
            <a:extLst>
              <a:ext uri="{FF2B5EF4-FFF2-40B4-BE49-F238E27FC236}">
                <a16:creationId xmlns:a16="http://schemas.microsoft.com/office/drawing/2014/main" id="{0B9C9988-7283-F8AF-20E5-97F5BEB55EC3}"/>
              </a:ext>
            </a:extLst>
          </p:cNvPr>
          <p:cNvSpPr/>
          <p:nvPr/>
        </p:nvSpPr>
        <p:spPr>
          <a:xfrm>
            <a:off x="5355900" y="2192183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1C7B3CA-7E4E-8364-1CD1-0C13D3ED352C}"/>
              </a:ext>
            </a:extLst>
          </p:cNvPr>
          <p:cNvSpPr txBox="1"/>
          <p:nvPr/>
        </p:nvSpPr>
        <p:spPr>
          <a:xfrm>
            <a:off x="6174647" y="3806534"/>
            <a:ext cx="1333241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Saves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Floorspace</a:t>
            </a:r>
          </a:p>
        </p:txBody>
      </p:sp>
      <p:sp>
        <p:nvSpPr>
          <p:cNvPr id="22" name="Additionszeichen 21">
            <a:extLst>
              <a:ext uri="{FF2B5EF4-FFF2-40B4-BE49-F238E27FC236}">
                <a16:creationId xmlns:a16="http://schemas.microsoft.com/office/drawing/2014/main" id="{42B2AFCB-A628-F543-54BA-35FFD454B924}"/>
              </a:ext>
            </a:extLst>
          </p:cNvPr>
          <p:cNvSpPr/>
          <p:nvPr/>
        </p:nvSpPr>
        <p:spPr>
          <a:xfrm>
            <a:off x="5355900" y="3863369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7812C98-89AF-6628-DF36-462788FEB17E}"/>
              </a:ext>
            </a:extLst>
          </p:cNvPr>
          <p:cNvSpPr txBox="1"/>
          <p:nvPr/>
        </p:nvSpPr>
        <p:spPr>
          <a:xfrm>
            <a:off x="6174647" y="5478480"/>
            <a:ext cx="1338521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Pure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Flexibility</a:t>
            </a:r>
          </a:p>
        </p:txBody>
      </p:sp>
      <p:sp>
        <p:nvSpPr>
          <p:cNvPr id="24" name="Additionszeichen 23">
            <a:extLst>
              <a:ext uri="{FF2B5EF4-FFF2-40B4-BE49-F238E27FC236}">
                <a16:creationId xmlns:a16="http://schemas.microsoft.com/office/drawing/2014/main" id="{2E9EAEC3-5670-A796-9294-5F6B612788E0}"/>
              </a:ext>
            </a:extLst>
          </p:cNvPr>
          <p:cNvSpPr/>
          <p:nvPr/>
        </p:nvSpPr>
        <p:spPr>
          <a:xfrm>
            <a:off x="5355900" y="5535315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6A9A9E9-9A2A-ADED-B8CD-9A0F8AD9CB9D}"/>
              </a:ext>
            </a:extLst>
          </p:cNvPr>
          <p:cNvGrpSpPr/>
          <p:nvPr/>
        </p:nvGrpSpPr>
        <p:grpSpPr>
          <a:xfrm>
            <a:off x="9990330" y="5459833"/>
            <a:ext cx="1530286" cy="658385"/>
            <a:chOff x="8229343" y="4664483"/>
            <a:chExt cx="1265567" cy="691751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9E877C7-944E-F5B4-40C0-A013B14D7192}"/>
                </a:ext>
              </a:extLst>
            </p:cNvPr>
            <p:cNvSpPr/>
            <p:nvPr/>
          </p:nvSpPr>
          <p:spPr>
            <a:xfrm>
              <a:off x="8305543" y="5183549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E2F8D76-5068-5054-57DA-EFB6784ACF17}"/>
                </a:ext>
              </a:extLst>
            </p:cNvPr>
            <p:cNvSpPr/>
            <p:nvPr/>
          </p:nvSpPr>
          <p:spPr>
            <a:xfrm>
              <a:off x="8278169" y="500969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B236977-E729-EB01-AFCE-57C4816BF9B7}"/>
                </a:ext>
              </a:extLst>
            </p:cNvPr>
            <p:cNvSpPr/>
            <p:nvPr/>
          </p:nvSpPr>
          <p:spPr>
            <a:xfrm>
              <a:off x="8229343" y="4838337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D475FBE-F1B2-431E-6798-926B0D19552A}"/>
                </a:ext>
              </a:extLst>
            </p:cNvPr>
            <p:cNvSpPr/>
            <p:nvPr/>
          </p:nvSpPr>
          <p:spPr>
            <a:xfrm>
              <a:off x="8273549" y="466448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27E7775-3C68-252F-DC62-6E43821D6990}"/>
              </a:ext>
            </a:extLst>
          </p:cNvPr>
          <p:cNvGrpSpPr/>
          <p:nvPr/>
        </p:nvGrpSpPr>
        <p:grpSpPr>
          <a:xfrm>
            <a:off x="7709149" y="5324715"/>
            <a:ext cx="1174935" cy="900000"/>
            <a:chOff x="7740976" y="4465751"/>
            <a:chExt cx="971687" cy="93039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54F39E66-52A0-A88D-FAEC-5469FC65D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976" y="4465751"/>
              <a:ext cx="971687" cy="930390"/>
            </a:xfrm>
            <a:prstGeom prst="rect">
              <a:avLst/>
            </a:prstGeom>
          </p:spPr>
        </p:pic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0041ED34-27DF-874B-1550-786B58240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292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C8BF5864-E250-2A44-CD44-EEAD120D88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175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6611E3E0-407D-E039-8602-374D9B795CFF}"/>
              </a:ext>
            </a:extLst>
          </p:cNvPr>
          <p:cNvSpPr/>
          <p:nvPr/>
        </p:nvSpPr>
        <p:spPr>
          <a:xfrm>
            <a:off x="9221207" y="5630715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D2C5286-F580-0734-F9D7-725F0774D6C6}"/>
              </a:ext>
            </a:extLst>
          </p:cNvPr>
          <p:cNvGrpSpPr/>
          <p:nvPr/>
        </p:nvGrpSpPr>
        <p:grpSpPr>
          <a:xfrm>
            <a:off x="7845602" y="3436769"/>
            <a:ext cx="1822980" cy="1332000"/>
            <a:chOff x="6212945" y="1687069"/>
            <a:chExt cx="2200276" cy="1737632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88011658-103C-DDFF-0B4A-60DFB13B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29E1A752-0C4C-13CE-9456-49899416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45" b="145"/>
            <a:stretch/>
          </p:blipFill>
          <p:spPr>
            <a:xfrm>
              <a:off x="6727295" y="1937758"/>
              <a:ext cx="1123951" cy="1236256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15911B5A-D454-2AB3-71C2-F0F45FBE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7289270" y="2188445"/>
              <a:ext cx="1123951" cy="1236256"/>
            </a:xfrm>
            <a:prstGeom prst="rect">
              <a:avLst/>
            </a:prstGeom>
          </p:spPr>
        </p:pic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7946A3A-7F9B-2958-30B1-C8D0FCF66D48}"/>
              </a:ext>
            </a:extLst>
          </p:cNvPr>
          <p:cNvGrpSpPr/>
          <p:nvPr/>
        </p:nvGrpSpPr>
        <p:grpSpPr>
          <a:xfrm>
            <a:off x="10323592" y="3532853"/>
            <a:ext cx="1357370" cy="1139832"/>
            <a:chOff x="6212945" y="1687069"/>
            <a:chExt cx="1638301" cy="1486944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5481A4E-01D4-A4C3-6B03-5FF8F3A07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AA615718-8AA8-3A03-F476-E60A6B78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727295" y="1937757"/>
              <a:ext cx="1123951" cy="1236256"/>
            </a:xfrm>
            <a:prstGeom prst="rect">
              <a:avLst/>
            </a:prstGeom>
          </p:spPr>
        </p:pic>
      </p:grp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8DF900B7-47D0-6EA8-89B0-5FDD204140EC}"/>
              </a:ext>
            </a:extLst>
          </p:cNvPr>
          <p:cNvSpPr/>
          <p:nvPr/>
        </p:nvSpPr>
        <p:spPr>
          <a:xfrm>
            <a:off x="9780087" y="3958769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629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77552-B6CF-6151-FF72-F72ADA56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15ADF-2E23-FEBC-FDE5-2963F1FB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Lifter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lang="en-US" sz="2400" b="0">
                <a:solidFill>
                  <a:srgbClr val="003D6A"/>
                </a:solidFill>
              </a:rPr>
              <a:t>Lifting trays for automated unloading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B874B3-95D5-D4BA-0FA7-2EA2989C4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7EFA046-E115-1B71-1B9E-8B5FED9FDE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Consumer Goods - Intralogistics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BBC526-9AA1-7ED3-0C2B-FBED91A73C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Reference project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consisting of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Linear direct axis SLD-24 heavy-duty design with working stroke 3.200 mm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Electric long-stroke gripper ELG 30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3D117E1-3697-2E5A-A6B8-1FFB937F50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3" y="1711966"/>
            <a:ext cx="1609811" cy="468271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FB6E044-9720-0317-CB34-338CBABCB69F}"/>
              </a:ext>
            </a:extLst>
          </p:cNvPr>
          <p:cNvSpPr/>
          <p:nvPr/>
        </p:nvSpPr>
        <p:spPr>
          <a:xfrm>
            <a:off x="6676041" y="2776085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AB1E30D-9C29-6A60-930C-3670AFD06162}"/>
              </a:ext>
            </a:extLst>
          </p:cNvPr>
          <p:cNvSpPr/>
          <p:nvPr/>
        </p:nvSpPr>
        <p:spPr>
          <a:xfrm>
            <a:off x="6676041" y="5300629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2</a:t>
            </a: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D01D3D3-6AD8-1D7F-4F43-E463DDB2CBCE}"/>
              </a:ext>
            </a:extLst>
          </p:cNvPr>
          <p:cNvCxnSpPr>
            <a:cxnSpLocks/>
            <a:stCxn id="7" idx="4"/>
          </p:cNvCxnSpPr>
          <p:nvPr/>
        </p:nvCxnSpPr>
        <p:spPr>
          <a:xfrm rot="16200000" flipH="1">
            <a:off x="7131669" y="3022457"/>
            <a:ext cx="629212" cy="1072468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51EA6B98-77A2-5DB9-B9D2-6E960CE0CC3C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7144041" y="5534629"/>
            <a:ext cx="590259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5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DF02A-D86A-22AD-23D8-C7BD52D3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AF8B106-C149-CEC8-7D3E-951AF714C1CF}"/>
              </a:ext>
            </a:extLst>
          </p:cNvPr>
          <p:cNvGrpSpPr/>
          <p:nvPr/>
        </p:nvGrpSpPr>
        <p:grpSpPr>
          <a:xfrm>
            <a:off x="2652079" y="6366215"/>
            <a:ext cx="1218381" cy="272590"/>
            <a:chOff x="7048343" y="3768796"/>
            <a:chExt cx="2981325" cy="667017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60412E8-BE7C-0974-BF29-AA0CDE3E155E}"/>
                </a:ext>
              </a:extLst>
            </p:cNvPr>
            <p:cNvSpPr/>
            <p:nvPr/>
          </p:nvSpPr>
          <p:spPr>
            <a:xfrm rot="16200000">
              <a:off x="8354983" y="2761128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7E98B1DA-48E6-47AF-68BB-BE57B836ED0F}"/>
                </a:ext>
              </a:extLst>
            </p:cNvPr>
            <p:cNvSpPr/>
            <p:nvPr/>
          </p:nvSpPr>
          <p:spPr>
            <a:xfrm rot="16200000">
              <a:off x="9255384" y="3731215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8C48A645-1590-6848-E84E-C4C4AA356C3E}"/>
                </a:ext>
              </a:extLst>
            </p:cNvPr>
            <p:cNvSpPr/>
            <p:nvPr/>
          </p:nvSpPr>
          <p:spPr>
            <a:xfrm rot="16200000">
              <a:off x="6959570" y="415654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B201DE3D-7D56-FF18-7592-132D3C25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740083" y="4146227"/>
              <a:ext cx="377985" cy="201185"/>
            </a:xfrm>
            <a:prstGeom prst="rect">
              <a:avLst/>
            </a:prstGeom>
          </p:spPr>
        </p:pic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58DC72A6-8F0B-D7C3-5EB1-C9B22C1FE76F}"/>
                </a:ext>
              </a:extLst>
            </p:cNvPr>
            <p:cNvSpPr/>
            <p:nvPr/>
          </p:nvSpPr>
          <p:spPr>
            <a:xfrm rot="16200000">
              <a:off x="7713580" y="3741156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Pfeil: nach oben und unten 67">
              <a:extLst>
                <a:ext uri="{FF2B5EF4-FFF2-40B4-BE49-F238E27FC236}">
                  <a16:creationId xmlns:a16="http://schemas.microsoft.com/office/drawing/2014/main" id="{619DEBB7-BA0D-F8FC-1567-4DE2B859C770}"/>
                </a:ext>
              </a:extLst>
            </p:cNvPr>
            <p:cNvSpPr/>
            <p:nvPr/>
          </p:nvSpPr>
          <p:spPr>
            <a:xfrm rot="16200000">
              <a:off x="7723684" y="3547358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Pfeil: nach oben und unten 68">
              <a:extLst>
                <a:ext uri="{FF2B5EF4-FFF2-40B4-BE49-F238E27FC236}">
                  <a16:creationId xmlns:a16="http://schemas.microsoft.com/office/drawing/2014/main" id="{7F8B41B2-1D3D-324F-4325-61B72C08F003}"/>
                </a:ext>
              </a:extLst>
            </p:cNvPr>
            <p:cNvSpPr/>
            <p:nvPr/>
          </p:nvSpPr>
          <p:spPr>
            <a:xfrm rot="16200000">
              <a:off x="9255384" y="3532493"/>
              <a:ext cx="90308" cy="5629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8638E6D3-F60F-ED4F-39CD-9F7F1101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It couldn't be more compact!</a:t>
            </a:r>
            <a:br>
              <a:rPr lang="en-US"/>
            </a:br>
            <a:r>
              <a:rPr lang="en-US" sz="2400" b="0"/>
              <a:t>Screw assembly cell with five screw units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D9B95B-0546-84F2-7F3E-F60E0FDC8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Consumer Goods - </a:t>
            </a:r>
            <a:r>
              <a:rPr lang="en-US"/>
              <a:t>Assembly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2A005357-9424-0536-34DB-2EF2CB46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32E78AB-5716-C61A-4A59-88ED4364D324}"/>
              </a:ext>
            </a:extLst>
          </p:cNvPr>
          <p:cNvSpPr txBox="1"/>
          <p:nvPr/>
        </p:nvSpPr>
        <p:spPr>
          <a:xfrm>
            <a:off x="7109888" y="1715841"/>
            <a:ext cx="474715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Five separately controlled slides enable high-precision and fast screw processes in the assembly cell. The robustness and accuracy of the SLD-axis ensures flawless screwdriving processes and avoids scrap.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1x linear direct axis SLD 11 with five slides (x-axis)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5x linear direct axis LDN (y-axis)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Customer benefit</a:t>
            </a:r>
            <a:endParaRPr lang="en-US" sz="2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Highly compact unit integrated into existing customer line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load capacity of the base axis ensures precision of screwdriving operations</a:t>
            </a:r>
            <a:endParaRPr lang="en-US" sz="1600">
              <a:solidFill>
                <a:srgbClr val="003D6A"/>
              </a:solidFill>
              <a:latin typeface="Fago Pro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158A1A7-7F69-3F47-5849-99DFF9C1193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7981BB0-3F70-74E4-CEFF-A6F5A27358B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C502024-DBEB-D749-00D9-6F5C98A7721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10766A1-B0DA-4743-90C2-1689CC43B2A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855A47D-DEC8-789A-F761-31A4C5DABD4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B2A225E-004A-1B34-C46C-B0D6809C897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EC42591-2B0D-EC48-D23A-1529AB27B0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37D4E8D-1C37-576F-025F-8664E67F402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2D0909C-A6B1-9A8F-1D21-12E54FBA5D6E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B7385F3-7543-5310-C25B-2840095B14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3BC6009-050C-CC37-1377-E09EA3994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 descr="Schraubenzieher mit einfarbiger Füllung">
            <a:extLst>
              <a:ext uri="{FF2B5EF4-FFF2-40B4-BE49-F238E27FC236}">
                <a16:creationId xmlns:a16="http://schemas.microsoft.com/office/drawing/2014/main" id="{8D9E6FC8-6CAB-1394-DB78-81159E7A2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794" y="6119480"/>
            <a:ext cx="587575" cy="587575"/>
          </a:xfrm>
          <a:prstGeom prst="rect">
            <a:avLst/>
          </a:prstGeom>
        </p:spPr>
      </p:pic>
      <p:pic>
        <p:nvPicPr>
          <p:cNvPr id="1026" name="Picture 2" descr="Schrauben Sie Vektor Icon 348719 Vektor Kunst bei Vecteezy">
            <a:extLst>
              <a:ext uri="{FF2B5EF4-FFF2-40B4-BE49-F238E27FC236}">
                <a16:creationId xmlns:a16="http://schemas.microsoft.com/office/drawing/2014/main" id="{F1DC53D0-9ACA-2274-648A-37C70495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681" y="6178054"/>
            <a:ext cx="502304" cy="5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FD8A8F7-A5EB-E26D-D098-CEECC5605D19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924793C8-C396-6DA3-D3C2-07BE63405036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AA6BA53-815C-BEF5-3217-CB923A1E6419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F194EC4-6F33-26CA-1D24-11834552F819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417299C-DB8A-0BE0-BCE8-7ABE494B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8" name="Pfeil: nach oben und unten 27">
              <a:extLst>
                <a:ext uri="{FF2B5EF4-FFF2-40B4-BE49-F238E27FC236}">
                  <a16:creationId xmlns:a16="http://schemas.microsoft.com/office/drawing/2014/main" id="{3A69037C-0458-85C1-5777-1081AD501532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5FD232FA-1CEE-2A2B-9DD8-342DFEDC78CC}"/>
              </a:ext>
            </a:extLst>
          </p:cNvPr>
          <p:cNvGrpSpPr/>
          <p:nvPr/>
        </p:nvGrpSpPr>
        <p:grpSpPr>
          <a:xfrm>
            <a:off x="4638455" y="6047543"/>
            <a:ext cx="2284290" cy="723308"/>
            <a:chOff x="658813" y="3358349"/>
            <a:chExt cx="2284290" cy="723308"/>
          </a:xfrm>
        </p:grpSpPr>
        <p:pic>
          <p:nvPicPr>
            <p:cNvPr id="72" name="Grafik 128">
              <a:extLst>
                <a:ext uri="{FF2B5EF4-FFF2-40B4-BE49-F238E27FC236}">
                  <a16:creationId xmlns:a16="http://schemas.microsoft.com/office/drawing/2014/main" id="{F7FA687F-1891-D242-BA2F-2CA598A5A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53993" y="3505661"/>
              <a:ext cx="388705" cy="388705"/>
            </a:xfrm>
            <a:prstGeom prst="rect">
              <a:avLst/>
            </a:prstGeom>
          </p:spPr>
        </p:pic>
        <p:sp>
          <p:nvSpPr>
            <p:cNvPr id="73" name="Textfeld 127">
              <a:extLst>
                <a:ext uri="{FF2B5EF4-FFF2-40B4-BE49-F238E27FC236}">
                  <a16:creationId xmlns:a16="http://schemas.microsoft.com/office/drawing/2014/main" id="{2848CB10-4821-7BCF-0F29-74604CB3FDB3}"/>
                </a:ext>
              </a:extLst>
            </p:cNvPr>
            <p:cNvSpPr txBox="1"/>
            <p:nvPr/>
          </p:nvSpPr>
          <p:spPr>
            <a:xfrm>
              <a:off x="658813" y="3835436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pic>
          <p:nvPicPr>
            <p:cNvPr id="74" name="Grafik 124">
              <a:extLst>
                <a:ext uri="{FF2B5EF4-FFF2-40B4-BE49-F238E27FC236}">
                  <a16:creationId xmlns:a16="http://schemas.microsoft.com/office/drawing/2014/main" id="{7FD3B1E9-1108-2C74-0729-740923F04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298937" y="3432940"/>
              <a:ext cx="432214" cy="432214"/>
            </a:xfrm>
            <a:prstGeom prst="rect">
              <a:avLst/>
            </a:prstGeom>
          </p:spPr>
        </p:pic>
        <p:sp>
          <p:nvSpPr>
            <p:cNvPr id="75" name="Textfeld 125">
              <a:extLst>
                <a:ext uri="{FF2B5EF4-FFF2-40B4-BE49-F238E27FC236}">
                  <a16:creationId xmlns:a16="http://schemas.microsoft.com/office/drawing/2014/main" id="{CA04178C-24E3-7C6C-D9D6-441AAB38B778}"/>
                </a:ext>
              </a:extLst>
            </p:cNvPr>
            <p:cNvSpPr txBox="1"/>
            <p:nvPr/>
          </p:nvSpPr>
          <p:spPr>
            <a:xfrm>
              <a:off x="1384355" y="3831799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STRONG</a:t>
              </a:r>
            </a:p>
          </p:txBody>
        </p:sp>
        <p:sp>
          <p:nvSpPr>
            <p:cNvPr id="76" name="Textfeld 123">
              <a:extLst>
                <a:ext uri="{FF2B5EF4-FFF2-40B4-BE49-F238E27FC236}">
                  <a16:creationId xmlns:a16="http://schemas.microsoft.com/office/drawing/2014/main" id="{C3EE37C7-B7C3-7948-28A4-12B25B2C66FC}"/>
                </a:ext>
              </a:extLst>
            </p:cNvPr>
            <p:cNvSpPr txBox="1"/>
            <p:nvPr/>
          </p:nvSpPr>
          <p:spPr>
            <a:xfrm>
              <a:off x="2068462" y="3833878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EE158A74-1259-35B9-C7B6-01376D2BB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39792" y="3358349"/>
              <a:ext cx="526231" cy="526231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0B24B855-10EC-3069-5A29-1030140928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6" y="2091467"/>
            <a:ext cx="4747151" cy="356036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F52E8BB-DB6F-8671-2DF9-0731AB7C112F}"/>
              </a:ext>
            </a:extLst>
          </p:cNvPr>
          <p:cNvSpPr txBox="1"/>
          <p:nvPr/>
        </p:nvSpPr>
        <p:spPr>
          <a:xfrm>
            <a:off x="2346009" y="-528319"/>
            <a:ext cx="92391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en-US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918858-E6A3-8FA8-0C5F-F2D02DFA6C29}"/>
              </a:ext>
            </a:extLst>
          </p:cNvPr>
          <p:cNvSpPr txBox="1"/>
          <p:nvPr/>
        </p:nvSpPr>
        <p:spPr>
          <a:xfrm>
            <a:off x="826514" y="5282884"/>
            <a:ext cx="439582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Discharge side view of the SLD linear direct axis installed on a steel girder.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361B19B-4892-77A1-23C5-F31F67A43B59}"/>
              </a:ext>
            </a:extLst>
          </p:cNvPr>
          <p:cNvSpPr txBox="1"/>
          <p:nvPr/>
        </p:nvSpPr>
        <p:spPr>
          <a:xfrm>
            <a:off x="7089586" y="6333033"/>
            <a:ext cx="176971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000">
                <a:solidFill>
                  <a:srgbClr val="003D6A"/>
                </a:solidFill>
              </a:rPr>
              <a:t>Click </a:t>
            </a:r>
            <a:r>
              <a:rPr lang="en-US" sz="1000">
                <a:solidFill>
                  <a:srgbClr val="003D6A"/>
                </a:solidFill>
                <a:hlinkClick r:id="rId15"/>
              </a:rPr>
              <a:t>here</a:t>
            </a:r>
            <a:r>
              <a:rPr lang="en-US" sz="1000">
                <a:solidFill>
                  <a:srgbClr val="003D6A"/>
                </a:solidFill>
              </a:rPr>
              <a:t> for the success story!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C706E61-C027-3F9F-A495-70901A846587}"/>
              </a:ext>
            </a:extLst>
          </p:cNvPr>
          <p:cNvGrpSpPr/>
          <p:nvPr/>
        </p:nvGrpSpPr>
        <p:grpSpPr>
          <a:xfrm>
            <a:off x="5485168" y="5230058"/>
            <a:ext cx="1386053" cy="432000"/>
            <a:chOff x="198239" y="4950297"/>
            <a:chExt cx="1386053" cy="43200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52F100B-F79B-BEDF-88E7-4557C28DCAAD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Grafik 14" descr="Informationen mit einfarbiger Füllung">
              <a:extLst>
                <a:ext uri="{FF2B5EF4-FFF2-40B4-BE49-F238E27FC236}">
                  <a16:creationId xmlns:a16="http://schemas.microsoft.com/office/drawing/2014/main" id="{B589CF6C-5485-0C6B-07D7-07CF7168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48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49CE-5F2A-B6E6-63E1-8F27CA3E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D50828D-76F3-BB10-86E4-43E18AA6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It couldn't be more compact!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Screw assembly cell with five screw units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116FF0-8361-58DD-2D6E-5894875C1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>
                <a:solidFill>
                  <a:schemeClr val="bg2"/>
                </a:solidFill>
              </a:rPr>
              <a:t>Consumer Goods - Assembly</a:t>
            </a:r>
            <a:endParaRPr lang="en-US" noProof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EFDD219-A6B3-B67C-4893-FD5712A950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6</a:t>
            </a:fld>
            <a:endParaRPr lang="en-US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A24C9C-4AE2-41C9-4B70-F1CDF94D2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99" y="854595"/>
            <a:ext cx="1785937" cy="4735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B8DB223-FCF0-A786-58EE-C3C504415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2097087"/>
            <a:ext cx="5565084" cy="41767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727BC8E-B1FD-67A9-B499-5303EC4F47EF}"/>
              </a:ext>
            </a:extLst>
          </p:cNvPr>
          <p:cNvSpPr txBox="1"/>
          <p:nvPr/>
        </p:nvSpPr>
        <p:spPr>
          <a:xfrm>
            <a:off x="826514" y="5533678"/>
            <a:ext cx="5269486" cy="498598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Complete view of the extremely compact screwdriving assembly cell with five screwdriving units. The heart of the cell is the SLD horizontal linear direct axis with five independently movable carriages.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8E7CCC-374B-BFE2-FC46-E0584A85D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614" y="2097088"/>
            <a:ext cx="5564133" cy="4176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38B3679-4955-26B7-77B2-6538EF6386DB}"/>
              </a:ext>
            </a:extLst>
          </p:cNvPr>
          <p:cNvSpPr txBox="1"/>
          <p:nvPr/>
        </p:nvSpPr>
        <p:spPr>
          <a:xfrm>
            <a:off x="6442937" y="5699877"/>
            <a:ext cx="5269486" cy="332399"/>
          </a:xfrm>
          <a:prstGeom prst="rect">
            <a:avLst/>
          </a:prstGeom>
          <a:solidFill>
            <a:srgbClr val="FFFFCC"/>
          </a:solidFill>
        </p:spPr>
        <p:txBody>
          <a:bodyPr wrap="square" lIns="36000" tIns="0" rIns="3600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An LDN universal linear axis is mounted transversely on the SLD horizontal linear direct axis, on all five slides.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CCBEEA-3730-12E0-B7B8-0BAAE5E2C13A}"/>
              </a:ext>
            </a:extLst>
          </p:cNvPr>
          <p:cNvSpPr txBox="1"/>
          <p:nvPr/>
        </p:nvSpPr>
        <p:spPr>
          <a:xfrm>
            <a:off x="658813" y="6333033"/>
            <a:ext cx="176971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000" noProof="0">
                <a:solidFill>
                  <a:srgbClr val="003D6A"/>
                </a:solidFill>
              </a:rPr>
              <a:t>Click </a:t>
            </a:r>
            <a:r>
              <a:rPr lang="en-US" sz="1000" noProof="0">
                <a:solidFill>
                  <a:srgbClr val="003D6A"/>
                </a:solidFill>
                <a:hlinkClick r:id="rId6"/>
              </a:rPr>
              <a:t>here</a:t>
            </a:r>
            <a:r>
              <a:rPr lang="en-US" sz="1000" noProof="0">
                <a:solidFill>
                  <a:srgbClr val="003D6A"/>
                </a:solidFill>
              </a:rPr>
              <a:t> for the success story!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1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Roll-up gripper</a:t>
            </a:r>
            <a:br>
              <a:rPr lang="en-US"/>
            </a:br>
            <a:r>
              <a:rPr lang="en-US" sz="2400" b="0"/>
              <a:t>Handling of various products (</a:t>
            </a:r>
            <a:r>
              <a:rPr lang="en-US" sz="2400" b="0" err="1"/>
              <a:t>Tetra-Pack</a:t>
            </a:r>
            <a:r>
              <a:rPr lang="en-US" sz="2400" b="0"/>
              <a:t> trays and similar)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1934499"/>
            <a:ext cx="474715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gripper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electric long-stroke gripper LEG and customized fingers. Attached to robots with 60 kg load capacity.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235 mm stroke per finger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Gripper finger with roll-up function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LEG 760-2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Reliability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Use of proven SCHUNK-technology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A417345-AAD3-1BCE-32E1-969B7A381692}"/>
              </a:ext>
            </a:extLst>
          </p:cNvPr>
          <p:cNvGrpSpPr/>
          <p:nvPr/>
        </p:nvGrpSpPr>
        <p:grpSpPr>
          <a:xfrm>
            <a:off x="4569924" y="6078883"/>
            <a:ext cx="2287650" cy="723308"/>
            <a:chOff x="3486608" y="2216930"/>
            <a:chExt cx="228765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28767E4-7682-2A51-38AA-2EB63E8485B7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9BDA5A25-634A-A891-30D6-D7374DE9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C27D7A2-B7C1-4596-E1AF-50635F7AFEA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8F18C8C5-7443-1057-0E33-0BAC1D70C9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A8156BD3-AB0B-5803-3307-0E24077C2B7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14CD5EA5-38C8-BA39-57B4-3A9EB0159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703269E-EAE3-FB9E-B232-EC707184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892AD95-8010-E220-52E4-D6D0F85F6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041" y="6078883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23364226-A92D-AA7D-7132-8593FCF5DAF7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068BFBB-A6A6-68F5-93F8-9189B30CAE1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A111D9EA-1851-C1A4-9D77-D35FB1B6F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2C33D19-E5E8-5A95-F053-86F726247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D4E2A8DD-FFD7-EAE7-3152-100D9CDA80B1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1986BC9-3C23-51DC-B3D4-697F9CF491FF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A239F01-070D-BE1A-1BD2-3F96A8C3479F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4921A9DC-2889-4BC5-6220-18D75878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1AB67E65-50C0-9F6D-B867-E5EBCCAF10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59" y="1557286"/>
            <a:ext cx="6101386" cy="40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4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97D1-0E9F-3243-564A-BD861F43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949857-2AC0-81AD-5CF8-6B14BDC8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Gripper</a:t>
            </a:r>
            <a:br>
              <a:rPr lang="en-US"/>
            </a:br>
            <a:r>
              <a:rPr lang="en-US" sz="2400" b="0"/>
              <a:t>Handling of cardboard boxes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54BA63-AE8D-082D-55C0-813EDEACCB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Goods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B49D6B7-89E2-C969-63A9-508487FF8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91B8278-3D30-8198-CB59-3C7F9D1FC47A}"/>
              </a:ext>
            </a:extLst>
          </p:cNvPr>
          <p:cNvSpPr txBox="1"/>
          <p:nvPr/>
        </p:nvSpPr>
        <p:spPr>
          <a:xfrm>
            <a:off x="7109888" y="2105322"/>
            <a:ext cx="474715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fixed jaw and pneumatic drive cylinder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Stroke</a:t>
            </a:r>
            <a:br>
              <a:rPr lang="en-US" sz="2800" b="1"/>
            </a:br>
            <a:r>
              <a:rPr lang="en-US" sz="1600">
                <a:solidFill>
                  <a:srgbClr val="003D6A"/>
                </a:solidFill>
              </a:rPr>
              <a:t>250 mm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approx. 26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3D0FB48-8058-F25C-6A4E-9559DA05A2D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96591EF-5B2D-0E3B-55A2-B3EAD1D0FEF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68B163-E199-36F9-37FE-D83556FE3D7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4F5CEA1-D83E-87BF-D699-BA6BCDF2455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FE3711-2983-51FA-F26A-57A892D0339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532138F-51EB-AE21-8FE6-E22B40E6070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5F68F0A-1DA8-1FB9-8AFC-D7F7D66F9B9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07F76D9-CEBA-839C-E0B0-5B4F13388E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BECCE6E-D92C-859F-43B9-7B97867D72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A8E839-BC97-CB22-16CA-6BFF19DC4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5A47B45-2881-60E8-2A82-31C5FA1B8913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DD4E1D9-43F1-86D6-0FD9-1B9937B50F50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480A1C76-2895-FF43-D436-8F75A9077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74A64CE-E4C5-1B82-C313-CE35B3A6FDC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918A01B-8221-26AA-F483-51F13F85B6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3984712-C11C-0A19-61A2-36CB475C4295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654E376-2899-5F93-96FB-6DAC4C4BF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20BD35-1F7A-0C28-1004-AB86F51B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7267948-414C-E5AE-9A3C-CBD6C776B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72697"/>
            <a:ext cx="706502" cy="706502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CDD27CF3-9C45-E2E3-48B7-F37FFC6409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16" name="Gruppieren 35">
              <a:extLst>
                <a:ext uri="{FF2B5EF4-FFF2-40B4-BE49-F238E27FC236}">
                  <a16:creationId xmlns:a16="http://schemas.microsoft.com/office/drawing/2014/main" id="{8606EF4A-B327-B48F-914C-E84758E703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8" name="Grafik 37">
                <a:extLst>
                  <a:ext uri="{FF2B5EF4-FFF2-40B4-BE49-F238E27FC236}">
                    <a16:creationId xmlns:a16="http://schemas.microsoft.com/office/drawing/2014/main" id="{E4C2A2CF-3F03-9EC3-8993-D21C69B0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9" name="Grafik 38">
                <a:extLst>
                  <a:ext uri="{FF2B5EF4-FFF2-40B4-BE49-F238E27FC236}">
                    <a16:creationId xmlns:a16="http://schemas.microsoft.com/office/drawing/2014/main" id="{B09AA433-1842-2018-85A0-FBB436A48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0" name="Ellipse 39">
                <a:extLst>
                  <a:ext uri="{FF2B5EF4-FFF2-40B4-BE49-F238E27FC236}">
                    <a16:creationId xmlns:a16="http://schemas.microsoft.com/office/drawing/2014/main" id="{2EB6C587-17C2-858B-FEFC-34A7CF4EA25C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Pfeil: Chevron 40">
                <a:extLst>
                  <a:ext uri="{FF2B5EF4-FFF2-40B4-BE49-F238E27FC236}">
                    <a16:creationId xmlns:a16="http://schemas.microsoft.com/office/drawing/2014/main" id="{99583417-26B4-DD5A-C0A4-3D8D1028886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41">
                <a:extLst>
                  <a:ext uri="{FF2B5EF4-FFF2-40B4-BE49-F238E27FC236}">
                    <a16:creationId xmlns:a16="http://schemas.microsoft.com/office/drawing/2014/main" id="{6CD3832B-34BE-A73F-67E6-1786F8544B2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7" name="Grafik 36">
              <a:extLst>
                <a:ext uri="{FF2B5EF4-FFF2-40B4-BE49-F238E27FC236}">
                  <a16:creationId xmlns:a16="http://schemas.microsoft.com/office/drawing/2014/main" id="{A78C56D0-3599-D69F-C832-B7AAE89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FF504F4-E6E6-46E6-B578-30EE7F0834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57" y="1859072"/>
            <a:ext cx="4671801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4333-1181-7933-B7C5-257B853E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2AD48-DE33-8D3B-A5FF-A832E2B4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Euro container (KLT) gripper</a:t>
            </a:r>
            <a:br>
              <a:rPr lang="en-US"/>
            </a:br>
            <a:r>
              <a:rPr lang="en-US" sz="2400" b="0"/>
              <a:t>Handling of containers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A2D394-BB1E-C897-2EBC-939794CE9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Consumer </a:t>
            </a:r>
            <a:r>
              <a:rPr lang="de-DE" sz="1800" b="1" err="1">
                <a:solidFill>
                  <a:schemeClr val="bg2"/>
                </a:solidFill>
              </a:rPr>
              <a:t>Goods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A5850F6-1568-C0E0-09B6-E47D797EB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B93B8CB-F133-1DD8-0F2C-C8ABD62BB460}"/>
              </a:ext>
            </a:extLst>
          </p:cNvPr>
          <p:cNvSpPr txBox="1"/>
          <p:nvPr/>
        </p:nvSpPr>
        <p:spPr>
          <a:xfrm>
            <a:off x="7109887" y="2105324"/>
            <a:ext cx="4747151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electric long-stroke gripper LEG and 2-finger parallel gripper PGN-plus 125 with customized fingers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Z-Compensation unit</a:t>
            </a:r>
            <a:br>
              <a:rPr lang="en-US" sz="3600" b="1"/>
            </a:br>
            <a:r>
              <a:rPr lang="en-US" sz="1600">
                <a:solidFill>
                  <a:srgbClr val="003D6A"/>
                </a:solidFill>
              </a:rPr>
              <a:t>stroke 50 mm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 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LEG 400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approx. 23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B3D6E02-A8CF-85C3-E761-0028966E2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162EBD8-DF46-3730-9FE2-1C6A307E146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A42011C-A4DC-E581-C84F-F9BF297099D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7C56990-A84A-B50A-3D10-63F503EF39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D91CA-1469-AE37-E988-F5E713D290D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99995BD-EC28-6853-7337-B5F7586C95F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0BE320-3BA0-F5B3-C47B-4890B2299C5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D607B66-7F11-81C5-855E-6B1600B910A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EB7040E-CDA7-552D-C346-D630DEB7C30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84410BF-213C-30BA-504D-5418B6A45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43F6256-CB0D-4A27-39B3-C57C7F3E623D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35968B15-EE06-941C-B953-875870F6E691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5EF8B5EC-78CB-7A42-6F9E-97496B1B5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9044D40F-5B83-2B17-78CE-AFBDABE6BD00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11009C8-9439-8F1B-D45E-46AEBC38E4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9A656799-2BBD-57CA-F03C-79DC43C1E222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746064D-1195-D9DC-6095-8997D405A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DB60FB7-40D4-7771-2755-3C46A9F7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6795FE8-D601-F53C-9101-1CDA3BA55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159" y="6072697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96F3FF6D-F36B-DFAD-A93B-36C567821ED2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FAE03C1E-8ED5-771C-E002-8AED1BE3214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6DB2CC92-3CD7-BA80-7B75-22B8FA92A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39E90882-8799-9F7A-D771-E448F736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99C6CD13-C81A-8F1C-9BC6-F67E90447AE5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70191E60-63EB-0A4B-E56B-34B03A272DD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84BDC03E-F447-3859-2AE2-8924253CB03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FF45E7A-0DC1-9BB3-01FB-C172B40C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AF6FD116-5BB9-47E6-91BA-264E7294D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24" y="2513422"/>
            <a:ext cx="2656991" cy="26535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38F14B-2FED-EC24-E9CA-CCA0D510860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34" y="1710825"/>
            <a:ext cx="29094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31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1223</Words>
  <Application>Microsoft Office PowerPoint</Application>
  <PresentationFormat>Breitbild</PresentationFormat>
  <Paragraphs>262</Paragraphs>
  <Slides>17</Slides>
  <Notes>15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Material Lifter Lifting trays for automated unloading</vt:lpstr>
      <vt:lpstr>Material Lifter Lifting trays for automated unloading</vt:lpstr>
      <vt:lpstr>Material Lifter Lifting trays for automated unloading</vt:lpstr>
      <vt:lpstr>It couldn't be more compact! Screw assembly cell with five screw units</vt:lpstr>
      <vt:lpstr>It couldn't be more compact! Screw assembly cell with five screw units</vt:lpstr>
      <vt:lpstr>Roll-up gripper Handling of various products (Tetra-Pack trays and similar)</vt:lpstr>
      <vt:lpstr>Gripper Handling of cardboard boxes</vt:lpstr>
      <vt:lpstr>Euro container (KLT) gripper Handling of containers</vt:lpstr>
      <vt:lpstr>Euro container (KLT) gripper Handling of containers</vt:lpstr>
      <vt:lpstr>Gripping unit ELG Handling of lashing machines</vt:lpstr>
      <vt:lpstr>2-axis system Handling of contact lens trays</vt:lpstr>
      <vt:lpstr>Gripping unit PHL, 6x PGN-plus Handling of shampoo bottles</vt:lpstr>
      <vt:lpstr>Gripping unit ELG Transport of hot water boilers within a test sequence</vt:lpstr>
      <vt:lpstr>Electric long-stroke gripper Handling cartons and cardboard inserts/dividers</vt:lpstr>
      <vt:lpstr>KLT-Gripper Handling of  small load container boxes (KLT), boxes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