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6369" r:id="rId5"/>
    <p:sldId id="2146849321" r:id="rId6"/>
    <p:sldId id="2146849322" r:id="rId7"/>
    <p:sldId id="2146849327" r:id="rId8"/>
    <p:sldId id="2146849328" r:id="rId9"/>
    <p:sldId id="2146849430" r:id="rId10"/>
    <p:sldId id="2146849431" r:id="rId11"/>
    <p:sldId id="2146849425" r:id="rId12"/>
    <p:sldId id="2146849426" r:id="rId13"/>
    <p:sldId id="2146849302" r:id="rId14"/>
    <p:sldId id="2146849303" r:id="rId15"/>
    <p:sldId id="2146849283" r:id="rId16"/>
    <p:sldId id="6468" r:id="rId17"/>
    <p:sldId id="2146849169" r:id="rId18"/>
    <p:sldId id="6469" r:id="rId19"/>
    <p:sldId id="2146849249" r:id="rId20"/>
    <p:sldId id="2146849223" r:id="rId21"/>
    <p:sldId id="2146849224" r:id="rId22"/>
    <p:sldId id="6430" r:id="rId23"/>
    <p:sldId id="6431" r:id="rId24"/>
    <p:sldId id="6353" r:id="rId25"/>
    <p:sldId id="6432" r:id="rId26"/>
    <p:sldId id="6336" r:id="rId27"/>
    <p:sldId id="6355" r:id="rId28"/>
    <p:sldId id="6433" r:id="rId29"/>
    <p:sldId id="6434" r:id="rId30"/>
    <p:sldId id="6435" r:id="rId31"/>
    <p:sldId id="6436" r:id="rId32"/>
    <p:sldId id="6437" r:id="rId33"/>
    <p:sldId id="6438" r:id="rId34"/>
    <p:sldId id="6439" r:id="rId35"/>
    <p:sldId id="6440" r:id="rId36"/>
    <p:sldId id="6441" r:id="rId37"/>
    <p:sldId id="6337" r:id="rId38"/>
    <p:sldId id="6370" r:id="rId39"/>
  </p:sldIdLst>
  <p:sldSz cx="12192000" cy="6858000"/>
  <p:notesSz cx="6858000" cy="9144000"/>
  <p:embeddedFontLst>
    <p:embeddedFont>
      <p:font typeface="Fago Pro" panose="02000506040000020004" pitchFamily="2" charset="0"/>
      <p:regular r:id="rId42"/>
      <p:bold r:id="rId43"/>
      <p:italic r:id="rId44"/>
      <p:boldItalic r:id="rId4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Metal Processing_EN" id="{2DEAE944-992F-40A5-9303-15C11EA79E10}">
          <p14:sldIdLst>
            <p14:sldId id="6369"/>
            <p14:sldId id="2146849321"/>
            <p14:sldId id="2146849322"/>
            <p14:sldId id="2146849327"/>
            <p14:sldId id="2146849328"/>
            <p14:sldId id="2146849430"/>
            <p14:sldId id="2146849431"/>
            <p14:sldId id="2146849425"/>
            <p14:sldId id="2146849426"/>
            <p14:sldId id="2146849302"/>
            <p14:sldId id="2146849303"/>
            <p14:sldId id="2146849283"/>
            <p14:sldId id="6468"/>
            <p14:sldId id="2146849169"/>
            <p14:sldId id="6469"/>
            <p14:sldId id="2146849249"/>
            <p14:sldId id="2146849223"/>
            <p14:sldId id="2146849224"/>
            <p14:sldId id="6430"/>
            <p14:sldId id="6431"/>
            <p14:sldId id="6353"/>
            <p14:sldId id="6432"/>
            <p14:sldId id="6336"/>
            <p14:sldId id="6355"/>
            <p14:sldId id="6433"/>
            <p14:sldId id="6434"/>
            <p14:sldId id="6435"/>
            <p14:sldId id="6436"/>
            <p14:sldId id="6437"/>
            <p14:sldId id="6438"/>
            <p14:sldId id="6439"/>
            <p14:sldId id="6440"/>
            <p14:sldId id="6441"/>
            <p14:sldId id="6337"/>
            <p14:sldId id="63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23:26.740" v="346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23:26.740" v="346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23:26.445" v="324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23:26.653" v="335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23:26.091" v="311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23:26.108" v="319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23:26.115" v="321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23:26.106" v="318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23:26.717" v="344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23:26.711" v="343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23:23.841" v="170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23:23.041" v="102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23:22.370" v="44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23:23.527" v="134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23:22.795" v="82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23:25.740" v="298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23:22.785" v="81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23:22.775" v="80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23:22.846" v="85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23:22.764" v="79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23:22.754" v="78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23:22.807" v="83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23:22.743" v="77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23:22.732" v="76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23:22.719" v="75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23:22.709" v="74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23:26.103" v="317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23:25.525" v="267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23:21.905" v="10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23:23.374" v="119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23:26.094" v="313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23:26.656" v="336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23:26.449" v="325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23:24.750" v="234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23:24.617" v="218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23:25.676" v="285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23:25.669" v="284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23:25.661" v="283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23:25.653" v="282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23:25.646" v="281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23:25.637" v="280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23:25.625" v="279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23:25.616" v="278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23:25.607" v="277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23:25.599" v="276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23:25.590" v="275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23:25.582" v="274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23:25.574" v="273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23:25.565" v="272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23:25.556" v="271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23:25.550" v="270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23:25.540" v="269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23:25.534" v="268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23:22.152" v="26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23:22.138" v="25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23:22.109" v="23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23:22.087" v="22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23:22.062" v="20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23:22.048" v="19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23:22.035" v="18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23:22.022" v="17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23:22.005" v="16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23:21.993" v="15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23:21.981" v="14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23:21.966" v="13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23:21.954" v="12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23:21.933" v="11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23:23.487" v="129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23:23.477" v="128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23:23.063" v="105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23:23.467" v="127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23:23.457" v="126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23:23.446" v="125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23:23.435" v="124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23:23.420" v="123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23:23.406" v="122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23:24.629" v="220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23:24.625" v="219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23:24.479" v="200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23:24.419" v="192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23:24.349" v="182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23:24.307" v="177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23:24.321" v="178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23:24.439" v="194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23:24.430" v="193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23:26.670" v="339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23:26.101" v="316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23:26.099" v="315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23:26.437" v="323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23:26.433" v="322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23:26.661" v="337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23:26.097" v="314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23:26.084" v="310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23:26.079" v="309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23:25.773" v="308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23:25.765" v="306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23:25.761" v="305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23:25.756" v="304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23:25.749" v="302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23:26.726" v="345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23:26.634" v="334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23:23.797" v="164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23:23.787" v="163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23:23.778" v="162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23:23.769" v="161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23:23.758" v="160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23:23.747" v="159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23:23.736" v="158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23:23.702" v="153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23:26.454" v="326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23:26.621" v="333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23:26.608" v="332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23:26.680" v="341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23:26.471" v="329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23:25.747" v="301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23:26.666" v="338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23:25.522" v="266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23:25.447" v="253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23:25.439" v="252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23:25.430" v="251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23:25.415" v="250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23:25.408" v="249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23:25.400" v="248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23:25.393" v="247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23:25.384" v="246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23:25.376" v="245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23:25.368" v="244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23:25.359" v="243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23:25.351" v="242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23:25.342" v="241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23:25.331" v="240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23:25.321" v="239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23:25.300" v="238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23:25.287" v="237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23:25.273" v="236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23:24.754" v="235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23:22.512" v="54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23:23.598" v="142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23:23.587" v="141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23:23.612" v="143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23:26.459" v="327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23:23.575" v="140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23:23.649" v="146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23:23.638" v="145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23:23.622" v="144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23:23.698" v="152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23:23.532" v="135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23:22.121" v="24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23:22.073" v="21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23:24.613" v="217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23:24.483" v="201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23:24.415" v="191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23:24.353" v="183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23:23.364" v="118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23:23.047" v="103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23:22.702" v="73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23:22.376" v="45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23:22.825" v="84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23:22.524" v="55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23:22.536" v="56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23:22.496" v="53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23:22.484" v="52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23:22.471" v="51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23:22.458" v="50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23:22.446" v="49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23:22.434" v="48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23:22.421" v="47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23:22.398" v="46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23:23.311" v="113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23:22.251" v="35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23:23.300" v="112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23:23.289" v="111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23:23.278" v="110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23:23.261" v="109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23:23.236" v="108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23:23.213" v="107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23:23.180" v="106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23:23.394" v="121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23:24.499" v="203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23:24.705" v="228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23:24.697" v="227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23:24.688" v="226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23:24.680" v="225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23:24.670" v="224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23:24.661" v="223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23:24.651" v="222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23:24.639" v="221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23:24.575" v="211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23:24.567" v="210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23:24.558" v="209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23:24.550" v="208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23:24.541" v="207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23:24.531" v="206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23:24.522" v="205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23:24.510" v="204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23:25.745" v="300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23:26.110" v="320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23:25.769" v="307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23:26.479" v="330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23:26.464" v="328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23:26.675" v="340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23:26.705" v="342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23:26.598" v="331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23:25.743" v="299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23:26.093" v="312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23:25.752" v="303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23:22.964" v="94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23:23.030" v="101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23:22.302" v="39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23:22.953" v="93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23:25.702" v="291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23:25.697" v="290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23:25.694" v="289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23:25.721" v="294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23:25.458" v="255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23:25.450" v="254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23:25.685" v="287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23:25.678" v="286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23:22.177" v="28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23:22.160" v="27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23:22.880" v="87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23:22.858" v="86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23:22.556" v="58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23:22.543" v="57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23:23.726" v="157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23:23.721" v="156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23:23.715" v="155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23:23.709" v="154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23:23.557" v="139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23:23.552" v="138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23:23.545" v="137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23:23.539" v="136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23:25.688" v="288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23:22.218" v="32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23:22.206" v="31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23:22.198" v="30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23:22.184" v="29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23:22.935" v="91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23:22.925" v="90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23:22.918" v="89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23:22.897" v="88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23:22.594" v="62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23:22.583" v="61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23:22.575" v="60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23:22.563" v="59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23:25.481" v="259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23:25.473" v="258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23:25.470" v="257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23:25.462" v="256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23:22.944" v="92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23:22.603" v="63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23:25.710" v="292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23:23.496" v="130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23:22.232" v="33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23:25.486" v="260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23:23.319" v="114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23:22.239" v="34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23:25.713" v="293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23:23.669" v="148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23:23.654" v="147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23:23.812" v="166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23:23.802" v="165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23:24.718" v="230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23:24.709" v="229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23:24.452" v="196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23:24.443" v="195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23:24.588" v="213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23:24.579" v="212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23:24.389" v="187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23:24.379" v="186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23:25.497" v="262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23:25.490" v="261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23:24.374" v="185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23:24.365" v="184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23:22.621" v="65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23:22.609" v="64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23:22.640" v="67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23:22.628" v="66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23:25.513" v="265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23:25.509" v="264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23:25.500" v="263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23:24.605" v="216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23:24.600" v="215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23:23.688" v="151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23:23.682" v="150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23:23.350" v="117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23:23.339" v="116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23:24.406" v="190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23:24.401" v="189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23:24.302" v="176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23:24.287" v="175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23:24.273" v="174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23:24.238" v="172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23:23.846" v="171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23:25.733" v="297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23:25.729" v="296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23:24.739" v="233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23:24.732" v="232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23:24.471" v="199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23:24.465" v="198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23:24.340" v="181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23:24.334" v="180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23:23.832" v="169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23:23.826" v="168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23:23.517" v="133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23:23.509" v="132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23:21.894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23:21.859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23:21.853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23:21.812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23:21.882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23:21.875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23:21.868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23:21.833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23:21.826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23:21.819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23:22.276" v="37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23:22.259" v="36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23:22.286" v="38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23:22.983" v="96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23:22.970" v="95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23:23.001" v="98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23:22.990" v="97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23:22.328" v="41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23:22.312" v="40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23:22.658" v="69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23:22.647" v="68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23:25.724" v="295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23:24.723" v="231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23:24.457" v="197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23:24.326" v="179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23:23.818" v="167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23:23.501" v="131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23:23.325" v="115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23:24.593" v="214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23:24.394" v="188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23:24.252" v="173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23:23.674" v="149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23:22.670" v="70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23:23.012" v="99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23:24.495" v="202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23:23.057" v="104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23:23.389" v="120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23:23.019" v="100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23:22.353" v="43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23:22.338" v="42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23:22.691" v="72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23:22.678" v="71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E7958-D0CA-3206-A7B2-332C9BC0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5C369A-5259-8813-C3F3-586E7562D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40AA89-A435-2D29-B92F-13A63FBD5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68E471-188D-F5E0-076D-8863E2D06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444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8E12-FEE2-64F9-B799-AB11A8FA3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E373F6-4319-7172-4905-8200F48E6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021610-731D-168E-E7CE-4C0776AD5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C28686-0A92-FDD6-4EE8-794FBE7BA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3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561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4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6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882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401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238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1401942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109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EB98-1704-B840-4460-3DB36729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7A6691-7769-A62D-4D74-D3F434BA3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229AEB-B685-6211-F072-156A09C67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30021712/30021713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B20B1-1716-93C9-D3F3-21C948AF8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975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1336370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BAAA-33E9-9777-F6B9-7AAC4BC46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47A608-2645-D1C1-AFB6-8EE5E96AA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31D4AE-916D-41C0-34DA-3822964CE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C990FA-7A7D-5B1E-0AAE-7A9CD75BD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23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149D-B32F-2A8F-4EFD-813CE382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893A73-348B-340E-53D1-4FC604561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50730A-0C87-728E-648C-ED4BFBD8C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394057 (SES)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4D5C52-C99D-655F-CDD2-0FA266E81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038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1347859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178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1376342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826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1490313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04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1386683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718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1416753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993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30087158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929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30082733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690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30049061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754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1474362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98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CA53A-4480-9894-8C73-6E35B88C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C25F97-A545-7774-22B9-EBACBA387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FC3879-EBEE-F335-41EB-81294F606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68293C-751E-5EB6-2767-172897B3C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285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1400648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961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1423242, 1423244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136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30086493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82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6B49-76D1-0304-82CF-E381557E2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B78BAF-6947-678B-B49A-D33DF1465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AE31A2-1A1F-35DC-0B50-DCB475641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28C7AB-3E34-4B0A-7EC0-C95900859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780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63A38-799C-EF6A-BA7C-65B58527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77EB83-AFFA-A536-78DB-48CB871B1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3F37D0-DE5D-3783-58CE-D431103EE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13C623-99FD-8541-7FDD-5A71445DD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917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5FD91-AC62-0B0B-F1D1-FDD58EB6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2F66EE-5BC3-E237-92BD-780E59A43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EECF56-A095-0370-2A94-99D1D5D96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1EB808-7882-D089-0B03-DA5BD840C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332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23A6D-0ED7-ACEF-F176-8FD67756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A6778A-08C1-C86C-518B-653434882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E972583-2FE0-5B48-78B7-8A44BA880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83C6CB-0C9C-472D-E470-6E1B95D9B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12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F368-BE4A-6999-4D04-EBA92187F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AD1DFC-077A-4252-C2E5-6081085DF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B07318-0D9A-141D-7739-C789AFD7B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736F50-6321-9AD3-8AED-AB85A578F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101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4FB0A-FC97-DAEA-27FB-E38621EA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E1E150-C570-EC87-9FEC-8BB3BC369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086365-D97A-05DF-09D8-FF90D173C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1472620 (l) /1511530 (r)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978842-4FAA-AA9C-CC8A-1138CE0CD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22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34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3.svg"/><Relationship Id="rId4" Type="http://schemas.openxmlformats.org/officeDocument/2006/relationships/image" Target="../media/image11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3" Type="http://schemas.openxmlformats.org/officeDocument/2006/relationships/image" Target="../media/image46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8.svg"/><Relationship Id="rId5" Type="http://schemas.openxmlformats.org/officeDocument/2006/relationships/image" Target="../media/image11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2.svg"/><Relationship Id="rId3" Type="http://schemas.openxmlformats.org/officeDocument/2006/relationships/image" Target="../media/image50.png"/><Relationship Id="rId7" Type="http://schemas.openxmlformats.org/officeDocument/2006/relationships/image" Target="../media/image13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svg"/><Relationship Id="rId3" Type="http://schemas.openxmlformats.org/officeDocument/2006/relationships/image" Target="../media/image53.pn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8.svg"/><Relationship Id="rId5" Type="http://schemas.openxmlformats.org/officeDocument/2006/relationships/image" Target="../media/image11.svg"/><Relationship Id="rId15" Type="http://schemas.openxmlformats.org/officeDocument/2006/relationships/image" Target="../media/image55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13.svg"/><Relationship Id="rId4" Type="http://schemas.openxmlformats.org/officeDocument/2006/relationships/image" Target="../media/image57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sv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25.sv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4.png"/><Relationship Id="rId1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12.png"/><Relationship Id="rId12" Type="http://schemas.openxmlformats.org/officeDocument/2006/relationships/image" Target="../media/image69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68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67.png"/><Relationship Id="rId9" Type="http://schemas.openxmlformats.org/officeDocument/2006/relationships/image" Target="../media/image14.png"/><Relationship Id="rId14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7.png"/><Relationship Id="rId7" Type="http://schemas.openxmlformats.org/officeDocument/2006/relationships/image" Target="../media/image13.sv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8.svg"/><Relationship Id="rId5" Type="http://schemas.openxmlformats.org/officeDocument/2006/relationships/image" Target="../media/image11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7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2.png"/><Relationship Id="rId5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73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76.svg"/><Relationship Id="rId5" Type="http://schemas.openxmlformats.org/officeDocument/2006/relationships/image" Target="../media/image22.png"/><Relationship Id="rId15" Type="http://schemas.openxmlformats.org/officeDocument/2006/relationships/image" Target="../media/image13.svg"/><Relationship Id="rId10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7.png"/><Relationship Id="rId5" Type="http://schemas.openxmlformats.org/officeDocument/2006/relationships/image" Target="../media/image23.sv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4.png"/><Relationship Id="rId3" Type="http://schemas.openxmlformats.org/officeDocument/2006/relationships/image" Target="../media/image80.png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75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23.sv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8.svg"/><Relationship Id="rId10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2.png"/><Relationship Id="rId7" Type="http://schemas.openxmlformats.org/officeDocument/2006/relationships/image" Target="../media/image11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8.svg"/><Relationship Id="rId10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1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48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png"/><Relationship Id="rId3" Type="http://schemas.openxmlformats.org/officeDocument/2006/relationships/image" Target="../media/image84.png"/><Relationship Id="rId7" Type="http://schemas.openxmlformats.org/officeDocument/2006/relationships/image" Target="../media/image22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76.svg"/><Relationship Id="rId4" Type="http://schemas.openxmlformats.org/officeDocument/2006/relationships/image" Target="../media/image5.png"/><Relationship Id="rId9" Type="http://schemas.openxmlformats.org/officeDocument/2006/relationships/image" Target="../media/image75.png"/><Relationship Id="rId1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23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76.sv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11.svg"/><Relationship Id="rId5" Type="http://schemas.openxmlformats.org/officeDocument/2006/relationships/image" Target="../media/image54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69.sv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0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77B41-1A0E-2096-6C35-2725B52D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2C245C6-A6C7-C755-92FA-D4208748BC7E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CE6C28-CA80-5933-4A1D-2D375967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19CCE9-B243-4716-39C3-7628342AD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</a:t>
            </a:r>
            <a:r>
              <a:rPr lang="de-DE" sz="2000" b="1" err="1">
                <a:solidFill>
                  <a:schemeClr val="bg2"/>
                </a:solidFill>
              </a:rPr>
              <a:t>Metal</a:t>
            </a:r>
            <a:r>
              <a:rPr lang="de-DE" sz="2000" b="1">
                <a:solidFill>
                  <a:schemeClr val="bg2"/>
                </a:solidFill>
              </a:rPr>
              <a:t> Processing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09E191-945E-2509-8BCD-C02D6364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6ED225A3-ADF4-AF33-8519-A87EC2594E3F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F6BA17F-1A34-B845-FB99-3F62E906D4D3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FEDB6D-BE4B-60A5-2B5A-4217FAE189A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3459218-5E7E-E654-3130-4363343E147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CE38BA7-F4C9-5A6B-CE63-30EDD237C88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D8552C6-AC7B-6B69-9B14-294D16975291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3BAFC7B-5601-DA95-D6DA-A90E2E41A0C3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977CEEC-6DC1-8904-DC3B-ACDF6C974D2B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0D75191-0B35-B9BB-60DB-21C5569F0E30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DDE0565-AA66-2500-17BA-DFDDB2C075F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460D380-871D-195E-D53A-98DD0738A76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ED54932-9143-DCB4-AD56-9D18574F1D6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3B3267EF-BF71-E246-8523-4B07BD8983F9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25C3CC7-03DD-8324-7BDE-37D33037FC9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52A91EB-3862-0138-CC6B-2B77FF81BFD9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F2C44043-0FDA-0862-E480-48625C39EEF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0D4B819C-4194-CEF0-B4A5-A22987D697B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D5360C5-300D-F485-0AC8-85FB71BAFBB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C6B5593-0C27-A314-8156-3DF7F717F40E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D367A1E8-A3CC-3133-5B9B-007ED76191E2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427B5E02-3ECA-0226-DBC4-6ED0D45DF26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F67A889-9F32-2B88-DEBC-A70E32C99A0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D9AF225B-51C4-7DF0-E839-45E66582B3A4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41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C7BF-4153-D194-1B94-3CB418E42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0E3ADAA-0A4B-E50B-5B02-FABA7A54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Gripper assemblies along a truss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4-meter steel beams weighing up to 500 kg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C0DE87-A956-EF78-85D7-6C9A433A2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/>
              <a:t>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1809AF3-8A55-3DA4-CE8B-569E9175A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C43B565-5336-7042-D571-055A99785855}"/>
              </a:ext>
            </a:extLst>
          </p:cNvPr>
          <p:cNvSpPr txBox="1"/>
          <p:nvPr/>
        </p:nvSpPr>
        <p:spPr>
          <a:xfrm>
            <a:off x="7056950" y="1851750"/>
            <a:ext cx="4800088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noProof="0">
                <a:solidFill>
                  <a:srgbClr val="003D6A"/>
                </a:solidFill>
                <a:latin typeface="Fago Pro"/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noProof="0">
                <a:solidFill>
                  <a:schemeClr val="tx2"/>
                </a:solidFill>
              </a:rPr>
              <a:t>Handling of very long and heavy components: gripper assemblies along a truss to reduce weight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>
                <a:solidFill>
                  <a:srgbClr val="003D6A"/>
                </a:solidFill>
              </a:rPr>
              <a:t>Scope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>
                <a:solidFill>
                  <a:srgbClr val="003D6A"/>
                </a:solidFill>
              </a:rPr>
              <a:t>Crossbeam construction with flange connection for robots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>
                <a:solidFill>
                  <a:srgbClr val="003D6A"/>
                </a:solidFill>
              </a:rPr>
              <a:t>3x reinforced special grippers for workpiece weights up to 500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>
                <a:solidFill>
                  <a:srgbClr val="003D6A"/>
                </a:solidFill>
              </a:rPr>
              <a:t>3x angular gears for customer-specific attachment of a servo motor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>
                <a:solidFill>
                  <a:srgbClr val="003D6A"/>
                </a:solidFill>
              </a:rPr>
              <a:t>3x fixed and movable attachment jaws each</a:t>
            </a:r>
          </a:p>
          <a:p>
            <a:pPr>
              <a:buClr>
                <a:schemeClr val="bg2"/>
              </a:buClr>
              <a:buSzPct val="100000"/>
            </a:pPr>
            <a:endParaRPr lang="en-US" sz="1000" noProof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638602E-C60E-616C-3172-64430F2D79C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B1BDEBC-98FC-B55C-3789-4A6D58895F4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23C5783-2C5F-8CF9-9956-BB4A233F0A3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D34CAC7-0390-26A3-871C-405811D32F9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A8E0917-7330-0EB7-C213-5BC445EEF28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B414FB8-B865-7D78-F26A-4B7AE4D4D9E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5FF79BD-9A79-C614-D5DD-EF3BB2F4FF5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721E352-392D-647A-BAD1-1270DE6A23D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 noProof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30E9055-390A-6BC8-ECE0-2FE531A46390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noProof="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6EB9694-1804-5C67-0092-DFB63F28E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A7A057-160E-1AD8-327B-C1741ED28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6" y="2484536"/>
            <a:ext cx="6480075" cy="22329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3DC3D6-9CF4-7778-DDC7-9D6B569800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540" y="6110608"/>
            <a:ext cx="534160" cy="58079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8872021-D649-8682-EF5E-4078BC202912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2FEC7B0-6D71-A516-460E-9847B49F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6C1A2FB-3C49-0481-68E0-CC498A16D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C1A7DB3-FE64-7C1E-5FB3-14D4D6839504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889AE6C0-C37E-FF25-D99F-5E9C961718BE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428E856-1745-67C2-B1C4-70E7AADB8B93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EA5ABEC-131A-2798-2075-805756FAE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6F6F55E-0CE6-5766-92C0-4F6F9C04ED7A}"/>
              </a:ext>
            </a:extLst>
          </p:cNvPr>
          <p:cNvGrpSpPr/>
          <p:nvPr/>
        </p:nvGrpSpPr>
        <p:grpSpPr>
          <a:xfrm>
            <a:off x="4620260" y="6026170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A55CD692-52EE-CBF6-5C20-42DC18454687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5E75E5BF-9B93-89A3-8BDC-16A021360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79B2922C-8E8F-20CE-E7DD-B554556230BF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4E2136F3-F783-3D4B-FE8C-FD503358C6A4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64392330-510D-8760-4FA2-6D6A608A11E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B1075286-1337-3FE8-5C35-48857A748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CC42222-AB7B-431B-B6AA-823245C3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4DD3398-F647-B04D-8B0B-DAF54BA453BB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B972C0E-3DF2-031F-826C-4B03BBCE5890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6" name="Grafik 25" descr="Informationen mit einfarbiger Füllung">
              <a:extLst>
                <a:ext uri="{FF2B5EF4-FFF2-40B4-BE49-F238E27FC236}">
                  <a16:creationId xmlns:a16="http://schemas.microsoft.com/office/drawing/2014/main" id="{1A53C488-C905-366C-D322-6AF54183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41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B7004-2698-8A1F-A3B0-FA1849FD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C42C9-34B8-D92F-7805-4A0DAD7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Gripper assemblies along a truss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4-meter steel beams weighing up to 500 kg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3A6DC9-15FF-584F-217E-EF18ADCF7D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D7A205-896D-3A29-4FA3-F87C884DA3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296BD0-9277-6D68-CD3F-8D2256AE0B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" y="2097088"/>
            <a:ext cx="8488360" cy="41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E00DE-9816-8041-E34F-C10AF5A9F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3C83C4-1535-AFDD-4356-BF4F9A5DE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A14A5FDD-016A-F4F5-0C49-F17B4C7B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Electric 3-finger centric gripper with large stroke</a:t>
            </a:r>
            <a:br>
              <a:rPr lang="en-US"/>
            </a:br>
            <a:r>
              <a:rPr lang="en-US" sz="2400" b="0"/>
              <a:t>Handling of large rotationally symmetrical components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712F20-6202-A2B6-90D9-44F434429D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 </a:t>
            </a:r>
            <a:r>
              <a:rPr lang="en-US">
                <a:latin typeface="Fago Pro"/>
              </a:rPr>
              <a:t>- Machine tool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980264B-CC9C-9B08-55E2-EED32A37C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B89BA92-CFAF-4B6B-0C3D-1D09854B999F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Sheet metal housing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Wiper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Accessible lubrication 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pressure unit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Angular gearbox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Servo-electric drive</a:t>
            </a:r>
            <a:b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Servomotor adaptable by the customer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 guidance</a:t>
            </a:r>
            <a:b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Recirculating ball bearing</a:t>
            </a: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Large stroke / high gripping force</a:t>
            </a: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452AF00-D62D-8DCC-5AFA-46FE18402B3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2984EB2-6A04-A9DF-F78E-0C8FE7C2F5F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532BEBE4-B2E4-22DF-7845-48C29824E1F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49E254A-0616-6D90-9351-AE5B142BC5D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A10844B-27E3-087E-8E26-B4D5EF0928D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57D069E-46A1-5382-9A32-89CF8811CD7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7B157CAB-E156-5386-97A3-B473708AB43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E20B631-2DDE-5ACE-5961-3728FF1D463D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177ED9D-2D38-2503-37C5-18CA029A0C9B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7940FB4-2A93-27B8-1B4D-623736EF5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29D223E-8CEA-32D1-568E-CA7423EC4F71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506F6A1-0A7F-3FE0-A1E6-188662748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C6B666B-20DF-F580-0759-8CC5E05B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7E4E238-30FC-0DB8-644A-E6396506B396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60008683-979B-6AA7-41A1-90FB07DF9D73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FDA899A-118F-D4AE-0F4E-A04A9C613B59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01714C6-5021-F78B-97A1-2AA7C8D39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8DF924CC-DB84-8501-F925-14CFB1D0582D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ECF9950-760A-D49A-9F38-CA5183019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30B5EB8-D454-71AF-3C06-DF0EAD37F7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2-finger gripper swivel modules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rotor shafts and drive shafts</a:t>
            </a:r>
            <a:endParaRPr lang="en-US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Function and benefits</a:t>
            </a:r>
            <a:br>
              <a:rPr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 tending of a turning machine: handling of rotor and drive shafts OP1 + OP2</a:t>
            </a: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Scope</a:t>
            </a:r>
            <a:r>
              <a:rPr lang="en-US" sz="1600" dirty="0">
                <a:solidFill>
                  <a:srgbClr val="003D6A"/>
                </a:solidFill>
              </a:rPr>
              <a:t> - each module consisting of: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1x rotary module SRU-plus 50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1x rotary module SRH-plus-D 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2 x sealed 2-finger parallel gripper</a:t>
            </a:r>
            <a:br>
              <a:rPr lang="en-US" sz="1600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DPG-plus 100 (IP67)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adapter plates with internal air feed-through for space saving design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8 x magnetic sensors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Customized top jaws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gas nitrocarburized &amp; oxidized steel inserts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FFF8B10-3EA6-105B-5B46-33418622F83A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7437151-B9DC-D968-85AB-FE879DF2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07BB7B1-E7AA-5EFA-B73C-E1AFE0B0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FC830D9-61AA-5FA0-1525-C5E672C87C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4F92EB4C-3A34-CB83-0F72-373DC0B9B86F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BA1D4CD-300B-7194-B75C-037CF77600AC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0C336A7-FB87-FD56-5ACF-002085671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A915E3E-0F47-D750-A3EC-2ED8C10CC89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17" name="Rechteck 80">
              <a:extLst>
                <a:ext uri="{FF2B5EF4-FFF2-40B4-BE49-F238E27FC236}">
                  <a16:creationId xmlns:a16="http://schemas.microsoft.com/office/drawing/2014/main" id="{47746D6B-4C7D-5289-2D40-1A30B900F5DA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81">
              <a:extLst>
                <a:ext uri="{FF2B5EF4-FFF2-40B4-BE49-F238E27FC236}">
                  <a16:creationId xmlns:a16="http://schemas.microsoft.com/office/drawing/2014/main" id="{D4EF92BD-D447-9E13-16A5-81ACCB7C37E4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gekrümmt 82">
              <a:extLst>
                <a:ext uri="{FF2B5EF4-FFF2-40B4-BE49-F238E27FC236}">
                  <a16:creationId xmlns:a16="http://schemas.microsoft.com/office/drawing/2014/main" id="{94786828-E638-7A71-3FD2-DCB763DDC769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Pfeil: nach links gekrümmt 83">
              <a:extLst>
                <a:ext uri="{FF2B5EF4-FFF2-40B4-BE49-F238E27FC236}">
                  <a16:creationId xmlns:a16="http://schemas.microsoft.com/office/drawing/2014/main" id="{1E18F529-B3F2-05C1-5BB8-E9DB78646CA3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E210082-4C58-7749-AA75-6D6D9C7E989F}"/>
              </a:ext>
            </a:extLst>
          </p:cNvPr>
          <p:cNvGrpSpPr/>
          <p:nvPr/>
        </p:nvGrpSpPr>
        <p:grpSpPr>
          <a:xfrm>
            <a:off x="4705000" y="6063021"/>
            <a:ext cx="2230500" cy="723308"/>
            <a:chOff x="6821047" y="3812424"/>
            <a:chExt cx="2230500" cy="72330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AB9C175-3D23-45E8-3EB2-44E07CF85886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BB5BFB1-9BD2-BD79-8666-AA75FC07AC2B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26" name="Textfeld 127">
                  <a:extLst>
                    <a:ext uri="{FF2B5EF4-FFF2-40B4-BE49-F238E27FC236}">
                      <a16:creationId xmlns:a16="http://schemas.microsoft.com/office/drawing/2014/main" id="{25DB4633-6B3C-80EF-C41D-594DAE8688F4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  <p:sp>
              <p:nvSpPr>
                <p:cNvPr id="27" name="Textfeld 125">
                  <a:extLst>
                    <a:ext uri="{FF2B5EF4-FFF2-40B4-BE49-F238E27FC236}">
                      <a16:creationId xmlns:a16="http://schemas.microsoft.com/office/drawing/2014/main" id="{822CC080-7649-446E-9E7D-9F6977ABF6C7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8" name="Textfeld 123">
                  <a:extLst>
                    <a:ext uri="{FF2B5EF4-FFF2-40B4-BE49-F238E27FC236}">
                      <a16:creationId xmlns:a16="http://schemas.microsoft.com/office/drawing/2014/main" id="{6BB2797E-D8F0-2308-AA73-13E1A7F4F535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WET</a:t>
                  </a:r>
                </a:p>
              </p:txBody>
            </p:sp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29E7EA42-3FFA-8C2A-5115-A91F08B3F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E4DB4ED7-4A46-EE2A-AE8C-FA147732F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DA6FAD0-962E-78F6-8017-3AA933DE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grpSp>
        <p:nvGrpSpPr>
          <p:cNvPr id="7169" name="Gruppieren 7168">
            <a:extLst>
              <a:ext uri="{FF2B5EF4-FFF2-40B4-BE49-F238E27FC236}">
                <a16:creationId xmlns:a16="http://schemas.microsoft.com/office/drawing/2014/main" id="{512B85FC-F11C-AC86-9868-8DFBF179AC27}"/>
              </a:ext>
            </a:extLst>
          </p:cNvPr>
          <p:cNvGrpSpPr>
            <a:grpSpLocks noChangeAspect="1"/>
          </p:cNvGrpSpPr>
          <p:nvPr/>
        </p:nvGrpSpPr>
        <p:grpSpPr>
          <a:xfrm>
            <a:off x="545775" y="6203559"/>
            <a:ext cx="1340756" cy="360000"/>
            <a:chOff x="3925843" y="2250144"/>
            <a:chExt cx="4020027" cy="1079398"/>
          </a:xfrm>
        </p:grpSpPr>
        <p:sp>
          <p:nvSpPr>
            <p:cNvPr id="7172" name="Zylinder 7171">
              <a:extLst>
                <a:ext uri="{FF2B5EF4-FFF2-40B4-BE49-F238E27FC236}">
                  <a16:creationId xmlns:a16="http://schemas.microsoft.com/office/drawing/2014/main" id="{83245C35-ECE2-8312-370F-870EA6C1DC2B}"/>
                </a:ext>
              </a:extLst>
            </p:cNvPr>
            <p:cNvSpPr/>
            <p:nvPr/>
          </p:nvSpPr>
          <p:spPr>
            <a:xfrm rot="5400000">
              <a:off x="4312279" y="2039372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3" name="Zylinder 7172">
              <a:extLst>
                <a:ext uri="{FF2B5EF4-FFF2-40B4-BE49-F238E27FC236}">
                  <a16:creationId xmlns:a16="http://schemas.microsoft.com/office/drawing/2014/main" id="{7C441D98-2088-B15C-86BC-869CFB67931D}"/>
                </a:ext>
              </a:extLst>
            </p:cNvPr>
            <p:cNvSpPr/>
            <p:nvPr/>
          </p:nvSpPr>
          <p:spPr>
            <a:xfrm rot="5400000">
              <a:off x="5319883" y="1923602"/>
              <a:ext cx="1079398" cy="1732481"/>
            </a:xfrm>
            <a:prstGeom prst="can">
              <a:avLst>
                <a:gd name="adj" fmla="val 3490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4" name="Zylinder 7173">
              <a:extLst>
                <a:ext uri="{FF2B5EF4-FFF2-40B4-BE49-F238E27FC236}">
                  <a16:creationId xmlns:a16="http://schemas.microsoft.com/office/drawing/2014/main" id="{2BD5D24E-6414-27FD-D681-70846B8D8162}"/>
                </a:ext>
              </a:extLst>
            </p:cNvPr>
            <p:cNvSpPr/>
            <p:nvPr/>
          </p:nvSpPr>
          <p:spPr>
            <a:xfrm rot="5400000">
              <a:off x="6831361" y="2039371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75" name="Gruppieren 7174">
            <a:extLst>
              <a:ext uri="{FF2B5EF4-FFF2-40B4-BE49-F238E27FC236}">
                <a16:creationId xmlns:a16="http://schemas.microsoft.com/office/drawing/2014/main" id="{20221C5B-446F-EE80-C12F-A76A5E1F06E3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7176" name="Textfeld 7175">
              <a:extLst>
                <a:ext uri="{FF2B5EF4-FFF2-40B4-BE49-F238E27FC236}">
                  <a16:creationId xmlns:a16="http://schemas.microsoft.com/office/drawing/2014/main" id="{B529A58E-520E-B229-1660-226083708F4F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77" name="Grafik 7176" descr="Informationen mit einfarbiger Füllung">
              <a:extLst>
                <a:ext uri="{FF2B5EF4-FFF2-40B4-BE49-F238E27FC236}">
                  <a16:creationId xmlns:a16="http://schemas.microsoft.com/office/drawing/2014/main" id="{78C398D0-D056-93A1-6E3D-2B12B151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C6A25ED-74B3-C6D1-69D3-58B77A0AE6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86" y="2111967"/>
            <a:ext cx="2635331" cy="356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96903E-4809-10DE-0009-3B0CDE27D3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54" y="2111967"/>
            <a:ext cx="262626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4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94D3A10-666E-12EF-60CF-158578967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44" y="2829981"/>
            <a:ext cx="2475614" cy="334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76030C-7C2A-090C-F4A2-18591C867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59" y="2878161"/>
            <a:ext cx="2467098" cy="334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D5BCB0-9258-04D7-E096-40C46B73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2-finger gripper swivel modules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rotor shafts and drive shafts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208A79-252C-754F-7464-0F27B805E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62066-A403-B236-63F2-911BCB001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0F2E87-FF0B-A0AF-D342-CE3D6FB79E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The gripper swivel modules are operated on a gantry system between central storage and turning machine </a:t>
            </a:r>
            <a:r>
              <a:rPr lang="en-US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 gantry systems also scope of SCHUNK Engineering</a:t>
            </a:r>
            <a:endParaRPr lang="en-US" sz="2000" b="1" dirty="0">
              <a:solidFill>
                <a:schemeClr val="accent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4EF0BE-CB9C-CBD6-8798-79FA4FC59F4F}"/>
              </a:ext>
            </a:extLst>
          </p:cNvPr>
          <p:cNvSpPr txBox="1"/>
          <p:nvPr/>
        </p:nvSpPr>
        <p:spPr>
          <a:xfrm>
            <a:off x="4559300" y="3227235"/>
            <a:ext cx="330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 dirty="0">
                <a:solidFill>
                  <a:srgbClr val="003D6A"/>
                </a:solidFill>
              </a:rPr>
              <a:t>1x rotary module SRU-plus 50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C12C8A-1F3F-3F31-7470-9382B72CCBB2}"/>
              </a:ext>
            </a:extLst>
          </p:cNvPr>
          <p:cNvSpPr txBox="1"/>
          <p:nvPr/>
        </p:nvSpPr>
        <p:spPr>
          <a:xfrm>
            <a:off x="4715667" y="4295696"/>
            <a:ext cx="2989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adapter plates with internal air feed-through for space saving design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34377E-DB38-E48F-1270-4B396DAA8594}"/>
              </a:ext>
            </a:extLst>
          </p:cNvPr>
          <p:cNvSpPr txBox="1"/>
          <p:nvPr/>
        </p:nvSpPr>
        <p:spPr>
          <a:xfrm>
            <a:off x="4321919" y="5329699"/>
            <a:ext cx="3776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 x sealed 2-finger parallel gripper</a:t>
            </a:r>
            <a:br>
              <a:rPr lang="en-US">
                <a:solidFill>
                  <a:srgbClr val="003D6A"/>
                </a:solidFill>
              </a:rPr>
            </a:br>
            <a:r>
              <a:rPr lang="en-US">
                <a:solidFill>
                  <a:srgbClr val="003D6A"/>
                </a:solidFill>
              </a:rPr>
              <a:t>DPG-plus 100 (IP67) with customized to jaws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509CD1-799A-F45D-6C91-3C74AEC7A965}"/>
              </a:ext>
            </a:extLst>
          </p:cNvPr>
          <p:cNvSpPr txBox="1"/>
          <p:nvPr/>
        </p:nvSpPr>
        <p:spPr>
          <a:xfrm>
            <a:off x="4459777" y="3736073"/>
            <a:ext cx="3501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 dirty="0">
                <a:solidFill>
                  <a:srgbClr val="003D6A"/>
                </a:solidFill>
              </a:rPr>
              <a:t>1x rotary module SRH-plus-D 40</a:t>
            </a: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90BC1416-3FA8-ED63-D181-C1AA4A1825C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861532" y="3411901"/>
            <a:ext cx="1106669" cy="8990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3C07EFDB-75B7-91DA-B11B-C9D83033C57F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2602168" y="3411901"/>
            <a:ext cx="1957132" cy="89902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4D41F06F-F08A-482C-DD9E-DBC7F55CFB4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961055" y="3920739"/>
            <a:ext cx="1325820" cy="38767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F385D201-BDB3-A004-1048-C2E9C51337F6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2695575" y="3920738"/>
            <a:ext cx="1764203" cy="37495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21D23B94-F4A3-35F1-B65C-24AB7AA3AE1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705166" y="4672154"/>
            <a:ext cx="2360039" cy="8520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A52CE627-790D-FF5A-AC68-D4E5194DB237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809875" y="4757360"/>
            <a:ext cx="1905792" cy="461665"/>
          </a:xfrm>
          <a:prstGeom prst="bentConnector3">
            <a:avLst>
              <a:gd name="adj1" fmla="val 23011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7E7C9541-B9F2-A704-6F76-B11E4B365BA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8098914" y="5579137"/>
            <a:ext cx="1556716" cy="21222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C3794D96-05B5-7D58-1AB2-68BF7F4362E4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2695575" y="5652864"/>
            <a:ext cx="1626344" cy="13850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72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3-finger double gripper + quick-change system</a:t>
            </a:r>
            <a:br>
              <a:rPr lang="en-US"/>
            </a:br>
            <a:r>
              <a:rPr lang="en-US" sz="2400" b="0"/>
              <a:t>Light-weight design with maximum gripping force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7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Function and benefits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3-finger double gripper with manual quick-change system </a:t>
            </a:r>
            <a:r>
              <a:rPr lang="en-US" sz="1600">
                <a:solidFill>
                  <a:srgbClr val="003D6A"/>
                </a:solidFill>
                <a:latin typeface="Fago Pro"/>
              </a:rPr>
              <a:t>as end-of-arm on a robot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. Reduction of gripper weight to allow heaver workpiece but carry over the existing robot.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2x 3-finger centric gripper PZN-plus 125-2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quick change system SHS-125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light-weight adapter plate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Pressure maintenance valve SDV-P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Customized top jaws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with peaky inserts for higher friction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E5BE8C-D7A5-93A2-0D84-D7982B39B63A}"/>
              </a:ext>
            </a:extLst>
          </p:cNvPr>
          <p:cNvGrpSpPr/>
          <p:nvPr/>
        </p:nvGrpSpPr>
        <p:grpSpPr>
          <a:xfrm>
            <a:off x="2548441" y="6110324"/>
            <a:ext cx="629579" cy="598693"/>
            <a:chOff x="4749430" y="2974495"/>
            <a:chExt cx="2215224" cy="210655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D97823B-4150-B60D-3EC1-D3B3910A7A3C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10E9D58-11F3-0FFE-0070-47FFF1C99E5E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82FB9763-2519-F1EF-399C-B5B63F09AE8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C7473AD-8489-F293-E8C0-9275B735BD21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3" name="Rechteck: obere Ecken abgeschnitten 12">
              <a:extLst>
                <a:ext uri="{FF2B5EF4-FFF2-40B4-BE49-F238E27FC236}">
                  <a16:creationId xmlns:a16="http://schemas.microsoft.com/office/drawing/2014/main" id="{39A5B4DD-DC14-A601-6B85-63696F882C8A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308326-F9CC-7E87-2238-53ABEB248692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9F2CBF5-5436-B9C4-A692-5C8FDCFB09F9}"/>
              </a:ext>
            </a:extLst>
          </p:cNvPr>
          <p:cNvGrpSpPr/>
          <p:nvPr/>
        </p:nvGrpSpPr>
        <p:grpSpPr>
          <a:xfrm>
            <a:off x="3491472" y="6110324"/>
            <a:ext cx="693325" cy="573682"/>
            <a:chOff x="1359016" y="3758268"/>
            <a:chExt cx="947956" cy="78437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073F2EC-1554-AE92-8175-2CD4237241A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9C8A92E-211C-90A1-0F2E-19294423D9FB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3F3D497-71CE-4B86-8199-1B7E1BBFD3F6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D73EE3FA-FA69-82D4-9CDF-B757DC4839D8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3EE92E07-4EFF-3AF6-B4AB-8759911AB7D1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EDDEA488-ABC8-07E4-B1D4-0F5A3EA60230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4601115B-DA24-79E2-8925-2BAF013DED8D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10C2FE0-EF0A-A35F-194F-22A7F9862F3A}"/>
              </a:ext>
            </a:extLst>
          </p:cNvPr>
          <p:cNvGrpSpPr/>
          <p:nvPr/>
        </p:nvGrpSpPr>
        <p:grpSpPr>
          <a:xfrm>
            <a:off x="4624160" y="6048017"/>
            <a:ext cx="2284290" cy="723308"/>
            <a:chOff x="3486608" y="2216930"/>
            <a:chExt cx="2284290" cy="723308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652F325-E109-6AB8-4AAC-B95CD7729FC4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6" name="Grafik 124">
                <a:extLst>
                  <a:ext uri="{FF2B5EF4-FFF2-40B4-BE49-F238E27FC236}">
                    <a16:creationId xmlns:a16="http://schemas.microsoft.com/office/drawing/2014/main" id="{77B88603-0EE6-36D9-34F5-638C789F0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7" name="Textfeld 127">
                <a:extLst>
                  <a:ext uri="{FF2B5EF4-FFF2-40B4-BE49-F238E27FC236}">
                    <a16:creationId xmlns:a16="http://schemas.microsoft.com/office/drawing/2014/main" id="{009ADD01-4B71-49F2-366F-B11DC60E188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8" name="Textfeld 125">
                <a:extLst>
                  <a:ext uri="{FF2B5EF4-FFF2-40B4-BE49-F238E27FC236}">
                    <a16:creationId xmlns:a16="http://schemas.microsoft.com/office/drawing/2014/main" id="{4EA5D38A-F6E0-A0C8-B2A2-AD74AB85BBB1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9" name="Textfeld 123">
                <a:extLst>
                  <a:ext uri="{FF2B5EF4-FFF2-40B4-BE49-F238E27FC236}">
                    <a16:creationId xmlns:a16="http://schemas.microsoft.com/office/drawing/2014/main" id="{A245782A-81E6-346F-FC97-AED472B32C9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2A56C66A-74AE-ACDE-B20F-02B381383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F09018E-D8AC-14BA-75F5-BF254DBB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C3B902F4-EF7C-FBE5-7D5B-1A59C79D4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292" y="6058545"/>
            <a:ext cx="720000" cy="720000"/>
          </a:xfrm>
          <a:prstGeom prst="rect">
            <a:avLst/>
          </a:prstGeom>
        </p:spPr>
      </p:pic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80F8A2CB-0C7D-B685-3AEC-37FA902CD6A3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BE27FC0F-6FBC-4386-536C-E852D69245C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0" name="Grafik 69" descr="Informationen mit einfarbiger Füllung">
              <a:extLst>
                <a:ext uri="{FF2B5EF4-FFF2-40B4-BE49-F238E27FC236}">
                  <a16:creationId xmlns:a16="http://schemas.microsoft.com/office/drawing/2014/main" id="{AE2BA6EE-7ACF-513D-D1BD-A0F3B32CF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341D965-6EF1-5754-A033-DAACE295041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948" y="2106604"/>
            <a:ext cx="4459429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FC691C-283C-8BCE-A544-B41A10517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08001" y="1486507"/>
            <a:ext cx="4176000" cy="53902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3-finger double gripper + quick-change system</a:t>
            </a:r>
            <a:br>
              <a:rPr lang="en-US"/>
            </a:br>
            <a:r>
              <a:rPr lang="en-US" sz="2400" b="0"/>
              <a:t>Light-weight design with maximum gripping force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8908384" y="4719391"/>
            <a:ext cx="305701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2x 3-finger centric gripper</a:t>
            </a:r>
            <a:br>
              <a:rPr lang="en-US">
                <a:solidFill>
                  <a:srgbClr val="003D6A"/>
                </a:solidFill>
              </a:rPr>
            </a:br>
            <a:r>
              <a:rPr lang="en-US">
                <a:solidFill>
                  <a:srgbClr val="003D6A"/>
                </a:solidFill>
              </a:rPr>
              <a:t>PZN-plus 125-2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with customized top jaws: peaky inserts for higher friction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B760B8-8D7A-00BA-69DA-5B4BD61D9254}"/>
              </a:ext>
            </a:extLst>
          </p:cNvPr>
          <p:cNvSpPr txBox="1"/>
          <p:nvPr/>
        </p:nvSpPr>
        <p:spPr>
          <a:xfrm>
            <a:off x="680515" y="2569957"/>
            <a:ext cx="318067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/>
              <a:t>manual quick change system</a:t>
            </a:r>
            <a:br>
              <a:rPr lang="en-US" sz="1800"/>
            </a:br>
            <a:r>
              <a:rPr lang="en-US" sz="1800"/>
              <a:t>SHS-125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8DE92AA-202B-3FFE-EC7B-8EBF07A324BC}"/>
              </a:ext>
            </a:extLst>
          </p:cNvPr>
          <p:cNvSpPr txBox="1"/>
          <p:nvPr/>
        </p:nvSpPr>
        <p:spPr>
          <a:xfrm>
            <a:off x="636857" y="3768842"/>
            <a:ext cx="29610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/>
              <a:t>light-weight adapter plate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7EF61C82-ABB6-573E-2026-FA70114AA952}"/>
              </a:ext>
            </a:extLst>
          </p:cNvPr>
          <p:cNvSpPr txBox="1"/>
          <p:nvPr/>
        </p:nvSpPr>
        <p:spPr>
          <a:xfrm>
            <a:off x="788990" y="4175740"/>
            <a:ext cx="37513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/>
              <a:t>Pressure maintenance valve SDV-P</a:t>
            </a:r>
          </a:p>
        </p:txBody>
      </p:sp>
      <p:cxnSp>
        <p:nvCxnSpPr>
          <p:cNvPr id="67" name="Verbinder: gewinkelt 66">
            <a:extLst>
              <a:ext uri="{FF2B5EF4-FFF2-40B4-BE49-F238E27FC236}">
                <a16:creationId xmlns:a16="http://schemas.microsoft.com/office/drawing/2014/main" id="{7AC059A4-0590-34DE-1AD8-FC93960DF9A4}"/>
              </a:ext>
            </a:extLst>
          </p:cNvPr>
          <p:cNvCxnSpPr>
            <a:cxnSpLocks/>
          </p:cNvCxnSpPr>
          <p:nvPr/>
        </p:nvCxnSpPr>
        <p:spPr>
          <a:xfrm flipV="1">
            <a:off x="2336800" y="2212743"/>
            <a:ext cx="3484880" cy="766893"/>
          </a:xfrm>
          <a:prstGeom prst="bentConnector3">
            <a:avLst>
              <a:gd name="adj1" fmla="val 4475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D2259DD3-955E-BE4F-0724-599F91363437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3597924" y="3276600"/>
            <a:ext cx="2377426" cy="67690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Verbinder: gewinkelt 71">
            <a:extLst>
              <a:ext uri="{FF2B5EF4-FFF2-40B4-BE49-F238E27FC236}">
                <a16:creationId xmlns:a16="http://schemas.microsoft.com/office/drawing/2014/main" id="{C9CF44F4-C066-F35E-477C-836E264D2FB6}"/>
              </a:ext>
            </a:extLst>
          </p:cNvPr>
          <p:cNvCxnSpPr>
            <a:cxnSpLocks/>
          </p:cNvCxnSpPr>
          <p:nvPr/>
        </p:nvCxnSpPr>
        <p:spPr>
          <a:xfrm flipV="1">
            <a:off x="4540338" y="4308029"/>
            <a:ext cx="2102288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Verbinder: gewinkelt 76">
            <a:extLst>
              <a:ext uri="{FF2B5EF4-FFF2-40B4-BE49-F238E27FC236}">
                <a16:creationId xmlns:a16="http://schemas.microsoft.com/office/drawing/2014/main" id="{638FB585-9E9F-9D1A-1F05-14392AE2671B}"/>
              </a:ext>
            </a:extLst>
          </p:cNvPr>
          <p:cNvCxnSpPr>
            <a:cxnSpLocks/>
          </p:cNvCxnSpPr>
          <p:nvPr/>
        </p:nvCxnSpPr>
        <p:spPr>
          <a:xfrm rot="10800000">
            <a:off x="7167600" y="4740955"/>
            <a:ext cx="1740784" cy="738664"/>
          </a:xfrm>
          <a:prstGeom prst="bentConnector3">
            <a:avLst>
              <a:gd name="adj1" fmla="val 10019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Verbinder: gewinkelt 80">
            <a:extLst>
              <a:ext uri="{FF2B5EF4-FFF2-40B4-BE49-F238E27FC236}">
                <a16:creationId xmlns:a16="http://schemas.microsoft.com/office/drawing/2014/main" id="{0E1F2AB7-D2AE-9F68-F7B1-C919B9BF6941}"/>
              </a:ext>
            </a:extLst>
          </p:cNvPr>
          <p:cNvCxnSpPr>
            <a:cxnSpLocks/>
          </p:cNvCxnSpPr>
          <p:nvPr/>
        </p:nvCxnSpPr>
        <p:spPr>
          <a:xfrm rot="10800000">
            <a:off x="5975350" y="4695166"/>
            <a:ext cx="2973686" cy="784453"/>
          </a:xfrm>
          <a:prstGeom prst="bentConnector3">
            <a:avLst>
              <a:gd name="adj1" fmla="val 10090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05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Heavy-duty handling</a:t>
            </a:r>
            <a:br>
              <a:rPr lang="en-US"/>
            </a:br>
            <a:r>
              <a:rPr lang="en-US" sz="2400" b="0" err="1"/>
              <a:t>Handling</a:t>
            </a:r>
            <a:r>
              <a:rPr lang="en-US" sz="2400" b="0"/>
              <a:t> an engine block weighing approx. 350 kg for trucks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- Machine tool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Function and customer benefits</a:t>
            </a:r>
            <a:br>
              <a:rPr lang="en-US" sz="2000" b="1">
                <a:solidFill>
                  <a:srgbClr val="003D6A"/>
                </a:solidFill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Transferring the unmachined casting part to the machine tool. Multiple tolerance compensation enables clamping on raw clamping contours with component tolerances of several millimeters.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C-axis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x-y-z compensation unit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2-finger parallel gripper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Swivel finger with tolerance compensation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Adapter plates and other accessories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project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planning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898B26-CC83-A76E-AA1E-ADF11DEF1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14" y="1817837"/>
            <a:ext cx="2695334" cy="390705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E45E43-8FFC-9654-4271-49A4EA0BF9AD}"/>
              </a:ext>
            </a:extLst>
          </p:cNvPr>
          <p:cNvGrpSpPr/>
          <p:nvPr/>
        </p:nvGrpSpPr>
        <p:grpSpPr>
          <a:xfrm>
            <a:off x="4600818" y="6026170"/>
            <a:ext cx="2284290" cy="723308"/>
            <a:chOff x="3486608" y="2216930"/>
            <a:chExt cx="2284290" cy="723308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212621E-004F-D811-657E-9E9BC18F2F21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2" name="Grafik 124">
                <a:extLst>
                  <a:ext uri="{FF2B5EF4-FFF2-40B4-BE49-F238E27FC236}">
                    <a16:creationId xmlns:a16="http://schemas.microsoft.com/office/drawing/2014/main" id="{E80F4B5D-856F-F056-0880-9A6F4AC91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3" name="Textfeld 127">
                <a:extLst>
                  <a:ext uri="{FF2B5EF4-FFF2-40B4-BE49-F238E27FC236}">
                    <a16:creationId xmlns:a16="http://schemas.microsoft.com/office/drawing/2014/main" id="{A6ECDE15-5719-ED0A-135A-A0D20F6E678F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4" name="Textfeld 125">
                <a:extLst>
                  <a:ext uri="{FF2B5EF4-FFF2-40B4-BE49-F238E27FC236}">
                    <a16:creationId xmlns:a16="http://schemas.microsoft.com/office/drawing/2014/main" id="{C6512E67-F1C1-7623-8294-91B7D8D8868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5" name="Textfeld 123">
                <a:extLst>
                  <a:ext uri="{FF2B5EF4-FFF2-40B4-BE49-F238E27FC236}">
                    <a16:creationId xmlns:a16="http://schemas.microsoft.com/office/drawing/2014/main" id="{3D1ACCB0-85C1-B44C-825B-DD91636A8CB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02EEB2D-B775-E1C6-A6C3-0005B549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BE19C4F-9FCB-076C-A227-CD6EC8D1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0BC894A-129D-5AF5-AE7A-0E8A75A26702}"/>
              </a:ext>
            </a:extLst>
          </p:cNvPr>
          <p:cNvGrpSpPr/>
          <p:nvPr/>
        </p:nvGrpSpPr>
        <p:grpSpPr>
          <a:xfrm>
            <a:off x="3518052" y="6215016"/>
            <a:ext cx="652151" cy="389081"/>
            <a:chOff x="4308916" y="3967993"/>
            <a:chExt cx="1908397" cy="1138572"/>
          </a:xfrm>
        </p:grpSpPr>
        <p:sp>
          <p:nvSpPr>
            <p:cNvPr id="18" name="Rechteck 80">
              <a:extLst>
                <a:ext uri="{FF2B5EF4-FFF2-40B4-BE49-F238E27FC236}">
                  <a16:creationId xmlns:a16="http://schemas.microsoft.com/office/drawing/2014/main" id="{708124A2-7BB7-9D6C-7456-89935C1F7E2B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81">
              <a:extLst>
                <a:ext uri="{FF2B5EF4-FFF2-40B4-BE49-F238E27FC236}">
                  <a16:creationId xmlns:a16="http://schemas.microsoft.com/office/drawing/2014/main" id="{1FD2FC8F-B75D-030F-1D87-D2847769FD11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feil: nach rechts gekrümmt 82">
              <a:extLst>
                <a:ext uri="{FF2B5EF4-FFF2-40B4-BE49-F238E27FC236}">
                  <a16:creationId xmlns:a16="http://schemas.microsoft.com/office/drawing/2014/main" id="{BE8BF2AC-63AF-8DAC-2EB9-679E71A0A587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feil: nach links gekrümmt 83">
              <a:extLst>
                <a:ext uri="{FF2B5EF4-FFF2-40B4-BE49-F238E27FC236}">
                  <a16:creationId xmlns:a16="http://schemas.microsoft.com/office/drawing/2014/main" id="{B62E46C2-3FE6-F9D6-941A-34B214D3C5F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FAB4A34-3EF3-B673-CEDF-B43BFD2293BE}"/>
              </a:ext>
            </a:extLst>
          </p:cNvPr>
          <p:cNvGrpSpPr/>
          <p:nvPr/>
        </p:nvGrpSpPr>
        <p:grpSpPr>
          <a:xfrm>
            <a:off x="2642478" y="6152039"/>
            <a:ext cx="535542" cy="509270"/>
            <a:chOff x="4749430" y="2974495"/>
            <a:chExt cx="2215224" cy="210655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366EC74-22D6-B746-D306-8089275783D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95953C6-DC0A-A2AF-9E97-E7B5CB6D89D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: obere Ecken abgeschnitten 24">
              <a:extLst>
                <a:ext uri="{FF2B5EF4-FFF2-40B4-BE49-F238E27FC236}">
                  <a16:creationId xmlns:a16="http://schemas.microsoft.com/office/drawing/2014/main" id="{F35EF127-91E8-8530-0A1F-DECA24B6A25B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153F0EF-770F-C1A9-A6EC-E983742346B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: obere Ecken abgeschnitten 26">
              <a:extLst>
                <a:ext uri="{FF2B5EF4-FFF2-40B4-BE49-F238E27FC236}">
                  <a16:creationId xmlns:a16="http://schemas.microsoft.com/office/drawing/2014/main" id="{1C1D9DA1-1CA7-7E19-4CBF-5C6263026512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24C6995-2AE2-DF0E-AC54-7EC7B1D0E31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762AF924-9039-493E-1F9E-6D91D2E2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734" y="6035607"/>
            <a:ext cx="720000" cy="72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43C376D-1EDE-28B2-093D-2D08ACA34E4A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C4F973C-D1B4-4C18-3C19-21D8C39FF1E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14618EDB-3036-BE8D-EDA2-B0E45B7D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62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642EB5-43AE-DD83-2B0A-18CE030D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Heavy-duty handling</a:t>
            </a:r>
            <a:br>
              <a:rPr kumimoji="0" lang="en-US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</a:t>
            </a:r>
            <a:r>
              <a: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an engine block weighing approx. 350 kg for trucks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B725BD-8E5D-FBD4-D7F4-03FA3DB67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9548C1-7FF8-A968-4801-9BF5FE627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- Machine tool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487A1B-0E2B-6C60-F599-1DF804E29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474" y="2109937"/>
            <a:ext cx="2868451" cy="41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5FD33-E57D-CB47-004A-9308DF53B28D}"/>
              </a:ext>
            </a:extLst>
          </p:cNvPr>
          <p:cNvSpPr txBox="1"/>
          <p:nvPr/>
        </p:nvSpPr>
        <p:spPr>
          <a:xfrm>
            <a:off x="5448299" y="2535680"/>
            <a:ext cx="6379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C-axis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D6F1EE-66D3-770A-57D8-70860F89247B}"/>
              </a:ext>
            </a:extLst>
          </p:cNvPr>
          <p:cNvSpPr txBox="1"/>
          <p:nvPr/>
        </p:nvSpPr>
        <p:spPr>
          <a:xfrm>
            <a:off x="5448299" y="3218181"/>
            <a:ext cx="2601674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 sz="1800">
                <a:solidFill>
                  <a:srgbClr val="003D6A"/>
                </a:solidFill>
              </a:rPr>
              <a:t>x-y-z compensation unit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BF65BB-C0EC-3289-D601-D7E3182848B7}"/>
              </a:ext>
            </a:extLst>
          </p:cNvPr>
          <p:cNvSpPr txBox="1"/>
          <p:nvPr/>
        </p:nvSpPr>
        <p:spPr>
          <a:xfrm>
            <a:off x="5448299" y="3766481"/>
            <a:ext cx="2505494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2-finger parallel gripper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A4DF0C-9012-1A11-A7A8-711C03380936}"/>
              </a:ext>
            </a:extLst>
          </p:cNvPr>
          <p:cNvSpPr txBox="1"/>
          <p:nvPr/>
        </p:nvSpPr>
        <p:spPr>
          <a:xfrm>
            <a:off x="5448299" y="5503131"/>
            <a:ext cx="441948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Swivel finger with tolerance compensation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147B95-D506-CF95-4044-97A056317E52}"/>
              </a:ext>
            </a:extLst>
          </p:cNvPr>
          <p:cNvSpPr txBox="1"/>
          <p:nvPr/>
        </p:nvSpPr>
        <p:spPr>
          <a:xfrm>
            <a:off x="8451015" y="2960876"/>
            <a:ext cx="3180724" cy="136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Others: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Adapter plates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Sensors, Gear unit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Blow nozzles for cleaning the gripper pins incl. tubing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F39EE33-30AB-1446-B7FB-8F2BFD09C6F5}"/>
              </a:ext>
            </a:extLst>
          </p:cNvPr>
          <p:cNvCxnSpPr>
            <a:cxnSpLocks/>
          </p:cNvCxnSpPr>
          <p:nvPr/>
        </p:nvCxnSpPr>
        <p:spPr>
          <a:xfrm rot="10800000">
            <a:off x="3718197" y="2660330"/>
            <a:ext cx="162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54916422-1C77-44D4-E4C8-7CBCCBFBC9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35712" y="5627781"/>
            <a:ext cx="935583" cy="21673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3CA765-CA2A-DF20-05E4-59BC75CF72AC}"/>
              </a:ext>
            </a:extLst>
          </p:cNvPr>
          <p:cNvCxnSpPr>
            <a:cxnSpLocks/>
          </p:cNvCxnSpPr>
          <p:nvPr/>
        </p:nvCxnSpPr>
        <p:spPr>
          <a:xfrm rot="10800000">
            <a:off x="3502197" y="3332481"/>
            <a:ext cx="183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2E489352-0053-EFAA-7DC1-DDDA51FEA160}"/>
              </a:ext>
            </a:extLst>
          </p:cNvPr>
          <p:cNvCxnSpPr>
            <a:cxnSpLocks/>
          </p:cNvCxnSpPr>
          <p:nvPr/>
        </p:nvCxnSpPr>
        <p:spPr>
          <a:xfrm rot="10800000">
            <a:off x="3970197" y="3891131"/>
            <a:ext cx="1368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3987A22-1EDE-444C-98F2-7CADA19D8E0F}"/>
              </a:ext>
            </a:extLst>
          </p:cNvPr>
          <p:cNvCxnSpPr>
            <a:cxnSpLocks/>
          </p:cNvCxnSpPr>
          <p:nvPr/>
        </p:nvCxnSpPr>
        <p:spPr>
          <a:xfrm rot="10800000">
            <a:off x="2242197" y="5627782"/>
            <a:ext cx="309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83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CFC8-131F-EAA6-AF46-03130DD0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AAEEF78-C621-0C7C-AD9C-BC72FC40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Rotary feed-through DDF-060</a:t>
            </a:r>
            <a:br>
              <a:rPr lang="en-US"/>
            </a:br>
            <a:r>
              <a:rPr lang="en-US" sz="2400" b="0"/>
              <a:t>Loading and unloading sheet metal processing machines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0877F5-EB14-CE88-C65E-7B0D9878EE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Sheet 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A088A80-5ED6-0660-033B-3F06C97EF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82B4D1B-CBF8-EE21-4803-EF454C6722F8}"/>
              </a:ext>
            </a:extLst>
          </p:cNvPr>
          <p:cNvSpPr txBox="1"/>
          <p:nvPr/>
        </p:nvSpPr>
        <p:spPr>
          <a:xfrm>
            <a:off x="6928688" y="2051213"/>
            <a:ext cx="49283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DDF-060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Rotary feed-through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Pneumatic feed-trough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1 x pneumatic G1/4 inch 4-10 bar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1 x pneumatic G1/8 inch 4-10 bar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1 x Vacuum G1/4 inch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Electrical feed-through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4 x </a:t>
            </a:r>
            <a:r>
              <a:rPr lang="en-US" sz="1600">
                <a:solidFill>
                  <a:srgbClr val="002060"/>
                </a:solidFill>
                <a:latin typeface="Fago Pro" panose="02000506040000020004" pitchFamily="2" charset="0"/>
              </a:rPr>
              <a:t>ASI+/-, AUX+/-, connector M12 4-pin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Mounting hole pattern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possible according to customer specifications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Short project lead time</a:t>
            </a:r>
            <a:br>
              <a:rPr lang="en-US" sz="1600" b="1">
                <a:solidFill>
                  <a:srgbClr val="003D6A"/>
                </a:solidFill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Sizing, design and assembly by SCHUNK</a:t>
            </a:r>
            <a:endParaRPr lang="en-US" sz="16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88B4EB9-6E87-46B5-1A7D-C192471BC06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8AC5290-2960-CA7C-A875-7CAEE1F207B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8EAC4FA-06D0-932C-73C6-23D84B22FF3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DEAB22E-E8B5-64D3-01FE-B7BF2ADA926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14C976-1B7C-FFFB-5931-E0F5B0B02DD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A1AA35C-3A19-CA8A-78BF-C8FC3AF53E1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BB2F884-BB55-E934-87D0-A83B5C370E9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AAFC8-92FB-C293-DB3E-C271BFDA7B4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CDA6F55-3D0F-C92F-57E1-A60024602D8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28282EDB-4956-E20D-EAD3-315EBCEDF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AF42CA2B-4E99-D949-BBDF-778E60437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067" y="1617598"/>
            <a:ext cx="3230326" cy="3927604"/>
          </a:xfrm>
          <a:prstGeom prst="rect">
            <a:avLst/>
          </a:prstGeom>
        </p:spPr>
      </p:pic>
      <p:grpSp>
        <p:nvGrpSpPr>
          <p:cNvPr id="4" name="Gruppieren 77">
            <a:extLst>
              <a:ext uri="{FF2B5EF4-FFF2-40B4-BE49-F238E27FC236}">
                <a16:creationId xmlns:a16="http://schemas.microsoft.com/office/drawing/2014/main" id="{04E9B107-B9F3-4AE7-06C1-B2F8FE61AE97}"/>
              </a:ext>
            </a:extLst>
          </p:cNvPr>
          <p:cNvGrpSpPr/>
          <p:nvPr/>
        </p:nvGrpSpPr>
        <p:grpSpPr>
          <a:xfrm>
            <a:off x="3145671" y="6069834"/>
            <a:ext cx="488559" cy="662991"/>
            <a:chOff x="8899398" y="2717009"/>
            <a:chExt cx="791492" cy="1693066"/>
          </a:xfrm>
        </p:grpSpPr>
        <p:sp>
          <p:nvSpPr>
            <p:cNvPr id="6" name="Rechteck 80">
              <a:extLst>
                <a:ext uri="{FF2B5EF4-FFF2-40B4-BE49-F238E27FC236}">
                  <a16:creationId xmlns:a16="http://schemas.microsoft.com/office/drawing/2014/main" id="{8B91AD73-E9D4-DE49-A44F-18AF253525CB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81">
              <a:extLst>
                <a:ext uri="{FF2B5EF4-FFF2-40B4-BE49-F238E27FC236}">
                  <a16:creationId xmlns:a16="http://schemas.microsoft.com/office/drawing/2014/main" id="{4FCF9F33-6E89-DC75-9D5F-63933DAC4D67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feil: nach rechts gekrümmt 82">
              <a:extLst>
                <a:ext uri="{FF2B5EF4-FFF2-40B4-BE49-F238E27FC236}">
                  <a16:creationId xmlns:a16="http://schemas.microsoft.com/office/drawing/2014/main" id="{661A81C7-0EBE-0A72-B208-E1814CEED56B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feil: nach links gekrümmt 83">
              <a:extLst>
                <a:ext uri="{FF2B5EF4-FFF2-40B4-BE49-F238E27FC236}">
                  <a16:creationId xmlns:a16="http://schemas.microsoft.com/office/drawing/2014/main" id="{CF918938-AC7B-4842-FB98-18B9D3C42DF7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C6614B4-F0D9-15A6-D062-ED4AB8E2B264}"/>
              </a:ext>
            </a:extLst>
          </p:cNvPr>
          <p:cNvGrpSpPr/>
          <p:nvPr/>
        </p:nvGrpSpPr>
        <p:grpSpPr>
          <a:xfrm>
            <a:off x="4612490" y="6069834"/>
            <a:ext cx="2287650" cy="723308"/>
            <a:chOff x="3486608" y="2216930"/>
            <a:chExt cx="2287650" cy="72330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52639F8-65DE-799C-3119-780E1EF0F33E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15" name="Grafik 124">
                <a:extLst>
                  <a:ext uri="{FF2B5EF4-FFF2-40B4-BE49-F238E27FC236}">
                    <a16:creationId xmlns:a16="http://schemas.microsoft.com/office/drawing/2014/main" id="{09838CE5-DC95-BFE9-2184-32150D140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6" name="Textfeld 127">
                <a:extLst>
                  <a:ext uri="{FF2B5EF4-FFF2-40B4-BE49-F238E27FC236}">
                    <a16:creationId xmlns:a16="http://schemas.microsoft.com/office/drawing/2014/main" id="{BCDDF0D5-2B3F-D928-D005-7F79D81291AC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7" name="Textfeld 125">
                <a:extLst>
                  <a:ext uri="{FF2B5EF4-FFF2-40B4-BE49-F238E27FC236}">
                    <a16:creationId xmlns:a16="http://schemas.microsoft.com/office/drawing/2014/main" id="{E3D1000D-4E69-B2AA-8022-E10230C37A8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8" name="Textfeld 123">
                <a:extLst>
                  <a:ext uri="{FF2B5EF4-FFF2-40B4-BE49-F238E27FC236}">
                    <a16:creationId xmlns:a16="http://schemas.microsoft.com/office/drawing/2014/main" id="{645DB03B-FB2D-5EC7-34E4-F674A0120189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AAE278A4-BC88-E6D7-3413-1DB6F9A19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2ABB9BC-7B76-FBE8-6D7F-A2BF017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596B2D65-C2ED-353F-6EC4-EAC68E4D1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5604" y="6038742"/>
            <a:ext cx="724525" cy="7245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F7CC26E-DCA0-5D27-9907-40B38A853D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387" y="6089394"/>
            <a:ext cx="640553" cy="6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0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F0E24-5B41-A162-2638-3F05C80DF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D6C91E-1F16-2D5E-892E-57366B8A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Gripping unit</a:t>
            </a:r>
            <a:br>
              <a:rPr lang="en-US" noProof="0"/>
            </a:br>
            <a:r>
              <a:rPr lang="en-US" sz="2400" b="0" noProof="0"/>
              <a:t>Handling of cylinder liners for marine engines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31CDE7-DC39-F4D9-3B47-A362CB454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/>
              <a:t>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7CCD5005-CA32-9E8B-5DE5-3ACF17F42C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2</a:t>
            </a:fld>
            <a:endParaRPr lang="en-US" noProof="0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465A60D-CF4C-C3D9-102C-5650A56A76A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4B64DD9-F2EC-0246-42BD-E8E806E2EFD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2D1A5EA-E4AC-8BCE-0A95-7C28B6267F7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E174D7A-57F4-FB95-F0B9-646108F34C5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A2EC63C-F6E7-339E-17A6-85A84054EB5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4CB37A7F-894D-434F-BB1C-C296D0D3468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7467A0E5-D5D2-F804-F360-0DAD88134F0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536B000-5D48-DEBA-E358-06EC61D40CD4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 noProof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F293605E-DF15-9F65-FD7A-D6D8880512BA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noProof="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380843A-8D7D-5918-D25A-325811C580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68BA13-963F-F25E-1247-409A8D801A15}"/>
              </a:ext>
            </a:extLst>
          </p:cNvPr>
          <p:cNvSpPr txBox="1"/>
          <p:nvPr/>
        </p:nvSpPr>
        <p:spPr>
          <a:xfrm>
            <a:off x="7056950" y="1851750"/>
            <a:ext cx="4800088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noProof="0">
                <a:solidFill>
                  <a:srgbClr val="003D6A"/>
                </a:solidFill>
                <a:latin typeface="Fago Pro"/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noProof="0">
                <a:solidFill>
                  <a:srgbClr val="003D6A"/>
                </a:solidFill>
              </a:rPr>
              <a:t>Loading and unloading a lathe with very heavy cylinder liners (350 kg)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flexibility with a wide range of components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scalability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Handling of heavy components &gt;350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Easy and quick replacement of wear parts</a:t>
            </a:r>
            <a:r>
              <a:rPr lang="en-US" sz="1600" noProof="0">
                <a:solidFill>
                  <a:srgbClr val="003D6A"/>
                </a:solidFill>
              </a:rPr>
              <a:t> </a:t>
            </a:r>
            <a:r>
              <a:rPr lang="en-US" sz="1600" noProof="0">
                <a:solidFill>
                  <a:srgbClr val="003D6A"/>
                </a:solidFill>
                <a:highlight>
                  <a:srgbClr val="FFFF00"/>
                </a:highlight>
              </a:rPr>
              <a:t> </a:t>
            </a:r>
            <a:endParaRPr lang="en-US" sz="16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>
                <a:solidFill>
                  <a:srgbClr val="003D6A"/>
                </a:solidFill>
              </a:rPr>
              <a:t>Customized attachment jaws</a:t>
            </a:r>
            <a:br>
              <a:rPr lang="en-US" sz="2000" b="1" noProof="0"/>
            </a:br>
            <a:r>
              <a:rPr lang="en-US" sz="1600" noProof="0">
                <a:solidFill>
                  <a:srgbClr val="003D6A"/>
                </a:solidFill>
              </a:rPr>
              <a:t>with interchangeable clamping inserts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noProof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11B1BFC-93A2-3253-515D-6BA95DCB8003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01B44E0-D1D0-B324-27A2-2295AE74A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0406EF5-0BC2-D13A-C2FE-F61FA8B1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26862EF-2240-4E12-AB6D-54CBC42C9D0B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5E64BDDE-BC29-2CC1-D36C-3863E3556735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71D80A0-573C-DF0A-0E15-A6979F1E47BA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92C1761-206E-8A0F-8A1E-A07E78AA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F8DE2F82-9206-FD8F-807F-64233FA9A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884" y="6049671"/>
            <a:ext cx="720000" cy="7200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11E931D-FC74-D759-7DF0-2F3E37625FF4}"/>
              </a:ext>
            </a:extLst>
          </p:cNvPr>
          <p:cNvGrpSpPr/>
          <p:nvPr/>
        </p:nvGrpSpPr>
        <p:grpSpPr>
          <a:xfrm>
            <a:off x="4620260" y="6026170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753A51C-0986-D81C-6804-54E9F33D3986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A994C833-477C-7E85-CDAB-24ED09112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7C1D2B20-5573-977E-9A5D-64CFDDD516B1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FA2FE4F8-6096-196C-F3BF-A4EAA30E6D9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60CB5814-A383-90C0-351C-ECEE523D06F2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689A4FC9-A718-E931-A041-75B77582A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51B4A54-4DE5-0EFE-885F-14A855888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497CC99-9575-C848-4839-0D8E73F73B98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F6E537E8-DBA3-4187-6512-D2CC3FBC62D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 noProof="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Grafik 26" descr="Informationen mit einfarbiger Füllung">
              <a:extLst>
                <a:ext uri="{FF2B5EF4-FFF2-40B4-BE49-F238E27FC236}">
                  <a16:creationId xmlns:a16="http://schemas.microsoft.com/office/drawing/2014/main" id="{EF838B43-88CA-6766-1D04-553321FF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A542990-5F7E-EFB0-4B98-CFCD7588586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483" y="1718663"/>
            <a:ext cx="363245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59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7A8DD-FDBC-5481-B2BB-FCD831D2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7B50B81-8919-62EE-3A16-2EDFC1C6B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Quick-change system</a:t>
            </a:r>
            <a:br>
              <a:rPr lang="en-US"/>
            </a:br>
            <a:r>
              <a:rPr lang="en-US" sz="2400" b="0"/>
              <a:t>Loading and unloading sheet metal processing machines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71B488-7B09-BBC2-CDE9-97593A44CE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Sheet 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E639430-8D44-754F-87C7-F404D2A8F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E49ED6F-6992-C9DA-4982-B220C8E45976}"/>
              </a:ext>
            </a:extLst>
          </p:cNvPr>
          <p:cNvSpPr txBox="1"/>
          <p:nvPr/>
        </p:nvSpPr>
        <p:spPr>
          <a:xfrm>
            <a:off x="6928688" y="2111501"/>
            <a:ext cx="49283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SWS-060-T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Quick-change system, 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600">
                <a:solidFill>
                  <a:srgbClr val="003D6A"/>
                </a:solidFill>
              </a:rPr>
              <a:t> Payload up to 75 kg, </a:t>
            </a:r>
            <a:r>
              <a:rPr lang="en-US" sz="1600" err="1">
                <a:solidFill>
                  <a:srgbClr val="003D6A"/>
                </a:solidFill>
              </a:rPr>
              <a:t>Mxy</a:t>
            </a:r>
            <a:r>
              <a:rPr lang="en-US" sz="1600">
                <a:solidFill>
                  <a:srgbClr val="003D6A"/>
                </a:solidFill>
              </a:rPr>
              <a:t> up to 197 Nm</a:t>
            </a:r>
          </a:p>
          <a:p>
            <a:pPr>
              <a:buClr>
                <a:schemeClr val="bg2"/>
              </a:buClr>
              <a:buSzPct val="100000"/>
            </a:pPr>
            <a:endParaRPr lang="en-US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Feed-through of </a:t>
            </a:r>
            <a:r>
              <a:rPr lang="en-US" sz="2000" b="1" err="1">
                <a:solidFill>
                  <a:srgbClr val="003D6A"/>
                </a:solidFill>
              </a:rPr>
              <a:t>of</a:t>
            </a:r>
            <a:r>
              <a:rPr lang="en-US" sz="2000" b="1">
                <a:solidFill>
                  <a:srgbClr val="003D6A"/>
                </a:solidFill>
              </a:rPr>
              <a:t> pneumatic / vacuum and electrics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2 x G18“ pneumatic / vacuum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4 pins für </a:t>
            </a:r>
            <a:r>
              <a:rPr lang="en-US" sz="1600" err="1">
                <a:solidFill>
                  <a:srgbClr val="003D6A"/>
                </a:solidFill>
              </a:rPr>
              <a:t>ASi</a:t>
            </a:r>
            <a:r>
              <a:rPr lang="en-US" sz="1600">
                <a:solidFill>
                  <a:srgbClr val="003D6A"/>
                </a:solidFill>
              </a:rPr>
              <a:t>-bus </a:t>
            </a:r>
          </a:p>
          <a:p>
            <a:pPr>
              <a:buClr>
                <a:schemeClr val="bg2"/>
              </a:buClr>
              <a:buSzPct val="100000"/>
            </a:pPr>
            <a:endParaRPr lang="en-US" sz="16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Mounting hole pattern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possible according to customer specifications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Short project lead time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6E232B8-141C-E433-8DEF-67BF00AADE3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F5B2393-72B6-FEC0-4BFD-612F652CE7C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1D5ACAD-19D6-0DDE-96EE-336312A11F6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A2C659-D8F5-1E33-FDD3-C308BCF702CC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2A57745-C985-7C39-2370-ED04896478E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F909AD9-4A9E-CADD-BDCF-2B83AFFCC4C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B206115-1BE3-9D3B-80D5-47FC98A4203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B2269E1-7293-B71F-D47C-D18E8A0304D5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C7F8E1E-97AB-51E8-9A3C-33239B35969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7F6C168-0AF6-2DE5-8A49-E067C94A0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F82FDD87-A458-0AC2-3B67-FD7A99188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139" y="2044579"/>
            <a:ext cx="4382609" cy="307364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D82A4B4-C5E1-8B9C-9FCA-C4D01ED39AAD}"/>
              </a:ext>
            </a:extLst>
          </p:cNvPr>
          <p:cNvGrpSpPr/>
          <p:nvPr/>
        </p:nvGrpSpPr>
        <p:grpSpPr>
          <a:xfrm>
            <a:off x="3019423" y="6129952"/>
            <a:ext cx="612287" cy="559445"/>
            <a:chOff x="1359016" y="3758268"/>
            <a:chExt cx="947956" cy="784373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89A4CD68-727D-1E23-1415-9801A41E0E9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D9CD81C-9DE1-CC8D-7C79-7F4D2521B30D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590A38C-A626-97FB-70F9-FB48C1018F5D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0E927FBD-BAA5-C346-4A63-1AB24537AEB0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E3448379-465B-6D2F-8E16-BC18EDE2EF1A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95EA8923-6525-CD86-8C54-E08406341E83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D8AA373A-2549-4F60-19B4-83143AFE0D5E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AF8848B-F492-023A-1C4D-BA0C8DFC32D8}"/>
              </a:ext>
            </a:extLst>
          </p:cNvPr>
          <p:cNvGrpSpPr/>
          <p:nvPr/>
        </p:nvGrpSpPr>
        <p:grpSpPr>
          <a:xfrm>
            <a:off x="4622413" y="6026170"/>
            <a:ext cx="2287650" cy="723308"/>
            <a:chOff x="3486608" y="2216930"/>
            <a:chExt cx="2287650" cy="72330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5CDE71C8-4E11-15A2-9F23-5785F14FCD09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18" name="Grafik 124">
                <a:extLst>
                  <a:ext uri="{FF2B5EF4-FFF2-40B4-BE49-F238E27FC236}">
                    <a16:creationId xmlns:a16="http://schemas.microsoft.com/office/drawing/2014/main" id="{0C4B0F85-2584-74F6-F0C7-2FF7801DF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9" name="Textfeld 127">
                <a:extLst>
                  <a:ext uri="{FF2B5EF4-FFF2-40B4-BE49-F238E27FC236}">
                    <a16:creationId xmlns:a16="http://schemas.microsoft.com/office/drawing/2014/main" id="{1529172E-7003-9EAE-2DBF-E4A5EF53E788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0" name="Textfeld 125">
                <a:extLst>
                  <a:ext uri="{FF2B5EF4-FFF2-40B4-BE49-F238E27FC236}">
                    <a16:creationId xmlns:a16="http://schemas.microsoft.com/office/drawing/2014/main" id="{C86A7FE0-5D89-29AE-527B-E71F5D27B19F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E27DAF1C-0927-C06B-5F4C-28164129DDE1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35D38D9E-1955-ABD3-48D5-362652D7F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7C81CC5-A22F-41FA-8F47-2BF3A889D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41F8DBA6-F3B6-2490-038C-895CF4140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5798" y="6091535"/>
            <a:ext cx="682596" cy="68259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4D3639B-011E-3C48-0860-718B88F00C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1452" y="6091062"/>
            <a:ext cx="656512" cy="6565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9BB5F4D-8D64-8A72-672C-26C0708FCD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6983" y="59764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43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B9EEE-AF27-1CB4-2733-28A8F1C0A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DC8699-2A0D-ED52-31B6-E6741A3F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3-finger centric gripper</a:t>
            </a:r>
            <a:br>
              <a:rPr lang="en-US"/>
            </a:br>
            <a:r>
              <a:rPr lang="en-US" sz="2400" b="0"/>
              <a:t>Handling of parts within the cleaning machine</a:t>
            </a:r>
            <a:endParaRPr lang="en-US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A547DA4-99BE-449F-34F7-975D6A3094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9D1ED2-D679-8260-E9C3-785F851B2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 err="1">
                <a:solidFill>
                  <a:schemeClr val="bg2"/>
                </a:solidFill>
              </a:rPr>
              <a:t>Metal</a:t>
            </a:r>
            <a:r>
              <a:rPr lang="de-DE" sz="1800" b="1">
                <a:solidFill>
                  <a:schemeClr val="bg2"/>
                </a:solidFill>
              </a:rPr>
              <a:t> Processing </a:t>
            </a:r>
            <a:r>
              <a:rPr lang="en-US"/>
              <a:t>- Cleaning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5C72FDE-D952-6E66-A511-102C19095EE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365BF85-7205-8322-77A0-01C541A50A7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93558716-E886-E015-F3BE-89B22E6D43C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D648FCC-81C0-02DD-F465-304CC1DB4F5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CCA5D55-72CE-B9B4-F84E-F6925605FB6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AC7ADAF-3563-44C0-8E7E-B9C13E002F3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D0CC3AB-E732-58BA-7CB3-CEC182506A7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00EFEAE-0096-C874-4906-3E61DE3046C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560DA94-C4A1-C6D5-680E-41603B66291E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5689751-693A-8A6B-5996-0F8C9E588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241D953E-85F0-E320-1AAF-AEDE96745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922" y="1768942"/>
            <a:ext cx="4363717" cy="355910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CB39F39-94CC-46B9-1F3D-2F2AC6593F0E}"/>
              </a:ext>
            </a:extLst>
          </p:cNvPr>
          <p:cNvGrpSpPr/>
          <p:nvPr/>
        </p:nvGrpSpPr>
        <p:grpSpPr>
          <a:xfrm>
            <a:off x="3136482" y="6078676"/>
            <a:ext cx="535488" cy="644657"/>
            <a:chOff x="8262702" y="2955415"/>
            <a:chExt cx="2265482" cy="337860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0101DDF-5107-0F87-13E9-74A3D011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144" y="2955415"/>
              <a:ext cx="2213040" cy="2109399"/>
            </a:xfrm>
            <a:prstGeom prst="rect">
              <a:avLst/>
            </a:prstGeom>
          </p:spPr>
        </p:pic>
        <p:sp>
          <p:nvSpPr>
            <p:cNvPr id="8" name="Träne 7">
              <a:extLst>
                <a:ext uri="{FF2B5EF4-FFF2-40B4-BE49-F238E27FC236}">
                  <a16:creationId xmlns:a16="http://schemas.microsoft.com/office/drawing/2014/main" id="{627B887F-49E9-0247-99CF-5FEE9D4795D6}"/>
                </a:ext>
              </a:extLst>
            </p:cNvPr>
            <p:cNvSpPr/>
            <p:nvPr/>
          </p:nvSpPr>
          <p:spPr>
            <a:xfrm rot="9907541">
              <a:off x="8769685" y="48799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äne 8">
              <a:extLst>
                <a:ext uri="{FF2B5EF4-FFF2-40B4-BE49-F238E27FC236}">
                  <a16:creationId xmlns:a16="http://schemas.microsoft.com/office/drawing/2014/main" id="{505BF418-46F1-BDFF-E131-AFB95E16819B}"/>
                </a:ext>
              </a:extLst>
            </p:cNvPr>
            <p:cNvSpPr/>
            <p:nvPr/>
          </p:nvSpPr>
          <p:spPr>
            <a:xfrm rot="10024092">
              <a:off x="9057268" y="511982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äne 9">
              <a:extLst>
                <a:ext uri="{FF2B5EF4-FFF2-40B4-BE49-F238E27FC236}">
                  <a16:creationId xmlns:a16="http://schemas.microsoft.com/office/drawing/2014/main" id="{5627E359-AF33-0159-D7A8-BF3803728A8A}"/>
                </a:ext>
              </a:extLst>
            </p:cNvPr>
            <p:cNvSpPr/>
            <p:nvPr/>
          </p:nvSpPr>
          <p:spPr>
            <a:xfrm rot="9907541">
              <a:off x="8620903" y="5078718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äne 10">
              <a:extLst>
                <a:ext uri="{FF2B5EF4-FFF2-40B4-BE49-F238E27FC236}">
                  <a16:creationId xmlns:a16="http://schemas.microsoft.com/office/drawing/2014/main" id="{BB0618FC-2596-333A-3745-FBA360729FBA}"/>
                </a:ext>
              </a:extLst>
            </p:cNvPr>
            <p:cNvSpPr/>
            <p:nvPr/>
          </p:nvSpPr>
          <p:spPr>
            <a:xfrm rot="9907541">
              <a:off x="8906651" y="5315040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äne 11">
              <a:extLst>
                <a:ext uri="{FF2B5EF4-FFF2-40B4-BE49-F238E27FC236}">
                  <a16:creationId xmlns:a16="http://schemas.microsoft.com/office/drawing/2014/main" id="{1EA909DB-4020-0725-3D63-73FDCE281A8E}"/>
                </a:ext>
              </a:extLst>
            </p:cNvPr>
            <p:cNvSpPr/>
            <p:nvPr/>
          </p:nvSpPr>
          <p:spPr>
            <a:xfrm rot="9907541">
              <a:off x="8832376" y="50783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äne 12">
              <a:extLst>
                <a:ext uri="{FF2B5EF4-FFF2-40B4-BE49-F238E27FC236}">
                  <a16:creationId xmlns:a16="http://schemas.microsoft.com/office/drawing/2014/main" id="{F71CD1D1-8780-D6AA-DE2B-49C7C035BA94}"/>
                </a:ext>
              </a:extLst>
            </p:cNvPr>
            <p:cNvSpPr/>
            <p:nvPr/>
          </p:nvSpPr>
          <p:spPr>
            <a:xfrm rot="9907541">
              <a:off x="8725823" y="523656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äne 13">
              <a:extLst>
                <a:ext uri="{FF2B5EF4-FFF2-40B4-BE49-F238E27FC236}">
                  <a16:creationId xmlns:a16="http://schemas.microsoft.com/office/drawing/2014/main" id="{82823CE6-1C5D-CB0A-EA03-3309C902703E}"/>
                </a:ext>
              </a:extLst>
            </p:cNvPr>
            <p:cNvSpPr/>
            <p:nvPr/>
          </p:nvSpPr>
          <p:spPr>
            <a:xfrm rot="9907541">
              <a:off x="8612073" y="539475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6824917F-7DCE-E506-D658-21D3B2D9D8DD}"/>
                </a:ext>
              </a:extLst>
            </p:cNvPr>
            <p:cNvSpPr/>
            <p:nvPr/>
          </p:nvSpPr>
          <p:spPr>
            <a:xfrm rot="1984860">
              <a:off x="8262702" y="5554014"/>
              <a:ext cx="215241" cy="780005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E454CA17-A01E-92C4-4D90-4E7A280AC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696" y="6054674"/>
            <a:ext cx="724525" cy="724525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D7BFD3A-F25F-5C82-4E4C-3A7E6D0D354E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5E9E775-1DA1-9507-DF36-D6AB1A21E8EF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20" name="Grafik 124">
                <a:extLst>
                  <a:ext uri="{FF2B5EF4-FFF2-40B4-BE49-F238E27FC236}">
                    <a16:creationId xmlns:a16="http://schemas.microsoft.com/office/drawing/2014/main" id="{9CD1B8E7-5A92-4C8D-4711-E29E5DA55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1" name="Textfeld 127">
                <a:extLst>
                  <a:ext uri="{FF2B5EF4-FFF2-40B4-BE49-F238E27FC236}">
                    <a16:creationId xmlns:a16="http://schemas.microsoft.com/office/drawing/2014/main" id="{D76942FC-7D86-0F35-1666-226865C0C47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2" name="Textfeld 125">
                <a:extLst>
                  <a:ext uri="{FF2B5EF4-FFF2-40B4-BE49-F238E27FC236}">
                    <a16:creationId xmlns:a16="http://schemas.microsoft.com/office/drawing/2014/main" id="{9A4338B8-E15A-FDDD-A9A9-8CDEF0407149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3" name="Textfeld 123">
                <a:extLst>
                  <a:ext uri="{FF2B5EF4-FFF2-40B4-BE49-F238E27FC236}">
                    <a16:creationId xmlns:a16="http://schemas.microsoft.com/office/drawing/2014/main" id="{BFF3A6DF-9B3B-5FAD-C200-E634783DD66D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9A61842E-953B-2C81-586A-34428D4D1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23B065-C722-897C-75B0-71D99885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FD4DBE03-E114-F43B-1AE1-70371A06F298}"/>
              </a:ext>
            </a:extLst>
          </p:cNvPr>
          <p:cNvSpPr txBox="1"/>
          <p:nvPr/>
        </p:nvSpPr>
        <p:spPr>
          <a:xfrm>
            <a:off x="7056949" y="2110917"/>
            <a:ext cx="480008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Tight 3-finger centric gripper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Material: stainless steel and seawater-resistant aluminum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Chemically and thermally resistant double seal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robust scraper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600">
                <a:solidFill>
                  <a:srgbClr val="003D6A"/>
                </a:solidFill>
              </a:rPr>
              <a:t>  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Screw-on pattern top jaws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corresponding DPZ-plus 80</a:t>
            </a:r>
            <a:endParaRPr lang="en-US" sz="20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One contact person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for the entire system including construction and assembly</a:t>
            </a:r>
            <a:endParaRPr lang="en-US" sz="200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5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844E-4952-F5D2-2DA8-852D27F4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0D62AAA-DF25-BDE8-5AB6-45F5C9E6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2-axes Linear Unit</a:t>
            </a:r>
            <a:br>
              <a:rPr lang="en-US"/>
            </a:br>
            <a:r>
              <a:rPr lang="en-US" sz="2400" b="0"/>
              <a:t>Transferring electronic housings in progressive tools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34E80D-7938-D3B2-82DF-B64DB80AA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938"/>
            <a:ext cx="8996816" cy="338554"/>
          </a:xfrm>
        </p:spPr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Sheet 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DC21728-8D64-EAA5-98B5-D93394ACE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D26E345-AD09-F122-FED5-5CF5CF7D02A8}"/>
              </a:ext>
            </a:extLst>
          </p:cNvPr>
          <p:cNvSpPr txBox="1"/>
          <p:nvPr/>
        </p:nvSpPr>
        <p:spPr>
          <a:xfrm>
            <a:off x="7166205" y="2114652"/>
            <a:ext cx="46908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Application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Handling for a progressive die. Housings for car radios are manufactured. Three parts have to be gripped at the same time in the press cycle and transported to the next tool stage.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Axes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X-axis: LDF-UF-1000-1050-1460</a:t>
            </a:r>
            <a:br>
              <a:rPr lang="en-US" sz="1600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Z-axis: LDT-EL-0600-0100-0460 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 of delivery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Power and encoder cable, compact ejector with vacuum gripper, mounting bracket for Z-axis, 3x pneumatic Z-axes and energy chain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B12860-1986-80CA-0F74-187477B2EFD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38E0576-471E-6355-C199-5C9B55B8529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253AF5F-3D7D-C6DC-07D1-4116EF86DCC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F29C61A-4E3B-A76B-0DEF-7159107DC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FC54CB0-3E53-F3BB-316F-1B8B9408781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4B36E3A0-4254-D353-EA9F-03EFF6A982A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A088A43-D733-1DDD-D8A6-AA470884433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1A4846DF-19DC-45A4-DE04-60089289842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A70E6FB-1CB3-1CAE-8EAC-8D79AA741F3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1F8165E-3FD0-D1C7-CB2F-F6F661175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E1726AF-9B1C-6A95-442F-52315A1D3E9E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DDE0E1C-6CDC-D766-7BAF-862B54D813EB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29D48BA-F3F6-D19B-B1B1-126540E69EB1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0BF87DA-AF48-3890-44D7-47E95826A43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0EBDC56D-7977-13CE-08AF-15E2985BC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30F0D997-89E3-52B8-884D-387E14CEEF81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796DA6B-5214-2F98-C17A-7A7E853C2989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4EC2B38-1727-D8BC-635A-B2856EB5B557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74CC2569-1FA8-78CD-FE62-31346BC02DB0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BC81DB6-83E2-ABD1-61C8-9F438005167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1B5DC8C-157C-9700-DEF1-09A833C09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5" name="Pfeil: nach oben und unten 34">
              <a:extLst>
                <a:ext uri="{FF2B5EF4-FFF2-40B4-BE49-F238E27FC236}">
                  <a16:creationId xmlns:a16="http://schemas.microsoft.com/office/drawing/2014/main" id="{405DE890-5965-0DAF-96D6-8BAAA6F6833B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66D13C4D-9B36-347D-310B-BCBC35E73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834" y="6032087"/>
            <a:ext cx="704532" cy="70453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58F9051-D02B-CB6B-B857-7AC00ED45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0384" y="6072809"/>
            <a:ext cx="735483" cy="735483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A6EEAD6B-2D67-9112-89A3-C532210E69F2}"/>
              </a:ext>
            </a:extLst>
          </p:cNvPr>
          <p:cNvGrpSpPr/>
          <p:nvPr/>
        </p:nvGrpSpPr>
        <p:grpSpPr>
          <a:xfrm>
            <a:off x="4605174" y="6138108"/>
            <a:ext cx="2316225" cy="612936"/>
            <a:chOff x="4558826" y="6178245"/>
            <a:chExt cx="2316225" cy="612936"/>
          </a:xfrm>
        </p:grpSpPr>
        <p:pic>
          <p:nvPicPr>
            <p:cNvPr id="46" name="Grafik 128">
              <a:extLst>
                <a:ext uri="{FF2B5EF4-FFF2-40B4-BE49-F238E27FC236}">
                  <a16:creationId xmlns:a16="http://schemas.microsoft.com/office/drawing/2014/main" id="{183CDB02-5461-933D-8666-80DC21B8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47" name="Grafik 126">
              <a:extLst>
                <a:ext uri="{FF2B5EF4-FFF2-40B4-BE49-F238E27FC236}">
                  <a16:creationId xmlns:a16="http://schemas.microsoft.com/office/drawing/2014/main" id="{CCF6DB8C-2BB5-E025-058D-77C17C83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48" name="Grafik 124">
              <a:extLst>
                <a:ext uri="{FF2B5EF4-FFF2-40B4-BE49-F238E27FC236}">
                  <a16:creationId xmlns:a16="http://schemas.microsoft.com/office/drawing/2014/main" id="{02172BCA-70F6-B7ED-996E-F74A257CE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49" name="Textfeld 127">
              <a:extLst>
                <a:ext uri="{FF2B5EF4-FFF2-40B4-BE49-F238E27FC236}">
                  <a16:creationId xmlns:a16="http://schemas.microsoft.com/office/drawing/2014/main" id="{17B7E41D-EF85-6EC8-EEBE-69F290DE6883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50" name="Textfeld 125">
              <a:extLst>
                <a:ext uri="{FF2B5EF4-FFF2-40B4-BE49-F238E27FC236}">
                  <a16:creationId xmlns:a16="http://schemas.microsoft.com/office/drawing/2014/main" id="{10FA41C1-7F50-E72A-576C-91526797FC81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51" name="Textfeld 123">
              <a:extLst>
                <a:ext uri="{FF2B5EF4-FFF2-40B4-BE49-F238E27FC236}">
                  <a16:creationId xmlns:a16="http://schemas.microsoft.com/office/drawing/2014/main" id="{FFC2998E-788B-284E-B56A-12868DAD4E96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A4068122-593F-577D-324D-64925C0262B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775" y="2039876"/>
            <a:ext cx="6480000" cy="35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55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PGN-plus, EGM</a:t>
            </a:r>
            <a:br>
              <a:rPr lang="en-US"/>
            </a:br>
            <a:r>
              <a:rPr lang="en-US" sz="2400" b="0"/>
              <a:t>Separation and loading and unloading of B-pillars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Sheet 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68BE0D-53ED-0CDC-08AC-3B90EB68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442" y="6148943"/>
            <a:ext cx="524769" cy="46646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E36EA06-37B9-11FF-11B6-CC9BB9695F79}"/>
              </a:ext>
            </a:extLst>
          </p:cNvPr>
          <p:cNvGrpSpPr/>
          <p:nvPr/>
        </p:nvGrpSpPr>
        <p:grpSpPr>
          <a:xfrm>
            <a:off x="3525036" y="6125797"/>
            <a:ext cx="931218" cy="489612"/>
            <a:chOff x="5817127" y="3512888"/>
            <a:chExt cx="2042778" cy="966832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FB9A3A0-1C92-9D9A-D36E-9E4E4AE246C5}"/>
                </a:ext>
              </a:extLst>
            </p:cNvPr>
            <p:cNvSpPr/>
            <p:nvPr/>
          </p:nvSpPr>
          <p:spPr>
            <a:xfrm>
              <a:off x="6593747" y="3512888"/>
              <a:ext cx="880844" cy="74871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lussdiagramm: Daten 25">
              <a:extLst>
                <a:ext uri="{FF2B5EF4-FFF2-40B4-BE49-F238E27FC236}">
                  <a16:creationId xmlns:a16="http://schemas.microsoft.com/office/drawing/2014/main" id="{CAB1C8EF-E53F-8007-F207-0D2E3DCAD29E}"/>
                </a:ext>
              </a:extLst>
            </p:cNvPr>
            <p:cNvSpPr/>
            <p:nvPr/>
          </p:nvSpPr>
          <p:spPr>
            <a:xfrm>
              <a:off x="6694415" y="4261604"/>
              <a:ext cx="100667" cy="176170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lussdiagramm: Daten 26">
              <a:extLst>
                <a:ext uri="{FF2B5EF4-FFF2-40B4-BE49-F238E27FC236}">
                  <a16:creationId xmlns:a16="http://schemas.microsoft.com/office/drawing/2014/main" id="{C8DE573E-2363-B2D1-9570-20567AE05FE9}"/>
                </a:ext>
              </a:extLst>
            </p:cNvPr>
            <p:cNvSpPr/>
            <p:nvPr/>
          </p:nvSpPr>
          <p:spPr>
            <a:xfrm>
              <a:off x="6990761" y="4261605"/>
              <a:ext cx="96050" cy="176170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lussdiagramm: Daten 27">
              <a:extLst>
                <a:ext uri="{FF2B5EF4-FFF2-40B4-BE49-F238E27FC236}">
                  <a16:creationId xmlns:a16="http://schemas.microsoft.com/office/drawing/2014/main" id="{9C38DA59-973C-D611-5778-BE5A32D0714B}"/>
                </a:ext>
              </a:extLst>
            </p:cNvPr>
            <p:cNvSpPr/>
            <p:nvPr/>
          </p:nvSpPr>
          <p:spPr>
            <a:xfrm>
              <a:off x="7282490" y="4261603"/>
              <a:ext cx="100667" cy="212474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DF1BEB6-C78A-E106-D9E3-C8651CB460FA}"/>
                </a:ext>
              </a:extLst>
            </p:cNvPr>
            <p:cNvSpPr/>
            <p:nvPr/>
          </p:nvSpPr>
          <p:spPr>
            <a:xfrm rot="417732">
              <a:off x="6593747" y="4395828"/>
              <a:ext cx="880844" cy="83892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feil: nach links gekrümmt 29">
              <a:extLst>
                <a:ext uri="{FF2B5EF4-FFF2-40B4-BE49-F238E27FC236}">
                  <a16:creationId xmlns:a16="http://schemas.microsoft.com/office/drawing/2014/main" id="{5782EB0B-C1F7-C304-87B1-F5AC2645C6FE}"/>
                </a:ext>
              </a:extLst>
            </p:cNvPr>
            <p:cNvSpPr/>
            <p:nvPr/>
          </p:nvSpPr>
          <p:spPr>
            <a:xfrm>
              <a:off x="7552471" y="3753025"/>
              <a:ext cx="307434" cy="508578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9FCB164-42D7-1CFD-BADE-EF250F4B6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127" y="3610761"/>
              <a:ext cx="737680" cy="670618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A61C7D8-8C3C-D72D-8B9F-16DBBC89BB65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8EB1DDB-266A-D42B-CC5E-FFE8AB9C5184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5" name="Grafik 124">
                <a:extLst>
                  <a:ext uri="{FF2B5EF4-FFF2-40B4-BE49-F238E27FC236}">
                    <a16:creationId xmlns:a16="http://schemas.microsoft.com/office/drawing/2014/main" id="{FBE6BA44-9F08-C955-9E22-0127C52CC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6" name="Textfeld 127">
                <a:extLst>
                  <a:ext uri="{FF2B5EF4-FFF2-40B4-BE49-F238E27FC236}">
                    <a16:creationId xmlns:a16="http://schemas.microsoft.com/office/drawing/2014/main" id="{6E9663F0-0584-E314-64E6-2B72702B2E95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37" name="Textfeld 125">
                <a:extLst>
                  <a:ext uri="{FF2B5EF4-FFF2-40B4-BE49-F238E27FC236}">
                    <a16:creationId xmlns:a16="http://schemas.microsoft.com/office/drawing/2014/main" id="{250D1120-3FC6-E9F1-3682-AEF6C3A7256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38" name="Textfeld 123">
                <a:extLst>
                  <a:ext uri="{FF2B5EF4-FFF2-40B4-BE49-F238E27FC236}">
                    <a16:creationId xmlns:a16="http://schemas.microsoft.com/office/drawing/2014/main" id="{2943FD58-30FC-901A-900A-F00526A99C06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A5B1BC39-C228-9AC4-11FE-F385DE4C3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5F9FEDE-010F-12D6-260D-4A730CE06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id="{0447479A-5591-912D-8C71-A008106BE2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8F705E0-0CD8-F871-B8CA-B1D23D798E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F9D71B2E-FF87-2F53-5F2E-008AB8D31BCA}"/>
              </a:ext>
            </a:extLst>
          </p:cNvPr>
          <p:cNvGrpSpPr/>
          <p:nvPr/>
        </p:nvGrpSpPr>
        <p:grpSpPr>
          <a:xfrm>
            <a:off x="2355873" y="6118337"/>
            <a:ext cx="577211" cy="582667"/>
            <a:chOff x="4733026" y="2729172"/>
            <a:chExt cx="2213040" cy="2085946"/>
          </a:xfrm>
        </p:grpSpPr>
        <p:grpSp>
          <p:nvGrpSpPr>
            <p:cNvPr id="8" name="Gruppieren 35">
              <a:extLst>
                <a:ext uri="{FF2B5EF4-FFF2-40B4-BE49-F238E27FC236}">
                  <a16:creationId xmlns:a16="http://schemas.microsoft.com/office/drawing/2014/main" id="{2EBA3837-BFA3-D90F-F62E-18666F7FCD33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2E7ED988-741B-966B-0EC8-A76EDC8A5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B4072AC1-5EF7-C2B9-A8DF-9DF98AE97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61C99FAF-43A0-E6AE-2073-E7EB2C9B09AE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9B7E88AC-401C-FF9F-DC48-81CC5AA5BBA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79179F87-AFCC-D9DE-D181-A7089B02A333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B313CF64-4554-A167-F018-64BE9C95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AB31D61B-FF09-982E-21C6-E695C75E2689}"/>
              </a:ext>
            </a:extLst>
          </p:cNvPr>
          <p:cNvSpPr txBox="1"/>
          <p:nvPr/>
        </p:nvSpPr>
        <p:spPr>
          <a:xfrm>
            <a:off x="7056950" y="2112998"/>
            <a:ext cx="4800088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Expert project planning team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Sizing, design and assembly by SCHUNK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Parallel gripper PGN-plus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Customized gripper fingers with integrated spreading function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Magnetic gripper EGM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Floating bearing for flexible workpiece mounting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Compensation unit AGE-U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Compensation direction X, Y, Z, angle</a:t>
            </a:r>
            <a:endParaRPr lang="en-US" sz="2000">
              <a:solidFill>
                <a:srgbClr val="003D6A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BCAB49-1BA6-727D-F05B-C5EC0483F1D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08" y="1743253"/>
            <a:ext cx="5989880" cy="3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9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0DC5-FC96-52A5-250B-9B0E74EEE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A86E1AF-C091-977E-FB8A-9ABE6E60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Tight 2-finger parallel gripper</a:t>
            </a:r>
            <a:br>
              <a:rPr lang="en-US"/>
            </a:br>
            <a:r>
              <a:rPr lang="en-US" sz="2400" b="0"/>
              <a:t>Handling of parts within the cleaning machine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011A1A9-E16D-4D44-2787-509A2AC3A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 err="1">
                <a:solidFill>
                  <a:schemeClr val="bg2"/>
                </a:solidFill>
              </a:rPr>
              <a:t>Metal</a:t>
            </a:r>
            <a:r>
              <a:rPr lang="de-DE" sz="1800" b="1">
                <a:solidFill>
                  <a:schemeClr val="bg2"/>
                </a:solidFill>
              </a:rPr>
              <a:t> Processing </a:t>
            </a:r>
            <a:r>
              <a:rPr lang="en-US"/>
              <a:t>- Cleaning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A8F0F4D-DE36-FDC6-3E5A-309D4943DE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106CA0E-A756-8902-1CB2-200480DA4F6C}"/>
              </a:ext>
            </a:extLst>
          </p:cNvPr>
          <p:cNvSpPr txBox="1"/>
          <p:nvPr/>
        </p:nvSpPr>
        <p:spPr>
          <a:xfrm>
            <a:off x="7056950" y="2110919"/>
            <a:ext cx="4800088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Tight 2-finger parallel gripper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Material: stainless steel and seawater-resistant aluminum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Chemically and thermally resistant double seal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robust scraper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Monitoring with pressure switch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through mechanically actuated valves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One contact person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for the entire system including construction and assembly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40D74EE-82E2-B6FD-7DED-27D5F6E7538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6061958-F37A-C888-390C-FC696824A8B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2D98C89-8E1C-D678-96B7-6536DABD0ED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64613F4-02EB-8320-DD73-814C924968F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CB723A1-8C81-9AB2-3DB3-075A174CA38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C14F708-9801-612A-5362-030B85E5ACD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D6E4DA5-BA96-1581-3BB8-73FE2A9477F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F6F68E8-0E5F-BB2D-D544-B93138E5ABF5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33A4119-4C8E-1B1F-3D31-5AD90C4A66D5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52E8514-DD84-3754-6AD2-5BE4957D26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8D02D4A-8EAD-F522-1CB5-848146D06DDC}"/>
              </a:ext>
            </a:extLst>
          </p:cNvPr>
          <p:cNvGrpSpPr/>
          <p:nvPr/>
        </p:nvGrpSpPr>
        <p:grpSpPr>
          <a:xfrm>
            <a:off x="3136482" y="6078676"/>
            <a:ext cx="535488" cy="644657"/>
            <a:chOff x="8262702" y="2955415"/>
            <a:chExt cx="2265482" cy="337860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4A96ABE-AC72-9A96-73AC-16865B52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144" y="2955415"/>
              <a:ext cx="2213040" cy="2109399"/>
            </a:xfrm>
            <a:prstGeom prst="rect">
              <a:avLst/>
            </a:prstGeom>
          </p:spPr>
        </p:pic>
        <p:sp>
          <p:nvSpPr>
            <p:cNvPr id="9" name="Träne 8">
              <a:extLst>
                <a:ext uri="{FF2B5EF4-FFF2-40B4-BE49-F238E27FC236}">
                  <a16:creationId xmlns:a16="http://schemas.microsoft.com/office/drawing/2014/main" id="{5CDF4EB7-7D78-0EEC-80B0-4A840D6B7730}"/>
                </a:ext>
              </a:extLst>
            </p:cNvPr>
            <p:cNvSpPr/>
            <p:nvPr/>
          </p:nvSpPr>
          <p:spPr>
            <a:xfrm rot="9907541">
              <a:off x="8769685" y="48799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äne 9">
              <a:extLst>
                <a:ext uri="{FF2B5EF4-FFF2-40B4-BE49-F238E27FC236}">
                  <a16:creationId xmlns:a16="http://schemas.microsoft.com/office/drawing/2014/main" id="{E6B76607-E5FB-A212-F765-0EE52C8AB800}"/>
                </a:ext>
              </a:extLst>
            </p:cNvPr>
            <p:cNvSpPr/>
            <p:nvPr/>
          </p:nvSpPr>
          <p:spPr>
            <a:xfrm rot="10024092">
              <a:off x="9057268" y="511982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äne 10">
              <a:extLst>
                <a:ext uri="{FF2B5EF4-FFF2-40B4-BE49-F238E27FC236}">
                  <a16:creationId xmlns:a16="http://schemas.microsoft.com/office/drawing/2014/main" id="{CE68F876-6ABE-ADA0-CDC4-6789226F1A02}"/>
                </a:ext>
              </a:extLst>
            </p:cNvPr>
            <p:cNvSpPr/>
            <p:nvPr/>
          </p:nvSpPr>
          <p:spPr>
            <a:xfrm rot="9907541">
              <a:off x="8620903" y="5078718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äne 11">
              <a:extLst>
                <a:ext uri="{FF2B5EF4-FFF2-40B4-BE49-F238E27FC236}">
                  <a16:creationId xmlns:a16="http://schemas.microsoft.com/office/drawing/2014/main" id="{0734BBD4-18B0-5F0D-9BA4-024F9D77F530}"/>
                </a:ext>
              </a:extLst>
            </p:cNvPr>
            <p:cNvSpPr/>
            <p:nvPr/>
          </p:nvSpPr>
          <p:spPr>
            <a:xfrm rot="9907541">
              <a:off x="8906651" y="5315040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äne 12">
              <a:extLst>
                <a:ext uri="{FF2B5EF4-FFF2-40B4-BE49-F238E27FC236}">
                  <a16:creationId xmlns:a16="http://schemas.microsoft.com/office/drawing/2014/main" id="{1190EDB1-08B6-9BE7-D202-FE897689103C}"/>
                </a:ext>
              </a:extLst>
            </p:cNvPr>
            <p:cNvSpPr/>
            <p:nvPr/>
          </p:nvSpPr>
          <p:spPr>
            <a:xfrm rot="9907541">
              <a:off x="8832376" y="50783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äne 13">
              <a:extLst>
                <a:ext uri="{FF2B5EF4-FFF2-40B4-BE49-F238E27FC236}">
                  <a16:creationId xmlns:a16="http://schemas.microsoft.com/office/drawing/2014/main" id="{8989C105-03B8-7B44-F933-0CE5E72A4C27}"/>
                </a:ext>
              </a:extLst>
            </p:cNvPr>
            <p:cNvSpPr/>
            <p:nvPr/>
          </p:nvSpPr>
          <p:spPr>
            <a:xfrm rot="9907541">
              <a:off x="8725823" y="523656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äne 14">
              <a:extLst>
                <a:ext uri="{FF2B5EF4-FFF2-40B4-BE49-F238E27FC236}">
                  <a16:creationId xmlns:a16="http://schemas.microsoft.com/office/drawing/2014/main" id="{89EDC8B8-DC0F-324D-C856-D1FC3FD8F187}"/>
                </a:ext>
              </a:extLst>
            </p:cNvPr>
            <p:cNvSpPr/>
            <p:nvPr/>
          </p:nvSpPr>
          <p:spPr>
            <a:xfrm rot="9907541">
              <a:off x="8612073" y="539475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469C7029-33A0-0709-51CD-FC339BEB9690}"/>
                </a:ext>
              </a:extLst>
            </p:cNvPr>
            <p:cNvSpPr/>
            <p:nvPr/>
          </p:nvSpPr>
          <p:spPr>
            <a:xfrm rot="1984860">
              <a:off x="8262702" y="5554014"/>
              <a:ext cx="215241" cy="780005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9827062-9461-1574-DC05-CA2182D40D36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4664497-16F0-ABC5-1903-8EA0B330CB53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20" name="Grafik 124">
                <a:extLst>
                  <a:ext uri="{FF2B5EF4-FFF2-40B4-BE49-F238E27FC236}">
                    <a16:creationId xmlns:a16="http://schemas.microsoft.com/office/drawing/2014/main" id="{8E40A4A9-4857-AC63-47F5-980F123C2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1" name="Textfeld 127">
                <a:extLst>
                  <a:ext uri="{FF2B5EF4-FFF2-40B4-BE49-F238E27FC236}">
                    <a16:creationId xmlns:a16="http://schemas.microsoft.com/office/drawing/2014/main" id="{33762A7E-B217-B9DC-E219-8FBF803A35EE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2" name="Textfeld 125">
                <a:extLst>
                  <a:ext uri="{FF2B5EF4-FFF2-40B4-BE49-F238E27FC236}">
                    <a16:creationId xmlns:a16="http://schemas.microsoft.com/office/drawing/2014/main" id="{92D15D02-7568-0002-E77B-556E96B58BCF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3" name="Textfeld 123">
                <a:extLst>
                  <a:ext uri="{FF2B5EF4-FFF2-40B4-BE49-F238E27FC236}">
                    <a16:creationId xmlns:a16="http://schemas.microsoft.com/office/drawing/2014/main" id="{04283703-D41B-6BAE-45E1-1DF79439BEB6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6247ED2F-F604-3E89-3BC6-293D82368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8FE7A8E-0834-2D03-9836-79685F81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0C785954-D5D0-7541-DD7B-177CAB7972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5487" y="6047696"/>
            <a:ext cx="669752" cy="6697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4D7089F-C83C-21BC-E039-6AD5D671222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046" y="2106746"/>
            <a:ext cx="3581645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9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F0CC-8CB6-9772-EDBC-F29775999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5C26598-1F66-424A-1E76-020EB7BB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DPG-plus</a:t>
            </a:r>
            <a:br>
              <a:rPr lang="en-US"/>
            </a:br>
            <a:r>
              <a:rPr lang="en-US" sz="2400" b="0"/>
              <a:t>Use in high-pressure water jet cleaning system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0F7C92-8AE5-BE6F-E136-1B0385F6ED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Cleaning machines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6E96E80-619F-E60A-4E7F-BA624184F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AD99DA4-8052-76EF-AA29-9732A43016DF}"/>
              </a:ext>
            </a:extLst>
          </p:cNvPr>
          <p:cNvSpPr txBox="1"/>
          <p:nvPr/>
        </p:nvSpPr>
        <p:spPr>
          <a:xfrm>
            <a:off x="7056949" y="2110866"/>
            <a:ext cx="4800089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Tight gripper DPG-plus HD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Viton sealings and integrated sensors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Special gripper fingers and cover 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made of stainless steel with pressure mechanism in the gripper finger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Use in high-pressure cleaning system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Water jet pressure 750 bar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Expert project planning teams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lang="en-US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DA4FD5D-9B42-7829-79CB-9C78D84EFC4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E73CB09-1A11-1609-1F68-6656B5872A4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98EE283-2512-2A84-19E2-098A46AC1D1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A7E40B5-48D2-A649-711B-0C93A9DC5E3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66F16D5-88D1-635B-5406-9ACC5759655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8ABF2DC-DE08-C048-9063-905825BC032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B708128-F808-87A8-0695-374FB66C249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EC50856-C843-2805-391C-53AE7F67475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CE39D77-E0A0-40E7-4B9F-91020F6CC225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2044BE3-544B-FE92-5FB3-891953E0B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0ED95C9-E8F8-7D06-5DE9-36DCA7B26F7D}"/>
              </a:ext>
            </a:extLst>
          </p:cNvPr>
          <p:cNvGrpSpPr/>
          <p:nvPr/>
        </p:nvGrpSpPr>
        <p:grpSpPr>
          <a:xfrm>
            <a:off x="2993854" y="6112078"/>
            <a:ext cx="505295" cy="612960"/>
            <a:chOff x="8262702" y="2955415"/>
            <a:chExt cx="2265482" cy="3378604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936643CB-83BF-89AD-FA12-CDD6016D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144" y="2955415"/>
              <a:ext cx="2213040" cy="2109399"/>
            </a:xfrm>
            <a:prstGeom prst="rect">
              <a:avLst/>
            </a:prstGeom>
          </p:spPr>
        </p:pic>
        <p:sp>
          <p:nvSpPr>
            <p:cNvPr id="26" name="Träne 25">
              <a:extLst>
                <a:ext uri="{FF2B5EF4-FFF2-40B4-BE49-F238E27FC236}">
                  <a16:creationId xmlns:a16="http://schemas.microsoft.com/office/drawing/2014/main" id="{25F5A0E2-5991-01AF-08EA-554D796BE72D}"/>
                </a:ext>
              </a:extLst>
            </p:cNvPr>
            <p:cNvSpPr/>
            <p:nvPr/>
          </p:nvSpPr>
          <p:spPr>
            <a:xfrm rot="9907541">
              <a:off x="8769685" y="48799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äne 26">
              <a:extLst>
                <a:ext uri="{FF2B5EF4-FFF2-40B4-BE49-F238E27FC236}">
                  <a16:creationId xmlns:a16="http://schemas.microsoft.com/office/drawing/2014/main" id="{4313033A-6029-3BFE-BFE8-91BA12650B3B}"/>
                </a:ext>
              </a:extLst>
            </p:cNvPr>
            <p:cNvSpPr/>
            <p:nvPr/>
          </p:nvSpPr>
          <p:spPr>
            <a:xfrm rot="10024092">
              <a:off x="9057268" y="511982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äne 27">
              <a:extLst>
                <a:ext uri="{FF2B5EF4-FFF2-40B4-BE49-F238E27FC236}">
                  <a16:creationId xmlns:a16="http://schemas.microsoft.com/office/drawing/2014/main" id="{38725091-4CA2-C498-48D8-65793E685FD0}"/>
                </a:ext>
              </a:extLst>
            </p:cNvPr>
            <p:cNvSpPr/>
            <p:nvPr/>
          </p:nvSpPr>
          <p:spPr>
            <a:xfrm rot="9907541">
              <a:off x="8620903" y="5078718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äne 28">
              <a:extLst>
                <a:ext uri="{FF2B5EF4-FFF2-40B4-BE49-F238E27FC236}">
                  <a16:creationId xmlns:a16="http://schemas.microsoft.com/office/drawing/2014/main" id="{6CA8035B-594B-FC9F-88C8-17F968B36F0D}"/>
                </a:ext>
              </a:extLst>
            </p:cNvPr>
            <p:cNvSpPr/>
            <p:nvPr/>
          </p:nvSpPr>
          <p:spPr>
            <a:xfrm rot="9907541">
              <a:off x="8906651" y="5315040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äne 29">
              <a:extLst>
                <a:ext uri="{FF2B5EF4-FFF2-40B4-BE49-F238E27FC236}">
                  <a16:creationId xmlns:a16="http://schemas.microsoft.com/office/drawing/2014/main" id="{E1E7893F-0ABF-F655-684A-0E3B7B77205A}"/>
                </a:ext>
              </a:extLst>
            </p:cNvPr>
            <p:cNvSpPr/>
            <p:nvPr/>
          </p:nvSpPr>
          <p:spPr>
            <a:xfrm rot="9907541">
              <a:off x="8832376" y="50783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äne 30">
              <a:extLst>
                <a:ext uri="{FF2B5EF4-FFF2-40B4-BE49-F238E27FC236}">
                  <a16:creationId xmlns:a16="http://schemas.microsoft.com/office/drawing/2014/main" id="{14AD6240-D674-635B-CD8C-AD234035C5D1}"/>
                </a:ext>
              </a:extLst>
            </p:cNvPr>
            <p:cNvSpPr/>
            <p:nvPr/>
          </p:nvSpPr>
          <p:spPr>
            <a:xfrm rot="9907541">
              <a:off x="8725823" y="523656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äne 31">
              <a:extLst>
                <a:ext uri="{FF2B5EF4-FFF2-40B4-BE49-F238E27FC236}">
                  <a16:creationId xmlns:a16="http://schemas.microsoft.com/office/drawing/2014/main" id="{CAEED42F-420E-70A6-6B25-D2AC660F0998}"/>
                </a:ext>
              </a:extLst>
            </p:cNvPr>
            <p:cNvSpPr/>
            <p:nvPr/>
          </p:nvSpPr>
          <p:spPr>
            <a:xfrm rot="9907541">
              <a:off x="8612073" y="539475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784E98F0-00D0-CE95-7157-D4B406FCFC65}"/>
                </a:ext>
              </a:extLst>
            </p:cNvPr>
            <p:cNvSpPr/>
            <p:nvPr/>
          </p:nvSpPr>
          <p:spPr>
            <a:xfrm rot="1984860">
              <a:off x="8262702" y="5554014"/>
              <a:ext cx="215241" cy="780005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EC781C5-F48C-DB34-DF09-70785A048650}"/>
              </a:ext>
            </a:extLst>
          </p:cNvPr>
          <p:cNvGrpSpPr/>
          <p:nvPr/>
        </p:nvGrpSpPr>
        <p:grpSpPr>
          <a:xfrm>
            <a:off x="4726122" y="6055877"/>
            <a:ext cx="2230500" cy="723308"/>
            <a:chOff x="6821047" y="3812424"/>
            <a:chExt cx="2230500" cy="723308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9E8D0B8D-B19C-06BA-E347-6AAB8CDEAF57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6D61F333-661E-7572-64FE-D7AF773CFE17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40" name="Textfeld 127">
                  <a:extLst>
                    <a:ext uri="{FF2B5EF4-FFF2-40B4-BE49-F238E27FC236}">
                      <a16:creationId xmlns:a16="http://schemas.microsoft.com/office/drawing/2014/main" id="{A1EF24FA-8B61-E472-8E88-DA4556194B0E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Calibri Light" panose="020F0302020204030204"/>
                    </a:rPr>
                    <a:t>RELIABILITY</a:t>
                  </a:r>
                </a:p>
              </p:txBody>
            </p:sp>
            <p:sp>
              <p:nvSpPr>
                <p:cNvPr id="41" name="Textfeld 125">
                  <a:extLst>
                    <a:ext uri="{FF2B5EF4-FFF2-40B4-BE49-F238E27FC236}">
                      <a16:creationId xmlns:a16="http://schemas.microsoft.com/office/drawing/2014/main" id="{379A535E-98B7-DF89-2C06-5D184EF36344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Calibri Light" panose="020F0302020204030204"/>
                    </a:rPr>
                    <a:t>STRONG</a:t>
                  </a:r>
                </a:p>
              </p:txBody>
            </p:sp>
            <p:sp>
              <p:nvSpPr>
                <p:cNvPr id="42" name="Textfeld 123">
                  <a:extLst>
                    <a:ext uri="{FF2B5EF4-FFF2-40B4-BE49-F238E27FC236}">
                      <a16:creationId xmlns:a16="http://schemas.microsoft.com/office/drawing/2014/main" id="{50B9ABDC-A356-55E9-92D8-C06C6E2F7972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Calibri Light" panose="020F0302020204030204"/>
                    </a:rPr>
                    <a:t>WET</a:t>
                  </a:r>
                </a:p>
              </p:txBody>
            </p:sp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08F11C74-5B4E-E54A-6147-C53913A044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2B35A82F-5387-11F7-5875-BFB1A8EEF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ED3E1FD-7177-8C0F-E95F-151E4A6A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F99E2863-B525-D57F-5318-70FADCDFA8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380" y="6043709"/>
            <a:ext cx="698405" cy="698405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BCE5B979-78C3-E1CD-7F3E-79B4F33E0CA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702" y="1713980"/>
            <a:ext cx="261760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2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1A9AE-09AA-3C5B-0F7D-25381E32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B71F3D-B12F-4CBB-AC6F-1613AEAA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Long-stroke Gripper MGHG heat-protected</a:t>
            </a:r>
            <a:br>
              <a:rPr lang="en-US"/>
            </a:br>
            <a:r>
              <a:rPr lang="en-US" sz="2400" b="0"/>
              <a:t>Loading/unloading of hot gears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A662D8-2EFB-D5E1-AA7F-C85D92790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– Hardening</a:t>
            </a:r>
            <a:r>
              <a:rPr lang="en-US" sz="1800" b="1">
                <a:solidFill>
                  <a:schemeClr val="bg2"/>
                </a:solidFill>
              </a:rPr>
              <a:t>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16FBE65-18FF-47E9-BFD9-3C4EDB898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CB8A505-87B2-D806-D007-F0833589C752}"/>
              </a:ext>
            </a:extLst>
          </p:cNvPr>
          <p:cNvSpPr txBox="1"/>
          <p:nvPr/>
        </p:nvSpPr>
        <p:spPr>
          <a:xfrm>
            <a:off x="6956623" y="2104676"/>
            <a:ext cx="49004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Handling hot 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Workpiece temperature &gt;1000° C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Different workpiece diameters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Gripping diameter 200-600 mm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High gripping force / heavy 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Workpiece weight 70 kg, positive gripping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Dynamics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Integrated position measuring system also for </a:t>
            </a:r>
            <a:r>
              <a:rPr lang="en-US" sz="1600" err="1">
                <a:solidFill>
                  <a:srgbClr val="003D6A"/>
                </a:solidFill>
              </a:rPr>
              <a:t>servopneumatics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lang="en-US" sz="16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09F2841-44A0-A52C-C52C-CC918659B95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CE13CA6-517E-7089-27AD-86196FA9176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A5AB401-6415-8AA7-BAD9-73263BD9891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4842176-02FF-C124-EDFC-D4851DCED34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A0B1585-0ED0-C4B4-5B32-A1D779DEE07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3AAD055-80F6-FE1D-F918-929C6E279D2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C8EF1E5-8F3F-5C4B-F357-EF4E69DE0D3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78E9668-4D41-7C01-CACC-59D4B957E84D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A56B66D-A401-1FEF-5206-B184908ABF4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F11C848-D950-ED37-F594-2E9B4A1DBE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BF74C3D-6E81-47C3-F568-2C2094B0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575" y="6054672"/>
            <a:ext cx="659357" cy="6593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0695881-3018-6827-FAB6-E1AF37C33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5604" y="6038742"/>
            <a:ext cx="724525" cy="724525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FBEF19F-5102-64F7-11D5-5B18F6B503D9}"/>
              </a:ext>
            </a:extLst>
          </p:cNvPr>
          <p:cNvGrpSpPr/>
          <p:nvPr/>
        </p:nvGrpSpPr>
        <p:grpSpPr>
          <a:xfrm>
            <a:off x="3008824" y="6099141"/>
            <a:ext cx="754602" cy="621059"/>
            <a:chOff x="1348804" y="2955415"/>
            <a:chExt cx="2213040" cy="2085946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62D9A73-69B1-D0BA-0107-28ABCE44B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CC0DC37-FFD1-A016-E71A-7998A185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F90D9A7-E010-69FF-B5F6-C52C76E11605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feil: Chevron 28">
              <a:extLst>
                <a:ext uri="{FF2B5EF4-FFF2-40B4-BE49-F238E27FC236}">
                  <a16:creationId xmlns:a16="http://schemas.microsoft.com/office/drawing/2014/main" id="{1307FB98-DA9F-31EF-27D3-193E509F2D6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1681584-39E3-FF55-D096-5BE1AC1AA162}"/>
                </a:ext>
              </a:extLst>
            </p:cNvPr>
            <p:cNvSpPr/>
            <p:nvPr/>
          </p:nvSpPr>
          <p:spPr>
            <a:xfrm>
              <a:off x="3000936" y="3655243"/>
              <a:ext cx="256157" cy="1325050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37066F8-01E5-2C8F-7B80-E2F513507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37D79BE-0089-B912-BB59-AEE66026D4B3}"/>
              </a:ext>
            </a:extLst>
          </p:cNvPr>
          <p:cNvGrpSpPr/>
          <p:nvPr/>
        </p:nvGrpSpPr>
        <p:grpSpPr>
          <a:xfrm>
            <a:off x="4569924" y="6046958"/>
            <a:ext cx="2230500" cy="707321"/>
            <a:chOff x="680038" y="3647847"/>
            <a:chExt cx="2230500" cy="707321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ABCA4ECB-4AA2-9F25-A7E4-AB0F1A1DA41B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FD1D08C0-57A1-A58A-A23B-A494D2EC98E3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62" name="Textfeld 127">
                  <a:extLst>
                    <a:ext uri="{FF2B5EF4-FFF2-40B4-BE49-F238E27FC236}">
                      <a16:creationId xmlns:a16="http://schemas.microsoft.com/office/drawing/2014/main" id="{A6647A62-339F-9373-8051-942BEB6C7FDF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63" name="Textfeld 125">
                  <a:extLst>
                    <a:ext uri="{FF2B5EF4-FFF2-40B4-BE49-F238E27FC236}">
                      <a16:creationId xmlns:a16="http://schemas.microsoft.com/office/drawing/2014/main" id="{2855C610-04AC-7414-0A33-86D4ACAC96BC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64" name="Textfeld 123">
                  <a:extLst>
                    <a:ext uri="{FF2B5EF4-FFF2-40B4-BE49-F238E27FC236}">
                      <a16:creationId xmlns:a16="http://schemas.microsoft.com/office/drawing/2014/main" id="{7943EF38-37F6-CA36-AA03-3E2327333554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61" name="Grafik 60">
                <a:extLst>
                  <a:ext uri="{FF2B5EF4-FFF2-40B4-BE49-F238E27FC236}">
                    <a16:creationId xmlns:a16="http://schemas.microsoft.com/office/drawing/2014/main" id="{FDA2ACEB-E812-695F-B701-222367B2C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2B6E6B4E-25FA-DC30-7BD5-82B53A2E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CF42203B-1EC8-76D7-4EAB-405ECDA7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  <p:pic>
        <p:nvPicPr>
          <p:cNvPr id="3" name="Grafik 5">
            <a:extLst>
              <a:ext uri="{FF2B5EF4-FFF2-40B4-BE49-F238E27FC236}">
                <a16:creationId xmlns:a16="http://schemas.microsoft.com/office/drawing/2014/main" id="{B7EF7DC2-FD44-3E61-EDFF-7600D7FE48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73" y="1890962"/>
            <a:ext cx="4043130" cy="37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DA43-C063-4CE1-01E0-4827F05C6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1352E1E-7FF9-3491-05C5-349969FA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Double gripper unit for sand cores</a:t>
            </a:r>
            <a:br>
              <a:rPr lang="en-US"/>
            </a:br>
            <a:r>
              <a:rPr lang="en-US" sz="2400" b="0"/>
              <a:t>Unloading a sand core shooter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E75A7B-A4CC-BD86-112A-6B9A52818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Sand core production</a:t>
            </a:r>
            <a:r>
              <a:rPr lang="en-US" sz="1800" b="1">
                <a:solidFill>
                  <a:schemeClr val="bg2"/>
                </a:solidFill>
              </a:rPr>
              <a:t>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EBA791B-F7DA-61E8-1BAE-49552509F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EAF35DE-AEB4-4648-C42C-374513060855}"/>
              </a:ext>
            </a:extLst>
          </p:cNvPr>
          <p:cNvSpPr txBox="1"/>
          <p:nvPr/>
        </p:nvSpPr>
        <p:spPr>
          <a:xfrm>
            <a:off x="7056950" y="2002047"/>
            <a:ext cx="48000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2-fold gripping unit as a complete solution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standard gripper PGN-plus 50-1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Dust-protected gripper 	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Dust protection version SD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Gentle gripping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</a:t>
            </a:r>
            <a:r>
              <a:rPr lang="en-US" sz="2000" b="1">
                <a:solidFill>
                  <a:srgbClr val="003D6A"/>
                </a:solidFill>
              </a:rPr>
              <a:t> </a:t>
            </a:r>
            <a:r>
              <a:rPr lang="en-US" sz="1600" err="1">
                <a:solidFill>
                  <a:srgbClr val="003D6A"/>
                </a:solidFill>
              </a:rPr>
              <a:t>with</a:t>
            </a:r>
            <a:r>
              <a:rPr lang="en-US" sz="1600">
                <a:solidFill>
                  <a:srgbClr val="003D6A"/>
                </a:solidFill>
              </a:rPr>
              <a:t> rubber clamping inserts and pressure regulator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Integrated blow-out function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to clean the tool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Plug and Play</a:t>
            </a:r>
            <a:br>
              <a:rPr lang="en-US" sz="16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valve technology and electrical distributor, completely wired and hosed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E4A6995-5097-7018-DA14-B4EC311F8EE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FE7641F-4771-4EB7-27AA-8E365AEFB7B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BBFB7E2-F899-7E75-C9C3-22456FA4060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657D549-8D34-195B-985E-FBC34E5D658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5603A02-3DD4-28CC-EEB8-BEB61677385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EDA5EA0-6C4E-87F1-C6A8-08D23A19E86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01A402-43D6-0573-ADD1-01E1F91D66D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F2374F2-99E1-673B-7AE3-B82124BDD79B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8BC66D0-571C-AFBB-41B8-8BC77835070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2A8EAAC-76A1-911D-E3E0-9266D3F70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849F04-E5DD-A797-7293-63329E37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759" y="6062552"/>
            <a:ext cx="2231329" cy="75597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1016463-5046-4149-4BC0-9A72DC7F0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6483" y="6009470"/>
            <a:ext cx="790227" cy="79022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1E02E90-5564-1D98-106E-C17A467A0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387" y="6089394"/>
            <a:ext cx="640553" cy="640553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B5C2ABE3-26F0-D9F3-E798-4B4D8F6977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80" y="2097279"/>
            <a:ext cx="6049708" cy="3289245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E0670F9E-E0DD-5B8F-215C-91E5E1DB3876}"/>
              </a:ext>
            </a:extLst>
          </p:cNvPr>
          <p:cNvGrpSpPr/>
          <p:nvPr/>
        </p:nvGrpSpPr>
        <p:grpSpPr>
          <a:xfrm>
            <a:off x="3105920" y="6147280"/>
            <a:ext cx="577211" cy="582667"/>
            <a:chOff x="4733026" y="2729172"/>
            <a:chExt cx="2213040" cy="2085946"/>
          </a:xfrm>
        </p:grpSpPr>
        <p:grpSp>
          <p:nvGrpSpPr>
            <p:cNvPr id="9" name="Gruppieren 35">
              <a:extLst>
                <a:ext uri="{FF2B5EF4-FFF2-40B4-BE49-F238E27FC236}">
                  <a16:creationId xmlns:a16="http://schemas.microsoft.com/office/drawing/2014/main" id="{34BB7A84-476D-9BC8-495F-F220AA04A9B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758AFAED-0D44-EB59-FD1F-8EEB2AD53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6A3560D3-012A-8048-254C-9444E18F2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F12C2882-29FF-4C16-B166-46879A0A6DD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EA83A6CD-38EE-F5C6-3A31-BE09791B3413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0EEEE92F-2B7F-99FA-F787-2A203CA63240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869E89DA-D272-3A3D-7328-E9FC1DC36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21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AE905-EE59-B53E-2695-0EFC2FD5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EA17172-8AB7-C83B-2E91-82054244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SPG 100 &amp; heat protection</a:t>
            </a:r>
            <a:br>
              <a:rPr lang="en-US"/>
            </a:br>
            <a:r>
              <a:rPr lang="en-US" sz="2400" b="0"/>
              <a:t>Removal of red-hot saw cuttings from the oven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01CC50-5179-8217-E520-FA7491AB4B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52B6604-F05F-D92D-8B2F-0C70DD43E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7DA6797-F1A5-14F7-EBD6-D3DC5B32C380}"/>
              </a:ext>
            </a:extLst>
          </p:cNvPr>
          <p:cNvSpPr txBox="1"/>
          <p:nvPr/>
        </p:nvSpPr>
        <p:spPr>
          <a:xfrm>
            <a:off x="6928689" y="1710624"/>
            <a:ext cx="49283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Gripping unit  SPG 100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Workpiece weight 50 kg,</a:t>
            </a:r>
            <a:br>
              <a:rPr lang="en-US" sz="1600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Workpiece temperature &gt;1000° C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8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Heat protection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sheet metal housing, heat shield, ceramic insulation, high-temperature grease, high-temperature seals</a:t>
            </a:r>
          </a:p>
          <a:p>
            <a:pPr>
              <a:buClr>
                <a:schemeClr val="bg2"/>
              </a:buClr>
              <a:buSzPct val="100000"/>
            </a:pPr>
            <a:endParaRPr lang="en-US" sz="8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Optimized opening/closing times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quick venting valves, special damping elements</a:t>
            </a:r>
          </a:p>
          <a:p>
            <a:pPr>
              <a:buClr>
                <a:schemeClr val="bg2"/>
              </a:buClr>
              <a:buSzPct val="100000"/>
            </a:pPr>
            <a:endParaRPr lang="en-US" sz="8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top jaws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2000">
                <a:solidFill>
                  <a:srgbClr val="003D6A"/>
                </a:solidFill>
              </a:rPr>
              <a:t>Form-fit prismatic with insulation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8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Short project lead time</a:t>
            </a:r>
            <a:br>
              <a:rPr lang="en-US" sz="1600" b="1">
                <a:solidFill>
                  <a:srgbClr val="003D6A"/>
                </a:solidFill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lang="en-US" sz="16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796BD1E-5192-D4C6-1CC3-A811F00D639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72E88D2-79F4-DD94-745F-6BB051CE88B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8C1CAFC-5A39-1F21-5980-5B6C62487F5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DF3A925-4D25-4B58-08D7-791340ABE2B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99C8AD6-087D-5D21-3ADC-D2821919DC4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89BAAAA-9505-0B8A-C792-5A1A365ED1B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A93EB98-5B08-93D3-E73C-F6753E4F405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E0F7498-E87A-75E4-3564-9F9D7E3A027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76878EE-DFEA-1CFA-1EAA-FF57448FD8B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05E9083-E6F3-A728-A7EA-9E9C2429C6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61BEB9-8AD3-EA22-7BAC-30EA9E9F4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812" y="1687068"/>
            <a:ext cx="3453173" cy="4044615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CB6371E-34A6-F3BC-C522-C2E80967B439}"/>
              </a:ext>
            </a:extLst>
          </p:cNvPr>
          <p:cNvGrpSpPr/>
          <p:nvPr/>
        </p:nvGrpSpPr>
        <p:grpSpPr>
          <a:xfrm>
            <a:off x="3008824" y="6099141"/>
            <a:ext cx="754602" cy="621059"/>
            <a:chOff x="1348804" y="2955415"/>
            <a:chExt cx="2213040" cy="208594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205BE25-A089-5836-0F27-740DA6B0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FA4CCB7-2C00-6791-0921-AB0236A2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9F4AB51-75DA-EBE7-2575-D946AD88C3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B09AB9B0-976B-F19A-79CE-629CAF1E8FD4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016D2520-45C7-A7D4-593F-D355AC3C0A96}"/>
                </a:ext>
              </a:extLst>
            </p:cNvPr>
            <p:cNvSpPr/>
            <p:nvPr/>
          </p:nvSpPr>
          <p:spPr>
            <a:xfrm>
              <a:off x="3000936" y="3655243"/>
              <a:ext cx="256157" cy="1325050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1C205CB-D8BA-B404-C7D0-9D423654F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FC3ECDCD-B017-B186-8FDB-22D2CBF815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75" y="6054672"/>
            <a:ext cx="659357" cy="65935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DC7D3F-4AA2-8996-C066-9AC31BAF5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5604" y="6038742"/>
            <a:ext cx="724525" cy="724525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3EE6F37-FFF5-FDB1-349F-ABFDA8F0DB37}"/>
              </a:ext>
            </a:extLst>
          </p:cNvPr>
          <p:cNvGrpSpPr/>
          <p:nvPr/>
        </p:nvGrpSpPr>
        <p:grpSpPr>
          <a:xfrm>
            <a:off x="4569924" y="6046958"/>
            <a:ext cx="2230500" cy="707321"/>
            <a:chOff x="680038" y="3647847"/>
            <a:chExt cx="2230500" cy="707321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28C43B6D-F8C3-7C8A-5320-FFC762715273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E0B483CE-E3E4-A8B4-F6F2-86E3CA3C6552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30" name="Textfeld 127">
                  <a:extLst>
                    <a:ext uri="{FF2B5EF4-FFF2-40B4-BE49-F238E27FC236}">
                      <a16:creationId xmlns:a16="http://schemas.microsoft.com/office/drawing/2014/main" id="{02D73EB0-A3BB-5AE7-39B8-6BA207EF052E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31" name="Textfeld 125">
                  <a:extLst>
                    <a:ext uri="{FF2B5EF4-FFF2-40B4-BE49-F238E27FC236}">
                      <a16:creationId xmlns:a16="http://schemas.microsoft.com/office/drawing/2014/main" id="{BB20C225-3D9B-EB74-7EA4-8BF84FF49EA0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64" name="Textfeld 123">
                  <a:extLst>
                    <a:ext uri="{FF2B5EF4-FFF2-40B4-BE49-F238E27FC236}">
                      <a16:creationId xmlns:a16="http://schemas.microsoft.com/office/drawing/2014/main" id="{39881F2E-970D-2929-77A9-C93B3FF1C10A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3C58731C-D26A-AD34-E118-8B2571DB5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0973100-2185-7CC8-541C-1285AB24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78E6E4A4-9C90-7483-5A60-9FD1BD7FF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665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7D41E-71D6-2744-8205-C86D8518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C6AF53D-4ABD-BF44-4F5D-77CC9474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Servo-electric 3-finger centric gripper with compensation unit</a:t>
            </a:r>
            <a:br>
              <a:rPr lang="en-US"/>
            </a:br>
            <a:r>
              <a:rPr lang="en-US" sz="2400" b="0"/>
              <a:t>Loading/unloading of ring gears from a hardening press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888D4C-95E0-2BB9-2E70-92B01D83D4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Hardening</a:t>
            </a:r>
            <a:r>
              <a:rPr lang="en-US" sz="1800" b="1">
                <a:solidFill>
                  <a:schemeClr val="bg2"/>
                </a:solidFill>
              </a:rPr>
              <a:t>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BC5A316-7677-8170-932D-AE53D77C0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87F0EC7-5A61-564E-49F3-273916E05CE5}"/>
              </a:ext>
            </a:extLst>
          </p:cNvPr>
          <p:cNvSpPr txBox="1"/>
          <p:nvPr/>
        </p:nvSpPr>
        <p:spPr>
          <a:xfrm>
            <a:off x="6929590" y="2109402"/>
            <a:ext cx="499811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Servo-electric 3-finger centric gripper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gearbox, bevel gears, spindle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Heat protection</a:t>
            </a:r>
            <a:br>
              <a:rPr lang="en-US" sz="28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radiant heat plate, thermal insulation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top jaws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ceramic coating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X-/compensation unit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as tolerance compensation during loading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Pressure unit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“workpiece present” monitoring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  <a:t>Customized interface</a:t>
            </a:r>
            <a:br>
              <a:rPr lang="en-US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 panose="02000506040000020004" pitchFamily="2" charset="0"/>
              </a:rPr>
              <a:t>for mounting on robots</a:t>
            </a:r>
            <a:endParaRPr lang="en-US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EA7234F-F0AD-F8D5-D666-BE90EF4E53C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63ACAA7-1A90-9C71-B1B2-F8498A9042A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5ACCBD0-CF4A-A04E-98FB-245A0052746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FCDA635-7004-8760-3042-AF6E18D2B50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DE05B8E-AFE8-1DE5-AB31-B1780E5EF51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DCAFCDE9-E5CE-C8F1-4B5B-1C58038D47F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776B227-C65A-6D8F-7AB1-D5DA592D0B0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E8045E0-3B02-E272-B50D-663F3C9FB3D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FE5CD90-D96C-55E0-24D1-A4DFCEFDCA6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A6471F8-2B74-F423-F17D-4133F1473A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DE9C89-8C8D-70C6-BF8A-10785289A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78" y="2101553"/>
            <a:ext cx="4353481" cy="3668933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3DB6C3A-7818-3993-9D5E-5ACBA2AFDE4A}"/>
              </a:ext>
            </a:extLst>
          </p:cNvPr>
          <p:cNvGrpSpPr/>
          <p:nvPr/>
        </p:nvGrpSpPr>
        <p:grpSpPr>
          <a:xfrm>
            <a:off x="2709090" y="6156032"/>
            <a:ext cx="533448" cy="507278"/>
            <a:chOff x="4749430" y="2974495"/>
            <a:chExt cx="2215224" cy="2106551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E5569C9-8186-2C88-0A41-34E9AF1059C8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906DD74-4BFE-8989-7542-68E62A79CDED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1" name="Rechteck: obere Ecken abgeschnitten 20">
              <a:extLst>
                <a:ext uri="{FF2B5EF4-FFF2-40B4-BE49-F238E27FC236}">
                  <a16:creationId xmlns:a16="http://schemas.microsoft.com/office/drawing/2014/main" id="{6AAFBE75-4063-938E-977E-3203D9D417D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7591900-6C47-D84B-CBD3-8E591714FFC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3" name="Rechteck: obere Ecken abgeschnitten 22">
              <a:extLst>
                <a:ext uri="{FF2B5EF4-FFF2-40B4-BE49-F238E27FC236}">
                  <a16:creationId xmlns:a16="http://schemas.microsoft.com/office/drawing/2014/main" id="{91CA4555-16B2-36C8-89BB-36073E950843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A7783EF-D9BA-5624-62C7-69F178029FDB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FCC934ED-84D6-6812-E72C-4A321DE7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710" y="6015318"/>
            <a:ext cx="771374" cy="771374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658EF40-E8E3-374B-C491-24BEEDAB9DA1}"/>
              </a:ext>
            </a:extLst>
          </p:cNvPr>
          <p:cNvGrpSpPr/>
          <p:nvPr/>
        </p:nvGrpSpPr>
        <p:grpSpPr>
          <a:xfrm>
            <a:off x="4600280" y="6033465"/>
            <a:ext cx="2284290" cy="723308"/>
            <a:chOff x="3486608" y="2216930"/>
            <a:chExt cx="2284290" cy="723308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36AF7F70-6237-C78F-1C9A-F15EE562CFCF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9" name="Grafik 124">
                <a:extLst>
                  <a:ext uri="{FF2B5EF4-FFF2-40B4-BE49-F238E27FC236}">
                    <a16:creationId xmlns:a16="http://schemas.microsoft.com/office/drawing/2014/main" id="{7A2A9A84-B360-7CD8-5B9D-E81E67B0A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0" name="Textfeld 127">
                <a:extLst>
                  <a:ext uri="{FF2B5EF4-FFF2-40B4-BE49-F238E27FC236}">
                    <a16:creationId xmlns:a16="http://schemas.microsoft.com/office/drawing/2014/main" id="{A887306B-FFD1-23AD-8C4B-BA8ED44C1E1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31" name="Textfeld 125">
                <a:extLst>
                  <a:ext uri="{FF2B5EF4-FFF2-40B4-BE49-F238E27FC236}">
                    <a16:creationId xmlns:a16="http://schemas.microsoft.com/office/drawing/2014/main" id="{3CF95119-F1E6-C53E-DB89-CE256E5EF456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64" name="Textfeld 123">
                <a:extLst>
                  <a:ext uri="{FF2B5EF4-FFF2-40B4-BE49-F238E27FC236}">
                    <a16:creationId xmlns:a16="http://schemas.microsoft.com/office/drawing/2014/main" id="{9AB116CA-4E92-5B4D-674D-0EECE54578AC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EB5A8C1C-9F69-861C-53A4-895B5A8B3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BF31E0D-4FA4-7C28-C4D8-5F3CBB503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9C5973C-32E8-9C20-3523-D974C8F634A4}"/>
              </a:ext>
            </a:extLst>
          </p:cNvPr>
          <p:cNvGrpSpPr/>
          <p:nvPr/>
        </p:nvGrpSpPr>
        <p:grpSpPr>
          <a:xfrm>
            <a:off x="3382184" y="6212339"/>
            <a:ext cx="736102" cy="344028"/>
            <a:chOff x="2951706" y="3328331"/>
            <a:chExt cx="1996885" cy="933273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6AE8B5A-802B-7689-1D1F-A8D33C1FFAA4}"/>
                </a:ext>
              </a:extLst>
            </p:cNvPr>
            <p:cNvSpPr/>
            <p:nvPr/>
          </p:nvSpPr>
          <p:spPr>
            <a:xfrm rot="10800000">
              <a:off x="3732188" y="3512888"/>
              <a:ext cx="1216403" cy="64805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8FB9AF0-EFCB-83DB-94EB-B251A7966CD6}"/>
                </a:ext>
              </a:extLst>
            </p:cNvPr>
            <p:cNvSpPr/>
            <p:nvPr/>
          </p:nvSpPr>
          <p:spPr>
            <a:xfrm rot="10800000">
              <a:off x="4777037" y="3412221"/>
              <a:ext cx="96052" cy="100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929488A-8063-CBA0-8689-F28EA8CB5D65}"/>
                </a:ext>
              </a:extLst>
            </p:cNvPr>
            <p:cNvSpPr/>
            <p:nvPr/>
          </p:nvSpPr>
          <p:spPr>
            <a:xfrm rot="10800000">
              <a:off x="3819294" y="3412221"/>
              <a:ext cx="96052" cy="100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2469996-9A71-8E09-628B-BC9BF1DF6145}"/>
                </a:ext>
              </a:extLst>
            </p:cNvPr>
            <p:cNvSpPr/>
            <p:nvPr/>
          </p:nvSpPr>
          <p:spPr>
            <a:xfrm rot="10800000">
              <a:off x="3732188" y="3328331"/>
              <a:ext cx="1216403" cy="8389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6445567-60EB-6285-B42F-C9AFECDA8D9C}"/>
                </a:ext>
              </a:extLst>
            </p:cNvPr>
            <p:cNvSpPr/>
            <p:nvPr/>
          </p:nvSpPr>
          <p:spPr>
            <a:xfrm rot="10800000">
              <a:off x="4303757" y="3412221"/>
              <a:ext cx="96052" cy="100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3E481E1-C2A2-279F-622E-8488E2D70629}"/>
                </a:ext>
              </a:extLst>
            </p:cNvPr>
            <p:cNvSpPr/>
            <p:nvPr/>
          </p:nvSpPr>
          <p:spPr>
            <a:xfrm>
              <a:off x="3732187" y="4160938"/>
              <a:ext cx="1216404" cy="1006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feil: in vier Richtungen 15">
              <a:extLst>
                <a:ext uri="{FF2B5EF4-FFF2-40B4-BE49-F238E27FC236}">
                  <a16:creationId xmlns:a16="http://schemas.microsoft.com/office/drawing/2014/main" id="{69E1BC90-51D7-D122-694C-610B09E2850A}"/>
                </a:ext>
              </a:extLst>
            </p:cNvPr>
            <p:cNvSpPr/>
            <p:nvPr/>
          </p:nvSpPr>
          <p:spPr>
            <a:xfrm>
              <a:off x="2951706" y="3529667"/>
              <a:ext cx="714457" cy="648050"/>
            </a:xfrm>
            <a:prstGeom prst="quadArrow">
              <a:avLst>
                <a:gd name="adj1" fmla="val 10000"/>
                <a:gd name="adj2" fmla="val 8958"/>
                <a:gd name="adj3" fmla="val 1187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23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FA7C8-6BC4-284A-766B-DE936EE66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C97A3-92F0-EF22-3BF3-5E83FC1E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cylinder liners for marine engines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752CE5-C70D-7AA3-4F72-78784B818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4C32D7-53F7-E40C-3969-B44F8E9E9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F1DD980-FF3E-AC13-E051-D5CBADFF3D71}"/>
              </a:ext>
            </a:extLst>
          </p:cNvPr>
          <p:cNvSpPr txBox="1"/>
          <p:nvPr/>
        </p:nvSpPr>
        <p:spPr>
          <a:xfrm>
            <a:off x="7833105" y="2020166"/>
            <a:ext cx="39052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noProof="0">
                <a:solidFill>
                  <a:srgbClr val="003D6A"/>
                </a:solidFill>
              </a:rPr>
              <a:t>1 x heavy duty tool changing system</a:t>
            </a:r>
            <a:br>
              <a:rPr lang="en-US" noProof="0">
                <a:solidFill>
                  <a:srgbClr val="003D6A"/>
                </a:solidFill>
              </a:rPr>
            </a:br>
            <a:r>
              <a:rPr lang="en-US" noProof="0">
                <a:solidFill>
                  <a:srgbClr val="003D6A"/>
                </a:solidFill>
              </a:rPr>
              <a:t>SWS-L-510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27AA614-13B3-2C4E-01FE-967B3890229D}"/>
              </a:ext>
            </a:extLst>
          </p:cNvPr>
          <p:cNvSpPr txBox="1"/>
          <p:nvPr/>
        </p:nvSpPr>
        <p:spPr>
          <a:xfrm>
            <a:off x="662701" y="3989584"/>
            <a:ext cx="15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Adapter plate</a:t>
            </a:r>
            <a:endParaRPr lang="en-US" noProof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72F2AD-9D68-DBF5-FA4B-CC6441F159AF}"/>
              </a:ext>
            </a:extLst>
          </p:cNvPr>
          <p:cNvSpPr txBox="1"/>
          <p:nvPr/>
        </p:nvSpPr>
        <p:spPr>
          <a:xfrm>
            <a:off x="1259786" y="2425060"/>
            <a:ext cx="1285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distributor</a:t>
            </a:r>
            <a:endParaRPr lang="en-US" noProof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1DEBCAF-8730-7306-632D-797DFFCC54E4}"/>
              </a:ext>
            </a:extLst>
          </p:cNvPr>
          <p:cNvSpPr txBox="1"/>
          <p:nvPr/>
        </p:nvSpPr>
        <p:spPr>
          <a:xfrm>
            <a:off x="1648385" y="2752346"/>
            <a:ext cx="89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valves</a:t>
            </a:r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0CE87F-A3FF-F409-EDFA-750D6DAE49D7}"/>
              </a:ext>
            </a:extLst>
          </p:cNvPr>
          <p:cNvSpPr txBox="1"/>
          <p:nvPr/>
        </p:nvSpPr>
        <p:spPr>
          <a:xfrm>
            <a:off x="8291972" y="4181785"/>
            <a:ext cx="3128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noProof="0">
                <a:solidFill>
                  <a:srgbClr val="003D6A"/>
                </a:solidFill>
              </a:rPr>
              <a:t>Customized attachment jaws</a:t>
            </a:r>
            <a:br>
              <a:rPr lang="en-US" noProof="0">
                <a:solidFill>
                  <a:srgbClr val="003D6A"/>
                </a:solidFill>
              </a:rPr>
            </a:br>
            <a:r>
              <a:rPr lang="en-US" noProof="0">
                <a:solidFill>
                  <a:srgbClr val="003D6A"/>
                </a:solidFill>
              </a:rPr>
              <a:t>with interchangeable clamping inserts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E6E502-192F-CB4F-6C70-33748EFB2EEF}"/>
              </a:ext>
            </a:extLst>
          </p:cNvPr>
          <p:cNvSpPr txBox="1"/>
          <p:nvPr/>
        </p:nvSpPr>
        <p:spPr>
          <a:xfrm>
            <a:off x="658813" y="4759808"/>
            <a:ext cx="2874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noProof="0">
                <a:solidFill>
                  <a:srgbClr val="003D6A"/>
                </a:solidFill>
              </a:rPr>
              <a:t>2 x parallel gripper</a:t>
            </a:r>
            <a:br>
              <a:rPr lang="en-US" noProof="0">
                <a:solidFill>
                  <a:srgbClr val="003D6A"/>
                </a:solidFill>
              </a:rPr>
            </a:br>
            <a:r>
              <a:rPr lang="en-US" noProof="0">
                <a:solidFill>
                  <a:srgbClr val="003D6A"/>
                </a:solidFill>
              </a:rPr>
              <a:t>SPG 100-SDV-P with pressure maintenance valve </a:t>
            </a: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BD136AE-620B-73A3-6A84-AFFF3728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0396" y="2102785"/>
            <a:ext cx="3814077" cy="41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AA0B583C-5347-10F2-E5B4-2ABD6545B3E1}"/>
              </a:ext>
            </a:extLst>
          </p:cNvPr>
          <p:cNvCxnSpPr>
            <a:cxnSpLocks/>
          </p:cNvCxnSpPr>
          <p:nvPr/>
        </p:nvCxnSpPr>
        <p:spPr>
          <a:xfrm flipV="1">
            <a:off x="2418626" y="4181785"/>
            <a:ext cx="144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EAAB3EA4-08D2-7302-75E7-9D79D4D6DB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00218" y="2238378"/>
            <a:ext cx="2762661" cy="565540"/>
          </a:xfrm>
          <a:prstGeom prst="bentConnector3">
            <a:avLst>
              <a:gd name="adj1" fmla="val 9551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F6568F22-1275-0E97-07D4-FFE95F101AB4}"/>
              </a:ext>
            </a:extLst>
          </p:cNvPr>
          <p:cNvCxnSpPr>
            <a:cxnSpLocks/>
          </p:cNvCxnSpPr>
          <p:nvPr/>
        </p:nvCxnSpPr>
        <p:spPr>
          <a:xfrm>
            <a:off x="2659663" y="2619251"/>
            <a:ext cx="1053846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C43B8989-30D6-F362-D421-0A087BEE1D47}"/>
              </a:ext>
            </a:extLst>
          </p:cNvPr>
          <p:cNvCxnSpPr>
            <a:cxnSpLocks/>
          </p:cNvCxnSpPr>
          <p:nvPr/>
        </p:nvCxnSpPr>
        <p:spPr>
          <a:xfrm>
            <a:off x="2659662" y="2946537"/>
            <a:ext cx="10548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16F7B6E3-58C9-0E98-65C3-EA764CF6CF6F}"/>
              </a:ext>
            </a:extLst>
          </p:cNvPr>
          <p:cNvCxnSpPr>
            <a:cxnSpLocks/>
          </p:cNvCxnSpPr>
          <p:nvPr/>
        </p:nvCxnSpPr>
        <p:spPr>
          <a:xfrm rot="10800000">
            <a:off x="6238875" y="3989585"/>
            <a:ext cx="2053096" cy="515367"/>
          </a:xfrm>
          <a:prstGeom prst="bentConnector3">
            <a:avLst>
              <a:gd name="adj1" fmla="val 3144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AEC8A72A-880C-8408-9C69-6B6C861A3C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08489" y="4504951"/>
            <a:ext cx="1983482" cy="415718"/>
          </a:xfrm>
          <a:prstGeom prst="bentConnector3">
            <a:avLst>
              <a:gd name="adj1" fmla="val 3223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6B293101-4B66-6597-28E2-360BE178CA6D}"/>
              </a:ext>
            </a:extLst>
          </p:cNvPr>
          <p:cNvCxnSpPr>
            <a:cxnSpLocks/>
          </p:cNvCxnSpPr>
          <p:nvPr/>
        </p:nvCxnSpPr>
        <p:spPr>
          <a:xfrm flipV="1">
            <a:off x="2821851" y="4969185"/>
            <a:ext cx="147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79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8563F-6DA8-7AFD-48A4-98595B7C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9074AA6-7530-F1C1-D29B-9D890542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gripper unit</a:t>
            </a:r>
            <a:br>
              <a:rPr lang="en-US"/>
            </a:br>
            <a:r>
              <a:rPr lang="en-US" sz="2400" b="0"/>
              <a:t>Unloading housings from a die casting machine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C4804E-BFE6-A41B-6BAC-C271C5458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Die casting machines</a:t>
            </a:r>
            <a:r>
              <a:rPr lang="en-US" sz="1800" b="1">
                <a:solidFill>
                  <a:schemeClr val="bg2"/>
                </a:solidFill>
              </a:rPr>
              <a:t>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FA40FD2-07F6-0ED5-5E19-9A38A4AFE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CD1A0A2-8A40-183C-3B2C-37B6DA874362}"/>
              </a:ext>
            </a:extLst>
          </p:cNvPr>
          <p:cNvSpPr txBox="1"/>
          <p:nvPr/>
        </p:nvSpPr>
        <p:spPr>
          <a:xfrm>
            <a:off x="6928688" y="1715771"/>
            <a:ext cx="49283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Complete functional module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through combination of standard components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Traversing axis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Pneumatic with clamping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Standard 3-finger centric gripper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2000" b="1" dirty="0">
                <a:solidFill>
                  <a:srgbClr val="003D6A"/>
                </a:solidFill>
              </a:rPr>
              <a:t>PZ-plus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with dust cover, high temperature sealings, high temperature grease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  <a:latin typeface="Fago Pro" panose="02000506040000020004" pitchFamily="2" charset="0"/>
              </a:rPr>
              <a:t>Customized interface</a:t>
            </a:r>
            <a:br>
              <a:rPr lang="en-US" sz="2000" b="1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 dirty="0">
                <a:solidFill>
                  <a:srgbClr val="003D6A"/>
                </a:solidFill>
                <a:latin typeface="Fago Pro" panose="02000506040000020004" pitchFamily="2" charset="0"/>
              </a:rPr>
              <a:t>for attachment to your robot incl. attachment option for energy hose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Customized top jaws 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with claw clamping inserts for gripping the sprue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86703E7-E47A-205B-B6B9-D96157C3753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183E40B-4EAC-28B2-BF16-07E4DC540C0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5702E10F-3F67-44F1-B11C-58CA6DCED3D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067CDA-1FBA-2603-0295-46A8D7E9B4E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3BAC5CE-7254-F483-43BE-20792F71229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8237146-FB38-F593-3117-6CD061CE67C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4D47274-5616-0C2F-8210-319A90C313F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742B61B-D5CC-7398-24B6-3518122C4B7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23F217A-ADE5-03D9-0EF9-CDE864735CD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B0265D6-451F-2CF1-356E-B3B030C55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883CCC-9D68-80AB-B04E-FB79611B3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00" y="1687069"/>
            <a:ext cx="3601522" cy="4013092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A1AC4B3-AD5D-F161-1106-E10C9D8E9623}"/>
              </a:ext>
            </a:extLst>
          </p:cNvPr>
          <p:cNvGrpSpPr/>
          <p:nvPr/>
        </p:nvGrpSpPr>
        <p:grpSpPr>
          <a:xfrm>
            <a:off x="2521612" y="6171156"/>
            <a:ext cx="533448" cy="507278"/>
            <a:chOff x="4749430" y="2974495"/>
            <a:chExt cx="2215224" cy="2106551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A2541C3-DD11-29D2-2713-16539A20C18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91FF17F-3F0D-ED90-5A9C-7E6CFA200C1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7" name="Rechteck: obere Ecken abgeschnitten 16">
              <a:extLst>
                <a:ext uri="{FF2B5EF4-FFF2-40B4-BE49-F238E27FC236}">
                  <a16:creationId xmlns:a16="http://schemas.microsoft.com/office/drawing/2014/main" id="{67246E81-B497-7F11-30A1-DE2006363B82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080E691-A918-C93C-8466-0D4A87E6C6ED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9" name="Rechteck: obere Ecken abgeschnitten 18">
              <a:extLst>
                <a:ext uri="{FF2B5EF4-FFF2-40B4-BE49-F238E27FC236}">
                  <a16:creationId xmlns:a16="http://schemas.microsoft.com/office/drawing/2014/main" id="{3B8A4A14-6147-D5FF-CE82-313DEB55BFA8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31ADA44-2A1E-26C2-F2CC-1E7B385C494B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7EC50E99-D6E4-0730-5BC9-7606B0DE7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710" y="6015318"/>
            <a:ext cx="771374" cy="77137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E20DFDA-3D60-0509-5EB3-E6D2568E4652}"/>
              </a:ext>
            </a:extLst>
          </p:cNvPr>
          <p:cNvGrpSpPr/>
          <p:nvPr/>
        </p:nvGrpSpPr>
        <p:grpSpPr>
          <a:xfrm>
            <a:off x="4600280" y="6033465"/>
            <a:ext cx="2284290" cy="723308"/>
            <a:chOff x="3486608" y="2216930"/>
            <a:chExt cx="2284290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A2AEE12-8046-9303-9944-6E9D7853CBE0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B917D660-9A3E-E26D-FD2E-8BC26F25E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24E6CF94-734D-C45C-16F5-495FC285C86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38C00B9A-313D-D9C0-A922-55B33207622B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2A1CE31C-8A1B-6BE2-6241-B2541815878A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0D52856F-7C1C-C37E-C26E-A5093BA7B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0E6B02A-C4EC-320B-77A4-483958E8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FAE2BA4-1483-32B3-48ED-55D9326B5B34}"/>
              </a:ext>
            </a:extLst>
          </p:cNvPr>
          <p:cNvGrpSpPr/>
          <p:nvPr/>
        </p:nvGrpSpPr>
        <p:grpSpPr>
          <a:xfrm>
            <a:off x="3234862" y="6278807"/>
            <a:ext cx="989404" cy="211091"/>
            <a:chOff x="2363518" y="3791854"/>
            <a:chExt cx="2981325" cy="636071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4F3A416-A0AB-947D-2C39-CEB8E5FC36E1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9434341-6D08-5F92-6CE2-C618BF024576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7870B09-F83C-0D22-CB1E-2BB6A47ECC65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952D3DF-A6C0-3724-F519-EA6A4FBC6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11" name="Pfeil: nach oben und unten 10">
              <a:extLst>
                <a:ext uri="{FF2B5EF4-FFF2-40B4-BE49-F238E27FC236}">
                  <a16:creationId xmlns:a16="http://schemas.microsoft.com/office/drawing/2014/main" id="{DFF6E4A3-49B6-2EDA-5EB5-DD57D35060EE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3117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E4FF8-F1F5-8713-CB17-27099668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181EA2E-0B12-7B05-E9B7-F4BF6886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Swivel-Gripper Unit	</a:t>
            </a:r>
            <a:br>
              <a:rPr lang="en-US"/>
            </a:br>
            <a:r>
              <a:rPr lang="en-US" sz="2400" b="0"/>
              <a:t>Turning gears during the hardening process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AC385B-F2A3-FA95-5DE0-EF90708129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Hardening</a:t>
            </a:r>
            <a:r>
              <a:rPr lang="en-US" sz="1800" b="1">
                <a:solidFill>
                  <a:schemeClr val="bg2"/>
                </a:solidFill>
              </a:rPr>
              <a:t>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52A51A3-EE2E-E76C-0839-C2C151CE1B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2A1E5E7-0B90-8612-8C38-8E865B9A346D}"/>
              </a:ext>
            </a:extLst>
          </p:cNvPr>
          <p:cNvSpPr txBox="1"/>
          <p:nvPr/>
        </p:nvSpPr>
        <p:spPr>
          <a:xfrm>
            <a:off x="7046750" y="2110665"/>
            <a:ext cx="4810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Complete functional module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through combination of standard components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Pneumatic swivel unit SRM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with air feed-through, proximity switch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2-finger Parallel gripper PHL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with proximity switch</a:t>
            </a:r>
          </a:p>
          <a:p>
            <a:pPr>
              <a:buClr>
                <a:schemeClr val="bg2"/>
              </a:buClr>
              <a:buSzPct val="100000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Customized top jaws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interchangeable QUENTES clamping inserts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Gripping force maintenance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pressure maintenance valve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7A51448-5483-4C41-E207-98DFE31E460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FA52E16-7BBE-2AF1-EA7C-4FD591F5C2D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BB5A663-1E11-CDD6-F028-82EE4EC508A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67E1339-2D15-7ECE-2FB9-B205BF85560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5F3E3DD-049C-8256-3152-2B42D206D4E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356027F-E664-30A8-A1E3-7EBA908A4E9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49E83F3-04E8-F856-F7BC-974EA5FFFC1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59BC6C9-40FF-8D72-D977-8A16225A7B4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2CB360B-5706-C186-5483-B7CCAF4F010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D702D5A-24D8-290C-B15E-63C61EA019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D046443E-E5FC-6D25-6007-93F899D3CB6D}"/>
              </a:ext>
            </a:extLst>
          </p:cNvPr>
          <p:cNvGrpSpPr/>
          <p:nvPr/>
        </p:nvGrpSpPr>
        <p:grpSpPr>
          <a:xfrm>
            <a:off x="2738366" y="6147280"/>
            <a:ext cx="577211" cy="582667"/>
            <a:chOff x="4733026" y="2729172"/>
            <a:chExt cx="2213040" cy="2085946"/>
          </a:xfrm>
        </p:grpSpPr>
        <p:grpSp>
          <p:nvGrpSpPr>
            <p:cNvPr id="8" name="Gruppieren 35">
              <a:extLst>
                <a:ext uri="{FF2B5EF4-FFF2-40B4-BE49-F238E27FC236}">
                  <a16:creationId xmlns:a16="http://schemas.microsoft.com/office/drawing/2014/main" id="{8E237E15-5019-2B00-2E18-D3E19A03053B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C39EE098-919C-55BE-7A81-D1F0BE556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FDFEA8D-9AFF-3D7F-B9CC-64C85D401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20712DA3-2D3A-02B4-B3E1-4E9839FBAC7F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60ABAC0B-A14F-BAF1-84A4-E78EC72148D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C0D9A922-A703-67AE-03E6-2671A56730D5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4B255926-2FCE-E265-1B31-58768684A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3DE255DE-32B0-3D48-F58A-E5AFCE657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710" y="6015318"/>
            <a:ext cx="771374" cy="771374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C574850-D00B-BE61-5D7D-A62A3357B00F}"/>
              </a:ext>
            </a:extLst>
          </p:cNvPr>
          <p:cNvGrpSpPr/>
          <p:nvPr/>
        </p:nvGrpSpPr>
        <p:grpSpPr>
          <a:xfrm>
            <a:off x="4600280" y="6033465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BD1EA9C-655A-0ADC-2E57-8E9BDAE0B442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22D028FE-34E8-510A-23AC-2BFF886B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BFCE7334-6ED4-FA24-B21B-62679506A77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E1ACC468-5564-665D-A408-6F81549E88E4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29452951-3928-1B7E-FECF-FB4570E8C1E9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5D1AED0D-8AB7-D26D-FAD2-F5D0F1BDE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5956B5F-9555-4988-C33A-DDB431C9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77">
            <a:extLst>
              <a:ext uri="{FF2B5EF4-FFF2-40B4-BE49-F238E27FC236}">
                <a16:creationId xmlns:a16="http://schemas.microsoft.com/office/drawing/2014/main" id="{0C08C686-14E2-E252-F52A-05D0AEE9333B}"/>
              </a:ext>
            </a:extLst>
          </p:cNvPr>
          <p:cNvGrpSpPr/>
          <p:nvPr/>
        </p:nvGrpSpPr>
        <p:grpSpPr>
          <a:xfrm>
            <a:off x="3517762" y="6140656"/>
            <a:ext cx="427322" cy="589291"/>
            <a:chOff x="8899398" y="2717009"/>
            <a:chExt cx="791492" cy="1693066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DF2CD702-BA3F-037C-D300-7894923E4995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ECF39B32-7D99-FCA9-CA80-3D4EDFF6A4F3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8386E107-85F4-4B00-6B79-FC1A3D752D3F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B4B02BEB-ED7B-B5BA-D52B-EE1E1636CDBB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30892CD3-64C0-3E81-DE6A-B5F7FE108D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808" y="1735040"/>
            <a:ext cx="2474989" cy="397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99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8E9F2-59E6-9280-2CC3-EC0E0473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EBDCAAD-BD3A-4221-20AF-E55D1053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en-US"/>
              <a:t>Double gripping unit 	</a:t>
            </a:r>
            <a:br>
              <a:rPr lang="en-US"/>
            </a:br>
            <a:r>
              <a:rPr lang="en-US" sz="2400" b="0"/>
              <a:t>Loading/unloading valves into/from a welding machine</a:t>
            </a:r>
            <a:endParaRPr lang="en-US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79F1AC9-6400-4077-B1C9-E8FEFBE94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BB335D-2A80-4B60-065F-997CFE0F6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en-US"/>
              <a:t>Metal Processing - Welding - High temperature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60A9E7E-CF4D-F1C5-A229-77A35A637597}"/>
              </a:ext>
            </a:extLst>
          </p:cNvPr>
          <p:cNvSpPr txBox="1"/>
          <p:nvPr/>
        </p:nvSpPr>
        <p:spPr>
          <a:xfrm>
            <a:off x="7056950" y="2110668"/>
            <a:ext cx="48000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Double gripping unit 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2x PGN-plus 100 with proximity switch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Heat protection version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High-temperature sealings, high-temperature grease, heat radiation plates, shielded sensors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  <a:t>Heat-resistant top jaws</a:t>
            </a:r>
            <a:br>
              <a:rPr lang="en-US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 panose="02000506040000020004" pitchFamily="2" charset="0"/>
              </a:rPr>
              <a:t>Material: Stainless steel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Electrical distributor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Complete electrical installation with electrical diagram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  <a:t>Customized interface</a:t>
            </a:r>
            <a:b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 panose="02000506040000020004" pitchFamily="2" charset="0"/>
              </a:rPr>
              <a:t>for robot mounting</a:t>
            </a:r>
            <a:endParaRPr lang="en-US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88F8BF3-E48F-F7A1-A29B-2F736A3FE2D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0CA91AC-F818-2888-0939-0F1A9264F39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59AF77C-6B0F-6EB8-1E10-0E05A0A7E6A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9B40191-9D5A-A40C-228B-2DCFBFB6413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80539EB-F31E-1312-E290-A568A47DD41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B805D8F-3A9F-FEF5-03C0-8F558AAEB0C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B3BCC02-53E1-432C-47B0-54CA0B60AF5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1C980C8-0B00-E11D-9AA9-F1ED7C24788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99A2AF5-B5AC-EEA4-3174-DDC320F66F1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A8E7E04C-A7D3-A5B6-97D2-63F021F007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7169C28-5494-9721-9734-762E25BB0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8" y="1832130"/>
            <a:ext cx="6168306" cy="3684733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73083929-3CFB-1099-E589-67FBA43A573D}"/>
              </a:ext>
            </a:extLst>
          </p:cNvPr>
          <p:cNvGrpSpPr/>
          <p:nvPr/>
        </p:nvGrpSpPr>
        <p:grpSpPr>
          <a:xfrm>
            <a:off x="3105920" y="6147280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77353AB4-862C-3DAA-4AF1-EB4B0FA6EC9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DE2F31BD-5B99-7520-4362-44A98A5B4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9FAA505B-9AAE-D2EF-5604-0DCB21D1F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12762449-C9BA-B295-F7D2-B877928E71E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696A5D5B-873C-F4B4-9B42-CC6F3189D51D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94ACB781-EE97-CB1B-3F0A-D46A444EBF1D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D6A34356-6898-4EF4-3E03-F8D10B07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AA01B2FC-BC4B-5C46-DFAE-A053FFFDE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287" y="6023341"/>
            <a:ext cx="755328" cy="755328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34BF41A-6F07-2EC5-0DEB-219C43727E26}"/>
              </a:ext>
            </a:extLst>
          </p:cNvPr>
          <p:cNvGrpSpPr/>
          <p:nvPr/>
        </p:nvGrpSpPr>
        <p:grpSpPr>
          <a:xfrm>
            <a:off x="4605174" y="6071348"/>
            <a:ext cx="2230500" cy="707321"/>
            <a:chOff x="680038" y="3647847"/>
            <a:chExt cx="2230500" cy="707321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5B923C3F-E68F-74C2-F80F-187E9D7B8528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2A7100F3-587B-7B2B-B16B-69134B4BF4BE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31" name="Textfeld 127">
                  <a:extLst>
                    <a:ext uri="{FF2B5EF4-FFF2-40B4-BE49-F238E27FC236}">
                      <a16:creationId xmlns:a16="http://schemas.microsoft.com/office/drawing/2014/main" id="{9A4AFD6D-4DA7-6BF1-5A3F-3B443F053F63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64" name="Textfeld 125">
                  <a:extLst>
                    <a:ext uri="{FF2B5EF4-FFF2-40B4-BE49-F238E27FC236}">
                      <a16:creationId xmlns:a16="http://schemas.microsoft.com/office/drawing/2014/main" id="{B8E62DCA-F86B-068A-0DF7-DC3895CD5BBA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65" name="Textfeld 123">
                  <a:extLst>
                    <a:ext uri="{FF2B5EF4-FFF2-40B4-BE49-F238E27FC236}">
                      <a16:creationId xmlns:a16="http://schemas.microsoft.com/office/drawing/2014/main" id="{107E530F-F4AC-665A-913C-0A582F911F79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641090EC-17E9-476F-4EDC-BE5EC8BC0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DB9BF2F7-6BF3-629F-F840-D03340AC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7BFBDBD9-83E0-BA6E-393A-19CD48703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380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0E9C-B714-E82C-6B21-7688B7BDB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6CDE990-60E2-AFF5-57E1-267EF8A1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PGN-plus-P with heat protection</a:t>
            </a:r>
            <a:r>
              <a:rPr lang="en-US" sz="2400" b="0"/>
              <a:t> - Handling of test specimens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9D7769-2517-4E58-D1A5-4144D5203B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Metal Processing</a:t>
            </a:r>
            <a:r>
              <a:rPr lang="en-US"/>
              <a:t> - Forming technology</a:t>
            </a:r>
            <a:r>
              <a:rPr lang="en-US" sz="1800" b="1">
                <a:solidFill>
                  <a:schemeClr val="bg2"/>
                </a:solidFill>
              </a:rPr>
              <a:t> - </a:t>
            </a:r>
            <a:r>
              <a:rPr lang="en-US"/>
              <a:t>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2FC6E9A-C11F-3930-F2F8-325775186E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6BE0BE6-6768-6A81-4A1C-0C5F0D7705D5}"/>
              </a:ext>
            </a:extLst>
          </p:cNvPr>
          <p:cNvSpPr txBox="1"/>
          <p:nvPr/>
        </p:nvSpPr>
        <p:spPr>
          <a:xfrm>
            <a:off x="7068622" y="2108411"/>
            <a:ext cx="4788415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Including change system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SWA-110-R19VL-PG3 and storage module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Gripper PGN-plus-P 240-2-AS-SD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Fixed jaw due to connection to a base jaw, housing moves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Heat protection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Radiant heat plates, Viton sealings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Top jaw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with one-sided pendulum, toothed carbide clamping inserts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Expert project planning teams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Sizing, design and assembly by SCHUNK</a:t>
            </a:r>
            <a:endParaRPr lang="en-US" sz="2000" dirty="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5D6E86A-7E40-AC49-C677-BBED73C1DEF0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6D2C222-5C48-971B-6C51-B71BDC49122E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771A88C-CB10-CD65-F53F-D3FD7490721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8DED5A0-94A6-23D8-055B-9FF2115BDF6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E8D8EC-A218-1601-94B0-4A5FE32C398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D19DDAF-780C-3D77-6FA1-EF1E891E512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03747D2-6971-EA15-BE9B-7458119B601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988881D-F5FF-E7B7-8A52-D0FCCD4474C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6058AFB-FACD-63E7-1087-007F4693DED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2D1D466-7B1F-055C-27DA-7FAF20A7BF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500DCC7F-58EA-C6AD-50DC-156B7CD94ECB}"/>
              </a:ext>
            </a:extLst>
          </p:cNvPr>
          <p:cNvGrpSpPr/>
          <p:nvPr/>
        </p:nvGrpSpPr>
        <p:grpSpPr>
          <a:xfrm>
            <a:off x="3105920" y="6147280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64756BE-BA54-C48C-D031-EDDB0E117083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1F361309-7E8D-0994-5617-BF538D43F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08E99277-3F35-B8FC-7A74-E5A875957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F680545B-B744-C5EE-D438-CFE932B3800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874C1872-E4DE-E514-76D5-1799DDF4DFB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C55E52EF-1A54-93F9-9EB2-DE2903C87BEB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F48561D5-CDB7-A46A-4D49-B29FEE9BC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C408C61F-7980-642C-F8E2-66BD8EAB9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287" y="6023341"/>
            <a:ext cx="755328" cy="755328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0143472-2960-ED71-D624-365CC36F6C27}"/>
              </a:ext>
            </a:extLst>
          </p:cNvPr>
          <p:cNvGrpSpPr/>
          <p:nvPr/>
        </p:nvGrpSpPr>
        <p:grpSpPr>
          <a:xfrm>
            <a:off x="4605174" y="6071348"/>
            <a:ext cx="2230500" cy="707321"/>
            <a:chOff x="680038" y="3647847"/>
            <a:chExt cx="2230500" cy="707321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3AC3BFDD-40AE-390F-6E3A-EDE724886B28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E2F6385F-801A-3100-33E9-47B190BD7CFF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23" name="Textfeld 127">
                  <a:extLst>
                    <a:ext uri="{FF2B5EF4-FFF2-40B4-BE49-F238E27FC236}">
                      <a16:creationId xmlns:a16="http://schemas.microsoft.com/office/drawing/2014/main" id="{404B3527-90A9-65F8-6691-B2D1423B2C0B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4" name="Textfeld 125">
                  <a:extLst>
                    <a:ext uri="{FF2B5EF4-FFF2-40B4-BE49-F238E27FC236}">
                      <a16:creationId xmlns:a16="http://schemas.microsoft.com/office/drawing/2014/main" id="{0C0DC6E6-7902-DB24-9546-D370243FB289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25" name="Textfeld 123">
                  <a:extLst>
                    <a:ext uri="{FF2B5EF4-FFF2-40B4-BE49-F238E27FC236}">
                      <a16:creationId xmlns:a16="http://schemas.microsoft.com/office/drawing/2014/main" id="{6F3211CC-64E9-26DC-57F2-6D26BECA2A2C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F2DEC12-A86A-24C6-5A77-77DC6849B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81D2820-980C-59C1-9123-7C7269F6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CE9C481-DB05-5FD0-D429-D3055EAFA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437D0684-179C-8904-1CEE-F684C95CE8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30" y="1712142"/>
            <a:ext cx="56235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30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D396E-1A04-9692-95CF-EAFE93E99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3A52D3A-2344-BBD6-133E-B4F16FFF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for pipes A-pillar</a:t>
            </a:r>
            <a:br>
              <a:rPr lang="en-US"/>
            </a:br>
            <a:r>
              <a:rPr lang="en-US" sz="2400" b="0"/>
              <a:t>Loading/unloading of hydroforming presses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F2532D-3125-3FB0-9E9F-410D5EEA87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 err="1">
                <a:solidFill>
                  <a:schemeClr val="bg2"/>
                </a:solidFill>
              </a:rPr>
              <a:t>Metal</a:t>
            </a:r>
            <a:r>
              <a:rPr lang="de-DE" sz="1800" b="1">
                <a:solidFill>
                  <a:schemeClr val="bg2"/>
                </a:solidFill>
              </a:rPr>
              <a:t> Processing</a:t>
            </a:r>
            <a:r>
              <a:rPr lang="en-US"/>
              <a:t> - Forming technology - High temperature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A7F5CDC-D578-B66E-28CA-2208327824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15558A1-67BE-3469-5595-A0F120D3F33F}"/>
              </a:ext>
            </a:extLst>
          </p:cNvPr>
          <p:cNvSpPr txBox="1"/>
          <p:nvPr/>
        </p:nvSpPr>
        <p:spPr>
          <a:xfrm>
            <a:off x="7278466" y="1841776"/>
            <a:ext cx="45785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Complete assembly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pneumatic 2-finger parallel grippers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Heat protection</a:t>
            </a:r>
            <a:br>
              <a:rPr lang="en-US" sz="28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radiant heat panel, thermal insulation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top jaws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ceramic clamping inserts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Quick-change system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media feed-through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Complete with installation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Hoses and cables covered with fire protection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  <a:t>Customized interface</a:t>
            </a:r>
            <a:br>
              <a:rPr lang="en-US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 panose="02000506040000020004" pitchFamily="2" charset="0"/>
              </a:rPr>
              <a:t>for mounting on robots</a:t>
            </a:r>
            <a:endParaRPr lang="en-US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AF9AAB6-D533-4531-861F-44B2200672B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2860076-3809-BB24-6B2A-E68BB0F7DFB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0AC35D9-52AE-893C-1A2F-A784DBD2F5C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C1EBE4C-4511-A90B-39AF-1B22737B4AA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36DD801-7FDF-A794-5D9E-EE75E2912AD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1F613B2-F36C-4918-0482-25EDDFA2145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908CE955-235F-D765-485A-FE7FEA4A677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2C08DCA-B9CB-BB23-2C51-E19C1B8ABB2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F933CD2-4913-1AB0-DCC3-DCFBAE1CEE5B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9E0E8A3-767A-A7DD-92CE-441871E507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6CAA23C-86FD-F81A-3B24-0DEC372A6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A417453-E178-79B3-2ABD-FF730CFE7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9" name="Gruppieren 34">
            <a:extLst>
              <a:ext uri="{FF2B5EF4-FFF2-40B4-BE49-F238E27FC236}">
                <a16:creationId xmlns:a16="http://schemas.microsoft.com/office/drawing/2014/main" id="{BC934F24-1FAE-6343-CCEC-00F9AC040D92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20" name="Gruppieren 35">
              <a:extLst>
                <a:ext uri="{FF2B5EF4-FFF2-40B4-BE49-F238E27FC236}">
                  <a16:creationId xmlns:a16="http://schemas.microsoft.com/office/drawing/2014/main" id="{4E793EF5-2919-77BF-5D50-5D2D5E8EA43B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22" name="Grafik 37">
                <a:extLst>
                  <a:ext uri="{FF2B5EF4-FFF2-40B4-BE49-F238E27FC236}">
                    <a16:creationId xmlns:a16="http://schemas.microsoft.com/office/drawing/2014/main" id="{16E20145-9721-924D-4A9C-0F206F2F5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23" name="Grafik 38">
                <a:extLst>
                  <a:ext uri="{FF2B5EF4-FFF2-40B4-BE49-F238E27FC236}">
                    <a16:creationId xmlns:a16="http://schemas.microsoft.com/office/drawing/2014/main" id="{23F4F88E-E356-63A8-E77B-4A04F07AA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4" name="Ellipse 39">
                <a:extLst>
                  <a:ext uri="{FF2B5EF4-FFF2-40B4-BE49-F238E27FC236}">
                    <a16:creationId xmlns:a16="http://schemas.microsoft.com/office/drawing/2014/main" id="{5AC4420D-5756-0975-33BF-133A7636D4F8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feil: Chevron 40">
                <a:extLst>
                  <a:ext uri="{FF2B5EF4-FFF2-40B4-BE49-F238E27FC236}">
                    <a16:creationId xmlns:a16="http://schemas.microsoft.com/office/drawing/2014/main" id="{688FEBCF-86F2-7423-0A7D-709ECC2E8947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eck 41">
                <a:extLst>
                  <a:ext uri="{FF2B5EF4-FFF2-40B4-BE49-F238E27FC236}">
                    <a16:creationId xmlns:a16="http://schemas.microsoft.com/office/drawing/2014/main" id="{D1ADA5C3-655D-B017-D3CD-CAFF1EA3DE8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21" name="Grafik 36">
              <a:extLst>
                <a:ext uri="{FF2B5EF4-FFF2-40B4-BE49-F238E27FC236}">
                  <a16:creationId xmlns:a16="http://schemas.microsoft.com/office/drawing/2014/main" id="{B6E3BBB0-83A9-FD92-331C-EC5F9DE0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224DF26-E8D0-6AD2-ABCC-CEAFD3EFD584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261C0990-E3EA-C795-4D42-9368263B6123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0" name="Grafik 124">
                <a:extLst>
                  <a:ext uri="{FF2B5EF4-FFF2-40B4-BE49-F238E27FC236}">
                    <a16:creationId xmlns:a16="http://schemas.microsoft.com/office/drawing/2014/main" id="{D39A9565-F1BD-EA14-DBAC-2F4D4A5EC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1" name="Textfeld 127">
                <a:extLst>
                  <a:ext uri="{FF2B5EF4-FFF2-40B4-BE49-F238E27FC236}">
                    <a16:creationId xmlns:a16="http://schemas.microsoft.com/office/drawing/2014/main" id="{ED38439E-C35C-3B30-98A3-F36B7A7443C3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64" name="Textfeld 125">
                <a:extLst>
                  <a:ext uri="{FF2B5EF4-FFF2-40B4-BE49-F238E27FC236}">
                    <a16:creationId xmlns:a16="http://schemas.microsoft.com/office/drawing/2014/main" id="{E4F3CADD-7CB4-EDE1-19FE-0121AB65E775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65" name="Textfeld 123">
                <a:extLst>
                  <a:ext uri="{FF2B5EF4-FFF2-40B4-BE49-F238E27FC236}">
                    <a16:creationId xmlns:a16="http://schemas.microsoft.com/office/drawing/2014/main" id="{0DCA48D3-0BE3-F7C5-4300-586A1B224F9A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7C739F6D-785C-FCAE-09F0-8B0977CD9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9A276C2-BF80-B2EF-FE37-662825E93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7CADA2E-33BC-114F-57B7-E814F4CADB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296" y="2571812"/>
            <a:ext cx="6074031" cy="1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21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A2BBE-A7E0-8BC9-F57B-B000D81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8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939D-98E0-A175-C09F-FE9094978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7FFC7E7-853C-A6DE-DF75-322E71C60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6-fold </a:t>
            </a:r>
            <a:r>
              <a:rPr lang="en-US"/>
              <a:t>gripping swivel unit</a:t>
            </a:r>
            <a:br>
              <a:rPr lang="en-US"/>
            </a:br>
            <a:r>
              <a:rPr lang="en-US" sz="2400" b="0">
                <a:solidFill>
                  <a:srgbClr val="003D6A"/>
                </a:solidFill>
              </a:rPr>
              <a:t>Gripping of small items / bulk material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6F3C0B-1BD3-E6E3-7F73-391F99FEA5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5D873D5-E7EC-57F6-E7F2-2183C3D7B6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FB95F7B-BA37-B7D3-E0B8-80040955C5E1}"/>
              </a:ext>
            </a:extLst>
          </p:cNvPr>
          <p:cNvSpPr txBox="1"/>
          <p:nvPr/>
        </p:nvSpPr>
        <p:spPr>
          <a:xfrm>
            <a:off x="7056950" y="1851750"/>
            <a:ext cx="4800088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</a:rPr>
              <a:t>Loading, unloading, and crimping process for small parts. The customer-side counterpart for centering is changed using a quick-change system.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Quick changeover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Maximum parallelization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Integrated media feed-through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scalability</a:t>
            </a:r>
            <a:endParaRPr lang="en-US" sz="10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ECE6155-B977-CAA4-58BB-EE2B4F605D9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1CD4CFD-8B3A-6CCE-A3C7-585C50A9E94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AB3B139-E1D1-6E43-B8F3-9C560928774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50F1F2D-E61A-6C04-1EF4-71C14F0EB6D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5A7C0A9-E900-3592-5326-DFE18BA6A30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1F4429E-4C60-C024-4DFF-6E4AB8BF73A7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EE54E08-8C6A-00D4-E2B9-7EEE5DAFF75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7A19407-11A2-392C-10C0-814AED3BE7E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FA48A2EB-3D40-E2FE-9C2A-A82443626DB8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F94E697-07DA-3635-4F76-C3A3F7481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EEE0CF5-41A5-96EC-CC4A-E5054D7DBC4D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EA44454-5F16-4F7E-5A02-24A1F64B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50D6C71-9F84-8699-4B02-47410815D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02D7DA44-CD75-D22A-F13D-BE3EA1B89644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feil: Chevron 24">
              <a:extLst>
                <a:ext uri="{FF2B5EF4-FFF2-40B4-BE49-F238E27FC236}">
                  <a16:creationId xmlns:a16="http://schemas.microsoft.com/office/drawing/2014/main" id="{B5B8D240-AF54-37F8-CACB-1C54191DF28E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6CCD2D3-9BAE-7182-097B-D969D59F4194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D6A958EC-96D8-0C6D-98D5-714C40F0F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1FCD4B-864A-2546-F157-DA408C52E5F0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9" name="Rechteck 80">
              <a:extLst>
                <a:ext uri="{FF2B5EF4-FFF2-40B4-BE49-F238E27FC236}">
                  <a16:creationId xmlns:a16="http://schemas.microsoft.com/office/drawing/2014/main" id="{E98D0684-5C96-CB87-A632-08574D83A3F0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81">
              <a:extLst>
                <a:ext uri="{FF2B5EF4-FFF2-40B4-BE49-F238E27FC236}">
                  <a16:creationId xmlns:a16="http://schemas.microsoft.com/office/drawing/2014/main" id="{D268F82F-3560-29B6-7148-B9CE2E12B3B8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feil: nach rechts gekrümmt 82">
              <a:extLst>
                <a:ext uri="{FF2B5EF4-FFF2-40B4-BE49-F238E27FC236}">
                  <a16:creationId xmlns:a16="http://schemas.microsoft.com/office/drawing/2014/main" id="{C952D6A7-DB85-D2B2-5598-F0BE7954FD6B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Pfeil: nach links gekrümmt 83">
              <a:extLst>
                <a:ext uri="{FF2B5EF4-FFF2-40B4-BE49-F238E27FC236}">
                  <a16:creationId xmlns:a16="http://schemas.microsoft.com/office/drawing/2014/main" id="{2381D85B-B424-B0F1-C1D9-6672CBF7CD95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Grafik 5" descr="Nägel Silhouette">
            <a:extLst>
              <a:ext uri="{FF2B5EF4-FFF2-40B4-BE49-F238E27FC236}">
                <a16:creationId xmlns:a16="http://schemas.microsoft.com/office/drawing/2014/main" id="{5CA2E353-4FD7-6DC0-01ED-C4BC75D87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2CE13B-02B2-6E4C-4DE9-0A4E7C9DD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6A46CAA-5356-3198-623F-0117BAAF4BF1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A74D6E2F-7CB2-CCA8-42B5-744133C1D318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13" name="Grafik 128">
                <a:extLst>
                  <a:ext uri="{FF2B5EF4-FFF2-40B4-BE49-F238E27FC236}">
                    <a16:creationId xmlns:a16="http://schemas.microsoft.com/office/drawing/2014/main" id="{C0DA00E9-0C04-EA63-2D0F-AC765FC7F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14" name="Grafik 124">
                <a:extLst>
                  <a:ext uri="{FF2B5EF4-FFF2-40B4-BE49-F238E27FC236}">
                    <a16:creationId xmlns:a16="http://schemas.microsoft.com/office/drawing/2014/main" id="{A7F1F66C-7B86-1CC2-77FD-BC9C364C7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15" name="Textfeld 127">
                <a:extLst>
                  <a:ext uri="{FF2B5EF4-FFF2-40B4-BE49-F238E27FC236}">
                    <a16:creationId xmlns:a16="http://schemas.microsoft.com/office/drawing/2014/main" id="{A2C9B04D-8963-36B2-FB81-F16CB3C79913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16" name="Textfeld 125">
                <a:extLst>
                  <a:ext uri="{FF2B5EF4-FFF2-40B4-BE49-F238E27FC236}">
                    <a16:creationId xmlns:a16="http://schemas.microsoft.com/office/drawing/2014/main" id="{E16467DF-B4B6-6EFE-A45B-6F72F4561004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7" name="Textfeld 123">
                <a:extLst>
                  <a:ext uri="{FF2B5EF4-FFF2-40B4-BE49-F238E27FC236}">
                    <a16:creationId xmlns:a16="http://schemas.microsoft.com/office/drawing/2014/main" id="{D25344BD-99DB-930F-BC11-353FDC96A125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AD8B7A3-927A-B975-8638-8F5379A4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EDC6C34-E5AD-F702-23A1-30C9492E3951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BBF4B847-EC75-D559-2086-89AF23750FD3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7" name="Grafik 66" descr="Informationen mit einfarbiger Füllung">
              <a:extLst>
                <a:ext uri="{FF2B5EF4-FFF2-40B4-BE49-F238E27FC236}">
                  <a16:creationId xmlns:a16="http://schemas.microsoft.com/office/drawing/2014/main" id="{BB6CB31A-90F5-F583-36BA-F468D4C99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7604ECE-D54E-1719-8224-908D0A12E44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42" y="1701579"/>
            <a:ext cx="4391250" cy="40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5DB3B-8D07-B7A6-6C13-4F7158DC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2AF87A6-E795-062E-32B1-119187EC6C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216" y="1701577"/>
            <a:ext cx="4946733" cy="45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27A5A0-13EE-DDEC-F03F-417DDA79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6-fold gripping swivel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of small items / bulk material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C3A3DE-6074-62CF-D84A-2128DC06F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CE2CF2-B2CE-392B-1E5C-37437A1395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8F0A589-DE9A-DC2D-E7CE-7038F14FEB0C}"/>
              </a:ext>
            </a:extLst>
          </p:cNvPr>
          <p:cNvSpPr txBox="1"/>
          <p:nvPr/>
        </p:nvSpPr>
        <p:spPr>
          <a:xfrm>
            <a:off x="8946451" y="5194053"/>
            <a:ext cx="1604139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1 x swivel unit</a:t>
            </a:r>
            <a:br>
              <a:rPr lang="en-US" noProof="0"/>
            </a:br>
            <a:r>
              <a:rPr lang="en-US" noProof="0"/>
              <a:t>SRU-plus 50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DA760E5-6777-237B-07F3-8965851034A8}"/>
              </a:ext>
            </a:extLst>
          </p:cNvPr>
          <p:cNvSpPr txBox="1"/>
          <p:nvPr/>
        </p:nvSpPr>
        <p:spPr>
          <a:xfrm>
            <a:off x="9748520" y="3315773"/>
            <a:ext cx="1740395" cy="74789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6 x 2-finger</a:t>
            </a:r>
            <a:br>
              <a:rPr lang="en-US" noProof="0"/>
            </a:br>
            <a:r>
              <a:rPr lang="en-US" noProof="0"/>
              <a:t>parallel gripper</a:t>
            </a:r>
            <a:br>
              <a:rPr lang="en-US" noProof="0"/>
            </a:br>
            <a:r>
              <a:rPr lang="en-US" noProof="0"/>
              <a:t>KGG 60-40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EB16859-EAE2-94BD-49A0-3F1E1515B7B5}"/>
              </a:ext>
            </a:extLst>
          </p:cNvPr>
          <p:cNvSpPr txBox="1"/>
          <p:nvPr/>
        </p:nvSpPr>
        <p:spPr>
          <a:xfrm>
            <a:off x="658815" y="2443227"/>
            <a:ext cx="2151062" cy="1246495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Adapter plates, sensor distributor, valves, magnetic switch, energy chain</a:t>
            </a: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C8CE6CC6-8C2D-6582-5266-A26FA62CAF9F}"/>
              </a:ext>
            </a:extLst>
          </p:cNvPr>
          <p:cNvCxnSpPr>
            <a:cxnSpLocks/>
          </p:cNvCxnSpPr>
          <p:nvPr/>
        </p:nvCxnSpPr>
        <p:spPr>
          <a:xfrm>
            <a:off x="2809877" y="3418900"/>
            <a:ext cx="2590798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2F35E589-BB4D-F0E9-8858-83F28943EB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77101" y="5443348"/>
            <a:ext cx="1669353" cy="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71C80595-DBD0-BBDF-AEE9-9263E75ED945}"/>
              </a:ext>
            </a:extLst>
          </p:cNvPr>
          <p:cNvCxnSpPr>
            <a:cxnSpLocks/>
          </p:cNvCxnSpPr>
          <p:nvPr/>
        </p:nvCxnSpPr>
        <p:spPr>
          <a:xfrm flipV="1">
            <a:off x="3867796" y="4992263"/>
            <a:ext cx="2666355" cy="70038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EDF5FC72-F6CA-9DDA-94E9-6A9D11D3229B}"/>
              </a:ext>
            </a:extLst>
          </p:cNvPr>
          <p:cNvCxnSpPr>
            <a:cxnSpLocks/>
          </p:cNvCxnSpPr>
          <p:nvPr/>
        </p:nvCxnSpPr>
        <p:spPr>
          <a:xfrm flipV="1">
            <a:off x="3867796" y="4742960"/>
            <a:ext cx="1704653" cy="949691"/>
          </a:xfrm>
          <a:prstGeom prst="bentConnector3">
            <a:avLst>
              <a:gd name="adj1" fmla="val 7804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391ED179-A8CB-DCC0-24D9-97216F4CDB04}"/>
              </a:ext>
            </a:extLst>
          </p:cNvPr>
          <p:cNvCxnSpPr>
            <a:cxnSpLocks/>
          </p:cNvCxnSpPr>
          <p:nvPr/>
        </p:nvCxnSpPr>
        <p:spPr>
          <a:xfrm flipV="1">
            <a:off x="3867796" y="4483651"/>
            <a:ext cx="1029912" cy="1209000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9D5CB05-E303-D7BB-D0B1-21FBE37C829D}"/>
              </a:ext>
            </a:extLst>
          </p:cNvPr>
          <p:cNvSpPr txBox="1"/>
          <p:nvPr/>
        </p:nvSpPr>
        <p:spPr>
          <a:xfrm>
            <a:off x="658815" y="5194053"/>
            <a:ext cx="2999269" cy="997196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6 x jaw quick-change system BSWS - customer-side counterpart for centering not shown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0C68B76-293C-91AB-70FA-EAC4A636D081}"/>
              </a:ext>
            </a:extLst>
          </p:cNvPr>
          <p:cNvCxnSpPr>
            <a:cxnSpLocks/>
          </p:cNvCxnSpPr>
          <p:nvPr/>
        </p:nvCxnSpPr>
        <p:spPr>
          <a:xfrm flipH="1">
            <a:off x="8516048" y="3440914"/>
            <a:ext cx="1139582" cy="0"/>
          </a:xfrm>
          <a:prstGeom prst="straightConnector1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2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0817F-6AC9-0B25-F00F-A477D9F52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5064C70F-12CA-D001-C41E-0CAC6E5928EA}"/>
              </a:ext>
            </a:extLst>
          </p:cNvPr>
          <p:cNvSpPr txBox="1"/>
          <p:nvPr/>
        </p:nvSpPr>
        <p:spPr>
          <a:xfrm>
            <a:off x="7056950" y="1851750"/>
            <a:ext cx="4800088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</a:rPr>
              <a:t>Crimping of gripped parts with counterpart via pressing device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Compact design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handling of high variety of parts variants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setup times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cycle times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Attachment to robot flange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via adapter plate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93D3F84-2C9C-89FE-AFA2-793C17AB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Double-Gripper unit</a:t>
            </a:r>
            <a:br>
              <a:rPr lang="en-US" noProof="0"/>
            </a:br>
            <a:r>
              <a:rPr lang="en-US" sz="2400" b="0">
                <a:solidFill>
                  <a:srgbClr val="003D6A"/>
                </a:solidFill>
              </a:rPr>
              <a:t>Gripping of small items / bulk material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BFBF40-F823-D490-3FB7-98C8C7758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221B68F-6C89-A1EB-72D6-AB07B75353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AD013CB-2E82-3F83-F801-0C30650091B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DDDE1B8-A8BD-234D-241C-91B17B8483F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4EB23FE-CD5F-1DDC-87FD-8B2A20738E0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09AE4F2-6093-A122-0D42-992630DF308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E97D76A-788E-0D1A-090A-88943A306EA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3A9FE9F-B9E5-C765-D35D-02DD6B00C64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EA3F6C3-F059-48FA-4073-06975A1DF6D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EC0BB61-6B19-171C-AA60-989DA04462E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7DC8F79-4D0F-5F81-E9E7-4160E7CB316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611191C-382F-4877-FAB1-E0BCB8C500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6D6B96B-7935-E1B6-F626-9C2710FE601D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9B2EE14-AB34-AE76-9026-609AB43C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E129FBB-0611-B3C8-B8B1-9D8E38124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BE04B083-0B29-D762-BF2D-214B3F814BD8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3E2198D9-80A8-F0D0-F378-8EDA93EF12DA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3BFD521-3501-925A-FE41-BD47CB6ABC00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4415B93-3270-1BB6-0341-7A398BB04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9B7B2C69-23F0-89DC-1884-97E37F465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1C735ED-763B-5F7C-7AD4-CABB5F1B41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895B3DF-E9B7-6AAF-C649-19D13BE347FE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4E2AA6B-CB0C-1713-40B3-9158B3A6FC04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2" name="Grafik 128">
                <a:extLst>
                  <a:ext uri="{FF2B5EF4-FFF2-40B4-BE49-F238E27FC236}">
                    <a16:creationId xmlns:a16="http://schemas.microsoft.com/office/drawing/2014/main" id="{04F12057-EA9C-5546-499F-1A89947D2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3" name="Grafik 124">
                <a:extLst>
                  <a:ext uri="{FF2B5EF4-FFF2-40B4-BE49-F238E27FC236}">
                    <a16:creationId xmlns:a16="http://schemas.microsoft.com/office/drawing/2014/main" id="{9EA94993-8D23-1069-CF06-D965C9AB0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4" name="Textfeld 127">
                <a:extLst>
                  <a:ext uri="{FF2B5EF4-FFF2-40B4-BE49-F238E27FC236}">
                    <a16:creationId xmlns:a16="http://schemas.microsoft.com/office/drawing/2014/main" id="{C84C3192-1375-B072-85AF-BD3B71068938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5" name="Textfeld 125">
                <a:extLst>
                  <a:ext uri="{FF2B5EF4-FFF2-40B4-BE49-F238E27FC236}">
                    <a16:creationId xmlns:a16="http://schemas.microsoft.com/office/drawing/2014/main" id="{8A59DC2C-1F85-94B9-8921-3993736290C0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6" name="Textfeld 123">
                <a:extLst>
                  <a:ext uri="{FF2B5EF4-FFF2-40B4-BE49-F238E27FC236}">
                    <a16:creationId xmlns:a16="http://schemas.microsoft.com/office/drawing/2014/main" id="{9AF5307E-8D7A-2E9B-4891-D702DBB3BFF6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ED1ED6B-859A-6024-B3C8-E27AE109F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C1398EE-2C0B-7C5B-15E8-6884155D9621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CEC9074-12A6-73AA-5E8E-92840E588CD5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9" name="Grafik 28" descr="Informationen mit einfarbiger Füllung">
              <a:extLst>
                <a:ext uri="{FF2B5EF4-FFF2-40B4-BE49-F238E27FC236}">
                  <a16:creationId xmlns:a16="http://schemas.microsoft.com/office/drawing/2014/main" id="{14E5EFA2-A050-5EDC-7635-E7145AE9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3A50D95A-0B46-5441-5DC3-B2DE11F9FE0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41" y="1712142"/>
            <a:ext cx="3510146" cy="40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0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8E35-34A9-6692-12E0-C94F30C7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6DB86-8C8F-7239-AB64-B8A4A32F0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Double-Gripper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of small items / bulk material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E3902B-D8B2-A168-A2B5-4E706EC16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EAA4A2-D144-0D95-EE4A-A334321FC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8811D5-753B-C58F-1FED-69297794A9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02" y="1639757"/>
            <a:ext cx="4107859" cy="4724843"/>
          </a:xfrm>
          <a:prstGeom prst="rect">
            <a:avLst/>
          </a:prstGeom>
        </p:spPr>
      </p:pic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CEE812B3-ADFE-7459-1ADF-4EC8CB35CD53}"/>
              </a:ext>
            </a:extLst>
          </p:cNvPr>
          <p:cNvCxnSpPr>
            <a:cxnSpLocks/>
          </p:cNvCxnSpPr>
          <p:nvPr/>
        </p:nvCxnSpPr>
        <p:spPr>
          <a:xfrm>
            <a:off x="2575539" y="3278933"/>
            <a:ext cx="1996461" cy="11085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BA97DE2B-E94F-E084-35EF-EC75BE801F7A}"/>
              </a:ext>
            </a:extLst>
          </p:cNvPr>
          <p:cNvCxnSpPr>
            <a:cxnSpLocks/>
          </p:cNvCxnSpPr>
          <p:nvPr/>
        </p:nvCxnSpPr>
        <p:spPr>
          <a:xfrm flipV="1">
            <a:off x="3817866" y="5064920"/>
            <a:ext cx="3240159" cy="79826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91449A8F-CE5B-AB98-D389-268D57D752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24776" y="3997733"/>
            <a:ext cx="706411" cy="52492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DEF9B907-CCF1-4C3D-1051-FDD7C4A7BB8F}"/>
              </a:ext>
            </a:extLst>
          </p:cNvPr>
          <p:cNvCxnSpPr>
            <a:cxnSpLocks/>
          </p:cNvCxnSpPr>
          <p:nvPr/>
        </p:nvCxnSpPr>
        <p:spPr>
          <a:xfrm>
            <a:off x="3795602" y="4751484"/>
            <a:ext cx="1008046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222EB172-6E13-7CC5-0272-20999E6B432D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3676159" y="4997511"/>
            <a:ext cx="1381616" cy="86567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6A268D1-092F-84AB-72FF-55E8F773264B}"/>
              </a:ext>
            </a:extLst>
          </p:cNvPr>
          <p:cNvGrpSpPr/>
          <p:nvPr/>
        </p:nvGrpSpPr>
        <p:grpSpPr>
          <a:xfrm flipH="1">
            <a:off x="3525831" y="2380149"/>
            <a:ext cx="1655789" cy="750196"/>
            <a:chOff x="6809990" y="755208"/>
            <a:chExt cx="576755" cy="914400"/>
          </a:xfrm>
        </p:grpSpPr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EC7AEA92-51B9-F8E9-1FB4-18CD87936513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4254BE68-B30D-EE6E-B248-74CE7B86B3C7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9B0C43B-BA9C-A63F-71E7-94AAA8252987}"/>
              </a:ext>
            </a:extLst>
          </p:cNvPr>
          <p:cNvGrpSpPr/>
          <p:nvPr/>
        </p:nvGrpSpPr>
        <p:grpSpPr>
          <a:xfrm>
            <a:off x="6128962" y="2919866"/>
            <a:ext cx="1968629" cy="487169"/>
            <a:chOff x="6809990" y="755208"/>
            <a:chExt cx="576755" cy="914400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C6277B-39A9-C721-7DC0-B630C1EEAEA9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18D01F26-7B6E-0138-683E-66DCCFF8A84D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749412B3-C0A3-5C3C-D28E-6912EE4E71C8}"/>
              </a:ext>
            </a:extLst>
          </p:cNvPr>
          <p:cNvSpPr txBox="1"/>
          <p:nvPr/>
        </p:nvSpPr>
        <p:spPr>
          <a:xfrm>
            <a:off x="8431186" y="3748434"/>
            <a:ext cx="2891351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 sz="1800"/>
              <a:t>1 x 3-finger centric gripper</a:t>
            </a:r>
            <a:br>
              <a:rPr lang="en-US" sz="1800"/>
            </a:br>
            <a:r>
              <a:rPr lang="en-US" sz="1800"/>
              <a:t>PZB-plus 100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725384A-0225-7A4C-83EB-72BA2785587E}"/>
              </a:ext>
            </a:extLst>
          </p:cNvPr>
          <p:cNvSpPr txBox="1"/>
          <p:nvPr/>
        </p:nvSpPr>
        <p:spPr>
          <a:xfrm>
            <a:off x="658814" y="4653263"/>
            <a:ext cx="3159052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5 x jaw quick-change system</a:t>
            </a:r>
            <a:br>
              <a:rPr lang="en-US"/>
            </a:br>
            <a:r>
              <a:rPr lang="en-US"/>
              <a:t>BSWS-BM 80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5283581-943D-BF1E-2F2B-C87C317C1F70}"/>
              </a:ext>
            </a:extLst>
          </p:cNvPr>
          <p:cNvSpPr txBox="1"/>
          <p:nvPr/>
        </p:nvSpPr>
        <p:spPr>
          <a:xfrm>
            <a:off x="1943780" y="5738532"/>
            <a:ext cx="1732379" cy="249299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pressing device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0B474AD-468F-B3FC-9375-43ACCDDFC366}"/>
              </a:ext>
            </a:extLst>
          </p:cNvPr>
          <p:cNvSpPr txBox="1"/>
          <p:nvPr/>
        </p:nvSpPr>
        <p:spPr>
          <a:xfrm>
            <a:off x="658813" y="2222925"/>
            <a:ext cx="2852879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Adapter, magnetic switch,</a:t>
            </a:r>
            <a:br>
              <a:rPr lang="en-US"/>
            </a:br>
            <a:r>
              <a:rPr lang="en-US"/>
              <a:t>valve, distributor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4F7393B-A7EB-A1AC-A846-9266BBEA8BFC}"/>
              </a:ext>
            </a:extLst>
          </p:cNvPr>
          <p:cNvSpPr txBox="1"/>
          <p:nvPr/>
        </p:nvSpPr>
        <p:spPr>
          <a:xfrm>
            <a:off x="658814" y="3099423"/>
            <a:ext cx="2067407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1 x parallel gripper</a:t>
            </a:r>
            <a:br>
              <a:rPr lang="en-US"/>
            </a:br>
            <a:r>
              <a:rPr lang="en-US"/>
              <a:t>PGN-plus-P 80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E03691C-483D-A9D5-303E-75AF61C51F1E}"/>
              </a:ext>
            </a:extLst>
          </p:cNvPr>
          <p:cNvSpPr txBox="1"/>
          <p:nvPr/>
        </p:nvSpPr>
        <p:spPr>
          <a:xfrm>
            <a:off x="8173232" y="2780335"/>
            <a:ext cx="2949059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nb-NO"/>
              <a:t>Attachment to robot flange</a:t>
            </a:r>
            <a:br>
              <a:rPr lang="nb-NO"/>
            </a:br>
            <a:r>
              <a:rPr lang="nb-NO"/>
              <a:t>via adapter plate</a:t>
            </a:r>
          </a:p>
        </p:txBody>
      </p:sp>
    </p:spTree>
    <p:extLst>
      <p:ext uri="{BB962C8B-B14F-4D97-AF65-F5344CB8AC3E}">
        <p14:creationId xmlns:p14="http://schemas.microsoft.com/office/powerpoint/2010/main" val="83987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8C414-B61C-60B4-0287-F4E975BF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54F920E-CA72-54D7-3F77-E0E81749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3-fold gripper unit</a:t>
            </a:r>
            <a:br>
              <a:rPr lang="en-US" noProof="0"/>
            </a:br>
            <a:r>
              <a:rPr lang="en-US" sz="2400" b="0" noProof="0"/>
              <a:t>Gripping of small items / bulk material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FD1C1-8BA5-9368-5E51-21EE3B882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23EBA0C-E8D6-2B92-8D28-A9454E58DD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EC978C2-FE36-134D-7D1F-434F969457A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0CFB6B6-92DF-0578-545E-C10A0296738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16708DF-1364-66B4-B9E6-F57F4762138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0D55FC6-A112-7E00-FA15-37AC8832AB7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AA1871B-EBC8-A2DE-AFF6-8EB63C46141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E065536-B880-4F04-9BEE-34F51A5E09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C1F109A2-CB4B-3D21-E1BE-81B4999061B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BACDF6E-B859-EC0F-667F-EA8D0C4C794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C4F7D3A-27B6-8C79-B4BE-9AAE987BF5B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42F1C855-E019-F1AF-9E62-DC3BCB0B2B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1EC717-A6C6-B688-BC5D-3D8BABB8AF08}"/>
              </a:ext>
            </a:extLst>
          </p:cNvPr>
          <p:cNvSpPr txBox="1"/>
          <p:nvPr/>
        </p:nvSpPr>
        <p:spPr>
          <a:xfrm>
            <a:off x="7056950" y="1851750"/>
            <a:ext cx="4800088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</a:rPr>
              <a:t>Gripping three different small metal parts as bulk goods via customer camera system</a:t>
            </a:r>
            <a:r>
              <a:rPr lang="en-US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Compact multiple gripper solution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Handling of high variety of parts variants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setup times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cycle times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Attachment to robot flange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via adapter plate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4DA9E6B-CF2F-3909-5F5B-5C77CFE3DA94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C52F5E8-238A-F293-2FC8-84A9E7430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CD74746-D794-13C5-E7C4-2237DFB95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370CEB7-0BAF-1016-F86D-314238F8C9E5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7DC7B2F5-E009-FB96-7166-90234BDA0A2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5CB8ABD-EB34-2EAA-AEB5-E942274F144B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3FB0C00-F5A7-F5CF-6BCB-6F644B189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735F4770-2DB0-9936-6737-82329B20A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ACB841-EB8F-A671-2DCD-018442828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6E1C726-8866-9129-0242-44DD1A9792C7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EB34951-B3B1-0A81-C385-091D2B855CFB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0" name="Grafik 128">
                <a:extLst>
                  <a:ext uri="{FF2B5EF4-FFF2-40B4-BE49-F238E27FC236}">
                    <a16:creationId xmlns:a16="http://schemas.microsoft.com/office/drawing/2014/main" id="{FEE1ACCF-B4F7-7707-00D1-A89050FD3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9503769C-9BE9-6685-80C0-067F3F36A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557425F9-31BD-618F-582D-E23520ECC469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8AD1C2DD-B37F-D9D4-9AC9-49C98CBF6304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69C43300-6B0F-E170-348D-2FE98DE72563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2F869CF-9BB5-6694-4C4E-34CB23082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D46C36AA-34AC-5AF7-C0C4-1893C2A27CFD}"/>
              </a:ext>
            </a:extLst>
          </p:cNvPr>
          <p:cNvGrpSpPr/>
          <p:nvPr/>
        </p:nvGrpSpPr>
        <p:grpSpPr>
          <a:xfrm>
            <a:off x="2896303" y="5210601"/>
            <a:ext cx="1386053" cy="432000"/>
            <a:chOff x="198239" y="4950297"/>
            <a:chExt cx="1386053" cy="43200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2D9C62D-AA68-F967-3C4E-2F040DAEACE8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BB1BD5C8-507C-9B5C-31E5-30E089CF9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149AA44-BB8C-AEC7-7171-038493FAEAC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55" y="2020639"/>
            <a:ext cx="5634407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4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8AB84-D253-35AD-4F26-DAE09E609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EE03B10-1470-7766-2938-5E1FF0250C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725" y="2182813"/>
            <a:ext cx="6290843" cy="41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866EA7-FEAF-BEAB-62D8-8CCA57C7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3-fold gripper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of small items / bulk material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E362932-9D93-D006-1EAF-E3AB172943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6ECC8C-4E42-1EB4-5839-27BABFF74B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Metal Processing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0267F36-83BE-049C-090D-1F406A56A4BF}"/>
              </a:ext>
            </a:extLst>
          </p:cNvPr>
          <p:cNvSpPr txBox="1"/>
          <p:nvPr/>
        </p:nvSpPr>
        <p:spPr>
          <a:xfrm>
            <a:off x="658813" y="2106534"/>
            <a:ext cx="239611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600" noProof="0">
                <a:solidFill>
                  <a:srgbClr val="003D6A"/>
                </a:solidFill>
              </a:rPr>
              <a:t>Exemplary representation of one gripper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C441D356-33F4-AB84-ED64-6C70ECC4772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06364" y="5325569"/>
            <a:ext cx="597968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C1964017-0E71-4202-0ECE-5CC753D934C3}"/>
              </a:ext>
            </a:extLst>
          </p:cNvPr>
          <p:cNvSpPr txBox="1"/>
          <p:nvPr/>
        </p:nvSpPr>
        <p:spPr>
          <a:xfrm>
            <a:off x="6539897" y="5618203"/>
            <a:ext cx="1118204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800" noProof="0">
                <a:solidFill>
                  <a:srgbClr val="003D6A"/>
                </a:solidFill>
              </a:rPr>
              <a:t>third gripper</a:t>
            </a:r>
            <a:endParaRPr lang="en-US" noProof="0"/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0674A819-77C7-A6FA-6229-0430011DD54E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8958970" y="3907335"/>
            <a:ext cx="1685341" cy="27699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16C01D03-572F-4426-469B-7E1AF99E8226}"/>
              </a:ext>
            </a:extLst>
          </p:cNvPr>
          <p:cNvSpPr txBox="1"/>
          <p:nvPr/>
        </p:nvSpPr>
        <p:spPr>
          <a:xfrm>
            <a:off x="10644310" y="3907326"/>
            <a:ext cx="888877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second gripper</a:t>
            </a:r>
            <a:endParaRPr lang="en-US" noProof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F796BE9-629B-9C3E-019C-B689DA752E5D}"/>
              </a:ext>
            </a:extLst>
          </p:cNvPr>
          <p:cNvSpPr txBox="1"/>
          <p:nvPr/>
        </p:nvSpPr>
        <p:spPr>
          <a:xfrm>
            <a:off x="658813" y="3631945"/>
            <a:ext cx="2613088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2-finger parallel gripper PGL-plus-P 10-AS</a:t>
            </a:r>
            <a:endParaRPr lang="en-US" noProof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42E0F11-A2ED-85F5-DE7F-EFC3E9DD1801}"/>
              </a:ext>
            </a:extLst>
          </p:cNvPr>
          <p:cNvSpPr txBox="1"/>
          <p:nvPr/>
        </p:nvSpPr>
        <p:spPr>
          <a:xfrm>
            <a:off x="529936" y="4578824"/>
            <a:ext cx="2741965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jaw quick-change system</a:t>
            </a:r>
            <a:br>
              <a:rPr lang="en-US" sz="1800" noProof="0">
                <a:solidFill>
                  <a:srgbClr val="003D6A"/>
                </a:solidFill>
              </a:rPr>
            </a:br>
            <a:r>
              <a:rPr lang="en-US" sz="1800" noProof="0">
                <a:solidFill>
                  <a:srgbClr val="003D6A"/>
                </a:solidFill>
              </a:rPr>
              <a:t>BSWS-BM 64</a:t>
            </a:r>
            <a:endParaRPr lang="en-US" noProof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C58E628-AD8A-38A3-DC7E-D83E6F9FEBCD}"/>
              </a:ext>
            </a:extLst>
          </p:cNvPr>
          <p:cNvSpPr txBox="1"/>
          <p:nvPr/>
        </p:nvSpPr>
        <p:spPr>
          <a:xfrm>
            <a:off x="1267691" y="5525703"/>
            <a:ext cx="2004210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various attachment jaws</a:t>
            </a:r>
            <a:endParaRPr lang="en-US" sz="1800" noProof="0">
              <a:solidFill>
                <a:srgbClr val="003D6A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D4A0D88-E87C-C770-9A69-74D1733742F9}"/>
              </a:ext>
            </a:extLst>
          </p:cNvPr>
          <p:cNvSpPr txBox="1"/>
          <p:nvPr/>
        </p:nvSpPr>
        <p:spPr>
          <a:xfrm>
            <a:off x="1485900" y="4241181"/>
            <a:ext cx="1786001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magnetic switch</a:t>
            </a:r>
            <a:endParaRPr lang="en-US" noProof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2341AB-D8FB-7C84-DADB-15D220746B04}"/>
              </a:ext>
            </a:extLst>
          </p:cNvPr>
          <p:cNvSpPr txBox="1"/>
          <p:nvPr/>
        </p:nvSpPr>
        <p:spPr>
          <a:xfrm>
            <a:off x="2489067" y="3299708"/>
            <a:ext cx="782834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valves</a:t>
            </a:r>
            <a:endParaRPr lang="en-US" noProof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8B486F1-D604-EB09-2B39-F8D82C8E62A6}"/>
              </a:ext>
            </a:extLst>
          </p:cNvPr>
          <p:cNvSpPr txBox="1"/>
          <p:nvPr/>
        </p:nvSpPr>
        <p:spPr>
          <a:xfrm>
            <a:off x="2026228" y="2865583"/>
            <a:ext cx="1245674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distributor</a:t>
            </a:r>
            <a:endParaRPr lang="en-US" noProof="0"/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C554F5B0-1D25-22F6-8191-396A38276789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500176"/>
            <a:ext cx="1452499" cy="3556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A5CE841B-8B9A-BC20-DD3D-9891C6CA67D3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747468"/>
            <a:ext cx="1963487" cy="108355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EA5233F5-04F2-1B63-D189-4AD38DB4F6B6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3271902" y="2569957"/>
            <a:ext cx="1687118" cy="434126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er: gewinkelt 41">
            <a:extLst>
              <a:ext uri="{FF2B5EF4-FFF2-40B4-BE49-F238E27FC236}">
                <a16:creationId xmlns:a16="http://schemas.microsoft.com/office/drawing/2014/main" id="{EEFCE1F6-8B9E-E015-6D59-EC48FF622175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271901" y="3626804"/>
            <a:ext cx="2087173" cy="28214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0675BE9A-1613-A600-F5BE-1B4253204249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271901" y="4022767"/>
            <a:ext cx="1885321" cy="356914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Verbinder: gewinkelt 4">
            <a:extLst>
              <a:ext uri="{FF2B5EF4-FFF2-40B4-BE49-F238E27FC236}">
                <a16:creationId xmlns:a16="http://schemas.microsoft.com/office/drawing/2014/main" id="{6278DA38-A1F0-6C2E-5F2F-A1E2FD4BCA6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271901" y="3295918"/>
            <a:ext cx="1167290" cy="14229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27A6B9CB-D008-550B-738E-FF57931EBD76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271901" y="5543657"/>
            <a:ext cx="1497530" cy="259045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955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2680</Words>
  <Application>Microsoft Office PowerPoint</Application>
  <PresentationFormat>Breitbild</PresentationFormat>
  <Paragraphs>602</Paragraphs>
  <Slides>35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Gripping unit Handling of cylinder liners for marine engines</vt:lpstr>
      <vt:lpstr>Gripping unit Handling of cylinder liners for marine engines</vt:lpstr>
      <vt:lpstr>6-fold gripping swivel unit Gripping of small items / bulk material</vt:lpstr>
      <vt:lpstr>6-fold gripping swivel unit Gripping of small items / bulk material</vt:lpstr>
      <vt:lpstr>Double-Gripper unit Gripping of small items / bulk material</vt:lpstr>
      <vt:lpstr>Double-Gripper unit Gripping of small items / bulk material</vt:lpstr>
      <vt:lpstr>3-fold gripper unit Gripping of small items / bulk material</vt:lpstr>
      <vt:lpstr>3-fold gripper unit Gripping of small items / bulk material</vt:lpstr>
      <vt:lpstr>Gripper assemblies along a truss Handling of 4-meter steel beams weighing up to 500 kg</vt:lpstr>
      <vt:lpstr>Gripper assemblies along a truss Handling of 4-meter steel beams weighing up to 500 kg</vt:lpstr>
      <vt:lpstr>Electric 3-finger centric gripper with large stroke Handling of large rotationally symmetrical components</vt:lpstr>
      <vt:lpstr>2-finger gripper swivel modules Handling of rotor shafts and drive shafts</vt:lpstr>
      <vt:lpstr>2-finger gripper swivel modules Handling of rotor shafts and drive shafts</vt:lpstr>
      <vt:lpstr>3-finger double gripper + quick-change system Light-weight design with maximum gripping force</vt:lpstr>
      <vt:lpstr>3-finger double gripper + quick-change system Light-weight design with maximum gripping force</vt:lpstr>
      <vt:lpstr>Heavy-duty handling Handling an engine block weighing approx. 350 kg for trucks</vt:lpstr>
      <vt:lpstr>Heavy-duty handling Handling an engine block weighing approx. 350 kg for trucks</vt:lpstr>
      <vt:lpstr>Rotary feed-through DDF-060 Loading and unloading sheet metal processing machines</vt:lpstr>
      <vt:lpstr>Quick-change system Loading and unloading sheet metal processing machines</vt:lpstr>
      <vt:lpstr>3-finger centric gripper Handling of parts within the cleaning machine</vt:lpstr>
      <vt:lpstr>2-axes Linear Unit Transferring electronic housings in progressive tools</vt:lpstr>
      <vt:lpstr>Gripping unit PGN-plus, EGM Separation and loading and unloading of B-pillars</vt:lpstr>
      <vt:lpstr>Tight 2-finger parallel gripper Handling of parts within the cleaning machine</vt:lpstr>
      <vt:lpstr>Gripping unit DPG-plus Use in high-pressure water jet cleaning system</vt:lpstr>
      <vt:lpstr>Long-stroke Gripper MGHG heat-protected Loading/unloading of hot gears</vt:lpstr>
      <vt:lpstr>Double gripper unit for sand cores Unloading a sand core shooter</vt:lpstr>
      <vt:lpstr>Gripping unit SPG 100 &amp; heat protection Removal of red-hot saw cuttings from the oven</vt:lpstr>
      <vt:lpstr>Servo-electric 3-finger centric gripper with compensation unit Loading/unloading of ring gears from a hardening press</vt:lpstr>
      <vt:lpstr>Linear gripper unit Unloading housings from a die casting machine</vt:lpstr>
      <vt:lpstr>Swivel-Gripper Unit  Turning gears during the hardening process</vt:lpstr>
      <vt:lpstr>Double gripping unit   Loading/unloading valves into/from a welding machine</vt:lpstr>
      <vt:lpstr>Gripping unit PGN-plus-P with heat protection - Handling of test specimens</vt:lpstr>
      <vt:lpstr>Gripping unit for pipes A-pillar Loading/unloading of hydroforming presses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