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6154" r:id="rId5"/>
    <p:sldId id="2146849459" r:id="rId6"/>
    <p:sldId id="2146849460" r:id="rId7"/>
    <p:sldId id="2146849435" r:id="rId8"/>
    <p:sldId id="2146849436" r:id="rId9"/>
    <p:sldId id="6462" r:id="rId10"/>
    <p:sldId id="2146849427" r:id="rId11"/>
    <p:sldId id="2146849423" r:id="rId12"/>
    <p:sldId id="2146849424" r:id="rId13"/>
    <p:sldId id="6394" r:id="rId14"/>
    <p:sldId id="2146849301" r:id="rId15"/>
    <p:sldId id="2146849279" r:id="rId16"/>
    <p:sldId id="2146849251" r:id="rId17"/>
    <p:sldId id="2146849252" r:id="rId18"/>
    <p:sldId id="2146849253" r:id="rId19"/>
    <p:sldId id="2146849254" r:id="rId20"/>
    <p:sldId id="2146849217" r:id="rId21"/>
    <p:sldId id="2146849218" r:id="rId22"/>
    <p:sldId id="6213" r:id="rId23"/>
    <p:sldId id="6214" r:id="rId24"/>
    <p:sldId id="6352" r:id="rId25"/>
    <p:sldId id="6216" r:id="rId26"/>
    <p:sldId id="6217" r:id="rId27"/>
    <p:sldId id="6354" r:id="rId28"/>
    <p:sldId id="6219" r:id="rId29"/>
    <p:sldId id="6220" r:id="rId30"/>
    <p:sldId id="6221" r:id="rId31"/>
    <p:sldId id="6222" r:id="rId32"/>
    <p:sldId id="6223" r:id="rId33"/>
    <p:sldId id="6224" r:id="rId34"/>
    <p:sldId id="6225" r:id="rId35"/>
    <p:sldId id="6226" r:id="rId36"/>
    <p:sldId id="6227" r:id="rId37"/>
    <p:sldId id="6228" r:id="rId38"/>
    <p:sldId id="6177" r:id="rId39"/>
  </p:sldIdLst>
  <p:sldSz cx="12192000" cy="6858000"/>
  <p:notesSz cx="6858000" cy="9144000"/>
  <p:embeddedFontLst>
    <p:embeddedFont>
      <p:font typeface="Fago Pro" panose="02000506040000020004" pitchFamily="2" charset="0"/>
      <p:regular r:id="rId42"/>
      <p:bold r:id="rId43"/>
      <p:italic r:id="rId44"/>
      <p:boldItalic r:id="rId4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Metallverarbeitung_DE" id="{E39B6078-576D-41CA-B097-46BB09B05832}">
          <p14:sldIdLst>
            <p14:sldId id="6154"/>
            <p14:sldId id="2146849459"/>
            <p14:sldId id="2146849460"/>
            <p14:sldId id="2146849435"/>
            <p14:sldId id="2146849436"/>
            <p14:sldId id="6462"/>
            <p14:sldId id="2146849427"/>
            <p14:sldId id="2146849423"/>
            <p14:sldId id="2146849424"/>
            <p14:sldId id="6394"/>
            <p14:sldId id="2146849301"/>
            <p14:sldId id="2146849279"/>
            <p14:sldId id="2146849251"/>
            <p14:sldId id="2146849252"/>
            <p14:sldId id="2146849253"/>
            <p14:sldId id="2146849254"/>
            <p14:sldId id="2146849217"/>
            <p14:sldId id="2146849218"/>
            <p14:sldId id="6213"/>
            <p14:sldId id="6214"/>
            <p14:sldId id="6352"/>
            <p14:sldId id="6216"/>
            <p14:sldId id="6217"/>
            <p14:sldId id="6354"/>
            <p14:sldId id="6219"/>
            <p14:sldId id="6220"/>
            <p14:sldId id="6221"/>
            <p14:sldId id="6222"/>
            <p14:sldId id="6223"/>
            <p14:sldId id="6224"/>
            <p14:sldId id="6225"/>
            <p14:sldId id="6226"/>
            <p14:sldId id="6227"/>
            <p14:sldId id="6228"/>
            <p14:sldId id="61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22:19.052" v="346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22:19.052" v="346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22:18.901" v="324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22:19.002" v="335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22:18.613" v="311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22:18.631" v="319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22:18.640" v="321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22:18.627" v="318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22:19.039" v="344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22:19.034" v="343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22:16.361" v="170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22:15.401" v="102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22:16.049" v="134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22:15.173" v="82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22:18.328" v="298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22:15.161" v="81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22:15.151" v="80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22:15.220" v="85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22:15.136" v="79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22:15.123" v="78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22:15.186" v="83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22:15.111" v="77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22:15.098" v="76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22:15.082" v="75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22:15.069" v="74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22:18.624" v="317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22:18.086" v="267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22:15.892" v="119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22:18.617" v="313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22:19.005" v="336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22:18.903" v="325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22:17.361" v="234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22:17.230" v="218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22:18.257" v="285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22:18.250" v="284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22:18.242" v="283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22:18.230" v="282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22:18.221" v="281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22:18.211" v="280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22:18.200" v="279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22:18.188" v="278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22:18.180" v="277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22:18.173" v="276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22:18.163" v="275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22:18.152" v="274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22:18.141" v="273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22:18.128" v="272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22:18.118" v="271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22:18.111" v="270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22:18.102" v="269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22:18.096" v="268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22:16.003" v="129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22:15.994" v="128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22:15.436" v="105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22:15.984" v="127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22:15.974" v="126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22:15.965" v="125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22:15.953" v="124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22:15.942" v="123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22:15.929" v="122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22:17.250" v="220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22:17.243" v="219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22:17.050" v="200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22:16.975" v="192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22:16.870" v="182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22:16.815" v="177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22:16.832" v="178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22:17.003" v="194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22:16.991" v="193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22:19.010" v="339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22:18.622" v="316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22:18.621" v="315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22:18.888" v="323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22:18.884" v="322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22:19.007" v="337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22:18.619" v="314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22:18.606" v="310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22:18.602" v="309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22:18.360" v="308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22:18.353" v="306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22:18.349" v="305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22:18.345" v="304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22:18.338" v="302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22:19.045" v="345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22:18.995" v="334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22:16.318" v="164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22:16.309" v="163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22:16.299" v="162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22:16.290" v="161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22:16.280" v="160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22:16.269" v="159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22:16.258" v="158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22:16.225" v="153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22:18.906" v="326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22:18.992" v="333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22:18.989" v="332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22:19.014" v="341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22:18.915" v="329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22:18.335" v="301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22:19.009" v="338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22:18.084" v="266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22:18.013" v="253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22:18.005" v="252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22:17.997" v="251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22:17.980" v="250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22:17.973" v="249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22:17.965" v="248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22:17.958" v="247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22:17.950" v="246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22:17.943" v="245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22:17.933" v="244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22:17.920" v="243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22:17.905" v="242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22:17.891" v="241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22:17.881" v="240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22:17.867" v="239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22:17.849" v="238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22:17.833" v="237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22:17.822" v="236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22:17.365" v="235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22:13.909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22:13.762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22:14.812" v="54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22:16.120" v="142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22:16.109" v="141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22:16.134" v="143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22:18.909" v="327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22:16.098" v="140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22:16.163" v="146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22:16.154" v="145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22:16.144" v="144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22:16.219" v="152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22:16.055" v="135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22:13.943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22:13.897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22:17.223" v="217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22:17.054" v="201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22:16.971" v="191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22:16.874" v="183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22:15.887" v="118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22:15.414" v="103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22:15.062" v="73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22:14.170" v="45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22:14.163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22:13.737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22:15.199" v="84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22:14.828" v="55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22:14.840" v="56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22:14.795" v="53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22:14.781" v="52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22:14.766" v="51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22:14.747" v="50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22:14.735" v="49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22:14.723" v="48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22:14.701" v="47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22:14.682" v="46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22:15.821" v="113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22:15.811" v="112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22:15.800" v="111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22:15.787" v="110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22:15.775" v="109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22:15.760" v="108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22:15.746" v="107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22:15.720" v="106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22:15.917" v="121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22:17.067" v="203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22:17.323" v="228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22:17.315" v="227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22:17.307" v="226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22:17.299" v="225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22:17.291" v="224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22:17.281" v="223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22:17.272" v="222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22:17.261" v="221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22:17.161" v="211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22:17.152" v="210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22:17.144" v="209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22:17.135" v="208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22:17.124" v="207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22:17.108" v="206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22:17.094" v="205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22:17.083" v="204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22:13.973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22:13.960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22:13.931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22:13.884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22:13.873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22:13.859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22:13.845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22:13.829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22:13.817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22:13.805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22:13.791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22:13.779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22:18.333" v="300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22:18.636" v="320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22:18.356" v="307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22:18.918" v="330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22:18.912" v="328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22:19.012" v="340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22:19.031" v="342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22:18.985" v="331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22:18.331" v="299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22:18.615" v="312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22:18.341" v="303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22:15.314" v="94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22:15.385" v="101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22:14.037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22:14.017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22:15.302" v="93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22:14.024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22:18.286" v="291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22:18.280" v="290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22:18.277" v="289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22:18.305" v="294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22:18.024" v="255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22:18.016" v="254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22:18.268" v="287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22:18.259" v="286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22:15.243" v="87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22:15.229" v="86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22:14.863" v="58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22:14.849" v="57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22:13.996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22:13.981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22:16.248" v="157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22:16.243" v="156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22:16.236" v="155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22:16.231" v="154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22:16.078" v="139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22:16.073" v="138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22:16.066" v="137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22:16.060" v="136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22:14.004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22:18.270" v="288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22:15.284" v="91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22:15.273" v="90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22:15.264" v="89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22:15.251" v="88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22:14.909" v="62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22:14.895" v="61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22:14.884" v="60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22:14.870" v="59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22:18.046" v="259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22:18.039" v="258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22:18.036" v="257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22:18.027" v="256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22:15.294" v="92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22:14.919" v="63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22:18.291" v="292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22:16.012" v="130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22:18.052" v="260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22:15.831" v="114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22:14.050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22:14.068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22:14.057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22:18.293" v="293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22:16.183" v="148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22:16.168" v="147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22:16.333" v="166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22:16.323" v="165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22:17.336" v="230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22:17.327" v="229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22:17.018" v="196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22:17.008" v="195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22:17.183" v="213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22:17.166" v="212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22:16.935" v="187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22:16.918" v="186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22:18.063" v="262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22:18.055" v="261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22:16.908" v="185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22:16.892" v="184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22:14.151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22:14.139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22:14.957" v="65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22:14.934" v="64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22:14.986" v="67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22:14.972" v="66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22:14.132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22:14.120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22:18.076" v="265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22:18.072" v="264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22:18.066" v="263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22:17.208" v="216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22:17.199" v="215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22:16.209" v="151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22:16.199" v="150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22:15.876" v="117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22:15.868" v="116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22:16.962" v="190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22:16.955" v="189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22:16.807" v="176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22:16.791" v="175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22:16.781" v="174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22:16.759" v="172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22:16.365" v="171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22:18.319" v="297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22:18.315" v="296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22:17.350" v="233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22:17.345" v="232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22:17.041" v="199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22:17.034" v="198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22:16.859" v="181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22:16.853" v="180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22:16.352" v="169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22:16.346" v="168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22:16.033" v="133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22:16.026" v="132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22:13.729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22:13.686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22:13.679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22:13.601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22:13.717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22:13.702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22:13.694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22:13.625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22:13.617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22:13.609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22:14.093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22:14.077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22:15.333" v="96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22:15.321" v="95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22:14.113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22:14.100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22:15.353" v="98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22:15.340" v="97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22:15.013" v="69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22:14.996" v="68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22:18.309" v="295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22:17.339" v="231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22:17.024" v="197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22:16.841" v="179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22:16.339" v="167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22:16.018" v="131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22:15.845" v="115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22:17.189" v="214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22:16.942" v="188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22:16.767" v="173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22:16.188" v="149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22:15.026" v="70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22:15.364" v="99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22:17.063" v="202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22:15.429" v="104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22:15.910" v="120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22:15.371" v="100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22:15.049" v="72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22:15.033" v="71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05086-E9D2-7716-EDF4-3769308B9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51F22AF-C405-9B67-2A50-C37AE53F0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E27458-B509-651E-3333-6BAA66596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9E5870-4863-4449-611D-3092C2A67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45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AF01B-5210-EDF3-FC90-2643EA7D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C86B42-5803-5DF6-A55C-330E094CF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6D1371-C244-5FD8-83FA-B338DF483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800" b="0" i="0" u="none" strike="noStrike" baseline="0">
                <a:solidFill>
                  <a:srgbClr val="000000"/>
                </a:solidFill>
              </a:rPr>
              <a:t>1562643  /  ausschließlich ENTWURF-Status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991CD8-2DF9-1EC6-8571-24EC5E78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6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862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43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296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977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195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770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1401942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95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EB98-1704-B840-4460-3DB36729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7A6691-7769-A62D-4D74-D3F434BA3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229AEB-B685-6211-F072-156A09C67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1472620 (l) /1511530 (r)</a:t>
            </a:r>
            <a:r>
              <a:rPr lang="de-DE"/>
              <a:t> </a:t>
            </a:r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B20B1-1716-93C9-D3F3-21C948AF8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180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1336370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01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BD8C-7E56-859A-AAA1-D736E12CF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65814C9-86AE-EB56-1A00-5D2C78353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3FCE2E-6828-21B7-D7CE-582FBBBC1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D43698-030A-D742-21EE-0A6DEEA03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477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149D-B32F-2A8F-4EFD-813CE382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6893A73-348B-340E-53D1-4FC604561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50730A-0C87-728E-648C-ED4BFBD8C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394057 (SES)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4D5C52-C99D-655F-CDD2-0FA266E81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866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1347859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954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1376342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701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1490313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518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1386683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303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1416753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26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30087158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048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30082733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297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30049061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609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1474362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64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FB00-0468-9E69-2B4D-56C97AFBC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2CA8DC-8142-728C-CAAD-E1ED2A826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12E08B3-6206-E9A2-AD1D-AD2F1AC9C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43E8F7-DBBB-5D18-48D9-3AD5CB1F0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386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1400648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484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1423242, 1423244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840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30086493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809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D702-FCC1-729C-41A9-10CCD8C2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1B79A16-56B2-918A-0D2D-09DB5F932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998348E-0B46-06EB-9E53-B23D490EA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FF0ACB-D982-22C6-CD04-74A3E76F2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40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961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BB380-A7E5-A7A8-D429-5F11ED4D1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0FCDD9B-A293-F090-9A1D-33A98CE01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5EB07B-0909-A3BC-AAB7-B9B42BF3B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7FAB-8ED8-A0F0-09E3-7CAD08D67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334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B9DCD-C2F4-A3D4-7263-B670EC0E3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985F39-80BA-5674-32FD-85DD3302F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C123863-A09A-01AB-49E9-18B48280C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7EDFF4-F26E-8D07-1F7A-14B1C2A6B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28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4753D-9AFD-830A-EFB0-6F5D69D96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14E5A7-1B03-4459-455C-56F8B3910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51BA07-E9B4-5352-9711-FDF35AB50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3604A6-0B5D-BA99-A2C4-02E39E690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205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1472620 (l) /1511530 (r)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91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34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8.sv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3.svg"/><Relationship Id="rId4" Type="http://schemas.openxmlformats.org/officeDocument/2006/relationships/image" Target="../media/image11.sv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svg"/><Relationship Id="rId3" Type="http://schemas.openxmlformats.org/officeDocument/2006/relationships/image" Target="../media/image46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8.svg"/><Relationship Id="rId5" Type="http://schemas.openxmlformats.org/officeDocument/2006/relationships/image" Target="../media/image11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2.svg"/><Relationship Id="rId3" Type="http://schemas.openxmlformats.org/officeDocument/2006/relationships/image" Target="../media/image50.png"/><Relationship Id="rId7" Type="http://schemas.openxmlformats.org/officeDocument/2006/relationships/image" Target="../media/image13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svg"/><Relationship Id="rId3" Type="http://schemas.openxmlformats.org/officeDocument/2006/relationships/image" Target="../media/image53.pn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8.svg"/><Relationship Id="rId5" Type="http://schemas.openxmlformats.org/officeDocument/2006/relationships/image" Target="../media/image11.svg"/><Relationship Id="rId15" Type="http://schemas.openxmlformats.org/officeDocument/2006/relationships/image" Target="../media/image55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13.svg"/><Relationship Id="rId4" Type="http://schemas.openxmlformats.org/officeDocument/2006/relationships/image" Target="../media/image57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sv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25.sv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4.png"/><Relationship Id="rId1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12.png"/><Relationship Id="rId12" Type="http://schemas.openxmlformats.org/officeDocument/2006/relationships/image" Target="../media/image69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68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67.png"/><Relationship Id="rId9" Type="http://schemas.openxmlformats.org/officeDocument/2006/relationships/image" Target="../media/image14.png"/><Relationship Id="rId14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7.png"/><Relationship Id="rId7" Type="http://schemas.openxmlformats.org/officeDocument/2006/relationships/image" Target="../media/image13.sv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8.svg"/><Relationship Id="rId5" Type="http://schemas.openxmlformats.org/officeDocument/2006/relationships/image" Target="../media/image11.sv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7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2.png"/><Relationship Id="rId5" Type="http://schemas.openxmlformats.org/officeDocument/2006/relationships/image" Target="../media/image13.svg"/><Relationship Id="rId10" Type="http://schemas.openxmlformats.org/officeDocument/2006/relationships/image" Target="../media/image23.sv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73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76.svg"/><Relationship Id="rId5" Type="http://schemas.openxmlformats.org/officeDocument/2006/relationships/image" Target="../media/image22.png"/><Relationship Id="rId15" Type="http://schemas.openxmlformats.org/officeDocument/2006/relationships/image" Target="../media/image13.svg"/><Relationship Id="rId10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7.png"/><Relationship Id="rId5" Type="http://schemas.openxmlformats.org/officeDocument/2006/relationships/image" Target="../media/image23.sv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4.png"/><Relationship Id="rId3" Type="http://schemas.openxmlformats.org/officeDocument/2006/relationships/image" Target="../media/image80.png"/><Relationship Id="rId7" Type="http://schemas.openxmlformats.org/officeDocument/2006/relationships/image" Target="../media/image73.pn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75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23.sv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14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1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8.svg"/><Relationship Id="rId10" Type="http://schemas.openxmlformats.org/officeDocument/2006/relationships/image" Target="../media/image14.png"/><Relationship Id="rId4" Type="http://schemas.openxmlformats.org/officeDocument/2006/relationships/image" Target="../media/image47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2.png"/><Relationship Id="rId7" Type="http://schemas.openxmlformats.org/officeDocument/2006/relationships/image" Target="../media/image11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8.svg"/><Relationship Id="rId10" Type="http://schemas.openxmlformats.org/officeDocument/2006/relationships/image" Target="../media/image14.png"/><Relationship Id="rId4" Type="http://schemas.openxmlformats.org/officeDocument/2006/relationships/image" Target="../media/image47.png"/><Relationship Id="rId9" Type="http://schemas.openxmlformats.org/officeDocument/2006/relationships/image" Target="../media/image1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4.png"/><Relationship Id="rId3" Type="http://schemas.openxmlformats.org/officeDocument/2006/relationships/image" Target="../media/image83.png"/><Relationship Id="rId7" Type="http://schemas.openxmlformats.org/officeDocument/2006/relationships/image" Target="../media/image47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png"/><Relationship Id="rId3" Type="http://schemas.openxmlformats.org/officeDocument/2006/relationships/image" Target="../media/image84.png"/><Relationship Id="rId7" Type="http://schemas.openxmlformats.org/officeDocument/2006/relationships/image" Target="../media/image22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76.svg"/><Relationship Id="rId4" Type="http://schemas.openxmlformats.org/officeDocument/2006/relationships/image" Target="../media/image5.png"/><Relationship Id="rId9" Type="http://schemas.openxmlformats.org/officeDocument/2006/relationships/image" Target="../media/image75.png"/><Relationship Id="rId1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23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76.svg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11.svg"/><Relationship Id="rId5" Type="http://schemas.openxmlformats.org/officeDocument/2006/relationships/image" Target="../media/image54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69.sv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1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10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26216A-F27D-A4E4-F8A8-323AAA93A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A14E759D-E26A-99A0-C340-1A7BDCF3ACD6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0154EE-25FA-E6A4-3C3A-11B5D8BA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E367EE-C32B-F0D0-6623-F2F8A41D4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Metallverarbeitung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A8AA1F-9E8B-A11D-CAB6-DEF102541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8B8D1FAB-4F50-E256-C768-568B9AEC479D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549635E1-08DE-5CAC-2FF5-7FD7AA683833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2ABDF8B9-0AFC-2108-C3B2-48F90B29CAA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C47A9048-B0F9-A877-54F2-0584EC62369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08FD9FF3-AD85-DB70-62E4-9CF068B5660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6115287-6356-796C-1FF2-2C06E75D4A0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D21CDFE6-A35C-BF68-C594-ABA82FA39FAA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E1A774C-6F3A-0DDF-C1AB-A5BD8C787133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2A46C46-4DE8-7078-622D-9570EFCD88F4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3847540C-5CBC-E3FC-F7FA-CA04242FE8A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7C79034E-A75E-9021-83CC-4B4557E5EA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A9C62340-833C-0DB1-3AF5-5D1CF831462F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FE80354-5C6C-C41C-C061-800C366061AF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C1E1EF5-E9E8-A0FC-B740-9BDE071E54E8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B7B4E336-C7C1-9E80-F3B5-A0E0391A2E5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2CCDB15-3D8D-71EA-962D-F7DBC92D7A8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8432AFAA-62D9-57B4-614E-1DACEA4D121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AFCFCA7B-7723-A74E-6C26-36AD6F607162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4801F063-A1B2-A597-7519-124258F2BF8D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7E227FF-D1BC-CEC3-CFE1-76663A7194CE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B16E9269-5E3C-0185-E487-6BDB892BF596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4BFC02B-D01D-5566-B8DD-DBDB672428FE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62CFA092-5BB3-01E1-B71E-D7C5B2F1567E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9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Greifeinheiten an Traverse</a:t>
            </a:r>
            <a:br>
              <a:rPr lang="de-DE"/>
            </a:br>
            <a:r>
              <a:rPr lang="de-DE" sz="2400" b="0"/>
              <a:t>Handling von 4-Meter-Stahlträgern mit bis zu 500 kg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chemeClr val="tx2"/>
                </a:solidFill>
              </a:rPr>
              <a:t>Handling von sehr langen und schweren Bauteilen: </a:t>
            </a:r>
            <a:r>
              <a:rPr lang="de-DE" sz="1600" err="1">
                <a:solidFill>
                  <a:schemeClr val="tx2"/>
                </a:solidFill>
              </a:rPr>
              <a:t>Greiferaufbau</a:t>
            </a:r>
            <a:r>
              <a:rPr lang="de-DE" sz="1600">
                <a:solidFill>
                  <a:schemeClr val="tx2"/>
                </a:solidFill>
              </a:rPr>
              <a:t> entlang einer Traverse zur Gewichtsreduzierung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Traversenkonstruktion mit Flanschanschluss für Roboter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3x verstärkte Sondergreifer für Werkstückgewicht bis 500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3x Winkelgetriebe für kundenseiteigen Anbau eines Servomotors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je 3x Aufsatzbacken fest und beweglich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678801-736E-FD6C-0D41-5F831319F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6" y="2484536"/>
            <a:ext cx="6480075" cy="22329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EC5FF6-FE0A-175F-DCFD-56629B23E0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540" y="6110608"/>
            <a:ext cx="534160" cy="58079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ECCFEDE-2C20-97EB-5611-A222CCCC4CBA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2A037D1-122E-27C8-9031-85C5FACD8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248A3A4-9FFA-0AB0-41F5-F88BDB67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7CF3A24-06EC-D10E-768C-70A69CA3785E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A1578115-D1EA-CDB8-1864-1D9028A0AA61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AFBB7596-4A8C-0197-7698-E3A21053A96E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12DC262-17E9-D86D-FB65-4B8D15A26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146E580-1D09-BD79-E1E1-A01C17046548}"/>
              </a:ext>
            </a:extLst>
          </p:cNvPr>
          <p:cNvGrpSpPr/>
          <p:nvPr/>
        </p:nvGrpSpPr>
        <p:grpSpPr>
          <a:xfrm>
            <a:off x="4620260" y="6026170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ADB5054E-55D3-D412-FC57-DA1CD3AE81FD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05E5A0B0-6C4D-2171-0441-FD5E6B7BF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6658F501-15A3-EA5C-678F-25FB4DDA6CF8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F6CB1EFE-38BA-38A1-3163-6624FA4D1101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AFCC21A4-C8DD-6B0D-1F43-9E8039A5992F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6759B244-18AF-58BF-0B11-BF650AEEE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125C622-6147-B743-67E2-4ABD59D34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FCB0E7B-88C9-38FD-31D8-DE21A538C71F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D16389C-D374-D19F-E02F-6391485DB282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Grafik 24" descr="Informationen mit einfarbiger Füllung">
              <a:extLst>
                <a:ext uri="{FF2B5EF4-FFF2-40B4-BE49-F238E27FC236}">
                  <a16:creationId xmlns:a16="http://schemas.microsoft.com/office/drawing/2014/main" id="{AC119814-EB56-4DE4-836E-8112D6247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389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74DCC-DCB6-EFFF-F079-A13CCB95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Greifeinheiten an Traverse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von 4-Meter-Stahlträgern mit bis zu 500 kg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A789D3-6D43-C31A-735D-3C7980A5B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E7C9D5-EBE4-8923-06E5-8BAD29161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C93E92-C738-E973-E865-D2533915F9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D93894-E86D-A595-0E8A-5609E5E1B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40" y="2097088"/>
            <a:ext cx="8488360" cy="41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5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E364-A91C-5657-925A-9ADC45B41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5E5039-B2C6-4013-D853-377D02B8C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547" y="2172161"/>
            <a:ext cx="4945357" cy="3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718C37E-DA30-4406-9B91-AFAC5F37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Elektrischer 3-Finger </a:t>
            </a:r>
            <a:r>
              <a:rPr lang="de-DE" err="1"/>
              <a:t>Zentrischgreifer</a:t>
            </a:r>
            <a:r>
              <a:rPr lang="de-DE"/>
              <a:t> mit großem Hub</a:t>
            </a:r>
            <a:br>
              <a:rPr lang="de-DE"/>
            </a:br>
            <a:r>
              <a:rPr lang="de-DE" sz="2400" b="0"/>
              <a:t>Handling von großen rotationssymmetrischen Bauteilen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F1586E-1BC3-1B61-B3D6-A9CB0CB4F7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>
                <a:latin typeface="Fago Pro"/>
              </a:rPr>
              <a:t> - Werkzeugmaschine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008A180-FDD7-5AE5-9D2F-3F89DF3340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46925FA-D641-A591-5B61-37E880980080}"/>
              </a:ext>
            </a:extLst>
          </p:cNvPr>
          <p:cNvSpPr txBox="1"/>
          <p:nvPr/>
        </p:nvSpPr>
        <p:spPr>
          <a:xfrm>
            <a:off x="7109888" y="2205086"/>
            <a:ext cx="474715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Blechumhausung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Abstreifer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zugängliche Schmieradapter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Passive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Andrückeinheit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Winkelgetriebe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Servoelektrischer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Antrieb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kundenseitig adaptierbarer Servomotor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Robuste Führung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Kugelumlaufführung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Großer Hub / hohe Greifkraft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BB5CEBF2-1C02-9094-FE33-4609F317D700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A231336-5720-E83C-6C2D-90CEC336736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27C1651-9F55-4953-77FC-D7182F66E0B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82C9680-4664-9044-D84D-559AD329D8AC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E90C942-54CA-F9E2-0890-80323739130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519BC8F-6C66-2C75-DE92-FEC92B86E247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EEED37A-584E-AD1B-6703-963B3E78EA5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11B4051C-300A-A37A-BC5F-2524D52504C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0FDCF62-4F0A-CA65-ABBD-55BDA31F069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23A19657-0874-789F-BC34-F060E48358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9C724E8-2CE3-F02D-BAD9-0120992DABB5}"/>
              </a:ext>
            </a:extLst>
          </p:cNvPr>
          <p:cNvGrpSpPr/>
          <p:nvPr/>
        </p:nvGrpSpPr>
        <p:grpSpPr>
          <a:xfrm>
            <a:off x="3107323" y="6126962"/>
            <a:ext cx="615588" cy="580234"/>
            <a:chOff x="1348804" y="2955415"/>
            <a:chExt cx="2213040" cy="208594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4E5CA50-9594-9EAE-6FA9-018C9AE3B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8888A65-A6D1-3C47-4F1F-7871C8D1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1F15871-0D3D-5BB6-6A15-FB3A81BA7133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7BB29293-042D-3D7F-FA67-3C3FCC268889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F5A9AC9-F579-ECBC-A4A1-22903395B192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2101962-20B7-7E40-CB6B-AAEDF9151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13" name="Textfeld 125">
            <a:extLst>
              <a:ext uri="{FF2B5EF4-FFF2-40B4-BE49-F238E27FC236}">
                <a16:creationId xmlns:a16="http://schemas.microsoft.com/office/drawing/2014/main" id="{D252FBB5-52B0-7994-3583-E87AFFB04096}"/>
              </a:ext>
            </a:extLst>
          </p:cNvPr>
          <p:cNvSpPr txBox="1"/>
          <p:nvPr/>
        </p:nvSpPr>
        <p:spPr>
          <a:xfrm>
            <a:off x="5316339" y="6562560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06ACFD8-FC3D-8E1E-BF2B-5539C67D5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776" y="6089110"/>
            <a:ext cx="526231" cy="5262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64603C9-1E5D-E069-04EF-61683292A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42621" y="6029051"/>
            <a:ext cx="363340" cy="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35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2-Finger Greifer-Schwenkmodule</a:t>
            </a:r>
            <a:b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Handhabung von Rotorwellen und Antriebswellen</a:t>
            </a:r>
            <a:endParaRPr lang="de-DE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Funktion und Nutzen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Maschinenbeladung einer Drehmaschine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: Handhabung von Rotor- und Antriebswelle OP1 + OP2</a:t>
            </a:r>
            <a:endParaRPr lang="de-DE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Umfang</a:t>
            </a:r>
            <a:r>
              <a:rPr lang="de-DE" sz="1600" dirty="0">
                <a:solidFill>
                  <a:srgbClr val="003D6A"/>
                </a:solidFill>
              </a:rPr>
              <a:t> - jedes Modul besteht aus: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1x Schwenkeinheit SRU-plus 50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1x Schwenkkopf SRH-plus-D 40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2 x dichter 2-Finger Parallelgreifer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DPG-plus 100 (IP67)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Adapterplatten mit platzsparender interner Luftdurchführung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8 x Magnetsensoren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Kundenspezifische Aufsatzbacken</a:t>
            </a:r>
            <a:br>
              <a:rPr lang="de-DE" sz="2000" b="1" dirty="0"/>
            </a:br>
            <a:r>
              <a:rPr lang="de-DE" sz="1600" dirty="0" err="1">
                <a:solidFill>
                  <a:srgbClr val="003D6A"/>
                </a:solidFill>
              </a:rPr>
              <a:t>Gasnitrocarburierte</a:t>
            </a:r>
            <a:r>
              <a:rPr lang="de-DE" sz="1600" dirty="0">
                <a:solidFill>
                  <a:srgbClr val="003D6A"/>
                </a:solidFill>
              </a:rPr>
              <a:t> &amp; oxidierte Stahleinsätze</a:t>
            </a:r>
          </a:p>
          <a:p>
            <a:pPr>
              <a:buClr>
                <a:schemeClr val="bg2"/>
              </a:buClr>
              <a:buSzPct val="100000"/>
            </a:pPr>
            <a:endParaRPr lang="de-DE" sz="100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Komplette Projektabwicklung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FFF8B10-3EA6-105B-5B46-33418622F83A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7437151-B9DC-D968-85AB-FE879DF2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07BB7B1-E7AA-5EFA-B73C-E1AFE0B0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FC830D9-61AA-5FA0-1525-C5E672C87C7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4F92EB4C-3A34-CB83-0F72-373DC0B9B86F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BA1D4CD-300B-7194-B75C-037CF77600AC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0C336A7-FB87-FD56-5ACF-002085671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A915E3E-0F47-D750-A3EC-2ED8C10CC89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17" name="Rechteck 80">
              <a:extLst>
                <a:ext uri="{FF2B5EF4-FFF2-40B4-BE49-F238E27FC236}">
                  <a16:creationId xmlns:a16="http://schemas.microsoft.com/office/drawing/2014/main" id="{47746D6B-4C7D-5289-2D40-1A30B900F5DA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81">
              <a:extLst>
                <a:ext uri="{FF2B5EF4-FFF2-40B4-BE49-F238E27FC236}">
                  <a16:creationId xmlns:a16="http://schemas.microsoft.com/office/drawing/2014/main" id="{D4EF92BD-D447-9E13-16A5-81ACCB7C37E4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gekrümmt 82">
              <a:extLst>
                <a:ext uri="{FF2B5EF4-FFF2-40B4-BE49-F238E27FC236}">
                  <a16:creationId xmlns:a16="http://schemas.microsoft.com/office/drawing/2014/main" id="{94786828-E638-7A71-3FD2-DCB763DDC769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Pfeil: nach links gekrümmt 83">
              <a:extLst>
                <a:ext uri="{FF2B5EF4-FFF2-40B4-BE49-F238E27FC236}">
                  <a16:creationId xmlns:a16="http://schemas.microsoft.com/office/drawing/2014/main" id="{1E18F529-B3F2-05C1-5BB8-E9DB78646CA3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E210082-4C58-7749-AA75-6D6D9C7E989F}"/>
              </a:ext>
            </a:extLst>
          </p:cNvPr>
          <p:cNvGrpSpPr/>
          <p:nvPr/>
        </p:nvGrpSpPr>
        <p:grpSpPr>
          <a:xfrm>
            <a:off x="4705000" y="6063021"/>
            <a:ext cx="2230500" cy="723308"/>
            <a:chOff x="6821047" y="3812424"/>
            <a:chExt cx="2230500" cy="72330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AB9C175-3D23-45E8-3EB2-44E07CF85886}"/>
                </a:ext>
              </a:extLst>
            </p:cNvPr>
            <p:cNvGrpSpPr/>
            <p:nvPr/>
          </p:nvGrpSpPr>
          <p:grpSpPr>
            <a:xfrm>
              <a:off x="6821047" y="3812424"/>
              <a:ext cx="2230500" cy="723308"/>
              <a:chOff x="3486608" y="2216930"/>
              <a:chExt cx="2230500" cy="723308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FBB5BFB1-9BD2-BD79-8666-AA75FC07AC2B}"/>
                  </a:ext>
                </a:extLst>
              </p:cNvPr>
              <p:cNvGrpSpPr/>
              <p:nvPr/>
            </p:nvGrpSpPr>
            <p:grpSpPr>
              <a:xfrm>
                <a:off x="3486608" y="2216930"/>
                <a:ext cx="2230500" cy="723308"/>
                <a:chOff x="3486608" y="2216930"/>
                <a:chExt cx="2230500" cy="723308"/>
              </a:xfrm>
            </p:grpSpPr>
            <p:sp>
              <p:nvSpPr>
                <p:cNvPr id="26" name="Textfeld 127">
                  <a:extLst>
                    <a:ext uri="{FF2B5EF4-FFF2-40B4-BE49-F238E27FC236}">
                      <a16:creationId xmlns:a16="http://schemas.microsoft.com/office/drawing/2014/main" id="{25DB4633-6B3C-80EF-C41D-594DAE8688F4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  <p:sp>
              <p:nvSpPr>
                <p:cNvPr id="27" name="Textfeld 125">
                  <a:extLst>
                    <a:ext uri="{FF2B5EF4-FFF2-40B4-BE49-F238E27FC236}">
                      <a16:creationId xmlns:a16="http://schemas.microsoft.com/office/drawing/2014/main" id="{822CC080-7649-446E-9E7D-9F6977ABF6C7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28" name="Textfeld 123">
                  <a:extLst>
                    <a:ext uri="{FF2B5EF4-FFF2-40B4-BE49-F238E27FC236}">
                      <a16:creationId xmlns:a16="http://schemas.microsoft.com/office/drawing/2014/main" id="{6BB2797E-D8F0-2308-AA73-13E1A7F4F535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WET</a:t>
                  </a:r>
                </a:p>
              </p:txBody>
            </p:sp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29E7EA42-3FFA-8C2A-5115-A91F08B3F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587" y="2216930"/>
                  <a:ext cx="526231" cy="526231"/>
                </a:xfrm>
                <a:prstGeom prst="rect">
                  <a:avLst/>
                </a:prstGeom>
              </p:spPr>
            </p:pic>
          </p:grp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E4DB4ED7-4A46-EE2A-AE8C-FA147732F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79778" y="2291521"/>
                <a:ext cx="461426" cy="461426"/>
              </a:xfrm>
              <a:prstGeom prst="rect">
                <a:avLst/>
              </a:prstGeom>
            </p:spPr>
          </p:pic>
        </p:grp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DA6FAD0-962E-78F6-8017-3AA933DE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9796" y="3859969"/>
              <a:ext cx="495199" cy="495199"/>
            </a:xfrm>
            <a:prstGeom prst="rect">
              <a:avLst/>
            </a:prstGeom>
          </p:spPr>
        </p:pic>
      </p:grpSp>
      <p:grpSp>
        <p:nvGrpSpPr>
          <p:cNvPr id="7169" name="Gruppieren 7168">
            <a:extLst>
              <a:ext uri="{FF2B5EF4-FFF2-40B4-BE49-F238E27FC236}">
                <a16:creationId xmlns:a16="http://schemas.microsoft.com/office/drawing/2014/main" id="{512B85FC-F11C-AC86-9868-8DFBF179AC27}"/>
              </a:ext>
            </a:extLst>
          </p:cNvPr>
          <p:cNvGrpSpPr>
            <a:grpSpLocks noChangeAspect="1"/>
          </p:cNvGrpSpPr>
          <p:nvPr/>
        </p:nvGrpSpPr>
        <p:grpSpPr>
          <a:xfrm>
            <a:off x="545775" y="6203559"/>
            <a:ext cx="1340756" cy="360000"/>
            <a:chOff x="3925843" y="2250144"/>
            <a:chExt cx="4020027" cy="1079398"/>
          </a:xfrm>
        </p:grpSpPr>
        <p:sp>
          <p:nvSpPr>
            <p:cNvPr id="7172" name="Zylinder 7171">
              <a:extLst>
                <a:ext uri="{FF2B5EF4-FFF2-40B4-BE49-F238E27FC236}">
                  <a16:creationId xmlns:a16="http://schemas.microsoft.com/office/drawing/2014/main" id="{83245C35-ECE2-8312-370F-870EA6C1DC2B}"/>
                </a:ext>
              </a:extLst>
            </p:cNvPr>
            <p:cNvSpPr/>
            <p:nvPr/>
          </p:nvSpPr>
          <p:spPr>
            <a:xfrm rot="5400000">
              <a:off x="4312279" y="2039372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73" name="Zylinder 7172">
              <a:extLst>
                <a:ext uri="{FF2B5EF4-FFF2-40B4-BE49-F238E27FC236}">
                  <a16:creationId xmlns:a16="http://schemas.microsoft.com/office/drawing/2014/main" id="{7C441D98-2088-B15C-86BC-869CFB67931D}"/>
                </a:ext>
              </a:extLst>
            </p:cNvPr>
            <p:cNvSpPr/>
            <p:nvPr/>
          </p:nvSpPr>
          <p:spPr>
            <a:xfrm rot="5400000">
              <a:off x="5319883" y="1923602"/>
              <a:ext cx="1079398" cy="1732481"/>
            </a:xfrm>
            <a:prstGeom prst="can">
              <a:avLst>
                <a:gd name="adj" fmla="val 3490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74" name="Zylinder 7173">
              <a:extLst>
                <a:ext uri="{FF2B5EF4-FFF2-40B4-BE49-F238E27FC236}">
                  <a16:creationId xmlns:a16="http://schemas.microsoft.com/office/drawing/2014/main" id="{2BD5D24E-6414-27FD-D681-70846B8D8162}"/>
                </a:ext>
              </a:extLst>
            </p:cNvPr>
            <p:cNvSpPr/>
            <p:nvPr/>
          </p:nvSpPr>
          <p:spPr>
            <a:xfrm rot="5400000">
              <a:off x="6831361" y="2039371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D8B15ED-E7A0-4A3F-4C94-59EFD0F9C20B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01839F4-F846-B8DA-AB3A-9D0051E0FE0B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Grafik 7" descr="Informationen mit einfarbiger Füllung">
              <a:extLst>
                <a:ext uri="{FF2B5EF4-FFF2-40B4-BE49-F238E27FC236}">
                  <a16:creationId xmlns:a16="http://schemas.microsoft.com/office/drawing/2014/main" id="{23331033-A1B6-F1B1-AB1D-8F1DD5B63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7168" name="Grafik 7167">
            <a:extLst>
              <a:ext uri="{FF2B5EF4-FFF2-40B4-BE49-F238E27FC236}">
                <a16:creationId xmlns:a16="http://schemas.microsoft.com/office/drawing/2014/main" id="{A9629F72-ABDF-BCBE-637F-8495D40DDC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486" y="2111967"/>
            <a:ext cx="2635331" cy="3564000"/>
          </a:xfrm>
          <a:prstGeom prst="rect">
            <a:avLst/>
          </a:prstGeom>
        </p:spPr>
      </p:pic>
      <p:pic>
        <p:nvPicPr>
          <p:cNvPr id="7176" name="Grafik 7175">
            <a:extLst>
              <a:ext uri="{FF2B5EF4-FFF2-40B4-BE49-F238E27FC236}">
                <a16:creationId xmlns:a16="http://schemas.microsoft.com/office/drawing/2014/main" id="{DB5EFEAE-F9AD-54F0-7DC2-D04FFD98D0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54" y="2111967"/>
            <a:ext cx="2626266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742C0D6-23EF-2472-56ED-6E63CD0A2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44" y="2829981"/>
            <a:ext cx="2475614" cy="334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0F7813-85EF-2CB4-0EA2-D9E405A34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59" y="2878161"/>
            <a:ext cx="2467098" cy="334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D5BCB0-9258-04D7-E096-40C46B73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2-Finger Greifer-Schwenkmodule</a:t>
            </a:r>
            <a:b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Handhabung von Rotorwellen und Antriebswellen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208A79-252C-754F-7464-0F27B805E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62066-A403-B236-63F2-911BCB001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0F2E87-FF0B-A0AF-D342-CE3D6FB79E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000" dirty="0"/>
              <a:t>Die Greifer-Schwenkmodule werden auf einem Portalsystem zwischen Zentrallager und Drehmaschine betrieben </a:t>
            </a:r>
            <a:r>
              <a:rPr lang="de-DE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 Portalsysteme sind ebenfalls Umfang von SCHUNK Engineering</a:t>
            </a:r>
            <a:endParaRPr lang="de-DE" sz="2000" b="1" dirty="0">
              <a:solidFill>
                <a:schemeClr val="accent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4EF0BE-CB9C-CBD6-8798-79FA4FC59F4F}"/>
              </a:ext>
            </a:extLst>
          </p:cNvPr>
          <p:cNvSpPr txBox="1"/>
          <p:nvPr/>
        </p:nvSpPr>
        <p:spPr>
          <a:xfrm>
            <a:off x="4494083" y="3227235"/>
            <a:ext cx="3432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1x </a:t>
            </a:r>
            <a:r>
              <a:rPr lang="de-DE" sz="1800">
                <a:solidFill>
                  <a:srgbClr val="003D6A"/>
                </a:solidFill>
              </a:rPr>
              <a:t>Schwenkeinheit </a:t>
            </a:r>
            <a:r>
              <a:rPr lang="de-DE">
                <a:solidFill>
                  <a:srgbClr val="003D6A"/>
                </a:solidFill>
              </a:rPr>
              <a:t>SRU-plus 50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C12C8A-1F3F-3F31-7470-9382B72CCBB2}"/>
              </a:ext>
            </a:extLst>
          </p:cNvPr>
          <p:cNvSpPr txBox="1"/>
          <p:nvPr/>
        </p:nvSpPr>
        <p:spPr>
          <a:xfrm>
            <a:off x="4715667" y="4295696"/>
            <a:ext cx="2989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 sz="1800">
                <a:solidFill>
                  <a:srgbClr val="003D6A"/>
                </a:solidFill>
              </a:rPr>
              <a:t>Adapterplatten mit platzsparender interner Luftdurchführung</a:t>
            </a:r>
            <a:endParaRPr lang="de-DE">
              <a:solidFill>
                <a:srgbClr val="003D6A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34377E-DB38-E48F-1270-4B396DAA8594}"/>
              </a:ext>
            </a:extLst>
          </p:cNvPr>
          <p:cNvSpPr txBox="1"/>
          <p:nvPr/>
        </p:nvSpPr>
        <p:spPr>
          <a:xfrm>
            <a:off x="4321919" y="5329699"/>
            <a:ext cx="3776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2 x </a:t>
            </a:r>
            <a:r>
              <a:rPr lang="de-DE" sz="1800">
                <a:solidFill>
                  <a:srgbClr val="003D6A"/>
                </a:solidFill>
              </a:rPr>
              <a:t>dichter</a:t>
            </a:r>
            <a:r>
              <a:rPr lang="de-DE">
                <a:solidFill>
                  <a:srgbClr val="003D6A"/>
                </a:solidFill>
              </a:rPr>
              <a:t> 2-Finger </a:t>
            </a:r>
            <a:r>
              <a:rPr lang="de-DE" sz="1800">
                <a:solidFill>
                  <a:srgbClr val="003D6A"/>
                </a:solidFill>
              </a:rPr>
              <a:t>Parallelgreifer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DPG-plus 100 (IP67) mit kundenspezifischen Aufsatzbacken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509CD1-799A-F45D-6C91-3C74AEC7A965}"/>
              </a:ext>
            </a:extLst>
          </p:cNvPr>
          <p:cNvSpPr txBox="1"/>
          <p:nvPr/>
        </p:nvSpPr>
        <p:spPr>
          <a:xfrm>
            <a:off x="4459777" y="3736073"/>
            <a:ext cx="3501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1x </a:t>
            </a:r>
            <a:r>
              <a:rPr lang="de-DE" sz="1800">
                <a:solidFill>
                  <a:srgbClr val="003D6A"/>
                </a:solidFill>
              </a:rPr>
              <a:t>Schwenkkopf </a:t>
            </a:r>
            <a:r>
              <a:rPr lang="de-DE">
                <a:solidFill>
                  <a:srgbClr val="003D6A"/>
                </a:solidFill>
              </a:rPr>
              <a:t>SRH-plus-D 40</a:t>
            </a: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90BC1416-3FA8-ED63-D181-C1AA4A1825C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926749" y="3411901"/>
            <a:ext cx="1041452" cy="8990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3C07EFDB-75B7-91DA-B11B-C9D83033C57F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2602173" y="3411901"/>
            <a:ext cx="1891911" cy="89902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4D41F06F-F08A-482C-DD9E-DBC7F55CFB4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7961055" y="3920739"/>
            <a:ext cx="1325820" cy="38767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F385D201-BDB3-A004-1048-C2E9C51337F6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2695575" y="3920738"/>
            <a:ext cx="1764203" cy="37495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21D23B94-F4A3-35F1-B65C-24AB7AA3AE1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705166" y="4672154"/>
            <a:ext cx="2360039" cy="8520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A52CE627-790D-FF5A-AC68-D4E5194DB237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2809875" y="4757360"/>
            <a:ext cx="1905792" cy="461665"/>
          </a:xfrm>
          <a:prstGeom prst="bentConnector3">
            <a:avLst>
              <a:gd name="adj1" fmla="val 23011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7E7C9541-B9F2-A704-6F76-B11E4B365BA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8098914" y="5579137"/>
            <a:ext cx="1556716" cy="21222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C3794D96-05B5-7D58-1AB2-68BF7F4362E4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>
            <a:off x="2695575" y="5652864"/>
            <a:ext cx="1626344" cy="13850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43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3-Finger Doppelgreifer + Schnellwechselsystem</a:t>
            </a:r>
            <a:br>
              <a:rPr lang="de-DE"/>
            </a:br>
            <a:r>
              <a:rPr lang="de-DE" sz="2400" b="0"/>
              <a:t>Leichtbauweise mit maximaler Greifkraft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7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 und Nutzen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3-Finger-Doppelgreifer mit manuellem Schnellwechselsystem am Roboter. Reduzierung des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Greifergewichts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ermöglicht schwerere Werkstücke am bestehenden Roboter.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2x 3-Finger-Zentrischgreifer PZN-plus 125-2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Schnellwechselsystem SHS-125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Leichtbau-Adapterplatte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Druckerhaltungsventil SDV-P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mit spitzen Einsätzen für höhere Reibung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highlight>
                <a:srgbClr val="FFFF00"/>
              </a:highlight>
              <a:uLnTx/>
              <a:uFillTx/>
              <a:latin typeface="Fago Pro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Komplette Projektabwicklung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Auslegung, Konstruktion und Montage durch SCHUNK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E5BE8C-D7A5-93A2-0D84-D7982B39B63A}"/>
              </a:ext>
            </a:extLst>
          </p:cNvPr>
          <p:cNvGrpSpPr/>
          <p:nvPr/>
        </p:nvGrpSpPr>
        <p:grpSpPr>
          <a:xfrm>
            <a:off x="2548441" y="6110324"/>
            <a:ext cx="629579" cy="598693"/>
            <a:chOff x="4749430" y="2974495"/>
            <a:chExt cx="2215224" cy="210655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D97823B-4150-B60D-3EC1-D3B3910A7A3C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10E9D58-11F3-0FFE-0070-47FFF1C99E5E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: obere Ecken abgeschnitten 10">
              <a:extLst>
                <a:ext uri="{FF2B5EF4-FFF2-40B4-BE49-F238E27FC236}">
                  <a16:creationId xmlns:a16="http://schemas.microsoft.com/office/drawing/2014/main" id="{82FB9763-2519-F1EF-399C-B5B63F09AE87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C7473AD-8489-F293-E8C0-9275B735BD21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3" name="Rechteck: obere Ecken abgeschnitten 12">
              <a:extLst>
                <a:ext uri="{FF2B5EF4-FFF2-40B4-BE49-F238E27FC236}">
                  <a16:creationId xmlns:a16="http://schemas.microsoft.com/office/drawing/2014/main" id="{39A5B4DD-DC14-A601-6B85-63696F882C8A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2308326-F9CC-7E87-2238-53ABEB248692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9F2CBF5-5436-B9C4-A692-5C8FDCFB09F9}"/>
              </a:ext>
            </a:extLst>
          </p:cNvPr>
          <p:cNvGrpSpPr/>
          <p:nvPr/>
        </p:nvGrpSpPr>
        <p:grpSpPr>
          <a:xfrm>
            <a:off x="3491472" y="6110324"/>
            <a:ext cx="693325" cy="573682"/>
            <a:chOff x="1359016" y="3758268"/>
            <a:chExt cx="947956" cy="784373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073F2EC-1554-AE92-8175-2CD4237241AF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9C8A92E-211C-90A1-0F2E-19294423D9FB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3F3D497-71CE-4B86-8199-1B7E1BBFD3F6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D73EE3FA-FA69-82D4-9CDF-B757DC4839D8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3EE92E07-4EFF-3AF6-B4AB-8759911AB7D1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EDDEA488-ABC8-07E4-B1D4-0F5A3EA60230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4601115B-DA24-79E2-8925-2BAF013DED8D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10C2FE0-EF0A-A35F-194F-22A7F9862F3A}"/>
              </a:ext>
            </a:extLst>
          </p:cNvPr>
          <p:cNvGrpSpPr/>
          <p:nvPr/>
        </p:nvGrpSpPr>
        <p:grpSpPr>
          <a:xfrm>
            <a:off x="4624160" y="6048017"/>
            <a:ext cx="2284290" cy="723308"/>
            <a:chOff x="3486608" y="2216930"/>
            <a:chExt cx="2284290" cy="723308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652F325-E109-6AB8-4AAC-B95CD7729FC4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6" name="Grafik 124">
                <a:extLst>
                  <a:ext uri="{FF2B5EF4-FFF2-40B4-BE49-F238E27FC236}">
                    <a16:creationId xmlns:a16="http://schemas.microsoft.com/office/drawing/2014/main" id="{77B88603-0EE6-36D9-34F5-638C789F0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7" name="Textfeld 127">
                <a:extLst>
                  <a:ext uri="{FF2B5EF4-FFF2-40B4-BE49-F238E27FC236}">
                    <a16:creationId xmlns:a16="http://schemas.microsoft.com/office/drawing/2014/main" id="{009ADD01-4B71-49F2-366F-B11DC60E188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8" name="Textfeld 125">
                <a:extLst>
                  <a:ext uri="{FF2B5EF4-FFF2-40B4-BE49-F238E27FC236}">
                    <a16:creationId xmlns:a16="http://schemas.microsoft.com/office/drawing/2014/main" id="{4EA5D38A-F6E0-A0C8-B2A2-AD74AB85BBB1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9" name="Textfeld 123">
                <a:extLst>
                  <a:ext uri="{FF2B5EF4-FFF2-40B4-BE49-F238E27FC236}">
                    <a16:creationId xmlns:a16="http://schemas.microsoft.com/office/drawing/2014/main" id="{A245782A-81E6-346F-FC97-AED472B32C9F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2A56C66A-74AE-ACDE-B20F-02B381383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F09018E-D8AC-14BA-75F5-BF254DBB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C3B902F4-EF7C-FBE5-7D5B-1A59C79D4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292" y="6058545"/>
            <a:ext cx="720000" cy="720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8A7E059-51B7-BA88-2135-A6E33B3C70B6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63B0FB7-6C81-1F37-575D-517BCB704AEE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5" name="Grafik 64" descr="Informationen mit einfarbiger Füllung">
              <a:extLst>
                <a:ext uri="{FF2B5EF4-FFF2-40B4-BE49-F238E27FC236}">
                  <a16:creationId xmlns:a16="http://schemas.microsoft.com/office/drawing/2014/main" id="{296464C0-87F5-D8D3-0498-62FFF170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F7429224-70CE-4A2F-A780-7642B69E180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948" y="2106604"/>
            <a:ext cx="4459429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7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3-Finger Doppelgreifer + Schnellwechselsystem</a:t>
            </a:r>
            <a:br>
              <a:rPr lang="de-DE" sz="3200"/>
            </a:br>
            <a:r>
              <a:rPr lang="de-DE" sz="2400" b="0"/>
              <a:t>Leichtbauweise mit maximaler Greifkraft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8949036" y="4436923"/>
            <a:ext cx="305701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2x 3-Finger-Zentrischgreifer PZN-plus 125-2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mit kundenspezifischen Aufsatzbacken: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spitze Einsätze für höhere Reibung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B760B8-8D7A-00BA-69DA-5B4BD61D9254}"/>
              </a:ext>
            </a:extLst>
          </p:cNvPr>
          <p:cNvSpPr txBox="1"/>
          <p:nvPr/>
        </p:nvSpPr>
        <p:spPr>
          <a:xfrm>
            <a:off x="680515" y="2569957"/>
            <a:ext cx="356379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ManuelleS</a:t>
            </a:r>
            <a:r>
              <a:rPr lang="en-US" sz="1800"/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Schnellwechselsystem</a:t>
            </a:r>
            <a:br>
              <a:rPr lang="en-US" sz="1800"/>
            </a:br>
            <a:r>
              <a:rPr lang="en-US" sz="1800"/>
              <a:t>SHS-125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8DE92AA-202B-3FFE-EC7B-8EBF07A324BC}"/>
              </a:ext>
            </a:extLst>
          </p:cNvPr>
          <p:cNvSpPr txBox="1"/>
          <p:nvPr/>
        </p:nvSpPr>
        <p:spPr>
          <a:xfrm>
            <a:off x="875030" y="3768364"/>
            <a:ext cx="272542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err="1"/>
              <a:t>Leichtbau-Adapterplatte</a:t>
            </a:r>
            <a:endParaRPr lang="en-US" sz="180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7EF61C82-ABB6-573E-2026-FA70114AA952}"/>
              </a:ext>
            </a:extLst>
          </p:cNvPr>
          <p:cNvSpPr txBox="1"/>
          <p:nvPr/>
        </p:nvSpPr>
        <p:spPr>
          <a:xfrm>
            <a:off x="1417367" y="4123363"/>
            <a:ext cx="312297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err="1"/>
              <a:t>Druckerhaltungsventil</a:t>
            </a:r>
            <a:r>
              <a:rPr lang="en-US" sz="1800"/>
              <a:t> SDV-P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57C77E-6298-4521-0684-B474FA7D9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08001" y="1486507"/>
            <a:ext cx="4176000" cy="5390244"/>
          </a:xfrm>
          <a:prstGeom prst="rect">
            <a:avLst/>
          </a:prstGeom>
        </p:spPr>
      </p:pic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939FEF72-5D69-2402-D70E-8A258727E451}"/>
              </a:ext>
            </a:extLst>
          </p:cNvPr>
          <p:cNvCxnSpPr>
            <a:cxnSpLocks/>
          </p:cNvCxnSpPr>
          <p:nvPr/>
        </p:nvCxnSpPr>
        <p:spPr>
          <a:xfrm flipV="1">
            <a:off x="3597924" y="3276600"/>
            <a:ext cx="2377426" cy="67690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5DF6C47B-7147-9854-9FC9-12444702634C}"/>
              </a:ext>
            </a:extLst>
          </p:cNvPr>
          <p:cNvCxnSpPr>
            <a:cxnSpLocks/>
          </p:cNvCxnSpPr>
          <p:nvPr/>
        </p:nvCxnSpPr>
        <p:spPr>
          <a:xfrm flipV="1">
            <a:off x="4540338" y="4308029"/>
            <a:ext cx="2102288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EF13BE1-40A7-C435-3A6C-E9CDDFCA3C35}"/>
              </a:ext>
            </a:extLst>
          </p:cNvPr>
          <p:cNvCxnSpPr>
            <a:cxnSpLocks/>
          </p:cNvCxnSpPr>
          <p:nvPr/>
        </p:nvCxnSpPr>
        <p:spPr>
          <a:xfrm rot="10800000">
            <a:off x="7167600" y="4740955"/>
            <a:ext cx="1740784" cy="738664"/>
          </a:xfrm>
          <a:prstGeom prst="bentConnector3">
            <a:avLst>
              <a:gd name="adj1" fmla="val 10019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9A8E7953-22D6-72D6-798F-03DD3C0B93F3}"/>
              </a:ext>
            </a:extLst>
          </p:cNvPr>
          <p:cNvCxnSpPr>
            <a:cxnSpLocks/>
          </p:cNvCxnSpPr>
          <p:nvPr/>
        </p:nvCxnSpPr>
        <p:spPr>
          <a:xfrm rot="10800000">
            <a:off x="5975350" y="4695166"/>
            <a:ext cx="2973686" cy="784453"/>
          </a:xfrm>
          <a:prstGeom prst="bentConnector3">
            <a:avLst>
              <a:gd name="adj1" fmla="val 10090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Verbinder: gewinkelt 3">
            <a:extLst>
              <a:ext uri="{FF2B5EF4-FFF2-40B4-BE49-F238E27FC236}">
                <a16:creationId xmlns:a16="http://schemas.microsoft.com/office/drawing/2014/main" id="{6353800C-171E-A951-5A9A-D4E3FC049BFE}"/>
              </a:ext>
            </a:extLst>
          </p:cNvPr>
          <p:cNvCxnSpPr>
            <a:cxnSpLocks/>
          </p:cNvCxnSpPr>
          <p:nvPr/>
        </p:nvCxnSpPr>
        <p:spPr>
          <a:xfrm flipV="1">
            <a:off x="3400878" y="2212743"/>
            <a:ext cx="2420802" cy="81620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38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Schwerlast Handling</a:t>
            </a:r>
            <a:br>
              <a:rPr lang="de-DE"/>
            </a:br>
            <a:r>
              <a:rPr lang="de-DE" sz="2400" b="0"/>
              <a:t>Handling eines ca. 350 kg schweren Motorblocks für LKW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 - Werkzeugmaschine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 und Kundennutzen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Umsetzen des Guss-Rohteils in die Werkzeugmaschine. 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Mehrfacher Toleranzausgleich ermöglicht das Spannen auf rohen Spannkonturen mit mehreren Millimeter Bauteiltoleranz.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C-Achse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x-y-z Ausgleichseinheit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2-Finger Parallelgreifer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Schwenkfinger mit Toleranzausgleich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Adapterplatten und weiteres Zubehör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898B26-CC83-A76E-AA1E-ADF11DEF1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14" y="1817837"/>
            <a:ext cx="2695334" cy="3907056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E45E43-8FFC-9654-4271-49A4EA0BF9AD}"/>
              </a:ext>
            </a:extLst>
          </p:cNvPr>
          <p:cNvGrpSpPr/>
          <p:nvPr/>
        </p:nvGrpSpPr>
        <p:grpSpPr>
          <a:xfrm>
            <a:off x="4600818" y="6026170"/>
            <a:ext cx="2284290" cy="723308"/>
            <a:chOff x="3486608" y="2216930"/>
            <a:chExt cx="2284290" cy="723308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E212621E-004F-D811-657E-9E9BC18F2F21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2" name="Grafik 124">
                <a:extLst>
                  <a:ext uri="{FF2B5EF4-FFF2-40B4-BE49-F238E27FC236}">
                    <a16:creationId xmlns:a16="http://schemas.microsoft.com/office/drawing/2014/main" id="{E80F4B5D-856F-F056-0880-9A6F4AC91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3" name="Textfeld 127">
                <a:extLst>
                  <a:ext uri="{FF2B5EF4-FFF2-40B4-BE49-F238E27FC236}">
                    <a16:creationId xmlns:a16="http://schemas.microsoft.com/office/drawing/2014/main" id="{A6ECDE15-5719-ED0A-135A-A0D20F6E678F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4" name="Textfeld 125">
                <a:extLst>
                  <a:ext uri="{FF2B5EF4-FFF2-40B4-BE49-F238E27FC236}">
                    <a16:creationId xmlns:a16="http://schemas.microsoft.com/office/drawing/2014/main" id="{C6512E67-F1C1-7623-8294-91B7D8D8868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5" name="Textfeld 123">
                <a:extLst>
                  <a:ext uri="{FF2B5EF4-FFF2-40B4-BE49-F238E27FC236}">
                    <a16:creationId xmlns:a16="http://schemas.microsoft.com/office/drawing/2014/main" id="{3D1ACCB0-85C1-B44C-825B-DD91636A8CB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802EEB2D-B775-E1C6-A6C3-0005B549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BE19C4F-9FCB-076C-A227-CD6EC8D16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0BC894A-129D-5AF5-AE7A-0E8A75A26702}"/>
              </a:ext>
            </a:extLst>
          </p:cNvPr>
          <p:cNvGrpSpPr/>
          <p:nvPr/>
        </p:nvGrpSpPr>
        <p:grpSpPr>
          <a:xfrm>
            <a:off x="3518052" y="6215016"/>
            <a:ext cx="652151" cy="389081"/>
            <a:chOff x="4308916" y="3967993"/>
            <a:chExt cx="1908397" cy="1138572"/>
          </a:xfrm>
        </p:grpSpPr>
        <p:sp>
          <p:nvSpPr>
            <p:cNvPr id="18" name="Rechteck 80">
              <a:extLst>
                <a:ext uri="{FF2B5EF4-FFF2-40B4-BE49-F238E27FC236}">
                  <a16:creationId xmlns:a16="http://schemas.microsoft.com/office/drawing/2014/main" id="{708124A2-7BB7-9D6C-7456-89935C1F7E2B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81">
              <a:extLst>
                <a:ext uri="{FF2B5EF4-FFF2-40B4-BE49-F238E27FC236}">
                  <a16:creationId xmlns:a16="http://schemas.microsoft.com/office/drawing/2014/main" id="{1FD2FC8F-B75D-030F-1D87-D2847769FD11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gekrümmt 82">
              <a:extLst>
                <a:ext uri="{FF2B5EF4-FFF2-40B4-BE49-F238E27FC236}">
                  <a16:creationId xmlns:a16="http://schemas.microsoft.com/office/drawing/2014/main" id="{BE8BF2AC-63AF-8DAC-2EB9-679E71A0A587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Pfeil: nach links gekrümmt 83">
              <a:extLst>
                <a:ext uri="{FF2B5EF4-FFF2-40B4-BE49-F238E27FC236}">
                  <a16:creationId xmlns:a16="http://schemas.microsoft.com/office/drawing/2014/main" id="{B62E46C2-3FE6-F9D6-941A-34B214D3C5FB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FAB4A34-3EF3-B673-CEDF-B43BFD2293BE}"/>
              </a:ext>
            </a:extLst>
          </p:cNvPr>
          <p:cNvGrpSpPr/>
          <p:nvPr/>
        </p:nvGrpSpPr>
        <p:grpSpPr>
          <a:xfrm>
            <a:off x="2642478" y="6152039"/>
            <a:ext cx="535542" cy="509270"/>
            <a:chOff x="4749430" y="2974495"/>
            <a:chExt cx="2215224" cy="210655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366EC74-22D6-B746-D306-8089275783D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95953C6-DC0A-A2AF-9E97-E7B5CB6D89DC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5" name="Rechteck: obere Ecken abgeschnitten 24">
              <a:extLst>
                <a:ext uri="{FF2B5EF4-FFF2-40B4-BE49-F238E27FC236}">
                  <a16:creationId xmlns:a16="http://schemas.microsoft.com/office/drawing/2014/main" id="{F35EF127-91E8-8530-0A1F-DECA24B6A25B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153F0EF-770F-C1A9-A6EC-E983742346B9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7" name="Rechteck: obere Ecken abgeschnitten 26">
              <a:extLst>
                <a:ext uri="{FF2B5EF4-FFF2-40B4-BE49-F238E27FC236}">
                  <a16:creationId xmlns:a16="http://schemas.microsoft.com/office/drawing/2014/main" id="{1C1D9DA1-1CA7-7E19-4CBF-5C6263026512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24C6995-2AE2-DF0E-AC54-7EC7B1D0E31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762AF924-9039-493E-1F9E-6D91D2E23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734" y="6035607"/>
            <a:ext cx="720000" cy="72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4272BA5-1041-AE87-1CE2-954D6B137195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D373E71-60F1-5703-508A-356D176792F3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05E66909-376D-A6FF-5668-7E886728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99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642EB5-43AE-DD83-2B0A-18CE030D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Schwerlast Handling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eines ca. 350 kg schweren Motorblocks für LKW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B725BD-8E5D-FBD4-D7F4-03FA3DB67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9548C1-7FF8-A968-4801-9BF5FE627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 - Werkzeugmaschine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487A1B-0E2B-6C60-F599-1DF804E29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474" y="2109937"/>
            <a:ext cx="2868451" cy="41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25FD33-E57D-CB47-004A-9308DF53B28D}"/>
              </a:ext>
            </a:extLst>
          </p:cNvPr>
          <p:cNvSpPr txBox="1"/>
          <p:nvPr/>
        </p:nvSpPr>
        <p:spPr>
          <a:xfrm>
            <a:off x="5448299" y="2535680"/>
            <a:ext cx="81592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C-Achse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D6F1EE-66D3-770A-57D8-70860F89247B}"/>
              </a:ext>
            </a:extLst>
          </p:cNvPr>
          <p:cNvSpPr txBox="1"/>
          <p:nvPr/>
        </p:nvSpPr>
        <p:spPr>
          <a:xfrm>
            <a:off x="5448299" y="3218181"/>
            <a:ext cx="2454198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 sz="1800">
                <a:solidFill>
                  <a:srgbClr val="003D6A"/>
                </a:solidFill>
              </a:rPr>
              <a:t>x-y-z Ausgleichseinheit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4BF65BB-C0EC-3289-D601-D7E3182848B7}"/>
              </a:ext>
            </a:extLst>
          </p:cNvPr>
          <p:cNvSpPr txBox="1"/>
          <p:nvPr/>
        </p:nvSpPr>
        <p:spPr>
          <a:xfrm>
            <a:off x="5448299" y="3766481"/>
            <a:ext cx="238366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2-Finger Parallelgreifer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A4DF0C-9012-1A11-A7A8-711C03380936}"/>
              </a:ext>
            </a:extLst>
          </p:cNvPr>
          <p:cNvSpPr txBox="1"/>
          <p:nvPr/>
        </p:nvSpPr>
        <p:spPr>
          <a:xfrm>
            <a:off x="5448299" y="5503131"/>
            <a:ext cx="381995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Schwenkfinger mit Toleranzausgleich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147B95-D506-CF95-4044-97A056317E52}"/>
              </a:ext>
            </a:extLst>
          </p:cNvPr>
          <p:cNvSpPr txBox="1"/>
          <p:nvPr/>
        </p:nvSpPr>
        <p:spPr>
          <a:xfrm>
            <a:off x="8451015" y="2960876"/>
            <a:ext cx="3180724" cy="1611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Weiteres: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Adapterplatten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Sensoren, Getriebe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Blasdüsen zur Reinigung der </a:t>
            </a:r>
            <a:r>
              <a:rPr lang="de-DE" err="1"/>
              <a:t>Greiferpins</a:t>
            </a:r>
            <a:r>
              <a:rPr lang="de-DE"/>
              <a:t> inkl. Verschlauchung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F39EE33-30AB-1446-B7FB-8F2BFD09C6F5}"/>
              </a:ext>
            </a:extLst>
          </p:cNvPr>
          <p:cNvCxnSpPr>
            <a:cxnSpLocks/>
          </p:cNvCxnSpPr>
          <p:nvPr/>
        </p:nvCxnSpPr>
        <p:spPr>
          <a:xfrm rot="10800000">
            <a:off x="3718197" y="2660330"/>
            <a:ext cx="162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54916422-1C77-44D4-E4C8-7CBCCBFBC9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35712" y="5627781"/>
            <a:ext cx="935583" cy="21673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3CA765-CA2A-DF20-05E4-59BC75CF72AC}"/>
              </a:ext>
            </a:extLst>
          </p:cNvPr>
          <p:cNvCxnSpPr>
            <a:cxnSpLocks/>
          </p:cNvCxnSpPr>
          <p:nvPr/>
        </p:nvCxnSpPr>
        <p:spPr>
          <a:xfrm rot="10800000">
            <a:off x="3502197" y="3332481"/>
            <a:ext cx="183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2E489352-0053-EFAA-7DC1-DDDA51FEA160}"/>
              </a:ext>
            </a:extLst>
          </p:cNvPr>
          <p:cNvCxnSpPr>
            <a:cxnSpLocks/>
          </p:cNvCxnSpPr>
          <p:nvPr/>
        </p:nvCxnSpPr>
        <p:spPr>
          <a:xfrm rot="10800000">
            <a:off x="3970197" y="3891131"/>
            <a:ext cx="1368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3987A22-1EDE-444C-98F2-7CADA19D8E0F}"/>
              </a:ext>
            </a:extLst>
          </p:cNvPr>
          <p:cNvCxnSpPr>
            <a:cxnSpLocks/>
          </p:cNvCxnSpPr>
          <p:nvPr/>
        </p:nvCxnSpPr>
        <p:spPr>
          <a:xfrm rot="10800000">
            <a:off x="2242197" y="5627782"/>
            <a:ext cx="309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766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CFC8-131F-EAA6-AF46-03130DD03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AAEEF78-C621-0C7C-AD9C-BC72FC40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Drehdurchführung DDF-060</a:t>
            </a:r>
            <a:br>
              <a:rPr lang="de-DE"/>
            </a:br>
            <a:r>
              <a:rPr lang="de-DE" sz="2400" b="0"/>
              <a:t>Be- und Entladung von Blechbearbeitungsmaschinen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0877F5-EB14-CE88-C65E-7B0D9878EE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Blechbearbeitung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A088A80-5ED6-0660-033B-3F06C97EF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82B4D1B-CBF8-EE21-4803-EF454C6722F8}"/>
              </a:ext>
            </a:extLst>
          </p:cNvPr>
          <p:cNvSpPr txBox="1"/>
          <p:nvPr/>
        </p:nvSpPr>
        <p:spPr>
          <a:xfrm>
            <a:off x="6928688" y="2051213"/>
            <a:ext cx="492834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DDF-060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Drehdurchführung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Durchführung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1 x Pneumatik G1/4 Zoll 4-10 bar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1 x Pneumatik G1/8 Zoll 4-10 bar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1 x Vakuum G1/4 Zoll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Elektrische Durchführung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4 x </a:t>
            </a:r>
            <a:r>
              <a:rPr lang="de-DE" sz="1600">
                <a:solidFill>
                  <a:srgbClr val="002060"/>
                </a:solidFill>
                <a:latin typeface="Fago Pro" panose="02000506040000020004" pitchFamily="2" charset="0"/>
              </a:rPr>
              <a:t>ASI+/-, AUX+/-, Stecker M12 4-polig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Befestigungsbohrbild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nach kundenspezifischen Angaben möglich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kurze Projektdurchlaufzeit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88B4EB9-6E87-46B5-1A7D-C192471BC06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8AC5290-2960-CA7C-A875-7CAEE1F207B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8EAC4FA-06D0-932C-73C6-23D84B22FF3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DEAB22E-E8B5-64D3-01FE-B7BF2ADA926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14C976-1B7C-FFFB-5931-E0F5B0B02DD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A1AA35C-3A19-CA8A-78BF-C8FC3AF53E1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BB2F884-BB55-E934-87D0-A83B5C370E9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AAFC8-92FB-C293-DB3E-C271BFDA7B4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CDA6F55-3D0F-C92F-57E1-A60024602D8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28282EDB-4956-E20D-EAD3-315EBCEDFB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AF42CA2B-4E99-D949-BBDF-778E60437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067" y="1617598"/>
            <a:ext cx="3230326" cy="3927604"/>
          </a:xfrm>
          <a:prstGeom prst="rect">
            <a:avLst/>
          </a:prstGeom>
        </p:spPr>
      </p:pic>
      <p:grpSp>
        <p:nvGrpSpPr>
          <p:cNvPr id="4" name="Gruppieren 77">
            <a:extLst>
              <a:ext uri="{FF2B5EF4-FFF2-40B4-BE49-F238E27FC236}">
                <a16:creationId xmlns:a16="http://schemas.microsoft.com/office/drawing/2014/main" id="{04E9B107-B9F3-4AE7-06C1-B2F8FE61AE97}"/>
              </a:ext>
            </a:extLst>
          </p:cNvPr>
          <p:cNvGrpSpPr/>
          <p:nvPr/>
        </p:nvGrpSpPr>
        <p:grpSpPr>
          <a:xfrm>
            <a:off x="3145671" y="6069834"/>
            <a:ext cx="488559" cy="662991"/>
            <a:chOff x="8899398" y="2717009"/>
            <a:chExt cx="791492" cy="1693066"/>
          </a:xfrm>
        </p:grpSpPr>
        <p:sp>
          <p:nvSpPr>
            <p:cNvPr id="6" name="Rechteck 80">
              <a:extLst>
                <a:ext uri="{FF2B5EF4-FFF2-40B4-BE49-F238E27FC236}">
                  <a16:creationId xmlns:a16="http://schemas.microsoft.com/office/drawing/2014/main" id="{8B91AD73-E9D4-DE49-A44F-18AF253525CB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81">
              <a:extLst>
                <a:ext uri="{FF2B5EF4-FFF2-40B4-BE49-F238E27FC236}">
                  <a16:creationId xmlns:a16="http://schemas.microsoft.com/office/drawing/2014/main" id="{4FCF9F33-6E89-DC75-9D5F-63933DAC4D67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Pfeil: nach rechts gekrümmt 82">
              <a:extLst>
                <a:ext uri="{FF2B5EF4-FFF2-40B4-BE49-F238E27FC236}">
                  <a16:creationId xmlns:a16="http://schemas.microsoft.com/office/drawing/2014/main" id="{661A81C7-0EBE-0A72-B208-E1814CEED56B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" name="Pfeil: nach links gekrümmt 83">
              <a:extLst>
                <a:ext uri="{FF2B5EF4-FFF2-40B4-BE49-F238E27FC236}">
                  <a16:creationId xmlns:a16="http://schemas.microsoft.com/office/drawing/2014/main" id="{CF918938-AC7B-4842-FB98-18B9D3C42DF7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C6614B4-F0D9-15A6-D062-ED4AB8E2B264}"/>
              </a:ext>
            </a:extLst>
          </p:cNvPr>
          <p:cNvGrpSpPr/>
          <p:nvPr/>
        </p:nvGrpSpPr>
        <p:grpSpPr>
          <a:xfrm>
            <a:off x="4612490" y="6069834"/>
            <a:ext cx="2287650" cy="723308"/>
            <a:chOff x="3486608" y="2216930"/>
            <a:chExt cx="2287650" cy="72330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52639F8-65DE-799C-3119-780E1EF0F33E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15" name="Grafik 124">
                <a:extLst>
                  <a:ext uri="{FF2B5EF4-FFF2-40B4-BE49-F238E27FC236}">
                    <a16:creationId xmlns:a16="http://schemas.microsoft.com/office/drawing/2014/main" id="{09838CE5-DC95-BFE9-2184-32150D140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6" name="Textfeld 127">
                <a:extLst>
                  <a:ext uri="{FF2B5EF4-FFF2-40B4-BE49-F238E27FC236}">
                    <a16:creationId xmlns:a16="http://schemas.microsoft.com/office/drawing/2014/main" id="{BCDDF0D5-2B3F-D928-D005-7F79D81291AC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7" name="Textfeld 125">
                <a:extLst>
                  <a:ext uri="{FF2B5EF4-FFF2-40B4-BE49-F238E27FC236}">
                    <a16:creationId xmlns:a16="http://schemas.microsoft.com/office/drawing/2014/main" id="{E3D1000D-4E69-B2AA-8022-E10230C37A8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8" name="Textfeld 123">
                <a:extLst>
                  <a:ext uri="{FF2B5EF4-FFF2-40B4-BE49-F238E27FC236}">
                    <a16:creationId xmlns:a16="http://schemas.microsoft.com/office/drawing/2014/main" id="{645DB03B-FB2D-5EC7-34E4-F674A0120189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AAE278A4-BC88-E6D7-3413-1DB6F9A19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2ABB9BC-7B76-FBE8-6D7F-A2BF0172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596B2D65-C2ED-353F-6EC4-EAC68E4D1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5604" y="6038742"/>
            <a:ext cx="724525" cy="7245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F7CC26E-DCA0-5D27-9907-40B38A853D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387" y="6089394"/>
            <a:ext cx="640553" cy="6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DD914-7CC2-C37B-4358-37992224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C25079C-1CBB-DB53-82FE-C49221DA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</a:t>
            </a:r>
            <a:br>
              <a:rPr lang="de-DE"/>
            </a:br>
            <a:r>
              <a:rPr lang="de-DE" sz="2400" b="0"/>
              <a:t>Handling von Zylinderlaufbuchsen für Schiffsmotoren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2FC5AF-B1EE-27A8-7C5D-58E880D10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7FB614AE-3621-CA5D-3F70-3EA3DC778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6A12DFB-13AF-1BE9-29DE-5F2A3015255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7E7073A-5780-985F-D12D-3614BEF4603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358B0A0-9077-FE26-3F99-6B69E67859F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978F3A8-5C27-0B19-8496-332397C1AEC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BD1D772-8C30-73D3-ED3E-ABB1710832B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DD48036-4316-5015-58B0-D43F250136F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016E024-3379-B1DE-E7FF-815D2D100C5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1D9A0E3-93D1-660F-98FD-4876E0C13F6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1670374-BC4F-7144-2FEA-028BB2A66E22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CAD5698-7701-EC57-2753-325BA4D1D4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A0CB991-E563-E2CE-0BCD-D04FC59EDCB4}"/>
              </a:ext>
            </a:extLst>
          </p:cNvPr>
          <p:cNvSpPr txBox="1"/>
          <p:nvPr/>
        </p:nvSpPr>
        <p:spPr>
          <a:xfrm>
            <a:off x="6820588" y="1851750"/>
            <a:ext cx="5036450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Be- und Entladen einer Drehmaschine mit sehr schweren Zylinderlaufbuchsen (350 kg)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Hohe Flexibilität bei großem Bauteilespektrum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hohe Skalierbarkeit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Handhabung von schweren Bauteilen &gt;350 kg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Einfaches &amp; schnelles tauschen von Verschleißteilen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wechselbaren Spanneinsätzen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200CF46-0894-549F-1EA0-75CAF70DEB65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3FF1378-FBEC-84CB-5081-5E55467EA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19091DA-235B-E2C1-592A-50763A21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73F1CBD-0D74-96FE-CF07-7614AF377543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BFDECD85-DDB3-6001-3708-7CC964A2ABC8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4647BB5-2D6C-2E9E-18E3-42A9D8BD0229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E531846-0BE8-FF65-15C0-2B431F682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B50CDE9-4E51-9FCE-7F8B-0BBBF4C70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884" y="6049671"/>
            <a:ext cx="720000" cy="7200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723B4AA-63D7-5735-6B19-467EC6903D82}"/>
              </a:ext>
            </a:extLst>
          </p:cNvPr>
          <p:cNvGrpSpPr/>
          <p:nvPr/>
        </p:nvGrpSpPr>
        <p:grpSpPr>
          <a:xfrm>
            <a:off x="4620260" y="6026170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8FD5C41-4F9F-BC45-8830-D06E7C4EEAEB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D6B52E06-F4F3-45C5-17B6-C3E03EA5A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D500AF12-CE35-B40F-5FF6-28B9A3FA01FC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B6E9C1DA-20AE-B013-03FB-83244D1EB65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DCBEB6FD-966C-651B-EB89-DBB5F0F1FB8C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A06A64BD-82B1-621B-F31D-803EE9790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A131EE0-75FA-E6FB-DA10-CBDFCE75B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9829E8A-F114-699F-77AC-19518F78B277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F073D93-49F1-AE29-F80D-8E9F4A655EB7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9" name="Grafik 28" descr="Informationen mit einfarbiger Füllung">
              <a:extLst>
                <a:ext uri="{FF2B5EF4-FFF2-40B4-BE49-F238E27FC236}">
                  <a16:creationId xmlns:a16="http://schemas.microsoft.com/office/drawing/2014/main" id="{09FA3A7F-05AC-1E4C-D83B-F26B4AE7B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5A2A1E4F-FCDB-53E6-B3F7-2BA01744105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483" y="1718663"/>
            <a:ext cx="363245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84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7A8DD-FDBC-5481-B2BB-FCD831D2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7B50B81-8919-62EE-3A16-2EDFC1C6B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Schnellwechselsystem</a:t>
            </a:r>
            <a:br>
              <a:rPr lang="de-DE"/>
            </a:br>
            <a:r>
              <a:rPr lang="de-DE" sz="2400" b="0"/>
              <a:t>Be- und Entladung von Blechbearbeitungsmaschinen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71B488-7B09-BBC2-CDE9-97593A44CE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Blechbearbeitung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E639430-8D44-754F-87C7-F404D2A8F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E49ED6F-6992-C9DA-4982-B220C8E45976}"/>
              </a:ext>
            </a:extLst>
          </p:cNvPr>
          <p:cNvSpPr txBox="1"/>
          <p:nvPr/>
        </p:nvSpPr>
        <p:spPr>
          <a:xfrm>
            <a:off x="6928688" y="2111501"/>
            <a:ext cx="49283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SWS-060-T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Schnellwechselsystem, 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</a:rPr>
              <a:t>      Zuladung bis 75 kg, </a:t>
            </a:r>
            <a:r>
              <a:rPr lang="de-DE" sz="1600" err="1">
                <a:solidFill>
                  <a:srgbClr val="003D6A"/>
                </a:solidFill>
              </a:rPr>
              <a:t>Mxy</a:t>
            </a:r>
            <a:r>
              <a:rPr lang="de-DE" sz="1600">
                <a:solidFill>
                  <a:srgbClr val="003D6A"/>
                </a:solidFill>
              </a:rPr>
              <a:t> bis 197 </a:t>
            </a:r>
            <a:r>
              <a:rPr lang="de-DE" sz="1600" err="1">
                <a:solidFill>
                  <a:srgbClr val="003D6A"/>
                </a:solidFill>
              </a:rPr>
              <a:t>Nm</a:t>
            </a:r>
            <a:endParaRPr lang="de-DE" sz="16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Durchführung Pneumatik/Vakuum und Elektrik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2 x G18“ Pneumatik/Vakuum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4 Pins für </a:t>
            </a:r>
            <a:r>
              <a:rPr lang="de-DE" sz="1600" err="1">
                <a:solidFill>
                  <a:srgbClr val="003D6A"/>
                </a:solidFill>
              </a:rPr>
              <a:t>ASi</a:t>
            </a:r>
            <a:r>
              <a:rPr lang="de-DE" sz="1600">
                <a:solidFill>
                  <a:srgbClr val="003D6A"/>
                </a:solidFill>
              </a:rPr>
              <a:t>-Bus 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Befestigungsbohrbild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nach kundenspezifischen Angaben möglich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kurze Projektdurchlaufzeit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6E232B8-141C-E433-8DEF-67BF00AADE3A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F5B2393-72B6-FEC0-4BFD-612F652CE7C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1D5ACAD-19D6-0DDE-96EE-336312A11F6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0A2C659-D8F5-1E33-FDD3-C308BCF702CC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2A57745-C985-7C39-2370-ED04896478E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F909AD9-4A9E-CADD-BDCF-2B83AFFCC4C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B206115-1BE3-9D3B-80D5-47FC98A4203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B2269E1-7293-B71F-D47C-D18E8A0304D5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C7F8E1E-97AB-51E8-9A3C-33239B35969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7F6C168-0AF6-2DE5-8A49-E067C94A0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F82FDD87-A458-0AC2-3B67-FD7A99188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139" y="2044579"/>
            <a:ext cx="4382609" cy="307364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D82A4B4-C5E1-8B9C-9FCA-C4D01ED39AAD}"/>
              </a:ext>
            </a:extLst>
          </p:cNvPr>
          <p:cNvGrpSpPr/>
          <p:nvPr/>
        </p:nvGrpSpPr>
        <p:grpSpPr>
          <a:xfrm>
            <a:off x="3019423" y="6129952"/>
            <a:ext cx="612287" cy="559445"/>
            <a:chOff x="1359016" y="3758268"/>
            <a:chExt cx="947956" cy="784373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89A4CD68-727D-1E23-1415-9801A41E0E9F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D9CD81C-9DE1-CC8D-7C79-7F4D2521B30D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590A38C-A626-97FB-70F9-FB48C1018F5D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0E927FBD-BAA5-C346-4A63-1AB24537AEB0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E3448379-465B-6D2F-8E16-BC18EDE2EF1A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95EA8923-6525-CD86-8C54-E08406341E83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: nach rechts 13">
              <a:extLst>
                <a:ext uri="{FF2B5EF4-FFF2-40B4-BE49-F238E27FC236}">
                  <a16:creationId xmlns:a16="http://schemas.microsoft.com/office/drawing/2014/main" id="{D8AA373A-2549-4F60-19B4-83143AFE0D5E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AF8848B-F492-023A-1C4D-BA0C8DFC32D8}"/>
              </a:ext>
            </a:extLst>
          </p:cNvPr>
          <p:cNvGrpSpPr/>
          <p:nvPr/>
        </p:nvGrpSpPr>
        <p:grpSpPr>
          <a:xfrm>
            <a:off x="4622413" y="6026170"/>
            <a:ext cx="2287650" cy="723308"/>
            <a:chOff x="3486608" y="2216930"/>
            <a:chExt cx="2287650" cy="72330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5CDE71C8-4E11-15A2-9F23-5785F14FCD09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18" name="Grafik 124">
                <a:extLst>
                  <a:ext uri="{FF2B5EF4-FFF2-40B4-BE49-F238E27FC236}">
                    <a16:creationId xmlns:a16="http://schemas.microsoft.com/office/drawing/2014/main" id="{0C4B0F85-2584-74F6-F0C7-2FF7801DF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9" name="Textfeld 127">
                <a:extLst>
                  <a:ext uri="{FF2B5EF4-FFF2-40B4-BE49-F238E27FC236}">
                    <a16:creationId xmlns:a16="http://schemas.microsoft.com/office/drawing/2014/main" id="{1529172E-7003-9EAE-2DBF-E4A5EF53E788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0" name="Textfeld 125">
                <a:extLst>
                  <a:ext uri="{FF2B5EF4-FFF2-40B4-BE49-F238E27FC236}">
                    <a16:creationId xmlns:a16="http://schemas.microsoft.com/office/drawing/2014/main" id="{C86A7FE0-5D89-29AE-527B-E71F5D27B19F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E27DAF1C-0927-C06B-5F4C-28164129DDE1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35D38D9E-1955-ABD3-48D5-362652D7F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7C81CC5-A22F-41FA-8F47-2BF3A889D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41F8DBA6-F3B6-2490-038C-895CF4140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5798" y="6091535"/>
            <a:ext cx="682596" cy="68259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4D3639B-011E-3C48-0860-718B88F00C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1452" y="6091062"/>
            <a:ext cx="656512" cy="6565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9BB5F4D-8D64-8A72-672C-26C0708FCD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6983" y="59764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86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B9EEE-AF27-1CB4-2733-28A8F1C0A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DC8699-2A0D-ED52-31B6-E6741A3F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3-Finger </a:t>
            </a:r>
            <a:r>
              <a:rPr lang="de-DE" err="1"/>
              <a:t>Zentrischgreifer</a:t>
            </a:r>
            <a:br>
              <a:rPr lang="de-DE"/>
            </a:br>
            <a:r>
              <a:rPr lang="de-DE" sz="2400" b="0"/>
              <a:t>Handling von Teilen innerhalb der Reinigungsmaschine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A547DA4-99BE-449F-34F7-975D6A3094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9D1ED2-D679-8260-E9C3-785F851B2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 </a:t>
            </a:r>
            <a:r>
              <a:rPr lang="de-DE"/>
              <a:t>- Reinigung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5C72FDE-D952-6E66-A511-102C19095EE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365BF85-7205-8322-77A0-01C541A50A7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93558716-E886-E015-F3BE-89B22E6D43C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D648FCC-81C0-02DD-F465-304CC1DB4F5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CCA5D55-72CE-B9B4-F84E-F6925605FB6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AC7ADAF-3563-44C0-8E7E-B9C13E002F3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6D0CC3AB-E732-58BA-7CB3-CEC182506A7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00EFEAE-0096-C874-4906-3E61DE3046C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560DA94-C4A1-C6D5-680E-41603B66291E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5689751-693A-8A6B-5996-0F8C9E588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5836BA4-263E-3B16-1A1B-A944894895F4}"/>
              </a:ext>
            </a:extLst>
          </p:cNvPr>
          <p:cNvSpPr txBox="1"/>
          <p:nvPr/>
        </p:nvSpPr>
        <p:spPr>
          <a:xfrm>
            <a:off x="7056949" y="2110913"/>
            <a:ext cx="4800089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Dichter 3-Finger </a:t>
            </a:r>
            <a:r>
              <a:rPr lang="de-DE" sz="2000" b="1" err="1">
                <a:solidFill>
                  <a:srgbClr val="003D6A"/>
                </a:solidFill>
              </a:rPr>
              <a:t>Zentrischgreifer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Material: Edelstahl und hochseewasserbeständiges Aluminium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Chemisch und thermisch beständige doppelte Abdichtung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robustem Abstreifer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</a:rPr>
              <a:t>  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Anschraubbild Aufsatzbacken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analog DPZ-plus 80</a:t>
            </a:r>
            <a:endParaRPr lang="de-DE" sz="20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Ein Ansprechpartner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für den gesamten Aufbau inkl. Konstruktion und Montage</a:t>
            </a:r>
          </a:p>
        </p:txBody>
      </p:sp>
      <p:pic>
        <p:nvPicPr>
          <p:cNvPr id="4" name="Grafik 7">
            <a:extLst>
              <a:ext uri="{FF2B5EF4-FFF2-40B4-BE49-F238E27FC236}">
                <a16:creationId xmlns:a16="http://schemas.microsoft.com/office/drawing/2014/main" id="{241D953E-85F0-E320-1AAF-AEDE96745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922" y="1768942"/>
            <a:ext cx="4363717" cy="355910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CB39F39-94CC-46B9-1F3D-2F2AC6593F0E}"/>
              </a:ext>
            </a:extLst>
          </p:cNvPr>
          <p:cNvGrpSpPr/>
          <p:nvPr/>
        </p:nvGrpSpPr>
        <p:grpSpPr>
          <a:xfrm>
            <a:off x="3136482" y="6078676"/>
            <a:ext cx="535488" cy="644657"/>
            <a:chOff x="8262702" y="2955415"/>
            <a:chExt cx="2265482" cy="337860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0101DDF-5107-0F87-13E9-74A3D011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144" y="2955415"/>
              <a:ext cx="2213040" cy="2109399"/>
            </a:xfrm>
            <a:prstGeom prst="rect">
              <a:avLst/>
            </a:prstGeom>
          </p:spPr>
        </p:pic>
        <p:sp>
          <p:nvSpPr>
            <p:cNvPr id="8" name="Träne 7">
              <a:extLst>
                <a:ext uri="{FF2B5EF4-FFF2-40B4-BE49-F238E27FC236}">
                  <a16:creationId xmlns:a16="http://schemas.microsoft.com/office/drawing/2014/main" id="{627B887F-49E9-0247-99CF-5FEE9D4795D6}"/>
                </a:ext>
              </a:extLst>
            </p:cNvPr>
            <p:cNvSpPr/>
            <p:nvPr/>
          </p:nvSpPr>
          <p:spPr>
            <a:xfrm rot="9907541">
              <a:off x="8769685" y="48799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räne 8">
              <a:extLst>
                <a:ext uri="{FF2B5EF4-FFF2-40B4-BE49-F238E27FC236}">
                  <a16:creationId xmlns:a16="http://schemas.microsoft.com/office/drawing/2014/main" id="{505BF418-46F1-BDFF-E131-AFB95E16819B}"/>
                </a:ext>
              </a:extLst>
            </p:cNvPr>
            <p:cNvSpPr/>
            <p:nvPr/>
          </p:nvSpPr>
          <p:spPr>
            <a:xfrm rot="10024092">
              <a:off x="9057268" y="511982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räne 9">
              <a:extLst>
                <a:ext uri="{FF2B5EF4-FFF2-40B4-BE49-F238E27FC236}">
                  <a16:creationId xmlns:a16="http://schemas.microsoft.com/office/drawing/2014/main" id="{5627E359-AF33-0159-D7A8-BF3803728A8A}"/>
                </a:ext>
              </a:extLst>
            </p:cNvPr>
            <p:cNvSpPr/>
            <p:nvPr/>
          </p:nvSpPr>
          <p:spPr>
            <a:xfrm rot="9907541">
              <a:off x="8620903" y="5078718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räne 10">
              <a:extLst>
                <a:ext uri="{FF2B5EF4-FFF2-40B4-BE49-F238E27FC236}">
                  <a16:creationId xmlns:a16="http://schemas.microsoft.com/office/drawing/2014/main" id="{BB0618FC-2596-333A-3745-FBA360729FBA}"/>
                </a:ext>
              </a:extLst>
            </p:cNvPr>
            <p:cNvSpPr/>
            <p:nvPr/>
          </p:nvSpPr>
          <p:spPr>
            <a:xfrm rot="9907541">
              <a:off x="8906651" y="5315040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räne 11">
              <a:extLst>
                <a:ext uri="{FF2B5EF4-FFF2-40B4-BE49-F238E27FC236}">
                  <a16:creationId xmlns:a16="http://schemas.microsoft.com/office/drawing/2014/main" id="{1EA909DB-4020-0725-3D63-73FDCE281A8E}"/>
                </a:ext>
              </a:extLst>
            </p:cNvPr>
            <p:cNvSpPr/>
            <p:nvPr/>
          </p:nvSpPr>
          <p:spPr>
            <a:xfrm rot="9907541">
              <a:off x="8832376" y="50783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räne 12">
              <a:extLst>
                <a:ext uri="{FF2B5EF4-FFF2-40B4-BE49-F238E27FC236}">
                  <a16:creationId xmlns:a16="http://schemas.microsoft.com/office/drawing/2014/main" id="{F71CD1D1-8780-D6AA-DE2B-49C7C035BA94}"/>
                </a:ext>
              </a:extLst>
            </p:cNvPr>
            <p:cNvSpPr/>
            <p:nvPr/>
          </p:nvSpPr>
          <p:spPr>
            <a:xfrm rot="9907541">
              <a:off x="8725823" y="523656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räne 13">
              <a:extLst>
                <a:ext uri="{FF2B5EF4-FFF2-40B4-BE49-F238E27FC236}">
                  <a16:creationId xmlns:a16="http://schemas.microsoft.com/office/drawing/2014/main" id="{82823CE6-1C5D-CB0A-EA03-3309C902703E}"/>
                </a:ext>
              </a:extLst>
            </p:cNvPr>
            <p:cNvSpPr/>
            <p:nvPr/>
          </p:nvSpPr>
          <p:spPr>
            <a:xfrm rot="9907541">
              <a:off x="8612073" y="539475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6824917F-7DCE-E506-D658-21D3B2D9D8DD}"/>
                </a:ext>
              </a:extLst>
            </p:cNvPr>
            <p:cNvSpPr/>
            <p:nvPr/>
          </p:nvSpPr>
          <p:spPr>
            <a:xfrm rot="1984860">
              <a:off x="8262702" y="5554014"/>
              <a:ext cx="215241" cy="780005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E454CA17-A01E-92C4-4D90-4E7A280AC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696" y="6054674"/>
            <a:ext cx="724525" cy="724525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D7BFD3A-F25F-5C82-4E4C-3A7E6D0D354E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5E9E775-1DA1-9507-DF36-D6AB1A21E8EF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20" name="Grafik 124">
                <a:extLst>
                  <a:ext uri="{FF2B5EF4-FFF2-40B4-BE49-F238E27FC236}">
                    <a16:creationId xmlns:a16="http://schemas.microsoft.com/office/drawing/2014/main" id="{9CD1B8E7-5A92-4C8D-4711-E29E5DA55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1" name="Textfeld 127">
                <a:extLst>
                  <a:ext uri="{FF2B5EF4-FFF2-40B4-BE49-F238E27FC236}">
                    <a16:creationId xmlns:a16="http://schemas.microsoft.com/office/drawing/2014/main" id="{D76942FC-7D86-0F35-1666-226865C0C47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2" name="Textfeld 125">
                <a:extLst>
                  <a:ext uri="{FF2B5EF4-FFF2-40B4-BE49-F238E27FC236}">
                    <a16:creationId xmlns:a16="http://schemas.microsoft.com/office/drawing/2014/main" id="{9A4338B8-E15A-FDDD-A9A9-8CDEF0407149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3" name="Textfeld 123">
                <a:extLst>
                  <a:ext uri="{FF2B5EF4-FFF2-40B4-BE49-F238E27FC236}">
                    <a16:creationId xmlns:a16="http://schemas.microsoft.com/office/drawing/2014/main" id="{BFF3A6DF-9B3B-5FAD-C200-E634783DD66D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9A61842E-953B-2C81-586A-34428D4D1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C23B065-C722-897C-75B0-71D99885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05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844E-4952-F5D2-2DA8-852D27F4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0D62AAA-DF25-BDE8-5AB6-45F5C9E6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2-Achs Lineareinheit</a:t>
            </a:r>
            <a:br>
              <a:rPr lang="de-DE"/>
            </a:br>
            <a:r>
              <a:rPr lang="de-DE" sz="2400" b="0"/>
              <a:t>Umsetzen von Elektronikgehäuse im Folgeverbundwerkzeugen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34E80D-7938-D3B2-82DF-B64DB80AA6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938"/>
            <a:ext cx="8996816" cy="338554"/>
          </a:xfrm>
        </p:spPr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Blechbearbeitung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DC21728-8D64-EAA5-98B5-D93394ACE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D26E345-AD09-F122-FED5-5CF5CF7D02A8}"/>
              </a:ext>
            </a:extLst>
          </p:cNvPr>
          <p:cNvSpPr txBox="1"/>
          <p:nvPr/>
        </p:nvSpPr>
        <p:spPr>
          <a:xfrm>
            <a:off x="7166205" y="2114652"/>
            <a:ext cx="46908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Anwendung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Handling für ein Folgeverbundwerkzeug. Gefertigt werden Gehäuse für Autoradios.</a:t>
            </a:r>
            <a:br>
              <a:rPr lang="de-DE" sz="1600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Im Pressentakt müssen drei Teile zeitgleich gegriffen und in die nächste Werkzeugstufe transportiert werden.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Achsen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X-Achse: LDF-UF-1000-1050-1460</a:t>
            </a:r>
            <a:br>
              <a:rPr lang="de-DE" sz="1600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Z-Achse: LDT-EL-0600-0100-0460 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Leistungs- und Geberkabel, Kompakt-Ejektor mit Vakuumgreifer, Montagewinkel für Z-Achse, 3x pneumatische Z-Achsen und Energiekette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B12860-1986-80CA-0F74-187477B2EFD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38E0576-471E-6355-C199-5C9B55B8529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253AF5F-3D7D-C6DC-07D1-4116EF86DCC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F29C61A-4E3B-A76B-0DEF-7159107DC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FC54CB0-3E53-F3BB-316F-1B8B94087819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4B36E3A0-4254-D353-EA9F-03EFF6A982A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A088A43-D733-1DDD-D8A6-AA470884433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1A4846DF-19DC-45A4-DE04-60089289842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A70E6FB-1CB3-1CAE-8EAC-8D79AA741F37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1F8165E-3FD0-D1C7-CB2F-F6F6611759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E1726AF-9B1C-6A95-442F-52315A1D3E9E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DDE0E1C-6CDC-D766-7BAF-862B54D813EB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29D48BA-F3F6-D19B-B1B1-126540E69EB1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30BF87DA-AF48-3890-44D7-47E95826A43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0EBDC56D-7977-13CE-08AF-15E2985BC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30F0D997-89E3-52B8-884D-387E14CEEF81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796DA6B-5214-2F98-C17A-7A7E853C2989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4EC2B38-1727-D8BC-635A-B2856EB5B557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74CC2569-1FA8-78CD-FE62-31346BC02DB0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CBC81DB6-83E2-ABD1-61C8-9F438005167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1B5DC8C-157C-9700-DEF1-09A833C09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5" name="Pfeil: nach oben und unten 34">
              <a:extLst>
                <a:ext uri="{FF2B5EF4-FFF2-40B4-BE49-F238E27FC236}">
                  <a16:creationId xmlns:a16="http://schemas.microsoft.com/office/drawing/2014/main" id="{405DE890-5965-0DAF-96D6-8BAAA6F6833B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66D13C4D-9B36-347D-310B-BCBC35E73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834" y="6032087"/>
            <a:ext cx="704532" cy="70453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58F9051-D02B-CB6B-B857-7AC00ED45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0384" y="6072809"/>
            <a:ext cx="735483" cy="735483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A6EEAD6B-2D67-9112-89A3-C532210E69F2}"/>
              </a:ext>
            </a:extLst>
          </p:cNvPr>
          <p:cNvGrpSpPr/>
          <p:nvPr/>
        </p:nvGrpSpPr>
        <p:grpSpPr>
          <a:xfrm>
            <a:off x="4605174" y="6138108"/>
            <a:ext cx="2316225" cy="612936"/>
            <a:chOff x="4558826" y="6178245"/>
            <a:chExt cx="2316225" cy="612936"/>
          </a:xfrm>
        </p:grpSpPr>
        <p:pic>
          <p:nvPicPr>
            <p:cNvPr id="46" name="Grafik 128">
              <a:extLst>
                <a:ext uri="{FF2B5EF4-FFF2-40B4-BE49-F238E27FC236}">
                  <a16:creationId xmlns:a16="http://schemas.microsoft.com/office/drawing/2014/main" id="{183CDB02-5461-933D-8666-80DC21B8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47" name="Grafik 126">
              <a:extLst>
                <a:ext uri="{FF2B5EF4-FFF2-40B4-BE49-F238E27FC236}">
                  <a16:creationId xmlns:a16="http://schemas.microsoft.com/office/drawing/2014/main" id="{CCF6DB8C-2BB5-E025-058D-77C17C83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48" name="Grafik 124">
              <a:extLst>
                <a:ext uri="{FF2B5EF4-FFF2-40B4-BE49-F238E27FC236}">
                  <a16:creationId xmlns:a16="http://schemas.microsoft.com/office/drawing/2014/main" id="{02172BCA-70F6-B7ED-996E-F74A257CE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49" name="Textfeld 127">
              <a:extLst>
                <a:ext uri="{FF2B5EF4-FFF2-40B4-BE49-F238E27FC236}">
                  <a16:creationId xmlns:a16="http://schemas.microsoft.com/office/drawing/2014/main" id="{17B7E41D-EF85-6EC8-EEBE-69F290DE6883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50" name="Textfeld 125">
              <a:extLst>
                <a:ext uri="{FF2B5EF4-FFF2-40B4-BE49-F238E27FC236}">
                  <a16:creationId xmlns:a16="http://schemas.microsoft.com/office/drawing/2014/main" id="{10FA41C1-7F50-E72A-576C-91526797FC81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51" name="Textfeld 123">
              <a:extLst>
                <a:ext uri="{FF2B5EF4-FFF2-40B4-BE49-F238E27FC236}">
                  <a16:creationId xmlns:a16="http://schemas.microsoft.com/office/drawing/2014/main" id="{FFC2998E-788B-284E-B56A-12868DAD4E96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D75AD75-C65F-8EF2-F482-6E7475137CA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775" y="2039876"/>
            <a:ext cx="6480000" cy="35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5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34AF4-37AB-D585-8F6D-6B1921910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A9B7DA5-30FF-A1F1-E8DC-4ECB2A2A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PGN-plus, EGM</a:t>
            </a:r>
            <a:br>
              <a:rPr lang="de-DE"/>
            </a:br>
            <a:r>
              <a:rPr lang="de-DE" sz="2400" b="0"/>
              <a:t>Vereinzelung und Be- und Entladung von B-Säulen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A83F8C-936A-C2E2-BF09-FF013A3D46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Blechbearbeitung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BEC134-7D72-BF87-F4CD-683F187E4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600B6DBE-AF4A-B5DF-01EB-A924FAFA9C81}"/>
              </a:ext>
            </a:extLst>
          </p:cNvPr>
          <p:cNvSpPr txBox="1"/>
          <p:nvPr/>
        </p:nvSpPr>
        <p:spPr>
          <a:xfrm>
            <a:off x="7056949" y="2112999"/>
            <a:ext cx="4800089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Parallelgreifer PGN-plus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kundenspezifische </a:t>
            </a:r>
            <a:r>
              <a:rPr lang="de-DE" sz="1600" err="1">
                <a:solidFill>
                  <a:srgbClr val="003D6A"/>
                </a:solidFill>
              </a:rPr>
              <a:t>Greiferfinger</a:t>
            </a:r>
            <a:r>
              <a:rPr lang="de-DE" sz="1600">
                <a:solidFill>
                  <a:srgbClr val="003D6A"/>
                </a:solidFill>
              </a:rPr>
              <a:t> mit integrierter Spreizfunktion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Magnetgreifer EGM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schwimmend gelagert für flexible Werkstück Aufnahme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Ausgleicheinheit AGE-U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Ausgleichsrichtung X, Y, Z, Winkel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2BFAA02-1020-F244-3786-864233E96A5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58A4F52-AFA4-29EF-A225-0666ECE2005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1252322-7A3E-7A25-70CC-BD9819CFB1D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CBFD6A8-8F98-EFCC-C700-26092B0405B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B3930F4-EB53-127F-A477-E303EA3AC6EC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2C3029B-584E-1533-7BEE-B6B7E1F288B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4B8FB35-6CD9-2E2E-4F28-3C3EDA406DC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D14D69E-EA3C-6924-E602-54D4B7F64A6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0969E0A-70E9-7D01-8C79-ED397478BF2B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39F3C0AB-62EA-291F-20F6-8B68E29C06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35BEF-B8CE-4E33-7E78-FF046682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442" y="6148943"/>
            <a:ext cx="524769" cy="46646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158BFC7-667C-70B7-8D89-09CB68697694}"/>
              </a:ext>
            </a:extLst>
          </p:cNvPr>
          <p:cNvGrpSpPr/>
          <p:nvPr/>
        </p:nvGrpSpPr>
        <p:grpSpPr>
          <a:xfrm>
            <a:off x="3525036" y="6125797"/>
            <a:ext cx="931218" cy="489612"/>
            <a:chOff x="5817127" y="3512888"/>
            <a:chExt cx="2042778" cy="966832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F8D0486-22FC-DD4C-968C-6950581427EC}"/>
                </a:ext>
              </a:extLst>
            </p:cNvPr>
            <p:cNvSpPr/>
            <p:nvPr/>
          </p:nvSpPr>
          <p:spPr>
            <a:xfrm>
              <a:off x="6593747" y="3512888"/>
              <a:ext cx="880844" cy="74871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lussdiagramm: Daten 25">
              <a:extLst>
                <a:ext uri="{FF2B5EF4-FFF2-40B4-BE49-F238E27FC236}">
                  <a16:creationId xmlns:a16="http://schemas.microsoft.com/office/drawing/2014/main" id="{89F1CE08-A9A2-1685-E9F0-1B826751B8AF}"/>
                </a:ext>
              </a:extLst>
            </p:cNvPr>
            <p:cNvSpPr/>
            <p:nvPr/>
          </p:nvSpPr>
          <p:spPr>
            <a:xfrm>
              <a:off x="6694415" y="4261604"/>
              <a:ext cx="100667" cy="176170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lussdiagramm: Daten 26">
              <a:extLst>
                <a:ext uri="{FF2B5EF4-FFF2-40B4-BE49-F238E27FC236}">
                  <a16:creationId xmlns:a16="http://schemas.microsoft.com/office/drawing/2014/main" id="{D56B62FE-1ED7-8EB1-7D8C-73F4580803E9}"/>
                </a:ext>
              </a:extLst>
            </p:cNvPr>
            <p:cNvSpPr/>
            <p:nvPr/>
          </p:nvSpPr>
          <p:spPr>
            <a:xfrm>
              <a:off x="6990761" y="4261605"/>
              <a:ext cx="96050" cy="176170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lussdiagramm: Daten 27">
              <a:extLst>
                <a:ext uri="{FF2B5EF4-FFF2-40B4-BE49-F238E27FC236}">
                  <a16:creationId xmlns:a16="http://schemas.microsoft.com/office/drawing/2014/main" id="{3550A3E7-06CC-D8C6-F418-20E473E7EE98}"/>
                </a:ext>
              </a:extLst>
            </p:cNvPr>
            <p:cNvSpPr/>
            <p:nvPr/>
          </p:nvSpPr>
          <p:spPr>
            <a:xfrm>
              <a:off x="7282490" y="4261603"/>
              <a:ext cx="100667" cy="212474"/>
            </a:xfrm>
            <a:prstGeom prst="flowChartInputOutpu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D453C5-096A-87F3-6875-C61163AB4AE3}"/>
                </a:ext>
              </a:extLst>
            </p:cNvPr>
            <p:cNvSpPr/>
            <p:nvPr/>
          </p:nvSpPr>
          <p:spPr>
            <a:xfrm rot="417732">
              <a:off x="6593747" y="4395828"/>
              <a:ext cx="880844" cy="83892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feil: nach links gekrümmt 29">
              <a:extLst>
                <a:ext uri="{FF2B5EF4-FFF2-40B4-BE49-F238E27FC236}">
                  <a16:creationId xmlns:a16="http://schemas.microsoft.com/office/drawing/2014/main" id="{49B05143-C432-1E09-4D95-46C4BA72AA59}"/>
                </a:ext>
              </a:extLst>
            </p:cNvPr>
            <p:cNvSpPr/>
            <p:nvPr/>
          </p:nvSpPr>
          <p:spPr>
            <a:xfrm>
              <a:off x="7552471" y="3753025"/>
              <a:ext cx="307434" cy="508578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68A236D2-0A84-925A-78ED-79DFC32CD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127" y="3610761"/>
              <a:ext cx="737680" cy="670618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B527739-82C1-7A7C-A97B-DB4539F42302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4B35B52F-E654-2A32-AEB6-E7FC18F20E84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5" name="Grafik 124">
                <a:extLst>
                  <a:ext uri="{FF2B5EF4-FFF2-40B4-BE49-F238E27FC236}">
                    <a16:creationId xmlns:a16="http://schemas.microsoft.com/office/drawing/2014/main" id="{4AA5E8A1-C563-579A-5022-22393AB67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6" name="Textfeld 127">
                <a:extLst>
                  <a:ext uri="{FF2B5EF4-FFF2-40B4-BE49-F238E27FC236}">
                    <a16:creationId xmlns:a16="http://schemas.microsoft.com/office/drawing/2014/main" id="{90378C84-9A44-214D-52F1-E13D18F7C341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37" name="Textfeld 125">
                <a:extLst>
                  <a:ext uri="{FF2B5EF4-FFF2-40B4-BE49-F238E27FC236}">
                    <a16:creationId xmlns:a16="http://schemas.microsoft.com/office/drawing/2014/main" id="{3ADC8590-E596-E79B-28BF-AE0183E076F4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38" name="Textfeld 123">
                <a:extLst>
                  <a:ext uri="{FF2B5EF4-FFF2-40B4-BE49-F238E27FC236}">
                    <a16:creationId xmlns:a16="http://schemas.microsoft.com/office/drawing/2014/main" id="{94427669-8CFA-F6C0-48BF-0448CCAC0C32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C7BAD6A3-3150-7EAF-12F4-7CA1A2976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FD5A1866-1873-699F-DB3C-BBE4A1FDE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40" name="Grafik 39">
            <a:extLst>
              <a:ext uri="{FF2B5EF4-FFF2-40B4-BE49-F238E27FC236}">
                <a16:creationId xmlns:a16="http://schemas.microsoft.com/office/drawing/2014/main" id="{3055B5B4-C8AA-B4ED-B621-5AE3CAE91E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C23EEF53-E44D-8EE2-050D-0C5CB92BE8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B03692DA-B315-3A7D-8FFC-93C6CF4F7110}"/>
              </a:ext>
            </a:extLst>
          </p:cNvPr>
          <p:cNvGrpSpPr/>
          <p:nvPr/>
        </p:nvGrpSpPr>
        <p:grpSpPr>
          <a:xfrm>
            <a:off x="2355873" y="6118337"/>
            <a:ext cx="577211" cy="582667"/>
            <a:chOff x="4733026" y="2729172"/>
            <a:chExt cx="2213040" cy="2085946"/>
          </a:xfrm>
        </p:grpSpPr>
        <p:grpSp>
          <p:nvGrpSpPr>
            <p:cNvPr id="8" name="Gruppieren 35">
              <a:extLst>
                <a:ext uri="{FF2B5EF4-FFF2-40B4-BE49-F238E27FC236}">
                  <a16:creationId xmlns:a16="http://schemas.microsoft.com/office/drawing/2014/main" id="{FFF9A726-0A43-9F23-F2F9-D119F9B9717C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91C9D6CB-979B-996D-A495-E63326D61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D69B3B60-609C-F8D6-6D6B-0B0828951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492488AA-CC59-8DDD-DB67-CD22EA5A00E2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56B0DB8F-512C-86C2-E074-8FE5E42AE1BC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B82D8B7F-4F82-98AA-095F-DBF5975C5231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AE0D2FD2-EF43-EE1E-DC4B-3164F7C1C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ADE58059-BE54-C53D-FF38-76C27DD9365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08" y="1743253"/>
            <a:ext cx="5989880" cy="3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6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0DC5-FC96-52A5-250B-9B0E74EEE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A86E1AF-C091-977E-FB8A-9ABE6E60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Dichter 2-Finger Parallelgreifer</a:t>
            </a:r>
            <a:br>
              <a:rPr lang="de-DE"/>
            </a:br>
            <a:r>
              <a:rPr lang="de-DE" sz="2400" b="0"/>
              <a:t>Handling von Gehäusen innerhalb der Reinigungsmaschine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011A1A9-E16D-4D44-2787-509A2AC3A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 </a:t>
            </a:r>
            <a:r>
              <a:rPr lang="de-DE"/>
              <a:t>- Reinigung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A8F0F4D-DE36-FDC6-3E5A-309D4943DE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106CA0E-A756-8902-1CB2-200480DA4F6C}"/>
              </a:ext>
            </a:extLst>
          </p:cNvPr>
          <p:cNvSpPr txBox="1"/>
          <p:nvPr/>
        </p:nvSpPr>
        <p:spPr>
          <a:xfrm>
            <a:off x="7056950" y="2110919"/>
            <a:ext cx="4800088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Dichter 2-Finger Parallelgreifer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Material, Edelstahl und hochseewasserbeständiges Aluminium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Chemisch und thermisch beständige doppelte Abdichtung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robustem Abstreifer  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Überwachung mit Druckschalter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durch mechanisch betätigte Ventile</a:t>
            </a: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Ein Ansprechpartner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für den gesamten Aufbau inkl. Konstruktion und Montage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40D74EE-82E2-B6FD-7DED-27D5F6E7538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6061958-F37A-C888-390C-FC696824A8B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A2D98C89-8E1C-D678-96B7-6536DABD0ED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64613F4-02EB-8320-DD73-814C924968F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CB723A1-8C81-9AB2-3DB3-075A174CA38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C14F708-9801-612A-5362-030B85E5ACD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D6E4DA5-BA96-1581-3BB8-73FE2A9477F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F6F68E8-0E5F-BB2D-D544-B93138E5ABF5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33A4119-4C8E-1B1F-3D31-5AD90C4A66D5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52E8514-DD84-3754-6AD2-5BE4957D26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8D02D4A-8EAD-F522-1CB5-848146D06DDC}"/>
              </a:ext>
            </a:extLst>
          </p:cNvPr>
          <p:cNvGrpSpPr/>
          <p:nvPr/>
        </p:nvGrpSpPr>
        <p:grpSpPr>
          <a:xfrm>
            <a:off x="3136482" y="6078676"/>
            <a:ext cx="535488" cy="644657"/>
            <a:chOff x="8262702" y="2955415"/>
            <a:chExt cx="2265482" cy="337860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4A96ABE-AC72-9A96-73AC-16865B52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144" y="2955415"/>
              <a:ext cx="2213040" cy="2109399"/>
            </a:xfrm>
            <a:prstGeom prst="rect">
              <a:avLst/>
            </a:prstGeom>
          </p:spPr>
        </p:pic>
        <p:sp>
          <p:nvSpPr>
            <p:cNvPr id="9" name="Träne 8">
              <a:extLst>
                <a:ext uri="{FF2B5EF4-FFF2-40B4-BE49-F238E27FC236}">
                  <a16:creationId xmlns:a16="http://schemas.microsoft.com/office/drawing/2014/main" id="{5CDF4EB7-7D78-0EEC-80B0-4A840D6B7730}"/>
                </a:ext>
              </a:extLst>
            </p:cNvPr>
            <p:cNvSpPr/>
            <p:nvPr/>
          </p:nvSpPr>
          <p:spPr>
            <a:xfrm rot="9907541">
              <a:off x="8769685" y="48799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räne 9">
              <a:extLst>
                <a:ext uri="{FF2B5EF4-FFF2-40B4-BE49-F238E27FC236}">
                  <a16:creationId xmlns:a16="http://schemas.microsoft.com/office/drawing/2014/main" id="{E6B76607-E5FB-A212-F765-0EE52C8AB800}"/>
                </a:ext>
              </a:extLst>
            </p:cNvPr>
            <p:cNvSpPr/>
            <p:nvPr/>
          </p:nvSpPr>
          <p:spPr>
            <a:xfrm rot="10024092">
              <a:off x="9057268" y="511982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räne 10">
              <a:extLst>
                <a:ext uri="{FF2B5EF4-FFF2-40B4-BE49-F238E27FC236}">
                  <a16:creationId xmlns:a16="http://schemas.microsoft.com/office/drawing/2014/main" id="{CE68F876-6ABE-ADA0-CDC4-6789226F1A02}"/>
                </a:ext>
              </a:extLst>
            </p:cNvPr>
            <p:cNvSpPr/>
            <p:nvPr/>
          </p:nvSpPr>
          <p:spPr>
            <a:xfrm rot="9907541">
              <a:off x="8620903" y="5078718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räne 11">
              <a:extLst>
                <a:ext uri="{FF2B5EF4-FFF2-40B4-BE49-F238E27FC236}">
                  <a16:creationId xmlns:a16="http://schemas.microsoft.com/office/drawing/2014/main" id="{0734BBD4-18B0-5F0D-9BA4-024F9D77F530}"/>
                </a:ext>
              </a:extLst>
            </p:cNvPr>
            <p:cNvSpPr/>
            <p:nvPr/>
          </p:nvSpPr>
          <p:spPr>
            <a:xfrm rot="9907541">
              <a:off x="8906651" y="5315040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räne 12">
              <a:extLst>
                <a:ext uri="{FF2B5EF4-FFF2-40B4-BE49-F238E27FC236}">
                  <a16:creationId xmlns:a16="http://schemas.microsoft.com/office/drawing/2014/main" id="{1190EDB1-08B6-9BE7-D202-FE897689103C}"/>
                </a:ext>
              </a:extLst>
            </p:cNvPr>
            <p:cNvSpPr/>
            <p:nvPr/>
          </p:nvSpPr>
          <p:spPr>
            <a:xfrm rot="9907541">
              <a:off x="8832376" y="50783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räne 13">
              <a:extLst>
                <a:ext uri="{FF2B5EF4-FFF2-40B4-BE49-F238E27FC236}">
                  <a16:creationId xmlns:a16="http://schemas.microsoft.com/office/drawing/2014/main" id="{8989C105-03B8-7B44-F933-0CE5E72A4C27}"/>
                </a:ext>
              </a:extLst>
            </p:cNvPr>
            <p:cNvSpPr/>
            <p:nvPr/>
          </p:nvSpPr>
          <p:spPr>
            <a:xfrm rot="9907541">
              <a:off x="8725823" y="523656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räne 14">
              <a:extLst>
                <a:ext uri="{FF2B5EF4-FFF2-40B4-BE49-F238E27FC236}">
                  <a16:creationId xmlns:a16="http://schemas.microsoft.com/office/drawing/2014/main" id="{89EDC8B8-DC0F-324D-C856-D1FC3FD8F187}"/>
                </a:ext>
              </a:extLst>
            </p:cNvPr>
            <p:cNvSpPr/>
            <p:nvPr/>
          </p:nvSpPr>
          <p:spPr>
            <a:xfrm rot="9907541">
              <a:off x="8612073" y="539475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469C7029-33A0-0709-51CD-FC339BEB9690}"/>
                </a:ext>
              </a:extLst>
            </p:cNvPr>
            <p:cNvSpPr/>
            <p:nvPr/>
          </p:nvSpPr>
          <p:spPr>
            <a:xfrm rot="1984860">
              <a:off x="8262702" y="5554014"/>
              <a:ext cx="215241" cy="780005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9827062-9461-1574-DC05-CA2182D40D36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4664497-16F0-ABC5-1903-8EA0B330CB53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20" name="Grafik 124">
                <a:extLst>
                  <a:ext uri="{FF2B5EF4-FFF2-40B4-BE49-F238E27FC236}">
                    <a16:creationId xmlns:a16="http://schemas.microsoft.com/office/drawing/2014/main" id="{8E40A4A9-4857-AC63-47F5-980F123C2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1" name="Textfeld 127">
                <a:extLst>
                  <a:ext uri="{FF2B5EF4-FFF2-40B4-BE49-F238E27FC236}">
                    <a16:creationId xmlns:a16="http://schemas.microsoft.com/office/drawing/2014/main" id="{33762A7E-B217-B9DC-E219-8FBF803A35EE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2" name="Textfeld 125">
                <a:extLst>
                  <a:ext uri="{FF2B5EF4-FFF2-40B4-BE49-F238E27FC236}">
                    <a16:creationId xmlns:a16="http://schemas.microsoft.com/office/drawing/2014/main" id="{92D15D02-7568-0002-E77B-556E96B58BCF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3" name="Textfeld 123">
                <a:extLst>
                  <a:ext uri="{FF2B5EF4-FFF2-40B4-BE49-F238E27FC236}">
                    <a16:creationId xmlns:a16="http://schemas.microsoft.com/office/drawing/2014/main" id="{04283703-D41B-6BAE-45E1-1DF79439BEB6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6247ED2F-F604-3E89-3BC6-293D82368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8FE7A8E-0834-2D03-9836-79685F81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0C785954-D5D0-7541-DD7B-177CAB7972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5487" y="6047696"/>
            <a:ext cx="669752" cy="6697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AEC989F-CEE2-3FC5-DFD9-127E30FB138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046" y="2106746"/>
            <a:ext cx="3581645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1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F0CC-8CB6-9772-EDBC-F29775999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5C26598-1F66-424A-1E76-020EB7BB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DPG-plus</a:t>
            </a:r>
            <a:br>
              <a:rPr lang="de-DE"/>
            </a:br>
            <a:r>
              <a:rPr lang="de-DE" sz="2400" b="0"/>
              <a:t>Einsatz in Hochdruck-Wasserstrahlreinigungsanlage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0F7C92-8AE5-BE6F-E136-1B0385F6ED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Reinigungsmaschinen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6E96E80-619F-E60A-4E7F-BA624184F3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AD99DA4-8052-76EF-AA29-9732A43016DF}"/>
              </a:ext>
            </a:extLst>
          </p:cNvPr>
          <p:cNvSpPr txBox="1"/>
          <p:nvPr/>
        </p:nvSpPr>
        <p:spPr>
          <a:xfrm>
            <a:off x="7056949" y="2110866"/>
            <a:ext cx="4800089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Dichte Greifer DPG-plus HD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</a:t>
            </a:r>
            <a:r>
              <a:rPr lang="de-DE" sz="1600" err="1">
                <a:solidFill>
                  <a:srgbClr val="003D6A"/>
                </a:solidFill>
              </a:rPr>
              <a:t>Viton</a:t>
            </a:r>
            <a:r>
              <a:rPr lang="de-DE" sz="1600">
                <a:solidFill>
                  <a:srgbClr val="003D6A"/>
                </a:solidFill>
              </a:rPr>
              <a:t>-Dichtungen und integrierter Sensorik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Spezial </a:t>
            </a:r>
            <a:r>
              <a:rPr lang="de-DE" sz="2000" b="1" err="1">
                <a:solidFill>
                  <a:srgbClr val="003D6A"/>
                </a:solidFill>
              </a:rPr>
              <a:t>Greiferfinger</a:t>
            </a:r>
            <a:r>
              <a:rPr lang="de-DE" sz="2000" b="1">
                <a:solidFill>
                  <a:srgbClr val="003D6A"/>
                </a:solidFill>
              </a:rPr>
              <a:t> und Abdeckung 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aus Edelstahl mit Andruckmechanik im </a:t>
            </a:r>
            <a:r>
              <a:rPr lang="de-DE" sz="1600" err="1">
                <a:solidFill>
                  <a:srgbClr val="003D6A"/>
                </a:solidFill>
              </a:rPr>
              <a:t>Greiferfinger</a:t>
            </a:r>
            <a:endParaRPr lang="de-DE" sz="16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Einsatz in Hochdruck-</a:t>
            </a:r>
            <a:r>
              <a:rPr lang="de-DE" sz="2000" b="1" err="1">
                <a:solidFill>
                  <a:srgbClr val="003D6A"/>
                </a:solidFill>
              </a:rPr>
              <a:t>reinigungsanlage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Wasserstrahldruck 750 bar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 Projektierungsteams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DA4FD5D-9B42-7829-79CB-9C78D84EFC4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E73CB09-1A11-1609-1F68-6656B5872A4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98EE283-2512-2A84-19E2-098A46AC1D1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A7E40B5-48D2-A649-711B-0C93A9DC5E3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66F16D5-88D1-635B-5406-9ACC5759655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8ABF2DC-DE08-C048-9063-905825BC032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B708128-F808-87A8-0695-374FB66C249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EC50856-C843-2805-391C-53AE7F67475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CE39D77-E0A0-40E7-4B9F-91020F6CC225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2044BE3-544B-FE92-5FB3-891953E0B1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0ED95C9-E8F8-7D06-5DE9-36DCA7B26F7D}"/>
              </a:ext>
            </a:extLst>
          </p:cNvPr>
          <p:cNvGrpSpPr/>
          <p:nvPr/>
        </p:nvGrpSpPr>
        <p:grpSpPr>
          <a:xfrm>
            <a:off x="2993854" y="6112078"/>
            <a:ext cx="505295" cy="612960"/>
            <a:chOff x="8262702" y="2955415"/>
            <a:chExt cx="2265482" cy="3378604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936643CB-83BF-89AD-FA12-CDD6016D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144" y="2955415"/>
              <a:ext cx="2213040" cy="2109399"/>
            </a:xfrm>
            <a:prstGeom prst="rect">
              <a:avLst/>
            </a:prstGeom>
          </p:spPr>
        </p:pic>
        <p:sp>
          <p:nvSpPr>
            <p:cNvPr id="26" name="Träne 25">
              <a:extLst>
                <a:ext uri="{FF2B5EF4-FFF2-40B4-BE49-F238E27FC236}">
                  <a16:creationId xmlns:a16="http://schemas.microsoft.com/office/drawing/2014/main" id="{25F5A0E2-5991-01AF-08EA-554D796BE72D}"/>
                </a:ext>
              </a:extLst>
            </p:cNvPr>
            <p:cNvSpPr/>
            <p:nvPr/>
          </p:nvSpPr>
          <p:spPr>
            <a:xfrm rot="9907541">
              <a:off x="8769685" y="48799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räne 26">
              <a:extLst>
                <a:ext uri="{FF2B5EF4-FFF2-40B4-BE49-F238E27FC236}">
                  <a16:creationId xmlns:a16="http://schemas.microsoft.com/office/drawing/2014/main" id="{4313033A-6029-3BFE-BFE8-91BA12650B3B}"/>
                </a:ext>
              </a:extLst>
            </p:cNvPr>
            <p:cNvSpPr/>
            <p:nvPr/>
          </p:nvSpPr>
          <p:spPr>
            <a:xfrm rot="10024092">
              <a:off x="9057268" y="511982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räne 27">
              <a:extLst>
                <a:ext uri="{FF2B5EF4-FFF2-40B4-BE49-F238E27FC236}">
                  <a16:creationId xmlns:a16="http://schemas.microsoft.com/office/drawing/2014/main" id="{38725091-4CA2-C498-48D8-65793E685FD0}"/>
                </a:ext>
              </a:extLst>
            </p:cNvPr>
            <p:cNvSpPr/>
            <p:nvPr/>
          </p:nvSpPr>
          <p:spPr>
            <a:xfrm rot="9907541">
              <a:off x="8620903" y="5078718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räne 28">
              <a:extLst>
                <a:ext uri="{FF2B5EF4-FFF2-40B4-BE49-F238E27FC236}">
                  <a16:creationId xmlns:a16="http://schemas.microsoft.com/office/drawing/2014/main" id="{6CA8035B-594B-FC9F-88C8-17F968B36F0D}"/>
                </a:ext>
              </a:extLst>
            </p:cNvPr>
            <p:cNvSpPr/>
            <p:nvPr/>
          </p:nvSpPr>
          <p:spPr>
            <a:xfrm rot="9907541">
              <a:off x="8906651" y="5315040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räne 29">
              <a:extLst>
                <a:ext uri="{FF2B5EF4-FFF2-40B4-BE49-F238E27FC236}">
                  <a16:creationId xmlns:a16="http://schemas.microsoft.com/office/drawing/2014/main" id="{E1E7893F-0ABF-F655-684A-0E3B7B77205A}"/>
                </a:ext>
              </a:extLst>
            </p:cNvPr>
            <p:cNvSpPr/>
            <p:nvPr/>
          </p:nvSpPr>
          <p:spPr>
            <a:xfrm rot="9907541">
              <a:off x="8832376" y="5078374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räne 30">
              <a:extLst>
                <a:ext uri="{FF2B5EF4-FFF2-40B4-BE49-F238E27FC236}">
                  <a16:creationId xmlns:a16="http://schemas.microsoft.com/office/drawing/2014/main" id="{14AD6240-D674-635B-CD8C-AD234035C5D1}"/>
                </a:ext>
              </a:extLst>
            </p:cNvPr>
            <p:cNvSpPr/>
            <p:nvPr/>
          </p:nvSpPr>
          <p:spPr>
            <a:xfrm rot="9907541">
              <a:off x="8725823" y="523656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räne 31">
              <a:extLst>
                <a:ext uri="{FF2B5EF4-FFF2-40B4-BE49-F238E27FC236}">
                  <a16:creationId xmlns:a16="http://schemas.microsoft.com/office/drawing/2014/main" id="{CAEED42F-420E-70A6-6B25-D2AC660F0998}"/>
                </a:ext>
              </a:extLst>
            </p:cNvPr>
            <p:cNvSpPr/>
            <p:nvPr/>
          </p:nvSpPr>
          <p:spPr>
            <a:xfrm rot="9907541">
              <a:off x="8612073" y="5394755"/>
              <a:ext cx="122597" cy="12983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784E98F0-00D0-CE95-7157-D4B406FCFC65}"/>
                </a:ext>
              </a:extLst>
            </p:cNvPr>
            <p:cNvSpPr/>
            <p:nvPr/>
          </p:nvSpPr>
          <p:spPr>
            <a:xfrm rot="1984860">
              <a:off x="8262702" y="5554014"/>
              <a:ext cx="215241" cy="780005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EC781C5-F48C-DB34-DF09-70785A048650}"/>
              </a:ext>
            </a:extLst>
          </p:cNvPr>
          <p:cNvGrpSpPr/>
          <p:nvPr/>
        </p:nvGrpSpPr>
        <p:grpSpPr>
          <a:xfrm>
            <a:off x="4726122" y="6055877"/>
            <a:ext cx="2230500" cy="723308"/>
            <a:chOff x="6821047" y="3812424"/>
            <a:chExt cx="2230500" cy="723308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9E8D0B8D-B19C-06BA-E347-6AAB8CDEAF57}"/>
                </a:ext>
              </a:extLst>
            </p:cNvPr>
            <p:cNvGrpSpPr/>
            <p:nvPr/>
          </p:nvGrpSpPr>
          <p:grpSpPr>
            <a:xfrm>
              <a:off x="6821047" y="3812424"/>
              <a:ext cx="2230500" cy="723308"/>
              <a:chOff x="3486608" y="2216930"/>
              <a:chExt cx="2230500" cy="723308"/>
            </a:xfrm>
          </p:grpSpPr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6D61F333-661E-7572-64FE-D7AF773CFE17}"/>
                  </a:ext>
                </a:extLst>
              </p:cNvPr>
              <p:cNvGrpSpPr/>
              <p:nvPr/>
            </p:nvGrpSpPr>
            <p:grpSpPr>
              <a:xfrm>
                <a:off x="3486608" y="2216930"/>
                <a:ext cx="2230500" cy="723308"/>
                <a:chOff x="3486608" y="2216930"/>
                <a:chExt cx="2230500" cy="723308"/>
              </a:xfrm>
            </p:grpSpPr>
            <p:sp>
              <p:nvSpPr>
                <p:cNvPr id="40" name="Textfeld 127">
                  <a:extLst>
                    <a:ext uri="{FF2B5EF4-FFF2-40B4-BE49-F238E27FC236}">
                      <a16:creationId xmlns:a16="http://schemas.microsoft.com/office/drawing/2014/main" id="{A1EF24FA-8B61-E472-8E88-DA4556194B0E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Calibri Light" panose="020F0302020204030204"/>
                    </a:rPr>
                    <a:t>RELIABILITY</a:t>
                  </a:r>
                </a:p>
              </p:txBody>
            </p:sp>
            <p:sp>
              <p:nvSpPr>
                <p:cNvPr id="41" name="Textfeld 125">
                  <a:extLst>
                    <a:ext uri="{FF2B5EF4-FFF2-40B4-BE49-F238E27FC236}">
                      <a16:creationId xmlns:a16="http://schemas.microsoft.com/office/drawing/2014/main" id="{379A535E-98B7-DF89-2C06-5D184EF36344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Calibri Light" panose="020F0302020204030204"/>
                    </a:rPr>
                    <a:t>STRONG</a:t>
                  </a:r>
                </a:p>
              </p:txBody>
            </p:sp>
            <p:sp>
              <p:nvSpPr>
                <p:cNvPr id="42" name="Textfeld 123">
                  <a:extLst>
                    <a:ext uri="{FF2B5EF4-FFF2-40B4-BE49-F238E27FC236}">
                      <a16:creationId xmlns:a16="http://schemas.microsoft.com/office/drawing/2014/main" id="{50B9ABDC-A356-55E9-92D8-C06C6E2F7972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Calibri Light" panose="020F0302020204030204"/>
                    </a:rPr>
                    <a:t>WET</a:t>
                  </a:r>
                </a:p>
              </p:txBody>
            </p:sp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08F11C74-5B4E-E54A-6147-C53913A044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587" y="2216930"/>
                  <a:ext cx="526231" cy="526231"/>
                </a:xfrm>
                <a:prstGeom prst="rect">
                  <a:avLst/>
                </a:prstGeom>
              </p:spPr>
            </p:pic>
          </p:grp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2B35A82F-5387-11F7-5875-BFB1A8EEF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679778" y="2291521"/>
                <a:ext cx="461426" cy="461426"/>
              </a:xfrm>
              <a:prstGeom prst="rect">
                <a:avLst/>
              </a:prstGeom>
            </p:spPr>
          </p:pic>
        </p:grp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ED3E1FD-7177-8C0F-E95F-151E4A6A7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39796" y="3859969"/>
              <a:ext cx="495199" cy="49519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F99E2863-B525-D57F-5318-70FADCDFA8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380" y="6043709"/>
            <a:ext cx="698405" cy="698405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393C6333-F212-1964-8406-83D8CC3178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702" y="1713980"/>
            <a:ext cx="261760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36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1A9AE-09AA-3C5B-0F7D-25381E321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B71F3D-B12F-4CBB-AC6F-1613AEAA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Großhubgreifer MGHG hitzegeschützt</a:t>
            </a:r>
            <a:br>
              <a:rPr lang="de-DE"/>
            </a:br>
            <a:r>
              <a:rPr lang="de-DE" sz="2400" b="0"/>
              <a:t>Be-/Entladen von heißen Zahnrädern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A662D8-2EFB-D5E1-AA7F-C85D92790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– Härten</a:t>
            </a:r>
            <a:r>
              <a:rPr lang="de-DE" sz="1800" b="1">
                <a:solidFill>
                  <a:schemeClr val="bg2"/>
                </a:solidFill>
              </a:rPr>
              <a:t>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16FBE65-18FF-47E9-BFD9-3C4EDB898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CB8A505-87B2-D806-D007-F0833589C752}"/>
              </a:ext>
            </a:extLst>
          </p:cNvPr>
          <p:cNvSpPr txBox="1"/>
          <p:nvPr/>
        </p:nvSpPr>
        <p:spPr>
          <a:xfrm>
            <a:off x="6956623" y="2104676"/>
            <a:ext cx="49004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Handling heißer 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Werkstücktemperatur &gt;1000° C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Verschiedene Werkstückdurchmesser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Greifdurchmesser 200-600 mm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Hohe Greifkraft / schwere 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Werkstückgewicht 70 kg, formschlüssiges Greifen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Dynamik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integriertes Wegmesssystem auch für </a:t>
            </a:r>
            <a:r>
              <a:rPr lang="de-DE" sz="1600" err="1">
                <a:solidFill>
                  <a:srgbClr val="003D6A"/>
                </a:solidFill>
              </a:rPr>
              <a:t>Servopneumatik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Projektabwicklung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Auslegung, Konstruktion und Montage durch SCHUNK</a:t>
            </a:r>
            <a:endParaRPr lang="de-DE" sz="16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09F2841-44A0-A52C-C52C-CC918659B95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CE13CA6-517E-7089-27AD-86196FA9176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A5AB401-6415-8AA7-BAD9-73263BD9891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4842176-02FF-C124-EDFC-D4851DCED34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A0B1585-0ED0-C4B4-5B32-A1D779DEE07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3AAD055-80F6-FE1D-F918-929C6E279D2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C8EF1E5-8F3F-5C4B-F357-EF4E69DE0D3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78E9668-4D41-7C01-CACC-59D4B957E84D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A56B66D-A401-1FEF-5206-B184908ABF4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7F11C848-D950-ED37-F594-2E9B4A1DBE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BF74C3D-6E81-47C3-F568-2C2094B0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575" y="6054672"/>
            <a:ext cx="659357" cy="6593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0695881-3018-6827-FAB6-E1AF37C33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5604" y="6038742"/>
            <a:ext cx="724525" cy="724525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FBEF19F-5102-64F7-11D5-5B18F6B503D9}"/>
              </a:ext>
            </a:extLst>
          </p:cNvPr>
          <p:cNvGrpSpPr/>
          <p:nvPr/>
        </p:nvGrpSpPr>
        <p:grpSpPr>
          <a:xfrm>
            <a:off x="3008824" y="6099141"/>
            <a:ext cx="754602" cy="621059"/>
            <a:chOff x="1348804" y="2955415"/>
            <a:chExt cx="2213040" cy="2085946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62D9A73-69B1-D0BA-0107-28ABCE44B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FCC0DC37-FFD1-A016-E71A-7998A185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F90D9A7-E010-69FF-B5F6-C52C76E11605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Pfeil: Chevron 28">
              <a:extLst>
                <a:ext uri="{FF2B5EF4-FFF2-40B4-BE49-F238E27FC236}">
                  <a16:creationId xmlns:a16="http://schemas.microsoft.com/office/drawing/2014/main" id="{1307FB98-DA9F-31EF-27D3-193E509F2D6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C1681584-39E3-FF55-D096-5BE1AC1AA162}"/>
                </a:ext>
              </a:extLst>
            </p:cNvPr>
            <p:cNvSpPr/>
            <p:nvPr/>
          </p:nvSpPr>
          <p:spPr>
            <a:xfrm>
              <a:off x="3000936" y="3655243"/>
              <a:ext cx="256157" cy="1325050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937066F8-01E5-2C8F-7B80-E2F513507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37D79BE-0089-B912-BB59-AEE66026D4B3}"/>
              </a:ext>
            </a:extLst>
          </p:cNvPr>
          <p:cNvGrpSpPr/>
          <p:nvPr/>
        </p:nvGrpSpPr>
        <p:grpSpPr>
          <a:xfrm>
            <a:off x="4569924" y="6046958"/>
            <a:ext cx="2230500" cy="707321"/>
            <a:chOff x="680038" y="3647847"/>
            <a:chExt cx="2230500" cy="707321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ABCA4ECB-4AA2-9F25-A7E4-AB0F1A1DA41B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FD1D08C0-57A1-A58A-A23B-A494D2EC98E3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62" name="Textfeld 127">
                  <a:extLst>
                    <a:ext uri="{FF2B5EF4-FFF2-40B4-BE49-F238E27FC236}">
                      <a16:creationId xmlns:a16="http://schemas.microsoft.com/office/drawing/2014/main" id="{A6647A62-339F-9373-8051-942BEB6C7FDF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63" name="Textfeld 125">
                  <a:extLst>
                    <a:ext uri="{FF2B5EF4-FFF2-40B4-BE49-F238E27FC236}">
                      <a16:creationId xmlns:a16="http://schemas.microsoft.com/office/drawing/2014/main" id="{2855C610-04AC-7414-0A33-86D4ACAC96BC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64" name="Textfeld 123">
                  <a:extLst>
                    <a:ext uri="{FF2B5EF4-FFF2-40B4-BE49-F238E27FC236}">
                      <a16:creationId xmlns:a16="http://schemas.microsoft.com/office/drawing/2014/main" id="{7943EF38-37F6-CA36-AA03-3E2327333554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61" name="Grafik 60">
                <a:extLst>
                  <a:ext uri="{FF2B5EF4-FFF2-40B4-BE49-F238E27FC236}">
                    <a16:creationId xmlns:a16="http://schemas.microsoft.com/office/drawing/2014/main" id="{FDA2ACEB-E812-695F-B701-222367B2C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2B6E6B4E-25FA-DC30-7BD5-82B53A2E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CF42203B-1EC8-76D7-4EAB-405ECDA7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  <p:pic>
        <p:nvPicPr>
          <p:cNvPr id="3" name="Grafik 5">
            <a:extLst>
              <a:ext uri="{FF2B5EF4-FFF2-40B4-BE49-F238E27FC236}">
                <a16:creationId xmlns:a16="http://schemas.microsoft.com/office/drawing/2014/main" id="{B7EF7DC2-FD44-3E61-EDFF-7600D7FE48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073" y="1890962"/>
            <a:ext cx="4043130" cy="37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63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DA43-C063-4CE1-01E0-4827F05C6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1352E1E-7FF9-3491-05C5-349969FAF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Doppelgreifeinheit für Sandkerne</a:t>
            </a:r>
            <a:br>
              <a:rPr lang="de-DE"/>
            </a:br>
            <a:r>
              <a:rPr lang="de-DE" sz="2400" b="0"/>
              <a:t>Entladen einer Sandkernschießmaschine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E75A7B-A4CC-BD86-112A-6B9A52818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</a:t>
            </a:r>
            <a:r>
              <a:rPr lang="de-DE" err="1"/>
              <a:t>Sandkern</a:t>
            </a:r>
            <a:r>
              <a:rPr lang="de-DE" sz="1800" b="1">
                <a:solidFill>
                  <a:schemeClr val="bg2"/>
                </a:solidFill>
              </a:rPr>
              <a:t>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EBA791B-F7DA-61E8-1BAE-49552509F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EAF35DE-AEB4-4648-C42C-374513060855}"/>
              </a:ext>
            </a:extLst>
          </p:cNvPr>
          <p:cNvSpPr txBox="1"/>
          <p:nvPr/>
        </p:nvSpPr>
        <p:spPr>
          <a:xfrm>
            <a:off x="7056950" y="2109627"/>
            <a:ext cx="48000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2-fach Greifeinheit als Komplettlösung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Standardgreifer PGN-plus 50-1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Greifer staubgeschützt	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Staubschutzvariante SD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Schonendes Greifen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1600">
                <a:solidFill>
                  <a:srgbClr val="003D6A"/>
                </a:solidFill>
              </a:rPr>
              <a:t>Gummispanneinsätzen und Druckregler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Integrierte Ausblasfunktion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zur Reinigung des Werkzeugs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Ventiltechnik und Elektroverteiler komplett verdrahtet und verschlaucht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E4A6995-5097-7018-DA14-B4EC311F8EE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FE7641F-4771-4EB7-27AA-8E365AEFB7B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BBFB7E2-F899-7E75-C9C3-22456FA4060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657D549-8D34-195B-985E-FBC34E5D658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35603A02-3DD4-28CC-EEB8-BEB61677385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EDA5EA0-6C4E-87F1-C6A8-08D23A19E86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01A402-43D6-0573-ADD1-01E1F91D66D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F2374F2-99E1-673B-7AE3-B82124BDD79B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8BC66D0-571C-AFBB-41B8-8BC77835070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2A8EAAC-76A1-911D-E3E0-9266D3F70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849F04-E5DD-A797-7293-63329E37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759" y="6062552"/>
            <a:ext cx="2231329" cy="75597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1016463-5046-4149-4BC0-9A72DC7F0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6483" y="6009470"/>
            <a:ext cx="790227" cy="79022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1E02E90-5564-1D98-106E-C17A467A0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2387" y="6089394"/>
            <a:ext cx="640553" cy="640553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B5C2ABE3-26F0-D9F3-E798-4B4D8F6977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80" y="2097279"/>
            <a:ext cx="6049708" cy="3289245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E0670F9E-E0DD-5B8F-215C-91E5E1DB3876}"/>
              </a:ext>
            </a:extLst>
          </p:cNvPr>
          <p:cNvGrpSpPr/>
          <p:nvPr/>
        </p:nvGrpSpPr>
        <p:grpSpPr>
          <a:xfrm>
            <a:off x="3105920" y="6147280"/>
            <a:ext cx="577211" cy="582667"/>
            <a:chOff x="4733026" y="2729172"/>
            <a:chExt cx="2213040" cy="2085946"/>
          </a:xfrm>
        </p:grpSpPr>
        <p:grpSp>
          <p:nvGrpSpPr>
            <p:cNvPr id="9" name="Gruppieren 35">
              <a:extLst>
                <a:ext uri="{FF2B5EF4-FFF2-40B4-BE49-F238E27FC236}">
                  <a16:creationId xmlns:a16="http://schemas.microsoft.com/office/drawing/2014/main" id="{34BB7A84-476D-9BC8-495F-F220AA04A9B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758AFAED-0D44-EB59-FD1F-8EEB2AD53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6A3560D3-012A-8048-254C-9444E18F2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F12C2882-29FF-4C16-B166-46879A0A6DD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EA83A6CD-38EE-F5C6-3A31-BE09791B3413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0EEEE92F-2B7F-99FA-F787-2A203CA63240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869E89DA-D272-3A3D-7328-E9FC1DC36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3503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AE905-EE59-B53E-2695-0EFC2FD5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EA17172-8AB7-C83B-2E91-82054244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SPG 100 mit Hitzeschutz</a:t>
            </a:r>
            <a:br>
              <a:rPr lang="de-DE"/>
            </a:br>
            <a:r>
              <a:rPr lang="de-DE" sz="2400" b="0"/>
              <a:t>Entnahme von rotglühenden Sägeabschnitte aus Ofen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01CC50-5179-8217-E520-FA7491AB4B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52B6604-F05F-D92D-8B2F-0C70DD43E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7DA6797-F1A5-14F7-EBD6-D3DC5B32C380}"/>
              </a:ext>
            </a:extLst>
          </p:cNvPr>
          <p:cNvSpPr txBox="1"/>
          <p:nvPr/>
        </p:nvSpPr>
        <p:spPr>
          <a:xfrm>
            <a:off x="6928689" y="1710624"/>
            <a:ext cx="492834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Greifeinheit SPG 100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Werkstückgewicht 50 kg,</a:t>
            </a:r>
            <a:br>
              <a:rPr lang="de-DE" sz="1600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Werkstücktemperatur &gt;1000° C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8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Hitzeschutz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</a:t>
            </a:r>
            <a:r>
              <a:rPr lang="de-DE" sz="1600" err="1">
                <a:solidFill>
                  <a:srgbClr val="003D6A"/>
                </a:solidFill>
              </a:rPr>
              <a:t>Blecheinhausung</a:t>
            </a:r>
            <a:r>
              <a:rPr lang="de-DE" sz="1600">
                <a:solidFill>
                  <a:srgbClr val="003D6A"/>
                </a:solidFill>
              </a:rPr>
              <a:t>, Hitzeschild, keramischer Isolierung, Hochtemperatur-Fett, Hochtemperatur-Dichtungen</a:t>
            </a:r>
          </a:p>
          <a:p>
            <a:pPr>
              <a:buClr>
                <a:schemeClr val="bg2"/>
              </a:buClr>
              <a:buSzPct val="100000"/>
            </a:pPr>
            <a:endParaRPr lang="de-DE" sz="8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Optimierte Öffnungs-/Schließzeiten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Schnellentlüftungsventilen, speziellen Dämpfungselementen</a:t>
            </a:r>
          </a:p>
          <a:p>
            <a:pPr>
              <a:buClr>
                <a:schemeClr val="bg2"/>
              </a:buClr>
              <a:buSzPct val="100000"/>
            </a:pPr>
            <a:endParaRPr lang="de-DE" sz="8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2000">
                <a:solidFill>
                  <a:srgbClr val="003D6A"/>
                </a:solidFill>
              </a:rPr>
              <a:t>F</a:t>
            </a:r>
            <a:r>
              <a:rPr lang="de-DE" sz="1600">
                <a:solidFill>
                  <a:srgbClr val="003D6A"/>
                </a:solidFill>
              </a:rPr>
              <a:t>ormschluss prismatisch mit Isolierung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8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kurze Projektdurchlaufzeit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796BD1E-5192-D4C6-1CC3-A811F00D639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72E88D2-79F4-DD94-745F-6BB051CE88B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8C1CAFC-5A39-1F21-5980-5B6C62487F5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DF3A925-4D25-4B58-08D7-791340ABE2B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99C8AD6-087D-5D21-3ADC-D2821919DC4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89BAAAA-9505-0B8A-C792-5A1A365ED1B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A93EB98-5B08-93D3-E73C-F6753E4F405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DE0F7498-E87A-75E4-3564-9F9D7E3A027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76878EE-DFEA-1CFA-1EAA-FF57448FD8B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05E9083-E6F3-A728-A7EA-9E9C2429C6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61BEB9-8AD3-EA22-7BAC-30EA9E9F4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812" y="1687068"/>
            <a:ext cx="3453173" cy="4044615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CB6371E-34A6-F3BC-C522-C2E80967B439}"/>
              </a:ext>
            </a:extLst>
          </p:cNvPr>
          <p:cNvGrpSpPr/>
          <p:nvPr/>
        </p:nvGrpSpPr>
        <p:grpSpPr>
          <a:xfrm>
            <a:off x="3008824" y="6099141"/>
            <a:ext cx="754602" cy="621059"/>
            <a:chOff x="1348804" y="2955415"/>
            <a:chExt cx="2213040" cy="208594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205BE25-A089-5836-0F27-740DA6B0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FA4CCB7-2C00-6791-0921-AB0236A22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9F4AB51-75DA-EBE7-2575-D946AD88C37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B09AB9B0-976B-F19A-79CE-629CAF1E8FD4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016D2520-45C7-A7D4-593F-D355AC3C0A96}"/>
                </a:ext>
              </a:extLst>
            </p:cNvPr>
            <p:cNvSpPr/>
            <p:nvPr/>
          </p:nvSpPr>
          <p:spPr>
            <a:xfrm>
              <a:off x="3000936" y="3655243"/>
              <a:ext cx="256157" cy="1325050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1C205CB-D8BA-B404-C7D0-9D423654F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FC3ECDCD-B017-B186-8FDB-22D2CBF815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75" y="6054672"/>
            <a:ext cx="659357" cy="65935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DC7D3F-4AA2-8996-C066-9AC31BAF5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5604" y="6038742"/>
            <a:ext cx="724525" cy="724525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3EE6F37-FFF5-FDB1-349F-ABFDA8F0DB37}"/>
              </a:ext>
            </a:extLst>
          </p:cNvPr>
          <p:cNvGrpSpPr/>
          <p:nvPr/>
        </p:nvGrpSpPr>
        <p:grpSpPr>
          <a:xfrm>
            <a:off x="4569924" y="6046958"/>
            <a:ext cx="2230500" cy="707321"/>
            <a:chOff x="680038" y="3647847"/>
            <a:chExt cx="2230500" cy="707321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28C43B6D-F8C3-7C8A-5320-FFC762715273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E0B483CE-E3E4-A8B4-F6F2-86E3CA3C6552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30" name="Textfeld 127">
                  <a:extLst>
                    <a:ext uri="{FF2B5EF4-FFF2-40B4-BE49-F238E27FC236}">
                      <a16:creationId xmlns:a16="http://schemas.microsoft.com/office/drawing/2014/main" id="{02D73EB0-A3BB-5AE7-39B8-6BA207EF052E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31" name="Textfeld 125">
                  <a:extLst>
                    <a:ext uri="{FF2B5EF4-FFF2-40B4-BE49-F238E27FC236}">
                      <a16:creationId xmlns:a16="http://schemas.microsoft.com/office/drawing/2014/main" id="{BB20C225-3D9B-EB74-7EA4-8BF84FF49EA0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64" name="Textfeld 123">
                  <a:extLst>
                    <a:ext uri="{FF2B5EF4-FFF2-40B4-BE49-F238E27FC236}">
                      <a16:creationId xmlns:a16="http://schemas.microsoft.com/office/drawing/2014/main" id="{39881F2E-970D-2929-77A9-C93B3FF1C10A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3C58731C-D26A-AD34-E118-8B2571DB5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E0973100-2185-7CC8-541C-1285AB24B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78E6E4A4-9C90-7483-5A60-9FD1BD7FF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79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7D41E-71D6-2744-8205-C86D8518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C6AF53D-4ABD-BF44-4F5D-77CC9474D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Servoel</a:t>
            </a:r>
            <a:r>
              <a:rPr lang="de-DE"/>
              <a:t>. 3-Finger </a:t>
            </a:r>
            <a:r>
              <a:rPr lang="de-DE" err="1"/>
              <a:t>Zentrischgreifer</a:t>
            </a:r>
            <a:r>
              <a:rPr lang="de-DE"/>
              <a:t> mit AGE</a:t>
            </a:r>
            <a:br>
              <a:rPr lang="de-DE"/>
            </a:br>
            <a:r>
              <a:rPr lang="de-DE" sz="2400" b="0"/>
              <a:t>Be-/Entladen von Tellerrädern einer Härtepresse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888D4C-95E0-2BB9-2E70-92B01D83D4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Härten</a:t>
            </a:r>
            <a:r>
              <a:rPr lang="de-DE" sz="1800" b="1">
                <a:solidFill>
                  <a:schemeClr val="bg2"/>
                </a:solidFill>
              </a:rPr>
              <a:t>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BC5A316-7677-8170-932D-AE53D77C0E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87F0EC7-5A61-564E-49F3-273916E05CE5}"/>
              </a:ext>
            </a:extLst>
          </p:cNvPr>
          <p:cNvSpPr txBox="1"/>
          <p:nvPr/>
        </p:nvSpPr>
        <p:spPr>
          <a:xfrm>
            <a:off x="6929591" y="2109402"/>
            <a:ext cx="492744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Servoel</a:t>
            </a:r>
            <a:r>
              <a:rPr lang="de-DE" sz="2000" b="1">
                <a:solidFill>
                  <a:srgbClr val="003D6A"/>
                </a:solidFill>
              </a:rPr>
              <a:t>. 3-Finger </a:t>
            </a:r>
            <a:r>
              <a:rPr lang="de-DE" sz="2000" b="1" err="1">
                <a:solidFill>
                  <a:srgbClr val="003D6A"/>
                </a:solidFill>
              </a:rPr>
              <a:t>Zentrischgreifer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Getriebe, Kegelräder, Spindel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Hitzeschutz</a:t>
            </a:r>
            <a:br>
              <a:rPr lang="de-DE" sz="28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Wärmestrahlblech, Wärmeisolation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Keramikbeschichtung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X-/Y-Ausgleichseinheit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als Toleranzausgleich beim Beladen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Andrückvorrichtung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„Werkstück vorhanden“-Überwachung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  <a:t>kundenspezifische Schnittstelle</a:t>
            </a:r>
            <a:br>
              <a:rPr lang="de-DE" sz="16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für den Anbau an Roboter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EA7234F-F0AD-F8D5-D666-BE90EF4E53C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63ACAA7-1A90-9C71-B1B2-F8498A9042A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5ACCBD0-CF4A-A04E-98FB-245A0052746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FCDA635-7004-8760-3042-AF6E18D2B50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DE05B8E-AFE8-1DE5-AB31-B1780E5EF51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DCAFCDE9-E5CE-C8F1-4B5B-1C58038D47F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776B227-C65A-6D8F-7AB1-D5DA592D0B0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E8045E0-3B02-E272-B50D-663F3C9FB3D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FE5CD90-D96C-55E0-24D1-A4DFCEFDCA6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A6471F8-2B74-F423-F17D-4133F1473A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DE9C89-8C8D-70C6-BF8A-10785289A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78" y="1687069"/>
            <a:ext cx="4845300" cy="4083418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3DB6C3A-7818-3993-9D5E-5ACBA2AFDE4A}"/>
              </a:ext>
            </a:extLst>
          </p:cNvPr>
          <p:cNvGrpSpPr/>
          <p:nvPr/>
        </p:nvGrpSpPr>
        <p:grpSpPr>
          <a:xfrm>
            <a:off x="2709090" y="6156032"/>
            <a:ext cx="533448" cy="507278"/>
            <a:chOff x="4749430" y="2974495"/>
            <a:chExt cx="2215224" cy="2106551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E5569C9-8186-2C88-0A41-34E9AF1059C8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906DD74-4BFE-8989-7542-68E62A79CDED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1" name="Rechteck: obere Ecken abgeschnitten 20">
              <a:extLst>
                <a:ext uri="{FF2B5EF4-FFF2-40B4-BE49-F238E27FC236}">
                  <a16:creationId xmlns:a16="http://schemas.microsoft.com/office/drawing/2014/main" id="{6AAFBE75-4063-938E-977E-3203D9D417D7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7591900-6C47-D84B-CBD3-8E591714FFC9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3" name="Rechteck: obere Ecken abgeschnitten 22">
              <a:extLst>
                <a:ext uri="{FF2B5EF4-FFF2-40B4-BE49-F238E27FC236}">
                  <a16:creationId xmlns:a16="http://schemas.microsoft.com/office/drawing/2014/main" id="{91CA4555-16B2-36C8-89BB-36073E950843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A7783EF-D9BA-5624-62C7-69F178029FDB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FCC934ED-84D6-6812-E72C-4A321DE7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710" y="6015318"/>
            <a:ext cx="771374" cy="771374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658EF40-E8E3-374B-C491-24BEEDAB9DA1}"/>
              </a:ext>
            </a:extLst>
          </p:cNvPr>
          <p:cNvGrpSpPr/>
          <p:nvPr/>
        </p:nvGrpSpPr>
        <p:grpSpPr>
          <a:xfrm>
            <a:off x="4600280" y="6033465"/>
            <a:ext cx="2284290" cy="723308"/>
            <a:chOff x="3486608" y="2216930"/>
            <a:chExt cx="2284290" cy="723308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36AF7F70-6237-C78F-1C9A-F15EE562CFCF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9" name="Grafik 124">
                <a:extLst>
                  <a:ext uri="{FF2B5EF4-FFF2-40B4-BE49-F238E27FC236}">
                    <a16:creationId xmlns:a16="http://schemas.microsoft.com/office/drawing/2014/main" id="{7A2A9A84-B360-7CD8-5B9D-E81E67B0A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0" name="Textfeld 127">
                <a:extLst>
                  <a:ext uri="{FF2B5EF4-FFF2-40B4-BE49-F238E27FC236}">
                    <a16:creationId xmlns:a16="http://schemas.microsoft.com/office/drawing/2014/main" id="{A887306B-FFD1-23AD-8C4B-BA8ED44C1E1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31" name="Textfeld 125">
                <a:extLst>
                  <a:ext uri="{FF2B5EF4-FFF2-40B4-BE49-F238E27FC236}">
                    <a16:creationId xmlns:a16="http://schemas.microsoft.com/office/drawing/2014/main" id="{3CF95119-F1E6-C53E-DB89-CE256E5EF456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64" name="Textfeld 123">
                <a:extLst>
                  <a:ext uri="{FF2B5EF4-FFF2-40B4-BE49-F238E27FC236}">
                    <a16:creationId xmlns:a16="http://schemas.microsoft.com/office/drawing/2014/main" id="{9AB116CA-4E92-5B4D-674D-0EECE54578AC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EB5A8C1C-9F69-861C-53A4-895B5A8B3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BF31E0D-4FA4-7C28-C4D8-5F3CBB503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9C5973C-32E8-9C20-3523-D974C8F634A4}"/>
              </a:ext>
            </a:extLst>
          </p:cNvPr>
          <p:cNvGrpSpPr/>
          <p:nvPr/>
        </p:nvGrpSpPr>
        <p:grpSpPr>
          <a:xfrm>
            <a:off x="3382184" y="6212339"/>
            <a:ext cx="736102" cy="344028"/>
            <a:chOff x="2951706" y="3328331"/>
            <a:chExt cx="1996885" cy="933273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6AE8B5A-802B-7689-1D1F-A8D33C1FFAA4}"/>
                </a:ext>
              </a:extLst>
            </p:cNvPr>
            <p:cNvSpPr/>
            <p:nvPr/>
          </p:nvSpPr>
          <p:spPr>
            <a:xfrm rot="10800000">
              <a:off x="3732188" y="3512888"/>
              <a:ext cx="1216403" cy="64805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8FB9AF0-EFCB-83DB-94EB-B251A7966CD6}"/>
                </a:ext>
              </a:extLst>
            </p:cNvPr>
            <p:cNvSpPr/>
            <p:nvPr/>
          </p:nvSpPr>
          <p:spPr>
            <a:xfrm rot="10800000">
              <a:off x="4777037" y="3412221"/>
              <a:ext cx="96052" cy="100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929488A-8063-CBA0-8689-F28EA8CB5D65}"/>
                </a:ext>
              </a:extLst>
            </p:cNvPr>
            <p:cNvSpPr/>
            <p:nvPr/>
          </p:nvSpPr>
          <p:spPr>
            <a:xfrm rot="10800000">
              <a:off x="3819294" y="3412221"/>
              <a:ext cx="96052" cy="100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2469996-9A71-8E09-628B-BC9BF1DF6145}"/>
                </a:ext>
              </a:extLst>
            </p:cNvPr>
            <p:cNvSpPr/>
            <p:nvPr/>
          </p:nvSpPr>
          <p:spPr>
            <a:xfrm rot="10800000">
              <a:off x="3732188" y="3328331"/>
              <a:ext cx="1216403" cy="8389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6445567-60EB-6285-B42F-C9AFECDA8D9C}"/>
                </a:ext>
              </a:extLst>
            </p:cNvPr>
            <p:cNvSpPr/>
            <p:nvPr/>
          </p:nvSpPr>
          <p:spPr>
            <a:xfrm rot="10800000">
              <a:off x="4303757" y="3412221"/>
              <a:ext cx="96052" cy="100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3E481E1-C2A2-279F-622E-8488E2D70629}"/>
                </a:ext>
              </a:extLst>
            </p:cNvPr>
            <p:cNvSpPr/>
            <p:nvPr/>
          </p:nvSpPr>
          <p:spPr>
            <a:xfrm>
              <a:off x="3732187" y="4160938"/>
              <a:ext cx="1216404" cy="1006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Pfeil: in vier Richtungen 15">
              <a:extLst>
                <a:ext uri="{FF2B5EF4-FFF2-40B4-BE49-F238E27FC236}">
                  <a16:creationId xmlns:a16="http://schemas.microsoft.com/office/drawing/2014/main" id="{69E1BC90-51D7-D122-694C-610B09E2850A}"/>
                </a:ext>
              </a:extLst>
            </p:cNvPr>
            <p:cNvSpPr/>
            <p:nvPr/>
          </p:nvSpPr>
          <p:spPr>
            <a:xfrm>
              <a:off x="2951706" y="3529667"/>
              <a:ext cx="714457" cy="648050"/>
            </a:xfrm>
            <a:prstGeom prst="quadArrow">
              <a:avLst>
                <a:gd name="adj1" fmla="val 10000"/>
                <a:gd name="adj2" fmla="val 8958"/>
                <a:gd name="adj3" fmla="val 1187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6588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EB180-2431-95EE-A0D0-BBCF1C16C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03030-3737-1F5D-98FC-C22B397D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Greifeinheit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von Zylinderlaufbuchsen für Schiffsmotoren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01683B3-39FB-F575-F425-64D6DEC148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F7E142-9A6C-7CF0-81D9-310F9B6B01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  <a:endParaRPr lang="en-US"/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7E2FEA73-F4E8-8C64-2FE6-E43732E09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0396" y="2102785"/>
            <a:ext cx="3814077" cy="41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42C0DE8-875A-1541-5745-A167B0D3B93E}"/>
              </a:ext>
            </a:extLst>
          </p:cNvPr>
          <p:cNvSpPr txBox="1"/>
          <p:nvPr/>
        </p:nvSpPr>
        <p:spPr>
          <a:xfrm>
            <a:off x="7762879" y="2029884"/>
            <a:ext cx="40959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 x Schwerlast-Schnellwechseladapter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SWS-L-510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29FCAA-6E6B-DE43-B765-2AD7B062303E}"/>
              </a:ext>
            </a:extLst>
          </p:cNvPr>
          <p:cNvSpPr txBox="1"/>
          <p:nvPr/>
        </p:nvSpPr>
        <p:spPr>
          <a:xfrm>
            <a:off x="786526" y="3989584"/>
            <a:ext cx="15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Adapterplatte</a:t>
            </a:r>
            <a:endParaRPr lang="en-US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C6F7657-2CBD-518D-BC80-7872AC860FD0}"/>
              </a:ext>
            </a:extLst>
          </p:cNvPr>
          <p:cNvSpPr txBox="1"/>
          <p:nvPr/>
        </p:nvSpPr>
        <p:spPr>
          <a:xfrm>
            <a:off x="1615786" y="2434585"/>
            <a:ext cx="104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Verteiler</a:t>
            </a:r>
            <a:endParaRPr lang="en-US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789E913-1281-B94D-1498-0655401791D7}"/>
              </a:ext>
            </a:extLst>
          </p:cNvPr>
          <p:cNvSpPr txBox="1"/>
          <p:nvPr/>
        </p:nvSpPr>
        <p:spPr>
          <a:xfrm>
            <a:off x="1762685" y="2761871"/>
            <a:ext cx="89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Ventile</a:t>
            </a:r>
            <a:endParaRPr lang="en-US"/>
          </a:p>
        </p:txBody>
      </p: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5918BE7E-A6E1-2277-8495-B17FBC8D0E5D}"/>
              </a:ext>
            </a:extLst>
          </p:cNvPr>
          <p:cNvCxnSpPr>
            <a:cxnSpLocks/>
          </p:cNvCxnSpPr>
          <p:nvPr/>
        </p:nvCxnSpPr>
        <p:spPr>
          <a:xfrm flipV="1">
            <a:off x="2418626" y="4181785"/>
            <a:ext cx="144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E96673DD-D768-74E8-A952-AD19CA1B68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00218" y="2238378"/>
            <a:ext cx="2762661" cy="565540"/>
          </a:xfrm>
          <a:prstGeom prst="bentConnector3">
            <a:avLst>
              <a:gd name="adj1" fmla="val 9551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F6848C02-BBDB-2975-162B-48F751A0DE77}"/>
              </a:ext>
            </a:extLst>
          </p:cNvPr>
          <p:cNvCxnSpPr>
            <a:cxnSpLocks/>
          </p:cNvCxnSpPr>
          <p:nvPr/>
        </p:nvCxnSpPr>
        <p:spPr>
          <a:xfrm>
            <a:off x="2659663" y="2619251"/>
            <a:ext cx="1053846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424C6C86-32D8-8D12-331E-82A5607A5E94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659662" y="2946537"/>
            <a:ext cx="10548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5D2655C5-A418-C68A-10A0-486F132E0F38}"/>
              </a:ext>
            </a:extLst>
          </p:cNvPr>
          <p:cNvSpPr txBox="1"/>
          <p:nvPr/>
        </p:nvSpPr>
        <p:spPr>
          <a:xfrm>
            <a:off x="8291971" y="4181785"/>
            <a:ext cx="37096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Kundenspezifische Aufsatzbacken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800">
                <a:solidFill>
                  <a:srgbClr val="003D6A"/>
                </a:solidFill>
              </a:rPr>
              <a:t>mit wechselbaren Spanneinsätzen</a:t>
            </a:r>
            <a:endParaRPr lang="de-DE">
              <a:solidFill>
                <a:srgbClr val="003D6A"/>
              </a:solidFill>
            </a:endParaRPr>
          </a:p>
        </p:txBody>
      </p:sp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9058E8B9-D68C-3E29-3679-EF7A4D50F260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>
            <a:off x="6238875" y="3989585"/>
            <a:ext cx="2053096" cy="515367"/>
          </a:xfrm>
          <a:prstGeom prst="bentConnector3">
            <a:avLst>
              <a:gd name="adj1" fmla="val 3144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0F5AE410-2B1C-150C-3F25-D3C17F99D0FB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V="1">
            <a:off x="6308489" y="4504951"/>
            <a:ext cx="1983482" cy="415718"/>
          </a:xfrm>
          <a:prstGeom prst="bentConnector3">
            <a:avLst>
              <a:gd name="adj1" fmla="val 3223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325C0FD-5D3F-4BDF-D849-A53A7C999E5F}"/>
              </a:ext>
            </a:extLst>
          </p:cNvPr>
          <p:cNvSpPr txBox="1"/>
          <p:nvPr/>
        </p:nvSpPr>
        <p:spPr>
          <a:xfrm>
            <a:off x="811213" y="4759808"/>
            <a:ext cx="2874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2 x Parallelgreifer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SPG 100-SDV-P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mit Druckerhaltungsventil</a:t>
            </a: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5EAC042C-CB7F-8DA7-B186-1B8845F7B267}"/>
              </a:ext>
            </a:extLst>
          </p:cNvPr>
          <p:cNvCxnSpPr>
            <a:cxnSpLocks/>
          </p:cNvCxnSpPr>
          <p:nvPr/>
        </p:nvCxnSpPr>
        <p:spPr>
          <a:xfrm flipV="1">
            <a:off x="2821851" y="4969185"/>
            <a:ext cx="147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944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8563F-6DA8-7AFD-48A4-98595B7C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9074AA6-7530-F1C1-D29B-9D890542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Linear-Greifeinheit</a:t>
            </a:r>
            <a:br>
              <a:rPr lang="de-DE"/>
            </a:br>
            <a:r>
              <a:rPr lang="de-DE" sz="2400" b="0"/>
              <a:t>Entladen von Gehäusen aus einer Druckgussmaschine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C4804E-BFE6-A41B-6BAC-C271C5458E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</a:t>
            </a:r>
            <a:r>
              <a:rPr lang="de-DE" err="1"/>
              <a:t>Druckgußmaschinen</a:t>
            </a:r>
            <a:r>
              <a:rPr lang="de-DE" sz="1800" b="1">
                <a:solidFill>
                  <a:schemeClr val="bg2"/>
                </a:solidFill>
              </a:rPr>
              <a:t>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FA40FD2-07F6-0ED5-5E19-9A38A4AFE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CD1A0A2-8A40-183C-3B2C-37B6DA874362}"/>
              </a:ext>
            </a:extLst>
          </p:cNvPr>
          <p:cNvSpPr txBox="1"/>
          <p:nvPr/>
        </p:nvSpPr>
        <p:spPr>
          <a:xfrm>
            <a:off x="6928688" y="1715771"/>
            <a:ext cx="49283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Funktionsbaugruppe 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durch Kombination von Standardkomponenten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Verfahrachse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pneumatisch mit Klemmung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Standard 3-Finger </a:t>
            </a:r>
            <a:r>
              <a:rPr lang="de-DE" sz="2000" b="1" err="1">
                <a:solidFill>
                  <a:srgbClr val="003D6A"/>
                </a:solidFill>
              </a:rPr>
              <a:t>Zentrischgreifer</a:t>
            </a:r>
            <a:r>
              <a:rPr lang="de-DE" sz="2000" b="1">
                <a:solidFill>
                  <a:srgbClr val="003D6A"/>
                </a:solidFill>
              </a:rPr>
              <a:t> PZ-plus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Staubabdeckung, Hochtemperatur-Dichtungen, Hochtemperatur-Fett</a:t>
            </a:r>
            <a:endParaRPr lang="de-DE" sz="16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  <a:t>kundenspezifische Schnittstelle</a:t>
            </a:r>
            <a:b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für den Anbau an Ihren Roboter incl. Anbaumöglichkeit für Energieschlauch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 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Krallenspanneinsätzen zum Greifen am Anguss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86703E7-E47A-205B-B6B9-D96157C3753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183E40B-4EAC-28B2-BF16-07E4DC540C0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5702E10F-3F67-44F1-B11C-58CA6DCED3D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6067CDA-1FBA-2603-0295-46A8D7E9B4E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3BAC5CE-7254-F483-43BE-20792F71229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8237146-FB38-F593-3117-6CD061CE67C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4D47274-5616-0C2F-8210-319A90C313F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742B61B-D5CC-7398-24B6-3518122C4B7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223F217A-ADE5-03D9-0EF9-CDE864735CD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B0265D6-451F-2CF1-356E-B3B030C55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883CCC-9D68-80AB-B04E-FB79611B3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00" y="1687069"/>
            <a:ext cx="3601522" cy="4013092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A1AC4B3-AD5D-F161-1106-E10C9D8E9623}"/>
              </a:ext>
            </a:extLst>
          </p:cNvPr>
          <p:cNvGrpSpPr/>
          <p:nvPr/>
        </p:nvGrpSpPr>
        <p:grpSpPr>
          <a:xfrm>
            <a:off x="2521612" y="6171156"/>
            <a:ext cx="533448" cy="507278"/>
            <a:chOff x="4749430" y="2974495"/>
            <a:chExt cx="2215224" cy="2106551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A2541C3-DD11-29D2-2713-16539A20C18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91FF17F-3F0D-ED90-5A9C-7E6CFA200C1C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7" name="Rechteck: obere Ecken abgeschnitten 16">
              <a:extLst>
                <a:ext uri="{FF2B5EF4-FFF2-40B4-BE49-F238E27FC236}">
                  <a16:creationId xmlns:a16="http://schemas.microsoft.com/office/drawing/2014/main" id="{67246E81-B497-7F11-30A1-DE2006363B82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2080E691-A918-C93C-8466-0D4A87E6C6ED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9" name="Rechteck: obere Ecken abgeschnitten 18">
              <a:extLst>
                <a:ext uri="{FF2B5EF4-FFF2-40B4-BE49-F238E27FC236}">
                  <a16:creationId xmlns:a16="http://schemas.microsoft.com/office/drawing/2014/main" id="{3B8A4A14-6147-D5FF-CE82-313DEB55BFA8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731ADA44-2A1E-26C2-F2CC-1E7B385C494B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7EC50E99-D6E4-0730-5BC9-7606B0DE7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710" y="6015318"/>
            <a:ext cx="771374" cy="77137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E20DFDA-3D60-0509-5EB3-E6D2568E4652}"/>
              </a:ext>
            </a:extLst>
          </p:cNvPr>
          <p:cNvGrpSpPr/>
          <p:nvPr/>
        </p:nvGrpSpPr>
        <p:grpSpPr>
          <a:xfrm>
            <a:off x="4600280" y="6033465"/>
            <a:ext cx="2284290" cy="723308"/>
            <a:chOff x="3486608" y="2216930"/>
            <a:chExt cx="2284290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CA2AEE12-8046-9303-9944-6E9D7853CBE0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B917D660-9A3E-E26D-FD2E-8BC26F25E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24E6CF94-734D-C45C-16F5-495FC285C864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38C00B9A-313D-D9C0-A922-55B33207622B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2A1CE31C-8A1B-6BE2-6241-B2541815878A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0D52856F-7C1C-C37E-C26E-A5093BA7B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0E6B02A-C4EC-320B-77A4-483958E8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FAE2BA4-1483-32B3-48ED-55D9326B5B34}"/>
              </a:ext>
            </a:extLst>
          </p:cNvPr>
          <p:cNvGrpSpPr/>
          <p:nvPr/>
        </p:nvGrpSpPr>
        <p:grpSpPr>
          <a:xfrm>
            <a:off x="3234862" y="6278807"/>
            <a:ext cx="989404" cy="211091"/>
            <a:chOff x="2363518" y="3791854"/>
            <a:chExt cx="2981325" cy="636071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4F3A416-A0AB-947D-2C39-CEB8E5FC36E1}"/>
                </a:ext>
              </a:extLst>
            </p:cNvPr>
            <p:cNvSpPr/>
            <p:nvPr/>
          </p:nvSpPr>
          <p:spPr>
            <a:xfrm rot="16200000">
              <a:off x="3670158" y="275324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9434341-6D08-5F92-6CE2-C618BF024576}"/>
                </a:ext>
              </a:extLst>
            </p:cNvPr>
            <p:cNvSpPr/>
            <p:nvPr/>
          </p:nvSpPr>
          <p:spPr>
            <a:xfrm rot="16200000">
              <a:off x="4570559" y="3723327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7870B09-F83C-0D22-CB1E-2BB6A47ECC65}"/>
                </a:ext>
              </a:extLst>
            </p:cNvPr>
            <p:cNvSpPr/>
            <p:nvPr/>
          </p:nvSpPr>
          <p:spPr>
            <a:xfrm rot="16200000">
              <a:off x="2274745" y="4148652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952D3DF-A6C0-3724-F519-EA6A4FBC6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55258" y="4138339"/>
              <a:ext cx="377985" cy="201185"/>
            </a:xfrm>
            <a:prstGeom prst="rect">
              <a:avLst/>
            </a:prstGeom>
          </p:spPr>
        </p:pic>
        <p:sp>
          <p:nvSpPr>
            <p:cNvPr id="11" name="Pfeil: nach oben und unten 10">
              <a:extLst>
                <a:ext uri="{FF2B5EF4-FFF2-40B4-BE49-F238E27FC236}">
                  <a16:creationId xmlns:a16="http://schemas.microsoft.com/office/drawing/2014/main" id="{DFF6E4A3-49B6-2EDA-5EB5-DD57D35060EE}"/>
                </a:ext>
              </a:extLst>
            </p:cNvPr>
            <p:cNvSpPr/>
            <p:nvPr/>
          </p:nvSpPr>
          <p:spPr>
            <a:xfrm rot="16200000">
              <a:off x="3807810" y="2543404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40611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E4FF8-F1F5-8713-CB17-27099668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181EA2E-0B12-7B05-E9B7-F4BF6886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Schwenk-Greifeinheit 	</a:t>
            </a:r>
            <a:br>
              <a:rPr lang="de-DE"/>
            </a:br>
            <a:r>
              <a:rPr lang="de-DE" sz="2400" b="0"/>
              <a:t>Wenden von Zahnrädern während des Härteprozesses 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AC385B-F2A3-FA95-5DE0-EF90708129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Härten</a:t>
            </a:r>
            <a:r>
              <a:rPr lang="de-DE" sz="1800" b="1">
                <a:solidFill>
                  <a:schemeClr val="bg2"/>
                </a:solidFill>
              </a:rPr>
              <a:t>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52A51A3-EE2E-E76C-0839-C2C151CE1B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2A1E5E7-0B90-8612-8C38-8E865B9A346D}"/>
              </a:ext>
            </a:extLst>
          </p:cNvPr>
          <p:cNvSpPr txBox="1"/>
          <p:nvPr/>
        </p:nvSpPr>
        <p:spPr>
          <a:xfrm>
            <a:off x="7046750" y="2110665"/>
            <a:ext cx="48102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Funktionsbaugruppe </a:t>
            </a:r>
            <a:br>
              <a:rPr lang="de-DE" sz="28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durch Kombination von Standardkomponenten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Schwenkeinheit SRM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Luftdurchführung, Näherungsschalter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2-Finger Parallelgreifer PHL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Näherungsschalter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wechselbare QUENTES Spanneinsätze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Greifkrafterhaltung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Druckerhaltungsventil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7A51448-5483-4C41-E207-98DFE31E460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FA52E16-7BBE-2AF1-EA7C-4FD591F5C2D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BB5A663-1E11-CDD6-F028-82EE4EC508A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67E1339-2D15-7ECE-2FB9-B205BF85560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5F3E3DD-049C-8256-3152-2B42D206D4E6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356027F-E664-30A8-A1E3-7EBA908A4E9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49E83F3-04E8-F856-F7BC-974EA5FFFC1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59BC6C9-40FF-8D72-D977-8A16225A7B46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2CB360B-5706-C186-5483-B7CCAF4F010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D702D5A-24D8-290C-B15E-63C61EA019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E023D9-F9B5-169B-E175-D372BF1DA6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808" y="1735040"/>
            <a:ext cx="2474989" cy="3970319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D046443E-E5FC-6D25-6007-93F899D3CB6D}"/>
              </a:ext>
            </a:extLst>
          </p:cNvPr>
          <p:cNvGrpSpPr/>
          <p:nvPr/>
        </p:nvGrpSpPr>
        <p:grpSpPr>
          <a:xfrm>
            <a:off x="2738366" y="6147280"/>
            <a:ext cx="577211" cy="582667"/>
            <a:chOff x="4733026" y="2729172"/>
            <a:chExt cx="2213040" cy="2085946"/>
          </a:xfrm>
        </p:grpSpPr>
        <p:grpSp>
          <p:nvGrpSpPr>
            <p:cNvPr id="8" name="Gruppieren 35">
              <a:extLst>
                <a:ext uri="{FF2B5EF4-FFF2-40B4-BE49-F238E27FC236}">
                  <a16:creationId xmlns:a16="http://schemas.microsoft.com/office/drawing/2014/main" id="{8E237E15-5019-2B00-2E18-D3E19A03053B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C39EE098-919C-55BE-7A81-D1F0BE556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FDFEA8D-9AFF-3D7F-B9CC-64C85D401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20712DA3-2D3A-02B4-B3E1-4E9839FBAC7F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60ABAC0B-A14F-BAF1-84A4-E78EC72148DA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C0D9A922-A703-67AE-03E6-2671A56730D5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4B255926-2FCE-E265-1B31-58768684A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3DE255DE-32B0-3D48-F58A-E5AFCE657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9710" y="6015318"/>
            <a:ext cx="771374" cy="771374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C574850-D00B-BE61-5D7D-A62A3357B00F}"/>
              </a:ext>
            </a:extLst>
          </p:cNvPr>
          <p:cNvGrpSpPr/>
          <p:nvPr/>
        </p:nvGrpSpPr>
        <p:grpSpPr>
          <a:xfrm>
            <a:off x="4600280" y="6033465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1BD1EA9C-655A-0ADC-2E57-8E9BDAE0B442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22D028FE-34E8-510A-23AC-2BFF886B6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BFCE7334-6ED4-FA24-B21B-62679506A77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E1ACC468-5564-665D-A408-6F81549E88E4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29452951-3928-1B7E-FECF-FB4570E8C1E9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5D1AED0D-8AB7-D26D-FAD2-F5D0F1BDE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5956B5F-9555-4988-C33A-DDB431C9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3" name="Gruppieren 77">
            <a:extLst>
              <a:ext uri="{FF2B5EF4-FFF2-40B4-BE49-F238E27FC236}">
                <a16:creationId xmlns:a16="http://schemas.microsoft.com/office/drawing/2014/main" id="{0C08C686-14E2-E252-F52A-05D0AEE9333B}"/>
              </a:ext>
            </a:extLst>
          </p:cNvPr>
          <p:cNvGrpSpPr/>
          <p:nvPr/>
        </p:nvGrpSpPr>
        <p:grpSpPr>
          <a:xfrm>
            <a:off x="3517762" y="6140656"/>
            <a:ext cx="427322" cy="589291"/>
            <a:chOff x="8899398" y="2717009"/>
            <a:chExt cx="791492" cy="1693066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DF2CD702-BA3F-037C-D300-7894923E4995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ECF39B32-7D99-FCA9-CA80-3D4EDFF6A4F3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8386E107-85F4-4B00-6B79-FC1A3D752D3F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B4B02BEB-ED7B-B5BA-D52B-EE1E1636CDBB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672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8E9F2-59E6-9280-2CC3-EC0E0473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EBDCAAD-BD3A-4221-20AF-E55D1053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Doppelgreifeinheit	</a:t>
            </a:r>
            <a:br>
              <a:rPr lang="de-DE"/>
            </a:br>
            <a:r>
              <a:rPr lang="de-DE" sz="2400" b="0"/>
              <a:t>Be-/Entladen von Ventilen in/aus einer Schweißmaschine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79F1AC9-6400-4077-B1C9-E8FEFBE94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BB335D-2A80-4B60-065F-997CFE0F6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/>
              <a:t>Metallverarbeitung - Schweißen - Hochtemperatur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760A9E7E-CF4D-F1C5-A229-77A35A637597}"/>
              </a:ext>
            </a:extLst>
          </p:cNvPr>
          <p:cNvSpPr txBox="1"/>
          <p:nvPr/>
        </p:nvSpPr>
        <p:spPr>
          <a:xfrm>
            <a:off x="7056950" y="2110668"/>
            <a:ext cx="480008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Doppelgreifeinheit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2x PGN-plus 100 mit Näherungsschalter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Hitzeschutzausführung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Hochtemperatur-Dichtungen, Hochtemperatur-Fett, Hitzestrahlbelche, abgeschirmte Sensorik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  <a:t>Hitzebeständige Aufsatzbacken</a:t>
            </a:r>
            <a:br>
              <a:rPr lang="de-DE" sz="16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Material: Edelstahl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Elektroverteiler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komplette elektrische Installation mit Elektroplan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  <a:t>kundenspezifische Schnittstelle</a:t>
            </a:r>
            <a:b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für den Roboteranbau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88F8BF3-E48F-F7A1-A29B-2F736A3FE2DB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0CA91AC-F818-2888-0939-0F1A9264F39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59AF77C-6B0F-6EB8-1E10-0E05A0A7E6A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9B40191-9D5A-A40C-228B-2DCFBFB6413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80539EB-F31E-1312-E290-A568A47DD41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B805D8F-3A9F-FEF5-03C0-8F558AAEB0C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B3BCC02-53E1-432C-47B0-54CA0B60AF5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1C980C8-0B00-E11D-9AA9-F1ED7C24788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99A2AF5-B5AC-EEA4-3174-DDC320F66F1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A8E7E04C-A7D3-A5B6-97D2-63F021F007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7169C28-5494-9721-9734-762E25BB0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8" y="1832130"/>
            <a:ext cx="6168306" cy="3684733"/>
          </a:xfrm>
          <a:prstGeom prst="rect">
            <a:avLst/>
          </a:prstGeom>
        </p:spPr>
      </p:pic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73083929-3CFB-1099-E589-67FBA43A573D}"/>
              </a:ext>
            </a:extLst>
          </p:cNvPr>
          <p:cNvGrpSpPr/>
          <p:nvPr/>
        </p:nvGrpSpPr>
        <p:grpSpPr>
          <a:xfrm>
            <a:off x="3105920" y="6147280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77353AB4-862C-3DAA-4AF1-EB4B0FA6EC9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DE2F31BD-5B99-7520-4362-44A98A5B4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9FAA505B-9AAE-D2EF-5604-0DCB21D1F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12762449-C9BA-B295-F7D2-B877928E71E6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696A5D5B-873C-F4B4-9B42-CC6F3189D51D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94ACB781-EE97-CB1B-3F0A-D46A444EBF1D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D6A34356-6898-4EF4-3E03-F8D10B07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AA01B2FC-BC4B-5C46-DFAE-A053FFFDE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287" y="6023341"/>
            <a:ext cx="755328" cy="755328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34BF41A-6F07-2EC5-0DEB-219C43727E26}"/>
              </a:ext>
            </a:extLst>
          </p:cNvPr>
          <p:cNvGrpSpPr/>
          <p:nvPr/>
        </p:nvGrpSpPr>
        <p:grpSpPr>
          <a:xfrm>
            <a:off x="4605174" y="6071348"/>
            <a:ext cx="2230500" cy="707321"/>
            <a:chOff x="680038" y="3647847"/>
            <a:chExt cx="2230500" cy="707321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5B923C3F-E68F-74C2-F80F-187E9D7B8528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2A7100F3-587B-7B2B-B16B-69134B4BF4BE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31" name="Textfeld 127">
                  <a:extLst>
                    <a:ext uri="{FF2B5EF4-FFF2-40B4-BE49-F238E27FC236}">
                      <a16:creationId xmlns:a16="http://schemas.microsoft.com/office/drawing/2014/main" id="{9A4AFD6D-4DA7-6BF1-5A3F-3B443F053F63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64" name="Textfeld 125">
                  <a:extLst>
                    <a:ext uri="{FF2B5EF4-FFF2-40B4-BE49-F238E27FC236}">
                      <a16:creationId xmlns:a16="http://schemas.microsoft.com/office/drawing/2014/main" id="{B8E62DCA-F86B-068A-0DF7-DC3895CD5BBA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65" name="Textfeld 123">
                  <a:extLst>
                    <a:ext uri="{FF2B5EF4-FFF2-40B4-BE49-F238E27FC236}">
                      <a16:creationId xmlns:a16="http://schemas.microsoft.com/office/drawing/2014/main" id="{107E530F-F4AC-665A-913C-0A582F911F79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641090EC-17E9-476F-4EDC-BE5EC8BC0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DB9BF2F7-6BF3-629F-F840-D03340AC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7BFBDBD9-83E0-BA6E-393A-19CD48703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938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F0E9C-B714-E82C-6B21-7688B7BDB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6CDE990-60E2-AFF5-57E1-267EF8A1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PGN-plus-P mit Hitzeschutz</a:t>
            </a:r>
            <a:br>
              <a:rPr lang="de-DE"/>
            </a:br>
            <a:r>
              <a:rPr lang="de-DE" sz="2400" b="0"/>
              <a:t>Handling von Prüflingen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9D7769-2517-4E58-D1A5-4144D5203B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Umformtechnik</a:t>
            </a:r>
            <a:r>
              <a:rPr lang="de-DE" sz="1800" b="1">
                <a:solidFill>
                  <a:schemeClr val="bg2"/>
                </a:solidFill>
              </a:rPr>
              <a:t>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2FC6E9A-C11F-3930-F2F8-325775186E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E6BE0BE6-6768-6A81-4A1C-0C5F0D7705D5}"/>
              </a:ext>
            </a:extLst>
          </p:cNvPr>
          <p:cNvSpPr txBox="1"/>
          <p:nvPr/>
        </p:nvSpPr>
        <p:spPr>
          <a:xfrm>
            <a:off x="7068622" y="2108411"/>
            <a:ext cx="4788415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Inklusive Wechselsystem </a:t>
            </a:r>
            <a:br>
              <a:rPr lang="de-DE" sz="2000" b="1" dirty="0"/>
            </a:br>
            <a:r>
              <a:rPr lang="de-DE" sz="1600" dirty="0">
                <a:solidFill>
                  <a:srgbClr val="003D6A"/>
                </a:solidFill>
              </a:rPr>
              <a:t>SWA-110-R19VL-PG3 und Ablagemodul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Greifer PGN-plus-P 240-2-AS-SD</a:t>
            </a:r>
            <a:br>
              <a:rPr lang="de-DE" sz="2000" b="1" dirty="0"/>
            </a:br>
            <a:r>
              <a:rPr lang="de-DE" sz="1600" dirty="0">
                <a:solidFill>
                  <a:srgbClr val="003D6A"/>
                </a:solidFill>
              </a:rPr>
              <a:t>feste Backe durch Anbindung an einer Grundbacke, Gehäuse bewegt sich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Hitzeschutz</a:t>
            </a:r>
            <a:br>
              <a:rPr lang="de-DE" sz="2000" b="1" dirty="0"/>
            </a:br>
            <a:r>
              <a:rPr lang="de-DE" sz="1600" dirty="0">
                <a:solidFill>
                  <a:srgbClr val="003D6A"/>
                </a:solidFill>
              </a:rPr>
              <a:t>Wärmestrahlbleche, </a:t>
            </a:r>
            <a:r>
              <a:rPr lang="de-DE" sz="1600" dirty="0" err="1">
                <a:solidFill>
                  <a:srgbClr val="003D6A"/>
                </a:solidFill>
              </a:rPr>
              <a:t>Viton</a:t>
            </a:r>
            <a:r>
              <a:rPr lang="de-DE" sz="1600" dirty="0">
                <a:solidFill>
                  <a:srgbClr val="003D6A"/>
                </a:solidFill>
              </a:rPr>
              <a:t>-Dichtungen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Aufsatzbacke</a:t>
            </a:r>
            <a:br>
              <a:rPr lang="de-DE" sz="2000" b="1" dirty="0"/>
            </a:br>
            <a:r>
              <a:rPr lang="de-DE" sz="1600" dirty="0">
                <a:solidFill>
                  <a:srgbClr val="003D6A"/>
                </a:solidFill>
              </a:rPr>
              <a:t>mit einseitiger </a:t>
            </a:r>
            <a:r>
              <a:rPr lang="de-DE" sz="1600" dirty="0" err="1">
                <a:solidFill>
                  <a:srgbClr val="003D6A"/>
                </a:solidFill>
              </a:rPr>
              <a:t>Pendelung</a:t>
            </a:r>
            <a:r>
              <a:rPr lang="de-DE" sz="1600" dirty="0">
                <a:solidFill>
                  <a:srgbClr val="003D6A"/>
                </a:solidFill>
              </a:rPr>
              <a:t>, verzahnten Hartmetallspanneinsätzen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Komplette Projektabwicklung</a:t>
            </a:r>
            <a:br>
              <a:rPr lang="de-DE" sz="2000" b="1" dirty="0"/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Auslegung, Konstruktion und Montage durch SCHUNK</a:t>
            </a:r>
            <a:endParaRPr lang="de-DE" sz="2000" dirty="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5D6E86A-7E40-AC49-C677-BBED73C1DEF0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6D2C222-5C48-971B-6C51-B71BDC49122E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771A88C-CB10-CD65-F53F-D3FD7490721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8DED5A0-94A6-23D8-055B-9FF2115BDF6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E8D8EC-A218-1601-94B0-4A5FE32C398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D19DDAF-780C-3D77-6FA1-EF1E891E512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03747D2-6971-EA15-BE9B-7458119B601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988881D-F5FF-E7B7-8A52-D0FCCD4474C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6058AFB-FACD-63E7-1087-007F4693DED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2D1D466-7B1F-055C-27DA-7FAF20A7BF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500DCC7F-58EA-C6AD-50DC-156B7CD94ECB}"/>
              </a:ext>
            </a:extLst>
          </p:cNvPr>
          <p:cNvGrpSpPr/>
          <p:nvPr/>
        </p:nvGrpSpPr>
        <p:grpSpPr>
          <a:xfrm>
            <a:off x="3105920" y="6147280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64756BE-BA54-C48C-D031-EDDB0E117083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1F361309-7E8D-0994-5617-BF538D43F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08E99277-3F35-B8FC-7A74-E5A875957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F680545B-B744-C5EE-D438-CFE932B3800B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874C1872-E4DE-E514-76D5-1799DDF4DFB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C55E52EF-1A54-93F9-9EB2-DE2903C87BEB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F48561D5-CDB7-A46A-4D49-B29FEE9BC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C408C61F-7980-642C-F8E2-66BD8EAB9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287" y="6023341"/>
            <a:ext cx="755328" cy="755328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0143472-2960-ED71-D624-365CC36F6C27}"/>
              </a:ext>
            </a:extLst>
          </p:cNvPr>
          <p:cNvGrpSpPr/>
          <p:nvPr/>
        </p:nvGrpSpPr>
        <p:grpSpPr>
          <a:xfrm>
            <a:off x="4605174" y="6071348"/>
            <a:ext cx="2230500" cy="707321"/>
            <a:chOff x="680038" y="3647847"/>
            <a:chExt cx="2230500" cy="707321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3AC3BFDD-40AE-390F-6E3A-EDE724886B28}"/>
                </a:ext>
              </a:extLst>
            </p:cNvPr>
            <p:cNvGrpSpPr/>
            <p:nvPr/>
          </p:nvGrpSpPr>
          <p:grpSpPr>
            <a:xfrm>
              <a:off x="680038" y="3706266"/>
              <a:ext cx="2230500" cy="648902"/>
              <a:chOff x="6668647" y="2430107"/>
              <a:chExt cx="2230500" cy="648902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E2F6385F-801A-3100-33E9-47B190BD7CFF}"/>
                  </a:ext>
                </a:extLst>
              </p:cNvPr>
              <p:cNvGrpSpPr/>
              <p:nvPr/>
            </p:nvGrpSpPr>
            <p:grpSpPr>
              <a:xfrm>
                <a:off x="6668647" y="2829151"/>
                <a:ext cx="2230500" cy="249858"/>
                <a:chOff x="3486608" y="2690380"/>
                <a:chExt cx="2230500" cy="249858"/>
              </a:xfrm>
            </p:grpSpPr>
            <p:sp>
              <p:nvSpPr>
                <p:cNvPr id="23" name="Textfeld 127">
                  <a:extLst>
                    <a:ext uri="{FF2B5EF4-FFF2-40B4-BE49-F238E27FC236}">
                      <a16:creationId xmlns:a16="http://schemas.microsoft.com/office/drawing/2014/main" id="{404B3527-90A9-65F8-6691-B2D1423B2C0B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24" name="Textfeld 125">
                  <a:extLst>
                    <a:ext uri="{FF2B5EF4-FFF2-40B4-BE49-F238E27FC236}">
                      <a16:creationId xmlns:a16="http://schemas.microsoft.com/office/drawing/2014/main" id="{0C0DC6E6-7902-DB24-9546-D370243FB289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HOT</a:t>
                  </a:r>
                </a:p>
              </p:txBody>
            </p:sp>
            <p:sp>
              <p:nvSpPr>
                <p:cNvPr id="25" name="Textfeld 123">
                  <a:extLst>
                    <a:ext uri="{FF2B5EF4-FFF2-40B4-BE49-F238E27FC236}">
                      <a16:creationId xmlns:a16="http://schemas.microsoft.com/office/drawing/2014/main" id="{6F3211CC-64E9-26DC-57F2-6D26BECA2A2C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</p:grp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F2DEC12-A86A-24C6-5A77-77DC6849B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588210" y="2430107"/>
                <a:ext cx="426355" cy="426355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81D2820-980C-59C1-9123-7C7269F6D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29768" y="3680250"/>
              <a:ext cx="461426" cy="46142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CE9C481-DB05-5FD0-D429-D3055EAFA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72156" y="3647847"/>
              <a:ext cx="526231" cy="526231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76214FE9-A7F6-7DDE-E2A1-084F5B5670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30" y="1712142"/>
            <a:ext cx="56235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4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79E33-CC31-87CD-1ABD-E35E4A71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5B0F42C-A924-A45A-8191-8E2B4463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für Rohre A-Säule</a:t>
            </a:r>
            <a:br>
              <a:rPr lang="de-DE"/>
            </a:br>
            <a:r>
              <a:rPr lang="de-DE" sz="2400" b="0"/>
              <a:t>Be-/Entladen von Hydroformpressen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81A4F1-AB25-1F1A-70A9-91E7F984D5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Metallverarbeitung</a:t>
            </a:r>
            <a:r>
              <a:rPr lang="de-DE"/>
              <a:t> - Umformtechnik</a:t>
            </a:r>
            <a:r>
              <a:rPr lang="de-DE" sz="1800" b="1">
                <a:solidFill>
                  <a:schemeClr val="bg2"/>
                </a:solidFill>
              </a:rPr>
              <a:t> - </a:t>
            </a:r>
            <a:r>
              <a:rPr lang="de-DE"/>
              <a:t>Hochtemperatur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25349A20-259B-5711-677D-6162ECF63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FF5B2184-2AC6-64D2-18AC-A66468F529AF}"/>
              </a:ext>
            </a:extLst>
          </p:cNvPr>
          <p:cNvSpPr txBox="1"/>
          <p:nvPr/>
        </p:nvSpPr>
        <p:spPr>
          <a:xfrm>
            <a:off x="7278465" y="1840994"/>
            <a:ext cx="458586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Baugruppe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pneumatischen 2-Finger Parallelgreifern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Hitzeschutz</a:t>
            </a:r>
            <a:br>
              <a:rPr lang="de-DE" sz="28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Wärmestrahlblech, Wärmeisolation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Spanneinsätzen aus Keramik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Schnellwechselsystem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Medienübertagung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 mit Installation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Schläuche und Kabel mit Feuerschutzschlauch ummantelt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  <a:t>kundenspezifische Schnittstelle</a:t>
            </a:r>
            <a:br>
              <a:rPr lang="de-DE" sz="16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für den Anbau an Roboter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046842C-75FF-A992-6420-862147098754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2AEFB6F-4E36-5A4F-595B-08B4E7AAB15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EB9273D-E839-D38D-1020-7AC01FFF291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FFAEB98-DB2E-BF41-702D-ED0AF189465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9AFB008-02BD-4DD1-C6A1-1AEE5582A1F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E5E2C10-47D3-B93F-E733-8A4190C6688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4648F3B-FB93-717D-C6B0-ED9171B924A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73141B6-B9FA-108F-5672-0F583C7682A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1AD2512-1B0B-5FC0-BBFB-E773923CA4C0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3F2EDECE-D7F5-A57C-E2FB-20C14CB7E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BD56069-7F51-A6C1-482A-EFE97FC86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1604522-461B-D8AF-CF11-D839CB616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19" name="Gruppieren 34">
            <a:extLst>
              <a:ext uri="{FF2B5EF4-FFF2-40B4-BE49-F238E27FC236}">
                <a16:creationId xmlns:a16="http://schemas.microsoft.com/office/drawing/2014/main" id="{CF20C212-52B7-BD9F-7BE1-13C618B7431E}"/>
              </a:ext>
            </a:extLst>
          </p:cNvPr>
          <p:cNvGrpSpPr/>
          <p:nvPr/>
        </p:nvGrpSpPr>
        <p:grpSpPr>
          <a:xfrm>
            <a:off x="3110442" y="6126962"/>
            <a:ext cx="577211" cy="582667"/>
            <a:chOff x="4733026" y="2729172"/>
            <a:chExt cx="2213040" cy="2085946"/>
          </a:xfrm>
        </p:grpSpPr>
        <p:grpSp>
          <p:nvGrpSpPr>
            <p:cNvPr id="20" name="Gruppieren 35">
              <a:extLst>
                <a:ext uri="{FF2B5EF4-FFF2-40B4-BE49-F238E27FC236}">
                  <a16:creationId xmlns:a16="http://schemas.microsoft.com/office/drawing/2014/main" id="{13ADB4B6-241F-C144-839B-C394456F2CE5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22" name="Grafik 37">
                <a:extLst>
                  <a:ext uri="{FF2B5EF4-FFF2-40B4-BE49-F238E27FC236}">
                    <a16:creationId xmlns:a16="http://schemas.microsoft.com/office/drawing/2014/main" id="{AAFCDF49-6D73-91E2-8C92-CD147BD4C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23" name="Grafik 38">
                <a:extLst>
                  <a:ext uri="{FF2B5EF4-FFF2-40B4-BE49-F238E27FC236}">
                    <a16:creationId xmlns:a16="http://schemas.microsoft.com/office/drawing/2014/main" id="{FF801D4D-E1FD-B71B-2147-97C056829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4" name="Ellipse 39">
                <a:extLst>
                  <a:ext uri="{FF2B5EF4-FFF2-40B4-BE49-F238E27FC236}">
                    <a16:creationId xmlns:a16="http://schemas.microsoft.com/office/drawing/2014/main" id="{F97E98D1-4694-EFF3-6573-EB37151885E0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Pfeil: Chevron 40">
                <a:extLst>
                  <a:ext uri="{FF2B5EF4-FFF2-40B4-BE49-F238E27FC236}">
                    <a16:creationId xmlns:a16="http://schemas.microsoft.com/office/drawing/2014/main" id="{AADEB13D-DC8C-5A7C-9EA3-94839F1449D0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eck 41">
                <a:extLst>
                  <a:ext uri="{FF2B5EF4-FFF2-40B4-BE49-F238E27FC236}">
                    <a16:creationId xmlns:a16="http://schemas.microsoft.com/office/drawing/2014/main" id="{90E2007F-E624-381D-5E47-06ADCFC2D3D9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21" name="Grafik 36">
              <a:extLst>
                <a:ext uri="{FF2B5EF4-FFF2-40B4-BE49-F238E27FC236}">
                  <a16:creationId xmlns:a16="http://schemas.microsoft.com/office/drawing/2014/main" id="{7A9A2AB6-1918-196F-CF7F-BCEC7F8A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5A93221-3E90-3266-9704-81D93FE48D3C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5B52B67D-0FBF-0622-2404-E203B5342C02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30" name="Grafik 124">
                <a:extLst>
                  <a:ext uri="{FF2B5EF4-FFF2-40B4-BE49-F238E27FC236}">
                    <a16:creationId xmlns:a16="http://schemas.microsoft.com/office/drawing/2014/main" id="{D59DB9F5-132E-F9CA-2CFD-B2F206B21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31" name="Textfeld 127">
                <a:extLst>
                  <a:ext uri="{FF2B5EF4-FFF2-40B4-BE49-F238E27FC236}">
                    <a16:creationId xmlns:a16="http://schemas.microsoft.com/office/drawing/2014/main" id="{EC87A8A8-20DE-D8DB-3C2D-60B0746BC60A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64" name="Textfeld 125">
                <a:extLst>
                  <a:ext uri="{FF2B5EF4-FFF2-40B4-BE49-F238E27FC236}">
                    <a16:creationId xmlns:a16="http://schemas.microsoft.com/office/drawing/2014/main" id="{E62B38F0-185E-9FC6-5205-2A55106F940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65" name="Textfeld 123">
                <a:extLst>
                  <a:ext uri="{FF2B5EF4-FFF2-40B4-BE49-F238E27FC236}">
                    <a16:creationId xmlns:a16="http://schemas.microsoft.com/office/drawing/2014/main" id="{BDD3C963-9814-2198-6DC9-68716D5AA33B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67" name="Grafik 66">
                <a:extLst>
                  <a:ext uri="{FF2B5EF4-FFF2-40B4-BE49-F238E27FC236}">
                    <a16:creationId xmlns:a16="http://schemas.microsoft.com/office/drawing/2014/main" id="{72B8A285-28C9-9A8C-DE62-1F02A1883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F5DB3695-A73B-8D4E-D867-7A6685BE9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D2F5D1A-C5AF-E27A-BF09-D216800D402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296" y="2571812"/>
            <a:ext cx="6074031" cy="1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06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95E59-C279-C216-F4AF-4C2131A1C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164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BF5FD-7D50-65C6-984B-533F6B3EE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86D0FFA-B802-5921-865F-CF372A47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6-fach Greif-Schwenkeinheit</a:t>
            </a:r>
            <a:br>
              <a:rPr lang="de-DE"/>
            </a:br>
            <a:r>
              <a:rPr lang="de-DE" sz="2400" b="0"/>
              <a:t>Greifen von Kleinteilen / Schüttgut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861D8C-0722-C40A-05E6-E710AA626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 - Montage / Kleinteile</a:t>
            </a:r>
          </a:p>
          <a:p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8FF912E-BACD-CE13-43DD-1A8136C245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12F3C5F-B1ED-FEE7-2C6A-AC19D31984E2}"/>
              </a:ext>
            </a:extLst>
          </p:cNvPr>
          <p:cNvSpPr txBox="1"/>
          <p:nvPr/>
        </p:nvSpPr>
        <p:spPr>
          <a:xfrm>
            <a:off x="7056950" y="1851750"/>
            <a:ext cx="4800088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Be- und Entladen sowie Crimp-Prozess der Kleinteile. Kundenseitiges Gegenstück zur Zentrierung wird über Schnellwechselsystem gewechselt.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schnelles Umrüsten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maximale Parallelisierung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integrierte Mediendurchführung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hohe Skalierbarkeit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DDE9188-A2E0-5BF1-AE78-693612E4BFB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D971AB-E46F-BDD0-1ADC-EBEAD6C5876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3CF7880-8C18-0AD0-0BB4-53DDFABA5C8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0DB6AA9-5EFB-316E-C5AB-D7ED2C87078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1CA8C6D-474E-4C62-ED39-B2DDAF8598F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1E76A03-AD32-740F-A278-EF349A606D8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BB18D5B-47EC-B5F2-D314-6341A1C702C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B6E21F5-BD45-F8B5-0A16-36FD7A18C6F4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F8DED1F7-D9AE-3A19-719B-C86341B788A0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774371C-B4EB-A5D7-5B20-C2EF50E6BA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DD084EF-103B-D805-40BB-104DE85373EE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43B46A6-1175-4713-F535-B25A4C8C5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D038D3D-854A-4772-37D7-0DB497B4D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91BCF47-45AB-E586-468B-AE5DB5EF9038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: Chevron 24">
              <a:extLst>
                <a:ext uri="{FF2B5EF4-FFF2-40B4-BE49-F238E27FC236}">
                  <a16:creationId xmlns:a16="http://schemas.microsoft.com/office/drawing/2014/main" id="{8C4CF924-1FFE-34AB-0EC1-7F3DEE42F55B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BE488897-9BA2-2D8C-0927-FA5503D0052F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ED2D104-3486-F165-9FDD-2DB8E3278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33BE23A-0A63-6393-9817-568642214F0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29" name="Rechteck 80">
              <a:extLst>
                <a:ext uri="{FF2B5EF4-FFF2-40B4-BE49-F238E27FC236}">
                  <a16:creationId xmlns:a16="http://schemas.microsoft.com/office/drawing/2014/main" id="{4B3B0353-FADA-9F73-3435-744B95992858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81">
              <a:extLst>
                <a:ext uri="{FF2B5EF4-FFF2-40B4-BE49-F238E27FC236}">
                  <a16:creationId xmlns:a16="http://schemas.microsoft.com/office/drawing/2014/main" id="{4F88BAE3-6CAB-B858-23CC-63AA6195285F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feil: nach rechts gekrümmt 82">
              <a:extLst>
                <a:ext uri="{FF2B5EF4-FFF2-40B4-BE49-F238E27FC236}">
                  <a16:creationId xmlns:a16="http://schemas.microsoft.com/office/drawing/2014/main" id="{E845BEBF-5FB8-681B-7B0A-BA1DDC4C447E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4" name="Pfeil: nach links gekrümmt 83">
              <a:extLst>
                <a:ext uri="{FF2B5EF4-FFF2-40B4-BE49-F238E27FC236}">
                  <a16:creationId xmlns:a16="http://schemas.microsoft.com/office/drawing/2014/main" id="{D7EDCAD6-1560-74DD-2D87-296BAB1E361A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6" name="Grafik 5" descr="Nägel Silhouette">
            <a:extLst>
              <a:ext uri="{FF2B5EF4-FFF2-40B4-BE49-F238E27FC236}">
                <a16:creationId xmlns:a16="http://schemas.microsoft.com/office/drawing/2014/main" id="{4133E4ED-DE4E-1560-2613-3B606862C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1F0FFB-579D-DE69-528F-B83C818321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A2CED73-8A69-CA9C-797C-8862CA10EA54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B655BB8E-95C0-A5F5-1C5C-35EC91DB196E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13" name="Grafik 128">
                <a:extLst>
                  <a:ext uri="{FF2B5EF4-FFF2-40B4-BE49-F238E27FC236}">
                    <a16:creationId xmlns:a16="http://schemas.microsoft.com/office/drawing/2014/main" id="{823BA6A9-2CC2-9175-69C6-1069CF910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14" name="Grafik 124">
                <a:extLst>
                  <a:ext uri="{FF2B5EF4-FFF2-40B4-BE49-F238E27FC236}">
                    <a16:creationId xmlns:a16="http://schemas.microsoft.com/office/drawing/2014/main" id="{E8435646-B379-BBE9-B07C-151FA07C0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15" name="Textfeld 127">
                <a:extLst>
                  <a:ext uri="{FF2B5EF4-FFF2-40B4-BE49-F238E27FC236}">
                    <a16:creationId xmlns:a16="http://schemas.microsoft.com/office/drawing/2014/main" id="{D5C9A8E3-9C53-82B9-F505-887BC66D2E3E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16" name="Textfeld 125">
                <a:extLst>
                  <a:ext uri="{FF2B5EF4-FFF2-40B4-BE49-F238E27FC236}">
                    <a16:creationId xmlns:a16="http://schemas.microsoft.com/office/drawing/2014/main" id="{A7B74420-00CC-6943-50FA-9467AA18BC32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7" name="Textfeld 123">
                <a:extLst>
                  <a:ext uri="{FF2B5EF4-FFF2-40B4-BE49-F238E27FC236}">
                    <a16:creationId xmlns:a16="http://schemas.microsoft.com/office/drawing/2014/main" id="{EDF22E8B-4067-2740-5F16-7A1A1F81CC35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65AEE67-8862-6DC1-1F2E-A61AB4142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D3BBC37-C710-DE42-31B5-3D0899BACF0D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6FF7F06-037D-7228-14BD-1FCD809C2C22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8" name="Grafik 17" descr="Informationen mit einfarbiger Füllung">
              <a:extLst>
                <a:ext uri="{FF2B5EF4-FFF2-40B4-BE49-F238E27FC236}">
                  <a16:creationId xmlns:a16="http://schemas.microsoft.com/office/drawing/2014/main" id="{C446B5E6-BA4B-0F95-6F52-A6DE5557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65" name="Grafik 64">
            <a:extLst>
              <a:ext uri="{FF2B5EF4-FFF2-40B4-BE49-F238E27FC236}">
                <a16:creationId xmlns:a16="http://schemas.microsoft.com/office/drawing/2014/main" id="{F9622A4B-0C66-E98A-6E95-0145CA6114E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42" y="1701579"/>
            <a:ext cx="4391250" cy="40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6970E-D622-5ACA-9FBE-1D4B447CA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C7D97A-81DF-C4F8-0B6F-9CA937741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216" y="1701577"/>
            <a:ext cx="4946733" cy="45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8548B0-954E-CCC1-C41D-3B86FD8F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6-fach Greif-Schwenkeinheit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Greifen von Kleinteilen / Schüttgut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BE67D73-6779-A30E-2304-F83AB1518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709DCD-56C0-1EE2-A360-52E21C07E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 - Montage / Kleinteile</a:t>
            </a:r>
          </a:p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317650-2951-DF19-CFC3-39A904E11422}"/>
              </a:ext>
            </a:extLst>
          </p:cNvPr>
          <p:cNvSpPr txBox="1"/>
          <p:nvPr/>
        </p:nvSpPr>
        <p:spPr>
          <a:xfrm>
            <a:off x="8946451" y="5194053"/>
            <a:ext cx="2112290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1 x Schwenkeinheit</a:t>
            </a:r>
            <a:br>
              <a:rPr lang="de-DE"/>
            </a:br>
            <a:r>
              <a:rPr lang="de-DE"/>
              <a:t>SRU-plus 50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1E3AAA0-A99A-4849-E5E2-426BD59F316C}"/>
              </a:ext>
            </a:extLst>
          </p:cNvPr>
          <p:cNvSpPr txBox="1"/>
          <p:nvPr/>
        </p:nvSpPr>
        <p:spPr>
          <a:xfrm>
            <a:off x="9655630" y="3323491"/>
            <a:ext cx="1589712" cy="74789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6 x 2-Finger</a:t>
            </a:r>
            <a:br>
              <a:rPr lang="de-DE"/>
            </a:br>
            <a:r>
              <a:rPr lang="de-DE"/>
              <a:t>Parallelgreifer</a:t>
            </a:r>
            <a:br>
              <a:rPr lang="de-DE"/>
            </a:br>
            <a:r>
              <a:rPr lang="de-DE"/>
              <a:t>KGG 60-40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B3CB4CF-C621-4EF4-EF13-39325FF417C6}"/>
              </a:ext>
            </a:extLst>
          </p:cNvPr>
          <p:cNvSpPr txBox="1"/>
          <p:nvPr/>
        </p:nvSpPr>
        <p:spPr>
          <a:xfrm>
            <a:off x="706602" y="2776602"/>
            <a:ext cx="1941349" cy="1246495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Adapterplatten, Sensorverteiler, Ventile, Magnetschalter, Energiekette</a:t>
            </a: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0BF17286-54E8-D408-8705-51A75E6352A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647951" y="3399850"/>
            <a:ext cx="2752724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D829E69F-285B-16E7-52D5-FD044A3845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77101" y="5443348"/>
            <a:ext cx="1669353" cy="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03727396-6664-E9D1-E721-3D87BC00BBCC}"/>
              </a:ext>
            </a:extLst>
          </p:cNvPr>
          <p:cNvCxnSpPr>
            <a:cxnSpLocks/>
          </p:cNvCxnSpPr>
          <p:nvPr/>
        </p:nvCxnSpPr>
        <p:spPr>
          <a:xfrm flipV="1">
            <a:off x="3867796" y="4992263"/>
            <a:ext cx="2666355" cy="70038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6AD35FE2-D726-A98D-C8FF-AF0CFABD694A}"/>
              </a:ext>
            </a:extLst>
          </p:cNvPr>
          <p:cNvCxnSpPr>
            <a:cxnSpLocks/>
          </p:cNvCxnSpPr>
          <p:nvPr/>
        </p:nvCxnSpPr>
        <p:spPr>
          <a:xfrm flipV="1">
            <a:off x="3867796" y="4742960"/>
            <a:ext cx="1704653" cy="949691"/>
          </a:xfrm>
          <a:prstGeom prst="bentConnector3">
            <a:avLst>
              <a:gd name="adj1" fmla="val 7793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E038CF8C-21C3-401B-0427-4375487675BE}"/>
              </a:ext>
            </a:extLst>
          </p:cNvPr>
          <p:cNvCxnSpPr>
            <a:cxnSpLocks/>
          </p:cNvCxnSpPr>
          <p:nvPr/>
        </p:nvCxnSpPr>
        <p:spPr>
          <a:xfrm flipV="1">
            <a:off x="3867796" y="4483651"/>
            <a:ext cx="1029912" cy="1209000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073C8F7A-DD8E-8A4B-DF3D-DA82323579DC}"/>
              </a:ext>
            </a:extLst>
          </p:cNvPr>
          <p:cNvCxnSpPr>
            <a:cxnSpLocks/>
          </p:cNvCxnSpPr>
          <p:nvPr/>
        </p:nvCxnSpPr>
        <p:spPr>
          <a:xfrm flipH="1">
            <a:off x="8516048" y="3440914"/>
            <a:ext cx="1139582" cy="0"/>
          </a:xfrm>
          <a:prstGeom prst="straightConnector1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135C2DF-E39F-C60F-F8D8-818EC40E97D8}"/>
              </a:ext>
            </a:extLst>
          </p:cNvPr>
          <p:cNvSpPr txBox="1"/>
          <p:nvPr/>
        </p:nvSpPr>
        <p:spPr>
          <a:xfrm>
            <a:off x="706602" y="5194053"/>
            <a:ext cx="2999269" cy="997196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6 x Schnellwechselsystem</a:t>
            </a:r>
            <a:br>
              <a:rPr lang="de-DE"/>
            </a:br>
            <a:r>
              <a:rPr lang="de-DE"/>
              <a:t>BSWS - kundenseitiges Gegenstück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zur Zentrierung nicht dargestellt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39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1946F657-6B92-6A3A-B1FA-B13462D5861C}"/>
              </a:ext>
            </a:extLst>
          </p:cNvPr>
          <p:cNvSpPr txBox="1"/>
          <p:nvPr/>
        </p:nvSpPr>
        <p:spPr>
          <a:xfrm>
            <a:off x="7056950" y="1851750"/>
            <a:ext cx="4800088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C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rimpen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der gegriffenen Teile mit Gegenstück über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Andrückvorrichtung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kompakte Bauform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Handling hoher Bauteil-Variantenvielfalt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Rüstzeiten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Taktzeiten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Anbau an Roboterflansch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über Adapterplatte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Doppel-Greifeinheit</a:t>
            </a:r>
            <a:br>
              <a:rPr lang="de-DE"/>
            </a:br>
            <a:r>
              <a:rPr lang="de-DE" sz="2400" b="0"/>
              <a:t>Greifen von Kleinteilen / Schüttgut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 - Montage / Kleinteile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657C3E9-3939-E103-EC05-234A92E124CD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D46DCEF-A5A3-B416-F766-3DD0309FE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D550E0C-C872-2DC5-8B95-FB44EE86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276CB67-6357-9804-08D7-1047073F9480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E1820604-A74D-47A6-95ED-FD7C6533213E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44D0733-4F61-1CE1-CF27-F5A9AC7DAAB2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A424836-F68D-01BB-4988-413791C8E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9973A022-A4A1-167D-A9AD-4A4F9EE38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ED005DD-6991-AC3A-4E5C-779E23F702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A5B957C-5363-57CD-0828-78BF1DF0C81F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90B62E33-3AE5-ED8F-2D47-CE1B32B3DD39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2" name="Grafik 128">
                <a:extLst>
                  <a:ext uri="{FF2B5EF4-FFF2-40B4-BE49-F238E27FC236}">
                    <a16:creationId xmlns:a16="http://schemas.microsoft.com/office/drawing/2014/main" id="{8632843C-9D58-B813-A0DB-87EEA24C4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3" name="Grafik 124">
                <a:extLst>
                  <a:ext uri="{FF2B5EF4-FFF2-40B4-BE49-F238E27FC236}">
                    <a16:creationId xmlns:a16="http://schemas.microsoft.com/office/drawing/2014/main" id="{36722DB5-EE28-415C-DF2D-87144EDA4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4" name="Textfeld 127">
                <a:extLst>
                  <a:ext uri="{FF2B5EF4-FFF2-40B4-BE49-F238E27FC236}">
                    <a16:creationId xmlns:a16="http://schemas.microsoft.com/office/drawing/2014/main" id="{D480ABD0-E4F0-467D-98D4-2D66FC5EBA71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5" name="Textfeld 125">
                <a:extLst>
                  <a:ext uri="{FF2B5EF4-FFF2-40B4-BE49-F238E27FC236}">
                    <a16:creationId xmlns:a16="http://schemas.microsoft.com/office/drawing/2014/main" id="{18454042-0392-D486-1B10-05D3C583243B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6" name="Textfeld 123">
                <a:extLst>
                  <a:ext uri="{FF2B5EF4-FFF2-40B4-BE49-F238E27FC236}">
                    <a16:creationId xmlns:a16="http://schemas.microsoft.com/office/drawing/2014/main" id="{2C288C59-5C92-F93D-C567-B5B99C0451B0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4387BCB-6E5C-6A05-82BA-6CE81E7E3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805CBF-331E-E31F-6219-70C054A50151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BED65411-BFD8-8D99-0A09-27A70E261363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DD1E2D8C-67DC-D50E-E0EB-20798742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E44309EF-FB74-1879-7235-EA28CCDE618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41" y="1712142"/>
            <a:ext cx="3510146" cy="40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2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AFB2A-54E7-2748-C521-237938075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FD8FA27-D0C7-782C-EE90-60C4799981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602" y="1639757"/>
            <a:ext cx="4107859" cy="47248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097508-BF54-6F6C-331E-F8239196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Doppel-Greifeinheit</a:t>
            </a:r>
            <a:br>
              <a:rPr kumimoji="0" lang="de-DE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Greifen von Kleinteilen / Schüttgut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DF4C34-172C-8946-8837-51681D7CBB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0DF316-FF44-3EF7-940B-F665D4BA2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 - Montage / Kleinteile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CEDAA8E-7B52-43D6-5434-E609BD26EA5D}"/>
              </a:ext>
            </a:extLst>
          </p:cNvPr>
          <p:cNvSpPr txBox="1"/>
          <p:nvPr/>
        </p:nvSpPr>
        <p:spPr>
          <a:xfrm>
            <a:off x="8431186" y="3748434"/>
            <a:ext cx="3083711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 sz="1800"/>
              <a:t>1 x 3-Finger-Zentrischgreifer</a:t>
            </a:r>
            <a:br>
              <a:rPr lang="de-DE" sz="1800"/>
            </a:br>
            <a:r>
              <a:rPr lang="de-DE" sz="1800"/>
              <a:t>PZB-plus 100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4A6108C-531A-579F-ACEA-DCDD7573BAC2}"/>
              </a:ext>
            </a:extLst>
          </p:cNvPr>
          <p:cNvSpPr txBox="1"/>
          <p:nvPr/>
        </p:nvSpPr>
        <p:spPr>
          <a:xfrm>
            <a:off x="658814" y="4578961"/>
            <a:ext cx="2942647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5 x Backenschnellwechsel-</a:t>
            </a:r>
            <a:br>
              <a:rPr lang="de-DE"/>
            </a:br>
            <a:r>
              <a:rPr lang="de-DE" err="1"/>
              <a:t>system</a:t>
            </a:r>
            <a:r>
              <a:rPr lang="de-DE"/>
              <a:t> BSWS-BM 80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D5EA011-5103-F212-80CA-6A27C2389619}"/>
              </a:ext>
            </a:extLst>
          </p:cNvPr>
          <p:cNvSpPr txBox="1"/>
          <p:nvPr/>
        </p:nvSpPr>
        <p:spPr>
          <a:xfrm>
            <a:off x="1943780" y="5738532"/>
            <a:ext cx="2171602" cy="249299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Andrückvorrichtung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0363B88-D438-6C2C-989E-943918649830}"/>
              </a:ext>
            </a:extLst>
          </p:cNvPr>
          <p:cNvSpPr txBox="1"/>
          <p:nvPr/>
        </p:nvSpPr>
        <p:spPr>
          <a:xfrm>
            <a:off x="658813" y="2224056"/>
            <a:ext cx="2743875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Adapter, Magnetschalter,</a:t>
            </a:r>
            <a:br>
              <a:rPr lang="de-DE"/>
            </a:br>
            <a:r>
              <a:rPr lang="de-DE"/>
              <a:t>Ventile, Verteiler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DBECBA7-CB95-1969-DB14-A4942598ADA1}"/>
              </a:ext>
            </a:extLst>
          </p:cNvPr>
          <p:cNvSpPr txBox="1"/>
          <p:nvPr/>
        </p:nvSpPr>
        <p:spPr>
          <a:xfrm>
            <a:off x="658814" y="3099423"/>
            <a:ext cx="1916725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1 x Parallelgreifer</a:t>
            </a:r>
            <a:br>
              <a:rPr lang="de-DE"/>
            </a:br>
            <a:r>
              <a:rPr lang="de-DE"/>
              <a:t>PGN-plus-P 80</a:t>
            </a:r>
          </a:p>
        </p:txBody>
      </p: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783C5F03-E086-282E-5B05-BAAA074ADABC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575539" y="3348722"/>
            <a:ext cx="1996461" cy="11085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714F711E-64E7-87A6-40BE-90DBBFDD83EB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4115382" y="5134709"/>
            <a:ext cx="2942643" cy="728473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79385B6E-83D0-3FEF-A9BE-C55947B52C14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7724776" y="3997733"/>
            <a:ext cx="706411" cy="52492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92EF861E-DD8D-8AD7-A363-1D35438592D9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601461" y="4821273"/>
            <a:ext cx="1202187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97356EA0-32CA-89E8-FC32-A5AA23ECDFE5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4115382" y="5067300"/>
            <a:ext cx="942393" cy="79588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C1C22250-6FF0-06DD-9576-F54FE4A10582}"/>
              </a:ext>
            </a:extLst>
          </p:cNvPr>
          <p:cNvSpPr txBox="1"/>
          <p:nvPr/>
        </p:nvSpPr>
        <p:spPr>
          <a:xfrm>
            <a:off x="8193353" y="2820698"/>
            <a:ext cx="2747081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Anbau an Roboterflansch</a:t>
            </a:r>
            <a:br>
              <a:rPr lang="de-DE"/>
            </a:br>
            <a:r>
              <a:rPr lang="de-DE"/>
              <a:t>über Adapterplatte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E9BA8DE5-1090-BC2A-FBEC-4F97F47BBA4F}"/>
              </a:ext>
            </a:extLst>
          </p:cNvPr>
          <p:cNvGrpSpPr/>
          <p:nvPr/>
        </p:nvGrpSpPr>
        <p:grpSpPr>
          <a:xfrm flipH="1">
            <a:off x="3402688" y="2381279"/>
            <a:ext cx="1778933" cy="749066"/>
            <a:chOff x="6809990" y="755208"/>
            <a:chExt cx="576755" cy="914400"/>
          </a:xfrm>
        </p:grpSpPr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7D1592EE-8E53-2FBA-9E25-042387765C35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446D283E-50F1-B1E6-E051-A1EA27D6115A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FF13A5AB-ED12-2DE7-0D6B-DD1BDB3B97AB}"/>
              </a:ext>
            </a:extLst>
          </p:cNvPr>
          <p:cNvGrpSpPr/>
          <p:nvPr/>
        </p:nvGrpSpPr>
        <p:grpSpPr>
          <a:xfrm>
            <a:off x="6128962" y="2919866"/>
            <a:ext cx="1968629" cy="487169"/>
            <a:chOff x="6809990" y="755208"/>
            <a:chExt cx="576755" cy="914400"/>
          </a:xfrm>
        </p:grpSpPr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C7A1D757-E329-92D8-0C1F-70DF9C34B49C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8512CE09-5B88-46BF-1233-6E933514BB7B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9112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9D001-02AD-AC78-830A-7F204E1D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E089799-E69F-B354-76C6-4C1E6D2B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3-fach Greifeinheit</a:t>
            </a:r>
            <a:br>
              <a:rPr lang="de-DE"/>
            </a:br>
            <a:r>
              <a:rPr lang="de-DE" sz="2400" b="0"/>
              <a:t>Greifen von Kleinteilen/Schüttgut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CB27C5-D676-3DED-F3F5-B305B738BE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0DA1182-1CE5-FE2A-51C0-435F720CBC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28DFD65-BB83-B2B6-C626-232D11332F5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DBD45AA-0BBD-9454-952E-9B330C8B747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A67577B-AEAF-48C6-EDCA-437FEA9737C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030C7FE-F6AC-B602-6E4B-4B846376A95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468FD66-7A57-D945-1B1A-D8280EDB775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FD634A1-F28F-EA11-AC62-301B5E1F2C0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8DF3DB3-14D6-33D7-599B-B2713E36601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170FAE3-19B4-7E90-E67A-FB1EC22285D4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5D81B98-CFAD-EC32-04A9-17DF1781181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BE936B1-9D58-40E8-2288-6565F04CD5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A1574E3-5508-3E6A-604C-E434C7C13A36}"/>
              </a:ext>
            </a:extLst>
          </p:cNvPr>
          <p:cNvSpPr txBox="1"/>
          <p:nvPr/>
        </p:nvSpPr>
        <p:spPr>
          <a:xfrm>
            <a:off x="7056950" y="1851750"/>
            <a:ext cx="4800088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Greifen von drei verschiedenen Metall-Kleinteilen als Schüttgut über kundenseitiges Kamerasystem.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kompakte Mehrfach-Greiferlösung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Handling hoher Bauteil-Variantenvielfalt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Rüstzeiten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Taktzeiten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Anbau an Roboterflansch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über Adapterplatte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E2077E8-39F6-96D2-B93E-145D4A73742B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884B940-C86B-07EE-32D3-45D7AE35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E40C2C5-CF9C-A050-55B8-7AA4138DA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5DDBF46-9103-C77E-72FB-DA67BF621753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D6B06F31-439F-B750-68A1-9146A79CB6AA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943BA0C-8A94-DC5B-702B-170A76FA0A17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44414A8-9C74-A618-604E-F3F24538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E2187ECF-D587-5587-347C-D4AA7413A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2AD3E40-5D28-62B3-D061-CB5CA9BC3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E29CE80-DF88-DAF3-DDF4-0D04D34B1AEE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3947B6E9-0CE7-D07E-4ED8-FE9F59AFCD90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0" name="Grafik 128">
                <a:extLst>
                  <a:ext uri="{FF2B5EF4-FFF2-40B4-BE49-F238E27FC236}">
                    <a16:creationId xmlns:a16="http://schemas.microsoft.com/office/drawing/2014/main" id="{72B0F2CB-7B93-5481-5FB5-1A7395ABF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1" name="Grafik 124">
                <a:extLst>
                  <a:ext uri="{FF2B5EF4-FFF2-40B4-BE49-F238E27FC236}">
                    <a16:creationId xmlns:a16="http://schemas.microsoft.com/office/drawing/2014/main" id="{41487E78-E41E-CB54-C240-72BFD4DEC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2" name="Textfeld 127">
                <a:extLst>
                  <a:ext uri="{FF2B5EF4-FFF2-40B4-BE49-F238E27FC236}">
                    <a16:creationId xmlns:a16="http://schemas.microsoft.com/office/drawing/2014/main" id="{D00D4E8C-B71C-C58F-7234-028A9D80E87E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3" name="Textfeld 125">
                <a:extLst>
                  <a:ext uri="{FF2B5EF4-FFF2-40B4-BE49-F238E27FC236}">
                    <a16:creationId xmlns:a16="http://schemas.microsoft.com/office/drawing/2014/main" id="{9A5EB875-03E8-8BFA-BDF4-C57D64362EFC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4" name="Textfeld 123">
                <a:extLst>
                  <a:ext uri="{FF2B5EF4-FFF2-40B4-BE49-F238E27FC236}">
                    <a16:creationId xmlns:a16="http://schemas.microsoft.com/office/drawing/2014/main" id="{0E4EB925-339B-229A-B8BE-5E12C2B6B227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92D377DB-1FF7-693B-33D1-E8979757E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79EE9-2A05-FB75-5E85-AAA2D90D0FBC}"/>
              </a:ext>
            </a:extLst>
          </p:cNvPr>
          <p:cNvGrpSpPr/>
          <p:nvPr/>
        </p:nvGrpSpPr>
        <p:grpSpPr>
          <a:xfrm>
            <a:off x="2896303" y="5221503"/>
            <a:ext cx="1386053" cy="432000"/>
            <a:chOff x="198239" y="4950297"/>
            <a:chExt cx="1386053" cy="432000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0CCCF42-450B-F445-4816-6799FC4065D2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0" name="Grafik 29" descr="Informationen mit einfarbiger Füllung">
              <a:extLst>
                <a:ext uri="{FF2B5EF4-FFF2-40B4-BE49-F238E27FC236}">
                  <a16:creationId xmlns:a16="http://schemas.microsoft.com/office/drawing/2014/main" id="{6077747A-386F-D0E0-DE9A-7FCB745A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3C813E53-9E01-A2AF-FE4D-4210124C6FD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55" y="2020639"/>
            <a:ext cx="5634407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B8891-BD2F-25F7-DF3A-4D61C17E9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3C13D33-40D1-5A60-A2EE-71F45C0650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725" y="2182813"/>
            <a:ext cx="6290843" cy="41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AFBCCA-216B-E043-17B2-78644586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3-fach Greifeinheit</a:t>
            </a:r>
            <a:br>
              <a:rPr lang="de-DE"/>
            </a:br>
            <a:r>
              <a:rPr lang="de-DE" sz="2400" b="0"/>
              <a:t>Greifen von Kleinteilen/Schüttgut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3379F4-290B-4302-7537-746FD4261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FD17C7-A74B-5A77-50AB-9E8FF061C6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Metallverarbeitung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29AACF-3174-9B52-B159-1399F4E52334}"/>
              </a:ext>
            </a:extLst>
          </p:cNvPr>
          <p:cNvSpPr txBox="1"/>
          <p:nvPr/>
        </p:nvSpPr>
        <p:spPr>
          <a:xfrm>
            <a:off x="658813" y="2106534"/>
            <a:ext cx="2093259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Exemplarische Darstellung anhand eines Greifers:</a:t>
            </a: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8EB3850F-A779-FBE8-1E6F-9CE48FC1C8F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06364" y="5325569"/>
            <a:ext cx="597968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AB5D2B45-6546-E0B4-7944-B7DB4850D2BE}"/>
              </a:ext>
            </a:extLst>
          </p:cNvPr>
          <p:cNvSpPr txBox="1"/>
          <p:nvPr/>
        </p:nvSpPr>
        <p:spPr>
          <a:xfrm>
            <a:off x="6713994" y="5618203"/>
            <a:ext cx="770009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de-DE" sz="1800">
                <a:solidFill>
                  <a:srgbClr val="003D6A"/>
                </a:solidFill>
              </a:rPr>
              <a:t>dritter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Greifer</a:t>
            </a:r>
            <a:endParaRPr lang="de-DE"/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59918BB1-078B-98D1-D8EE-621F89471680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8958966" y="3907333"/>
            <a:ext cx="1685345" cy="276993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CEFCBC44-1148-929E-49C8-CC108C5731EC}"/>
              </a:ext>
            </a:extLst>
          </p:cNvPr>
          <p:cNvSpPr txBox="1"/>
          <p:nvPr/>
        </p:nvSpPr>
        <p:spPr>
          <a:xfrm>
            <a:off x="10644310" y="3907326"/>
            <a:ext cx="888877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zweiter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Greifer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4B5AB79-7837-74A4-2AAE-9DB253355661}"/>
              </a:ext>
            </a:extLst>
          </p:cNvPr>
          <p:cNvSpPr txBox="1"/>
          <p:nvPr/>
        </p:nvSpPr>
        <p:spPr>
          <a:xfrm>
            <a:off x="753015" y="3631945"/>
            <a:ext cx="2518886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2-Finger-Parallelgreifer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PGL-plus-P 10-AS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E11C6B4-6AA4-D8EB-51E8-D17F136BE24A}"/>
              </a:ext>
            </a:extLst>
          </p:cNvPr>
          <p:cNvSpPr txBox="1"/>
          <p:nvPr/>
        </p:nvSpPr>
        <p:spPr>
          <a:xfrm>
            <a:off x="913316" y="4578824"/>
            <a:ext cx="2358585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Backenschnellwechsel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BSWS-BM 64</a:t>
            </a:r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A00FC0D-ABC1-B07E-D41F-45344158FDAB}"/>
              </a:ext>
            </a:extLst>
          </p:cNvPr>
          <p:cNvSpPr txBox="1"/>
          <p:nvPr/>
        </p:nvSpPr>
        <p:spPr>
          <a:xfrm>
            <a:off x="1685831" y="5525703"/>
            <a:ext cx="1586070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verschiedene Aufsatzbacken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D71D7C2-CDEE-D73A-5C39-562F349FC5C1}"/>
              </a:ext>
            </a:extLst>
          </p:cNvPr>
          <p:cNvSpPr txBox="1"/>
          <p:nvPr/>
        </p:nvSpPr>
        <p:spPr>
          <a:xfrm>
            <a:off x="1625049" y="4241181"/>
            <a:ext cx="1646852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Magnetschalter</a:t>
            </a:r>
            <a:endParaRPr lang="en-US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52675AE-FE20-7CBD-92A2-6E9658B66780}"/>
              </a:ext>
            </a:extLst>
          </p:cNvPr>
          <p:cNvSpPr txBox="1"/>
          <p:nvPr/>
        </p:nvSpPr>
        <p:spPr>
          <a:xfrm>
            <a:off x="2489067" y="3299708"/>
            <a:ext cx="782834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Ventile</a:t>
            </a:r>
            <a:endParaRPr lang="en-US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CB5650B-ED01-6410-12B2-4F16B91DD8CF}"/>
              </a:ext>
            </a:extLst>
          </p:cNvPr>
          <p:cNvSpPr txBox="1"/>
          <p:nvPr/>
        </p:nvSpPr>
        <p:spPr>
          <a:xfrm>
            <a:off x="2339988" y="2865583"/>
            <a:ext cx="931913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Verteiler</a:t>
            </a:r>
            <a:endParaRPr lang="en-US"/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CF29D2CC-1C7E-6D3A-4E01-89D41DF22911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500176"/>
            <a:ext cx="1452499" cy="3556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93ACB429-6A5D-97C1-B0AC-85DDBADE2FF7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747468"/>
            <a:ext cx="1963487" cy="108355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DB29C87F-112F-D359-7C6C-700D0DF7AECD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3271901" y="2569957"/>
            <a:ext cx="1687119" cy="434126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erbinder: gewinkelt 41">
            <a:extLst>
              <a:ext uri="{FF2B5EF4-FFF2-40B4-BE49-F238E27FC236}">
                <a16:creationId xmlns:a16="http://schemas.microsoft.com/office/drawing/2014/main" id="{5B965E9A-A97C-CA7B-CE4D-8E38BC65F829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271901" y="3626804"/>
            <a:ext cx="2087173" cy="28214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5EF5221A-C5A0-7A03-430E-C7859B7510B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271901" y="4022767"/>
            <a:ext cx="1885321" cy="356914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Verbinder: gewinkelt 4">
            <a:extLst>
              <a:ext uri="{FF2B5EF4-FFF2-40B4-BE49-F238E27FC236}">
                <a16:creationId xmlns:a16="http://schemas.microsoft.com/office/drawing/2014/main" id="{F6175A1D-C9D5-E0A1-55A7-B4F1EA077B87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271901" y="3295918"/>
            <a:ext cx="1167290" cy="14229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DC6EBC72-8768-14E4-8142-F4C46DE58D8E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271901" y="5543657"/>
            <a:ext cx="1497530" cy="259045"/>
          </a:xfrm>
          <a:prstGeom prst="bentConnector3">
            <a:avLst>
              <a:gd name="adj1" fmla="val 99527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932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2191</Words>
  <Application>Microsoft Office PowerPoint</Application>
  <PresentationFormat>Breitbild</PresentationFormat>
  <Paragraphs>604</Paragraphs>
  <Slides>35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Greifeinheit Handling von Zylinderlaufbuchsen für Schiffsmotoren</vt:lpstr>
      <vt:lpstr>Greifeinheit Handling von Zylinderlaufbuchsen für Schiffsmotoren</vt:lpstr>
      <vt:lpstr>6-fach Greif-Schwenkeinheit Greifen von Kleinteilen / Schüttgut</vt:lpstr>
      <vt:lpstr>6-fach Greif-Schwenkeinheit Greifen von Kleinteilen / Schüttgut</vt:lpstr>
      <vt:lpstr>Doppel-Greifeinheit Greifen von Kleinteilen / Schüttgut</vt:lpstr>
      <vt:lpstr>Doppel-Greifeinheit Greifen von Kleinteilen / Schüttgut</vt:lpstr>
      <vt:lpstr>3-fach Greifeinheit Greifen von Kleinteilen/Schüttgut</vt:lpstr>
      <vt:lpstr>3-fach Greifeinheit Greifen von Kleinteilen/Schüttgut</vt:lpstr>
      <vt:lpstr>Greifeinheiten an Traverse Handling von 4-Meter-Stahlträgern mit bis zu 500 kg</vt:lpstr>
      <vt:lpstr>Greifeinheiten an Traverse Handling von 4-Meter-Stahlträgern mit bis zu 500 kg</vt:lpstr>
      <vt:lpstr>Elektrischer 3-Finger Zentrischgreifer mit großem Hub Handling von großen rotationssymmetrischen Bauteilen</vt:lpstr>
      <vt:lpstr>2-Finger Greifer-Schwenkmodule Handhabung von Rotorwellen und Antriebswellen</vt:lpstr>
      <vt:lpstr>2-Finger Greifer-Schwenkmodule Handhabung von Rotorwellen und Antriebswellen</vt:lpstr>
      <vt:lpstr>3-Finger Doppelgreifer + Schnellwechselsystem Leichtbauweise mit maximaler Greifkraft</vt:lpstr>
      <vt:lpstr>3-Finger Doppelgreifer + Schnellwechselsystem Leichtbauweise mit maximaler Greifkraft</vt:lpstr>
      <vt:lpstr>Schwerlast Handling Handling eines ca. 350 kg schweren Motorblocks für LKW</vt:lpstr>
      <vt:lpstr>Schwerlast Handling Handling eines ca. 350 kg schweren Motorblocks für LKW</vt:lpstr>
      <vt:lpstr>Drehdurchführung DDF-060 Be- und Entladung von Blechbearbeitungsmaschinen</vt:lpstr>
      <vt:lpstr>Schnellwechselsystem Be- und Entladung von Blechbearbeitungsmaschinen</vt:lpstr>
      <vt:lpstr>3-Finger Zentrischgreifer Handling von Teilen innerhalb der Reinigungsmaschine</vt:lpstr>
      <vt:lpstr>2-Achs Lineareinheit Umsetzen von Elektronikgehäuse im Folgeverbundwerkzeugen</vt:lpstr>
      <vt:lpstr>Greifeinheit PGN-plus, EGM Vereinzelung und Be- und Entladung von B-Säulen</vt:lpstr>
      <vt:lpstr>Dichter 2-Finger Parallelgreifer Handling von Gehäusen innerhalb der Reinigungsmaschine</vt:lpstr>
      <vt:lpstr>Greifeinheit DPG-plus Einsatz in Hochdruck-Wasserstrahlreinigungsanlage</vt:lpstr>
      <vt:lpstr>Großhubgreifer MGHG hitzegeschützt Be-/Entladen von heißen Zahnrädern</vt:lpstr>
      <vt:lpstr>Doppelgreifeinheit für Sandkerne Entladen einer Sandkernschießmaschine</vt:lpstr>
      <vt:lpstr>Greifeinheit SPG 100 mit Hitzeschutz Entnahme von rotglühenden Sägeabschnitte aus Ofen</vt:lpstr>
      <vt:lpstr>Servoel. 3-Finger Zentrischgreifer mit AGE Be-/Entladen von Tellerrädern einer Härtepresse</vt:lpstr>
      <vt:lpstr>Linear-Greifeinheit Entladen von Gehäusen aus einer Druckgussmaschine</vt:lpstr>
      <vt:lpstr>Schwenk-Greifeinheit   Wenden von Zahnrädern während des Härteprozesses </vt:lpstr>
      <vt:lpstr>Doppelgreifeinheit  Be-/Entladen von Ventilen in/aus einer Schweißmaschine</vt:lpstr>
      <vt:lpstr>Greifeinheit PGN-plus-P mit Hitzeschutz Handling von Prüflingen</vt:lpstr>
      <vt:lpstr>Greifeinheit für Rohre A-Säule Be-/Entladen von Hydroformpressen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