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6161" r:id="rId5"/>
    <p:sldId id="2146849386" r:id="rId6"/>
    <p:sldId id="2146849387" r:id="rId7"/>
    <p:sldId id="2146849440" r:id="rId8"/>
    <p:sldId id="2146849208" r:id="rId9"/>
    <p:sldId id="2146849304" r:id="rId10"/>
    <p:sldId id="2146849276" r:id="rId11"/>
    <p:sldId id="2146849203" r:id="rId12"/>
    <p:sldId id="2146849204" r:id="rId13"/>
    <p:sldId id="2146849205" r:id="rId14"/>
    <p:sldId id="2146849250" r:id="rId15"/>
    <p:sldId id="2146849215" r:id="rId16"/>
    <p:sldId id="2146849216" r:id="rId17"/>
    <p:sldId id="6193" r:id="rId18"/>
    <p:sldId id="6194" r:id="rId19"/>
    <p:sldId id="6195" r:id="rId20"/>
    <p:sldId id="6196" r:id="rId21"/>
    <p:sldId id="6197" r:id="rId22"/>
    <p:sldId id="6198" r:id="rId23"/>
    <p:sldId id="6199" r:id="rId24"/>
    <p:sldId id="6200" r:id="rId25"/>
    <p:sldId id="6201" r:id="rId26"/>
    <p:sldId id="6202" r:id="rId27"/>
    <p:sldId id="6203" r:id="rId28"/>
    <p:sldId id="6204" r:id="rId29"/>
    <p:sldId id="6205" r:id="rId30"/>
    <p:sldId id="6206" r:id="rId31"/>
    <p:sldId id="6207" r:id="rId32"/>
    <p:sldId id="6209" r:id="rId33"/>
    <p:sldId id="6210" r:id="rId34"/>
    <p:sldId id="6211" r:id="rId35"/>
    <p:sldId id="6176" r:id="rId36"/>
  </p:sldIdLst>
  <p:sldSz cx="12192000" cy="6858000"/>
  <p:notesSz cx="6858000" cy="9144000"/>
  <p:embeddedFontLst>
    <p:embeddedFont>
      <p:font typeface="Fago Pro" panose="02000506040000020004" pitchFamily="2" charset="0"/>
      <p:regular r:id="rId39"/>
      <p:bold r:id="rId40"/>
      <p:italic r:id="rId41"/>
      <p:boldItalic r:id="rId4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Automotive_DE" id="{EAA9DF29-9F3B-44EB-8831-77CE9B33CB10}">
          <p14:sldIdLst>
            <p14:sldId id="6161"/>
            <p14:sldId id="2146849386"/>
            <p14:sldId id="2146849387"/>
            <p14:sldId id="2146849440"/>
            <p14:sldId id="2146849208"/>
            <p14:sldId id="2146849304"/>
            <p14:sldId id="2146849276"/>
            <p14:sldId id="2146849203"/>
            <p14:sldId id="2146849204"/>
            <p14:sldId id="2146849205"/>
            <p14:sldId id="2146849250"/>
            <p14:sldId id="2146849215"/>
            <p14:sldId id="2146849216"/>
            <p14:sldId id="6193"/>
            <p14:sldId id="6194"/>
            <p14:sldId id="6195"/>
            <p14:sldId id="6196"/>
            <p14:sldId id="6197"/>
            <p14:sldId id="6198"/>
            <p14:sldId id="6199"/>
            <p14:sldId id="6200"/>
            <p14:sldId id="6201"/>
            <p14:sldId id="6202"/>
            <p14:sldId id="6203"/>
            <p14:sldId id="6204"/>
            <p14:sldId id="6205"/>
            <p14:sldId id="6206"/>
            <p14:sldId id="6207"/>
            <p14:sldId id="6209"/>
            <p14:sldId id="6210"/>
            <p14:sldId id="6211"/>
            <p14:sldId id="61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05:47.642" v="349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05:47.642" v="349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05:47.464" v="327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05:47.583" v="338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05:47.122" v="314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05:47.147" v="322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05:47.155" v="324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05:47.144" v="321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05:47.628" v="347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05:47.623" v="346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05:45.015" v="205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05:43.786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05:43.175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05:44.655" v="169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05:43.619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05:43.610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05:43.601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05:43.650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05:43.593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05:43.583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05:43.628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05:43.574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05:43.565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05:43.555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05:43.547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05:47.140" v="320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05:42.780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05:44.498" v="154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05:47.127" v="316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05:47.586" v="339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05:47.467" v="328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05:45.936" v="269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05:45.783" v="253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05:42.995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05:42.983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05:42.946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05:42.933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05:42.910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05:42.899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05:42.887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05:42.877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05:42.865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05:42.847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05:42.835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05:42.824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05:42.803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05:42.792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05:44.612" v="164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05:44.602" v="163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05:43.804" v="140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05:44.590" v="162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05:44.576" v="161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05:44.560" v="160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05:44.550" v="159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05:44.540" v="158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05:44.529" v="157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05:45.796" v="255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05:45.793" v="254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05:45.618" v="235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05:45.547" v="227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05:45.459" v="217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05:45.417" v="212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05:45.431" v="213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05:45.568" v="229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05:45.560" v="228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05:47.593" v="342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05:47.137" v="319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05:47.133" v="318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05:47.455" v="326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05:47.450" v="325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05:47.588" v="340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05:47.130" v="317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05:47.115" v="313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05:47.108" v="312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05:46.753" v="311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05:46.748" v="309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05:46.746" v="308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05:46.744" v="307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05:46.737" v="305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05:47.633" v="348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05:47.573" v="337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05:44.970" v="199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05:44.960" v="198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05:44.952" v="197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05:44.944" v="196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05:44.932" v="195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05:44.921" v="194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05:44.906" v="193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05:44.867" v="188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05:47.470" v="329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05:47.568" v="336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05:47.563" v="335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05:47.599" v="344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05:47.478" v="332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05:46.734" v="304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05:47.590" v="341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05:46.724" v="301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05:46.636" v="288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05:46.626" v="287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05:46.613" v="286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05:46.592" v="285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05:46.581" v="284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05:46.568" v="283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05:46.557" v="282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05:46.544" v="281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05:46.531" v="280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05:46.519" v="279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05:46.506" v="278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05:46.492" v="277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05:46.478" v="276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05:46.465" v="275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05:46.450" v="274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05:46.438" v="273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05:46.430" v="272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05:46.423" v="271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05:45.940" v="270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05:42.519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05:42.362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05:43.375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05:44.727" v="177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05:44.709" v="176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05:44.749" v="178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05:47.473" v="330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05:44.699" v="175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05:44.793" v="181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05:44.779" v="180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05:44.764" v="179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05:44.860" v="187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05:44.659" v="170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05:42.967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05:42.551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05:42.921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05:42.507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05:45.779" v="252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05:45.621" v="236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05:45.543" v="226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05:45.464" v="218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05:44.492" v="153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05:43.791" v="138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05:43.542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05:43.181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05:42.773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05:42.333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05:43.640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05:43.386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05:43.396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05:43.361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05:43.350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05:43.338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05:43.328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05:43.318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05:43.308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05:43.298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05:43.282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05:44.438" v="148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05:43.093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05:44.427" v="147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05:44.416" v="146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05:44.401" v="145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05:44.389" v="144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05:44.375" v="143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05:44.355" v="142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05:44.329" v="141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05:44.519" v="156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05:45.630" v="238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05:45.889" v="263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05:45.878" v="262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05:45.867" v="261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05:45.857" v="260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05:45.846" v="259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05:45.833" v="258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05:45.823" v="257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05:45.808" v="256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05:45.732" v="246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05:45.722" v="245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05:45.711" v="244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05:45.699" v="243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05:45.687" v="242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05:45.673" v="241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05:45.659" v="240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05:45.643" v="239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05:42.581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05:42.568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05:42.540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05:42.496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05:42.486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05:42.473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05:42.460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05:42.442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05:42.431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05:42.419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05:42.398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05:42.378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05:46.731" v="303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05:47.151" v="323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05:46.750" v="310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05:47.481" v="333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05:47.476" v="331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05:47.596" v="343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05:47.619" v="345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05:47.559" v="334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05:46.728" v="302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05:47.124" v="315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05:46.740" v="306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05:43.722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05:43.777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05:43.131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05:42.643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05:42.625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05:43.712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05:42.632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05:46.651" v="290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05:46.640" v="289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05:43.015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05:43.001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05:43.665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05:43.655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05:43.413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05:43.403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05:42.606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05:42.590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05:44.893" v="192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05:44.890" v="191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05:44.883" v="190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05:44.875" v="189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05:44.681" v="174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05:44.678" v="173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05:44.673" v="172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05:44.667" v="171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05:42.613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05:43.066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05:43.047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05:43.035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05:43.024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05:43.700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05:43.689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05:43.680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05:43.670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05:43.444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05:43.435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05:43.429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05:43.419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05:46.677" v="294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05:46.668" v="293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05:46.665" v="292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05:46.654" v="291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05:43.707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05:43.452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05:44.619" v="165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05:43.078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05:46.685" v="295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05:44.445" v="149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05:42.657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05:43.083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05:42.674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05:42.663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05:44.822" v="183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05:44.802" v="182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05:44.986" v="201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05:44.974" v="200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05:45.906" v="265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05:45.893" v="264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05:45.587" v="231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05:45.573" v="230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05:45.749" v="248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05:45.736" v="247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05:45.513" v="222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05:45.498" v="221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05:46.699" v="297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05:46.688" v="296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05:45.492" v="220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05:45.479" v="219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05:42.754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05:42.741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05:43.475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05:43.458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05:43.490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05:43.480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05:42.734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05:42.721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05:46.713" v="300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05:46.709" v="299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05:46.702" v="298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05:45.767" v="251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05:45.761" v="250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05:44.846" v="186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05:44.838" v="185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05:44.475" v="152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05:44.465" v="151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05:45.532" v="225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05:45.526" v="224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05:45.411" v="211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05:45.397" v="210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05:45.390" v="209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05:45.380" v="207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05:45.018" v="206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05:45.924" v="268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05:45.918" v="267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05:45.606" v="234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05:45.600" v="233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05:45.447" v="216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05:45.442" v="215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05:45.006" v="204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05:45.001" v="203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05:44.642" v="168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05:44.633" v="167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05:42.327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05:42.270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05:42.262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05:42.177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05:42.315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05:42.307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05:42.290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05:42.205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05:42.197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05:42.188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05:43.109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05:43.099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05:42.696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05:42.681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05:43.115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05:43.736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05:43.726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05:42.715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05:42.703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05:43.753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05:43.741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05:43.148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05:43.137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05:43.506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05:43.496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05:45.910" v="266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05:45.591" v="232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05:45.436" v="214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05:44.993" v="202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05:44.623" v="166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05:44.449" v="150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05:45.753" v="249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05:45.517" v="223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05:45.384" v="208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05:44.827" v="184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05:43.516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05:43.763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05:45.628" v="237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05:43.799" v="139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05:44.513" v="155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05:43.767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05:43.164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05:43.153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05:43.532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05:43.522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85BAD-22CE-E0BF-957B-1E7E1AF7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FA4851-DA56-7C87-2704-BA199CE39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EB9B1A-A6B4-6C00-C90B-C932BE794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91FB64-8526-00C8-2C23-159C9D6B6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538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28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35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30045320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89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1347859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126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3BC0-8F52-0D1B-8F2B-8B4F3700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085D85-37C3-E3C8-C416-D91E4BB8E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C61FC1-92BB-F048-45E5-F2EF168F5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1404609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85F292-0235-B4C5-6C74-233042360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933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30089390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781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30085645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15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30083459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625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30086493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31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1316727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73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CDE64-EE3E-BF37-CEE8-D3F57CF6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9C30C5-4122-0B12-430C-228E34381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499033-6FFF-378D-2C9B-5E8B3850A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1602006</a:t>
            </a:r>
            <a:endParaRPr lang="en-US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A2D92A-5239-8BBB-D7B1-60278EF7A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583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1427405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18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1427053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405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1427056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898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1452210 (SES </a:t>
            </a:r>
            <a:r>
              <a:rPr lang="de-DE" sz="1200">
                <a:solidFill>
                  <a:schemeClr val="tx1"/>
                </a:solidFill>
              </a:rPr>
              <a:t>415211)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314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1356442 (SES: </a:t>
            </a:r>
            <a:r>
              <a:rPr lang="de-DE" sz="1200">
                <a:solidFill>
                  <a:schemeClr val="tx1"/>
                </a:solidFill>
              </a:rPr>
              <a:t>399561)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553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30701340 (SES </a:t>
            </a:r>
            <a:r>
              <a:rPr lang="de-DE" sz="1200">
                <a:solidFill>
                  <a:schemeClr val="tx1"/>
                </a:solidFill>
              </a:rPr>
              <a:t>371064)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186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30035374, 30036488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756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89B3-65E6-13F4-2DC7-A5602833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72CDF3-2B42-7C81-837C-E8382AE27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0E1B491-823C-4E3F-BEFE-36C2E17BE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1375286 (SES 398417) // SES 39801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81DB8A-A1EC-667B-9F95-3B5C1EA29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61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1463553 (SES </a:t>
            </a:r>
            <a:r>
              <a:rPr lang="de-DE" sz="1200">
                <a:solidFill>
                  <a:schemeClr val="tx1"/>
                </a:solidFill>
              </a:rPr>
              <a:t>416317)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887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253125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22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1554728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437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15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9133-F921-F99B-9D26-6C4D9F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A067CF0-796D-6288-E180-4E74EE9F6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C0385A-DB38-C244-FE01-2B88CD632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1554728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14DAC9-BFC7-D2B5-9F68-8BD626B71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1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93699-D048-E98C-FB1A-FC8F03425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28852F-7E57-0CB9-68FC-4D5C1E5AB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548787-4242-747C-242E-FF7793C3B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1DC1C2-BF4F-E66D-649E-38B99AA82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65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14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80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06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7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46.svg"/><Relationship Id="rId4" Type="http://schemas.openxmlformats.org/officeDocument/2006/relationships/image" Target="../media/image26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.svg"/><Relationship Id="rId3" Type="http://schemas.openxmlformats.org/officeDocument/2006/relationships/image" Target="../media/image49.png"/><Relationship Id="rId7" Type="http://schemas.openxmlformats.org/officeDocument/2006/relationships/image" Target="../media/image28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51.svg"/><Relationship Id="rId5" Type="http://schemas.openxmlformats.org/officeDocument/2006/relationships/image" Target="../media/image26.svg"/><Relationship Id="rId10" Type="http://schemas.openxmlformats.org/officeDocument/2006/relationships/image" Target="../media/image50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18.png"/><Relationship Id="rId10" Type="http://schemas.openxmlformats.org/officeDocument/2006/relationships/image" Target="../media/image56.svg"/><Relationship Id="rId4" Type="http://schemas.openxmlformats.org/officeDocument/2006/relationships/image" Target="../media/image24.svg"/><Relationship Id="rId9" Type="http://schemas.openxmlformats.org/officeDocument/2006/relationships/image" Target="../media/image55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2.png"/><Relationship Id="rId18" Type="http://schemas.openxmlformats.org/officeDocument/2006/relationships/image" Target="../media/image35.png"/><Relationship Id="rId3" Type="http://schemas.openxmlformats.org/officeDocument/2006/relationships/image" Target="../media/image58.png"/><Relationship Id="rId7" Type="http://schemas.openxmlformats.org/officeDocument/2006/relationships/image" Target="../media/image27.png"/><Relationship Id="rId12" Type="http://schemas.openxmlformats.org/officeDocument/2006/relationships/image" Target="../media/image61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39.svg"/><Relationship Id="rId4" Type="http://schemas.openxmlformats.org/officeDocument/2006/relationships/image" Target="../media/image59.png"/><Relationship Id="rId9" Type="http://schemas.openxmlformats.org/officeDocument/2006/relationships/image" Target="../media/image38.png"/><Relationship Id="rId1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8.svg"/><Relationship Id="rId3" Type="http://schemas.openxmlformats.org/officeDocument/2006/relationships/image" Target="../media/image18.png"/><Relationship Id="rId7" Type="http://schemas.openxmlformats.org/officeDocument/2006/relationships/image" Target="../media/image54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6.svg"/><Relationship Id="rId5" Type="http://schemas.openxmlformats.org/officeDocument/2006/relationships/image" Target="../media/image24.svg"/><Relationship Id="rId10" Type="http://schemas.openxmlformats.org/officeDocument/2006/relationships/image" Target="../media/image65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71.svg"/><Relationship Id="rId4" Type="http://schemas.openxmlformats.org/officeDocument/2006/relationships/image" Target="../media/image26.svg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71.svg"/><Relationship Id="rId4" Type="http://schemas.openxmlformats.org/officeDocument/2006/relationships/image" Target="../media/image26.sv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4.png"/><Relationship Id="rId3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74.png"/><Relationship Id="rId5" Type="http://schemas.openxmlformats.org/officeDocument/2006/relationships/image" Target="../media/image25.png"/><Relationship Id="rId10" Type="http://schemas.openxmlformats.org/officeDocument/2006/relationships/image" Target="../media/image39.svg"/><Relationship Id="rId4" Type="http://schemas.openxmlformats.org/officeDocument/2006/relationships/image" Target="../media/image71.svg"/><Relationship Id="rId9" Type="http://schemas.openxmlformats.org/officeDocument/2006/relationships/image" Target="../media/image38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3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26.svg"/><Relationship Id="rId5" Type="http://schemas.openxmlformats.org/officeDocument/2006/relationships/image" Target="../media/image62.png"/><Relationship Id="rId1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61.sv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3.svg"/><Relationship Id="rId3" Type="http://schemas.openxmlformats.org/officeDocument/2006/relationships/image" Target="../media/image76.png"/><Relationship Id="rId7" Type="http://schemas.openxmlformats.org/officeDocument/2006/relationships/image" Target="../media/image28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1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3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26.svg"/><Relationship Id="rId5" Type="http://schemas.openxmlformats.org/officeDocument/2006/relationships/image" Target="../media/image62.png"/><Relationship Id="rId1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61.sv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3" Type="http://schemas.openxmlformats.org/officeDocument/2006/relationships/image" Target="../media/image78.png"/><Relationship Id="rId7" Type="http://schemas.openxmlformats.org/officeDocument/2006/relationships/image" Target="../media/image28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79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79.svg"/><Relationship Id="rId4" Type="http://schemas.openxmlformats.org/officeDocument/2006/relationships/image" Target="../media/image26.svg"/><Relationship Id="rId9" Type="http://schemas.openxmlformats.org/officeDocument/2006/relationships/image" Target="../media/image45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4.png"/><Relationship Id="rId3" Type="http://schemas.openxmlformats.org/officeDocument/2006/relationships/image" Target="../media/image81.jpeg"/><Relationship Id="rId7" Type="http://schemas.openxmlformats.org/officeDocument/2006/relationships/image" Target="../media/image26.svg"/><Relationship Id="rId12" Type="http://schemas.openxmlformats.org/officeDocument/2006/relationships/image" Target="../media/image83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82.png"/><Relationship Id="rId5" Type="http://schemas.openxmlformats.org/officeDocument/2006/relationships/image" Target="../media/image24.svg"/><Relationship Id="rId15" Type="http://schemas.openxmlformats.org/officeDocument/2006/relationships/image" Target="../media/image86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8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4.png"/><Relationship Id="rId3" Type="http://schemas.openxmlformats.org/officeDocument/2006/relationships/image" Target="../media/image88.jpeg"/><Relationship Id="rId7" Type="http://schemas.openxmlformats.org/officeDocument/2006/relationships/image" Target="../media/image26.svg"/><Relationship Id="rId12" Type="http://schemas.openxmlformats.org/officeDocument/2006/relationships/image" Target="../media/image83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82.png"/><Relationship Id="rId5" Type="http://schemas.openxmlformats.org/officeDocument/2006/relationships/image" Target="../media/image24.svg"/><Relationship Id="rId15" Type="http://schemas.openxmlformats.org/officeDocument/2006/relationships/image" Target="../media/image86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8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85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83.svg"/><Relationship Id="rId5" Type="http://schemas.openxmlformats.org/officeDocument/2006/relationships/image" Target="../media/image25.pn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Relationship Id="rId1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90.png"/><Relationship Id="rId5" Type="http://schemas.openxmlformats.org/officeDocument/2006/relationships/image" Target="../media/image27.png"/><Relationship Id="rId10" Type="http://schemas.openxmlformats.org/officeDocument/2006/relationships/image" Target="../media/image71.svg"/><Relationship Id="rId4" Type="http://schemas.openxmlformats.org/officeDocument/2006/relationships/image" Target="../media/image26.svg"/><Relationship Id="rId9" Type="http://schemas.openxmlformats.org/officeDocument/2006/relationships/image" Target="../media/image70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5.svg"/><Relationship Id="rId3" Type="http://schemas.openxmlformats.org/officeDocument/2006/relationships/image" Target="../media/image91.jpeg"/><Relationship Id="rId7" Type="http://schemas.openxmlformats.org/officeDocument/2006/relationships/image" Target="../media/image54.sv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93.svg"/><Relationship Id="rId5" Type="http://schemas.openxmlformats.org/officeDocument/2006/relationships/image" Target="../media/image24.svg"/><Relationship Id="rId15" Type="http://schemas.openxmlformats.org/officeDocument/2006/relationships/image" Target="../media/image83.svg"/><Relationship Id="rId10" Type="http://schemas.openxmlformats.org/officeDocument/2006/relationships/image" Target="../media/image92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7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98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86.png"/><Relationship Id="rId5" Type="http://schemas.openxmlformats.org/officeDocument/2006/relationships/image" Target="../media/image25.png"/><Relationship Id="rId15" Type="http://schemas.openxmlformats.org/officeDocument/2006/relationships/image" Target="../media/image101.jpeg"/><Relationship Id="rId10" Type="http://schemas.openxmlformats.org/officeDocument/2006/relationships/image" Target="../media/image98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Relationship Id="rId14" Type="http://schemas.openxmlformats.org/officeDocument/2006/relationships/image" Target="../media/image100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hyperlink" Target="https://schunk.com/de/de/news/kompakter-geht-es-nicht-/28227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unk.com/de/de/news/kompakter-geht-es-nicht-/28227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28.sv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77B41-1A0E-2096-6C35-2725B52D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2C245C6-A6C7-C755-92FA-D4208748BC7E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CE6C28-CA80-5933-4A1D-2D375967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19CCE9-B243-4716-39C3-7628342AD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Automotive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09E191-945E-2509-8BCD-C02D6364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6ED225A3-ADF4-AF33-8519-A87EC2594E3F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F6BA17F-1A34-B845-FB99-3F62E906D4D3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FEDB6D-BE4B-60A5-2B5A-4217FAE189A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3459218-5E7E-E654-3130-4363343E147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CE38BA7-F4C9-5A6B-CE63-30EDD237C88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D8552C6-AC7B-6B69-9B14-294D16975291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3BAFC7B-5601-DA95-D6DA-A90E2E41A0C3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977CEEC-6DC1-8904-DC3B-ACDF6C974D2B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0D75191-0B35-B9BB-60DB-21C5569F0E30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DDE0565-AA66-2500-17BA-DFDDB2C075F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460D380-871D-195E-D53A-98DD0738A76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ED54932-9143-DCB4-AD56-9D18574F1D6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3B3267EF-BF71-E246-8523-4B07BD8983F9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25C3CC7-03DD-8324-7BDE-37D33037FC9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52A91EB-3862-0138-CC6B-2B77FF81BFD9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F2C44043-0FDA-0862-E480-48625C39EEF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0D4B819C-4194-CEF0-B4A5-A22987D697B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D5360C5-300D-F485-0AC8-85FB71BAFBB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C6B5593-0C27-A314-8156-3DF7F717F40E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D367A1E8-A3CC-3133-5B9B-007ED76191E2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427B5E02-3ECA-0226-DBC4-6ED0D45DF26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F67A889-9F32-2B88-DEBC-A70E32C99A0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BE3CDE8F-66C7-2A26-9211-2C5371B6EE57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1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3-Finger Doppelgreifer + Schnellwechselsystem</a:t>
            </a:r>
            <a:br>
              <a:rPr lang="de-DE"/>
            </a:br>
            <a:r>
              <a:rPr lang="de-DE" sz="2400" b="0"/>
              <a:t>Leichtbauweise mit maximaler Greifkraft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7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 und Nutzen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3-Finger-Doppelgreifer mit manuellem Schnellwechselsystem am Roboter. Reduzierung des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Greifergewichts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ermöglicht schwerere Werkstücke am bestehenden Roboter.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2x 3-Finger-Zentrischgreifer PZN-plus 125-2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Schnellwechselsystem SHS-125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Leichtbau-Adapterplatte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Druckerhaltungsventil SDV-P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mit spitzen Einsätzen für höhere Reibung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highlight>
                <a:srgbClr val="FFFF00"/>
              </a:highlight>
              <a:uLnTx/>
              <a:uFillTx/>
              <a:latin typeface="Fago Pro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Komplette Projektabwicklung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E5BE8C-D7A5-93A2-0D84-D7982B39B63A}"/>
              </a:ext>
            </a:extLst>
          </p:cNvPr>
          <p:cNvGrpSpPr/>
          <p:nvPr/>
        </p:nvGrpSpPr>
        <p:grpSpPr>
          <a:xfrm>
            <a:off x="2548441" y="6110324"/>
            <a:ext cx="629579" cy="598693"/>
            <a:chOff x="4749430" y="2974495"/>
            <a:chExt cx="2215224" cy="210655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D97823B-4150-B60D-3EC1-D3B3910A7A3C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10E9D58-11F3-0FFE-0070-47FFF1C99E5E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82FB9763-2519-F1EF-399C-B5B63F09AE8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C7473AD-8489-F293-E8C0-9275B735BD21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3" name="Rechteck: obere Ecken abgeschnitten 12">
              <a:extLst>
                <a:ext uri="{FF2B5EF4-FFF2-40B4-BE49-F238E27FC236}">
                  <a16:creationId xmlns:a16="http://schemas.microsoft.com/office/drawing/2014/main" id="{39A5B4DD-DC14-A601-6B85-63696F882C8A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308326-F9CC-7E87-2238-53ABEB248692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9F2CBF5-5436-B9C4-A692-5C8FDCFB09F9}"/>
              </a:ext>
            </a:extLst>
          </p:cNvPr>
          <p:cNvGrpSpPr/>
          <p:nvPr/>
        </p:nvGrpSpPr>
        <p:grpSpPr>
          <a:xfrm>
            <a:off x="3491472" y="6110324"/>
            <a:ext cx="693325" cy="573682"/>
            <a:chOff x="1359016" y="3758268"/>
            <a:chExt cx="947956" cy="78437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073F2EC-1554-AE92-8175-2CD4237241A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9C8A92E-211C-90A1-0F2E-19294423D9FB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3F3D497-71CE-4B86-8199-1B7E1BBFD3F6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D73EE3FA-FA69-82D4-9CDF-B757DC4839D8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3EE92E07-4EFF-3AF6-B4AB-8759911AB7D1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EDDEA488-ABC8-07E4-B1D4-0F5A3EA60230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4601115B-DA24-79E2-8925-2BAF013DED8D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10C2FE0-EF0A-A35F-194F-22A7F9862F3A}"/>
              </a:ext>
            </a:extLst>
          </p:cNvPr>
          <p:cNvGrpSpPr/>
          <p:nvPr/>
        </p:nvGrpSpPr>
        <p:grpSpPr>
          <a:xfrm>
            <a:off x="4624160" y="6048017"/>
            <a:ext cx="2284290" cy="723308"/>
            <a:chOff x="3486608" y="2216930"/>
            <a:chExt cx="2284290" cy="723308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652F325-E109-6AB8-4AAC-B95CD7729FC4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6" name="Grafik 124">
                <a:extLst>
                  <a:ext uri="{FF2B5EF4-FFF2-40B4-BE49-F238E27FC236}">
                    <a16:creationId xmlns:a16="http://schemas.microsoft.com/office/drawing/2014/main" id="{77B88603-0EE6-36D9-34F5-638C789F0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7" name="Textfeld 127">
                <a:extLst>
                  <a:ext uri="{FF2B5EF4-FFF2-40B4-BE49-F238E27FC236}">
                    <a16:creationId xmlns:a16="http://schemas.microsoft.com/office/drawing/2014/main" id="{009ADD01-4B71-49F2-366F-B11DC60E188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8" name="Textfeld 125">
                <a:extLst>
                  <a:ext uri="{FF2B5EF4-FFF2-40B4-BE49-F238E27FC236}">
                    <a16:creationId xmlns:a16="http://schemas.microsoft.com/office/drawing/2014/main" id="{4EA5D38A-F6E0-A0C8-B2A2-AD74AB85BBB1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9" name="Textfeld 123">
                <a:extLst>
                  <a:ext uri="{FF2B5EF4-FFF2-40B4-BE49-F238E27FC236}">
                    <a16:creationId xmlns:a16="http://schemas.microsoft.com/office/drawing/2014/main" id="{A245782A-81E6-346F-FC97-AED472B32C9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2A56C66A-74AE-ACDE-B20F-02B381383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F09018E-D8AC-14BA-75F5-BF254DBB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C3B902F4-EF7C-FBE5-7D5B-1A59C79D4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292" y="6058545"/>
            <a:ext cx="720000" cy="720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8A7E059-51B7-BA88-2135-A6E33B3C70B6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63B0FB7-6C81-1F37-575D-517BCB704AEE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5" name="Grafik 64" descr="Informationen mit einfarbiger Füllung">
              <a:extLst>
                <a:ext uri="{FF2B5EF4-FFF2-40B4-BE49-F238E27FC236}">
                  <a16:creationId xmlns:a16="http://schemas.microsoft.com/office/drawing/2014/main" id="{296464C0-87F5-D8D3-0498-62FFF170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832BF522-C4DA-C202-688A-00F2672366A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948" y="2106604"/>
            <a:ext cx="4459429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3-Finger Doppelgreifer + Schnellwechselsystem</a:t>
            </a:r>
            <a:br>
              <a:rPr lang="de-DE" sz="3200"/>
            </a:br>
            <a:r>
              <a:rPr lang="de-DE" sz="2400" b="0"/>
              <a:t>Leichtbauweise mit maximaler Greifkraft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8949036" y="4436923"/>
            <a:ext cx="305701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2x 3-Finger-Zentrischgreifer PZN-plus 125-2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mit kundenspezifischen Aufsatzbacken: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spitze Einsätze für höhere Reibung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B760B8-8D7A-00BA-69DA-5B4BD61D9254}"/>
              </a:ext>
            </a:extLst>
          </p:cNvPr>
          <p:cNvSpPr txBox="1"/>
          <p:nvPr/>
        </p:nvSpPr>
        <p:spPr>
          <a:xfrm>
            <a:off x="680515" y="2569957"/>
            <a:ext cx="356379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ManuelleS</a:t>
            </a:r>
            <a:r>
              <a:rPr lang="en-US" sz="1800"/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Schnellwechselsystem</a:t>
            </a:r>
            <a:br>
              <a:rPr lang="en-US" sz="1800"/>
            </a:br>
            <a:r>
              <a:rPr lang="en-US" sz="1800"/>
              <a:t>SHS-125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8DE92AA-202B-3FFE-EC7B-8EBF07A324BC}"/>
              </a:ext>
            </a:extLst>
          </p:cNvPr>
          <p:cNvSpPr txBox="1"/>
          <p:nvPr/>
        </p:nvSpPr>
        <p:spPr>
          <a:xfrm>
            <a:off x="875030" y="3768364"/>
            <a:ext cx="272542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err="1"/>
              <a:t>Leichtbau-Adapterplatte</a:t>
            </a:r>
            <a:endParaRPr lang="en-US" sz="180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7EF61C82-ABB6-573E-2026-FA70114AA952}"/>
              </a:ext>
            </a:extLst>
          </p:cNvPr>
          <p:cNvSpPr txBox="1"/>
          <p:nvPr/>
        </p:nvSpPr>
        <p:spPr>
          <a:xfrm>
            <a:off x="1417367" y="4123363"/>
            <a:ext cx="312297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err="1"/>
              <a:t>Druckerhaltungsventil</a:t>
            </a:r>
            <a:r>
              <a:rPr lang="en-US" sz="1800"/>
              <a:t> SDV-P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57C77E-6298-4521-0684-B474FA7D9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08001" y="1486507"/>
            <a:ext cx="4176000" cy="5390244"/>
          </a:xfrm>
          <a:prstGeom prst="rect">
            <a:avLst/>
          </a:prstGeom>
        </p:spPr>
      </p:pic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946CD359-6509-5D01-BE8E-D54E9B8F29A0}"/>
              </a:ext>
            </a:extLst>
          </p:cNvPr>
          <p:cNvCxnSpPr>
            <a:cxnSpLocks/>
          </p:cNvCxnSpPr>
          <p:nvPr/>
        </p:nvCxnSpPr>
        <p:spPr>
          <a:xfrm flipV="1">
            <a:off x="3400878" y="2212743"/>
            <a:ext cx="2420802" cy="81620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939FEF72-5D69-2402-D70E-8A258727E451}"/>
              </a:ext>
            </a:extLst>
          </p:cNvPr>
          <p:cNvCxnSpPr>
            <a:cxnSpLocks/>
          </p:cNvCxnSpPr>
          <p:nvPr/>
        </p:nvCxnSpPr>
        <p:spPr>
          <a:xfrm flipV="1">
            <a:off x="3597924" y="3276600"/>
            <a:ext cx="2377426" cy="67690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5DF6C47B-7147-9854-9FC9-12444702634C}"/>
              </a:ext>
            </a:extLst>
          </p:cNvPr>
          <p:cNvCxnSpPr>
            <a:cxnSpLocks/>
          </p:cNvCxnSpPr>
          <p:nvPr/>
        </p:nvCxnSpPr>
        <p:spPr>
          <a:xfrm flipV="1">
            <a:off x="4540338" y="4308029"/>
            <a:ext cx="2102288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EF13BE1-40A7-C435-3A6C-E9CDDFCA3C35}"/>
              </a:ext>
            </a:extLst>
          </p:cNvPr>
          <p:cNvCxnSpPr>
            <a:cxnSpLocks/>
          </p:cNvCxnSpPr>
          <p:nvPr/>
        </p:nvCxnSpPr>
        <p:spPr>
          <a:xfrm rot="10800000">
            <a:off x="7167600" y="4740955"/>
            <a:ext cx="1740784" cy="738664"/>
          </a:xfrm>
          <a:prstGeom prst="bentConnector3">
            <a:avLst>
              <a:gd name="adj1" fmla="val 10019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9A8E7953-22D6-72D6-798F-03DD3C0B93F3}"/>
              </a:ext>
            </a:extLst>
          </p:cNvPr>
          <p:cNvCxnSpPr>
            <a:cxnSpLocks/>
          </p:cNvCxnSpPr>
          <p:nvPr/>
        </p:nvCxnSpPr>
        <p:spPr>
          <a:xfrm rot="10800000">
            <a:off x="5975350" y="4695166"/>
            <a:ext cx="2973686" cy="784453"/>
          </a:xfrm>
          <a:prstGeom prst="bentConnector3">
            <a:avLst>
              <a:gd name="adj1" fmla="val 10090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388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Schwerlast Handling</a:t>
            </a:r>
            <a:br>
              <a:rPr lang="de-DE"/>
            </a:br>
            <a:r>
              <a:rPr lang="de-DE" sz="2400" b="0" err="1"/>
              <a:t>Handling</a:t>
            </a:r>
            <a:r>
              <a:rPr lang="de-DE" sz="2400" b="0"/>
              <a:t> eines ca. 350 kg schweren Motorblocks für LKW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 und Kundennutzen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Umsetzen des Guss-Rohteils in die Werkzeugmaschine. 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Mehrfacher Toleranzausgleich ermöglicht das Spannen auf rohen Spannkonturen mit mehreren Millimeter Bauteiltoleranz.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C-Achse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x-y-z Ausgleichseinheit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2-Finger Parallelgreifer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Schwenkfinger mit Toleranzausgleich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Adapterplatten und weiteres Zubehör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898B26-CC83-A76E-AA1E-ADF11DEF1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14" y="1817837"/>
            <a:ext cx="2695334" cy="390705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E45E43-8FFC-9654-4271-49A4EA0BF9AD}"/>
              </a:ext>
            </a:extLst>
          </p:cNvPr>
          <p:cNvGrpSpPr/>
          <p:nvPr/>
        </p:nvGrpSpPr>
        <p:grpSpPr>
          <a:xfrm>
            <a:off x="4600818" y="6026170"/>
            <a:ext cx="2284290" cy="723308"/>
            <a:chOff x="3486608" y="2216930"/>
            <a:chExt cx="2284290" cy="723308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212621E-004F-D811-657E-9E9BC18F2F21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2" name="Grafik 124">
                <a:extLst>
                  <a:ext uri="{FF2B5EF4-FFF2-40B4-BE49-F238E27FC236}">
                    <a16:creationId xmlns:a16="http://schemas.microsoft.com/office/drawing/2014/main" id="{E80F4B5D-856F-F056-0880-9A6F4AC91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3" name="Textfeld 127">
                <a:extLst>
                  <a:ext uri="{FF2B5EF4-FFF2-40B4-BE49-F238E27FC236}">
                    <a16:creationId xmlns:a16="http://schemas.microsoft.com/office/drawing/2014/main" id="{A6ECDE15-5719-ED0A-135A-A0D20F6E678F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4" name="Textfeld 125">
                <a:extLst>
                  <a:ext uri="{FF2B5EF4-FFF2-40B4-BE49-F238E27FC236}">
                    <a16:creationId xmlns:a16="http://schemas.microsoft.com/office/drawing/2014/main" id="{C6512E67-F1C1-7623-8294-91B7D8D8868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5" name="Textfeld 123">
                <a:extLst>
                  <a:ext uri="{FF2B5EF4-FFF2-40B4-BE49-F238E27FC236}">
                    <a16:creationId xmlns:a16="http://schemas.microsoft.com/office/drawing/2014/main" id="{3D1ACCB0-85C1-B44C-825B-DD91636A8CB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02EEB2D-B775-E1C6-A6C3-0005B549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BE19C4F-9FCB-076C-A227-CD6EC8D1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0BC894A-129D-5AF5-AE7A-0E8A75A26702}"/>
              </a:ext>
            </a:extLst>
          </p:cNvPr>
          <p:cNvGrpSpPr/>
          <p:nvPr/>
        </p:nvGrpSpPr>
        <p:grpSpPr>
          <a:xfrm>
            <a:off x="3518052" y="6215016"/>
            <a:ext cx="652151" cy="389081"/>
            <a:chOff x="4308916" y="3967993"/>
            <a:chExt cx="1908397" cy="1138572"/>
          </a:xfrm>
        </p:grpSpPr>
        <p:sp>
          <p:nvSpPr>
            <p:cNvPr id="18" name="Rechteck 80">
              <a:extLst>
                <a:ext uri="{FF2B5EF4-FFF2-40B4-BE49-F238E27FC236}">
                  <a16:creationId xmlns:a16="http://schemas.microsoft.com/office/drawing/2014/main" id="{708124A2-7BB7-9D6C-7456-89935C1F7E2B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81">
              <a:extLst>
                <a:ext uri="{FF2B5EF4-FFF2-40B4-BE49-F238E27FC236}">
                  <a16:creationId xmlns:a16="http://schemas.microsoft.com/office/drawing/2014/main" id="{1FD2FC8F-B75D-030F-1D87-D2847769FD11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gekrümmt 82">
              <a:extLst>
                <a:ext uri="{FF2B5EF4-FFF2-40B4-BE49-F238E27FC236}">
                  <a16:creationId xmlns:a16="http://schemas.microsoft.com/office/drawing/2014/main" id="{BE8BF2AC-63AF-8DAC-2EB9-679E71A0A587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Pfeil: nach links gekrümmt 83">
              <a:extLst>
                <a:ext uri="{FF2B5EF4-FFF2-40B4-BE49-F238E27FC236}">
                  <a16:creationId xmlns:a16="http://schemas.microsoft.com/office/drawing/2014/main" id="{B62E46C2-3FE6-F9D6-941A-34B214D3C5F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FAB4A34-3EF3-B673-CEDF-B43BFD2293BE}"/>
              </a:ext>
            </a:extLst>
          </p:cNvPr>
          <p:cNvGrpSpPr/>
          <p:nvPr/>
        </p:nvGrpSpPr>
        <p:grpSpPr>
          <a:xfrm>
            <a:off x="2642478" y="6152039"/>
            <a:ext cx="535542" cy="509270"/>
            <a:chOff x="4749430" y="2974495"/>
            <a:chExt cx="2215224" cy="210655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366EC74-22D6-B746-D306-8089275783D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95953C6-DC0A-A2AF-9E97-E7B5CB6D89D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: obere Ecken abgeschnitten 24">
              <a:extLst>
                <a:ext uri="{FF2B5EF4-FFF2-40B4-BE49-F238E27FC236}">
                  <a16:creationId xmlns:a16="http://schemas.microsoft.com/office/drawing/2014/main" id="{F35EF127-91E8-8530-0A1F-DECA24B6A25B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153F0EF-770F-C1A9-A6EC-E983742346B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: obere Ecken abgeschnitten 26">
              <a:extLst>
                <a:ext uri="{FF2B5EF4-FFF2-40B4-BE49-F238E27FC236}">
                  <a16:creationId xmlns:a16="http://schemas.microsoft.com/office/drawing/2014/main" id="{1C1D9DA1-1CA7-7E19-4CBF-5C6263026512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24C6995-2AE2-DF0E-AC54-7EC7B1D0E31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762AF924-9039-493E-1F9E-6D91D2E2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734" y="6035607"/>
            <a:ext cx="720000" cy="72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4272BA5-1041-AE87-1CE2-954D6B137195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D373E71-60F1-5703-508A-356D176792F3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05E66909-376D-A6FF-5668-7E886728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656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642EB5-43AE-DD83-2B0A-18CE030D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Schwerlast Handling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eines ca. 350 kg schweren Motorblocks für LKW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B725BD-8E5D-FBD4-D7F4-03FA3DB67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9548C1-7FF8-A968-4801-9BF5FE627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Metallverarbeitung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487A1B-0E2B-6C60-F599-1DF804E29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474" y="2109937"/>
            <a:ext cx="2868451" cy="41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5FD33-E57D-CB47-004A-9308DF53B28D}"/>
              </a:ext>
            </a:extLst>
          </p:cNvPr>
          <p:cNvSpPr txBox="1"/>
          <p:nvPr/>
        </p:nvSpPr>
        <p:spPr>
          <a:xfrm>
            <a:off x="5448299" y="2535680"/>
            <a:ext cx="81592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C-Achse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D6F1EE-66D3-770A-57D8-70860F89247B}"/>
              </a:ext>
            </a:extLst>
          </p:cNvPr>
          <p:cNvSpPr txBox="1"/>
          <p:nvPr/>
        </p:nvSpPr>
        <p:spPr>
          <a:xfrm>
            <a:off x="5448299" y="3218181"/>
            <a:ext cx="2454198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sz="1800">
                <a:solidFill>
                  <a:srgbClr val="003D6A"/>
                </a:solidFill>
              </a:rPr>
              <a:t>x-y-z Ausgleichseinheit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BF65BB-C0EC-3289-D601-D7E3182848B7}"/>
              </a:ext>
            </a:extLst>
          </p:cNvPr>
          <p:cNvSpPr txBox="1"/>
          <p:nvPr/>
        </p:nvSpPr>
        <p:spPr>
          <a:xfrm>
            <a:off x="5448299" y="3766481"/>
            <a:ext cx="238366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2-Finger Parallelgreifer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A4DF0C-9012-1A11-A7A8-711C03380936}"/>
              </a:ext>
            </a:extLst>
          </p:cNvPr>
          <p:cNvSpPr txBox="1"/>
          <p:nvPr/>
        </p:nvSpPr>
        <p:spPr>
          <a:xfrm>
            <a:off x="5448299" y="5503131"/>
            <a:ext cx="381995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Schwenkfinger mit Toleranzausgleich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147B95-D506-CF95-4044-97A056317E52}"/>
              </a:ext>
            </a:extLst>
          </p:cNvPr>
          <p:cNvSpPr txBox="1"/>
          <p:nvPr/>
        </p:nvSpPr>
        <p:spPr>
          <a:xfrm>
            <a:off x="8451015" y="2960876"/>
            <a:ext cx="3180724" cy="1611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Weiteres: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Adapterplatten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Sensoren, Getriebe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Blasdüsen zur Reinigung der </a:t>
            </a:r>
            <a:r>
              <a:rPr lang="de-DE" err="1"/>
              <a:t>Greiferpins</a:t>
            </a:r>
            <a:r>
              <a:rPr lang="de-DE"/>
              <a:t> inkl. Verschlauchung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F39EE33-30AB-1446-B7FB-8F2BFD09C6F5}"/>
              </a:ext>
            </a:extLst>
          </p:cNvPr>
          <p:cNvCxnSpPr>
            <a:cxnSpLocks/>
          </p:cNvCxnSpPr>
          <p:nvPr/>
        </p:nvCxnSpPr>
        <p:spPr>
          <a:xfrm rot="10800000">
            <a:off x="3718197" y="2660330"/>
            <a:ext cx="162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54916422-1C77-44D4-E4C8-7CBCCBFBC9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35712" y="5627781"/>
            <a:ext cx="935583" cy="21673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3CA765-CA2A-DF20-05E4-59BC75CF72AC}"/>
              </a:ext>
            </a:extLst>
          </p:cNvPr>
          <p:cNvCxnSpPr>
            <a:cxnSpLocks/>
          </p:cNvCxnSpPr>
          <p:nvPr/>
        </p:nvCxnSpPr>
        <p:spPr>
          <a:xfrm rot="10800000">
            <a:off x="3502197" y="3332481"/>
            <a:ext cx="183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2E489352-0053-EFAA-7DC1-DDDA51FEA160}"/>
              </a:ext>
            </a:extLst>
          </p:cNvPr>
          <p:cNvCxnSpPr>
            <a:cxnSpLocks/>
          </p:cNvCxnSpPr>
          <p:nvPr/>
        </p:nvCxnSpPr>
        <p:spPr>
          <a:xfrm rot="10800000">
            <a:off x="3970197" y="3891131"/>
            <a:ext cx="1368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3987A22-1EDE-444C-98F2-7CADA19D8E0F}"/>
              </a:ext>
            </a:extLst>
          </p:cNvPr>
          <p:cNvCxnSpPr>
            <a:cxnSpLocks/>
          </p:cNvCxnSpPr>
          <p:nvPr/>
        </p:nvCxnSpPr>
        <p:spPr>
          <a:xfrm rot="10800000">
            <a:off x="2242197" y="5627782"/>
            <a:ext cx="309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22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61EB2-B4CD-AAD9-DBBA-9D78145F3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1B6FC527-B466-6D7C-5CEE-274A2714203A}"/>
              </a:ext>
            </a:extLst>
          </p:cNvPr>
          <p:cNvSpPr txBox="1"/>
          <p:nvPr/>
        </p:nvSpPr>
        <p:spPr>
          <a:xfrm>
            <a:off x="7014142" y="1687069"/>
            <a:ext cx="4842896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Applikation</a:t>
            </a:r>
            <a:br>
              <a:rPr lang="de-D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mehrere Werkstücke werden vom Band abgeholt, gedreht und mit einem veränderten </a:t>
            </a:r>
            <a:r>
              <a:rPr kumimoji="0"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Stichmaß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in unterschiedliche B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ehälter gesetzt.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Komponenten</a:t>
            </a:r>
            <a:endParaRPr lang="de-DE" sz="2800" b="1" dirty="0">
              <a:solidFill>
                <a:srgbClr val="003D6A"/>
              </a:solidFill>
            </a:endParaRPr>
          </a:p>
          <a:p>
            <a:pPr marL="542925" lvl="1" indent="-176213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rgbClr val="003D6A"/>
                </a:solidFill>
              </a:rPr>
              <a:t>Linearachsen Typ B110-ASS / D240-ZSS /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B180-SSS</a:t>
            </a:r>
          </a:p>
          <a:p>
            <a:pPr marL="542925" lvl="1" indent="-176213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rgbClr val="003D6A"/>
                </a:solidFill>
              </a:rPr>
              <a:t>3-fach Greifeinheit mit Schwenkmodul Typ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SRU 40 und linearer Verstellung</a:t>
            </a:r>
          </a:p>
          <a:p>
            <a:pPr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Batteriezellenpacks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Lieferumfang</a:t>
            </a:r>
            <a:br>
              <a:rPr lang="de-DE" sz="2800" b="1" dirty="0"/>
            </a:br>
            <a:r>
              <a:rPr lang="de-DE" sz="1600" dirty="0">
                <a:solidFill>
                  <a:srgbClr val="003D6A"/>
                </a:solidFill>
              </a:rPr>
              <a:t>kompl. Mehrachssystem mit Sondergreifer, inkl. Servomotoren, verdrahtet und verschlaucht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29C744E-EE9B-669A-8930-013331AD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25695" cy="1020318"/>
          </a:xfrm>
        </p:spPr>
        <p:txBody>
          <a:bodyPr/>
          <a:lstStyle/>
          <a:p>
            <a:r>
              <a:rPr lang="de-DE">
                <a:latin typeface="Fago Pro"/>
              </a:rPr>
              <a:t>Mehrachssystem mit Sondergreifeinheit</a:t>
            </a:r>
            <a:br>
              <a:rPr lang="de-DE"/>
            </a:br>
            <a:r>
              <a:rPr lang="de-DE" sz="2400" b="0">
                <a:latin typeface="Fago Pro"/>
              </a:rPr>
              <a:t>Handling von AGM-Zellen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91A40C-FF6E-7BB3-10CA-232FC7FFAE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Montagetechnik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5647278-CCA8-EA66-9B78-6862F6CD0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96C67A57-8DD7-D05E-BD14-CB5B3239810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4BCF55C-C9F3-FB88-BBA5-6FC98F62881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EB8F6F4-B386-FCAD-2C8A-83F28EA87FE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FCE43DD8-F61D-F3A4-D736-0567189DDF0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8E9C63F-F949-AD32-DB35-CDE471A60C8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2135426-3059-78AB-F353-6D989A0E983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EC5E471-E863-7D87-4EEA-B5C1C5561A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Rechteck 117">
            <a:extLst>
              <a:ext uri="{FF2B5EF4-FFF2-40B4-BE49-F238E27FC236}">
                <a16:creationId xmlns:a16="http://schemas.microsoft.com/office/drawing/2014/main" id="{90A03142-0062-00F6-D3EA-E58A9CD58228}"/>
              </a:ext>
            </a:extLst>
          </p:cNvPr>
          <p:cNvSpPr/>
          <p:nvPr/>
        </p:nvSpPr>
        <p:spPr>
          <a:xfrm>
            <a:off x="4640424" y="5794112"/>
            <a:ext cx="2160000" cy="960000"/>
          </a:xfrm>
          <a:prstGeom prst="rect">
            <a:avLst/>
          </a:prstGeom>
          <a:noFill/>
          <a:ln w="9525">
            <a:solidFill>
              <a:srgbClr val="003C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0" name="Textfeld 116">
            <a:extLst>
              <a:ext uri="{FF2B5EF4-FFF2-40B4-BE49-F238E27FC236}">
                <a16:creationId xmlns:a16="http://schemas.microsoft.com/office/drawing/2014/main" id="{C0B2B497-3815-E33E-E643-BA56E2749AF6}"/>
              </a:ext>
            </a:extLst>
          </p:cNvPr>
          <p:cNvSpPr txBox="1"/>
          <p:nvPr/>
        </p:nvSpPr>
        <p:spPr>
          <a:xfrm>
            <a:off x="4640425" y="5819185"/>
            <a:ext cx="215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REQUIREMENTS</a:t>
            </a:r>
            <a:endParaRPr lang="de-DE" sz="100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550D0D3-355F-0EF6-D944-B2CE838A00E7}"/>
              </a:ext>
            </a:extLst>
          </p:cNvPr>
          <p:cNvGrpSpPr/>
          <p:nvPr/>
        </p:nvGrpSpPr>
        <p:grpSpPr>
          <a:xfrm>
            <a:off x="4558826" y="6178245"/>
            <a:ext cx="2325750" cy="612936"/>
            <a:chOff x="4558826" y="6178245"/>
            <a:chExt cx="2325750" cy="612936"/>
          </a:xfrm>
        </p:grpSpPr>
        <p:pic>
          <p:nvPicPr>
            <p:cNvPr id="31" name="Grafik 128">
              <a:extLst>
                <a:ext uri="{FF2B5EF4-FFF2-40B4-BE49-F238E27FC236}">
                  <a16:creationId xmlns:a16="http://schemas.microsoft.com/office/drawing/2014/main" id="{74B120DC-4C99-49CC-1B3A-492104CBD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2" name="Grafik 126">
              <a:extLst>
                <a:ext uri="{FF2B5EF4-FFF2-40B4-BE49-F238E27FC236}">
                  <a16:creationId xmlns:a16="http://schemas.microsoft.com/office/drawing/2014/main" id="{6BA67F24-04A8-074A-3F24-0AA0BBF0F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3" name="Grafik 124">
              <a:extLst>
                <a:ext uri="{FF2B5EF4-FFF2-40B4-BE49-F238E27FC236}">
                  <a16:creationId xmlns:a16="http://schemas.microsoft.com/office/drawing/2014/main" id="{A86E8006-097F-DB6D-9046-858702DA7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4" name="Textfeld 127">
              <a:extLst>
                <a:ext uri="{FF2B5EF4-FFF2-40B4-BE49-F238E27FC236}">
                  <a16:creationId xmlns:a16="http://schemas.microsoft.com/office/drawing/2014/main" id="{1DDDC6D4-C520-E61E-0E57-DED841E19507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5" name="Textfeld 125">
              <a:extLst>
                <a:ext uri="{FF2B5EF4-FFF2-40B4-BE49-F238E27FC236}">
                  <a16:creationId xmlns:a16="http://schemas.microsoft.com/office/drawing/2014/main" id="{2463B98D-CD68-D5B4-08A1-05E5D27E3F17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6" name="Textfeld 123">
              <a:extLst>
                <a:ext uri="{FF2B5EF4-FFF2-40B4-BE49-F238E27FC236}">
                  <a16:creationId xmlns:a16="http://schemas.microsoft.com/office/drawing/2014/main" id="{B17F8A2E-C43D-70F2-D334-E0C354249236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39" name="Grafik 38">
            <a:extLst>
              <a:ext uri="{FF2B5EF4-FFF2-40B4-BE49-F238E27FC236}">
                <a16:creationId xmlns:a16="http://schemas.microsoft.com/office/drawing/2014/main" id="{B571FA59-7741-450E-070B-112FDC9DA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040" y="6140137"/>
            <a:ext cx="624330" cy="6243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7ABF0EE-C5DE-3876-20C9-E6AD978432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435" y="1716999"/>
            <a:ext cx="3690215" cy="3996000"/>
          </a:xfrm>
          <a:prstGeom prst="rect">
            <a:avLst/>
          </a:prstGeom>
        </p:spPr>
      </p:pic>
      <p:grpSp>
        <p:nvGrpSpPr>
          <p:cNvPr id="44" name="Gruppieren 34">
            <a:extLst>
              <a:ext uri="{FF2B5EF4-FFF2-40B4-BE49-F238E27FC236}">
                <a16:creationId xmlns:a16="http://schemas.microsoft.com/office/drawing/2014/main" id="{F2470BCF-8E67-66E7-12F3-1B8A9E7B7E95}"/>
              </a:ext>
            </a:extLst>
          </p:cNvPr>
          <p:cNvGrpSpPr/>
          <p:nvPr/>
        </p:nvGrpSpPr>
        <p:grpSpPr>
          <a:xfrm>
            <a:off x="3721610" y="6100083"/>
            <a:ext cx="577211" cy="582667"/>
            <a:chOff x="4733026" y="2729172"/>
            <a:chExt cx="2213040" cy="2085946"/>
          </a:xfrm>
        </p:grpSpPr>
        <p:grpSp>
          <p:nvGrpSpPr>
            <p:cNvPr id="45" name="Gruppieren 35">
              <a:extLst>
                <a:ext uri="{FF2B5EF4-FFF2-40B4-BE49-F238E27FC236}">
                  <a16:creationId xmlns:a16="http://schemas.microsoft.com/office/drawing/2014/main" id="{E7B4F5C0-A9C0-32D4-4F1A-216DC86DDC46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47" name="Grafik 37">
                <a:extLst>
                  <a:ext uri="{FF2B5EF4-FFF2-40B4-BE49-F238E27FC236}">
                    <a16:creationId xmlns:a16="http://schemas.microsoft.com/office/drawing/2014/main" id="{75CCD28B-D535-ACDF-8C86-0272A9581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48" name="Grafik 38">
                <a:extLst>
                  <a:ext uri="{FF2B5EF4-FFF2-40B4-BE49-F238E27FC236}">
                    <a16:creationId xmlns:a16="http://schemas.microsoft.com/office/drawing/2014/main" id="{A7D9097A-A6BE-016F-EA9D-A400D6366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49" name="Ellipse 39">
                <a:extLst>
                  <a:ext uri="{FF2B5EF4-FFF2-40B4-BE49-F238E27FC236}">
                    <a16:creationId xmlns:a16="http://schemas.microsoft.com/office/drawing/2014/main" id="{EB44C8E6-1BEA-B665-0E60-BCCF7FE9CBEF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Pfeil: Chevron 40">
                <a:extLst>
                  <a:ext uri="{FF2B5EF4-FFF2-40B4-BE49-F238E27FC236}">
                    <a16:creationId xmlns:a16="http://schemas.microsoft.com/office/drawing/2014/main" id="{9B7FE429-0736-6C11-B1BA-7D72BDB404A6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hteck 41">
                <a:extLst>
                  <a:ext uri="{FF2B5EF4-FFF2-40B4-BE49-F238E27FC236}">
                    <a16:creationId xmlns:a16="http://schemas.microsoft.com/office/drawing/2014/main" id="{1FB95BE8-DD70-E87A-56A1-AA66899817D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46" name="Grafik 36">
              <a:extLst>
                <a:ext uri="{FF2B5EF4-FFF2-40B4-BE49-F238E27FC236}">
                  <a16:creationId xmlns:a16="http://schemas.microsoft.com/office/drawing/2014/main" id="{D9C3ACF2-6037-3B58-D5E9-FFF9298B0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52" name="Gruppieren 71">
            <a:extLst>
              <a:ext uri="{FF2B5EF4-FFF2-40B4-BE49-F238E27FC236}">
                <a16:creationId xmlns:a16="http://schemas.microsoft.com/office/drawing/2014/main" id="{2B7855FB-679E-A7AF-08CE-F22468F27375}"/>
              </a:ext>
            </a:extLst>
          </p:cNvPr>
          <p:cNvGrpSpPr/>
          <p:nvPr/>
        </p:nvGrpSpPr>
        <p:grpSpPr>
          <a:xfrm>
            <a:off x="2536383" y="6077388"/>
            <a:ext cx="337813" cy="638864"/>
            <a:chOff x="2734813" y="2340050"/>
            <a:chExt cx="663255" cy="2981325"/>
          </a:xfrm>
        </p:grpSpPr>
        <p:sp>
          <p:nvSpPr>
            <p:cNvPr id="53" name="Rechteck 72">
              <a:extLst>
                <a:ext uri="{FF2B5EF4-FFF2-40B4-BE49-F238E27FC236}">
                  <a16:creationId xmlns:a16="http://schemas.microsoft.com/office/drawing/2014/main" id="{D511E347-F355-0B6C-3A4F-FC7EDBD30565}"/>
                </a:ext>
              </a:extLst>
            </p:cNvPr>
            <p:cNvSpPr/>
            <p:nvPr/>
          </p:nvSpPr>
          <p:spPr>
            <a:xfrm>
              <a:off x="2734813" y="234005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 73">
              <a:extLst>
                <a:ext uri="{FF2B5EF4-FFF2-40B4-BE49-F238E27FC236}">
                  <a16:creationId xmlns:a16="http://schemas.microsoft.com/office/drawing/2014/main" id="{28AD6484-79EA-6CA1-8B8D-5DA07B739E2D}"/>
                </a:ext>
              </a:extLst>
            </p:cNvPr>
            <p:cNvSpPr/>
            <p:nvPr/>
          </p:nvSpPr>
          <p:spPr>
            <a:xfrm>
              <a:off x="3111427" y="4410074"/>
              <a:ext cx="92739" cy="606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74">
              <a:extLst>
                <a:ext uri="{FF2B5EF4-FFF2-40B4-BE49-F238E27FC236}">
                  <a16:creationId xmlns:a16="http://schemas.microsoft.com/office/drawing/2014/main" id="{71DFC64B-2883-F851-A236-EF05B137B22A}"/>
                </a:ext>
              </a:extLst>
            </p:cNvPr>
            <p:cNvSpPr/>
            <p:nvPr/>
          </p:nvSpPr>
          <p:spPr>
            <a:xfrm>
              <a:off x="2734813" y="234005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6" name="Grafik 75">
              <a:extLst>
                <a:ext uri="{FF2B5EF4-FFF2-40B4-BE49-F238E27FC236}">
                  <a16:creationId xmlns:a16="http://schemas.microsoft.com/office/drawing/2014/main" id="{BC195ABC-870B-8B12-BCE3-0C004FB2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813" y="5120190"/>
              <a:ext cx="377985" cy="201185"/>
            </a:xfrm>
            <a:prstGeom prst="rect">
              <a:avLst/>
            </a:prstGeom>
          </p:spPr>
        </p:pic>
        <p:sp>
          <p:nvSpPr>
            <p:cNvPr id="57" name="Pfeil: nach oben und unten 76">
              <a:extLst>
                <a:ext uri="{FF2B5EF4-FFF2-40B4-BE49-F238E27FC236}">
                  <a16:creationId xmlns:a16="http://schemas.microsoft.com/office/drawing/2014/main" id="{AF064AE4-2AEC-C832-7475-C36FD7D8BF8E}"/>
                </a:ext>
              </a:extLst>
            </p:cNvPr>
            <p:cNvSpPr/>
            <p:nvPr/>
          </p:nvSpPr>
          <p:spPr>
            <a:xfrm>
              <a:off x="3305329" y="2535892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8" name="Gruppieren 77">
            <a:extLst>
              <a:ext uri="{FF2B5EF4-FFF2-40B4-BE49-F238E27FC236}">
                <a16:creationId xmlns:a16="http://schemas.microsoft.com/office/drawing/2014/main" id="{C3A691B1-D342-E2C2-C8C0-2D284A4A482D}"/>
              </a:ext>
            </a:extLst>
          </p:cNvPr>
          <p:cNvGrpSpPr/>
          <p:nvPr/>
        </p:nvGrpSpPr>
        <p:grpSpPr>
          <a:xfrm>
            <a:off x="3086870" y="6110290"/>
            <a:ext cx="427322" cy="589291"/>
            <a:chOff x="8899398" y="2717009"/>
            <a:chExt cx="791492" cy="1693066"/>
          </a:xfrm>
        </p:grpSpPr>
        <p:sp>
          <p:nvSpPr>
            <p:cNvPr id="59" name="Rechteck 80">
              <a:extLst>
                <a:ext uri="{FF2B5EF4-FFF2-40B4-BE49-F238E27FC236}">
                  <a16:creationId xmlns:a16="http://schemas.microsoft.com/office/drawing/2014/main" id="{BBB58AA5-C439-2A32-E46C-71368AA079A9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hteck 81">
              <a:extLst>
                <a:ext uri="{FF2B5EF4-FFF2-40B4-BE49-F238E27FC236}">
                  <a16:creationId xmlns:a16="http://schemas.microsoft.com/office/drawing/2014/main" id="{BADDE74E-7221-0B21-73B8-4F5F8878DD45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Pfeil: nach rechts gekrümmt 82">
              <a:extLst>
                <a:ext uri="{FF2B5EF4-FFF2-40B4-BE49-F238E27FC236}">
                  <a16:creationId xmlns:a16="http://schemas.microsoft.com/office/drawing/2014/main" id="{8459EFE5-9F5E-F7DD-CEFC-6101C9A19F57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2" name="Pfeil: nach links gekrümmt 83">
              <a:extLst>
                <a:ext uri="{FF2B5EF4-FFF2-40B4-BE49-F238E27FC236}">
                  <a16:creationId xmlns:a16="http://schemas.microsoft.com/office/drawing/2014/main" id="{0D2465EC-BDD2-2335-0DD3-D79D7CA6ACD7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86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PGN-plus, EGM</a:t>
            </a:r>
            <a:br>
              <a:rPr lang="de-DE"/>
            </a:br>
            <a:r>
              <a:rPr lang="de-DE" sz="2400" b="0"/>
              <a:t>Vereinzelung und Be- und Entladung von B-Säulen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Blechbearbeitung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49" y="2113004"/>
            <a:ext cx="4800089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Parallelgreifer PGN-plus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kundenspezifische </a:t>
            </a:r>
            <a:r>
              <a:rPr lang="de-DE" sz="1600" err="1">
                <a:solidFill>
                  <a:srgbClr val="003D6A"/>
                </a:solidFill>
              </a:rPr>
              <a:t>Greiferfinger</a:t>
            </a:r>
            <a:r>
              <a:rPr lang="de-DE" sz="1600">
                <a:solidFill>
                  <a:srgbClr val="003D6A"/>
                </a:solidFill>
              </a:rPr>
              <a:t> mit integrierter Spreizfunktion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Magnetgreifer EGM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schwimmend gelagert für flexible Werkstück Aufnahme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Ausgleicheinheit AGE-U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Ausgleichsrichtung X, Y, Z, Winkel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68BE0D-53ED-0CDC-08AC-3B90EB68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442" y="6148943"/>
            <a:ext cx="524769" cy="46646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E36EA06-37B9-11FF-11B6-CC9BB9695F79}"/>
              </a:ext>
            </a:extLst>
          </p:cNvPr>
          <p:cNvGrpSpPr/>
          <p:nvPr/>
        </p:nvGrpSpPr>
        <p:grpSpPr>
          <a:xfrm>
            <a:off x="3525036" y="6125797"/>
            <a:ext cx="931218" cy="489612"/>
            <a:chOff x="5817127" y="3512888"/>
            <a:chExt cx="2042778" cy="966832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FB9A3A0-1C92-9D9A-D36E-9E4E4AE246C5}"/>
                </a:ext>
              </a:extLst>
            </p:cNvPr>
            <p:cNvSpPr/>
            <p:nvPr/>
          </p:nvSpPr>
          <p:spPr>
            <a:xfrm>
              <a:off x="6593747" y="3512888"/>
              <a:ext cx="880844" cy="74871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lussdiagramm: Daten 25">
              <a:extLst>
                <a:ext uri="{FF2B5EF4-FFF2-40B4-BE49-F238E27FC236}">
                  <a16:creationId xmlns:a16="http://schemas.microsoft.com/office/drawing/2014/main" id="{CAB1C8EF-E53F-8007-F207-0D2E3DCAD29E}"/>
                </a:ext>
              </a:extLst>
            </p:cNvPr>
            <p:cNvSpPr/>
            <p:nvPr/>
          </p:nvSpPr>
          <p:spPr>
            <a:xfrm>
              <a:off x="6694415" y="4261604"/>
              <a:ext cx="100667" cy="176170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lussdiagramm: Daten 26">
              <a:extLst>
                <a:ext uri="{FF2B5EF4-FFF2-40B4-BE49-F238E27FC236}">
                  <a16:creationId xmlns:a16="http://schemas.microsoft.com/office/drawing/2014/main" id="{C8DE573E-2363-B2D1-9570-20567AE05FE9}"/>
                </a:ext>
              </a:extLst>
            </p:cNvPr>
            <p:cNvSpPr/>
            <p:nvPr/>
          </p:nvSpPr>
          <p:spPr>
            <a:xfrm>
              <a:off x="6990761" y="4261605"/>
              <a:ext cx="96050" cy="176170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lussdiagramm: Daten 27">
              <a:extLst>
                <a:ext uri="{FF2B5EF4-FFF2-40B4-BE49-F238E27FC236}">
                  <a16:creationId xmlns:a16="http://schemas.microsoft.com/office/drawing/2014/main" id="{9C38DA59-973C-D611-5778-BE5A32D0714B}"/>
                </a:ext>
              </a:extLst>
            </p:cNvPr>
            <p:cNvSpPr/>
            <p:nvPr/>
          </p:nvSpPr>
          <p:spPr>
            <a:xfrm>
              <a:off x="7282490" y="4261603"/>
              <a:ext cx="100667" cy="212474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DF1BEB6-C78A-E106-D9E3-C8651CB460FA}"/>
                </a:ext>
              </a:extLst>
            </p:cNvPr>
            <p:cNvSpPr/>
            <p:nvPr/>
          </p:nvSpPr>
          <p:spPr>
            <a:xfrm rot="417732">
              <a:off x="6593747" y="4395828"/>
              <a:ext cx="880844" cy="83892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feil: nach links gekrümmt 29">
              <a:extLst>
                <a:ext uri="{FF2B5EF4-FFF2-40B4-BE49-F238E27FC236}">
                  <a16:creationId xmlns:a16="http://schemas.microsoft.com/office/drawing/2014/main" id="{5782EB0B-C1F7-C304-87B1-F5AC2645C6FE}"/>
                </a:ext>
              </a:extLst>
            </p:cNvPr>
            <p:cNvSpPr/>
            <p:nvPr/>
          </p:nvSpPr>
          <p:spPr>
            <a:xfrm>
              <a:off x="7552471" y="3753025"/>
              <a:ext cx="307434" cy="508578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9FCB164-42D7-1CFD-BADE-EF250F4B6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127" y="3610761"/>
              <a:ext cx="737680" cy="670618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A61C7D8-8C3C-D72D-8B9F-16DBBC89BB65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8EB1DDB-266A-D42B-CC5E-FFE8AB9C5184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5" name="Grafik 124">
                <a:extLst>
                  <a:ext uri="{FF2B5EF4-FFF2-40B4-BE49-F238E27FC236}">
                    <a16:creationId xmlns:a16="http://schemas.microsoft.com/office/drawing/2014/main" id="{FBE6BA44-9F08-C955-9E22-0127C52CC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6" name="Textfeld 127">
                <a:extLst>
                  <a:ext uri="{FF2B5EF4-FFF2-40B4-BE49-F238E27FC236}">
                    <a16:creationId xmlns:a16="http://schemas.microsoft.com/office/drawing/2014/main" id="{6E9663F0-0584-E314-64E6-2B72702B2E95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37" name="Textfeld 125">
                <a:extLst>
                  <a:ext uri="{FF2B5EF4-FFF2-40B4-BE49-F238E27FC236}">
                    <a16:creationId xmlns:a16="http://schemas.microsoft.com/office/drawing/2014/main" id="{250D1120-3FC6-E9F1-3682-AEF6C3A7256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38" name="Textfeld 123">
                <a:extLst>
                  <a:ext uri="{FF2B5EF4-FFF2-40B4-BE49-F238E27FC236}">
                    <a16:creationId xmlns:a16="http://schemas.microsoft.com/office/drawing/2014/main" id="{2943FD58-30FC-901A-900A-F00526A99C06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A5B1BC39-C228-9AC4-11FE-F385DE4C3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5F9FEDE-010F-12D6-260D-4A730CE06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id="{0447479A-5591-912D-8C71-A008106BE2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8F705E0-0CD8-F871-B8CA-B1D23D798E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F1E80F-9EF6-1D47-5F10-34D9782EC7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08" y="1743253"/>
            <a:ext cx="5989880" cy="3857790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F9D71B2E-FF87-2F53-5F2E-008AB8D31BCA}"/>
              </a:ext>
            </a:extLst>
          </p:cNvPr>
          <p:cNvGrpSpPr/>
          <p:nvPr/>
        </p:nvGrpSpPr>
        <p:grpSpPr>
          <a:xfrm>
            <a:off x="2355873" y="6118337"/>
            <a:ext cx="577211" cy="582667"/>
            <a:chOff x="4733026" y="2729172"/>
            <a:chExt cx="2213040" cy="2085946"/>
          </a:xfrm>
        </p:grpSpPr>
        <p:grpSp>
          <p:nvGrpSpPr>
            <p:cNvPr id="8" name="Gruppieren 35">
              <a:extLst>
                <a:ext uri="{FF2B5EF4-FFF2-40B4-BE49-F238E27FC236}">
                  <a16:creationId xmlns:a16="http://schemas.microsoft.com/office/drawing/2014/main" id="{2EBA3837-BFA3-D90F-F62E-18666F7FCD33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2E7ED988-741B-966B-0EC8-A76EDC8A5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B4072AC1-5EF7-C2B9-A8DF-9DF98AE97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61C99FAF-43A0-E6AE-2073-E7EB2C9B09AE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9B7E88AC-401C-FF9F-DC48-81CC5AA5BBA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79179F87-AFCC-D9DE-D181-A7089B02A333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B313CF64-4554-A167-F018-64BE9C95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689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67294-36BF-B5A2-484E-531852FFD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11CA4C-DBEA-93AB-C05C-DA080E3D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Fago Pro"/>
              </a:rPr>
              <a:t>2-Achs-System mit Großhubgreifer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Umsetzen von Motorblöcken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A43D03-43E6-B6E9-AC37-013CAD1A13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Automotive - Montage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E40C87E-18B4-CF47-1C68-69267F6104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9B72B72-D111-968C-422D-438E8B3884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3700D22-46AA-0FBC-403C-3C3D9A5DC56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5CFD251-7C8D-0D7D-7355-C31CAAB2828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32C02BA-080B-9CA9-75BC-B0CB03EC197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1E68CFF-1D73-1697-22C1-090ACDB8D70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D6FDDF81-A498-4AD3-0663-0AAA51CB85C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10106D8-C738-4D70-F8C5-A6A1F8818111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748C5D-F039-9ADD-8652-38BE7571381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8B1FDE2-2038-2A28-9DC5-E275C732BDC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7BD63B8-786F-5228-4A38-BCB881E581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BC90F49-C62B-4E1B-A980-89C1381074D6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0F14030-0E74-40DB-D6D0-B84B1ED6BAE5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A7830B7-3B3D-3F6B-BF7B-A9620215668A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24FD47F-1F17-E8B0-69FA-9019E30D4C2C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FA53784-C19A-9F56-1311-A80CE448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2F4DF42C-3E65-3AD4-7A34-A686AF239451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51F9C28-4E02-A6F2-FC9E-175FDE57BA97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1CF2D9E-BDFF-488A-FC44-7A7032EEF319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5394D25-1709-9B0F-2A98-9BC89B40752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F680DAE4-8F54-4A70-946D-76EFA497DF73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5D88F969-FC11-E993-C0DD-70F135A5A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9E4AE48A-456A-941D-7235-BCA278A30F8F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522BE06-BDCE-9312-A293-5B885DCF39B4}"/>
              </a:ext>
            </a:extLst>
          </p:cNvPr>
          <p:cNvGrpSpPr/>
          <p:nvPr/>
        </p:nvGrpSpPr>
        <p:grpSpPr>
          <a:xfrm>
            <a:off x="4605174" y="615476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77217FEF-9AE4-9459-CE9A-4606BF408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3A4AFAA2-DCC7-0F08-3C13-6970E18E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828AD95D-659A-0828-413E-78CBE179A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4926F30B-0A5C-9E4B-086C-DC7A0C6468EE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7B005FC7-2E17-A693-B4B4-C1084000FEE5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A483DC9A-4CE7-9695-A42B-1B676317921F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A578A45B-954A-5A4C-FF14-AFB48B95F2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5617" y="6073716"/>
            <a:ext cx="621273" cy="62127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0833DC1-2885-500D-7C99-A5D1A50F61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86501" y="6106810"/>
            <a:ext cx="604307" cy="604307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F173A522-C9A2-28CC-8D17-50616D20D7A3}"/>
              </a:ext>
            </a:extLst>
          </p:cNvPr>
          <p:cNvSpPr txBox="1"/>
          <p:nvPr/>
        </p:nvSpPr>
        <p:spPr>
          <a:xfrm>
            <a:off x="7044457" y="1658314"/>
            <a:ext cx="51350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Linienportal mit 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für Pick &amp; Place Aufgabe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- Linearachsen Typ G 220-ZSS / G 160-ASH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</a:rPr>
              <a:t>      - Greifeinheit Typ D 145-C-SSS-L/R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</a:rPr>
              <a:t>         (Großhubgreifer bis 200 mm Hub/Backe)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großvolumige mittelschwere Bauteile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kompl. Achssystem inkl. Getriebe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1B87F1-F22C-019C-A231-05F8AB6ED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09" y="1711144"/>
            <a:ext cx="6224268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B9D41-F559-BA4F-B3B6-8CE059A9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A137653-7423-9004-02AD-163F9599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816146" cy="1020318"/>
          </a:xfrm>
        </p:spPr>
        <p:txBody>
          <a:bodyPr/>
          <a:lstStyle/>
          <a:p>
            <a:r>
              <a:rPr lang="de-DE"/>
              <a:t>Doppelgreifeinheit</a:t>
            </a:r>
            <a:br>
              <a:rPr lang="de-DE"/>
            </a:br>
            <a:r>
              <a:rPr lang="de-DE" sz="2400" b="0"/>
              <a:t>Umsetzen von Felgen in der Lackiererei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196A0B-E6DC-FCB5-3832-8372F11527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Felgen / Räder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D50E5F5-A39F-9812-0AA5-2320F7C3C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9EFA46F-2FE3-DCF2-8889-9DF01D35E887}"/>
              </a:ext>
            </a:extLst>
          </p:cNvPr>
          <p:cNvSpPr txBox="1"/>
          <p:nvPr/>
        </p:nvSpPr>
        <p:spPr>
          <a:xfrm>
            <a:off x="7070660" y="1717213"/>
            <a:ext cx="480008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Doppelgreifeinheit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zur Handhabung von Aluminiumfelgen - radiales Greifen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 mit Wegmesssystem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Werkstücke: 14-24 Zoll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integriertem Auffahrschutz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Schonendes Greifen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Spanneinsätze aus Kunststoff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Busventilinsel und Busverteiler komplett verdrahtet und verschlaucht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67C1548-39E1-6647-F0AA-1B504074334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CC19CA6-2585-0926-EE6C-A79C17F0909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E78725B-57C8-A6CC-FF59-BF9F165C963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09413C9-CE0D-5460-3EA8-AF0DFE95A5B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165E6FA-5878-FBC4-9949-CC324BA4B0D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D38DC1FB-54FA-C6FB-834E-927041AD3C4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D9EEAD3-68DD-AEB9-BBC3-2BA063E168C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7A739CC-C019-9021-E861-0E5A43C2657B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B9B6C7C-9055-F329-E5BA-99A37C6C047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3D1C6063-5550-32A8-28B7-D0A159E8A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187F2EFB-B2AA-CDDD-E127-0445F6E3F788}"/>
              </a:ext>
            </a:extLst>
          </p:cNvPr>
          <p:cNvGrpSpPr/>
          <p:nvPr/>
        </p:nvGrpSpPr>
        <p:grpSpPr>
          <a:xfrm>
            <a:off x="4624160" y="6069513"/>
            <a:ext cx="2287650" cy="723308"/>
            <a:chOff x="3486608" y="2216930"/>
            <a:chExt cx="2287650" cy="723308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D2AF67A4-E6E3-3CA1-E045-EAF8573A1CF9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55" name="Grafik 124">
                <a:extLst>
                  <a:ext uri="{FF2B5EF4-FFF2-40B4-BE49-F238E27FC236}">
                    <a16:creationId xmlns:a16="http://schemas.microsoft.com/office/drawing/2014/main" id="{70EF7AE1-D016-F542-DA73-4C0B6CC29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56" name="Textfeld 127">
                <a:extLst>
                  <a:ext uri="{FF2B5EF4-FFF2-40B4-BE49-F238E27FC236}">
                    <a16:creationId xmlns:a16="http://schemas.microsoft.com/office/drawing/2014/main" id="{B9DDB3DE-9210-A624-C4AC-8D54D4E98F21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57" name="Textfeld 125">
                <a:extLst>
                  <a:ext uri="{FF2B5EF4-FFF2-40B4-BE49-F238E27FC236}">
                    <a16:creationId xmlns:a16="http://schemas.microsoft.com/office/drawing/2014/main" id="{15CB14A2-B080-C306-9619-6F3F50B2504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58" name="Textfeld 123">
                <a:extLst>
                  <a:ext uri="{FF2B5EF4-FFF2-40B4-BE49-F238E27FC236}">
                    <a16:creationId xmlns:a16="http://schemas.microsoft.com/office/drawing/2014/main" id="{D59ECD41-A210-183C-8116-85202A23EE7D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8065D4C6-0C66-62EC-895D-816282916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4BA48968-5AFC-31AA-F1C2-A276E4FC9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95AC1CEF-6D50-58CF-6D16-21357AD73492}"/>
              </a:ext>
            </a:extLst>
          </p:cNvPr>
          <p:cNvGrpSpPr/>
          <p:nvPr/>
        </p:nvGrpSpPr>
        <p:grpSpPr>
          <a:xfrm>
            <a:off x="756255" y="5983897"/>
            <a:ext cx="828905" cy="866268"/>
            <a:chOff x="6116447" y="4295683"/>
            <a:chExt cx="648892" cy="613981"/>
          </a:xfrm>
        </p:grpSpPr>
        <p:pic>
          <p:nvPicPr>
            <p:cNvPr id="61" name="Grafik 60" descr="Ärger mit einfarbiger Füllung">
              <a:extLst>
                <a:ext uri="{FF2B5EF4-FFF2-40B4-BE49-F238E27FC236}">
                  <a16:creationId xmlns:a16="http://schemas.microsoft.com/office/drawing/2014/main" id="{4E537D0F-B380-5D7F-02C4-7BA72DAB4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20020" y="4295683"/>
              <a:ext cx="645319" cy="613981"/>
            </a:xfrm>
            <a:prstGeom prst="rect">
              <a:avLst/>
            </a:prstGeom>
          </p:spPr>
        </p:pic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C2B86B0-50EB-9A49-5BD7-6F9FE57B3999}"/>
                </a:ext>
              </a:extLst>
            </p:cNvPr>
            <p:cNvSpPr/>
            <p:nvPr/>
          </p:nvSpPr>
          <p:spPr>
            <a:xfrm>
              <a:off x="6359335" y="4524091"/>
              <a:ext cx="166688" cy="15716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48B1B627-D0E9-816C-B1EF-3FE406E960CE}"/>
                </a:ext>
              </a:extLst>
            </p:cNvPr>
            <p:cNvSpPr/>
            <p:nvPr/>
          </p:nvSpPr>
          <p:spPr>
            <a:xfrm>
              <a:off x="6199791" y="4378247"/>
              <a:ext cx="485775" cy="44885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82898B14-3F6A-5444-B0D4-AB63CE820325}"/>
                </a:ext>
              </a:extLst>
            </p:cNvPr>
            <p:cNvSpPr/>
            <p:nvPr/>
          </p:nvSpPr>
          <p:spPr>
            <a:xfrm>
              <a:off x="6116447" y="4378247"/>
              <a:ext cx="485775" cy="44885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D39B3E90-E43D-75DA-574F-432E438AE41C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E6CB96FA-447E-6C4C-4AD3-E453A886C58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8" name="Grafik 37">
                <a:extLst>
                  <a:ext uri="{FF2B5EF4-FFF2-40B4-BE49-F238E27FC236}">
                    <a16:creationId xmlns:a16="http://schemas.microsoft.com/office/drawing/2014/main" id="{3BB1373A-4705-96F4-2358-DA694D242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9" name="Grafik 38">
                <a:extLst>
                  <a:ext uri="{FF2B5EF4-FFF2-40B4-BE49-F238E27FC236}">
                    <a16:creationId xmlns:a16="http://schemas.microsoft.com/office/drawing/2014/main" id="{0FC9CED7-560F-DCD2-D90A-E7B58409B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8C5378FD-30F8-B0AE-B736-1C9861B90090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36AF13F4-DAAA-6AF4-B8C6-2A9042FD0D83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17E5887B-C9AA-25A9-A74E-CF6A64811DC9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6" name="Grafik 36">
              <a:extLst>
                <a:ext uri="{FF2B5EF4-FFF2-40B4-BE49-F238E27FC236}">
                  <a16:creationId xmlns:a16="http://schemas.microsoft.com/office/drawing/2014/main" id="{3EB5C29A-6719-779D-F260-63E81308F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215551BC-6E31-1E21-443F-C20A5E12CA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91" y="1717445"/>
            <a:ext cx="5948462" cy="38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85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429AC-4C12-DE55-652A-BA27599E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9E4FC11-9473-73D0-7D1D-EC91BD53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816146" cy="1020318"/>
          </a:xfrm>
        </p:spPr>
        <p:txBody>
          <a:bodyPr/>
          <a:lstStyle/>
          <a:p>
            <a:r>
              <a:rPr lang="de-DE"/>
              <a:t>Doppelgreifeinheit</a:t>
            </a:r>
            <a:br>
              <a:rPr lang="de-DE"/>
            </a:br>
            <a:r>
              <a:rPr lang="de-DE" sz="2400" b="0"/>
              <a:t>Umsetzen von Felgen in der Lackiererei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F08B5E-6308-F99C-28A6-482D45C0FB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Felgen / Räder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7BF197EA-7F01-FB28-8E78-1F8F04BC8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654CAF5-34B8-E537-AF7E-8489B184701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3EDDC97-2DD8-1DC3-E669-130D8ED9FE9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7BC25AD-1978-9FAD-44A5-19AA101473A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9230F3C-963E-2656-0392-2095E19BFBE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4C09693-6C0E-BC15-1694-6DF01C3E969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AA613E2-FC9D-A79F-147A-14A302D8FA5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7EDEFA1-7C7C-DE9F-E70F-DC86CCBD3D0B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E01BFD2-B8D1-777B-C059-26B26A23F9E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AAB31F2-2B29-04DC-1180-33F3EAA5120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0CD7A3F-7A02-7D35-7DB7-4E0BF7B1E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A9DE6A32-314F-1D57-AEC1-37445F5C4143}"/>
              </a:ext>
            </a:extLst>
          </p:cNvPr>
          <p:cNvGrpSpPr/>
          <p:nvPr/>
        </p:nvGrpSpPr>
        <p:grpSpPr>
          <a:xfrm>
            <a:off x="4624160" y="6069513"/>
            <a:ext cx="2287650" cy="723308"/>
            <a:chOff x="3486608" y="2216930"/>
            <a:chExt cx="2287650" cy="723308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3E29E2AE-F3F8-49AE-F2C8-C5B0C0E26814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55" name="Grafik 124">
                <a:extLst>
                  <a:ext uri="{FF2B5EF4-FFF2-40B4-BE49-F238E27FC236}">
                    <a16:creationId xmlns:a16="http://schemas.microsoft.com/office/drawing/2014/main" id="{8BC7D39F-8F47-7E22-13C0-D7146082F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56" name="Textfeld 127">
                <a:extLst>
                  <a:ext uri="{FF2B5EF4-FFF2-40B4-BE49-F238E27FC236}">
                    <a16:creationId xmlns:a16="http://schemas.microsoft.com/office/drawing/2014/main" id="{8A1AA525-BC6D-ADF7-3088-5439F2ADBC25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57" name="Textfeld 125">
                <a:extLst>
                  <a:ext uri="{FF2B5EF4-FFF2-40B4-BE49-F238E27FC236}">
                    <a16:creationId xmlns:a16="http://schemas.microsoft.com/office/drawing/2014/main" id="{890692EF-3931-F41E-D5FF-B075DB3F59C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58" name="Textfeld 123">
                <a:extLst>
                  <a:ext uri="{FF2B5EF4-FFF2-40B4-BE49-F238E27FC236}">
                    <a16:creationId xmlns:a16="http://schemas.microsoft.com/office/drawing/2014/main" id="{499A13CA-8709-A6E6-C5B7-C1A1CF8BED15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B809B4D6-103D-611B-6F03-BB7129515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888EFE34-E3B1-BB15-DB5F-C3528C4B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C32CCF50-D5C5-11A2-5D29-56B0D61B2BCD}"/>
              </a:ext>
            </a:extLst>
          </p:cNvPr>
          <p:cNvGrpSpPr/>
          <p:nvPr/>
        </p:nvGrpSpPr>
        <p:grpSpPr>
          <a:xfrm>
            <a:off x="756255" y="5983897"/>
            <a:ext cx="828905" cy="866268"/>
            <a:chOff x="6116447" y="4295683"/>
            <a:chExt cx="648892" cy="613981"/>
          </a:xfrm>
        </p:grpSpPr>
        <p:pic>
          <p:nvPicPr>
            <p:cNvPr id="61" name="Grafik 60" descr="Ärger mit einfarbiger Füllung">
              <a:extLst>
                <a:ext uri="{FF2B5EF4-FFF2-40B4-BE49-F238E27FC236}">
                  <a16:creationId xmlns:a16="http://schemas.microsoft.com/office/drawing/2014/main" id="{D6ECAEF0-BA03-295D-216C-601D2A7E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20020" y="4295683"/>
              <a:ext cx="645319" cy="613981"/>
            </a:xfrm>
            <a:prstGeom prst="rect">
              <a:avLst/>
            </a:prstGeom>
          </p:spPr>
        </p:pic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94C9228D-8D7B-585C-DBC2-6AEB49EC4981}"/>
                </a:ext>
              </a:extLst>
            </p:cNvPr>
            <p:cNvSpPr/>
            <p:nvPr/>
          </p:nvSpPr>
          <p:spPr>
            <a:xfrm>
              <a:off x="6359335" y="4524091"/>
              <a:ext cx="166688" cy="15716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E7BF7BE1-3E19-DE83-4027-D04765CE3DF8}"/>
                </a:ext>
              </a:extLst>
            </p:cNvPr>
            <p:cNvSpPr/>
            <p:nvPr/>
          </p:nvSpPr>
          <p:spPr>
            <a:xfrm>
              <a:off x="6199791" y="4378247"/>
              <a:ext cx="485775" cy="44885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9F74345C-CDD0-9BCD-2BC5-14B7A6F14AA2}"/>
                </a:ext>
              </a:extLst>
            </p:cNvPr>
            <p:cNvSpPr/>
            <p:nvPr/>
          </p:nvSpPr>
          <p:spPr>
            <a:xfrm>
              <a:off x="6116447" y="4378247"/>
              <a:ext cx="485775" cy="44885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A5559C0B-C2C6-7E76-B545-CDB7F697DDB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1DB4F671-96E4-361A-A301-28AA1B2B367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9" name="Grafik 37">
                <a:extLst>
                  <a:ext uri="{FF2B5EF4-FFF2-40B4-BE49-F238E27FC236}">
                    <a16:creationId xmlns:a16="http://schemas.microsoft.com/office/drawing/2014/main" id="{17676702-F1CC-FF2C-0ED3-279E478C8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0" name="Grafik 38">
                <a:extLst>
                  <a:ext uri="{FF2B5EF4-FFF2-40B4-BE49-F238E27FC236}">
                    <a16:creationId xmlns:a16="http://schemas.microsoft.com/office/drawing/2014/main" id="{90660790-7F23-4C0E-BD8B-8529AF23C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E274F966-F4AF-F2E5-FCBE-4980CCAB80C2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FEC3594C-CDCB-68AF-AB35-83EB392A9349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F98C5CF3-1A34-2651-97D3-E3E9BA570970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E28A4557-7B7B-0710-BC5D-DD6608648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E3E50836-F4F0-F24B-84E9-B622201D3A3D}"/>
              </a:ext>
            </a:extLst>
          </p:cNvPr>
          <p:cNvSpPr txBox="1"/>
          <p:nvPr/>
        </p:nvSpPr>
        <p:spPr>
          <a:xfrm>
            <a:off x="7070660" y="1717213"/>
            <a:ext cx="480008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Doppelgreifeinheit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zur Handhabung von Aluminiumfelgen - radiales Greifen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 mit Wegmesssystem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Werkstücke: 14-24 Zoll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integriertem Auffahrschutz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Schonendes Greifen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Spanneinsätze aus Kunststoff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Busventilinsel und Busverteiler komplett verdrahtet und verschlaucht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6782FC-80D9-A1A4-CDBD-FE68F2621B8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39" y="1712363"/>
            <a:ext cx="457620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0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F17CD-43EB-2061-9F7F-D93D1071D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1198E1-BDDD-17A4-3EDE-05EFCC70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58946" cy="873940"/>
          </a:xfrm>
        </p:spPr>
        <p:txBody>
          <a:bodyPr/>
          <a:lstStyle/>
          <a:p>
            <a:r>
              <a:rPr lang="de-DE"/>
              <a:t>Doppelgreifeinheit</a:t>
            </a:r>
            <a:br>
              <a:rPr lang="de-DE"/>
            </a:br>
            <a:r>
              <a:rPr lang="de-DE" sz="2400" b="0"/>
              <a:t>Umsetzen von Felgen in der Lackiererei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FB3E6F-F149-D14F-EC9A-0CA92C3C0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Felgen / Räder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648AA23F-9594-FB60-77AB-37956E2EA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D731638-478A-DAE5-5399-9BB157A2A74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627F75F-1F29-4CBE-2ADD-9ACF043E410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0F290E9-3C6F-E8A3-9CFC-0EE8E5D7205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5F70091-31F6-1EAA-9E91-CF5E170B7E0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BEE5D1B-E1BD-E004-DBC6-73E3A228517C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579713C-F1B9-DC2C-3E6A-E691601EC02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2BBAABB-7128-8F26-9550-AD2FDAEFD781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DA6BE22-98D9-1DC5-6B50-22A27DD3854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DBA89353-96EE-D4F3-CF99-C5DE15B2819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6D6D1FA-384D-0568-11AA-B7C1322E52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1BD3C1F-8F52-DECB-83B4-AE09D1673AB6}"/>
              </a:ext>
            </a:extLst>
          </p:cNvPr>
          <p:cNvGrpSpPr/>
          <p:nvPr/>
        </p:nvGrpSpPr>
        <p:grpSpPr>
          <a:xfrm>
            <a:off x="756254" y="5948218"/>
            <a:ext cx="872268" cy="894587"/>
            <a:chOff x="6116447" y="4295683"/>
            <a:chExt cx="648892" cy="613981"/>
          </a:xfrm>
        </p:grpSpPr>
        <p:pic>
          <p:nvPicPr>
            <p:cNvPr id="25" name="Grafik 24" descr="Ärger mit einfarbiger Füllung">
              <a:extLst>
                <a:ext uri="{FF2B5EF4-FFF2-40B4-BE49-F238E27FC236}">
                  <a16:creationId xmlns:a16="http://schemas.microsoft.com/office/drawing/2014/main" id="{1231ECCF-FE88-9F53-5A26-16C74D8D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20020" y="4295683"/>
              <a:ext cx="645319" cy="613981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4D44E35-5FD7-B1B8-94E9-0B6CCB8E3642}"/>
                </a:ext>
              </a:extLst>
            </p:cNvPr>
            <p:cNvSpPr/>
            <p:nvPr/>
          </p:nvSpPr>
          <p:spPr>
            <a:xfrm>
              <a:off x="6359335" y="4524091"/>
              <a:ext cx="166688" cy="15716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E681336-DA3F-7DE2-0CF1-4192B92E93A8}"/>
                </a:ext>
              </a:extLst>
            </p:cNvPr>
            <p:cNvSpPr/>
            <p:nvPr/>
          </p:nvSpPr>
          <p:spPr>
            <a:xfrm>
              <a:off x="6199791" y="4378247"/>
              <a:ext cx="485775" cy="44885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53DF72D-117D-0677-78C2-3099A06AB5E4}"/>
                </a:ext>
              </a:extLst>
            </p:cNvPr>
            <p:cNvSpPr/>
            <p:nvPr/>
          </p:nvSpPr>
          <p:spPr>
            <a:xfrm>
              <a:off x="6116447" y="4378247"/>
              <a:ext cx="485775" cy="44885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438A857-D22E-16BD-08A7-F42BDF5CA1E0}"/>
              </a:ext>
            </a:extLst>
          </p:cNvPr>
          <p:cNvGrpSpPr/>
          <p:nvPr/>
        </p:nvGrpSpPr>
        <p:grpSpPr>
          <a:xfrm>
            <a:off x="4624160" y="6069513"/>
            <a:ext cx="2287650" cy="723308"/>
            <a:chOff x="3486608" y="2216930"/>
            <a:chExt cx="2287650" cy="723308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30FE3F0E-4DD4-1124-DB1F-7CFF3F426424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9" name="Grafik 124">
                <a:extLst>
                  <a:ext uri="{FF2B5EF4-FFF2-40B4-BE49-F238E27FC236}">
                    <a16:creationId xmlns:a16="http://schemas.microsoft.com/office/drawing/2014/main" id="{CD0C9E0A-94E8-94FD-565C-77C04D1B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40" name="Textfeld 127">
                <a:extLst>
                  <a:ext uri="{FF2B5EF4-FFF2-40B4-BE49-F238E27FC236}">
                    <a16:creationId xmlns:a16="http://schemas.microsoft.com/office/drawing/2014/main" id="{292BF7E5-C3B1-016F-2967-D0C54102DA1B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41" name="Textfeld 125">
                <a:extLst>
                  <a:ext uri="{FF2B5EF4-FFF2-40B4-BE49-F238E27FC236}">
                    <a16:creationId xmlns:a16="http://schemas.microsoft.com/office/drawing/2014/main" id="{96C479B6-15A7-3316-6367-61183C6217F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42" name="Textfeld 123">
                <a:extLst>
                  <a:ext uri="{FF2B5EF4-FFF2-40B4-BE49-F238E27FC236}">
                    <a16:creationId xmlns:a16="http://schemas.microsoft.com/office/drawing/2014/main" id="{419F8324-6740-101F-FC8E-FA59963235B8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A29FFAEF-7B5D-FF75-E944-3E9E41BCB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66120504-9453-3FD6-8AAD-EAE1D061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7F47351-15A4-132F-96B2-BA8D8F14F8D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086" y="1550380"/>
            <a:ext cx="4941664" cy="4134286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1A596DE1-CA3D-1492-0DF3-96D3AE9CF87C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D5A386DE-7474-6B5F-3EF6-597F93FE1256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8" name="Grafik 37">
                <a:extLst>
                  <a:ext uri="{FF2B5EF4-FFF2-40B4-BE49-F238E27FC236}">
                    <a16:creationId xmlns:a16="http://schemas.microsoft.com/office/drawing/2014/main" id="{05A8E732-F462-FBB4-ED8D-6D67EC8DA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0" name="Grafik 38">
                <a:extLst>
                  <a:ext uri="{FF2B5EF4-FFF2-40B4-BE49-F238E27FC236}">
                    <a16:creationId xmlns:a16="http://schemas.microsoft.com/office/drawing/2014/main" id="{AB6DB877-E997-F617-6AB3-3F36C59F6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87ACCB07-9DE8-2801-020D-3A4B4836F66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C9EE47E9-C81E-E57B-7993-37BABEACA8D5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7D4F1E6F-37A3-309E-5951-2DBDE5FD05C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6" name="Grafik 36">
              <a:extLst>
                <a:ext uri="{FF2B5EF4-FFF2-40B4-BE49-F238E27FC236}">
                  <a16:creationId xmlns:a16="http://schemas.microsoft.com/office/drawing/2014/main" id="{810C3F79-62A2-35D7-A05B-7FDBDC1C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B15AC948-AD51-D18E-5C1D-A729B62B49AE}"/>
              </a:ext>
            </a:extLst>
          </p:cNvPr>
          <p:cNvSpPr txBox="1"/>
          <p:nvPr/>
        </p:nvSpPr>
        <p:spPr>
          <a:xfrm>
            <a:off x="7070660" y="1717213"/>
            <a:ext cx="480008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Doppelgreifeinheit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zur Handhabung von Aluminiumfelgen - axiales Greifen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 mit Wegmesssystem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Werkstücke: 14-24 Zoll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integriertem Auffahrschutz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Schonendes Greifen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Spanneinsätze aus Kunststoff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Busventilinsel und Busverteiler komplett verdrahtet und verschlaucht</a:t>
            </a:r>
          </a:p>
        </p:txBody>
      </p:sp>
    </p:spTree>
    <p:extLst>
      <p:ext uri="{BB962C8B-B14F-4D97-AF65-F5344CB8AC3E}">
        <p14:creationId xmlns:p14="http://schemas.microsoft.com/office/powerpoint/2010/main" val="144200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7783-7F98-4092-B130-FC857B0C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3CCCCE-4D7A-D7C0-D092-292CD6CC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Material </a:t>
            </a:r>
            <a:r>
              <a:rPr lang="de-DE" err="1"/>
              <a:t>Lifter</a:t>
            </a:r>
            <a:br>
              <a:rPr lang="de-DE"/>
            </a:br>
            <a:r>
              <a:rPr lang="de-DE" sz="2400" b="0"/>
              <a:t>Anheben von Ladungsträgern zur automatisierten Entladung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120A0E-6E88-7E80-A2DF-B78684A6A6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Intralogistik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63554FE-3168-A47F-8827-20AB273CC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68462CA1-85BE-3758-21B1-367963BC908D}"/>
              </a:ext>
            </a:extLst>
          </p:cNvPr>
          <p:cNvSpPr txBox="1"/>
          <p:nvPr/>
        </p:nvSpPr>
        <p:spPr>
          <a:xfrm>
            <a:off x="6544908" y="2106624"/>
            <a:ext cx="53228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Funktion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Schichtweises Anheben von Ladungsträgern zur automatisierten Entladung.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b="1">
                <a:solidFill>
                  <a:schemeClr val="accent3"/>
                </a:solidFill>
              </a:rPr>
              <a:t>Kompakt und platzsparend:</a:t>
            </a:r>
            <a:br>
              <a:rPr lang="de-DE" sz="1600" b="1">
                <a:solidFill>
                  <a:schemeClr val="accent3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Die Nutzung der Z-Achse anstelle der X/Y-Achse spart wertvolle Installationsfläche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b="1">
                <a:solidFill>
                  <a:schemeClr val="accent3"/>
                </a:solidFill>
              </a:rPr>
              <a:t>Flexibilität – nahezu universell: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Der Materialheber mit konfigurierbarer Achse und Greifer kann hinsichtlich Größe, Last, Geschwindigkeit usw. an viele verschiedene Anwendungen angepasst werden.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CD61A44-F4D5-5232-5927-DECC09A414CF}"/>
              </a:ext>
            </a:extLst>
          </p:cNvPr>
          <p:cNvGrpSpPr/>
          <p:nvPr/>
        </p:nvGrpSpPr>
        <p:grpSpPr>
          <a:xfrm>
            <a:off x="755631" y="5759249"/>
            <a:ext cx="1554999" cy="432000"/>
            <a:chOff x="198239" y="4950297"/>
            <a:chExt cx="1554999" cy="43200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6A91E9D-1DC9-53E6-08EE-6E72A98BE450}"/>
                </a:ext>
              </a:extLst>
            </p:cNvPr>
            <p:cNvSpPr txBox="1"/>
            <p:nvPr/>
          </p:nvSpPr>
          <p:spPr>
            <a:xfrm>
              <a:off x="658813" y="5000098"/>
              <a:ext cx="1094425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weitere Seiten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" name="Grafik 10" descr="Informationen mit einfarbiger Füllung">
              <a:extLst>
                <a:ext uri="{FF2B5EF4-FFF2-40B4-BE49-F238E27FC236}">
                  <a16:creationId xmlns:a16="http://schemas.microsoft.com/office/drawing/2014/main" id="{76E5670C-98AE-5ACD-54DA-6215E12F8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0BF50A10-D84A-D342-3EA9-011070BE7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076" y="2095879"/>
            <a:ext cx="3128795" cy="43110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1109D9-5BE5-B466-9EB5-2BF27CFD6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65" y="3320045"/>
            <a:ext cx="2054995" cy="15412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945210-3C50-26CD-2092-5A85708E3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71" y="1978128"/>
            <a:ext cx="1826582" cy="1027453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D10D02A-1E92-DACF-2F5B-BB033CCF37E9}"/>
              </a:ext>
            </a:extLst>
          </p:cNvPr>
          <p:cNvSpPr/>
          <p:nvPr/>
        </p:nvSpPr>
        <p:spPr>
          <a:xfrm>
            <a:off x="1390722" y="2856994"/>
            <a:ext cx="384081" cy="384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noProof="0"/>
              <a:t>+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14D5161-00A2-EB3A-C781-EC4515C036FC}"/>
              </a:ext>
            </a:extLst>
          </p:cNvPr>
          <p:cNvGrpSpPr/>
          <p:nvPr/>
        </p:nvGrpSpPr>
        <p:grpSpPr>
          <a:xfrm>
            <a:off x="2778794" y="2633772"/>
            <a:ext cx="180000" cy="1456896"/>
            <a:chOff x="5014094" y="2693763"/>
            <a:chExt cx="180000" cy="1456896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3B5BB63A-20EC-51BC-B2EA-14EA077ECBEE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14568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512F0DBA-BC16-8C28-DAC1-C51C4CD640CB}"/>
                </a:ext>
              </a:extLst>
            </p:cNvPr>
            <p:cNvSpPr/>
            <p:nvPr/>
          </p:nvSpPr>
          <p:spPr>
            <a:xfrm rot="5400000">
              <a:off x="4834094" y="33322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2040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D396E-1A04-9692-95CF-EAFE93E99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3A52D3A-2344-BBD6-133E-B4F16FFF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für Rohre A-Säule</a:t>
            </a:r>
            <a:br>
              <a:rPr lang="de-DE"/>
            </a:br>
            <a:r>
              <a:rPr lang="de-DE" sz="2400" b="0"/>
              <a:t>Be-/Entladen von Hydroformpressen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F2532D-3125-3FB0-9E9F-410D5EEA87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Umformtechnik - Hochtemperatur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A7F5CDC-D578-B66E-28CA-2208327824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15558A1-67BE-3469-5595-A0F120D3F33F}"/>
              </a:ext>
            </a:extLst>
          </p:cNvPr>
          <p:cNvSpPr txBox="1"/>
          <p:nvPr/>
        </p:nvSpPr>
        <p:spPr>
          <a:xfrm>
            <a:off x="7278465" y="1841778"/>
            <a:ext cx="45785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Baugruppe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pneumatischen 2-Finger Parallelgreifern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Hitzeschutz</a:t>
            </a:r>
            <a:br>
              <a:rPr lang="de-DE" sz="28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Wärmestrahlblech, Wärmeisolation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Spanneinsätzen aus Keramik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Schnellwechselsystem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Medienübertagung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 mit Installation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Schläuche und Kabel mit Feuerschutzschlauch ummantelt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  <a:t>Kundenspezifische Schnittstelle</a:t>
            </a:r>
            <a:br>
              <a:rPr lang="de-DE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für den Anbau an Roboter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AF9AAB6-D533-4531-861F-44B2200672B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2860076-3809-BB24-6B2A-E68BB0F7DFB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0AC35D9-52AE-893C-1A2F-A784DBD2F5C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C1EBE4C-4511-A90B-39AF-1B22737B4AA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36DD801-7FDF-A794-5D9E-EE75E2912AD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1F613B2-F36C-4918-0482-25EDDFA2145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908CE955-235F-D765-485A-FE7FEA4A677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2C08DCA-B9CB-BB23-2C51-E19C1B8ABB2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F933CD2-4913-1AB0-DCC3-DCFBAE1CEE5B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9E0E8A3-767A-A7DD-92CE-441871E507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6CAA23C-86FD-F81A-3B24-0DEC372A6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A417453-E178-79B3-2ABD-FF730CFE7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9" name="Gruppieren 34">
            <a:extLst>
              <a:ext uri="{FF2B5EF4-FFF2-40B4-BE49-F238E27FC236}">
                <a16:creationId xmlns:a16="http://schemas.microsoft.com/office/drawing/2014/main" id="{BC934F24-1FAE-6343-CCEC-00F9AC040D92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20" name="Gruppieren 35">
              <a:extLst>
                <a:ext uri="{FF2B5EF4-FFF2-40B4-BE49-F238E27FC236}">
                  <a16:creationId xmlns:a16="http://schemas.microsoft.com/office/drawing/2014/main" id="{4E793EF5-2919-77BF-5D50-5D2D5E8EA43B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22" name="Grafik 37">
                <a:extLst>
                  <a:ext uri="{FF2B5EF4-FFF2-40B4-BE49-F238E27FC236}">
                    <a16:creationId xmlns:a16="http://schemas.microsoft.com/office/drawing/2014/main" id="{16E20145-9721-924D-4A9C-0F206F2F5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23" name="Grafik 38">
                <a:extLst>
                  <a:ext uri="{FF2B5EF4-FFF2-40B4-BE49-F238E27FC236}">
                    <a16:creationId xmlns:a16="http://schemas.microsoft.com/office/drawing/2014/main" id="{23F4F88E-E356-63A8-E77B-4A04F07AA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4" name="Ellipse 39">
                <a:extLst>
                  <a:ext uri="{FF2B5EF4-FFF2-40B4-BE49-F238E27FC236}">
                    <a16:creationId xmlns:a16="http://schemas.microsoft.com/office/drawing/2014/main" id="{5AC4420D-5756-0975-33BF-133A7636D4F8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Pfeil: Chevron 40">
                <a:extLst>
                  <a:ext uri="{FF2B5EF4-FFF2-40B4-BE49-F238E27FC236}">
                    <a16:creationId xmlns:a16="http://schemas.microsoft.com/office/drawing/2014/main" id="{688FEBCF-86F2-7423-0A7D-709ECC2E8947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eck 41">
                <a:extLst>
                  <a:ext uri="{FF2B5EF4-FFF2-40B4-BE49-F238E27FC236}">
                    <a16:creationId xmlns:a16="http://schemas.microsoft.com/office/drawing/2014/main" id="{D1ADA5C3-655D-B017-D3CD-CAFF1EA3DE8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21" name="Grafik 36">
              <a:extLst>
                <a:ext uri="{FF2B5EF4-FFF2-40B4-BE49-F238E27FC236}">
                  <a16:creationId xmlns:a16="http://schemas.microsoft.com/office/drawing/2014/main" id="{B6E3BBB0-83A9-FD92-331C-EC5F9DE0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224DF26-E8D0-6AD2-ABCC-CEAFD3EFD584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261C0990-E3EA-C795-4D42-9368263B6123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0" name="Grafik 124">
                <a:extLst>
                  <a:ext uri="{FF2B5EF4-FFF2-40B4-BE49-F238E27FC236}">
                    <a16:creationId xmlns:a16="http://schemas.microsoft.com/office/drawing/2014/main" id="{D39A9565-F1BD-EA14-DBAC-2F4D4A5EC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1" name="Textfeld 127">
                <a:extLst>
                  <a:ext uri="{FF2B5EF4-FFF2-40B4-BE49-F238E27FC236}">
                    <a16:creationId xmlns:a16="http://schemas.microsoft.com/office/drawing/2014/main" id="{ED38439E-C35C-3B30-98A3-F36B7A7443C3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64" name="Textfeld 125">
                <a:extLst>
                  <a:ext uri="{FF2B5EF4-FFF2-40B4-BE49-F238E27FC236}">
                    <a16:creationId xmlns:a16="http://schemas.microsoft.com/office/drawing/2014/main" id="{E4F3CADD-7CB4-EDE1-19FE-0121AB65E775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65" name="Textfeld 123">
                <a:extLst>
                  <a:ext uri="{FF2B5EF4-FFF2-40B4-BE49-F238E27FC236}">
                    <a16:creationId xmlns:a16="http://schemas.microsoft.com/office/drawing/2014/main" id="{0DCA48D3-0BE3-F7C5-4300-586A1B224F9A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7C739F6D-785C-FCAE-09F0-8B0977CD9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9A276C2-BF80-B2EF-FE37-662825E93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76D918C-7C11-0CCC-8533-4772688196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296" y="2571812"/>
            <a:ext cx="6074031" cy="1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4F379-69A0-DA3E-6E79-41C9588DE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535BD21-1BDA-BCEE-8B66-1B6BC95A6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‘ELG‘</a:t>
            </a:r>
            <a:br>
              <a:rPr lang="de-DE"/>
            </a:br>
            <a:r>
              <a:rPr lang="de-DE" sz="2400" b="0"/>
              <a:t>Handling von LKW Bremsscheiben während der Montage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06F62E-7072-C044-1B46-7A2B7E2E9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Montagetechnik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126525D-1C22-793F-113E-58F83DCD6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7EA0C48-F6FF-847E-534C-6B8F566A5B17}"/>
              </a:ext>
            </a:extLst>
          </p:cNvPr>
          <p:cNvSpPr txBox="1"/>
          <p:nvPr/>
        </p:nvSpPr>
        <p:spPr>
          <a:xfrm>
            <a:off x="7243004" y="1756534"/>
            <a:ext cx="46140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Schwerlast Greifeinheit 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LKW Bremsscheiben 80kg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formschlüssiges Greifen mitwechselbaren Kunststoffspanneinsätzen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Servoelektrischer</a:t>
            </a:r>
            <a:r>
              <a:rPr lang="de-DE" sz="2000" b="1">
                <a:solidFill>
                  <a:srgbClr val="003D6A"/>
                </a:solidFill>
              </a:rPr>
              <a:t> Antrieb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Kugelumlaufspindel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</a:rPr>
              <a:t>      adaptierbarer Servomotor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Robuste Führung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Kugelumlaufführung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Großer Hub/hohe Greifkraft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3838FA6-E505-1581-A20D-3607CAF20F5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2CB4A24-6769-DA20-668F-AA07C78CA41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5EC2BFB9-9F40-5238-1E31-86D1E568DE8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E5F877E-4DE7-EAFE-518E-D9400F6069EC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07D29E4-3844-642A-D4BF-110E5BFD8DD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B433628-67C5-7D24-991B-F6DFD39C890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8CF057E-A207-6C3A-E1D3-812A11C593D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4C51CF5-E9C8-2F1C-4E96-EA16997A24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F46D96E-1ECD-76BA-86F1-56851E2D966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A8855D-C4AD-6380-8E45-D5F168EED1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7BF309-EE08-A1C1-E9F3-5494CBDF2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120" y="1712142"/>
            <a:ext cx="5424280" cy="400516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F53D66F-6DD0-2973-B7EF-503EB71EB610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D83CBB0-1C6E-7D1F-B6A9-43F075FBE384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4029F3AB-3A62-2A60-4174-47C498469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83969E08-4FDC-E2A6-6A11-94115703FE6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8A622434-85C2-A5C3-7680-32132E427DDD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7E24FDA6-CE03-F4DB-0BFF-37B977FC494C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101A08F-4004-F040-FF36-138C07D78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A7ED672-0CAA-F715-D4D3-9FB612DFF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D74DE2D-D9AE-3A09-CF27-51FA6D383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5BAFB6E-2904-8883-5D1B-6BE3EF669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8" name="Gruppieren 34">
            <a:extLst>
              <a:ext uri="{FF2B5EF4-FFF2-40B4-BE49-F238E27FC236}">
                <a16:creationId xmlns:a16="http://schemas.microsoft.com/office/drawing/2014/main" id="{B3A7BFAD-AF21-17F7-9E42-47C180CEB99E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19" name="Gruppieren 35">
              <a:extLst>
                <a:ext uri="{FF2B5EF4-FFF2-40B4-BE49-F238E27FC236}">
                  <a16:creationId xmlns:a16="http://schemas.microsoft.com/office/drawing/2014/main" id="{DC69A1FB-7C94-DE9B-3A5B-8A5FBA6E3F1D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21" name="Grafik 37">
                <a:extLst>
                  <a:ext uri="{FF2B5EF4-FFF2-40B4-BE49-F238E27FC236}">
                    <a16:creationId xmlns:a16="http://schemas.microsoft.com/office/drawing/2014/main" id="{E8EF05D1-1449-CA83-F43E-E4FE7C53A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22" name="Grafik 38">
                <a:extLst>
                  <a:ext uri="{FF2B5EF4-FFF2-40B4-BE49-F238E27FC236}">
                    <a16:creationId xmlns:a16="http://schemas.microsoft.com/office/drawing/2014/main" id="{0FB5604E-41FC-D630-2231-78A1C08B2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3" name="Ellipse 39">
                <a:extLst>
                  <a:ext uri="{FF2B5EF4-FFF2-40B4-BE49-F238E27FC236}">
                    <a16:creationId xmlns:a16="http://schemas.microsoft.com/office/drawing/2014/main" id="{3B615E31-D9DD-CE51-6E40-D04410FF7DF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Pfeil: Chevron 40">
                <a:extLst>
                  <a:ext uri="{FF2B5EF4-FFF2-40B4-BE49-F238E27FC236}">
                    <a16:creationId xmlns:a16="http://schemas.microsoft.com/office/drawing/2014/main" id="{3D234BAE-0141-EC1D-49EC-13631B5DAA9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hteck 41">
                <a:extLst>
                  <a:ext uri="{FF2B5EF4-FFF2-40B4-BE49-F238E27FC236}">
                    <a16:creationId xmlns:a16="http://schemas.microsoft.com/office/drawing/2014/main" id="{FDC76E18-23EE-4739-0989-1D26A7B0FFE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20" name="Grafik 36">
              <a:extLst>
                <a:ext uri="{FF2B5EF4-FFF2-40B4-BE49-F238E27FC236}">
                  <a16:creationId xmlns:a16="http://schemas.microsoft.com/office/drawing/2014/main" id="{F7F0A448-3A7C-2C86-C896-0B4AE4BFA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05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CC85E-7E62-01CE-A2AA-37DD9B47B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4E50F18-5044-64CF-A117-6285BF06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4-fach Greifeinheit	</a:t>
            </a:r>
            <a:br>
              <a:rPr lang="de-DE"/>
            </a:br>
            <a:r>
              <a:rPr lang="de-DE" sz="2400" b="0"/>
              <a:t>Be-/Entladen von Motorrad-Kurbelgehäusen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6264DE-D1B0-9A8E-2846-C2D2C9742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0A5A25E-EFF9-2237-F031-879BD059C3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78B5C04-F040-1DE1-442B-29942C5D6D5D}"/>
              </a:ext>
            </a:extLst>
          </p:cNvPr>
          <p:cNvSpPr txBox="1"/>
          <p:nvPr/>
        </p:nvSpPr>
        <p:spPr>
          <a:xfrm>
            <a:off x="6957858" y="1432028"/>
            <a:ext cx="5135051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pneumatisch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Formschlüssiges Greifen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</a:t>
            </a:r>
            <a:r>
              <a:rPr lang="de-DE" sz="1600" err="1">
                <a:solidFill>
                  <a:srgbClr val="003D6A"/>
                </a:solidFill>
              </a:rPr>
              <a:t>Hintergriff</a:t>
            </a:r>
            <a:r>
              <a:rPr lang="de-DE" sz="1600">
                <a:solidFill>
                  <a:srgbClr val="003D6A"/>
                </a:solidFill>
              </a:rPr>
              <a:t> und Verspannen über Pneumatik-zylinder und beweglichem Greifer gegen stationäre Abstützung</a:t>
            </a:r>
          </a:p>
          <a:p>
            <a:pPr>
              <a:buClr>
                <a:schemeClr val="bg2"/>
              </a:buClr>
              <a:buSzPct val="100000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Einseitige Stichmaßverstellung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  <a:latin typeface="Fago Pro"/>
              </a:rPr>
              <a:t>für unterschiedliche Abhol-/Abgabepositionen</a:t>
            </a:r>
            <a:endParaRPr lang="de-DE" sz="20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Auslegung, Konstruktion und Montage durch SCHUNK</a:t>
            </a:r>
            <a:endParaRPr lang="de-DE" sz="2000">
              <a:solidFill>
                <a:srgbClr val="003D6A"/>
              </a:solidFill>
              <a:latin typeface="Fago Pro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3C38F31-D2D4-F284-2FFF-4ECF20ABF58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94E00C4E-E8C5-12C8-DB73-3F4BC2B9A1C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91E15DD-FF09-B125-D6F2-6478C62C148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8DD0752-2A7C-C30B-CBBA-C7F57EB3E0F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58A9C089-8E17-8AFB-FFE1-63F40DC6648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667566-5223-549D-A7D8-9E7CEC688F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F9F0D63-D4A3-63E3-7FEE-818BB7B4A73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6AEE388-8CB2-AF19-7627-C15FF45946E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EAEE2987-A227-4DA1-679F-1C506C01A0D8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73F986E-E5DA-CE97-635D-378D300FEF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123025-6DEC-0F40-7BA8-334C5A3DB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96166E-ECDA-4FBC-920D-8EB2170B5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0" name="Gruppieren 34">
            <a:extLst>
              <a:ext uri="{FF2B5EF4-FFF2-40B4-BE49-F238E27FC236}">
                <a16:creationId xmlns:a16="http://schemas.microsoft.com/office/drawing/2014/main" id="{BE79225F-CBD5-AEED-AA9C-EC3187AB47BD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11" name="Gruppieren 35">
              <a:extLst>
                <a:ext uri="{FF2B5EF4-FFF2-40B4-BE49-F238E27FC236}">
                  <a16:creationId xmlns:a16="http://schemas.microsoft.com/office/drawing/2014/main" id="{DD0998AA-7843-97E8-E6EE-320DF8E1FA60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3" name="Grafik 37">
                <a:extLst>
                  <a:ext uri="{FF2B5EF4-FFF2-40B4-BE49-F238E27FC236}">
                    <a16:creationId xmlns:a16="http://schemas.microsoft.com/office/drawing/2014/main" id="{420CA4EE-0E79-2F95-70EF-05ABD20E3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4" name="Grafik 38">
                <a:extLst>
                  <a:ext uri="{FF2B5EF4-FFF2-40B4-BE49-F238E27FC236}">
                    <a16:creationId xmlns:a16="http://schemas.microsoft.com/office/drawing/2014/main" id="{812569A2-99AA-68F8-2E37-589DEE577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5" name="Ellipse 39">
                <a:extLst>
                  <a:ext uri="{FF2B5EF4-FFF2-40B4-BE49-F238E27FC236}">
                    <a16:creationId xmlns:a16="http://schemas.microsoft.com/office/drawing/2014/main" id="{7675E3EA-A533-1F5B-D595-558A98D0F8D5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Pfeil: Chevron 40">
                <a:extLst>
                  <a:ext uri="{FF2B5EF4-FFF2-40B4-BE49-F238E27FC236}">
                    <a16:creationId xmlns:a16="http://schemas.microsoft.com/office/drawing/2014/main" id="{99BA18BC-3E93-F786-FB5D-06D01BE0E3AE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hteck 41">
                <a:extLst>
                  <a:ext uri="{FF2B5EF4-FFF2-40B4-BE49-F238E27FC236}">
                    <a16:creationId xmlns:a16="http://schemas.microsoft.com/office/drawing/2014/main" id="{6D06093E-AA28-C7DF-E2D0-6D0CB78756E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2" name="Grafik 36">
              <a:extLst>
                <a:ext uri="{FF2B5EF4-FFF2-40B4-BE49-F238E27FC236}">
                  <a16:creationId xmlns:a16="http://schemas.microsoft.com/office/drawing/2014/main" id="{5A668D4C-325E-B74C-8786-52B5FB3C7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F45200D-92EA-A278-8CD5-434DFD50D8EF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511D43D4-1DF4-45A8-03BB-B27003AD966A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7B46D42F-B0BF-EAF5-8D35-F242A2A93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59F3223E-BD42-3743-0F3F-ACB74ABE9D5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37744C3F-0F74-A455-B3BE-FA95B90B68A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8DEA1AF8-BA42-79C2-A409-C31FA9EB62CE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35A33E87-0A8F-5C7B-F81C-666C3C86D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1B252E1-51BF-8499-F4D6-E7C24E4E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315DEE3-0A11-4BB2-B2DC-5AA21AF7296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4" y="1939433"/>
            <a:ext cx="6399819" cy="35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88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FA321-0077-B7BE-EF13-6F7FED9E3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A8CCA92-280A-7D29-4B9D-13A9F18A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2-fach Schwenk-Greifeinheit	</a:t>
            </a:r>
            <a:br>
              <a:rPr lang="de-DE"/>
            </a:br>
            <a:r>
              <a:rPr lang="de-DE" sz="2400" b="0"/>
              <a:t>Be-/Entladen von Zylinderköpfen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7ECC97-4EA7-5064-17D1-A70DF6B095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57AE6B3-BB21-71F3-FED2-6592DB221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7CCF65F-006B-5665-229B-86A76CE06295}"/>
              </a:ext>
            </a:extLst>
          </p:cNvPr>
          <p:cNvSpPr txBox="1"/>
          <p:nvPr/>
        </p:nvSpPr>
        <p:spPr>
          <a:xfrm>
            <a:off x="6846990" y="1338944"/>
            <a:ext cx="5010048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Schwenk-Greifeinheit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pneumatisch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kundenspezifische Schnittstelle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</a:rPr>
              <a:t>für den Anbau an Linearportal 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2x Greifer PHL-W 63-160-S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Abfrage 4 Positionen mit Näherungsschalter M8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4x Schwenkfinger GFS 40-180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Klemmung und Abfrage mit Näherungsschalter M8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Werkstückabfrage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Lichtschranke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1600" b="1"/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DA5FCBD-6EB4-2C30-3041-38A6C63B988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A20CF6C-EF2E-09AA-7912-3AA9B4A3E5D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D12C981-C1BF-BA79-81C7-45760BEB948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FFC42071-708F-7504-6FE8-EB722E3A365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29BE9B2-E352-5BB3-3A9D-DDB8E3E1834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892A2C1-218B-2645-4C8F-E8FC58D6FB0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82D7372-2BBE-C2AF-939E-B7DBBC64660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339EB59-D8DF-9BF5-C7A8-04BF38CBF1E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1852654-5B7F-AE22-7F99-0943C610F2E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8385500-3818-B4A4-FE40-F76DBC5B2E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C4FA3E-0755-0F14-CFCB-E0786BB8B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60" y="1842800"/>
            <a:ext cx="5997287" cy="3756721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9CDA0B5-05B2-9FB1-62E7-8D11B34B6F09}"/>
              </a:ext>
            </a:extLst>
          </p:cNvPr>
          <p:cNvGrpSpPr/>
          <p:nvPr/>
        </p:nvGrpSpPr>
        <p:grpSpPr>
          <a:xfrm>
            <a:off x="4669163" y="6039351"/>
            <a:ext cx="2284290" cy="723308"/>
            <a:chOff x="3486608" y="2216930"/>
            <a:chExt cx="2284290" cy="72330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84D1890-FBA8-BBCD-8BBF-D35A373BCD6D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31D35102-00D3-B13B-AF9D-FC5D40910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5A3134C6-6CD6-84A6-71E9-FF88DAE3BD3B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49D21A5F-D493-ED24-EF40-018A2929833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63D943F7-C667-31BB-8D17-69A9B695B7A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F65A0053-F688-29A9-0E03-808391CC4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635DB20-A2A4-F9C7-FF84-CD9C8727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6F9A5EF7-9557-A436-A6AE-D12D3B07BD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394068" y="6001304"/>
            <a:ext cx="789237" cy="7892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842A4A2-DFC4-CB2C-8F5F-E70F632F0A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5328" y="5995219"/>
            <a:ext cx="828903" cy="828903"/>
          </a:xfrm>
          <a:prstGeom prst="rect">
            <a:avLst/>
          </a:prstGeom>
        </p:spPr>
      </p:pic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9591A310-A519-1CC9-70C6-9A8C54F8EBC4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72" name="Rechteck 80">
              <a:extLst>
                <a:ext uri="{FF2B5EF4-FFF2-40B4-BE49-F238E27FC236}">
                  <a16:creationId xmlns:a16="http://schemas.microsoft.com/office/drawing/2014/main" id="{E02918D0-E0E3-19EE-B274-02A4B9D806BF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Rechteck 81">
              <a:extLst>
                <a:ext uri="{FF2B5EF4-FFF2-40B4-BE49-F238E27FC236}">
                  <a16:creationId xmlns:a16="http://schemas.microsoft.com/office/drawing/2014/main" id="{E1D2DCF5-0EA4-19F9-0F2D-44A0F8E66DFC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Pfeil: nach rechts gekrümmt 82">
              <a:extLst>
                <a:ext uri="{FF2B5EF4-FFF2-40B4-BE49-F238E27FC236}">
                  <a16:creationId xmlns:a16="http://schemas.microsoft.com/office/drawing/2014/main" id="{0C0EE771-97C3-DB4D-EF72-4AE461C9ED32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5" name="Pfeil: nach links gekrümmt 83">
              <a:extLst>
                <a:ext uri="{FF2B5EF4-FFF2-40B4-BE49-F238E27FC236}">
                  <a16:creationId xmlns:a16="http://schemas.microsoft.com/office/drawing/2014/main" id="{5A747B2F-D740-BD6D-89E5-EE3A2A82A1A5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DA80805-AB11-EC53-84BF-0A097E6071CB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068F69FE-E8C2-9A42-1505-0F9078C5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A3C7D1D8-C3B1-4F87-974E-C7EE3E8D8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B22EE24D-2BD1-A629-E5CE-B5E15167C888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Pfeil: Chevron 81">
              <a:extLst>
                <a:ext uri="{FF2B5EF4-FFF2-40B4-BE49-F238E27FC236}">
                  <a16:creationId xmlns:a16="http://schemas.microsoft.com/office/drawing/2014/main" id="{4C7C9F95-788A-A77C-0104-50117E31EA4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5ACF7DE3-5DAF-D49B-0D72-6FEE85D8C0FA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F9BC0181-A569-BD9D-A41A-1F4AA781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80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74176-DC71-4F07-E4FA-BDABF2CD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8B25218-C85A-D844-DB32-0EDE5557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2-fach Schwenk-Greifeinheit	</a:t>
            </a:r>
            <a:br>
              <a:rPr lang="de-DE"/>
            </a:br>
            <a:r>
              <a:rPr lang="de-DE" sz="2400" b="0"/>
              <a:t>Be-/Entladen von Zylinderköpfen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D23CDB-C84E-45FB-97D8-CB9D87CA8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919C6FD-4FC9-1F56-9627-B7208C0682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A0DAB5D-3C47-5108-7631-80B8BDB3BB60}"/>
              </a:ext>
            </a:extLst>
          </p:cNvPr>
          <p:cNvSpPr txBox="1"/>
          <p:nvPr/>
        </p:nvSpPr>
        <p:spPr>
          <a:xfrm>
            <a:off x="6837564" y="1367822"/>
            <a:ext cx="50194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Schwenk-Greifeinheit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anbaufertig an Kundenportal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Schwenken mit ERM 160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als C-Achse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Schwenken mit SRU-plus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externer Klemmung über Ringelement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Greifen an 2x Nullpunktspannbolzen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montiert in Werkstück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Auslegung, Konstruktion und Montage durch SCHUNK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6B39073D-17F4-B06E-C341-F7F97EAEAE6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4B3CFC9-D592-41D3-0D93-98E7A36B157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3166A1-5C20-D257-3C9B-E25E4958A26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DE68AA2-E83E-68E5-4DC7-E44A6E8113C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63F1115-7292-36CE-0B1A-14F0813420E2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89F40C-641B-8923-5838-560BBD32D13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522398F-F362-1894-30F6-7FD1C715ADA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5DDB64C-7FEB-42B8-6E39-F2990F83F3B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7553EB1-31D1-74F1-3FF5-39A18310CFD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153B2C7-8818-65B9-3B97-641AFBAA27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64A33A1-8922-7569-5CA2-A53967BC13A4}"/>
              </a:ext>
            </a:extLst>
          </p:cNvPr>
          <p:cNvGrpSpPr/>
          <p:nvPr/>
        </p:nvGrpSpPr>
        <p:grpSpPr>
          <a:xfrm>
            <a:off x="4669163" y="6039351"/>
            <a:ext cx="2284290" cy="723308"/>
            <a:chOff x="3486608" y="2216930"/>
            <a:chExt cx="2284290" cy="72330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D304600-1248-D879-DB92-4FFDFF608577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C4D8CB0E-568E-A051-3BDD-B6D8BEF7A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6A2F9ED2-AD44-D2B4-29D3-881D87514CC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1C1A8C1F-4790-86EF-1375-962762DC52E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4A217F95-E913-966D-006D-BDFDEAD8DD83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35E3201-65AD-C0CA-F1F5-9F6F25E91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E045B85-BDD9-33C8-4C37-41B3027B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16523A55-3877-716C-581A-B3F1666F6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94068" y="6001304"/>
            <a:ext cx="789237" cy="7892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1F3E3CB-7306-4D11-0763-A7AE909C4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328" y="5995219"/>
            <a:ext cx="828903" cy="828903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F2BCF58-287C-E547-9880-1658151043E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A2AAE29F-114C-3CFA-B036-11E813241ABD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59A46012-9E77-08F7-8EE5-789C724A79DB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91D84630-B79F-FCAC-8DDE-3F5A28628274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BCF6B303-198D-3E64-81F7-612028E3500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9669DFA-58F7-9303-2F3C-08946BC6FAD8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F6E24D9A-44DD-E0B7-6D30-9C8ED5BA7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E80D009F-1855-2755-2175-D28996FA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8B77B0EA-F606-C9B0-C5E0-C2DA849B7851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Pfeil: Chevron 64">
              <a:extLst>
                <a:ext uri="{FF2B5EF4-FFF2-40B4-BE49-F238E27FC236}">
                  <a16:creationId xmlns:a16="http://schemas.microsoft.com/office/drawing/2014/main" id="{93063925-9777-61E7-0AC2-85B4013D9186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C5CAF602-C702-0E3F-23D1-C4F6C0650E0F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E0BF4E85-D0C1-6A6D-7318-39981C99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79D40DA8-DFF5-5E61-327E-01E5F11B06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40" y="1714613"/>
            <a:ext cx="3815617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3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C1849-934B-D485-BB68-F10BDD339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7CDA82C-FD09-759B-20C1-25182F82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Portalhandling</a:t>
            </a:r>
            <a:br>
              <a:rPr lang="de-DE"/>
            </a:br>
            <a:r>
              <a:rPr lang="de-DE" sz="2400" b="0"/>
              <a:t>Dosieren/Dispensen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CBAD76-84EA-008D-BE54-A033277441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Dosieranlagen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E47F078-B493-D265-8363-996C7B237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994FE8C-60BA-34CB-9169-50BBEA038D2B}"/>
              </a:ext>
            </a:extLst>
          </p:cNvPr>
          <p:cNvSpPr txBox="1"/>
          <p:nvPr/>
        </p:nvSpPr>
        <p:spPr>
          <a:xfrm>
            <a:off x="6668656" y="2211346"/>
            <a:ext cx="5188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>
                <a:solidFill>
                  <a:srgbClr val="003D6A"/>
                </a:solidFill>
              </a:rPr>
              <a:t>Stahl-Schweißgestell lackiert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alt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X1-Achse: Linearachse LDN-UL-0200-100</a:t>
            </a:r>
            <a:br>
              <a:rPr lang="de-DE" altLang="de-DE" sz="1600">
                <a:solidFill>
                  <a:srgbClr val="003D6A"/>
                </a:solidFill>
              </a:rPr>
            </a:br>
            <a:r>
              <a:rPr lang="de-DE" altLang="de-DE" sz="1600">
                <a:solidFill>
                  <a:srgbClr val="003D6A"/>
                </a:solidFill>
              </a:rPr>
              <a:t>(links, mit 7,5 m Kabel)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alt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X2-Achse: Linearachse LDN-UL-0200-100</a:t>
            </a:r>
            <a:br>
              <a:rPr lang="de-DE" altLang="de-DE" sz="1600">
                <a:solidFill>
                  <a:srgbClr val="003D6A"/>
                </a:solidFill>
              </a:rPr>
            </a:br>
            <a:r>
              <a:rPr lang="de-DE" altLang="de-DE" sz="1600">
                <a:solidFill>
                  <a:srgbClr val="003D6A"/>
                </a:solidFill>
              </a:rPr>
              <a:t>(rechts, mit 5 m Kabel)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alt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Y-Achse: Linearachse LDM-EL-0400-100 </a:t>
            </a:r>
            <a:br>
              <a:rPr lang="de-DE" altLang="de-DE" sz="1600">
                <a:solidFill>
                  <a:srgbClr val="003D6A"/>
                </a:solidFill>
              </a:rPr>
            </a:br>
            <a:r>
              <a:rPr lang="de-DE" altLang="de-DE" sz="1600">
                <a:solidFill>
                  <a:srgbClr val="003D6A"/>
                </a:solidFill>
              </a:rPr>
              <a:t>(mit 10 m Kabel)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altLang="de-DE" sz="1600">
              <a:solidFill>
                <a:srgbClr val="003D6A"/>
              </a:solidFill>
            </a:endParaRPr>
          </a:p>
          <a:p>
            <a:pPr eaLnBrk="1" hangingPunct="1"/>
            <a:r>
              <a:rPr lang="de-DE" altLang="de-DE" sz="1600">
                <a:solidFill>
                  <a:srgbClr val="003D6A"/>
                </a:solidFill>
              </a:rPr>
              <a:t>	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7150CC0-FE23-2B23-1D5F-79C3BBFA3E1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D79A901-9C82-BE58-954D-8D1CAE9F75A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9311E5AF-AAD6-5551-4D9E-665AD235D70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500D4AF-3EB4-AE9D-8980-1522EE7FFB3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880BE7F-978D-54D5-423C-430088FAB00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0B9C68B-368C-835F-60B0-F11C0F88092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E3924EB-DED4-8241-2B76-DEF7B15898C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DC792BC-FAB7-91D9-6A61-65D08EE26B5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B925300-301E-52A6-A343-B3EB0BFDE27E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7D532E6-9C7E-A7B0-EEBF-14C59EC90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1" name="Picture 3" descr="368428_2">
            <a:extLst>
              <a:ext uri="{FF2B5EF4-FFF2-40B4-BE49-F238E27FC236}">
                <a16:creationId xmlns:a16="http://schemas.microsoft.com/office/drawing/2014/main" id="{8AD620F3-105E-F5AE-C61F-C2DC58DD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4" y="1951759"/>
            <a:ext cx="4035743" cy="360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47E4D3A-BCCB-1AD9-38A7-253418A8D9C5}"/>
              </a:ext>
            </a:extLst>
          </p:cNvPr>
          <p:cNvGrpSpPr/>
          <p:nvPr/>
        </p:nvGrpSpPr>
        <p:grpSpPr>
          <a:xfrm>
            <a:off x="4614554" y="6059536"/>
            <a:ext cx="2316225" cy="723308"/>
            <a:chOff x="3486608" y="2216930"/>
            <a:chExt cx="2316225" cy="723308"/>
          </a:xfrm>
        </p:grpSpPr>
        <p:pic>
          <p:nvPicPr>
            <p:cNvPr id="23" name="Grafik 128">
              <a:extLst>
                <a:ext uri="{FF2B5EF4-FFF2-40B4-BE49-F238E27FC236}">
                  <a16:creationId xmlns:a16="http://schemas.microsoft.com/office/drawing/2014/main" id="{F9755DE5-68AD-2782-9550-99947D24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681788" y="2338041"/>
              <a:ext cx="388705" cy="388705"/>
            </a:xfrm>
            <a:prstGeom prst="rect">
              <a:avLst/>
            </a:prstGeom>
          </p:spPr>
        </p:pic>
        <p:pic>
          <p:nvPicPr>
            <p:cNvPr id="24" name="Grafik 124">
              <a:extLst>
                <a:ext uri="{FF2B5EF4-FFF2-40B4-BE49-F238E27FC236}">
                  <a16:creationId xmlns:a16="http://schemas.microsoft.com/office/drawing/2014/main" id="{285E0B7E-F690-D667-8ED6-7DC9313AD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90912" y="2355701"/>
              <a:ext cx="368034" cy="368034"/>
            </a:xfrm>
            <a:prstGeom prst="rect">
              <a:avLst/>
            </a:prstGeom>
          </p:spPr>
        </p:pic>
        <p:sp>
          <p:nvSpPr>
            <p:cNvPr id="25" name="Textfeld 127">
              <a:extLst>
                <a:ext uri="{FF2B5EF4-FFF2-40B4-BE49-F238E27FC236}">
                  <a16:creationId xmlns:a16="http://schemas.microsoft.com/office/drawing/2014/main" id="{496AE104-B12C-F3E6-B4FD-C4B56C9BFDF0}"/>
                </a:ext>
              </a:extLst>
            </p:cNvPr>
            <p:cNvSpPr txBox="1"/>
            <p:nvPr/>
          </p:nvSpPr>
          <p:spPr>
            <a:xfrm>
              <a:off x="3486608" y="2694017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26" name="Textfeld 125">
              <a:extLst>
                <a:ext uri="{FF2B5EF4-FFF2-40B4-BE49-F238E27FC236}">
                  <a16:creationId xmlns:a16="http://schemas.microsoft.com/office/drawing/2014/main" id="{0499B268-AE3B-FD10-535A-73F70355BD36}"/>
                </a:ext>
              </a:extLst>
            </p:cNvPr>
            <p:cNvSpPr txBox="1"/>
            <p:nvPr/>
          </p:nvSpPr>
          <p:spPr>
            <a:xfrm>
              <a:off x="4212150" y="2690380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27" name="Textfeld 123">
              <a:extLst>
                <a:ext uri="{FF2B5EF4-FFF2-40B4-BE49-F238E27FC236}">
                  <a16:creationId xmlns:a16="http://schemas.microsoft.com/office/drawing/2014/main" id="{E55C52AA-BFC9-FD84-60B9-4AF86E3A26BE}"/>
                </a:ext>
              </a:extLst>
            </p:cNvPr>
            <p:cNvSpPr txBox="1"/>
            <p:nvPr/>
          </p:nvSpPr>
          <p:spPr>
            <a:xfrm>
              <a:off x="4928192" y="2692459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F252AF3-BE60-772C-3711-157C695D4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7587" y="2216930"/>
              <a:ext cx="526231" cy="526231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76C974E-9472-B8FE-91C3-8E55381FCD39}"/>
              </a:ext>
            </a:extLst>
          </p:cNvPr>
          <p:cNvGrpSpPr/>
          <p:nvPr/>
        </p:nvGrpSpPr>
        <p:grpSpPr>
          <a:xfrm>
            <a:off x="2793366" y="6382320"/>
            <a:ext cx="1073079" cy="292628"/>
            <a:chOff x="2363518" y="3791854"/>
            <a:chExt cx="2981325" cy="636071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B6C19D6-925D-760E-4CDA-D0BA6B067647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96E7B48-D607-3CE4-DAE0-34D66B124236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90F38E3-44E0-FFB0-2578-9BC99CB1AAD6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D671B41F-675B-B44F-E08B-6309D09F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34" name="Pfeil: nach oben und unten 33">
              <a:extLst>
                <a:ext uri="{FF2B5EF4-FFF2-40B4-BE49-F238E27FC236}">
                  <a16:creationId xmlns:a16="http://schemas.microsoft.com/office/drawing/2014/main" id="{D8AA9850-FAC9-AEBA-4C7B-72982C5EE980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EE19CC65-7342-0F7A-5AB7-3675F451B9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06890" y="6074129"/>
            <a:ext cx="604232" cy="604232"/>
          </a:xfrm>
          <a:prstGeom prst="rect">
            <a:avLst/>
          </a:prstGeom>
        </p:spPr>
      </p:pic>
      <p:pic>
        <p:nvPicPr>
          <p:cNvPr id="36" name="Inhaltsplatzhalter 4">
            <a:extLst>
              <a:ext uri="{FF2B5EF4-FFF2-40B4-BE49-F238E27FC236}">
                <a16:creationId xmlns:a16="http://schemas.microsoft.com/office/drawing/2014/main" id="{21D8C169-78AE-55ED-FC26-B59EDE5E98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4197" y="6082633"/>
            <a:ext cx="636743" cy="63674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7BE42C8-8848-6FB6-82FF-92F003EB0A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5055" y="6104746"/>
            <a:ext cx="571330" cy="5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36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B6C9B-F7C0-BD64-3C2C-B0BEE1FA2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83D2168-B50A-B43C-2D08-02C43FC0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Gantry</a:t>
            </a:r>
            <a:r>
              <a:rPr lang="de-DE"/>
              <a:t>-Achssystem</a:t>
            </a:r>
            <a:br>
              <a:rPr lang="de-DE"/>
            </a:br>
            <a:r>
              <a:rPr lang="de-DE" sz="2400" b="0"/>
              <a:t>Dosieren/Dispensen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B45804-2C99-9EB9-E228-EDBD3EF88D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Dosieranlagen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DAEC134-0EFF-08C7-C317-058AE0607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1A17A750-966D-15B8-4F0F-F9F60CE1D640}"/>
              </a:ext>
            </a:extLst>
          </p:cNvPr>
          <p:cNvSpPr txBox="1"/>
          <p:nvPr/>
        </p:nvSpPr>
        <p:spPr>
          <a:xfrm>
            <a:off x="6900702" y="1597819"/>
            <a:ext cx="4956336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/>
            </a:br>
            <a:r>
              <a:rPr lang="de-DE" altLang="de-DE" sz="1600">
                <a:solidFill>
                  <a:srgbClr val="003D6A"/>
                </a:solidFill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Gantry</a:t>
            </a:r>
            <a:r>
              <a:rPr lang="de-DE" sz="2000" b="1">
                <a:solidFill>
                  <a:srgbClr val="003D6A"/>
                </a:solidFill>
              </a:rPr>
              <a:t>-Achssystem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Y-Achsen: </a:t>
            </a:r>
            <a:r>
              <a:rPr lang="de-DE" altLang="de-DE" sz="1600">
                <a:solidFill>
                  <a:srgbClr val="003D6A"/>
                </a:solidFill>
              </a:rPr>
              <a:t>LDN-UL-200-0300,</a:t>
            </a:r>
            <a:br>
              <a:rPr lang="de-DE" altLang="de-DE" sz="1600">
                <a:solidFill>
                  <a:srgbClr val="003D6A"/>
                </a:solidFill>
              </a:rPr>
            </a:br>
            <a:r>
              <a:rPr lang="de-DE" altLang="de-DE" sz="1600">
                <a:solidFill>
                  <a:srgbClr val="003D6A"/>
                </a:solidFill>
              </a:rPr>
              <a:t>Nennkraft 200 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X-Achse: LDM-EL-0400-2 (Hub 500),</a:t>
            </a:r>
            <a:br>
              <a:rPr lang="de-DE" altLang="de-DE" sz="1600">
                <a:solidFill>
                  <a:srgbClr val="003D6A"/>
                </a:solidFill>
              </a:rPr>
            </a:br>
            <a:r>
              <a:rPr lang="de-DE" altLang="de-DE" sz="1600">
                <a:solidFill>
                  <a:srgbClr val="003D6A"/>
                </a:solidFill>
              </a:rPr>
              <a:t>Nennkraft 400 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Z-Achsen: HSB-Beta-100D-SSS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  <a:br>
              <a:rPr lang="de-DE" sz="1600" b="1"/>
            </a:br>
            <a:r>
              <a:rPr lang="de-DE" altLang="de-DE" sz="1600">
                <a:solidFill>
                  <a:srgbClr val="003D6A"/>
                </a:solidFill>
              </a:rPr>
              <a:t>Kompakte Bauform, einbaufertiges Sub-System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EE00E34-0436-9B7C-E826-A2ADB1A7FB6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4A8B7D8-1411-2EEA-984D-29080A80BDC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A036CCC-C208-8886-175C-00475D6AA8C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404D7D-3C06-0FFB-0D50-4CCCF5F9906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852A13E-318E-5C0A-EB3D-0D2A160CABD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8066022-C81B-77A4-F68D-CD05360EE20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C70EFA1-E7A4-C7C6-A77F-A7E48D5CE11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DD89398-77F1-80C9-120D-4194C7ED048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C08FC11-6259-02B5-2F94-128C05EFB3E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27525D5D-E905-C076-8BDB-CB6636EA40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C4DA20F8-62DB-669B-9BF9-C2F0A488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4" y="1597819"/>
            <a:ext cx="4236571" cy="414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4B1EE6D-E872-FFBE-42F2-B4480BD4A824}"/>
              </a:ext>
            </a:extLst>
          </p:cNvPr>
          <p:cNvGrpSpPr/>
          <p:nvPr/>
        </p:nvGrpSpPr>
        <p:grpSpPr>
          <a:xfrm>
            <a:off x="4614554" y="6059536"/>
            <a:ext cx="2306700" cy="723308"/>
            <a:chOff x="3486608" y="2216930"/>
            <a:chExt cx="2306700" cy="723308"/>
          </a:xfrm>
        </p:grpSpPr>
        <p:pic>
          <p:nvPicPr>
            <p:cNvPr id="23" name="Grafik 128">
              <a:extLst>
                <a:ext uri="{FF2B5EF4-FFF2-40B4-BE49-F238E27FC236}">
                  <a16:creationId xmlns:a16="http://schemas.microsoft.com/office/drawing/2014/main" id="{BE2BB013-6004-B9D1-698C-EB695943E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681788" y="2338041"/>
              <a:ext cx="388705" cy="388705"/>
            </a:xfrm>
            <a:prstGeom prst="rect">
              <a:avLst/>
            </a:prstGeom>
          </p:spPr>
        </p:pic>
        <p:pic>
          <p:nvPicPr>
            <p:cNvPr id="24" name="Grafik 124">
              <a:extLst>
                <a:ext uri="{FF2B5EF4-FFF2-40B4-BE49-F238E27FC236}">
                  <a16:creationId xmlns:a16="http://schemas.microsoft.com/office/drawing/2014/main" id="{F1F046DA-93D5-35E1-BF66-D672B606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90912" y="2355701"/>
              <a:ext cx="368034" cy="368034"/>
            </a:xfrm>
            <a:prstGeom prst="rect">
              <a:avLst/>
            </a:prstGeom>
          </p:spPr>
        </p:pic>
        <p:sp>
          <p:nvSpPr>
            <p:cNvPr id="25" name="Textfeld 127">
              <a:extLst>
                <a:ext uri="{FF2B5EF4-FFF2-40B4-BE49-F238E27FC236}">
                  <a16:creationId xmlns:a16="http://schemas.microsoft.com/office/drawing/2014/main" id="{09ECB61D-590F-9EF0-F487-8E801E036569}"/>
                </a:ext>
              </a:extLst>
            </p:cNvPr>
            <p:cNvSpPr txBox="1"/>
            <p:nvPr/>
          </p:nvSpPr>
          <p:spPr>
            <a:xfrm>
              <a:off x="3486608" y="2694017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26" name="Textfeld 125">
              <a:extLst>
                <a:ext uri="{FF2B5EF4-FFF2-40B4-BE49-F238E27FC236}">
                  <a16:creationId xmlns:a16="http://schemas.microsoft.com/office/drawing/2014/main" id="{5E713251-458F-28C5-2753-DE8C4E36A2AB}"/>
                </a:ext>
              </a:extLst>
            </p:cNvPr>
            <p:cNvSpPr txBox="1"/>
            <p:nvPr/>
          </p:nvSpPr>
          <p:spPr>
            <a:xfrm>
              <a:off x="4212150" y="2690380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27" name="Textfeld 123">
              <a:extLst>
                <a:ext uri="{FF2B5EF4-FFF2-40B4-BE49-F238E27FC236}">
                  <a16:creationId xmlns:a16="http://schemas.microsoft.com/office/drawing/2014/main" id="{3C9E8F88-7AAD-BF72-932E-3B28C1CD3677}"/>
                </a:ext>
              </a:extLst>
            </p:cNvPr>
            <p:cNvSpPr txBox="1"/>
            <p:nvPr/>
          </p:nvSpPr>
          <p:spPr>
            <a:xfrm>
              <a:off x="4918667" y="2692459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34EEAB1-24DD-01FF-064C-386E80C7E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7587" y="2216930"/>
              <a:ext cx="526231" cy="526231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8CABCCF-063D-2702-EEC4-12D44938BCAA}"/>
              </a:ext>
            </a:extLst>
          </p:cNvPr>
          <p:cNvGrpSpPr/>
          <p:nvPr/>
        </p:nvGrpSpPr>
        <p:grpSpPr>
          <a:xfrm>
            <a:off x="2583478" y="6355913"/>
            <a:ext cx="1073079" cy="292628"/>
            <a:chOff x="2363518" y="3791854"/>
            <a:chExt cx="2981325" cy="636071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448D235-88A9-4274-D190-C91D29A02C46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18B62FC8-3DD3-A3A1-CAAB-97DB0C9E45DA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8A114313-312E-ED06-2375-C14521F35FAF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375539F9-8F24-FDA0-A9D8-7A94BD70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45" name="Pfeil: nach oben und unten 44">
              <a:extLst>
                <a:ext uri="{FF2B5EF4-FFF2-40B4-BE49-F238E27FC236}">
                  <a16:creationId xmlns:a16="http://schemas.microsoft.com/office/drawing/2014/main" id="{62306C3C-0ED8-0AD7-B588-0618AADAAEC6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42E731DA-D44D-7486-1EA9-12720C279227}"/>
              </a:ext>
            </a:extLst>
          </p:cNvPr>
          <p:cNvGrpSpPr/>
          <p:nvPr/>
        </p:nvGrpSpPr>
        <p:grpSpPr>
          <a:xfrm rot="5400000">
            <a:off x="3849644" y="6264504"/>
            <a:ext cx="703041" cy="276182"/>
            <a:chOff x="2363518" y="3791854"/>
            <a:chExt cx="2981325" cy="636071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76377D63-C215-DF47-D0E1-5EF8430DDF8E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A0F099D-BCDD-DB7E-F075-119B376B7ADB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B55BFD8-1F21-3645-F7BD-C86FE2E71F47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57A126E9-D03D-A5D8-878B-CA7C91E8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51" name="Pfeil: nach oben und unten 50">
              <a:extLst>
                <a:ext uri="{FF2B5EF4-FFF2-40B4-BE49-F238E27FC236}">
                  <a16:creationId xmlns:a16="http://schemas.microsoft.com/office/drawing/2014/main" id="{9DBE8674-FBDD-A4FA-63DE-635D86661CB2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3" name="Grafik 52">
            <a:extLst>
              <a:ext uri="{FF2B5EF4-FFF2-40B4-BE49-F238E27FC236}">
                <a16:creationId xmlns:a16="http://schemas.microsoft.com/office/drawing/2014/main" id="{816B19D6-4BE1-C2E1-4F00-F90B1A3FD2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60104" y="6074129"/>
            <a:ext cx="551018" cy="551018"/>
          </a:xfrm>
          <a:prstGeom prst="rect">
            <a:avLst/>
          </a:prstGeom>
        </p:spPr>
      </p:pic>
      <p:pic>
        <p:nvPicPr>
          <p:cNvPr id="54" name="Inhaltsplatzhalter 4">
            <a:extLst>
              <a:ext uri="{FF2B5EF4-FFF2-40B4-BE49-F238E27FC236}">
                <a16:creationId xmlns:a16="http://schemas.microsoft.com/office/drawing/2014/main" id="{C5EAD126-341D-DC3E-5024-C12B40C94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4197" y="6082633"/>
            <a:ext cx="636743" cy="636743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D3E53481-7859-2DFE-4496-8704BC08AF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5055" y="6104746"/>
            <a:ext cx="571330" cy="5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5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1009C-F44E-4AF2-55C4-929E8B1C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8CBF01A-6E7D-64FE-90E7-CE1F31BB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Portalsystem</a:t>
            </a:r>
            <a:br>
              <a:rPr lang="de-DE"/>
            </a:br>
            <a:r>
              <a:rPr lang="de-DE" sz="2400" b="0"/>
              <a:t>Dosieren/Dispensen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A5B1E6-A257-D660-22AC-BBE82268D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Dosieranlagen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CCCD18A-778A-3294-C574-18BC5BF105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7F6664F-B2EE-FEDC-D0BB-D07E49BFFD54}"/>
              </a:ext>
            </a:extLst>
          </p:cNvPr>
          <p:cNvSpPr txBox="1"/>
          <p:nvPr/>
        </p:nvSpPr>
        <p:spPr>
          <a:xfrm>
            <a:off x="6960184" y="1926130"/>
            <a:ext cx="48867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>
                <a:solidFill>
                  <a:srgbClr val="003D6A"/>
                </a:solidFill>
              </a:rPr>
              <a:t>Besonderheit: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>
                <a:solidFill>
                  <a:srgbClr val="003D6A"/>
                </a:solidFill>
              </a:rPr>
              <a:t>Auslegung der Energiekette innerhalb des Einbaurahmens. Nutzung des Primärteils rechts bis zur Endplatte, ohne dass die Energiekette an dem Rahmen anschlägt. Komplett aufgebaut inklusive Brücke, Achsen, Energieketten und Verkabelung.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alt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Portal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>
                <a:solidFill>
                  <a:srgbClr val="003D6A"/>
                </a:solidFill>
              </a:rPr>
              <a:t>X1-Achse: Linearachse LDN-UL-0200,</a:t>
            </a:r>
            <a:br>
              <a:rPr lang="de-DE" altLang="de-DE">
                <a:solidFill>
                  <a:srgbClr val="003D6A"/>
                </a:solidFill>
              </a:rPr>
            </a:br>
            <a:r>
              <a:rPr lang="de-DE" altLang="de-DE">
                <a:solidFill>
                  <a:srgbClr val="003D6A"/>
                </a:solidFill>
              </a:rPr>
              <a:t>Hub 385 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>
                <a:solidFill>
                  <a:srgbClr val="003D6A"/>
                </a:solidFill>
              </a:rPr>
              <a:t>X2-Achse: Linearachse LDN-UL-0200,</a:t>
            </a:r>
            <a:br>
              <a:rPr lang="de-DE" altLang="de-DE">
                <a:solidFill>
                  <a:srgbClr val="003D6A"/>
                </a:solidFill>
              </a:rPr>
            </a:br>
            <a:r>
              <a:rPr lang="de-DE" altLang="de-DE">
                <a:solidFill>
                  <a:srgbClr val="003D6A"/>
                </a:solidFill>
              </a:rPr>
              <a:t>Hub 385 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>
                <a:solidFill>
                  <a:srgbClr val="003D6A"/>
                </a:solidFill>
              </a:rPr>
              <a:t>Y-Achse: Linearachse LDM-EL-0400-2,</a:t>
            </a:r>
            <a:br>
              <a:rPr lang="de-DE" altLang="de-DE">
                <a:solidFill>
                  <a:srgbClr val="003D6A"/>
                </a:solidFill>
              </a:rPr>
            </a:br>
            <a:r>
              <a:rPr lang="de-DE" altLang="de-DE">
                <a:solidFill>
                  <a:srgbClr val="003D6A"/>
                </a:solidFill>
              </a:rPr>
              <a:t>Hub 354 mm</a:t>
            </a:r>
            <a:endParaRPr lang="de-DE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6D80B20-ED47-050E-4200-8748ACEE1C5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4F7B57-048A-7EBA-3340-E77936878B0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35090D4-1584-B583-FA86-10DD3A2033F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0915E4E-D8A7-FA48-AC3D-EC1D8BF5364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12EF17D-4965-16C9-9307-B2F1B31D650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6D00D0B-F699-9FDA-5BC7-51508B89D5B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ED4D626-0632-5DB6-75C0-3334212FBB5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1DD23AF-AA9F-438B-606A-13971A22A7E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3D717D1-98DF-6A40-9779-1E8D3E789F0B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3F035258-A87F-1D38-41AC-88031F446B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2F3E251-4D6B-716E-225F-E99B75461F61}"/>
              </a:ext>
            </a:extLst>
          </p:cNvPr>
          <p:cNvGrpSpPr/>
          <p:nvPr/>
        </p:nvGrpSpPr>
        <p:grpSpPr>
          <a:xfrm>
            <a:off x="4614554" y="6059536"/>
            <a:ext cx="2316225" cy="723308"/>
            <a:chOff x="3486608" y="2216930"/>
            <a:chExt cx="2316225" cy="723308"/>
          </a:xfrm>
        </p:grpSpPr>
        <p:pic>
          <p:nvPicPr>
            <p:cNvPr id="23" name="Grafik 128">
              <a:extLst>
                <a:ext uri="{FF2B5EF4-FFF2-40B4-BE49-F238E27FC236}">
                  <a16:creationId xmlns:a16="http://schemas.microsoft.com/office/drawing/2014/main" id="{C0020A8D-002E-9890-ABAE-6907CFF2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681788" y="2338041"/>
              <a:ext cx="388705" cy="388705"/>
            </a:xfrm>
            <a:prstGeom prst="rect">
              <a:avLst/>
            </a:prstGeom>
          </p:spPr>
        </p:pic>
        <p:pic>
          <p:nvPicPr>
            <p:cNvPr id="24" name="Grafik 124">
              <a:extLst>
                <a:ext uri="{FF2B5EF4-FFF2-40B4-BE49-F238E27FC236}">
                  <a16:creationId xmlns:a16="http://schemas.microsoft.com/office/drawing/2014/main" id="{A289F8FC-7AF2-2335-A47B-951C7F2B5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190912" y="2355701"/>
              <a:ext cx="368034" cy="368034"/>
            </a:xfrm>
            <a:prstGeom prst="rect">
              <a:avLst/>
            </a:prstGeom>
          </p:spPr>
        </p:pic>
        <p:sp>
          <p:nvSpPr>
            <p:cNvPr id="25" name="Textfeld 127">
              <a:extLst>
                <a:ext uri="{FF2B5EF4-FFF2-40B4-BE49-F238E27FC236}">
                  <a16:creationId xmlns:a16="http://schemas.microsoft.com/office/drawing/2014/main" id="{154A5F56-E48C-F9EF-8F1D-1081C83967AB}"/>
                </a:ext>
              </a:extLst>
            </p:cNvPr>
            <p:cNvSpPr txBox="1"/>
            <p:nvPr/>
          </p:nvSpPr>
          <p:spPr>
            <a:xfrm>
              <a:off x="3486608" y="2694017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26" name="Textfeld 125">
              <a:extLst>
                <a:ext uri="{FF2B5EF4-FFF2-40B4-BE49-F238E27FC236}">
                  <a16:creationId xmlns:a16="http://schemas.microsoft.com/office/drawing/2014/main" id="{9355B2DF-5D5E-8599-7FE5-78948F38DB3B}"/>
                </a:ext>
              </a:extLst>
            </p:cNvPr>
            <p:cNvSpPr txBox="1"/>
            <p:nvPr/>
          </p:nvSpPr>
          <p:spPr>
            <a:xfrm>
              <a:off x="4212150" y="2690380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27" name="Textfeld 123">
              <a:extLst>
                <a:ext uri="{FF2B5EF4-FFF2-40B4-BE49-F238E27FC236}">
                  <a16:creationId xmlns:a16="http://schemas.microsoft.com/office/drawing/2014/main" id="{5FC6FFA2-6623-7880-4E00-1A1BFB5A2A64}"/>
                </a:ext>
              </a:extLst>
            </p:cNvPr>
            <p:cNvSpPr txBox="1"/>
            <p:nvPr/>
          </p:nvSpPr>
          <p:spPr>
            <a:xfrm>
              <a:off x="4928192" y="2692459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B559836-A21A-3827-6582-53D275E21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67587" y="2216930"/>
              <a:ext cx="526231" cy="526231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DA28953-0F63-D41D-6554-7B888274A99F}"/>
              </a:ext>
            </a:extLst>
          </p:cNvPr>
          <p:cNvGrpSpPr/>
          <p:nvPr/>
        </p:nvGrpSpPr>
        <p:grpSpPr>
          <a:xfrm>
            <a:off x="2583478" y="6355913"/>
            <a:ext cx="1073079" cy="292628"/>
            <a:chOff x="2363518" y="3791854"/>
            <a:chExt cx="2981325" cy="636071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47839EDD-2CAD-0CC4-3706-4A6B5CABC170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2BAA822E-A6E6-F083-A4EA-A2D52FDC92FE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6DC6DB8D-7D21-42DB-036F-E25DF29DB535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3EFD0239-522C-733B-EED5-5CA3BC27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34" name="Pfeil: nach oben und unten 33">
              <a:extLst>
                <a:ext uri="{FF2B5EF4-FFF2-40B4-BE49-F238E27FC236}">
                  <a16:creationId xmlns:a16="http://schemas.microsoft.com/office/drawing/2014/main" id="{9676D4DB-0B67-B115-0236-446FDF890CCF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AE86F609-5EF2-24D4-94E8-DCBEC29D0A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0992" y="6093753"/>
            <a:ext cx="614565" cy="614565"/>
          </a:xfrm>
          <a:prstGeom prst="rect">
            <a:avLst/>
          </a:prstGeom>
        </p:spPr>
      </p:pic>
      <p:pic>
        <p:nvPicPr>
          <p:cNvPr id="36" name="Inhaltsplatzhalter 4">
            <a:extLst>
              <a:ext uri="{FF2B5EF4-FFF2-40B4-BE49-F238E27FC236}">
                <a16:creationId xmlns:a16="http://schemas.microsoft.com/office/drawing/2014/main" id="{B9844DC8-36C7-AB2B-CCB6-704B959C9B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197" y="6082633"/>
            <a:ext cx="636743" cy="6367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C0DDFA-B243-C961-07C6-17F02F9DFD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5055" y="6104746"/>
            <a:ext cx="571330" cy="5713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607D81-C36C-F5C1-99D2-7BAD749077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97" y="1572892"/>
            <a:ext cx="4780531" cy="40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0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6006A-D067-6E26-805F-F8CB89E8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E3C9F1-F4DB-8BF5-7368-BF6681E1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Doppelgreifeinheit</a:t>
            </a:r>
            <a:br>
              <a:rPr lang="de-DE"/>
            </a:br>
            <a:r>
              <a:rPr lang="de-DE" sz="2400" b="0"/>
              <a:t>Be-/Entladen eines Dreh-/Fräszentrum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D4BE1F-6C01-1521-6FB2-C301431750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– Felgen / Räder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021FDC0-034A-173A-9DD9-671754702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036531E-2FDA-AA2E-453D-E36C4773B3F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F245652-D8DB-35C2-D8C2-EFE66DF504C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AD76065-6B3A-878E-F58F-44327FB6526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EB7B6E7-7154-F827-B9E9-03CF3ACF978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E68F577-1226-C105-DE05-4507B8184D9C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F31066F-A030-C16D-9EE2-C7C18530567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32FF497-5B6D-CE9B-43C0-C83692D8082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58649B5-5DB0-FF34-88CD-61D44C39B17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F610D70-3C18-24E4-94A7-26F087D9064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307CD0D-DAC1-4B83-97F6-0FF839FFFF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EAB8C7A-0675-0C47-E92D-740E57B8FA8F}"/>
              </a:ext>
            </a:extLst>
          </p:cNvPr>
          <p:cNvSpPr txBox="1"/>
          <p:nvPr/>
        </p:nvSpPr>
        <p:spPr>
          <a:xfrm>
            <a:off x="7064867" y="1722394"/>
            <a:ext cx="47921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Doppel 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zur Handhabung von Aluminiumfelgen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Gewichtsoptimierte Ausführung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Adapter als Fachwerkkonstruktion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Werkstücke: 14-24 Zoll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reibwerterhöhenden Spanneinsätzen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Schnittstelle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für den Anbau an Ihren Roboter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C6A6B89-3097-6F64-8FD4-723E44D415B2}"/>
              </a:ext>
            </a:extLst>
          </p:cNvPr>
          <p:cNvGrpSpPr/>
          <p:nvPr/>
        </p:nvGrpSpPr>
        <p:grpSpPr>
          <a:xfrm>
            <a:off x="4628271" y="6086884"/>
            <a:ext cx="2287650" cy="723308"/>
            <a:chOff x="3486608" y="2216930"/>
            <a:chExt cx="2287650" cy="723308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3C1D46E1-8C41-EF60-050D-A908C10493A8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5" name="Grafik 124">
                <a:extLst>
                  <a:ext uri="{FF2B5EF4-FFF2-40B4-BE49-F238E27FC236}">
                    <a16:creationId xmlns:a16="http://schemas.microsoft.com/office/drawing/2014/main" id="{5F2D0B8D-7DE0-D070-23DE-BD71F022E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6" name="Textfeld 127">
                <a:extLst>
                  <a:ext uri="{FF2B5EF4-FFF2-40B4-BE49-F238E27FC236}">
                    <a16:creationId xmlns:a16="http://schemas.microsoft.com/office/drawing/2014/main" id="{A6623358-FD06-26D7-9266-F67157D3D38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37" name="Textfeld 125">
                <a:extLst>
                  <a:ext uri="{FF2B5EF4-FFF2-40B4-BE49-F238E27FC236}">
                    <a16:creationId xmlns:a16="http://schemas.microsoft.com/office/drawing/2014/main" id="{42A41517-70D8-0174-941D-BEA11524DE87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38" name="Textfeld 123">
                <a:extLst>
                  <a:ext uri="{FF2B5EF4-FFF2-40B4-BE49-F238E27FC236}">
                    <a16:creationId xmlns:a16="http://schemas.microsoft.com/office/drawing/2014/main" id="{0F1943F9-CA4C-6910-C044-EF51E1A2B7AD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BA02CC2C-D764-6934-40C0-CD413D5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744EF56D-36A0-5BE3-09AB-0D466F0B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EE6EAD5-AABF-CB3B-955F-0B24022A7DC4}"/>
              </a:ext>
            </a:extLst>
          </p:cNvPr>
          <p:cNvGrpSpPr/>
          <p:nvPr/>
        </p:nvGrpSpPr>
        <p:grpSpPr>
          <a:xfrm>
            <a:off x="814602" y="5947935"/>
            <a:ext cx="828904" cy="872836"/>
            <a:chOff x="6116447" y="4295683"/>
            <a:chExt cx="648892" cy="613981"/>
          </a:xfrm>
        </p:grpSpPr>
        <p:pic>
          <p:nvPicPr>
            <p:cNvPr id="41" name="Grafik 40" descr="Ärger mit einfarbiger Füllung">
              <a:extLst>
                <a:ext uri="{FF2B5EF4-FFF2-40B4-BE49-F238E27FC236}">
                  <a16:creationId xmlns:a16="http://schemas.microsoft.com/office/drawing/2014/main" id="{2C837C45-A1AB-42AA-E9B2-08A86C0F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20020" y="4295683"/>
              <a:ext cx="645319" cy="613981"/>
            </a:xfrm>
            <a:prstGeom prst="rect">
              <a:avLst/>
            </a:prstGeom>
          </p:spPr>
        </p:pic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A7F6EA57-3A0D-54E6-7DE3-CEA3CA9FA2EC}"/>
                </a:ext>
              </a:extLst>
            </p:cNvPr>
            <p:cNvSpPr/>
            <p:nvPr/>
          </p:nvSpPr>
          <p:spPr>
            <a:xfrm>
              <a:off x="6359335" y="4524091"/>
              <a:ext cx="166688" cy="15716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4472C4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E11971FD-8150-7187-F869-8BD162712D28}"/>
                </a:ext>
              </a:extLst>
            </p:cNvPr>
            <p:cNvSpPr/>
            <p:nvPr/>
          </p:nvSpPr>
          <p:spPr>
            <a:xfrm>
              <a:off x="6199791" y="4378247"/>
              <a:ext cx="485775" cy="448850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35661A7A-B34B-AE5B-C650-3BD05FCA9659}"/>
                </a:ext>
              </a:extLst>
            </p:cNvPr>
            <p:cNvSpPr/>
            <p:nvPr/>
          </p:nvSpPr>
          <p:spPr>
            <a:xfrm>
              <a:off x="6116447" y="4378247"/>
              <a:ext cx="485775" cy="448850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23C7553-2CB4-4F9C-BEBF-7F4976A718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92" y="1804442"/>
            <a:ext cx="6594672" cy="37977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BF163C4-7AEF-A902-CFF2-1E0CEEDF60A8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6" name="Rechteck 80">
              <a:extLst>
                <a:ext uri="{FF2B5EF4-FFF2-40B4-BE49-F238E27FC236}">
                  <a16:creationId xmlns:a16="http://schemas.microsoft.com/office/drawing/2014/main" id="{F95FB909-5B7C-786E-CBBE-0DD9D043CD5F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81">
              <a:extLst>
                <a:ext uri="{FF2B5EF4-FFF2-40B4-BE49-F238E27FC236}">
                  <a16:creationId xmlns:a16="http://schemas.microsoft.com/office/drawing/2014/main" id="{F4F139E1-7871-74B0-8986-0625809B0175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rechts gekrümmt 82">
              <a:extLst>
                <a:ext uri="{FF2B5EF4-FFF2-40B4-BE49-F238E27FC236}">
                  <a16:creationId xmlns:a16="http://schemas.microsoft.com/office/drawing/2014/main" id="{84AF66F2-8D50-F1C2-A999-383F5A5B3222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" name="Pfeil: nach links gekrümmt 83">
              <a:extLst>
                <a:ext uri="{FF2B5EF4-FFF2-40B4-BE49-F238E27FC236}">
                  <a16:creationId xmlns:a16="http://schemas.microsoft.com/office/drawing/2014/main" id="{6ABA39DB-D99F-BCA7-2AB2-EC5C8AA1B48D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01F8FE9-3722-E7E4-8DC7-5B10A4D47CCC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64361EF-5F17-C610-B0CB-490956C9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E12A2CD-E331-DB98-5817-B19E6B7A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FA0B13F-B6D2-D906-CF10-3570176C9EDD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Pfeil: Chevron 14">
              <a:extLst>
                <a:ext uri="{FF2B5EF4-FFF2-40B4-BE49-F238E27FC236}">
                  <a16:creationId xmlns:a16="http://schemas.microsoft.com/office/drawing/2014/main" id="{B790DDC6-C6D4-67FE-CAF0-C160338C2EAA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9FE9E5C-7F06-262E-8133-DD5EFD62513D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C278D06-F726-5C11-38F2-DAE0AC671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9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31E5A-DF74-FEC9-0A85-DA6092623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2FF0600-9C36-4F24-4EA8-655571F4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Pick and Place Einheit PPU-E</a:t>
            </a:r>
            <a:br>
              <a:rPr lang="de-DE"/>
            </a:br>
            <a:r>
              <a:rPr lang="de-DE" sz="2400" b="0"/>
              <a:t>Zuführen von Scheiben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6CE6D7-402B-4C32-851F-521F53DF3F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Kleinteile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2E23747-4C0E-49B9-6BCF-802D4C96B5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9C125F5-385D-463C-31B8-35BFD9E0396C}"/>
              </a:ext>
            </a:extLst>
          </p:cNvPr>
          <p:cNvSpPr txBox="1"/>
          <p:nvPr/>
        </p:nvSpPr>
        <p:spPr>
          <a:xfrm>
            <a:off x="6860567" y="1743379"/>
            <a:ext cx="498908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Applikation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Zuführen und bestücken in einer Montagelinie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Mehrwert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Schnelle und präzise Zuführung von verschiedenen Teilen auf engstem Raum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Kundenvorteil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Schnell und präzise, kleiner Einbauraum, hohe Verfügbarkeit, langlebig und wartungsarm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Besonderheit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Zentralschmierung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0E6DFAD-4B1A-F2DF-79EC-53532E325B8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E7627BE-8008-7155-ECCE-7D6A1793133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34F2C78-56B2-9390-9085-645C9476A90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E6815BB-6B73-9D24-4741-A046DCEAF9A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5A32A2B-5A77-C349-BD06-C2F8D2BAED8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C9AC581-EB6B-861B-866D-42930AEAE09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5ED0C1E-7EB6-4EE1-BD97-816F5AB5017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B09B0B2-E32F-E238-0AFE-AF04BFF141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7751CE4-ABB3-A5F7-94D6-C4F86CF808D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0868BF2-21DA-57C9-E5CB-3D3D184D8C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1" name="DD4C9B04-DFF8-40E1-BB3A-CD29B94B8794" descr="DD4C9B04-DFF8-40E1-BB3A-CD29B94B8794">
            <a:extLst>
              <a:ext uri="{FF2B5EF4-FFF2-40B4-BE49-F238E27FC236}">
                <a16:creationId xmlns:a16="http://schemas.microsoft.com/office/drawing/2014/main" id="{2CECE0D2-B7D4-59F1-AD3C-4F2EC7FD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4" y="1687068"/>
            <a:ext cx="4672619" cy="35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1E00162-9501-2313-948C-73A6EC6D4028}"/>
              </a:ext>
            </a:extLst>
          </p:cNvPr>
          <p:cNvGrpSpPr/>
          <p:nvPr/>
        </p:nvGrpSpPr>
        <p:grpSpPr>
          <a:xfrm>
            <a:off x="2348504" y="6103606"/>
            <a:ext cx="757979" cy="592732"/>
            <a:chOff x="1421176" y="3256861"/>
            <a:chExt cx="1919688" cy="1424868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C73335E-A355-A870-25BF-B2D5628718CE}"/>
                </a:ext>
              </a:extLst>
            </p:cNvPr>
            <p:cNvSpPr/>
            <p:nvPr/>
          </p:nvSpPr>
          <p:spPr>
            <a:xfrm>
              <a:off x="1421176" y="3592930"/>
              <a:ext cx="1740664" cy="1748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CAC3674A-972E-9679-C37B-993506615E90}"/>
                </a:ext>
              </a:extLst>
            </p:cNvPr>
            <p:cNvSpPr/>
            <p:nvPr/>
          </p:nvSpPr>
          <p:spPr>
            <a:xfrm>
              <a:off x="1600200" y="3429000"/>
              <a:ext cx="877824" cy="125272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: nach oben und unten 24">
              <a:extLst>
                <a:ext uri="{FF2B5EF4-FFF2-40B4-BE49-F238E27FC236}">
                  <a16:creationId xmlns:a16="http://schemas.microsoft.com/office/drawing/2014/main" id="{DC265DAA-E34A-F7F5-AB33-78DDD5F02632}"/>
                </a:ext>
              </a:extLst>
            </p:cNvPr>
            <p:cNvSpPr/>
            <p:nvPr/>
          </p:nvSpPr>
          <p:spPr>
            <a:xfrm>
              <a:off x="3249975" y="3429001"/>
              <a:ext cx="90889" cy="125272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Pfeil: nach links und rechts 25">
              <a:extLst>
                <a:ext uri="{FF2B5EF4-FFF2-40B4-BE49-F238E27FC236}">
                  <a16:creationId xmlns:a16="http://schemas.microsoft.com/office/drawing/2014/main" id="{2F25D9AE-8126-C0D8-F9FA-992082D543BD}"/>
                </a:ext>
              </a:extLst>
            </p:cNvPr>
            <p:cNvSpPr/>
            <p:nvPr/>
          </p:nvSpPr>
          <p:spPr>
            <a:xfrm>
              <a:off x="1600200" y="3256861"/>
              <a:ext cx="1561640" cy="9226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77">
            <a:extLst>
              <a:ext uri="{FF2B5EF4-FFF2-40B4-BE49-F238E27FC236}">
                <a16:creationId xmlns:a16="http://schemas.microsoft.com/office/drawing/2014/main" id="{6C6CBB5E-991A-7C14-A747-1B11DB67F3F3}"/>
              </a:ext>
            </a:extLst>
          </p:cNvPr>
          <p:cNvGrpSpPr/>
          <p:nvPr/>
        </p:nvGrpSpPr>
        <p:grpSpPr>
          <a:xfrm>
            <a:off x="3175730" y="6152039"/>
            <a:ext cx="473177" cy="589284"/>
            <a:chOff x="8899398" y="2717009"/>
            <a:chExt cx="791492" cy="1693066"/>
          </a:xfrm>
        </p:grpSpPr>
        <p:sp>
          <p:nvSpPr>
            <p:cNvPr id="28" name="Rechteck 80">
              <a:extLst>
                <a:ext uri="{FF2B5EF4-FFF2-40B4-BE49-F238E27FC236}">
                  <a16:creationId xmlns:a16="http://schemas.microsoft.com/office/drawing/2014/main" id="{D2F6C40F-21A0-AB31-D2DB-D4F9A08BBB96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81">
              <a:extLst>
                <a:ext uri="{FF2B5EF4-FFF2-40B4-BE49-F238E27FC236}">
                  <a16:creationId xmlns:a16="http://schemas.microsoft.com/office/drawing/2014/main" id="{8A831878-3A54-98E4-448D-0B6AF7162477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: nach rechts gekrümmt 82">
              <a:extLst>
                <a:ext uri="{FF2B5EF4-FFF2-40B4-BE49-F238E27FC236}">
                  <a16:creationId xmlns:a16="http://schemas.microsoft.com/office/drawing/2014/main" id="{8573BE39-E984-7E6D-EFE4-3B5F6048CA90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1" name="Pfeil: nach links gekrümmt 83">
              <a:extLst>
                <a:ext uri="{FF2B5EF4-FFF2-40B4-BE49-F238E27FC236}">
                  <a16:creationId xmlns:a16="http://schemas.microsoft.com/office/drawing/2014/main" id="{3AD07C0F-1F12-D92B-B770-D161D449B06E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72A5793-CDD1-0AF3-8182-1B48F3081853}"/>
              </a:ext>
            </a:extLst>
          </p:cNvPr>
          <p:cNvGrpSpPr/>
          <p:nvPr/>
        </p:nvGrpSpPr>
        <p:grpSpPr>
          <a:xfrm>
            <a:off x="4604042" y="6094537"/>
            <a:ext cx="2316225" cy="612936"/>
            <a:chOff x="4558826" y="6178245"/>
            <a:chExt cx="2316225" cy="612936"/>
          </a:xfrm>
        </p:grpSpPr>
        <p:pic>
          <p:nvPicPr>
            <p:cNvPr id="33" name="Grafik 128">
              <a:extLst>
                <a:ext uri="{FF2B5EF4-FFF2-40B4-BE49-F238E27FC236}">
                  <a16:creationId xmlns:a16="http://schemas.microsoft.com/office/drawing/2014/main" id="{D4DF641A-2AB6-6BCF-3DE4-2DDD5771B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4" name="Grafik 126">
              <a:extLst>
                <a:ext uri="{FF2B5EF4-FFF2-40B4-BE49-F238E27FC236}">
                  <a16:creationId xmlns:a16="http://schemas.microsoft.com/office/drawing/2014/main" id="{E91E0706-9B51-426C-5E99-57B463B4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5" name="Grafik 124">
              <a:extLst>
                <a:ext uri="{FF2B5EF4-FFF2-40B4-BE49-F238E27FC236}">
                  <a16:creationId xmlns:a16="http://schemas.microsoft.com/office/drawing/2014/main" id="{92CBD82D-41FC-B172-7753-AD6A5DA99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6" name="Textfeld 127">
              <a:extLst>
                <a:ext uri="{FF2B5EF4-FFF2-40B4-BE49-F238E27FC236}">
                  <a16:creationId xmlns:a16="http://schemas.microsoft.com/office/drawing/2014/main" id="{FB0C23F9-FD8E-B36C-89C7-CC311E8C1F2C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7" name="Textfeld 125">
              <a:extLst>
                <a:ext uri="{FF2B5EF4-FFF2-40B4-BE49-F238E27FC236}">
                  <a16:creationId xmlns:a16="http://schemas.microsoft.com/office/drawing/2014/main" id="{BC58C37C-3C7D-FAA5-42E5-C68A7BF22009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8" name="Textfeld 123">
              <a:extLst>
                <a:ext uri="{FF2B5EF4-FFF2-40B4-BE49-F238E27FC236}">
                  <a16:creationId xmlns:a16="http://schemas.microsoft.com/office/drawing/2014/main" id="{2AF9B5BE-C663-C976-853F-49BA6FF143AE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2EB08B0-57A9-B0AF-7720-46D3AF95E70F}"/>
              </a:ext>
            </a:extLst>
          </p:cNvPr>
          <p:cNvGrpSpPr/>
          <p:nvPr/>
        </p:nvGrpSpPr>
        <p:grpSpPr>
          <a:xfrm>
            <a:off x="3782165" y="6206139"/>
            <a:ext cx="517615" cy="419008"/>
            <a:chOff x="4749430" y="2974495"/>
            <a:chExt cx="2215224" cy="2106551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34CAFABB-9C71-0A0E-F298-B4DA162F4316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AAB39534-B6B1-7CAB-5BDC-DF8FBDAFE369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4" name="Rechteck: obere Ecken abgeschnitten 43">
              <a:extLst>
                <a:ext uri="{FF2B5EF4-FFF2-40B4-BE49-F238E27FC236}">
                  <a16:creationId xmlns:a16="http://schemas.microsoft.com/office/drawing/2014/main" id="{273883B7-B797-49F7-DEE8-DDE78E594E16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8253CFA3-EB16-7151-5A91-54ED3A5162FF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6" name="Rechteck: obere Ecken abgeschnitten 45">
              <a:extLst>
                <a:ext uri="{FF2B5EF4-FFF2-40B4-BE49-F238E27FC236}">
                  <a16:creationId xmlns:a16="http://schemas.microsoft.com/office/drawing/2014/main" id="{7D03C381-E1D1-C113-D63B-5BB5AF6CAD25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9206C66A-6352-CFF7-34AF-7E14D5DD2AB6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48" name="Grafik 47">
            <a:extLst>
              <a:ext uri="{FF2B5EF4-FFF2-40B4-BE49-F238E27FC236}">
                <a16:creationId xmlns:a16="http://schemas.microsoft.com/office/drawing/2014/main" id="{0642089F-3895-26C6-F2DD-76A07A38E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2349" y="6106667"/>
            <a:ext cx="526300" cy="5263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C2DB557-EB8D-F52F-A571-E88CFC51C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8684" y="6118083"/>
            <a:ext cx="514884" cy="51488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B8BCB9A-B1B1-1045-E61F-DB545D3AA5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60104" y="6074129"/>
            <a:ext cx="551018" cy="5510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1F976A-49EA-0A3E-FA0E-B7768F6D46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638" y="3408858"/>
            <a:ext cx="2160001" cy="19485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70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DF8F1-5E16-E24E-305D-763B61C6E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CB3E6-D362-5BC9-31DF-1007754F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Anheben von Ladungsträgern zur automatisierten Entladung</a:t>
            </a:r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5B4301-724C-E487-4839-A6EDADFFF4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noProof="0" smtClean="0"/>
              <a:pPr/>
              <a:t>3</a:t>
            </a:fld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502AE7-16E4-20A0-6328-8261C403C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Intralogistik</a:t>
            </a:r>
          </a:p>
        </p:txBody>
      </p:sp>
      <p:pic>
        <p:nvPicPr>
          <p:cNvPr id="9" name="E-Mobility_Prismatic-Cells_Animation_DE_EN_1124">
            <a:hlinkClick r:id="" action="ppaction://media"/>
            <a:extLst>
              <a:ext uri="{FF2B5EF4-FFF2-40B4-BE49-F238E27FC236}">
                <a16:creationId xmlns:a16="http://schemas.microsoft.com/office/drawing/2014/main" id="{2B65DDE2-25DF-7B07-828C-CA41E32AC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275" r="36171"/>
          <a:stretch>
            <a:fillRect/>
          </a:stretch>
        </p:blipFill>
        <p:spPr>
          <a:xfrm>
            <a:off x="680935" y="1716253"/>
            <a:ext cx="3865124" cy="4572000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23733E3-14CA-393C-2C11-AAFEC3013C67}"/>
              </a:ext>
            </a:extLst>
          </p:cNvPr>
          <p:cNvGrpSpPr/>
          <p:nvPr/>
        </p:nvGrpSpPr>
        <p:grpSpPr>
          <a:xfrm>
            <a:off x="8277626" y="1711583"/>
            <a:ext cx="1322016" cy="1440000"/>
            <a:chOff x="8832099" y="1711583"/>
            <a:chExt cx="1322016" cy="1440000"/>
          </a:xfrm>
        </p:grpSpPr>
        <p:pic>
          <p:nvPicPr>
            <p:cNvPr id="13" name="Picture 2" descr="Ladungsträger für Batterien und Glasdächer">
              <a:extLst>
                <a:ext uri="{FF2B5EF4-FFF2-40B4-BE49-F238E27FC236}">
                  <a16:creationId xmlns:a16="http://schemas.microsoft.com/office/drawing/2014/main" id="{694E3EDD-F16D-7C0D-3EA6-5DD2CF6EC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Ladungsträger für Batterien und Glasdächer">
              <a:extLst>
                <a:ext uri="{FF2B5EF4-FFF2-40B4-BE49-F238E27FC236}">
                  <a16:creationId xmlns:a16="http://schemas.microsoft.com/office/drawing/2014/main" id="{0C4F2AB3-50A7-0BA7-88E5-4CBF03490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8369" r="92766">
                          <a14:foregroundMark x1="8369" y1="33854" x2="8369" y2="33854"/>
                          <a14:foregroundMark x1="92766" y1="37500" x2="92766" y2="37500"/>
                          <a14:backgroundMark x1="14184" y1="48698" x2="40000" y2="62500"/>
                          <a14:backgroundMark x1="40000" y1="62500" x2="88511" y2="5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F22A8B84-E897-0144-EB2B-D4D3B50D655C}"/>
              </a:ext>
            </a:extLst>
          </p:cNvPr>
          <p:cNvSpPr txBox="1"/>
          <p:nvPr/>
        </p:nvSpPr>
        <p:spPr>
          <a:xfrm>
            <a:off x="6174647" y="2154584"/>
            <a:ext cx="18049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Handling der Abdeckung</a:t>
            </a:r>
          </a:p>
        </p:txBody>
      </p:sp>
      <p:sp>
        <p:nvSpPr>
          <p:cNvPr id="17" name="Additionszeichen 16">
            <a:extLst>
              <a:ext uri="{FF2B5EF4-FFF2-40B4-BE49-F238E27FC236}">
                <a16:creationId xmlns:a16="http://schemas.microsoft.com/office/drawing/2014/main" id="{5A589A11-E78F-16D3-6238-CF20DF76483C}"/>
              </a:ext>
            </a:extLst>
          </p:cNvPr>
          <p:cNvSpPr/>
          <p:nvPr/>
        </p:nvSpPr>
        <p:spPr>
          <a:xfrm>
            <a:off x="5355900" y="2192183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D3B5312-55B4-D0AC-0140-C558B5D3EE8C}"/>
              </a:ext>
            </a:extLst>
          </p:cNvPr>
          <p:cNvGrpSpPr/>
          <p:nvPr/>
        </p:nvGrpSpPr>
        <p:grpSpPr>
          <a:xfrm>
            <a:off x="7845602" y="3436769"/>
            <a:ext cx="1822980" cy="1332000"/>
            <a:chOff x="6212945" y="1687069"/>
            <a:chExt cx="2200276" cy="1737632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E6E43CC1-4859-F453-9F3C-C573A38B7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C6A99B1-998B-A9E7-F6CF-62BCB2AE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45" b="145"/>
            <a:stretch/>
          </p:blipFill>
          <p:spPr>
            <a:xfrm>
              <a:off x="6727295" y="1937758"/>
              <a:ext cx="1123951" cy="123625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FEE1CC83-4D35-A0F4-DAEF-4438395D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7289270" y="2188445"/>
              <a:ext cx="1123951" cy="1236256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560BCE5-6141-AF62-5359-49F3EDE6D65D}"/>
              </a:ext>
            </a:extLst>
          </p:cNvPr>
          <p:cNvGrpSpPr/>
          <p:nvPr/>
        </p:nvGrpSpPr>
        <p:grpSpPr>
          <a:xfrm>
            <a:off x="10323592" y="3532853"/>
            <a:ext cx="1357370" cy="1139832"/>
            <a:chOff x="6212945" y="1687069"/>
            <a:chExt cx="1638301" cy="1486944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E1FD6281-4224-0F0B-DDCF-8D1520B2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577778F-0B8D-CA87-E088-C2EB96F3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727295" y="1937757"/>
              <a:ext cx="1123951" cy="1236256"/>
            </a:xfrm>
            <a:prstGeom prst="rect">
              <a:avLst/>
            </a:prstGeom>
          </p:spPr>
        </p:pic>
      </p:grp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B0AD1DA8-E207-89C7-2C1E-31F371091453}"/>
              </a:ext>
            </a:extLst>
          </p:cNvPr>
          <p:cNvSpPr/>
          <p:nvPr/>
        </p:nvSpPr>
        <p:spPr>
          <a:xfrm>
            <a:off x="9780087" y="3958769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B2996C3-02FD-9DCB-8BD7-4E815E3A3482}"/>
              </a:ext>
            </a:extLst>
          </p:cNvPr>
          <p:cNvSpPr txBox="1"/>
          <p:nvPr/>
        </p:nvSpPr>
        <p:spPr>
          <a:xfrm>
            <a:off x="6174646" y="3964270"/>
            <a:ext cx="15180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Platzsparend</a:t>
            </a:r>
          </a:p>
        </p:txBody>
      </p:sp>
      <p:sp>
        <p:nvSpPr>
          <p:cNvPr id="29" name="Additionszeichen 28">
            <a:extLst>
              <a:ext uri="{FF2B5EF4-FFF2-40B4-BE49-F238E27FC236}">
                <a16:creationId xmlns:a16="http://schemas.microsoft.com/office/drawing/2014/main" id="{F46D353B-ED75-102C-5D51-106078CEF056}"/>
              </a:ext>
            </a:extLst>
          </p:cNvPr>
          <p:cNvSpPr/>
          <p:nvPr/>
        </p:nvSpPr>
        <p:spPr>
          <a:xfrm>
            <a:off x="5355900" y="3863369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F7F33B-C484-F923-5109-56862E358018}"/>
              </a:ext>
            </a:extLst>
          </p:cNvPr>
          <p:cNvSpPr txBox="1"/>
          <p:nvPr/>
        </p:nvSpPr>
        <p:spPr>
          <a:xfrm>
            <a:off x="6174647" y="5478480"/>
            <a:ext cx="1258358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Höchste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Flexibilität</a:t>
            </a:r>
          </a:p>
        </p:txBody>
      </p:sp>
      <p:sp>
        <p:nvSpPr>
          <p:cNvPr id="32" name="Additionszeichen 31">
            <a:extLst>
              <a:ext uri="{FF2B5EF4-FFF2-40B4-BE49-F238E27FC236}">
                <a16:creationId xmlns:a16="http://schemas.microsoft.com/office/drawing/2014/main" id="{4481784C-B282-CEEA-25B3-6E81931E24EB}"/>
              </a:ext>
            </a:extLst>
          </p:cNvPr>
          <p:cNvSpPr/>
          <p:nvPr/>
        </p:nvSpPr>
        <p:spPr>
          <a:xfrm>
            <a:off x="5355900" y="5535315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4FED145-5E61-BA4D-DCE2-F4A0849BD9A1}"/>
              </a:ext>
            </a:extLst>
          </p:cNvPr>
          <p:cNvGrpSpPr/>
          <p:nvPr/>
        </p:nvGrpSpPr>
        <p:grpSpPr>
          <a:xfrm>
            <a:off x="9990330" y="5459833"/>
            <a:ext cx="1530286" cy="658385"/>
            <a:chOff x="8229343" y="4664483"/>
            <a:chExt cx="1265567" cy="691751"/>
          </a:xfrm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5C7B9590-065E-B219-45FF-80CC9551E3FB}"/>
                </a:ext>
              </a:extLst>
            </p:cNvPr>
            <p:cNvSpPr/>
            <p:nvPr/>
          </p:nvSpPr>
          <p:spPr>
            <a:xfrm>
              <a:off x="8305543" y="5183549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7662388-5DE8-77AD-657E-20825F7096CC}"/>
                </a:ext>
              </a:extLst>
            </p:cNvPr>
            <p:cNvSpPr/>
            <p:nvPr/>
          </p:nvSpPr>
          <p:spPr>
            <a:xfrm>
              <a:off x="8278169" y="500969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3757994-2A18-4567-9028-204936D39F81}"/>
                </a:ext>
              </a:extLst>
            </p:cNvPr>
            <p:cNvSpPr/>
            <p:nvPr/>
          </p:nvSpPr>
          <p:spPr>
            <a:xfrm>
              <a:off x="8229343" y="4838337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C892A2E0-3C4C-FFCA-E683-73237394E709}"/>
                </a:ext>
              </a:extLst>
            </p:cNvPr>
            <p:cNvSpPr/>
            <p:nvPr/>
          </p:nvSpPr>
          <p:spPr>
            <a:xfrm>
              <a:off x="8273549" y="466448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E0C322A-7419-29E2-96A2-8FB1E7078900}"/>
              </a:ext>
            </a:extLst>
          </p:cNvPr>
          <p:cNvGrpSpPr/>
          <p:nvPr/>
        </p:nvGrpSpPr>
        <p:grpSpPr>
          <a:xfrm>
            <a:off x="7709149" y="5324715"/>
            <a:ext cx="1174935" cy="900000"/>
            <a:chOff x="7740976" y="4465751"/>
            <a:chExt cx="971687" cy="930390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992CC6A9-C925-B15A-F583-9D1639A64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976" y="4465751"/>
              <a:ext cx="971687" cy="930390"/>
            </a:xfrm>
            <a:prstGeom prst="rect">
              <a:avLst/>
            </a:prstGeom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40ACFD03-B614-290D-D7F5-01C8DC9B3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7292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9C3F8576-C205-9A22-2630-D2EAF37924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175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66748AFF-F320-3070-DE20-B5E1FDC0EB36}"/>
              </a:ext>
            </a:extLst>
          </p:cNvPr>
          <p:cNvSpPr/>
          <p:nvPr/>
        </p:nvSpPr>
        <p:spPr>
          <a:xfrm>
            <a:off x="9221207" y="5630715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70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22770-96E8-DF7F-6A8E-FAF8E2DCC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80CB8AD-1CFE-E9DC-C11E-F5DCD891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2-Achs Lineareinheit</a:t>
            </a:r>
            <a:br>
              <a:rPr lang="de-DE"/>
            </a:br>
            <a:r>
              <a:rPr lang="de-DE" sz="2400" b="0"/>
              <a:t>Pick and Place von Kleinteilen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EAD726-8B74-90DB-5ECB-FEF0254AE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Montage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F2B4B02-2877-EE32-75E7-D527E7391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1C9225AE-D707-ED20-DCE5-47FACE481ADA}"/>
              </a:ext>
            </a:extLst>
          </p:cNvPr>
          <p:cNvSpPr txBox="1"/>
          <p:nvPr/>
        </p:nvSpPr>
        <p:spPr>
          <a:xfrm>
            <a:off x="7059540" y="2111818"/>
            <a:ext cx="47974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>
                <a:solidFill>
                  <a:srgbClr val="003D6A"/>
                </a:solidFill>
              </a:rPr>
              <a:t>Be- und Entladehandling</a:t>
            </a:r>
          </a:p>
          <a:p>
            <a:pPr marL="800100" lvl="1" indent="-342900">
              <a:spcBef>
                <a:spcPts val="6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X-Achse: Linearachse LDM-ES-0200-0300</a:t>
            </a:r>
          </a:p>
          <a:p>
            <a:pPr marL="800100" lvl="1" indent="-342900">
              <a:spcBef>
                <a:spcPts val="6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Z-Achse: Linearachse LDH-ES-0050-0100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spcBef>
                <a:spcPct val="5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800100" lvl="1" indent="-342900">
              <a:spcBef>
                <a:spcPts val="6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Hoch dynamisches Pick &amp; Place-System</a:t>
            </a:r>
          </a:p>
          <a:p>
            <a:pPr marL="800100" lvl="1" indent="-342900">
              <a:spcBef>
                <a:spcPts val="6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1600">
                <a:solidFill>
                  <a:srgbClr val="003D6A"/>
                </a:solidFill>
              </a:rPr>
              <a:t>Sehr kompakte Bauform, optimiert auf die Einbausituation beim Kunden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9A6962A-2F12-5EED-FF30-47660CBBE1C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95262F-D701-653C-A7B9-078DE16CC85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35976E9-7F5A-B786-DEBF-E291EFE9CEC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1BD6D5F-1CFA-7765-1CB2-9B0CB83CB2D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10CD102-F20F-575F-EE5D-209D626E9BA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66E2666-85A2-0FB6-5FED-3F50CC48A49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36776E2-93CA-16B0-44D4-CB2749E3BDB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1B3CEAE5-BCED-5966-AB68-FB99FD1E389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A101C12-40AB-09D5-E657-6EDAB9D08C9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3AE7666-943A-CA4E-912E-FDBD4EF735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9D6826D3-8A99-D1D1-B240-D5778399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3" y="2135981"/>
            <a:ext cx="5210725" cy="31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BCE72F7-B053-9CFA-95D8-54D8E17F7236}"/>
              </a:ext>
            </a:extLst>
          </p:cNvPr>
          <p:cNvGrpSpPr/>
          <p:nvPr/>
        </p:nvGrpSpPr>
        <p:grpSpPr>
          <a:xfrm>
            <a:off x="4614554" y="6059536"/>
            <a:ext cx="2306700" cy="723308"/>
            <a:chOff x="3486608" y="2216930"/>
            <a:chExt cx="2306700" cy="723308"/>
          </a:xfrm>
        </p:grpSpPr>
        <p:pic>
          <p:nvPicPr>
            <p:cNvPr id="23" name="Grafik 128">
              <a:extLst>
                <a:ext uri="{FF2B5EF4-FFF2-40B4-BE49-F238E27FC236}">
                  <a16:creationId xmlns:a16="http://schemas.microsoft.com/office/drawing/2014/main" id="{92F79B4F-1866-B128-EB51-60C587082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681788" y="2338041"/>
              <a:ext cx="388705" cy="388705"/>
            </a:xfrm>
            <a:prstGeom prst="rect">
              <a:avLst/>
            </a:prstGeom>
          </p:spPr>
        </p:pic>
        <p:pic>
          <p:nvPicPr>
            <p:cNvPr id="24" name="Grafik 124">
              <a:extLst>
                <a:ext uri="{FF2B5EF4-FFF2-40B4-BE49-F238E27FC236}">
                  <a16:creationId xmlns:a16="http://schemas.microsoft.com/office/drawing/2014/main" id="{7D8B9B39-2FE2-C13F-2EB9-2806E943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90912" y="2355701"/>
              <a:ext cx="368034" cy="368034"/>
            </a:xfrm>
            <a:prstGeom prst="rect">
              <a:avLst/>
            </a:prstGeom>
          </p:spPr>
        </p:pic>
        <p:sp>
          <p:nvSpPr>
            <p:cNvPr id="25" name="Textfeld 127">
              <a:extLst>
                <a:ext uri="{FF2B5EF4-FFF2-40B4-BE49-F238E27FC236}">
                  <a16:creationId xmlns:a16="http://schemas.microsoft.com/office/drawing/2014/main" id="{7E8189FF-B100-8CF5-7526-579030D8C743}"/>
                </a:ext>
              </a:extLst>
            </p:cNvPr>
            <p:cNvSpPr txBox="1"/>
            <p:nvPr/>
          </p:nvSpPr>
          <p:spPr>
            <a:xfrm>
              <a:off x="3486608" y="2694017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26" name="Textfeld 125">
              <a:extLst>
                <a:ext uri="{FF2B5EF4-FFF2-40B4-BE49-F238E27FC236}">
                  <a16:creationId xmlns:a16="http://schemas.microsoft.com/office/drawing/2014/main" id="{A5837995-8275-C345-94A9-E5853D33720D}"/>
                </a:ext>
              </a:extLst>
            </p:cNvPr>
            <p:cNvSpPr txBox="1"/>
            <p:nvPr/>
          </p:nvSpPr>
          <p:spPr>
            <a:xfrm>
              <a:off x="4212150" y="2690380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27" name="Textfeld 123">
              <a:extLst>
                <a:ext uri="{FF2B5EF4-FFF2-40B4-BE49-F238E27FC236}">
                  <a16:creationId xmlns:a16="http://schemas.microsoft.com/office/drawing/2014/main" id="{C074753C-FC40-975B-FDE1-2421FFC062F7}"/>
                </a:ext>
              </a:extLst>
            </p:cNvPr>
            <p:cNvSpPr txBox="1"/>
            <p:nvPr/>
          </p:nvSpPr>
          <p:spPr>
            <a:xfrm>
              <a:off x="4918667" y="2692459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372CA646-100D-1AC1-7ADB-520D95961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7587" y="2216930"/>
              <a:ext cx="526231" cy="526231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E9F2126-2BBF-641B-7E27-4D6F7E20B489}"/>
              </a:ext>
            </a:extLst>
          </p:cNvPr>
          <p:cNvGrpSpPr/>
          <p:nvPr/>
        </p:nvGrpSpPr>
        <p:grpSpPr>
          <a:xfrm>
            <a:off x="3102128" y="6119927"/>
            <a:ext cx="757979" cy="592728"/>
            <a:chOff x="1421176" y="3256861"/>
            <a:chExt cx="1919688" cy="1424868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582A24A-0237-97B7-31E6-291D145B741A}"/>
                </a:ext>
              </a:extLst>
            </p:cNvPr>
            <p:cNvSpPr/>
            <p:nvPr/>
          </p:nvSpPr>
          <p:spPr>
            <a:xfrm>
              <a:off x="1421176" y="3592930"/>
              <a:ext cx="1740664" cy="1748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4B37C5A-5C79-67AD-98EE-78F352ABE900}"/>
                </a:ext>
              </a:extLst>
            </p:cNvPr>
            <p:cNvSpPr/>
            <p:nvPr/>
          </p:nvSpPr>
          <p:spPr>
            <a:xfrm>
              <a:off x="1600200" y="3429000"/>
              <a:ext cx="877824" cy="125272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Pfeil: nach oben und unten 31">
              <a:extLst>
                <a:ext uri="{FF2B5EF4-FFF2-40B4-BE49-F238E27FC236}">
                  <a16:creationId xmlns:a16="http://schemas.microsoft.com/office/drawing/2014/main" id="{8855EBF1-D3F4-E616-ABD7-EFC80683FA8B}"/>
                </a:ext>
              </a:extLst>
            </p:cNvPr>
            <p:cNvSpPr/>
            <p:nvPr/>
          </p:nvSpPr>
          <p:spPr>
            <a:xfrm>
              <a:off x="3249975" y="3429001"/>
              <a:ext cx="90889" cy="125272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Pfeil: nach links und rechts 32">
              <a:extLst>
                <a:ext uri="{FF2B5EF4-FFF2-40B4-BE49-F238E27FC236}">
                  <a16:creationId xmlns:a16="http://schemas.microsoft.com/office/drawing/2014/main" id="{4253158B-5B95-A16C-6EA1-BDE94D8C5695}"/>
                </a:ext>
              </a:extLst>
            </p:cNvPr>
            <p:cNvSpPr/>
            <p:nvPr/>
          </p:nvSpPr>
          <p:spPr>
            <a:xfrm>
              <a:off x="1600200" y="3256861"/>
              <a:ext cx="1561640" cy="9226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FF2C4E74-CEA7-4DDE-E402-13BD27920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343" y="6044672"/>
            <a:ext cx="69500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3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51EF5-664F-7DE8-D88B-E758D1BF4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19AC94C-E1CC-0B5A-8F8E-8992F14A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Konfigurierbare Linearachsen</a:t>
            </a:r>
            <a:br>
              <a:rPr lang="de-DE"/>
            </a:br>
            <a:r>
              <a:rPr lang="de-DE" sz="2400" b="0"/>
              <a:t>Sub-System für unterschiedliche Applikationen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6D3024-C7AC-2F79-639B-3AEA092D2D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Montage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61EFDD49-DA04-756C-1386-611152420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F5FEFC2-5360-410A-950D-5D1B6E1EDFB1}"/>
              </a:ext>
            </a:extLst>
          </p:cNvPr>
          <p:cNvSpPr txBox="1"/>
          <p:nvPr/>
        </p:nvSpPr>
        <p:spPr>
          <a:xfrm>
            <a:off x="7056950" y="2110866"/>
            <a:ext cx="480008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Projektierung</a:t>
            </a:r>
            <a:br>
              <a:rPr lang="de-DE" sz="2800" b="1" dirty="0">
                <a:solidFill>
                  <a:srgbClr val="003D6A"/>
                </a:solidFill>
              </a:rPr>
            </a:br>
            <a:r>
              <a:rPr lang="de-DE" altLang="de-DE" sz="1600" dirty="0">
                <a:solidFill>
                  <a:srgbClr val="003D6A"/>
                </a:solidFill>
              </a:rPr>
              <a:t>Auslegung, Konstruktion und Montage durch SCHUNK</a:t>
            </a:r>
            <a:endParaRPr lang="de-DE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Grundgestell</a:t>
            </a:r>
            <a:br>
              <a:rPr lang="de-DE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Stahl-Schweißkonstruktion mit Lochplatte und SCHUNK Modularer Montageautomation (Säulen)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Achsen</a:t>
            </a:r>
            <a:br>
              <a:rPr lang="de-DE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LDN-EL 0100, LBN-US-0100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Besonderheit</a:t>
            </a:r>
            <a:br>
              <a:rPr lang="de-DE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Hub und Motoren sind variabel,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 err="1">
                <a:solidFill>
                  <a:srgbClr val="003D6A"/>
                </a:solidFill>
              </a:rPr>
              <a:t>LDx</a:t>
            </a:r>
            <a:r>
              <a:rPr lang="de-DE" sz="1600" dirty="0">
                <a:solidFill>
                  <a:srgbClr val="003D6A"/>
                </a:solidFill>
              </a:rPr>
              <a:t>-Baukasten</a:t>
            </a:r>
            <a:endParaRPr lang="de-DE" sz="2000" dirty="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5B9A56E-058C-BB49-634B-729978A45CA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78FC784-83B0-934B-711C-E471EA57841E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3FC808E-7831-90F8-15E5-D8A09A9AD8A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E3E59B9-AD1F-5D7D-34F1-629C616AA5B4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B94625A-93CF-7941-CA4A-192A9663F09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78FC695-D59C-FC6F-4AF3-CB28F39A9A8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8F2BE5F-C440-1FB8-9CE2-E78D1F3783B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137EA14-5A59-861D-82BA-C54E33A47D7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A406F47-796B-891E-6698-03793306175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ED1006E-CE40-F6DA-83B3-73B22CC52F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93C09F7-00B1-53BC-F41D-49F549CD2404}"/>
              </a:ext>
            </a:extLst>
          </p:cNvPr>
          <p:cNvGrpSpPr/>
          <p:nvPr/>
        </p:nvGrpSpPr>
        <p:grpSpPr>
          <a:xfrm>
            <a:off x="4614554" y="6059536"/>
            <a:ext cx="2316225" cy="723308"/>
            <a:chOff x="3486608" y="2216930"/>
            <a:chExt cx="2316225" cy="723308"/>
          </a:xfrm>
        </p:grpSpPr>
        <p:pic>
          <p:nvPicPr>
            <p:cNvPr id="23" name="Grafik 128">
              <a:extLst>
                <a:ext uri="{FF2B5EF4-FFF2-40B4-BE49-F238E27FC236}">
                  <a16:creationId xmlns:a16="http://schemas.microsoft.com/office/drawing/2014/main" id="{1BEF5AF1-DCFD-DF9A-7C53-6F93C37F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681788" y="2338041"/>
              <a:ext cx="388705" cy="388705"/>
            </a:xfrm>
            <a:prstGeom prst="rect">
              <a:avLst/>
            </a:prstGeom>
          </p:spPr>
        </p:pic>
        <p:pic>
          <p:nvPicPr>
            <p:cNvPr id="24" name="Grafik 124">
              <a:extLst>
                <a:ext uri="{FF2B5EF4-FFF2-40B4-BE49-F238E27FC236}">
                  <a16:creationId xmlns:a16="http://schemas.microsoft.com/office/drawing/2014/main" id="{6C6C23F0-B435-F94A-05BC-B36838C0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190912" y="2355701"/>
              <a:ext cx="368034" cy="368034"/>
            </a:xfrm>
            <a:prstGeom prst="rect">
              <a:avLst/>
            </a:prstGeom>
          </p:spPr>
        </p:pic>
        <p:sp>
          <p:nvSpPr>
            <p:cNvPr id="25" name="Textfeld 127">
              <a:extLst>
                <a:ext uri="{FF2B5EF4-FFF2-40B4-BE49-F238E27FC236}">
                  <a16:creationId xmlns:a16="http://schemas.microsoft.com/office/drawing/2014/main" id="{EDED2DDC-A3B3-C786-45A7-B98314A24CEE}"/>
                </a:ext>
              </a:extLst>
            </p:cNvPr>
            <p:cNvSpPr txBox="1"/>
            <p:nvPr/>
          </p:nvSpPr>
          <p:spPr>
            <a:xfrm>
              <a:off x="3486608" y="2694017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26" name="Textfeld 125">
              <a:extLst>
                <a:ext uri="{FF2B5EF4-FFF2-40B4-BE49-F238E27FC236}">
                  <a16:creationId xmlns:a16="http://schemas.microsoft.com/office/drawing/2014/main" id="{17EADD72-0C45-D4C4-C4DB-DF6014F70248}"/>
                </a:ext>
              </a:extLst>
            </p:cNvPr>
            <p:cNvSpPr txBox="1"/>
            <p:nvPr/>
          </p:nvSpPr>
          <p:spPr>
            <a:xfrm>
              <a:off x="4212150" y="2690380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27" name="Textfeld 123">
              <a:extLst>
                <a:ext uri="{FF2B5EF4-FFF2-40B4-BE49-F238E27FC236}">
                  <a16:creationId xmlns:a16="http://schemas.microsoft.com/office/drawing/2014/main" id="{D8936DB3-772D-E335-1B19-26261F467272}"/>
                </a:ext>
              </a:extLst>
            </p:cNvPr>
            <p:cNvSpPr txBox="1"/>
            <p:nvPr/>
          </p:nvSpPr>
          <p:spPr>
            <a:xfrm>
              <a:off x="4928192" y="2692459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40ED337-48C3-D617-29C2-FE1F4FFA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67587" y="2216930"/>
              <a:ext cx="526231" cy="526231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1F5391E-AF26-3B36-EFCC-0F927884514E}"/>
              </a:ext>
            </a:extLst>
          </p:cNvPr>
          <p:cNvGrpSpPr/>
          <p:nvPr/>
        </p:nvGrpSpPr>
        <p:grpSpPr>
          <a:xfrm>
            <a:off x="2969358" y="6207562"/>
            <a:ext cx="913171" cy="356001"/>
            <a:chOff x="2363518" y="3791854"/>
            <a:chExt cx="2981325" cy="636071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3CAA6940-E916-34F3-8B0D-C18EF70DC25D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99712FE-9524-FEAF-1199-9061AA7F5206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8B9133C5-1777-7853-3EDB-6E64EC8663AE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B6CC826-6396-69DD-8673-73B721E8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41" name="Pfeil: nach oben und unten 40">
              <a:extLst>
                <a:ext uri="{FF2B5EF4-FFF2-40B4-BE49-F238E27FC236}">
                  <a16:creationId xmlns:a16="http://schemas.microsoft.com/office/drawing/2014/main" id="{ECE4B392-B4C3-A75E-DFA9-19F18B39EB1F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6955A6FC-478D-CC58-A152-417D233B14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62" y="6061885"/>
            <a:ext cx="695004" cy="70110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F9C5E4A-2807-6945-4EE1-1DE711C490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18298" y="6096659"/>
            <a:ext cx="571330" cy="57133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4BF26A1B-621C-E05F-E083-D48FF0097B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0623" y="6152048"/>
            <a:ext cx="528545" cy="528545"/>
          </a:xfrm>
          <a:prstGeom prst="rect">
            <a:avLst/>
          </a:prstGeom>
        </p:spPr>
      </p:pic>
      <p:pic>
        <p:nvPicPr>
          <p:cNvPr id="3" name="Grafik 1">
            <a:extLst>
              <a:ext uri="{FF2B5EF4-FFF2-40B4-BE49-F238E27FC236}">
                <a16:creationId xmlns:a16="http://schemas.microsoft.com/office/drawing/2014/main" id="{C358118B-5662-1DEE-D633-6A37B9D1C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65" y="1942521"/>
            <a:ext cx="4069331" cy="379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897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A2BBE-A7E0-8BC9-F57B-B000D81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20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F1598-C73E-6574-2B0B-517066A59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8F06481-5DB7-08EC-5A5B-A7F8435051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603" y="1711966"/>
            <a:ext cx="1609811" cy="4682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A76229-7AFB-E512-92F6-4996D24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Anheben von Ladungsträgern zur automatisierten Entladung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CEADC2-5D14-9052-B0D8-007876EA69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75F1C0F-3E85-0C86-0842-1A72599EA1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Intralogistik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C5A2FB0-4231-E73D-C6D3-E3B722026C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/>
              <a:t>Referenzprojekt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bestehend aus</a:t>
            </a:r>
          </a:p>
          <a:p>
            <a:pPr marL="457200" indent="-457200">
              <a:buFont typeface="+mj-lt"/>
              <a:buAutoNum type="arabicPeriod"/>
            </a:pPr>
            <a:r>
              <a:rPr lang="de-DE"/>
              <a:t>Lineardirekt-Achse SLD-24 Schwerlastausführung mit </a:t>
            </a:r>
            <a:r>
              <a:rPr lang="de-DE" err="1"/>
              <a:t>Nutzhub</a:t>
            </a:r>
            <a:r>
              <a:rPr lang="de-DE"/>
              <a:t> 3.200 mm</a:t>
            </a:r>
          </a:p>
          <a:p>
            <a:pPr marL="457200" indent="-457200">
              <a:buFont typeface="+mj-lt"/>
              <a:buAutoNum type="arabicPeriod"/>
            </a:pPr>
            <a:r>
              <a:rPr lang="de-DE"/>
              <a:t>Elektrischer Großhub-Greifer ELG 30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CE0E86-2078-BC30-F6CC-612821923DDD}"/>
              </a:ext>
            </a:extLst>
          </p:cNvPr>
          <p:cNvSpPr/>
          <p:nvPr/>
        </p:nvSpPr>
        <p:spPr>
          <a:xfrm>
            <a:off x="6676041" y="2776085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F682B7E-680A-DFEF-5F23-83E3DB707FED}"/>
              </a:ext>
            </a:extLst>
          </p:cNvPr>
          <p:cNvSpPr/>
          <p:nvPr/>
        </p:nvSpPr>
        <p:spPr>
          <a:xfrm>
            <a:off x="6676041" y="5300629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2</a:t>
            </a: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93B5AE61-17F3-2A2E-D8C2-B6606A165C8E}"/>
              </a:ext>
            </a:extLst>
          </p:cNvPr>
          <p:cNvCxnSpPr>
            <a:cxnSpLocks/>
            <a:stCxn id="12" idx="4"/>
          </p:cNvCxnSpPr>
          <p:nvPr/>
        </p:nvCxnSpPr>
        <p:spPr>
          <a:xfrm rot="16200000" flipH="1">
            <a:off x="7131669" y="3022457"/>
            <a:ext cx="629212" cy="1072468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75EB8908-40A5-E7D8-DE78-D49F76E42ACE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7144041" y="5534629"/>
            <a:ext cx="590259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4ECB8F0-15DF-489B-08AF-2E6E41F3D348}"/>
              </a:ext>
            </a:extLst>
          </p:cNvPr>
          <p:cNvGrpSpPr/>
          <p:nvPr/>
        </p:nvGrpSpPr>
        <p:grpSpPr>
          <a:xfrm>
            <a:off x="2652079" y="6366215"/>
            <a:ext cx="1218381" cy="272590"/>
            <a:chOff x="7048343" y="3768796"/>
            <a:chExt cx="2981325" cy="667017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4D1DA336-B217-85E2-DB1D-18E94ED083FA}"/>
                </a:ext>
              </a:extLst>
            </p:cNvPr>
            <p:cNvSpPr/>
            <p:nvPr/>
          </p:nvSpPr>
          <p:spPr>
            <a:xfrm rot="16200000">
              <a:off x="8354983" y="2761128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7D091EC-6DCF-21FC-98F5-7E9B5135BC6C}"/>
                </a:ext>
              </a:extLst>
            </p:cNvPr>
            <p:cNvSpPr/>
            <p:nvPr/>
          </p:nvSpPr>
          <p:spPr>
            <a:xfrm rot="16200000">
              <a:off x="9255384" y="3731215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4191D869-F2F4-FEA3-C9EA-BFBDC36F9573}"/>
                </a:ext>
              </a:extLst>
            </p:cNvPr>
            <p:cNvSpPr/>
            <p:nvPr/>
          </p:nvSpPr>
          <p:spPr>
            <a:xfrm rot="16200000">
              <a:off x="6959570" y="415654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94460C4D-0E69-DC94-00D7-F8D41C6A8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740083" y="4146227"/>
              <a:ext cx="377985" cy="201185"/>
            </a:xfrm>
            <a:prstGeom prst="rect">
              <a:avLst/>
            </a:prstGeom>
          </p:spPr>
        </p:pic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999D74DF-36ED-7E41-4BEC-E936E6A662C7}"/>
                </a:ext>
              </a:extLst>
            </p:cNvPr>
            <p:cNvSpPr/>
            <p:nvPr/>
          </p:nvSpPr>
          <p:spPr>
            <a:xfrm rot="16200000">
              <a:off x="7713580" y="3741156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Pfeil: nach oben und unten 67">
              <a:extLst>
                <a:ext uri="{FF2B5EF4-FFF2-40B4-BE49-F238E27FC236}">
                  <a16:creationId xmlns:a16="http://schemas.microsoft.com/office/drawing/2014/main" id="{309EF8AC-E9AE-5C81-BBDE-C4D8CC41F9A8}"/>
                </a:ext>
              </a:extLst>
            </p:cNvPr>
            <p:cNvSpPr/>
            <p:nvPr/>
          </p:nvSpPr>
          <p:spPr>
            <a:xfrm rot="16200000">
              <a:off x="7723684" y="3547358"/>
              <a:ext cx="90308" cy="5629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Pfeil: nach oben und unten 68">
              <a:extLst>
                <a:ext uri="{FF2B5EF4-FFF2-40B4-BE49-F238E27FC236}">
                  <a16:creationId xmlns:a16="http://schemas.microsoft.com/office/drawing/2014/main" id="{5C65DC89-C650-F418-C744-C3330E064042}"/>
                </a:ext>
              </a:extLst>
            </p:cNvPr>
            <p:cNvSpPr/>
            <p:nvPr/>
          </p:nvSpPr>
          <p:spPr>
            <a:xfrm rot="16200000">
              <a:off x="9255384" y="3532493"/>
              <a:ext cx="90308" cy="5629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Kompakter geht es nicht!</a:t>
            </a:r>
            <a:br>
              <a:rPr lang="de-DE"/>
            </a:br>
            <a:r>
              <a:rPr lang="de-DE" sz="2400" b="0"/>
              <a:t>Schraubmontagezelle mit fünf Schraubeinheiten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Automotive - Montage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0FC3960-E63D-33DD-338F-118A885EE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974A37-B929-3970-1948-B74EE416A06F}"/>
              </a:ext>
            </a:extLst>
          </p:cNvPr>
          <p:cNvSpPr txBox="1"/>
          <p:nvPr/>
        </p:nvSpPr>
        <p:spPr>
          <a:xfrm>
            <a:off x="7109888" y="1715841"/>
            <a:ext cx="474715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Funktion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Fünf separat gesteuerten Schlitten erlauben hochpräzise und schnelle Schraubprozesse in der Schraubmontagezelle. Die Robustheit und Exaktheit der SLD-Achse sorgt für einwandfreie Schraubvorgänge und vermeidet Ausschuss.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1x Lineardirektachse SLD 11 mit fünf Schlitten (x-Achse)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5x Lineardirektachse LDN (y-Achsen)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Kundennutzen</a:t>
            </a:r>
            <a:endParaRPr lang="de-DE" sz="2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Hochkompakte Einheit die in bestehende Kundenlinie integriert wurde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hohe Traglast der Grundachse sorgt für Exaktheit der Schraubvorgänge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AB21CC4-64A6-2FE0-722B-CBFF04C3472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A2E56B-D93F-F56D-B6DA-05D7AB00710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7B5A2E-1194-51B2-8642-9C2AA6068EE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5298FF4-DE4A-BD88-588F-1D8183CFE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FB1FF37-646A-95A3-E5CA-7BEDED5A348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7CA9604-C419-0A40-7D30-5A83EA3D32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8092370-BF1B-FF87-B145-2355FCB24DC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46552-9E1C-653E-E799-082B2583776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EA63C58-86A4-2997-96BD-74EE0FF5648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7E3E122-5399-9D7C-B73B-9D63282B5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19C014-5A95-4253-9CAF-C61A0B8A3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99" y="854595"/>
            <a:ext cx="1785937" cy="473587"/>
          </a:xfrm>
          <a:prstGeom prst="rect">
            <a:avLst/>
          </a:prstGeom>
        </p:spPr>
      </p:pic>
      <p:pic>
        <p:nvPicPr>
          <p:cNvPr id="3" name="Grafik 2" descr="Schraubenzieher mit einfarbiger Füllung">
            <a:extLst>
              <a:ext uri="{FF2B5EF4-FFF2-40B4-BE49-F238E27FC236}">
                <a16:creationId xmlns:a16="http://schemas.microsoft.com/office/drawing/2014/main" id="{ECED3A56-25AB-823A-47F2-3C75F3BEC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794" y="6119480"/>
            <a:ext cx="587575" cy="587575"/>
          </a:xfrm>
          <a:prstGeom prst="rect">
            <a:avLst/>
          </a:prstGeom>
        </p:spPr>
      </p:pic>
      <p:pic>
        <p:nvPicPr>
          <p:cNvPr id="1026" name="Picture 2" descr="Schrauben Sie Vektor Icon 348719 Vektor Kunst bei Vecteezy">
            <a:extLst>
              <a:ext uri="{FF2B5EF4-FFF2-40B4-BE49-F238E27FC236}">
                <a16:creationId xmlns:a16="http://schemas.microsoft.com/office/drawing/2014/main" id="{2A9287AA-90FA-32E3-CC18-7E8AF056A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681" y="6178054"/>
            <a:ext cx="502304" cy="5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E05663C-9DB6-E41C-94E1-F42F49F5DB4D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C674232E-E189-137F-4347-5BC85F4A1A8B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2F430-CB09-4F53-745F-9E7BCCB02141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44BFA21-855B-38D1-30D3-E50ADEA5500A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A79DDD3-0442-A508-DFDA-326601B30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8" name="Pfeil: nach oben und unten 27">
              <a:extLst>
                <a:ext uri="{FF2B5EF4-FFF2-40B4-BE49-F238E27FC236}">
                  <a16:creationId xmlns:a16="http://schemas.microsoft.com/office/drawing/2014/main" id="{5FEC57F4-37EE-0868-83B4-825E86C325FD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B4AF8517-F721-E0A8-FD9D-CF487FE68EAC}"/>
              </a:ext>
            </a:extLst>
          </p:cNvPr>
          <p:cNvGrpSpPr/>
          <p:nvPr/>
        </p:nvGrpSpPr>
        <p:grpSpPr>
          <a:xfrm>
            <a:off x="4638455" y="6047543"/>
            <a:ext cx="2284290" cy="723308"/>
            <a:chOff x="658813" y="3358349"/>
            <a:chExt cx="2284290" cy="723308"/>
          </a:xfrm>
        </p:grpSpPr>
        <p:pic>
          <p:nvPicPr>
            <p:cNvPr id="72" name="Grafik 128">
              <a:extLst>
                <a:ext uri="{FF2B5EF4-FFF2-40B4-BE49-F238E27FC236}">
                  <a16:creationId xmlns:a16="http://schemas.microsoft.com/office/drawing/2014/main" id="{AF2B2EC4-B14F-FA03-2D16-89C836A31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53993" y="3505661"/>
              <a:ext cx="388705" cy="388705"/>
            </a:xfrm>
            <a:prstGeom prst="rect">
              <a:avLst/>
            </a:prstGeom>
          </p:spPr>
        </p:pic>
        <p:sp>
          <p:nvSpPr>
            <p:cNvPr id="73" name="Textfeld 127">
              <a:extLst>
                <a:ext uri="{FF2B5EF4-FFF2-40B4-BE49-F238E27FC236}">
                  <a16:creationId xmlns:a16="http://schemas.microsoft.com/office/drawing/2014/main" id="{B7D23BBF-AA83-CA52-A31E-15BE220741BD}"/>
                </a:ext>
              </a:extLst>
            </p:cNvPr>
            <p:cNvSpPr txBox="1"/>
            <p:nvPr/>
          </p:nvSpPr>
          <p:spPr>
            <a:xfrm>
              <a:off x="658813" y="3835436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pic>
          <p:nvPicPr>
            <p:cNvPr id="74" name="Grafik 124">
              <a:extLst>
                <a:ext uri="{FF2B5EF4-FFF2-40B4-BE49-F238E27FC236}">
                  <a16:creationId xmlns:a16="http://schemas.microsoft.com/office/drawing/2014/main" id="{5412DE8C-9A8A-2A90-1BAB-5293CA30A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298937" y="3432940"/>
              <a:ext cx="432214" cy="432214"/>
            </a:xfrm>
            <a:prstGeom prst="rect">
              <a:avLst/>
            </a:prstGeom>
          </p:spPr>
        </p:pic>
        <p:sp>
          <p:nvSpPr>
            <p:cNvPr id="75" name="Textfeld 125">
              <a:extLst>
                <a:ext uri="{FF2B5EF4-FFF2-40B4-BE49-F238E27FC236}">
                  <a16:creationId xmlns:a16="http://schemas.microsoft.com/office/drawing/2014/main" id="{8C49BCB2-6564-A63D-8E5C-63F3F1DF307D}"/>
                </a:ext>
              </a:extLst>
            </p:cNvPr>
            <p:cNvSpPr txBox="1"/>
            <p:nvPr/>
          </p:nvSpPr>
          <p:spPr>
            <a:xfrm>
              <a:off x="1384355" y="3831799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76" name="Textfeld 123">
              <a:extLst>
                <a:ext uri="{FF2B5EF4-FFF2-40B4-BE49-F238E27FC236}">
                  <a16:creationId xmlns:a16="http://schemas.microsoft.com/office/drawing/2014/main" id="{2C1FA358-3905-C1DF-DB9F-F7E463F02CFB}"/>
                </a:ext>
              </a:extLst>
            </p:cNvPr>
            <p:cNvSpPr txBox="1"/>
            <p:nvPr/>
          </p:nvSpPr>
          <p:spPr>
            <a:xfrm>
              <a:off x="2068462" y="3833878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BF5BFBF8-B536-FD12-82A1-C398CAA4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39792" y="3358349"/>
              <a:ext cx="526231" cy="526231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C3D466F8-762F-BEB2-E67E-EBBFC87B0D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6" y="2091467"/>
            <a:ext cx="4747151" cy="356036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8FC2031-F685-2459-3150-141C791CBAEC}"/>
              </a:ext>
            </a:extLst>
          </p:cNvPr>
          <p:cNvSpPr txBox="1"/>
          <p:nvPr/>
        </p:nvSpPr>
        <p:spPr>
          <a:xfrm>
            <a:off x="2346009" y="-528319"/>
            <a:ext cx="92391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224522F-5410-5BAA-A3E6-2849F1176D2A}"/>
              </a:ext>
            </a:extLst>
          </p:cNvPr>
          <p:cNvSpPr txBox="1"/>
          <p:nvPr/>
        </p:nvSpPr>
        <p:spPr>
          <a:xfrm>
            <a:off x="826514" y="5282884"/>
            <a:ext cx="4395826" cy="332399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Abfuhrseitige Ansicht der auf einem Stahlträger installierten Lineardirektachse SLD.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CE6CE36-7593-6063-A5F8-3AAA05572F22}"/>
              </a:ext>
            </a:extLst>
          </p:cNvPr>
          <p:cNvGrpSpPr/>
          <p:nvPr/>
        </p:nvGrpSpPr>
        <p:grpSpPr>
          <a:xfrm>
            <a:off x="5485731" y="5230058"/>
            <a:ext cx="1386053" cy="432000"/>
            <a:chOff x="198239" y="4950297"/>
            <a:chExt cx="1386053" cy="43200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AE3571F-CB65-73C8-4A9A-21AD42D96A43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" name="Grafik 15" descr="Informationen mit einfarbiger Füllung">
              <a:extLst>
                <a:ext uri="{FF2B5EF4-FFF2-40B4-BE49-F238E27FC236}">
                  <a16:creationId xmlns:a16="http://schemas.microsoft.com/office/drawing/2014/main" id="{C7E9A0D8-0D74-CCD3-B2FD-45356BE4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50A7F48-00A2-C05F-BA4C-EFA46A333E07}"/>
              </a:ext>
            </a:extLst>
          </p:cNvPr>
          <p:cNvSpPr txBox="1"/>
          <p:nvPr/>
        </p:nvSpPr>
        <p:spPr>
          <a:xfrm>
            <a:off x="7089586" y="6333033"/>
            <a:ext cx="16046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  <a:hlinkClick r:id="rId17"/>
              </a:rPr>
              <a:t>Hier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gehts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zur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Success Story!</a:t>
            </a:r>
          </a:p>
        </p:txBody>
      </p:sp>
    </p:spTree>
    <p:extLst>
      <p:ext uri="{BB962C8B-B14F-4D97-AF65-F5344CB8AC3E}">
        <p14:creationId xmlns:p14="http://schemas.microsoft.com/office/powerpoint/2010/main" val="159875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6773-8CF2-5E93-4EEE-749B6FAD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57B4FF0-C46D-EE99-12A1-E62F4348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Kompakter geht es nicht!</a:t>
            </a:r>
            <a:br>
              <a:rPr lang="de-DE"/>
            </a:br>
            <a:r>
              <a:rPr lang="de-DE" sz="2400" b="0"/>
              <a:t>Schraubmontagezelle mit fünf Schraubeinheiten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B66675-E095-5505-C9EF-FF2659657E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Automotive - Montage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3A9754A-C96A-4046-AFB4-AA8B96BF9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70145C-7FAC-65F7-5342-852792EDF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99" y="854595"/>
            <a:ext cx="1785937" cy="4735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48173B8-F9B1-91A5-0E44-EB866CDB3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2097087"/>
            <a:ext cx="5565084" cy="417671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808F994-FE1F-41C7-D25A-F2A1E3FAF4EA}"/>
              </a:ext>
            </a:extLst>
          </p:cNvPr>
          <p:cNvSpPr txBox="1"/>
          <p:nvPr/>
        </p:nvSpPr>
        <p:spPr>
          <a:xfrm>
            <a:off x="826514" y="5533678"/>
            <a:ext cx="5269486" cy="498598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Totalansicht der überaus kompakten Schraubmontagezelle mit fünf Schraubeinheiten. Herzstück der Zelle ist die horizontal verlaufende Lineardirektachse SLD mit fünf unabhängig bewegbaren Schlitten.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E505ABD-134F-E0AF-9096-249FFFC24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614" y="2097088"/>
            <a:ext cx="5564133" cy="4176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6E1010-AFE1-E9A7-0D0B-87000089CC3B}"/>
              </a:ext>
            </a:extLst>
          </p:cNvPr>
          <p:cNvSpPr txBox="1"/>
          <p:nvPr/>
        </p:nvSpPr>
        <p:spPr>
          <a:xfrm>
            <a:off x="6442937" y="5699877"/>
            <a:ext cx="5269486" cy="332399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Auf der horizontal verlaufenden Lineardirektachse SLD ist auf allen fünf Schlitten jeweils eine Universal-Linearachse LDN quer montiert.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F233BDC-6A71-D988-57F4-0CA247D00BD9}"/>
              </a:ext>
            </a:extLst>
          </p:cNvPr>
          <p:cNvSpPr txBox="1"/>
          <p:nvPr/>
        </p:nvSpPr>
        <p:spPr>
          <a:xfrm>
            <a:off x="658813" y="6333033"/>
            <a:ext cx="16046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Hier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gehts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zur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Success Story!</a:t>
            </a:r>
          </a:p>
        </p:txBody>
      </p:sp>
    </p:spTree>
    <p:extLst>
      <p:ext uri="{BB962C8B-B14F-4D97-AF65-F5344CB8AC3E}">
        <p14:creationId xmlns:p14="http://schemas.microsoft.com/office/powerpoint/2010/main" val="228596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9CB00-1CA8-AEF1-C375-03EA8811B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29B02E-5BA4-AE3A-A63F-13792E3C7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C33A6F7-9543-2A75-C9C8-658BCEBD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Elektrischer 3-Finger </a:t>
            </a:r>
            <a:r>
              <a:rPr lang="de-DE" err="1"/>
              <a:t>Zentrischgreifer</a:t>
            </a:r>
            <a:r>
              <a:rPr lang="de-DE"/>
              <a:t> mit großem Hub</a:t>
            </a:r>
            <a:br>
              <a:rPr lang="de-DE"/>
            </a:br>
            <a:r>
              <a:rPr lang="de-DE" sz="2400" b="0"/>
              <a:t>Handling von großen rotationssymmetrischen Bauteilen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109F51-FD86-359C-BE5F-34AF02D37D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Automotive</a:t>
            </a:r>
            <a:r>
              <a:rPr lang="de-DE">
                <a:latin typeface="Fago Pro"/>
              </a:rPr>
              <a:t> - Montagetechnik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0C90110-64BA-4255-6A72-C47B558973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9C5A6B0-9E16-CC26-E95C-7E0EB0244E44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Blechumhausung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Abstreifer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zugängliche Schmieradapter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Andrückeinheit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Winkelgetriebe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Servoelektrischer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Antrieb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kundenseitig adaptierbarer Servomotor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Robuste Führung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Kugelumlaufführung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Großer Hub / hohe Greifkraft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398E383-725C-592E-B5AD-BAE711F431D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B9E21DD-8019-531C-EA6E-BCB090F1A0D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1853416-A5AB-7E17-DDA5-838A3FA9E2F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260BD25-F6D0-E9B4-5ED4-F13BE6B7DD3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5814E5AF-C5CB-FD73-853E-E8872B2D257C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E4230D4-BA5F-5BA8-BFE9-7257DD40F02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08E6F8E-6BD9-C387-A03E-B346E1C29E9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4F27ACA-12B3-9425-6EE4-152ACE7AB1F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9CB61B6-72D0-568B-47A4-E859832CB9B8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70B6B79-D5A4-1724-4770-F649630EB9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0531733-6AE1-AE33-F743-4FC46584D7B8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0C9EF8B-11B9-37CE-8E7E-45502ED83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69CA9E4-ED67-D1DF-9A38-ACF8B141F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EA1C895-5650-87BC-D061-DF816435B2DF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D47487A1-74C4-CD94-3563-4B15F8143054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2013CF-DB01-3A85-5B36-A3A084ACB9EA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89CD4A8-9810-2405-BDD6-04D197D46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AB4948B1-99F5-F2FB-0A5E-759B7F69285E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8C91E1B-8D2C-D17F-EFDE-EB2180AA8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54E351-1E6A-76CA-1711-4F4E7FC71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6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2-Finger Greifer-Schwenkmodule</a:t>
            </a:r>
            <a:b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Handhabung von Rotorwellen und Antriebswellen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Funktion und Nutzen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Maschinenbeladung einer Drehmaschine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: Handhabung von Rotor- und Antriebswelle OP1 + OP2</a:t>
            </a:r>
            <a:endParaRPr lang="de-DE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Umfang</a:t>
            </a:r>
            <a:r>
              <a:rPr lang="de-DE" sz="1600" dirty="0">
                <a:solidFill>
                  <a:srgbClr val="003D6A"/>
                </a:solidFill>
              </a:rPr>
              <a:t> - jedes Modul besteht aus: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1x Schwenkeinheit SRU-plus 50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1x Schwenkkopf SRH-plus-D 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2 x dichter 2-Finger Parallelgreifer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DPG-plus 100 (IP67)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Adapterplatten mit platzsparender interner Luftdurchführung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8 x Magnetsensoren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Kundenspezifische Aufsatzbacken</a:t>
            </a:r>
            <a:br>
              <a:rPr lang="de-DE" sz="2000" b="1" dirty="0"/>
            </a:br>
            <a:r>
              <a:rPr lang="de-DE" sz="1600" dirty="0" err="1">
                <a:solidFill>
                  <a:srgbClr val="003D6A"/>
                </a:solidFill>
              </a:rPr>
              <a:t>Gasnitrocarburierte</a:t>
            </a:r>
            <a:r>
              <a:rPr lang="de-DE" sz="1600" dirty="0">
                <a:solidFill>
                  <a:srgbClr val="003D6A"/>
                </a:solidFill>
              </a:rPr>
              <a:t> &amp; oxidierte Stahleinsätze</a:t>
            </a:r>
          </a:p>
          <a:p>
            <a:pPr>
              <a:buClr>
                <a:schemeClr val="bg2"/>
              </a:buClr>
              <a:buSzPct val="100000"/>
            </a:pPr>
            <a:endParaRPr lang="de-DE" sz="10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Komplette Projektabwicklung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FFF8B10-3EA6-105B-5B46-33418622F83A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7437151-B9DC-D968-85AB-FE879DF2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07BB7B1-E7AA-5EFA-B73C-E1AFE0B0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FC830D9-61AA-5FA0-1525-C5E672C87C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4F92EB4C-3A34-CB83-0F72-373DC0B9B86F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BA1D4CD-300B-7194-B75C-037CF77600AC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0C336A7-FB87-FD56-5ACF-002085671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A915E3E-0F47-D750-A3EC-2ED8C10CC89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17" name="Rechteck 80">
              <a:extLst>
                <a:ext uri="{FF2B5EF4-FFF2-40B4-BE49-F238E27FC236}">
                  <a16:creationId xmlns:a16="http://schemas.microsoft.com/office/drawing/2014/main" id="{47746D6B-4C7D-5289-2D40-1A30B900F5DA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81">
              <a:extLst>
                <a:ext uri="{FF2B5EF4-FFF2-40B4-BE49-F238E27FC236}">
                  <a16:creationId xmlns:a16="http://schemas.microsoft.com/office/drawing/2014/main" id="{D4EF92BD-D447-9E13-16A5-81ACCB7C37E4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gekrümmt 82">
              <a:extLst>
                <a:ext uri="{FF2B5EF4-FFF2-40B4-BE49-F238E27FC236}">
                  <a16:creationId xmlns:a16="http://schemas.microsoft.com/office/drawing/2014/main" id="{94786828-E638-7A71-3FD2-DCB763DDC769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Pfeil: nach links gekrümmt 83">
              <a:extLst>
                <a:ext uri="{FF2B5EF4-FFF2-40B4-BE49-F238E27FC236}">
                  <a16:creationId xmlns:a16="http://schemas.microsoft.com/office/drawing/2014/main" id="{1E18F529-B3F2-05C1-5BB8-E9DB78646CA3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E210082-4C58-7749-AA75-6D6D9C7E989F}"/>
              </a:ext>
            </a:extLst>
          </p:cNvPr>
          <p:cNvGrpSpPr/>
          <p:nvPr/>
        </p:nvGrpSpPr>
        <p:grpSpPr>
          <a:xfrm>
            <a:off x="4705000" y="6063021"/>
            <a:ext cx="2230500" cy="723308"/>
            <a:chOff x="6821047" y="3812424"/>
            <a:chExt cx="2230500" cy="72330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AB9C175-3D23-45E8-3EB2-44E07CF85886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BB5BFB1-9BD2-BD79-8666-AA75FC07AC2B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26" name="Textfeld 127">
                  <a:extLst>
                    <a:ext uri="{FF2B5EF4-FFF2-40B4-BE49-F238E27FC236}">
                      <a16:creationId xmlns:a16="http://schemas.microsoft.com/office/drawing/2014/main" id="{25DB4633-6B3C-80EF-C41D-594DAE8688F4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  <p:sp>
              <p:nvSpPr>
                <p:cNvPr id="27" name="Textfeld 125">
                  <a:extLst>
                    <a:ext uri="{FF2B5EF4-FFF2-40B4-BE49-F238E27FC236}">
                      <a16:creationId xmlns:a16="http://schemas.microsoft.com/office/drawing/2014/main" id="{822CC080-7649-446E-9E7D-9F6977ABF6C7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8" name="Textfeld 123">
                  <a:extLst>
                    <a:ext uri="{FF2B5EF4-FFF2-40B4-BE49-F238E27FC236}">
                      <a16:creationId xmlns:a16="http://schemas.microsoft.com/office/drawing/2014/main" id="{6BB2797E-D8F0-2308-AA73-13E1A7F4F535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WET</a:t>
                  </a:r>
                </a:p>
              </p:txBody>
            </p:sp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29E7EA42-3FFA-8C2A-5115-A91F08B3F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E4DB4ED7-4A46-EE2A-AE8C-FA147732F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DA6FAD0-962E-78F6-8017-3AA933DE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grpSp>
        <p:nvGrpSpPr>
          <p:cNvPr id="7169" name="Gruppieren 7168">
            <a:extLst>
              <a:ext uri="{FF2B5EF4-FFF2-40B4-BE49-F238E27FC236}">
                <a16:creationId xmlns:a16="http://schemas.microsoft.com/office/drawing/2014/main" id="{512B85FC-F11C-AC86-9868-8DFBF179AC27}"/>
              </a:ext>
            </a:extLst>
          </p:cNvPr>
          <p:cNvGrpSpPr>
            <a:grpSpLocks noChangeAspect="1"/>
          </p:cNvGrpSpPr>
          <p:nvPr/>
        </p:nvGrpSpPr>
        <p:grpSpPr>
          <a:xfrm>
            <a:off x="545775" y="6203559"/>
            <a:ext cx="1340756" cy="360000"/>
            <a:chOff x="3925843" y="2250144"/>
            <a:chExt cx="4020027" cy="1079398"/>
          </a:xfrm>
        </p:grpSpPr>
        <p:sp>
          <p:nvSpPr>
            <p:cNvPr id="7172" name="Zylinder 7171">
              <a:extLst>
                <a:ext uri="{FF2B5EF4-FFF2-40B4-BE49-F238E27FC236}">
                  <a16:creationId xmlns:a16="http://schemas.microsoft.com/office/drawing/2014/main" id="{83245C35-ECE2-8312-370F-870EA6C1DC2B}"/>
                </a:ext>
              </a:extLst>
            </p:cNvPr>
            <p:cNvSpPr/>
            <p:nvPr/>
          </p:nvSpPr>
          <p:spPr>
            <a:xfrm rot="5400000">
              <a:off x="4312279" y="2039372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73" name="Zylinder 7172">
              <a:extLst>
                <a:ext uri="{FF2B5EF4-FFF2-40B4-BE49-F238E27FC236}">
                  <a16:creationId xmlns:a16="http://schemas.microsoft.com/office/drawing/2014/main" id="{7C441D98-2088-B15C-86BC-869CFB67931D}"/>
                </a:ext>
              </a:extLst>
            </p:cNvPr>
            <p:cNvSpPr/>
            <p:nvPr/>
          </p:nvSpPr>
          <p:spPr>
            <a:xfrm rot="5400000">
              <a:off x="5319883" y="1923602"/>
              <a:ext cx="1079398" cy="1732481"/>
            </a:xfrm>
            <a:prstGeom prst="can">
              <a:avLst>
                <a:gd name="adj" fmla="val 3490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74" name="Zylinder 7173">
              <a:extLst>
                <a:ext uri="{FF2B5EF4-FFF2-40B4-BE49-F238E27FC236}">
                  <a16:creationId xmlns:a16="http://schemas.microsoft.com/office/drawing/2014/main" id="{2BD5D24E-6414-27FD-D681-70846B8D8162}"/>
                </a:ext>
              </a:extLst>
            </p:cNvPr>
            <p:cNvSpPr/>
            <p:nvPr/>
          </p:nvSpPr>
          <p:spPr>
            <a:xfrm rot="5400000">
              <a:off x="6831361" y="2039371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D8B15ED-E7A0-4A3F-4C94-59EFD0F9C20B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01839F4-F846-B8DA-AB3A-9D0051E0FE0B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Grafik 7" descr="Informationen mit einfarbiger Füllung">
              <a:extLst>
                <a:ext uri="{FF2B5EF4-FFF2-40B4-BE49-F238E27FC236}">
                  <a16:creationId xmlns:a16="http://schemas.microsoft.com/office/drawing/2014/main" id="{23331033-A1B6-F1B1-AB1D-8F1DD5B6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7168" name="Grafik 7167">
            <a:extLst>
              <a:ext uri="{FF2B5EF4-FFF2-40B4-BE49-F238E27FC236}">
                <a16:creationId xmlns:a16="http://schemas.microsoft.com/office/drawing/2014/main" id="{A9629F72-ABDF-BCBE-637F-8495D40DDC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86" y="2111967"/>
            <a:ext cx="2635331" cy="3564000"/>
          </a:xfrm>
          <a:prstGeom prst="rect">
            <a:avLst/>
          </a:prstGeom>
        </p:spPr>
      </p:pic>
      <p:pic>
        <p:nvPicPr>
          <p:cNvPr id="7176" name="Grafik 7175">
            <a:extLst>
              <a:ext uri="{FF2B5EF4-FFF2-40B4-BE49-F238E27FC236}">
                <a16:creationId xmlns:a16="http://schemas.microsoft.com/office/drawing/2014/main" id="{DB5EFEAE-F9AD-54F0-7DC2-D04FFD98D0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54" y="2111967"/>
            <a:ext cx="262626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742C0D6-23EF-2472-56ED-6E63CD0A2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44" y="2829981"/>
            <a:ext cx="2475614" cy="334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0F7813-85EF-2CB4-0EA2-D9E405A34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59" y="2878161"/>
            <a:ext cx="2467098" cy="334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D5BCB0-9258-04D7-E096-40C46B73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2-Finger Greifer-Schwenkmodule</a:t>
            </a:r>
            <a:b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Handhabung von Rotorwellen und Antriebswellen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208A79-252C-754F-7464-0F27B805E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62066-A403-B236-63F2-911BCB001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 - Metallverarbeitung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0F2E87-FF0B-A0AF-D342-CE3D6FB79E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000" dirty="0"/>
              <a:t>Die Greifer-Schwenkmodule werden auf einem Portalsystem zwischen Zentrallager und Drehmaschine betrieben </a:t>
            </a:r>
            <a:r>
              <a:rPr lang="de-DE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 Portalsysteme sind ebenfalls Umfang von SCHUNK Engineering</a:t>
            </a:r>
            <a:endParaRPr lang="de-DE" sz="2000" b="1" dirty="0">
              <a:solidFill>
                <a:schemeClr val="accent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4EF0BE-CB9C-CBD6-8798-79FA4FC59F4F}"/>
              </a:ext>
            </a:extLst>
          </p:cNvPr>
          <p:cNvSpPr txBox="1"/>
          <p:nvPr/>
        </p:nvSpPr>
        <p:spPr>
          <a:xfrm>
            <a:off x="4494083" y="3227235"/>
            <a:ext cx="3432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1x </a:t>
            </a:r>
            <a:r>
              <a:rPr lang="de-DE" sz="1800">
                <a:solidFill>
                  <a:srgbClr val="003D6A"/>
                </a:solidFill>
              </a:rPr>
              <a:t>Schwenkeinheit </a:t>
            </a:r>
            <a:r>
              <a:rPr lang="de-DE">
                <a:solidFill>
                  <a:srgbClr val="003D6A"/>
                </a:solidFill>
              </a:rPr>
              <a:t>SRU-plus 50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C12C8A-1F3F-3F31-7470-9382B72CCBB2}"/>
              </a:ext>
            </a:extLst>
          </p:cNvPr>
          <p:cNvSpPr txBox="1"/>
          <p:nvPr/>
        </p:nvSpPr>
        <p:spPr>
          <a:xfrm>
            <a:off x="4715667" y="4295696"/>
            <a:ext cx="2989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 sz="1800">
                <a:solidFill>
                  <a:srgbClr val="003D6A"/>
                </a:solidFill>
              </a:rPr>
              <a:t>Adapterplatten mit platzsparender interner Luftdurchführung</a:t>
            </a:r>
            <a:endParaRPr lang="de-DE">
              <a:solidFill>
                <a:srgbClr val="003D6A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34377E-DB38-E48F-1270-4B396DAA8594}"/>
              </a:ext>
            </a:extLst>
          </p:cNvPr>
          <p:cNvSpPr txBox="1"/>
          <p:nvPr/>
        </p:nvSpPr>
        <p:spPr>
          <a:xfrm>
            <a:off x="4321919" y="5329699"/>
            <a:ext cx="3776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2 x </a:t>
            </a:r>
            <a:r>
              <a:rPr lang="de-DE" sz="1800">
                <a:solidFill>
                  <a:srgbClr val="003D6A"/>
                </a:solidFill>
              </a:rPr>
              <a:t>dichter</a:t>
            </a:r>
            <a:r>
              <a:rPr lang="de-DE">
                <a:solidFill>
                  <a:srgbClr val="003D6A"/>
                </a:solidFill>
              </a:rPr>
              <a:t> 2-Finger </a:t>
            </a:r>
            <a:r>
              <a:rPr lang="de-DE" sz="1800">
                <a:solidFill>
                  <a:srgbClr val="003D6A"/>
                </a:solidFill>
              </a:rPr>
              <a:t>Parallelgreifer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DPG-plus 100 (IP67) mit kundenspezifischen Aufsatzbacken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509CD1-799A-F45D-6C91-3C74AEC7A965}"/>
              </a:ext>
            </a:extLst>
          </p:cNvPr>
          <p:cNvSpPr txBox="1"/>
          <p:nvPr/>
        </p:nvSpPr>
        <p:spPr>
          <a:xfrm>
            <a:off x="4459777" y="3736073"/>
            <a:ext cx="3501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1x </a:t>
            </a:r>
            <a:r>
              <a:rPr lang="de-DE" sz="1800">
                <a:solidFill>
                  <a:srgbClr val="003D6A"/>
                </a:solidFill>
              </a:rPr>
              <a:t>Schwenkkopf </a:t>
            </a:r>
            <a:r>
              <a:rPr lang="de-DE">
                <a:solidFill>
                  <a:srgbClr val="003D6A"/>
                </a:solidFill>
              </a:rPr>
              <a:t>SRH-plus-D 40</a:t>
            </a: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90BC1416-3FA8-ED63-D181-C1AA4A1825C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926749" y="3411901"/>
            <a:ext cx="1041452" cy="8990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3C07EFDB-75B7-91DA-B11B-C9D83033C57F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2602173" y="3411901"/>
            <a:ext cx="1891911" cy="89902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4D41F06F-F08A-482C-DD9E-DBC7F55CFB4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961055" y="3920739"/>
            <a:ext cx="1325820" cy="38767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F385D201-BDB3-A004-1048-C2E9C51337F6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2695575" y="3920738"/>
            <a:ext cx="1764203" cy="37495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21D23B94-F4A3-35F1-B65C-24AB7AA3AE1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705166" y="4672154"/>
            <a:ext cx="2360039" cy="8520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A52CE627-790D-FF5A-AC68-D4E5194DB237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809875" y="4757360"/>
            <a:ext cx="1905792" cy="461665"/>
          </a:xfrm>
          <a:prstGeom prst="bentConnector3">
            <a:avLst>
              <a:gd name="adj1" fmla="val 23011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7E7C9541-B9F2-A704-6F76-B11E4B365BA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8098914" y="5579137"/>
            <a:ext cx="1556716" cy="21222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C3794D96-05B5-7D58-1AB2-68BF7F4362E4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2695575" y="5652864"/>
            <a:ext cx="1626344" cy="13850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29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2088</Words>
  <Application>Microsoft Office PowerPoint</Application>
  <PresentationFormat>Breitbild</PresentationFormat>
  <Paragraphs>556</Paragraphs>
  <Slides>32</Slides>
  <Notes>30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0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Material Lifter Anheben von Ladungsträgern zur automatisierten Entladung</vt:lpstr>
      <vt:lpstr>Material Lifter Anheben von Ladungsträgern zur automatisierten Entladung</vt:lpstr>
      <vt:lpstr>Material Lifter Anheben von Ladungsträgern zur automatisierten Entladung</vt:lpstr>
      <vt:lpstr>Kompakter geht es nicht! Schraubmontagezelle mit fünf Schraubeinheiten</vt:lpstr>
      <vt:lpstr>Kompakter geht es nicht! Schraubmontagezelle mit fünf Schraubeinheiten</vt:lpstr>
      <vt:lpstr>Elektrischer 3-Finger Zentrischgreifer mit großem Hub Handling von großen rotationssymmetrischen Bauteilen</vt:lpstr>
      <vt:lpstr>2-Finger Greifer-Schwenkmodule Handhabung von Rotorwellen und Antriebswellen</vt:lpstr>
      <vt:lpstr>2-Finger Greifer-Schwenkmodule Handhabung von Rotorwellen und Antriebswellen</vt:lpstr>
      <vt:lpstr>3-Finger Doppelgreifer + Schnellwechselsystem Leichtbauweise mit maximaler Greifkraft</vt:lpstr>
      <vt:lpstr>3-Finger Doppelgreifer + Schnellwechselsystem Leichtbauweise mit maximaler Greifkraft</vt:lpstr>
      <vt:lpstr>Schwerlast Handling Handling eines ca. 350 kg schweren Motorblocks für LKW</vt:lpstr>
      <vt:lpstr>Schwerlast Handling Handling eines ca. 350 kg schweren Motorblocks für LKW</vt:lpstr>
      <vt:lpstr>Mehrachssystem mit Sondergreifeinheit Handling von AGM-Zellen</vt:lpstr>
      <vt:lpstr>Greifeinheit PGN-plus, EGM Vereinzelung und Be- und Entladung von B-Säulen</vt:lpstr>
      <vt:lpstr>2-Achs-System mit Großhubgreifer Umsetzen von Motorblöcken</vt:lpstr>
      <vt:lpstr>Doppelgreifeinheit Umsetzen von Felgen in der Lackiererei</vt:lpstr>
      <vt:lpstr>Doppelgreifeinheit Umsetzen von Felgen in der Lackiererei</vt:lpstr>
      <vt:lpstr>Doppelgreifeinheit Umsetzen von Felgen in der Lackiererei</vt:lpstr>
      <vt:lpstr>Greifeinheit für Rohre A-Säule Be-/Entladen von Hydroformpressen</vt:lpstr>
      <vt:lpstr>Greifeinheit ‘ELG‘ Handling von LKW Bremsscheiben während der Montage</vt:lpstr>
      <vt:lpstr>4-fach Greifeinheit  Be-/Entladen von Motorrad-Kurbelgehäusen</vt:lpstr>
      <vt:lpstr>2-fach Schwenk-Greifeinheit  Be-/Entladen von Zylinderköpfen</vt:lpstr>
      <vt:lpstr>2-fach Schwenk-Greifeinheit  Be-/Entladen von Zylinderköpfen</vt:lpstr>
      <vt:lpstr>Portalhandling Dosieren/Dispensen</vt:lpstr>
      <vt:lpstr>Gantry-Achssystem Dosieren/Dispensen</vt:lpstr>
      <vt:lpstr>Portalsystem Dosieren/Dispensen</vt:lpstr>
      <vt:lpstr>Doppelgreifeinheit Be-/Entladen eines Dreh-/Fräszentrum</vt:lpstr>
      <vt:lpstr>Pick and Place Einheit PPU-E Zuführen von Scheiben</vt:lpstr>
      <vt:lpstr>2-Achs Lineareinheit Pick and Place von Kleinteilen</vt:lpstr>
      <vt:lpstr>Konfigurierbare Linearachsen Sub-System für unterschiedliche Applikationen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