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6366" r:id="rId5"/>
    <p:sldId id="2146849461" r:id="rId6"/>
    <p:sldId id="2146849462" r:id="rId7"/>
    <p:sldId id="2146849452" r:id="rId8"/>
    <p:sldId id="2146849437" r:id="rId9"/>
    <p:sldId id="2146849438" r:id="rId10"/>
    <p:sldId id="2146849325" r:id="rId11"/>
    <p:sldId id="2146849326" r:id="rId12"/>
    <p:sldId id="2146849323" r:id="rId13"/>
    <p:sldId id="2146849324" r:id="rId14"/>
    <p:sldId id="2146849273" r:id="rId15"/>
    <p:sldId id="2146849259" r:id="rId16"/>
    <p:sldId id="2146849260" r:id="rId17"/>
    <p:sldId id="2146849261" r:id="rId18"/>
    <p:sldId id="2146849262" r:id="rId19"/>
    <p:sldId id="2146849221" r:id="rId20"/>
    <p:sldId id="2146849222" r:id="rId21"/>
    <p:sldId id="6373" r:id="rId22"/>
    <p:sldId id="6372" r:id="rId23"/>
    <p:sldId id="6338" r:id="rId24"/>
    <p:sldId id="6374" r:id="rId25"/>
    <p:sldId id="6375" r:id="rId26"/>
    <p:sldId id="6376" r:id="rId27"/>
    <p:sldId id="6377" r:id="rId28"/>
    <p:sldId id="6378" r:id="rId29"/>
    <p:sldId id="6379" r:id="rId30"/>
    <p:sldId id="6380" r:id="rId31"/>
    <p:sldId id="6381" r:id="rId32"/>
    <p:sldId id="6367" r:id="rId33"/>
  </p:sldIdLst>
  <p:sldSz cx="12192000" cy="6858000"/>
  <p:notesSz cx="6858000" cy="9144000"/>
  <p:embeddedFontLst>
    <p:embeddedFont>
      <p:font typeface="Fago Pro" panose="02000506040000020004" pitchFamily="2" charset="0"/>
      <p:regular r:id="rId36"/>
      <p:bold r:id="rId37"/>
      <p:italic r:id="rId38"/>
      <p:boldItalic r:id="rId3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Machine Tending_EN" id="{6D1415C7-FB62-40A9-B1D0-1B1F2CB7984C}">
          <p14:sldIdLst>
            <p14:sldId id="6366"/>
            <p14:sldId id="2146849461"/>
            <p14:sldId id="2146849462"/>
            <p14:sldId id="2146849452"/>
            <p14:sldId id="2146849437"/>
            <p14:sldId id="2146849438"/>
            <p14:sldId id="2146849325"/>
            <p14:sldId id="2146849326"/>
            <p14:sldId id="2146849323"/>
            <p14:sldId id="2146849324"/>
            <p14:sldId id="2146849273"/>
            <p14:sldId id="2146849259"/>
            <p14:sldId id="2146849260"/>
            <p14:sldId id="2146849261"/>
            <p14:sldId id="2146849262"/>
            <p14:sldId id="2146849221"/>
            <p14:sldId id="2146849222"/>
            <p14:sldId id="6373"/>
            <p14:sldId id="6372"/>
            <p14:sldId id="6338"/>
            <p14:sldId id="6374"/>
            <p14:sldId id="6375"/>
            <p14:sldId id="6376"/>
            <p14:sldId id="6377"/>
            <p14:sldId id="6378"/>
            <p14:sldId id="6379"/>
            <p14:sldId id="6380"/>
            <p14:sldId id="6381"/>
            <p14:sldId id="63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21:11.062" v="352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21:11.062" v="352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21:10.889" v="330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21:11.014" v="341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21:10.600" v="317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21:10.616" v="325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21:10.621" v="327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21:10.613" v="324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21:11.046" v="350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21:11.040" v="349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21:08.795" v="176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21:07.594" v="108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21:06.890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21:08.496" v="140" actId="2696"/>
        <pc:sldMkLst>
          <pc:docMk/>
          <pc:sldMk cId="1651158258" sldId="6155"/>
        </pc:sldMkLst>
      </pc:sldChg>
      <pc:sldChg chg="del">
        <pc:chgData name="Hanselmann, Markus" userId="029d1f02-3ca2-4544-88e9-d09c85e465e7" providerId="ADAL" clId="{779D1F58-E732-4027-AD5E-D5FA65258A7A}" dt="2025-12-03T11:21:07.390" v="88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21:10.245" v="304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21:07.378" v="87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21:07.361" v="86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21:07.430" v="91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21:07.342" v="85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21:07.323" v="84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21:07.406" v="89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21:07.305" v="83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21:07.295" v="82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21:07.277" v="81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21:06.896" v="80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21:10.611" v="323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21:10.035" v="273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21:06.502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21:08.333" v="125" actId="2696"/>
        <pc:sldMkLst>
          <pc:docMk/>
          <pc:sldMk cId="1467230549" sldId="6178"/>
        </pc:sldMkLst>
      </pc:sldChg>
      <pc:sldChg chg="del">
        <pc:chgData name="Hanselmann, Markus" userId="029d1f02-3ca2-4544-88e9-d09c85e465e7" providerId="ADAL" clId="{779D1F58-E732-4027-AD5E-D5FA65258A7A}" dt="2025-12-03T11:21:10.604" v="319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21:11.016" v="342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21:10.891" v="331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21:09.786" v="240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21:09.669" v="224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21:10.175" v="291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21:10.168" v="290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21:10.160" v="289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21:10.151" v="288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21:10.144" v="287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21:10.138" v="286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21:10.131" v="285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21:10.124" v="284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21:10.116" v="283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21:10.109" v="282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21:10.101" v="281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21:10.093" v="280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21:10.085" v="279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21:10.077" v="278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21:10.066" v="277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21:10.059" v="276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21:10.050" v="275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21:10.044" v="274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21:06.717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21:06.705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21:06.681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21:06.665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21:06.634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21:06.618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21:06.600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21:06.590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21:06.577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21:06.564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21:06.552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21:06.540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21:06.529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21:06.516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21:08.460" v="135" actId="2696"/>
        <pc:sldMkLst>
          <pc:docMk/>
          <pc:sldMk cId="1188273775" sldId="6229"/>
        </pc:sldMkLst>
      </pc:sldChg>
      <pc:sldChg chg="del">
        <pc:chgData name="Hanselmann, Markus" userId="029d1f02-3ca2-4544-88e9-d09c85e465e7" providerId="ADAL" clId="{779D1F58-E732-4027-AD5E-D5FA65258A7A}" dt="2025-12-03T11:21:08.450" v="134" actId="2696"/>
        <pc:sldMkLst>
          <pc:docMk/>
          <pc:sldMk cId="2174185206" sldId="6230"/>
        </pc:sldMkLst>
      </pc:sldChg>
      <pc:sldChg chg="del">
        <pc:chgData name="Hanselmann, Markus" userId="029d1f02-3ca2-4544-88e9-d09c85e465e7" providerId="ADAL" clId="{779D1F58-E732-4027-AD5E-D5FA65258A7A}" dt="2025-12-03T11:21:07.623" v="111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21:08.440" v="133" actId="2696"/>
        <pc:sldMkLst>
          <pc:docMk/>
          <pc:sldMk cId="787645213" sldId="6233"/>
        </pc:sldMkLst>
      </pc:sldChg>
      <pc:sldChg chg="del">
        <pc:chgData name="Hanselmann, Markus" userId="029d1f02-3ca2-4544-88e9-d09c85e465e7" providerId="ADAL" clId="{779D1F58-E732-4027-AD5E-D5FA65258A7A}" dt="2025-12-03T11:21:08.427" v="132" actId="2696"/>
        <pc:sldMkLst>
          <pc:docMk/>
          <pc:sldMk cId="2404186361" sldId="6234"/>
        </pc:sldMkLst>
      </pc:sldChg>
      <pc:sldChg chg="del">
        <pc:chgData name="Hanselmann, Markus" userId="029d1f02-3ca2-4544-88e9-d09c85e465e7" providerId="ADAL" clId="{779D1F58-E732-4027-AD5E-D5FA65258A7A}" dt="2025-12-03T11:21:08.418" v="131" actId="2696"/>
        <pc:sldMkLst>
          <pc:docMk/>
          <pc:sldMk cId="3634136565" sldId="6236"/>
        </pc:sldMkLst>
      </pc:sldChg>
      <pc:sldChg chg="del">
        <pc:chgData name="Hanselmann, Markus" userId="029d1f02-3ca2-4544-88e9-d09c85e465e7" providerId="ADAL" clId="{779D1F58-E732-4027-AD5E-D5FA65258A7A}" dt="2025-12-03T11:21:08.407" v="130" actId="2696"/>
        <pc:sldMkLst>
          <pc:docMk/>
          <pc:sldMk cId="491687623" sldId="6237"/>
        </pc:sldMkLst>
      </pc:sldChg>
      <pc:sldChg chg="del">
        <pc:chgData name="Hanselmann, Markus" userId="029d1f02-3ca2-4544-88e9-d09c85e465e7" providerId="ADAL" clId="{779D1F58-E732-4027-AD5E-D5FA65258A7A}" dt="2025-12-03T11:21:08.391" v="129" actId="2696"/>
        <pc:sldMkLst>
          <pc:docMk/>
          <pc:sldMk cId="3805730465" sldId="6238"/>
        </pc:sldMkLst>
      </pc:sldChg>
      <pc:sldChg chg="del">
        <pc:chgData name="Hanselmann, Markus" userId="029d1f02-3ca2-4544-88e9-d09c85e465e7" providerId="ADAL" clId="{779D1F58-E732-4027-AD5E-D5FA65258A7A}" dt="2025-12-03T11:21:08.368" v="128" actId="2696"/>
        <pc:sldMkLst>
          <pc:docMk/>
          <pc:sldMk cId="155227510" sldId="6239"/>
        </pc:sldMkLst>
      </pc:sldChg>
      <pc:sldChg chg="del">
        <pc:chgData name="Hanselmann, Markus" userId="029d1f02-3ca2-4544-88e9-d09c85e465e7" providerId="ADAL" clId="{779D1F58-E732-4027-AD5E-D5FA65258A7A}" dt="2025-12-03T11:21:09.681" v="226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21:09.677" v="225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21:09.539" v="206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21:09.479" v="198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21:09.409" v="188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21:09.367" v="183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21:09.377" v="184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21:09.497" v="200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21:09.489" v="199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21:11.020" v="345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21:10.610" v="322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21:10.608" v="321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21:10.880" v="329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21:10.877" v="328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21:11.017" v="343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21:10.606" v="320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21:10.594" v="316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21:10.590" v="315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21:10.280" v="314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21:10.271" v="312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21:10.268" v="311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21:10.264" v="310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21:10.258" v="308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21:11.052" v="351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21:11.007" v="340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21:08.750" v="170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21:08.741" v="169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21:08.732" v="168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21:08.723" v="167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21:08.712" v="166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21:08.701" v="165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21:08.691" v="164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21:08.660" v="159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21:10.892" v="332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21:11.004" v="339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21:11.001" v="338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21:11.024" v="347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21:10.897" v="335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21:10.254" v="307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21:11.019" v="344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21:10.032" v="272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21:09.960" v="259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21:09.953" v="258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21:09.944" v="257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21:09.928" v="256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21:09.921" v="255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21:09.913" v="254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21:09.906" v="253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21:09.898" v="252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21:09.890" v="251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21:09.881" v="250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21:09.867" v="249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21:09.859" v="248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21:09.850" v="247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21:09.841" v="246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21:09.831" v="245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21:09.820" v="244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21:09.810" v="243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21:09.803" v="242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21:09.790" v="241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21:05.737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21:05.471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21:08.564" v="148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21:08.553" v="147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21:08.580" v="149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21:10.894" v="333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21:08.542" v="146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21:08.608" v="152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21:08.598" v="151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21:08.589" v="150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21:08.655" v="158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21:08.501" v="141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21:06.692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21:06.259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21:06.647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21:05.722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21:09.666" v="223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21:09.542" v="207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21:09.475" v="197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21:09.413" v="189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21:08.328" v="124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21:07.599" v="109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21:06.496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21:05.401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21:07.419" v="90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21:07.791" v="119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21:06.799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21:07.772" v="118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21:07.752" v="117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21:07.732" v="116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21:07.713" v="115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21:07.695" v="114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21:07.677" v="113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21:07.647" v="112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21:08.352" v="127" actId="2696"/>
        <pc:sldMkLst>
          <pc:docMk/>
          <pc:sldMk cId="4124616023" sldId="6408"/>
        </pc:sldMkLst>
      </pc:sldChg>
      <pc:sldChg chg="del">
        <pc:chgData name="Hanselmann, Markus" userId="029d1f02-3ca2-4544-88e9-d09c85e465e7" providerId="ADAL" clId="{779D1F58-E732-4027-AD5E-D5FA65258A7A}" dt="2025-12-03T11:21:09.555" v="209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21:09.751" v="234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21:09.743" v="233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21:09.735" v="232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21:09.727" v="231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21:09.719" v="230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21:09.710" v="229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21:09.701" v="228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21:09.690" v="227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21:09.628" v="217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21:09.620" v="216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21:09.612" v="215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21:09.604" v="214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21:09.595" v="213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21:09.585" v="212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21:09.576" v="211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21:09.564" v="210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21:06.291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21:06.277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21:06.247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21:05.710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21:05.698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21:05.684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21:05.667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21:05.642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21:05.623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21:05.600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21:05.564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21:05.531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21:10.251" v="306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21:10.618" v="326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21:10.276" v="313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21:10.899" v="336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21:10.896" v="334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21:11.022" v="346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21:11.037" v="348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21:10.999" v="337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21:10.248" v="305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21:10.603" v="318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21:10.260" v="309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21:07.518" v="100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21:07.584" v="107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21:06.842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21:06.358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21:06.338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21:07.506" v="99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21:06.346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21:10.204" v="297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21:10.198" v="296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21:10.196" v="295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21:10.220" v="300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21:09.974" v="261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21:09.965" v="260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21:10.185" v="293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21:10.177" v="292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21:06.735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21:06.723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21:07.455" v="93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21:07.439" v="92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21:06.316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21:06.299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21:08.681" v="163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21:08.676" v="162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21:08.671" v="161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21:08.665" v="160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21:08.523" v="145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21:08.518" v="144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21:08.512" v="143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21:08.507" v="142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21:06.323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21:10.188" v="294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21:06.771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21:06.760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21:06.753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21:06.741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21:07.490" v="97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21:07.479" v="96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21:07.474" v="95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21:07.461" v="94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21:09.995" v="265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21:09.988" v="264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21:09.986" v="263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21:09.977" v="262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21:07.499" v="98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21:10.209" v="298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21:08.467" v="136" actId="2696"/>
        <pc:sldMkLst>
          <pc:docMk/>
          <pc:sldMk cId="735954348" sldId="2146849278"/>
        </pc:sldMkLst>
      </pc:sldChg>
      <pc:sldChg chg="del">
        <pc:chgData name="Hanselmann, Markus" userId="029d1f02-3ca2-4544-88e9-d09c85e465e7" providerId="ADAL" clId="{779D1F58-E732-4027-AD5E-D5FA65258A7A}" dt="2025-12-03T11:21:06.781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21:10.001" v="266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21:07.808" v="120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21:06.375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21:06.787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21:06.396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21:06.383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21:10.212" v="299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21:08.627" v="154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21:08.614" v="153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21:08.765" v="172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21:08.755" v="171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21:09.764" v="236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21:09.755" v="235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21:09.511" v="202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21:09.501" v="201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21:09.641" v="219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21:09.632" v="218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21:09.450" v="193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21:09.440" v="192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21:10.013" v="268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21:10.003" v="267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21:09.435" v="191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21:09.424" v="190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21:06.484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21:06.469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21:06.461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21:06.447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21:10.025" v="271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21:10.022" v="270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21:10.016" v="269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21:09.657" v="222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21:09.652" v="221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21:08.646" v="157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21:08.640" v="156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21:08.317" v="123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21:08.302" v="122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21:09.467" v="196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21:09.461" v="195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21:09.362" v="182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21:09.353" v="181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21:09.346" v="180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21:09.333" v="178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21:08.799" v="177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21:10.232" v="303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21:10.228" v="302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21:09.779" v="239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21:09.774" v="238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21:09.528" v="205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21:09.522" v="204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21:09.399" v="187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21:09.392" v="186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21:08.784" v="175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21:08.778" v="174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21:08.487" v="139" actId="2696"/>
        <pc:sldMkLst>
          <pc:docMk/>
          <pc:sldMk cId="561866161" sldId="2146849396"/>
        </pc:sldMkLst>
      </pc:sldChg>
      <pc:sldChg chg="del">
        <pc:chgData name="Hanselmann, Markus" userId="029d1f02-3ca2-4544-88e9-d09c85e465e7" providerId="ADAL" clId="{779D1F58-E732-4027-AD5E-D5FA65258A7A}" dt="2025-12-03T11:21:08.481" v="138" actId="2696"/>
        <pc:sldMkLst>
          <pc:docMk/>
          <pc:sldMk cId="2328187942" sldId="2146849397"/>
        </pc:sldMkLst>
      </pc:sldChg>
      <pc:sldChg chg="del">
        <pc:chgData name="Hanselmann, Markus" userId="029d1f02-3ca2-4544-88e9-d09c85e465e7" providerId="ADAL" clId="{779D1F58-E732-4027-AD5E-D5FA65258A7A}" dt="2025-12-03T11:21:05.369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21:05.250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21:05.230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21:04.973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21:05.328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21:05.309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21:05.273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21:05.025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21:05.011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21:04.994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21:06.822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21:06.806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21:06.420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21:06.404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21:06.829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21:07.536" v="102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21:07.524" v="101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21:06.440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21:06.427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21:07.554" v="104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21:07.542" v="103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21:06.860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21:06.849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21:10.223" v="301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21:09.768" v="237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21:09.516" v="203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21:09.384" v="185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21:08.771" v="173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21:08.472" v="137" actId="2696"/>
        <pc:sldMkLst>
          <pc:docMk/>
          <pc:sldMk cId="2536443735" sldId="2146849445"/>
        </pc:sldMkLst>
      </pc:sldChg>
      <pc:sldChg chg="del">
        <pc:chgData name="Hanselmann, Markus" userId="029d1f02-3ca2-4544-88e9-d09c85e465e7" providerId="ADAL" clId="{779D1F58-E732-4027-AD5E-D5FA65258A7A}" dt="2025-12-03T11:21:07.822" v="121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21:09.645" v="220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21:09.454" v="194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21:09.339" v="179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21:08.633" v="155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21:07.565" v="105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21:09.551" v="208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21:07.613" v="110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21:08.344" v="126" actId="2696"/>
        <pc:sldMkLst>
          <pc:docMk/>
          <pc:sldMk cId="2768722019" sldId="2146849457"/>
        </pc:sldMkLst>
      </pc:sldChg>
      <pc:sldChg chg="del">
        <pc:chgData name="Hanselmann, Markus" userId="029d1f02-3ca2-4544-88e9-d09c85e465e7" providerId="ADAL" clId="{779D1F58-E732-4027-AD5E-D5FA65258A7A}" dt="2025-12-03T11:21:07.571" v="106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21:06.879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21:06.866" v="77" actId="2696"/>
        <pc:sldMkLst>
          <pc:docMk/>
          <pc:sldMk cId="1577944834" sldId="21468494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DA7C2-7EE3-36C1-CE82-D0B38936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80A454-45E7-BA01-755D-DDE4C903D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CF7B164-79F9-AA4B-BA95-05D666D9E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E4275-C8EA-4D7D-9002-EBECB0571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313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9C322-7098-38AA-3DA4-202BFEBD6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E411C36-0EC3-0461-47CE-CB9577EC3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5E98CDB-8115-DB7B-BD56-1CB92FC34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C80A8B-4CC4-D3FD-8B0D-BF9E07D4C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9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11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1571789 / 1571786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28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426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1566116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7061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1433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1535228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4451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30503164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414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1427053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832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1427056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1333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C4FE9-50C0-DA30-2E2F-2480E516C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562BE9-B218-E820-8C2F-13E7A2799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1B0F57C-0840-D612-2F06-50E755966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1579207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DED16A-799B-2FC0-B596-CD21C67BE7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9673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30079650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957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1423248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56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30082510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4581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1416474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888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1341213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940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30077329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535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1463927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94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accent1"/>
                </a:solidFill>
                <a:ea typeface="+mn-lt"/>
                <a:cs typeface="+mn-lt"/>
              </a:rPr>
              <a:t>1474865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042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92FED-053E-ACD9-368C-FB966CE88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B1D96D-3714-AF92-598E-92614419E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B814A2-66BF-D977-5452-6F130601F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1427405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68665E-BFCE-4310-76E5-CB338E16C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978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13268-4C2D-EBE1-300B-040061C3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38E859A-FE82-8180-FC24-EDAB6E007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A39173A-B189-A7EB-5D90-AE0671276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C2BD35-2F9D-36C8-5CD9-7CB3CE8DA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355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6E444-E58F-E85D-2A8A-A3F97BF6A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6B56CF7-EB28-E2F1-8264-7DD6132BE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2E08C2-E326-0ED7-BEAA-0C34A07A2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en-US" sz="1200">
                <a:solidFill>
                  <a:schemeClr val="tx1"/>
                </a:solidFill>
              </a:rPr>
              <a:t>1502263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522F1-968E-14F5-48AC-54F6F0D32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180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57FED-A938-2201-FB7A-48D0A1504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B67340-2F72-80C8-1B22-1D4500CF3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C807D76-247F-BF34-AB7F-F98732E2B0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D15FF1-2034-4DE3-01B3-E31E6F1A1E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491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DD720-23FC-0843-D84E-B606A8B56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1270E32-251F-17A7-CF07-73ED9CB19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F829D0B-3FDC-F902-080C-83F85445C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1502264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248A6B-7ADA-872E-5911-79515565B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228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F4B09-C1D5-78A5-6A96-9410D841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59A125-39F6-D866-5C35-1A84419793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904B76-E15D-A716-1B19-E0F90D112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88A99C-7059-5E60-3307-6288565E77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051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5D65D-B03D-0060-E80A-9742460B5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117906C-CDDB-37A0-C7C4-EF1EEF4AC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DF5B33-759F-707C-0AC6-59746A20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1502261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26195F-5CF9-B12E-E990-EDA8ACF91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322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0.sv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13.sv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5.sv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28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svg"/><Relationship Id="rId3" Type="http://schemas.openxmlformats.org/officeDocument/2006/relationships/image" Target="../media/image48.png"/><Relationship Id="rId7" Type="http://schemas.openxmlformats.org/officeDocument/2006/relationships/image" Target="../media/image13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0.svg"/><Relationship Id="rId5" Type="http://schemas.openxmlformats.org/officeDocument/2006/relationships/image" Target="../media/image11.svg"/><Relationship Id="rId10" Type="http://schemas.openxmlformats.org/officeDocument/2006/relationships/image" Target="../media/image49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7.png"/><Relationship Id="rId10" Type="http://schemas.openxmlformats.org/officeDocument/2006/relationships/image" Target="../media/image56.svg"/><Relationship Id="rId4" Type="http://schemas.openxmlformats.org/officeDocument/2006/relationships/image" Target="../media/image11.svg"/><Relationship Id="rId9" Type="http://schemas.openxmlformats.org/officeDocument/2006/relationships/image" Target="../media/image27.png"/><Relationship Id="rId1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69.png"/><Relationship Id="rId3" Type="http://schemas.openxmlformats.org/officeDocument/2006/relationships/image" Target="../media/image68.png"/><Relationship Id="rId7" Type="http://schemas.openxmlformats.org/officeDocument/2006/relationships/image" Target="../media/image53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64.png"/><Relationship Id="rId5" Type="http://schemas.openxmlformats.org/officeDocument/2006/relationships/image" Target="../media/image29.png"/><Relationship Id="rId10" Type="http://schemas.openxmlformats.org/officeDocument/2006/relationships/image" Target="../media/image11.sv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2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40.svg"/><Relationship Id="rId5" Type="http://schemas.openxmlformats.org/officeDocument/2006/relationships/image" Target="../media/image30.svg"/><Relationship Id="rId15" Type="http://schemas.openxmlformats.org/officeDocument/2006/relationships/image" Target="../media/image74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Relationship Id="rId14" Type="http://schemas.openxmlformats.org/officeDocument/2006/relationships/image" Target="../media/image7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2.png"/><Relationship Id="rId7" Type="http://schemas.openxmlformats.org/officeDocument/2006/relationships/image" Target="../media/image54.sv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65.svg"/><Relationship Id="rId5" Type="http://schemas.openxmlformats.org/officeDocument/2006/relationships/image" Target="../media/image30.svg"/><Relationship Id="rId10" Type="http://schemas.openxmlformats.org/officeDocument/2006/relationships/image" Target="../media/image64.png"/><Relationship Id="rId4" Type="http://schemas.openxmlformats.org/officeDocument/2006/relationships/image" Target="../media/image29.png"/><Relationship Id="rId9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1.svg"/><Relationship Id="rId5" Type="http://schemas.openxmlformats.org/officeDocument/2006/relationships/image" Target="../media/image22.pn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21.svg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B77B41-1A0E-2096-6C35-2725B52D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72C245C6-A6C7-C755-92FA-D4208748BC7E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CE6C28-CA80-5933-4A1D-2D375967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19CCE9-B243-4716-39C3-7628342ADF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</a:t>
            </a:r>
            <a:r>
              <a:rPr lang="de-DE" sz="2000" b="1" err="1">
                <a:solidFill>
                  <a:schemeClr val="bg2"/>
                </a:solidFill>
              </a:rPr>
              <a:t>Machine</a:t>
            </a:r>
            <a:r>
              <a:rPr lang="de-DE" sz="2000" b="1">
                <a:solidFill>
                  <a:schemeClr val="bg2"/>
                </a:solidFill>
              </a:rPr>
              <a:t> </a:t>
            </a:r>
            <a:r>
              <a:rPr lang="de-DE" sz="2000" b="1" err="1">
                <a:solidFill>
                  <a:schemeClr val="bg2"/>
                </a:solidFill>
              </a:rPr>
              <a:t>Tending</a:t>
            </a:r>
            <a:endParaRPr lang="de-DE" sz="2000" b="1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809E191-945E-2509-8BCD-C02D6364B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6ED225A3-ADF4-AF33-8519-A87EC2594E3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F6BA17F-1A34-B845-FB99-3F62E906D4D3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5FEDB6D-BE4B-60A5-2B5A-4217FAE189A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53459218-5E7E-E654-3130-4363343E147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1CE38BA7-F4C9-5A6B-CE63-30EDD237C88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3D8552C6-AC7B-6B69-9B14-294D16975291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93BAFC7B-5601-DA95-D6DA-A90E2E41A0C3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977CEEC-6DC1-8904-DC3B-ACDF6C974D2B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D0D75191-0B35-B9BB-60DB-21C5569F0E30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DDE0565-AA66-2500-17BA-DFDDB2C075FE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B460D380-871D-195E-D53A-98DD0738A76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4ED54932-9143-DCB4-AD56-9D18574F1D6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3B3267EF-BF71-E246-8523-4B07BD8983F9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025C3CC7-03DD-8324-7BDE-37D33037FC9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052A91EB-3862-0138-CC6B-2B77FF81BFD9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F2C44043-0FDA-0862-E480-48625C39EEF2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0D4B819C-4194-CEF0-B4A5-A22987D697B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D5360C5-300D-F485-0AC8-85FB71BAFBB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C6B5593-0C27-A314-8156-3DF7F717F40E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D367A1E8-A3CC-3133-5B9B-007ED76191E2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427B5E02-3ECA-0226-DBC4-6ED0D45DF26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6F67A889-9F32-2B88-DEBC-A70E32C99A0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B705CDEC-32E0-C828-D90F-C4C8F2A1F537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Note:</a:t>
            </a:r>
            <a:endParaRPr lang="en-US" sz="1200" b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This presentation contains confidential information and is only released for non-public use by customers and suppliers.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Consultation with specialist department may be necessary.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- Remove this note before use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9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7DC6-9339-5A45-4192-784549789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0E1FA7F2-DF82-EEC5-4BE8-0C4822C6EC6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725" y="2182813"/>
            <a:ext cx="6290843" cy="41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9E0D208-DE3A-3B8C-D530-19CE934E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3-fold gripper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17E66F-B5EF-0421-6658-2495EAC1C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10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2C92BEE-06EA-76D1-6F69-AE6D056510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40FB67-344D-683F-7DB5-313E7FC46A51}"/>
              </a:ext>
            </a:extLst>
          </p:cNvPr>
          <p:cNvSpPr txBox="1"/>
          <p:nvPr/>
        </p:nvSpPr>
        <p:spPr>
          <a:xfrm>
            <a:off x="658813" y="2106534"/>
            <a:ext cx="239611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buClr>
                <a:srgbClr val="009EE0"/>
              </a:buClr>
            </a:pPr>
            <a:r>
              <a:rPr lang="en-US" sz="1600" noProof="0">
                <a:solidFill>
                  <a:srgbClr val="003D6A"/>
                </a:solidFill>
              </a:rPr>
              <a:t>Exemplary representation of one gripper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7BE25200-C92D-2046-66F9-EFBBE7C9B3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06364" y="5325569"/>
            <a:ext cx="59796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DB8F916A-4AB6-3015-30E0-9A36E694C1C1}"/>
              </a:ext>
            </a:extLst>
          </p:cNvPr>
          <p:cNvSpPr txBox="1"/>
          <p:nvPr/>
        </p:nvSpPr>
        <p:spPr>
          <a:xfrm>
            <a:off x="6539897" y="5618203"/>
            <a:ext cx="1118204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pPr algn="ctr"/>
            <a:r>
              <a:rPr lang="en-US" sz="1800" noProof="0">
                <a:solidFill>
                  <a:srgbClr val="003D6A"/>
                </a:solidFill>
              </a:rPr>
              <a:t>third gripper</a:t>
            </a:r>
            <a:endParaRPr lang="en-US" noProof="0"/>
          </a:p>
        </p:txBody>
      </p:sp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227FA207-3C85-E03B-2A8E-4AE511BB1AE4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8958970" y="3907335"/>
            <a:ext cx="1685341" cy="27699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FDA088D1-2D28-5F4C-D948-573944D75E65}"/>
              </a:ext>
            </a:extLst>
          </p:cNvPr>
          <p:cNvSpPr txBox="1"/>
          <p:nvPr/>
        </p:nvSpPr>
        <p:spPr>
          <a:xfrm>
            <a:off x="10644310" y="3907326"/>
            <a:ext cx="888877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second gripper</a:t>
            </a:r>
            <a:endParaRPr lang="en-US" noProof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C57AD00-FDA9-8E68-B265-BFD326065EF0}"/>
              </a:ext>
            </a:extLst>
          </p:cNvPr>
          <p:cNvSpPr txBox="1"/>
          <p:nvPr/>
        </p:nvSpPr>
        <p:spPr>
          <a:xfrm>
            <a:off x="658813" y="3631945"/>
            <a:ext cx="2613088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2-finger parallel gripper PGL-plus-P 10-AS</a:t>
            </a:r>
            <a:endParaRPr lang="en-US" noProof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C8224FD-B86A-D2FF-CA7D-299149E1636C}"/>
              </a:ext>
            </a:extLst>
          </p:cNvPr>
          <p:cNvSpPr txBox="1"/>
          <p:nvPr/>
        </p:nvSpPr>
        <p:spPr>
          <a:xfrm>
            <a:off x="529936" y="4578824"/>
            <a:ext cx="2741965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jaw quick-change system</a:t>
            </a:r>
            <a:br>
              <a:rPr lang="en-US" sz="1800" noProof="0">
                <a:solidFill>
                  <a:srgbClr val="003D6A"/>
                </a:solidFill>
              </a:rPr>
            </a:br>
            <a:r>
              <a:rPr lang="en-US" sz="1800" noProof="0">
                <a:solidFill>
                  <a:srgbClr val="003D6A"/>
                </a:solidFill>
              </a:rPr>
              <a:t>BSWS-BM 64</a:t>
            </a:r>
            <a:endParaRPr lang="en-US" noProof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C1631E1-40EA-DDFD-5AB1-E4C2D2778D51}"/>
              </a:ext>
            </a:extLst>
          </p:cNvPr>
          <p:cNvSpPr txBox="1"/>
          <p:nvPr/>
        </p:nvSpPr>
        <p:spPr>
          <a:xfrm>
            <a:off x="1267691" y="5525703"/>
            <a:ext cx="2004210" cy="553998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various attachment jaws</a:t>
            </a:r>
            <a:endParaRPr lang="en-US" sz="1800" noProof="0">
              <a:solidFill>
                <a:srgbClr val="003D6A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EF3BED5-AB48-EBD3-1319-2D9551E803A1}"/>
              </a:ext>
            </a:extLst>
          </p:cNvPr>
          <p:cNvSpPr txBox="1"/>
          <p:nvPr/>
        </p:nvSpPr>
        <p:spPr>
          <a:xfrm>
            <a:off x="1485900" y="4241181"/>
            <a:ext cx="1786001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magnetic switch</a:t>
            </a:r>
            <a:endParaRPr lang="en-US" noProof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9CDE2BC9-CFF7-553E-4628-3EA8BD202ED0}"/>
              </a:ext>
            </a:extLst>
          </p:cNvPr>
          <p:cNvSpPr txBox="1"/>
          <p:nvPr/>
        </p:nvSpPr>
        <p:spPr>
          <a:xfrm>
            <a:off x="2489067" y="3299708"/>
            <a:ext cx="78283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valves</a:t>
            </a:r>
            <a:endParaRPr lang="en-US" noProof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489807F-3DD8-D536-9AC4-67F0F9A2AAA3}"/>
              </a:ext>
            </a:extLst>
          </p:cNvPr>
          <p:cNvSpPr txBox="1"/>
          <p:nvPr/>
        </p:nvSpPr>
        <p:spPr>
          <a:xfrm>
            <a:off x="2026228" y="2865583"/>
            <a:ext cx="1245674" cy="276999"/>
          </a:xfrm>
          <a:prstGeom prst="rect">
            <a:avLst/>
          </a:prstGeom>
          <a:noFill/>
        </p:spPr>
        <p:txBody>
          <a:bodyPr wrap="square" lIns="36000" tIns="0" rIns="36000" bIns="0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distributor</a:t>
            </a:r>
            <a:endParaRPr lang="en-US" noProof="0"/>
          </a:p>
        </p:txBody>
      </p: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F8BBB2C0-909D-CC04-0399-1114D250C30E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500176"/>
            <a:ext cx="1452499" cy="3556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8578A203-F0E4-0DC8-6D5E-EE137FA313FE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271901" y="4747468"/>
            <a:ext cx="1963487" cy="108355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965A1854-4CEA-1760-B6EF-47F909C8FDE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3271902" y="2569957"/>
            <a:ext cx="1687118" cy="434126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er: gewinkelt 41">
            <a:extLst>
              <a:ext uri="{FF2B5EF4-FFF2-40B4-BE49-F238E27FC236}">
                <a16:creationId xmlns:a16="http://schemas.microsoft.com/office/drawing/2014/main" id="{A1EC4350-6D5E-FA33-740C-9B6473BB146A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3271901" y="3626804"/>
            <a:ext cx="2087173" cy="28214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Verbinder: gewinkelt 45">
            <a:extLst>
              <a:ext uri="{FF2B5EF4-FFF2-40B4-BE49-F238E27FC236}">
                <a16:creationId xmlns:a16="http://schemas.microsoft.com/office/drawing/2014/main" id="{84EF2575-14C2-0134-512F-C66F6A64FDFB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3271901" y="4022767"/>
            <a:ext cx="1885321" cy="356914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4363BF2A-1AA3-B427-ACBE-A09582DF7B9C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3271901" y="3295918"/>
            <a:ext cx="1167290" cy="14229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308A7595-F0B8-931F-83A4-AED4D786CDEE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3271901" y="5543657"/>
            <a:ext cx="1497530" cy="259045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73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2BD83-91CC-1588-5337-0AA832BAF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16C4428-BA28-9E57-DBA7-6AE5D5BF5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680572F-BA13-2789-7BF5-B87BE9D0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en-US"/>
              <a:t>Electric 3-finger centric gripper with large stroke</a:t>
            </a:r>
            <a:br>
              <a:rPr lang="en-US"/>
            </a:br>
            <a:r>
              <a:rPr lang="en-US" sz="2400" b="0"/>
              <a:t>Handling of large rotationally symmetrical components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15D103-07C7-E35B-F0B9-3AD24E5B83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Machine </a:t>
            </a:r>
            <a:r>
              <a:rPr lang="en-US"/>
              <a:t>Tending</a:t>
            </a:r>
            <a:r>
              <a:rPr lang="en-US">
                <a:latin typeface="Fago Pro"/>
              </a:rPr>
              <a:t> - Lathe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85EBEAA-7A8C-7464-0BA5-492DA0BB9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5569369-CF9A-C969-9E55-7301C0E8685D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Scope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Sheet metal housing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Wiper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Accessible lubrication 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pressure unit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Angular gearbox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Servo-electric drive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Servomotor adaptable by the customer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 guidance</a:t>
            </a:r>
            <a:br>
              <a:rPr kumimoji="0" lang="en-US" sz="28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Recirculating ball bearing</a:t>
            </a:r>
            <a:endParaRPr kumimoji="0" lang="en-US" sz="2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Large stroke / high gripping force</a:t>
            </a:r>
            <a:endParaRPr kumimoji="0" lang="en-US" sz="1600" b="0" i="0" u="none" strike="noStrike" kern="1200" cap="none" spc="0" normalizeH="0" baseline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C2D808E-06A1-625F-8982-E60DE055469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11AB129-2426-BE79-4054-46FD92BE6314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61E39F53-91F8-70BA-1C92-C18C026E3F4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E5C0CBB-8AD1-21B8-3FC6-24E17111BD7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E8CFF73-874D-1BED-5D2E-F6205341BDE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04D10CE-7634-890A-F4E1-FDA2A62B130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6C5D890-A519-D071-52A6-F991B70ACF14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7866C8B-EC14-AB5E-3881-938AE8ADED5F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9980AF9-E7D3-E7A8-6AAB-B853F49551A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4AB4627-77CE-7BF6-B8A9-F3E85B550B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13642A0-58C0-69B5-8E1C-14744E9769D2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128008-6332-888E-138F-883D4E8F9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3D043D6-035C-B809-6A7C-F06495072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7158F89-A422-40EF-30D8-8FE0AD4FDFDA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80B8D012-AE4F-CB26-39FA-E55BC8162EA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C00BAD2-BADE-ED00-6445-2F70B691DD3F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71523070-F185-A43B-CA7D-655379490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372F3AF7-D409-0F73-78DB-BAACD7C6C9C9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2616EFF-864E-6BE8-FE12-77666F842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0C3E9CC-11D1-A23C-DBA7-8078AB719A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40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2-finger gripper swivel modules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rotor shafts and drive shafts</a:t>
            </a:r>
            <a:endParaRPr lang="en-US" b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 dirty="0">
                <a:solidFill>
                  <a:srgbClr val="003D6A"/>
                </a:solidFill>
                <a:latin typeface="Fago Pro"/>
              </a:rPr>
              <a:t>Function and benefits</a:t>
            </a:r>
            <a:br>
              <a:rPr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Machine tending of a turning machine: handling of rotor and drive shafts OP1 + OP2</a:t>
            </a:r>
            <a:endParaRPr lang="en-US" sz="16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</a:t>
            </a:r>
            <a:r>
              <a:rPr lang="en-US" sz="1600" dirty="0">
                <a:solidFill>
                  <a:srgbClr val="003D6A"/>
                </a:solidFill>
              </a:rPr>
              <a:t> - each module consisting of: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1x rotary module SRU-plus 50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1x rotary module SRH-plus-D 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2 x sealed 2-finger parallel gripper</a:t>
            </a:r>
            <a:br>
              <a:rPr lang="en-US" sz="1600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DPG-plus 100 (IP67)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adapter plates with internal air feed-through for space saving design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3D6A"/>
                </a:solidFill>
              </a:rPr>
              <a:t>8 x magnetic sensors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Customized top jaws</a:t>
            </a:r>
            <a:br>
              <a:rPr lang="en-US" sz="2000" b="1" dirty="0"/>
            </a:br>
            <a:r>
              <a:rPr lang="en-US" sz="1600" dirty="0">
                <a:solidFill>
                  <a:srgbClr val="003D6A"/>
                </a:solidFill>
              </a:rPr>
              <a:t>gas nitrocarburized &amp; oxidized steel inserts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FF8B10-3EA6-105B-5B46-33418622F83A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7437151-B9DC-D968-85AB-FE879DF2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07BB7B1-E7AA-5EFA-B73C-E1AFE0B0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FC830D9-61AA-5FA0-1525-C5E672C87C7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4F92EB4C-3A34-CB83-0F72-373DC0B9B86F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DBA1D4CD-300B-7194-B75C-037CF77600A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50C336A7-FB87-FD56-5ACF-002085671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A915E3E-0F47-D750-A3EC-2ED8C10CC89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17" name="Rechteck 80">
              <a:extLst>
                <a:ext uri="{FF2B5EF4-FFF2-40B4-BE49-F238E27FC236}">
                  <a16:creationId xmlns:a16="http://schemas.microsoft.com/office/drawing/2014/main" id="{47746D6B-4C7D-5289-2D40-1A30B900F5DA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81">
              <a:extLst>
                <a:ext uri="{FF2B5EF4-FFF2-40B4-BE49-F238E27FC236}">
                  <a16:creationId xmlns:a16="http://schemas.microsoft.com/office/drawing/2014/main" id="{D4EF92BD-D447-9E13-16A5-81ACCB7C37E4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gekrümmt 82">
              <a:extLst>
                <a:ext uri="{FF2B5EF4-FFF2-40B4-BE49-F238E27FC236}">
                  <a16:creationId xmlns:a16="http://schemas.microsoft.com/office/drawing/2014/main" id="{94786828-E638-7A71-3FD2-DCB763DDC769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0" name="Pfeil: nach links gekrümmt 83">
              <a:extLst>
                <a:ext uri="{FF2B5EF4-FFF2-40B4-BE49-F238E27FC236}">
                  <a16:creationId xmlns:a16="http://schemas.microsoft.com/office/drawing/2014/main" id="{1E18F529-B3F2-05C1-5BB8-E9DB78646CA3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E210082-4C58-7749-AA75-6D6D9C7E989F}"/>
              </a:ext>
            </a:extLst>
          </p:cNvPr>
          <p:cNvGrpSpPr/>
          <p:nvPr/>
        </p:nvGrpSpPr>
        <p:grpSpPr>
          <a:xfrm>
            <a:off x="4705000" y="6063021"/>
            <a:ext cx="2230500" cy="723308"/>
            <a:chOff x="6821047" y="3812424"/>
            <a:chExt cx="2230500" cy="72330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EAB9C175-3D23-45E8-3EB2-44E07CF85886}"/>
                </a:ext>
              </a:extLst>
            </p:cNvPr>
            <p:cNvGrpSpPr/>
            <p:nvPr/>
          </p:nvGrpSpPr>
          <p:grpSpPr>
            <a:xfrm>
              <a:off x="6821047" y="3812424"/>
              <a:ext cx="2230500" cy="723308"/>
              <a:chOff x="3486608" y="2216930"/>
              <a:chExt cx="2230500" cy="723308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FBB5BFB1-9BD2-BD79-8666-AA75FC07AC2B}"/>
                  </a:ext>
                </a:extLst>
              </p:cNvPr>
              <p:cNvGrpSpPr/>
              <p:nvPr/>
            </p:nvGrpSpPr>
            <p:grpSpPr>
              <a:xfrm>
                <a:off x="3486608" y="2216930"/>
                <a:ext cx="2230500" cy="723308"/>
                <a:chOff x="3486608" y="2216930"/>
                <a:chExt cx="2230500" cy="723308"/>
              </a:xfrm>
            </p:grpSpPr>
            <p:sp>
              <p:nvSpPr>
                <p:cNvPr id="26" name="Textfeld 127">
                  <a:extLst>
                    <a:ext uri="{FF2B5EF4-FFF2-40B4-BE49-F238E27FC236}">
                      <a16:creationId xmlns:a16="http://schemas.microsoft.com/office/drawing/2014/main" id="{25DB4633-6B3C-80EF-C41D-594DAE8688F4}"/>
                    </a:ext>
                  </a:extLst>
                </p:cNvPr>
                <p:cNvSpPr txBox="1"/>
                <p:nvPr/>
              </p:nvSpPr>
              <p:spPr>
                <a:xfrm>
                  <a:off x="3486608" y="2694017"/>
                  <a:ext cx="828904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RELIABILITY</a:t>
                  </a:r>
                </a:p>
              </p:txBody>
            </p:sp>
            <p:sp>
              <p:nvSpPr>
                <p:cNvPr id="27" name="Textfeld 125">
                  <a:extLst>
                    <a:ext uri="{FF2B5EF4-FFF2-40B4-BE49-F238E27FC236}">
                      <a16:creationId xmlns:a16="http://schemas.microsoft.com/office/drawing/2014/main" id="{822CC080-7649-446E-9E7D-9F6977ABF6C7}"/>
                    </a:ext>
                  </a:extLst>
                </p:cNvPr>
                <p:cNvSpPr txBox="1"/>
                <p:nvPr/>
              </p:nvSpPr>
              <p:spPr>
                <a:xfrm>
                  <a:off x="4212150" y="2690380"/>
                  <a:ext cx="814424" cy="1875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STRONG</a:t>
                  </a:r>
                </a:p>
              </p:txBody>
            </p:sp>
            <p:sp>
              <p:nvSpPr>
                <p:cNvPr id="28" name="Textfeld 123">
                  <a:extLst>
                    <a:ext uri="{FF2B5EF4-FFF2-40B4-BE49-F238E27FC236}">
                      <a16:creationId xmlns:a16="http://schemas.microsoft.com/office/drawing/2014/main" id="{6BB2797E-D8F0-2308-AA73-13E1A7F4F535}"/>
                    </a:ext>
                  </a:extLst>
                </p:cNvPr>
                <p:cNvSpPr txBox="1"/>
                <p:nvPr/>
              </p:nvSpPr>
              <p:spPr>
                <a:xfrm>
                  <a:off x="4842467" y="2692459"/>
                  <a:ext cx="874641" cy="2107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>
                  <a:defPPr>
                    <a:defRPr lang="de-DE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1000">
                      <a:solidFill>
                        <a:srgbClr val="00446B"/>
                      </a:solidFill>
                      <a:latin typeface="+mj-lt"/>
                      <a:ea typeface="+mj-ea"/>
                      <a:cs typeface="+mj-cs"/>
                    </a:rPr>
                    <a:t>WET</a:t>
                  </a:r>
                </a:p>
              </p:txBody>
            </p:sp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29E7EA42-3FFA-8C2A-5115-A91F08B3FB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7587" y="2216930"/>
                  <a:ext cx="526231" cy="526231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E4DB4ED7-4A46-EE2A-AE8C-FA147732F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679778" y="2291521"/>
                <a:ext cx="461426" cy="461426"/>
              </a:xfrm>
              <a:prstGeom prst="rect">
                <a:avLst/>
              </a:prstGeom>
            </p:spPr>
          </p:pic>
        </p:grp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ADA6FAD0-962E-78F6-8017-3AA933DE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39796" y="3859969"/>
              <a:ext cx="495199" cy="495199"/>
            </a:xfrm>
            <a:prstGeom prst="rect">
              <a:avLst/>
            </a:prstGeom>
          </p:spPr>
        </p:pic>
      </p:grpSp>
      <p:grpSp>
        <p:nvGrpSpPr>
          <p:cNvPr id="7169" name="Gruppieren 7168">
            <a:extLst>
              <a:ext uri="{FF2B5EF4-FFF2-40B4-BE49-F238E27FC236}">
                <a16:creationId xmlns:a16="http://schemas.microsoft.com/office/drawing/2014/main" id="{512B85FC-F11C-AC86-9868-8DFBF179AC27}"/>
              </a:ext>
            </a:extLst>
          </p:cNvPr>
          <p:cNvGrpSpPr>
            <a:grpSpLocks noChangeAspect="1"/>
          </p:cNvGrpSpPr>
          <p:nvPr/>
        </p:nvGrpSpPr>
        <p:grpSpPr>
          <a:xfrm>
            <a:off x="545775" y="6203559"/>
            <a:ext cx="1340756" cy="360000"/>
            <a:chOff x="3925843" y="2250144"/>
            <a:chExt cx="4020027" cy="1079398"/>
          </a:xfrm>
        </p:grpSpPr>
        <p:sp>
          <p:nvSpPr>
            <p:cNvPr id="7172" name="Zylinder 7171">
              <a:extLst>
                <a:ext uri="{FF2B5EF4-FFF2-40B4-BE49-F238E27FC236}">
                  <a16:creationId xmlns:a16="http://schemas.microsoft.com/office/drawing/2014/main" id="{83245C35-ECE2-8312-370F-870EA6C1DC2B}"/>
                </a:ext>
              </a:extLst>
            </p:cNvPr>
            <p:cNvSpPr/>
            <p:nvPr/>
          </p:nvSpPr>
          <p:spPr>
            <a:xfrm rot="5400000">
              <a:off x="4312279" y="2039372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3" name="Zylinder 7172">
              <a:extLst>
                <a:ext uri="{FF2B5EF4-FFF2-40B4-BE49-F238E27FC236}">
                  <a16:creationId xmlns:a16="http://schemas.microsoft.com/office/drawing/2014/main" id="{7C441D98-2088-B15C-86BC-869CFB67931D}"/>
                </a:ext>
              </a:extLst>
            </p:cNvPr>
            <p:cNvSpPr/>
            <p:nvPr/>
          </p:nvSpPr>
          <p:spPr>
            <a:xfrm rot="5400000">
              <a:off x="5319883" y="1923602"/>
              <a:ext cx="1079398" cy="1732481"/>
            </a:xfrm>
            <a:prstGeom prst="can">
              <a:avLst>
                <a:gd name="adj" fmla="val 3490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4" name="Zylinder 7173">
              <a:extLst>
                <a:ext uri="{FF2B5EF4-FFF2-40B4-BE49-F238E27FC236}">
                  <a16:creationId xmlns:a16="http://schemas.microsoft.com/office/drawing/2014/main" id="{2BD5D24E-6414-27FD-D681-70846B8D8162}"/>
                </a:ext>
              </a:extLst>
            </p:cNvPr>
            <p:cNvSpPr/>
            <p:nvPr/>
          </p:nvSpPr>
          <p:spPr>
            <a:xfrm rot="5400000">
              <a:off x="6831361" y="2039371"/>
              <a:ext cx="728074" cy="1500945"/>
            </a:xfrm>
            <a:prstGeom prst="can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75" name="Gruppieren 7174">
            <a:extLst>
              <a:ext uri="{FF2B5EF4-FFF2-40B4-BE49-F238E27FC236}">
                <a16:creationId xmlns:a16="http://schemas.microsoft.com/office/drawing/2014/main" id="{20221C5B-446F-EE80-C12F-A76A5E1F06E3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7176" name="Textfeld 7175">
              <a:extLst>
                <a:ext uri="{FF2B5EF4-FFF2-40B4-BE49-F238E27FC236}">
                  <a16:creationId xmlns:a16="http://schemas.microsoft.com/office/drawing/2014/main" id="{B529A58E-520E-B229-1660-226083708F4F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77" name="Grafik 7176" descr="Informationen mit einfarbiger Füllung">
              <a:extLst>
                <a:ext uri="{FF2B5EF4-FFF2-40B4-BE49-F238E27FC236}">
                  <a16:creationId xmlns:a16="http://schemas.microsoft.com/office/drawing/2014/main" id="{78C398D0-D056-93A1-6E3D-2B12B151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EC6A25ED-74B3-C6D1-69D3-58B77A0AE6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486" y="2111967"/>
            <a:ext cx="2635331" cy="356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96903E-4809-10DE-0009-3B0CDE27D3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554" y="2111967"/>
            <a:ext cx="2626266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30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94D3A10-666E-12EF-60CF-158578967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844" y="2829981"/>
            <a:ext cx="2475614" cy="3348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76030C-7C2A-090C-F4A2-18591C867F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59" y="2878161"/>
            <a:ext cx="2467098" cy="334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D5BCB0-9258-04D7-E096-40C46B73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2-finger gripper swivel modules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rotor shafts and drive shafts</a:t>
            </a:r>
            <a:endParaRPr lang="en-US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208A79-252C-754F-7464-0F27B805E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F62066-A403-B236-63F2-911BCB0012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C30F2E87-FF0B-A0AF-D342-CE3D6FB79E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The gripper swivel modules are operated on a gantry system between central storage and turning machine </a:t>
            </a:r>
            <a:r>
              <a:rPr lang="en-US" sz="2000" b="1" dirty="0">
                <a:solidFill>
                  <a:schemeClr val="accent3"/>
                </a:solidFill>
                <a:sym typeface="Wingdings" panose="05000000000000000000" pitchFamily="2" charset="2"/>
              </a:rPr>
              <a:t> gantry systems also scope of SCHUNK Engineering</a:t>
            </a:r>
            <a:endParaRPr lang="en-US" sz="2000" b="1" dirty="0">
              <a:solidFill>
                <a:schemeClr val="accent3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B4EF0BE-CB9C-CBD6-8798-79FA4FC59F4F}"/>
              </a:ext>
            </a:extLst>
          </p:cNvPr>
          <p:cNvSpPr txBox="1"/>
          <p:nvPr/>
        </p:nvSpPr>
        <p:spPr>
          <a:xfrm>
            <a:off x="4559300" y="3227235"/>
            <a:ext cx="3302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 dirty="0">
                <a:solidFill>
                  <a:srgbClr val="003D6A"/>
                </a:solidFill>
              </a:rPr>
              <a:t>1x rotary module SRU-plus 50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BC12C8A-1F3F-3F31-7470-9382B72CCBB2}"/>
              </a:ext>
            </a:extLst>
          </p:cNvPr>
          <p:cNvSpPr txBox="1"/>
          <p:nvPr/>
        </p:nvSpPr>
        <p:spPr>
          <a:xfrm>
            <a:off x="4715667" y="4295696"/>
            <a:ext cx="29894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adapter plates with internal air feed-through for space saving design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34377E-DB38-E48F-1270-4B396DAA8594}"/>
              </a:ext>
            </a:extLst>
          </p:cNvPr>
          <p:cNvSpPr txBox="1"/>
          <p:nvPr/>
        </p:nvSpPr>
        <p:spPr>
          <a:xfrm>
            <a:off x="4321919" y="5329699"/>
            <a:ext cx="37769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 x sealed 2-finger parallel gripper</a:t>
            </a:r>
            <a:br>
              <a:rPr lang="en-US">
                <a:solidFill>
                  <a:srgbClr val="003D6A"/>
                </a:solidFill>
              </a:rPr>
            </a:br>
            <a:r>
              <a:rPr lang="en-US">
                <a:solidFill>
                  <a:srgbClr val="003D6A"/>
                </a:solidFill>
              </a:rPr>
              <a:t>DPG-plus 100 (IP67) with customized to jaws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C509CD1-799A-F45D-6C91-3C74AEC7A965}"/>
              </a:ext>
            </a:extLst>
          </p:cNvPr>
          <p:cNvSpPr txBox="1"/>
          <p:nvPr/>
        </p:nvSpPr>
        <p:spPr>
          <a:xfrm>
            <a:off x="4459777" y="3736073"/>
            <a:ext cx="3501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bg2"/>
              </a:buClr>
              <a:buSzPct val="100000"/>
            </a:pPr>
            <a:r>
              <a:rPr lang="en-US" dirty="0">
                <a:solidFill>
                  <a:srgbClr val="003D6A"/>
                </a:solidFill>
              </a:rPr>
              <a:t>1x rotary module SRH-plus-D 40</a:t>
            </a: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90BC1416-3FA8-ED63-D181-C1AA4A1825C1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7861532" y="3411901"/>
            <a:ext cx="1106669" cy="8990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Verbinder: gewinkelt 29">
            <a:extLst>
              <a:ext uri="{FF2B5EF4-FFF2-40B4-BE49-F238E27FC236}">
                <a16:creationId xmlns:a16="http://schemas.microsoft.com/office/drawing/2014/main" id="{3C07EFDB-75B7-91DA-B11B-C9D83033C57F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V="1">
            <a:off x="2602168" y="3411901"/>
            <a:ext cx="1957132" cy="89902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Verbinder: gewinkelt 33">
            <a:extLst>
              <a:ext uri="{FF2B5EF4-FFF2-40B4-BE49-F238E27FC236}">
                <a16:creationId xmlns:a16="http://schemas.microsoft.com/office/drawing/2014/main" id="{4D41F06F-F08A-482C-DD9E-DBC7F55CFB42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7961055" y="3920739"/>
            <a:ext cx="1325820" cy="387672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Verbinder: gewinkelt 34">
            <a:extLst>
              <a:ext uri="{FF2B5EF4-FFF2-40B4-BE49-F238E27FC236}">
                <a16:creationId xmlns:a16="http://schemas.microsoft.com/office/drawing/2014/main" id="{F385D201-BDB3-A004-1048-C2E9C51337F6}"/>
              </a:ext>
            </a:extLst>
          </p:cNvPr>
          <p:cNvCxnSpPr>
            <a:cxnSpLocks/>
            <a:stCxn id="23" idx="1"/>
          </p:cNvCxnSpPr>
          <p:nvPr/>
        </p:nvCxnSpPr>
        <p:spPr>
          <a:xfrm rot="10800000" flipV="1">
            <a:off x="2695575" y="3920738"/>
            <a:ext cx="1764203" cy="374957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Verbinder: gewinkelt 35">
            <a:extLst>
              <a:ext uri="{FF2B5EF4-FFF2-40B4-BE49-F238E27FC236}">
                <a16:creationId xmlns:a16="http://schemas.microsoft.com/office/drawing/2014/main" id="{21D23B94-F4A3-35F1-B65C-24AB7AA3AE1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705166" y="4672154"/>
            <a:ext cx="2360039" cy="8520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A52CE627-790D-FF5A-AC68-D4E5194DB237}"/>
              </a:ext>
            </a:extLst>
          </p:cNvPr>
          <p:cNvCxnSpPr>
            <a:cxnSpLocks/>
            <a:stCxn id="19" idx="1"/>
          </p:cNvCxnSpPr>
          <p:nvPr/>
        </p:nvCxnSpPr>
        <p:spPr>
          <a:xfrm rot="10800000" flipV="1">
            <a:off x="2809875" y="4757360"/>
            <a:ext cx="1905792" cy="461665"/>
          </a:xfrm>
          <a:prstGeom prst="bentConnector3">
            <a:avLst>
              <a:gd name="adj1" fmla="val 23011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erbinder: gewinkelt 37">
            <a:extLst>
              <a:ext uri="{FF2B5EF4-FFF2-40B4-BE49-F238E27FC236}">
                <a16:creationId xmlns:a16="http://schemas.microsoft.com/office/drawing/2014/main" id="{7E7C9541-B9F2-A704-6F76-B11E4B365BAE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8098914" y="5579137"/>
            <a:ext cx="1556716" cy="21222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erbinder: gewinkelt 38">
            <a:extLst>
              <a:ext uri="{FF2B5EF4-FFF2-40B4-BE49-F238E27FC236}">
                <a16:creationId xmlns:a16="http://schemas.microsoft.com/office/drawing/2014/main" id="{C3794D96-05B5-7D58-1AB2-68BF7F4362E4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>
            <a:off x="2695575" y="5652864"/>
            <a:ext cx="1626344" cy="13850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40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3-finger double gripper + quick-change system</a:t>
            </a:r>
            <a:br>
              <a:rPr lang="en-US"/>
            </a:br>
            <a:r>
              <a:rPr lang="en-US" sz="2400" b="0"/>
              <a:t>Light-weight design with maximum gripping force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7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Function and benefits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3-finger double gripper with manual quick-change system </a:t>
            </a:r>
            <a:r>
              <a:rPr lang="en-US" sz="1600">
                <a:solidFill>
                  <a:srgbClr val="003D6A"/>
                </a:solidFill>
                <a:latin typeface="Fago Pro"/>
              </a:rPr>
              <a:t>as end-of-arm on a robot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. Reduction of gripper weight to allow heaver workpiece but carry over the existing robot.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2x 3-finger centric gripper PZN-plus 125-2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quick change system SHS-125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light-weight adapter plate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Pressure maintenance valve SDV-P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Customized top jaws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with peaky inserts for higher friction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highlight>
                <a:srgbClr val="FFFF00"/>
              </a:highlight>
              <a:uLnTx/>
              <a:uFillTx/>
              <a:latin typeface="Fago Pro"/>
              <a:ea typeface="+mn-ea"/>
              <a:cs typeface="+mn-cs"/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teams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E5BE8C-D7A5-93A2-0D84-D7982B39B63A}"/>
              </a:ext>
            </a:extLst>
          </p:cNvPr>
          <p:cNvGrpSpPr/>
          <p:nvPr/>
        </p:nvGrpSpPr>
        <p:grpSpPr>
          <a:xfrm>
            <a:off x="2548441" y="6110324"/>
            <a:ext cx="629579" cy="598693"/>
            <a:chOff x="4749430" y="2974495"/>
            <a:chExt cx="2215224" cy="2106551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7D97823B-4150-B60D-3EC1-D3B3910A7A3C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D10E9D58-11F3-0FFE-0070-47FFF1C99E5E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82FB9763-2519-F1EF-399C-B5B63F09AE87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C7473AD-8489-F293-E8C0-9275B735BD21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3" name="Rechteck: obere Ecken abgeschnitten 12">
              <a:extLst>
                <a:ext uri="{FF2B5EF4-FFF2-40B4-BE49-F238E27FC236}">
                  <a16:creationId xmlns:a16="http://schemas.microsoft.com/office/drawing/2014/main" id="{39A5B4DD-DC14-A601-6B85-63696F882C8A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12308326-F9CC-7E87-2238-53ABEB248692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9F2CBF5-5436-B9C4-A692-5C8FDCFB09F9}"/>
              </a:ext>
            </a:extLst>
          </p:cNvPr>
          <p:cNvGrpSpPr/>
          <p:nvPr/>
        </p:nvGrpSpPr>
        <p:grpSpPr>
          <a:xfrm>
            <a:off x="3491472" y="6110324"/>
            <a:ext cx="693325" cy="573682"/>
            <a:chOff x="1359016" y="3758268"/>
            <a:chExt cx="947956" cy="784373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073F2EC-1554-AE92-8175-2CD4237241AF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9C8A92E-211C-90A1-0F2E-19294423D9FB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3F3D497-71CE-4B86-8199-1B7E1BBFD3F6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73EE3FA-FA69-82D4-9CDF-B757DC4839D8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3EE92E07-4EFF-3AF6-B4AB-8759911AB7D1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EDDEA488-ABC8-07E4-B1D4-0F5A3EA60230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4601115B-DA24-79E2-8925-2BAF013DED8D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D10C2FE0-EF0A-A35F-194F-22A7F9862F3A}"/>
              </a:ext>
            </a:extLst>
          </p:cNvPr>
          <p:cNvGrpSpPr/>
          <p:nvPr/>
        </p:nvGrpSpPr>
        <p:grpSpPr>
          <a:xfrm>
            <a:off x="4624160" y="6048017"/>
            <a:ext cx="2284290" cy="723308"/>
            <a:chOff x="3486608" y="2216930"/>
            <a:chExt cx="2284290" cy="723308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C652F325-E109-6AB8-4AAC-B95CD7729FC4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26" name="Grafik 124">
                <a:extLst>
                  <a:ext uri="{FF2B5EF4-FFF2-40B4-BE49-F238E27FC236}">
                    <a16:creationId xmlns:a16="http://schemas.microsoft.com/office/drawing/2014/main" id="{77B88603-0EE6-36D9-34F5-638C789F0C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7" name="Textfeld 127">
                <a:extLst>
                  <a:ext uri="{FF2B5EF4-FFF2-40B4-BE49-F238E27FC236}">
                    <a16:creationId xmlns:a16="http://schemas.microsoft.com/office/drawing/2014/main" id="{009ADD01-4B71-49F2-366F-B11DC60E188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8" name="Textfeld 125">
                <a:extLst>
                  <a:ext uri="{FF2B5EF4-FFF2-40B4-BE49-F238E27FC236}">
                    <a16:creationId xmlns:a16="http://schemas.microsoft.com/office/drawing/2014/main" id="{4EA5D38A-F6E0-A0C8-B2A2-AD74AB85BBB1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9" name="Textfeld 123">
                <a:extLst>
                  <a:ext uri="{FF2B5EF4-FFF2-40B4-BE49-F238E27FC236}">
                    <a16:creationId xmlns:a16="http://schemas.microsoft.com/office/drawing/2014/main" id="{A245782A-81E6-346F-FC97-AED472B32C9F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2A56C66A-74AE-ACDE-B20F-02B3813831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F09018E-D8AC-14BA-75F5-BF254DBB0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64" name="Grafik 63">
            <a:extLst>
              <a:ext uri="{FF2B5EF4-FFF2-40B4-BE49-F238E27FC236}">
                <a16:creationId xmlns:a16="http://schemas.microsoft.com/office/drawing/2014/main" id="{C3B902F4-EF7C-FBE5-7D5B-1A59C79D4A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4292" y="6058545"/>
            <a:ext cx="720000" cy="720000"/>
          </a:xfrm>
          <a:prstGeom prst="rect">
            <a:avLst/>
          </a:prstGeom>
        </p:spPr>
      </p:pic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80F8A2CB-0C7D-B685-3AEC-37FA902CD6A3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BE27FC0F-6FBC-4386-536C-E852D69245C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0" name="Grafik 69" descr="Informationen mit einfarbiger Füllung">
              <a:extLst>
                <a:ext uri="{FF2B5EF4-FFF2-40B4-BE49-F238E27FC236}">
                  <a16:creationId xmlns:a16="http://schemas.microsoft.com/office/drawing/2014/main" id="{AE2BA6EE-7ACF-513D-D1BD-A0F3B32CF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737DEDF-AA94-5527-C29D-F6243B8EFDE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948" y="2106604"/>
            <a:ext cx="4459429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39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7FC691C-283C-8BCE-A544-B41A10517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008001" y="1486507"/>
            <a:ext cx="4176000" cy="539024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3-finger double gripper + quick-change system</a:t>
            </a:r>
            <a:br>
              <a:rPr lang="en-US"/>
            </a:br>
            <a:r>
              <a:rPr lang="en-US" sz="2400" b="0"/>
              <a:t>Light-weight design with maximum gripping force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8908384" y="4719391"/>
            <a:ext cx="305701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2x 3-finger centric gripper</a:t>
            </a:r>
            <a:br>
              <a:rPr lang="en-US">
                <a:solidFill>
                  <a:srgbClr val="003D6A"/>
                </a:solidFill>
              </a:rPr>
            </a:br>
            <a:r>
              <a:rPr lang="en-US">
                <a:solidFill>
                  <a:srgbClr val="003D6A"/>
                </a:solidFill>
              </a:rPr>
              <a:t>PZN-plus 125-2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>
                <a:solidFill>
                  <a:srgbClr val="003D6A"/>
                </a:solidFill>
              </a:rPr>
              <a:t>with customized top jaws: peaky inserts for higher friction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B760B8-8D7A-00BA-69DA-5B4BD61D9254}"/>
              </a:ext>
            </a:extLst>
          </p:cNvPr>
          <p:cNvSpPr txBox="1"/>
          <p:nvPr/>
        </p:nvSpPr>
        <p:spPr>
          <a:xfrm>
            <a:off x="680515" y="2569957"/>
            <a:ext cx="318067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manual quick change system</a:t>
            </a:r>
            <a:br>
              <a:rPr lang="en-US" sz="1800"/>
            </a:br>
            <a:r>
              <a:rPr lang="en-US" sz="1800"/>
              <a:t>SHS-125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8DE92AA-202B-3FFE-EC7B-8EBF07A324BC}"/>
              </a:ext>
            </a:extLst>
          </p:cNvPr>
          <p:cNvSpPr txBox="1"/>
          <p:nvPr/>
        </p:nvSpPr>
        <p:spPr>
          <a:xfrm>
            <a:off x="636857" y="3768842"/>
            <a:ext cx="296106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light-weight adapter plate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7EF61C82-ABB6-573E-2026-FA70114AA952}"/>
              </a:ext>
            </a:extLst>
          </p:cNvPr>
          <p:cNvSpPr txBox="1"/>
          <p:nvPr/>
        </p:nvSpPr>
        <p:spPr>
          <a:xfrm>
            <a:off x="788990" y="4175740"/>
            <a:ext cx="375134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de-DE"/>
            </a:defPPr>
            <a:lvl1pPr>
              <a:buClr>
                <a:schemeClr val="bg2"/>
              </a:buClr>
              <a:buSzPct val="100000"/>
              <a:defRPr sz="1600">
                <a:solidFill>
                  <a:srgbClr val="003D6A"/>
                </a:solidFill>
              </a:defRPr>
            </a:lvl1pPr>
          </a:lstStyle>
          <a:p>
            <a:r>
              <a:rPr lang="en-US" sz="1800"/>
              <a:t>Pressure maintenance valve SDV-P</a:t>
            </a:r>
          </a:p>
        </p:txBody>
      </p:sp>
      <p:cxnSp>
        <p:nvCxnSpPr>
          <p:cNvPr id="67" name="Verbinder: gewinkelt 66">
            <a:extLst>
              <a:ext uri="{FF2B5EF4-FFF2-40B4-BE49-F238E27FC236}">
                <a16:creationId xmlns:a16="http://schemas.microsoft.com/office/drawing/2014/main" id="{7AC059A4-0590-34DE-1AD8-FC93960DF9A4}"/>
              </a:ext>
            </a:extLst>
          </p:cNvPr>
          <p:cNvCxnSpPr>
            <a:cxnSpLocks/>
          </p:cNvCxnSpPr>
          <p:nvPr/>
        </p:nvCxnSpPr>
        <p:spPr>
          <a:xfrm flipV="1">
            <a:off x="2336800" y="2212743"/>
            <a:ext cx="3484880" cy="766893"/>
          </a:xfrm>
          <a:prstGeom prst="bentConnector3">
            <a:avLst>
              <a:gd name="adj1" fmla="val 4475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Verbinder: gewinkelt 68">
            <a:extLst>
              <a:ext uri="{FF2B5EF4-FFF2-40B4-BE49-F238E27FC236}">
                <a16:creationId xmlns:a16="http://schemas.microsoft.com/office/drawing/2014/main" id="{D2259DD3-955E-BE4F-0724-599F91363437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3597924" y="3276600"/>
            <a:ext cx="2377426" cy="67690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Verbinder: gewinkelt 71">
            <a:extLst>
              <a:ext uri="{FF2B5EF4-FFF2-40B4-BE49-F238E27FC236}">
                <a16:creationId xmlns:a16="http://schemas.microsoft.com/office/drawing/2014/main" id="{C9CF44F4-C066-F35E-477C-836E264D2FB6}"/>
              </a:ext>
            </a:extLst>
          </p:cNvPr>
          <p:cNvCxnSpPr>
            <a:cxnSpLocks/>
          </p:cNvCxnSpPr>
          <p:nvPr/>
        </p:nvCxnSpPr>
        <p:spPr>
          <a:xfrm flipV="1">
            <a:off x="4540338" y="4308029"/>
            <a:ext cx="2102288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Verbinder: gewinkelt 76">
            <a:extLst>
              <a:ext uri="{FF2B5EF4-FFF2-40B4-BE49-F238E27FC236}">
                <a16:creationId xmlns:a16="http://schemas.microsoft.com/office/drawing/2014/main" id="{638FB585-9E9F-9D1A-1F05-14392AE2671B}"/>
              </a:ext>
            </a:extLst>
          </p:cNvPr>
          <p:cNvCxnSpPr>
            <a:cxnSpLocks/>
          </p:cNvCxnSpPr>
          <p:nvPr/>
        </p:nvCxnSpPr>
        <p:spPr>
          <a:xfrm rot="10800000">
            <a:off x="7167600" y="4740955"/>
            <a:ext cx="1740784" cy="738664"/>
          </a:xfrm>
          <a:prstGeom prst="bentConnector3">
            <a:avLst>
              <a:gd name="adj1" fmla="val 10019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Verbinder: gewinkelt 80">
            <a:extLst>
              <a:ext uri="{FF2B5EF4-FFF2-40B4-BE49-F238E27FC236}">
                <a16:creationId xmlns:a16="http://schemas.microsoft.com/office/drawing/2014/main" id="{0E1F2AB7-D2AE-9F68-F7B1-C919B9BF6941}"/>
              </a:ext>
            </a:extLst>
          </p:cNvPr>
          <p:cNvCxnSpPr>
            <a:cxnSpLocks/>
          </p:cNvCxnSpPr>
          <p:nvPr/>
        </p:nvCxnSpPr>
        <p:spPr>
          <a:xfrm rot="10800000">
            <a:off x="5975350" y="4695166"/>
            <a:ext cx="2973686" cy="784453"/>
          </a:xfrm>
          <a:prstGeom prst="bentConnector3">
            <a:avLst>
              <a:gd name="adj1" fmla="val 100908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170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BDBCD-951C-D471-E97E-FCE1B6AB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67826D0-E206-E2E8-D01F-E5CAAC2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Heavy-duty handling</a:t>
            </a:r>
            <a:br>
              <a:rPr lang="en-US"/>
            </a:br>
            <a:r>
              <a:rPr lang="en-US" sz="2400" b="0" err="1"/>
              <a:t>Handling</a:t>
            </a:r>
            <a:r>
              <a:rPr lang="en-US" sz="2400" b="0"/>
              <a:t> an engine block weighing approx. 350 kg for trucks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5AA5E52-8EE7-A940-3D29-56EDEDBFD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0F3F910-E49B-D309-0A0F-60436A3B08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14297CF-A271-A3BD-63E0-97FAC738A3FF}"/>
              </a:ext>
            </a:extLst>
          </p:cNvPr>
          <p:cNvSpPr txBox="1"/>
          <p:nvPr/>
        </p:nvSpPr>
        <p:spPr>
          <a:xfrm>
            <a:off x="7056950" y="1851750"/>
            <a:ext cx="48000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Function and customer benefits</a:t>
            </a:r>
            <a:br>
              <a:rPr lang="en-US" sz="2000" b="1">
                <a:solidFill>
                  <a:srgbClr val="003D6A"/>
                </a:solidFill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Transferring the unmachined casting part to the machine tool. Multiple tolerance compensation enables clamping on raw clamping contours with component tolerances of several millimeters.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C-axis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x-y-z compensation unit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2-finger parallel gripper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Swivel finger with tolerance compensation</a:t>
            </a:r>
            <a:endParaRPr lang="en-US" sz="16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Adapter plates and other accessories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project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planning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</a:t>
            </a: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DF81EE2-CDF4-1599-7F8C-55710AD179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D2EE13EE-5C0A-8164-87C1-F4A764810CE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FF6568-0895-3F4D-C91A-D5B28273FAA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97F0595-E2CE-0F1A-5F6D-C92ABAAB00DE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AF1AFFB-E62A-DD36-9007-70B3E597465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EA5213F-A013-B0DE-E186-EC8BAB99634F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9F0C96C-22AD-F771-F62C-44F34954286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7795B4F9-62BF-925D-D3B9-6438607112D3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AA7967-5AAA-6E02-BFFB-4B1B3E72FA7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8015AE9F-F8AE-2603-B44B-ED8586421F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898B26-CC83-A76E-AA1E-ADF11DEF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614" y="1817837"/>
            <a:ext cx="2695334" cy="3907056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E45E43-8FFC-9654-4271-49A4EA0BF9AD}"/>
              </a:ext>
            </a:extLst>
          </p:cNvPr>
          <p:cNvGrpSpPr/>
          <p:nvPr/>
        </p:nvGrpSpPr>
        <p:grpSpPr>
          <a:xfrm>
            <a:off x="4600818" y="6026170"/>
            <a:ext cx="2284290" cy="723308"/>
            <a:chOff x="3486608" y="2216930"/>
            <a:chExt cx="2284290" cy="723308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E212621E-004F-D811-657E-9E9BC18F2F21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2" name="Grafik 124">
                <a:extLst>
                  <a:ext uri="{FF2B5EF4-FFF2-40B4-BE49-F238E27FC236}">
                    <a16:creationId xmlns:a16="http://schemas.microsoft.com/office/drawing/2014/main" id="{E80F4B5D-856F-F056-0880-9A6F4AC91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3" name="Textfeld 127">
                <a:extLst>
                  <a:ext uri="{FF2B5EF4-FFF2-40B4-BE49-F238E27FC236}">
                    <a16:creationId xmlns:a16="http://schemas.microsoft.com/office/drawing/2014/main" id="{A6ECDE15-5719-ED0A-135A-A0D20F6E678F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4" name="Textfeld 125">
                <a:extLst>
                  <a:ext uri="{FF2B5EF4-FFF2-40B4-BE49-F238E27FC236}">
                    <a16:creationId xmlns:a16="http://schemas.microsoft.com/office/drawing/2014/main" id="{C6512E67-F1C1-7623-8294-91B7D8D8868C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5" name="Textfeld 123">
                <a:extLst>
                  <a:ext uri="{FF2B5EF4-FFF2-40B4-BE49-F238E27FC236}">
                    <a16:creationId xmlns:a16="http://schemas.microsoft.com/office/drawing/2014/main" id="{3D1ACCB0-85C1-B44C-825B-DD91636A8CB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802EEB2D-B775-E1C6-A6C3-0005B549C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7BE19C4F-9FCB-076C-A227-CD6EC8D1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0BC894A-129D-5AF5-AE7A-0E8A75A26702}"/>
              </a:ext>
            </a:extLst>
          </p:cNvPr>
          <p:cNvGrpSpPr/>
          <p:nvPr/>
        </p:nvGrpSpPr>
        <p:grpSpPr>
          <a:xfrm>
            <a:off x="3518052" y="6215016"/>
            <a:ext cx="652151" cy="389081"/>
            <a:chOff x="4308916" y="3967993"/>
            <a:chExt cx="1908397" cy="1138572"/>
          </a:xfrm>
        </p:grpSpPr>
        <p:sp>
          <p:nvSpPr>
            <p:cNvPr id="18" name="Rechteck 80">
              <a:extLst>
                <a:ext uri="{FF2B5EF4-FFF2-40B4-BE49-F238E27FC236}">
                  <a16:creationId xmlns:a16="http://schemas.microsoft.com/office/drawing/2014/main" id="{708124A2-7BB7-9D6C-7456-89935C1F7E2B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81">
              <a:extLst>
                <a:ext uri="{FF2B5EF4-FFF2-40B4-BE49-F238E27FC236}">
                  <a16:creationId xmlns:a16="http://schemas.microsoft.com/office/drawing/2014/main" id="{1FD2FC8F-B75D-030F-1D87-D2847769FD11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feil: nach rechts gekrümmt 82">
              <a:extLst>
                <a:ext uri="{FF2B5EF4-FFF2-40B4-BE49-F238E27FC236}">
                  <a16:creationId xmlns:a16="http://schemas.microsoft.com/office/drawing/2014/main" id="{BE8BF2AC-63AF-8DAC-2EB9-679E71A0A587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Pfeil: nach links gekrümmt 83">
              <a:extLst>
                <a:ext uri="{FF2B5EF4-FFF2-40B4-BE49-F238E27FC236}">
                  <a16:creationId xmlns:a16="http://schemas.microsoft.com/office/drawing/2014/main" id="{B62E46C2-3FE6-F9D6-941A-34B214D3C5F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FAB4A34-3EF3-B673-CEDF-B43BFD2293BE}"/>
              </a:ext>
            </a:extLst>
          </p:cNvPr>
          <p:cNvGrpSpPr/>
          <p:nvPr/>
        </p:nvGrpSpPr>
        <p:grpSpPr>
          <a:xfrm>
            <a:off x="2642478" y="6152039"/>
            <a:ext cx="535542" cy="509270"/>
            <a:chOff x="4749430" y="2974495"/>
            <a:chExt cx="2215224" cy="2106551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3366EC74-22D6-B746-D306-8089275783D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595953C6-DC0A-A2AF-9E97-E7B5CB6D89DC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5" name="Rechteck: obere Ecken abgeschnitten 24">
              <a:extLst>
                <a:ext uri="{FF2B5EF4-FFF2-40B4-BE49-F238E27FC236}">
                  <a16:creationId xmlns:a16="http://schemas.microsoft.com/office/drawing/2014/main" id="{F35EF127-91E8-8530-0A1F-DECA24B6A25B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153F0EF-770F-C1A9-A6EC-E983742346B9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7" name="Rechteck: obere Ecken abgeschnitten 26">
              <a:extLst>
                <a:ext uri="{FF2B5EF4-FFF2-40B4-BE49-F238E27FC236}">
                  <a16:creationId xmlns:a16="http://schemas.microsoft.com/office/drawing/2014/main" id="{1C1D9DA1-1CA7-7E19-4CBF-5C6263026512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524C6995-2AE2-DF0E-AC54-7EC7B1D0E31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29" name="Grafik 28">
            <a:extLst>
              <a:ext uri="{FF2B5EF4-FFF2-40B4-BE49-F238E27FC236}">
                <a16:creationId xmlns:a16="http://schemas.microsoft.com/office/drawing/2014/main" id="{762AF924-9039-493E-1F9E-6D91D2E238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734" y="6035607"/>
            <a:ext cx="720000" cy="72000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43C376D-1EDE-28B2-093D-2D08ACA34E4A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CC4F973C-D1B4-4C18-3C19-21D8C39FF1E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14618EDB-3036-BE8D-EDA2-B0E45B7D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270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642EB5-43AE-DD83-2B0A-18CE030D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Heavy-duty handling</a:t>
            </a:r>
            <a:br>
              <a:rPr kumimoji="0" lang="en-US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</a:t>
            </a:r>
            <a:r>
              <a: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 an engine block weighing approx. 350 kg for trucks</a:t>
            </a:r>
            <a:endParaRPr lang="en-US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7B725BD-8E5D-FBD4-D7F4-03FA3DB67A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9548C1-7FF8-A968-4801-9BF5FE627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Machine Tending - Metal processing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487A1B-0E2B-6C60-F599-1DF804E29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0474" y="2109937"/>
            <a:ext cx="2868451" cy="41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425FD33-E57D-CB47-004A-9308DF53B28D}"/>
              </a:ext>
            </a:extLst>
          </p:cNvPr>
          <p:cNvSpPr txBox="1"/>
          <p:nvPr/>
        </p:nvSpPr>
        <p:spPr>
          <a:xfrm>
            <a:off x="5448299" y="2535680"/>
            <a:ext cx="637995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C-axis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8D6F1EE-66D3-770A-57D8-70860F89247B}"/>
              </a:ext>
            </a:extLst>
          </p:cNvPr>
          <p:cNvSpPr txBox="1"/>
          <p:nvPr/>
        </p:nvSpPr>
        <p:spPr>
          <a:xfrm>
            <a:off x="5448299" y="3218181"/>
            <a:ext cx="2601674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 sz="1800">
                <a:solidFill>
                  <a:srgbClr val="003D6A"/>
                </a:solidFill>
              </a:rPr>
              <a:t>x-y-z compensation unit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4BF65BB-C0EC-3289-D601-D7E3182848B7}"/>
              </a:ext>
            </a:extLst>
          </p:cNvPr>
          <p:cNvSpPr txBox="1"/>
          <p:nvPr/>
        </p:nvSpPr>
        <p:spPr>
          <a:xfrm>
            <a:off x="5448299" y="3766481"/>
            <a:ext cx="2505494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2-finger parallel gripper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9A4DF0C-9012-1A11-A7A8-711C03380936}"/>
              </a:ext>
            </a:extLst>
          </p:cNvPr>
          <p:cNvSpPr txBox="1"/>
          <p:nvPr/>
        </p:nvSpPr>
        <p:spPr>
          <a:xfrm>
            <a:off x="5448299" y="5503131"/>
            <a:ext cx="4419480" cy="2492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Swivel finger with tolerance compensation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B147B95-D506-CF95-4044-97A056317E52}"/>
              </a:ext>
            </a:extLst>
          </p:cNvPr>
          <p:cNvSpPr txBox="1"/>
          <p:nvPr/>
        </p:nvSpPr>
        <p:spPr>
          <a:xfrm>
            <a:off x="8451015" y="2960876"/>
            <a:ext cx="3180724" cy="1361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Others: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Adapter plates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Sensors, Gear unit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Blow nozzles for cleaning the gripper pins incl. tubing</a:t>
            </a:r>
          </a:p>
        </p:txBody>
      </p: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F39EE33-30AB-1446-B7FB-8F2BFD09C6F5}"/>
              </a:ext>
            </a:extLst>
          </p:cNvPr>
          <p:cNvCxnSpPr>
            <a:cxnSpLocks/>
          </p:cNvCxnSpPr>
          <p:nvPr/>
        </p:nvCxnSpPr>
        <p:spPr>
          <a:xfrm rot="10800000">
            <a:off x="3718197" y="2660330"/>
            <a:ext cx="162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54916422-1C77-44D4-E4C8-7CBCCBFBC96F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35712" y="5627781"/>
            <a:ext cx="935583" cy="21673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3C3CA765-CA2A-DF20-05E4-59BC75CF72AC}"/>
              </a:ext>
            </a:extLst>
          </p:cNvPr>
          <p:cNvCxnSpPr>
            <a:cxnSpLocks/>
          </p:cNvCxnSpPr>
          <p:nvPr/>
        </p:nvCxnSpPr>
        <p:spPr>
          <a:xfrm rot="10800000">
            <a:off x="3502197" y="3332481"/>
            <a:ext cx="183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2E489352-0053-EFAA-7DC1-DDDA51FEA160}"/>
              </a:ext>
            </a:extLst>
          </p:cNvPr>
          <p:cNvCxnSpPr>
            <a:cxnSpLocks/>
          </p:cNvCxnSpPr>
          <p:nvPr/>
        </p:nvCxnSpPr>
        <p:spPr>
          <a:xfrm rot="10800000">
            <a:off x="3970197" y="3891131"/>
            <a:ext cx="1368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83987A22-1EDE-444C-98F2-7CADA19D8E0F}"/>
              </a:ext>
            </a:extLst>
          </p:cNvPr>
          <p:cNvCxnSpPr>
            <a:cxnSpLocks/>
          </p:cNvCxnSpPr>
          <p:nvPr/>
        </p:nvCxnSpPr>
        <p:spPr>
          <a:xfrm rot="10800000">
            <a:off x="2242197" y="5627782"/>
            <a:ext cx="309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143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074F1-579F-7AF5-E28C-88DC551A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A56EE97-BDC0-9400-ED6E-09AD4768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turned parts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BD445C-56F1-064F-C177-88CFE233D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>
                <a:latin typeface="Fago Pro"/>
              </a:rPr>
              <a:t> – Turning / milling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80A4A-F506-D507-7E7D-0CA56575E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7688B0C2-8F4F-19AE-AADC-6DFBDD3FEEE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3F4999C-0CC5-0D2A-C9D9-D989B612F42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4636F67-A9BA-D019-69EC-1A674934F68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40D7619-545A-D65A-E779-975DE1315623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06952C3-FFEB-1E66-996B-1DA9AE794FB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7B82C8D-EC18-7DBA-475D-28D424A72C0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6968BD2-33D7-0617-329B-7ABB7CDB31EB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F6D3FE5-C063-247D-560C-F84089F6E5C5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6114F61-925B-1911-7A88-BB0EE5FE7A1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7D678D25-DA1F-763E-70FE-0E86963372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4DC157-2326-2ADC-4BBE-BF490F569F0B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1879A4E-BBE7-8E4E-512D-06396822F45B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3C4D1D0A-3E68-C062-91CF-68CD910CB96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BD2FEF7-4BD1-2C70-FF4C-3335AB17793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7E7F0B4-CA75-1B8E-3A91-6E2D8A15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F0140058-96C1-FC11-C84F-CA513105EFB9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3207DECC-7640-A352-4082-8D2841AB8A91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5054DE5-21EC-B491-9924-302E57AEAE56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E6A85079-3231-3C15-F08D-EEF77C1EFB5B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9673940-76AE-C120-A28F-C4A09C0B3EA7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60452FA-D134-65F1-D435-AAA309E6A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1DA44BCE-8EFA-8389-F574-ADC89C7A4158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0C54F66-4DA6-76B0-96C6-3866C564A540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9E50CEA8-A89E-E2D8-D9DF-C67520B99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CBD996E0-FF7E-3F3B-E1F8-50AC0C3AC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5638FB21-E5E5-2B22-BCE1-41FF5B22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98B1AA6A-2046-B35A-03C6-876B793B1FFD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4609A159-82D8-66F8-6E82-E37BE185F307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641CED08-A95D-ADC3-05BD-16C26F8F53B7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E7ADF0E6-67EF-3CE9-CCFC-65D0E3CF95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999048" y="5981400"/>
            <a:ext cx="363340" cy="82299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A674DA-4A86-26F3-123D-C0214585E3B6}"/>
              </a:ext>
            </a:extLst>
          </p:cNvPr>
          <p:cNvSpPr txBox="1"/>
          <p:nvPr/>
        </p:nvSpPr>
        <p:spPr>
          <a:xfrm>
            <a:off x="7044457" y="1869326"/>
            <a:ext cx="48125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Special solution for limited space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axis horizontal type B 100-D-ZSS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axis vertical ‘special’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pneum. type SRU-plus 35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Double gripping unit type PGN-plus 160 with BSWS</a:t>
            </a:r>
          </a:p>
          <a:p>
            <a:pPr>
              <a:buClr>
                <a:schemeClr val="bg2"/>
              </a:buClr>
              <a:buSzPct val="100000"/>
            </a:pPr>
            <a:r>
              <a:rPr lang="en-US" sz="1600">
                <a:solidFill>
                  <a:srgbClr val="003D6A"/>
                </a:solidFill>
              </a:rPr>
              <a:t>      </a:t>
            </a: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Turned parts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axis system incl. gearbox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CB78728-D19E-EC5B-2F7B-52FD977CA0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5013">
            <a:off x="965922" y="1567900"/>
            <a:ext cx="5229993" cy="4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74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FA321-0077-B7BE-EF13-6F7FED9E3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A8CCA92-280A-7D29-4B9D-13A9F18A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2-fold rotary-gripping unit	</a:t>
            </a:r>
            <a:br>
              <a:rPr lang="en-US"/>
            </a:br>
            <a:r>
              <a:rPr lang="en-US" sz="2400" b="0"/>
              <a:t>Loading/unloading of cylinder heads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7ECC97-4EA7-5064-17D1-A70DF6B095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 err="1">
                <a:solidFill>
                  <a:schemeClr val="bg2"/>
                </a:solidFill>
              </a:rPr>
              <a:t>Machine</a:t>
            </a:r>
            <a:r>
              <a:rPr lang="de-DE" sz="1800" b="1">
                <a:solidFill>
                  <a:schemeClr val="bg2"/>
                </a:solidFill>
              </a:rPr>
              <a:t> </a:t>
            </a:r>
            <a:r>
              <a:rPr lang="de-DE" sz="1800" b="1" err="1">
                <a:solidFill>
                  <a:schemeClr val="bg2"/>
                </a:solidFill>
              </a:rPr>
              <a:t>Tending</a:t>
            </a:r>
            <a:r>
              <a:rPr lang="en-US"/>
              <a:t> –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57AE6B3-BB21-71F3-FED2-6592DB221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DA5FCBD-6EB4-2C30-3041-38A6C63B988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A20CF6C-EF2E-09AA-7912-3AA9B4A3E5D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D12C981-C1BF-BA79-81C7-45760BEB948E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FFC42071-708F-7504-6FE8-EB722E3A365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29BE9B2-E352-5BB3-3A9D-DDB8E3E1834B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892A2C1-218B-2645-4C8F-E8FC58D6FB0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D82D7372-2BBE-C2AF-939E-B7DBBC64660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339EB59-D8DF-9BF5-C7A8-04BF38CBF1E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1852654-5B7F-AE22-7F99-0943C610F2E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8385500-3818-B4A4-FE40-F76DBC5B2E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9CDA0B5-05B2-9FB1-62E7-8D11B34B6F09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84D1890-FBA8-BBCD-8BBF-D35A373BCD6D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31D35102-00D3-B13B-AF9D-FC5D40910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5A3134C6-6CD6-84A6-71E9-FF88DAE3BD3B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49D21A5F-D493-ED24-EF40-018A2929833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63D943F7-C667-31BB-8D17-69A9B695B7A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F65A0053-F688-29A9-0E03-808391CC43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635DB20-A2A4-F9C7-FF84-CD9C8727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6F9A5EF7-9557-A436-A6AE-D12D3B07B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842A4A2-DFC4-CB2C-8F5F-E70F632F0A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9591A310-A519-1CC9-70C6-9A8C54F8EBC4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72" name="Rechteck 80">
              <a:extLst>
                <a:ext uri="{FF2B5EF4-FFF2-40B4-BE49-F238E27FC236}">
                  <a16:creationId xmlns:a16="http://schemas.microsoft.com/office/drawing/2014/main" id="{E02918D0-E0E3-19EE-B274-02A4B9D806BF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hteck 81">
              <a:extLst>
                <a:ext uri="{FF2B5EF4-FFF2-40B4-BE49-F238E27FC236}">
                  <a16:creationId xmlns:a16="http://schemas.microsoft.com/office/drawing/2014/main" id="{E1D2DCF5-0EA4-19F9-0F2D-44A0F8E66DFC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Pfeil: nach rechts gekrümmt 82">
              <a:extLst>
                <a:ext uri="{FF2B5EF4-FFF2-40B4-BE49-F238E27FC236}">
                  <a16:creationId xmlns:a16="http://schemas.microsoft.com/office/drawing/2014/main" id="{0C0EE771-97C3-DB4D-EF72-4AE461C9ED32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Pfeil: nach links gekrümmt 83">
              <a:extLst>
                <a:ext uri="{FF2B5EF4-FFF2-40B4-BE49-F238E27FC236}">
                  <a16:creationId xmlns:a16="http://schemas.microsoft.com/office/drawing/2014/main" id="{5A747B2F-D740-BD6D-89E5-EE3A2A82A1A5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DA80805-AB11-EC53-84BF-0A097E6071CB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068F69FE-E8C2-9A42-1505-0F9078C5E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78" name="Grafik 77">
              <a:extLst>
                <a:ext uri="{FF2B5EF4-FFF2-40B4-BE49-F238E27FC236}">
                  <a16:creationId xmlns:a16="http://schemas.microsoft.com/office/drawing/2014/main" id="{A3C7D1D8-C3B1-4F87-974E-C7EE3E8D8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B22EE24D-2BD1-A629-E5CE-B5E15167C888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Pfeil: Chevron 81">
              <a:extLst>
                <a:ext uri="{FF2B5EF4-FFF2-40B4-BE49-F238E27FC236}">
                  <a16:creationId xmlns:a16="http://schemas.microsoft.com/office/drawing/2014/main" id="{4C7C9F95-788A-A77C-0104-50117E31EA4C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3" name="Rechteck 82">
              <a:extLst>
                <a:ext uri="{FF2B5EF4-FFF2-40B4-BE49-F238E27FC236}">
                  <a16:creationId xmlns:a16="http://schemas.microsoft.com/office/drawing/2014/main" id="{5ACF7DE3-5DAF-D49B-0D72-6FEE85D8C0FA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F9BC0181-A569-BD9D-A41A-1F4AA781B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D37B3F84-1E00-ECC9-A06B-4C0A40F63FFF}"/>
              </a:ext>
            </a:extLst>
          </p:cNvPr>
          <p:cNvSpPr txBox="1"/>
          <p:nvPr/>
        </p:nvSpPr>
        <p:spPr>
          <a:xfrm>
            <a:off x="6846990" y="1338944"/>
            <a:ext cx="5010048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rotary-gripping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pneumatic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  <a:latin typeface="Fago Pro"/>
              </a:rPr>
              <a:t>Customized interface</a:t>
            </a:r>
            <a:br>
              <a:rPr lang="en-US" sz="2000" b="1">
                <a:latin typeface="Fago Pro" panose="02000506040000020004" pitchFamily="2" charset="0"/>
              </a:rPr>
            </a:br>
            <a:r>
              <a:rPr lang="en-US" sz="1600">
                <a:solidFill>
                  <a:srgbClr val="003D6A"/>
                </a:solidFill>
              </a:rPr>
              <a:t>for mounting on linear gantry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2x gripper PHL-W 63-160-S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4-position monitoring with proximity switch M8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4x rotary finger GFS 40-180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clamping and monitoring with proximity switch M8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 detection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light barrier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  <a:highlight>
                <a:srgbClr val="FFFF00"/>
              </a:highlight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Plug and Play</a:t>
            </a:r>
            <a:br>
              <a:rPr lang="en-US" sz="1600" b="1"/>
            </a:br>
            <a:r>
              <a:rPr lang="en-US" sz="1600">
                <a:solidFill>
                  <a:srgbClr val="003D6A"/>
                </a:solidFill>
              </a:rPr>
              <a:t>with valve technology and electrical distributor, completely wired and hosed</a:t>
            </a:r>
            <a:endParaRPr lang="en-US" sz="2000">
              <a:solidFill>
                <a:srgbClr val="003D6A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6D5427-0702-C869-096B-6C6C2CB625B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60" y="1842800"/>
            <a:ext cx="5997287" cy="37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0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F7370-B420-2489-1188-F3A046A3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5AF90D6-9AAF-2B97-4B37-F24C0B41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Gripping unit</a:t>
            </a:r>
            <a:br>
              <a:rPr lang="en-US" noProof="0"/>
            </a:br>
            <a:r>
              <a:rPr lang="en-US" sz="2400" b="0" noProof="0"/>
              <a:t>Handling of cylinder liners for marine engines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0EBDEA-4653-DA6F-78F4-6E16EE0336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72626E7F-43C7-2F52-0A7A-5199990547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noProof="0" smtClean="0"/>
              <a:pPr/>
              <a:t>2</a:t>
            </a:fld>
            <a:endParaRPr lang="en-US" noProof="0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39EEDCE-1200-77BA-2BEC-ACA724F5C35D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987FE41-8937-2F38-B3E0-4D26B0B203A2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55B7D331-4FD2-8774-1921-4942B8C04AC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356C81-2C47-0944-6B47-52B494ED1B2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4231CCE-B3C1-33AE-D407-C7F9E927ECC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280D128-BD23-103D-49B9-C9941B2C329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noProof="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D08B2BB-AEFC-E82B-0FF7-842277293F0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54DD386-B98C-99BB-5847-739A1B653E6E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noProof="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 noProof="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6B8B7AE-6EB8-3F1D-2E84-A13040EA2195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noProof="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262B0DB-13A7-7269-3FF1-AB2F99043E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E26603-E729-B269-A26C-EA742C334B92}"/>
              </a:ext>
            </a:extLst>
          </p:cNvPr>
          <p:cNvSpPr txBox="1"/>
          <p:nvPr/>
        </p:nvSpPr>
        <p:spPr>
          <a:xfrm>
            <a:off x="7056950" y="1851750"/>
            <a:ext cx="4800088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 noProof="0">
                <a:solidFill>
                  <a:srgbClr val="003D6A"/>
                </a:solidFill>
                <a:latin typeface="Fago Pro"/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 noProof="0">
                <a:solidFill>
                  <a:srgbClr val="003D6A"/>
                </a:solidFill>
              </a:rPr>
              <a:t>Loading and unloading a lathe with very heavy cylinder liners (350 kg)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flexibility with a wide range of components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scalability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heavy components &gt;350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Easy and quick replacement of wear parts</a:t>
            </a:r>
            <a:r>
              <a:rPr lang="en-US" sz="1600" noProof="0">
                <a:solidFill>
                  <a:srgbClr val="003D6A"/>
                </a:solidFill>
              </a:rPr>
              <a:t> </a:t>
            </a:r>
            <a:r>
              <a:rPr lang="en-US" sz="1600" noProof="0">
                <a:solidFill>
                  <a:srgbClr val="003D6A"/>
                </a:solidFill>
                <a:highlight>
                  <a:srgbClr val="FFFF00"/>
                </a:highlight>
              </a:rPr>
              <a:t> </a:t>
            </a:r>
            <a:endParaRPr lang="en-US" sz="1600" noProof="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noProof="0">
                <a:solidFill>
                  <a:srgbClr val="003D6A"/>
                </a:solidFill>
              </a:rPr>
              <a:t>Customized attachment jaws</a:t>
            </a:r>
            <a:br>
              <a:rPr lang="en-US" sz="2000" b="1" noProof="0"/>
            </a:br>
            <a:r>
              <a:rPr lang="en-US" sz="1600" noProof="0">
                <a:solidFill>
                  <a:srgbClr val="003D6A"/>
                </a:solidFill>
              </a:rPr>
              <a:t>with interchangeable clamping inserts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noProof="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0D1C011-9AEB-A839-E680-149A5A6C9A30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D568254-DC41-34A8-9E45-C4D7F937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91654AA9-4120-F6D0-811B-D3E45CFAC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2731DD2-6EA3-FE4A-608E-C2B2D5C499C4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F00C97D4-71BE-1604-3F20-6B14317D3BCA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204A4B2-0F15-FD0E-505D-B1C76DCB0A9F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7995A46E-997D-3594-BEAF-9F2C22AF6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14620420-50F1-E4E1-821C-A31FA489D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884" y="6049671"/>
            <a:ext cx="720000" cy="720000"/>
          </a:xfrm>
          <a:prstGeom prst="rect">
            <a:avLst/>
          </a:prstGeom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1FB4D0-9FDB-FDEF-C592-8F0A651E90A9}"/>
              </a:ext>
            </a:extLst>
          </p:cNvPr>
          <p:cNvGrpSpPr/>
          <p:nvPr/>
        </p:nvGrpSpPr>
        <p:grpSpPr>
          <a:xfrm>
            <a:off x="4620260" y="6026170"/>
            <a:ext cx="2284290" cy="723308"/>
            <a:chOff x="3486608" y="2216930"/>
            <a:chExt cx="2284290" cy="723308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6CFB023E-4097-8459-5821-BC9A2DB4A366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9" name="Grafik 124">
                <a:extLst>
                  <a:ext uri="{FF2B5EF4-FFF2-40B4-BE49-F238E27FC236}">
                    <a16:creationId xmlns:a16="http://schemas.microsoft.com/office/drawing/2014/main" id="{D5FD917A-09C1-61F1-086C-E44377327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0" name="Textfeld 127">
                <a:extLst>
                  <a:ext uri="{FF2B5EF4-FFF2-40B4-BE49-F238E27FC236}">
                    <a16:creationId xmlns:a16="http://schemas.microsoft.com/office/drawing/2014/main" id="{4570DAEE-EC4E-2AAE-0CB9-59CDD39B526A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1" name="Textfeld 125">
                <a:extLst>
                  <a:ext uri="{FF2B5EF4-FFF2-40B4-BE49-F238E27FC236}">
                    <a16:creationId xmlns:a16="http://schemas.microsoft.com/office/drawing/2014/main" id="{F50E7FF9-7CE0-049C-19A7-C5C5C7C7357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22" name="Textfeld 123">
                <a:extLst>
                  <a:ext uri="{FF2B5EF4-FFF2-40B4-BE49-F238E27FC236}">
                    <a16:creationId xmlns:a16="http://schemas.microsoft.com/office/drawing/2014/main" id="{2D13257D-C211-0CAB-0F61-B0CBA690B8A1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noProof="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1E13C662-F886-CB54-9F20-21B8A641F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F9E0BEA-9B3E-B7C5-7A3E-A520DCEE1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F0F4BD79-2723-5D1F-5FF0-47DEED9A1224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F19EDE65-3FF1-C562-34FE-2D66AF889E4B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 noProof="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Grafik 26" descr="Informationen mit einfarbiger Füllung">
              <a:extLst>
                <a:ext uri="{FF2B5EF4-FFF2-40B4-BE49-F238E27FC236}">
                  <a16:creationId xmlns:a16="http://schemas.microsoft.com/office/drawing/2014/main" id="{8359974B-2837-AF6A-C832-D2FA9412C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F52FBE2-9C12-9130-4167-1195BE2683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483" y="1718663"/>
            <a:ext cx="363245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89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74176-DC71-4F07-E4FA-BDABF2CD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8B25218-C85A-D844-DB32-0EDE5557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2-fold rotary-gripping unit	</a:t>
            </a:r>
            <a:br>
              <a:rPr kumimoji="0" lang="en-US" sz="3600" b="1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</a:br>
            <a:r>
              <a: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rPr>
              <a:t>Loading/unloading of cylinder heads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8D23CDB-C84E-45FB-97D8-CB9D87CA8E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 err="1">
                <a:solidFill>
                  <a:schemeClr val="bg2"/>
                </a:solidFill>
              </a:rPr>
              <a:t>Machine</a:t>
            </a:r>
            <a:r>
              <a:rPr lang="de-DE" sz="1800" b="1">
                <a:solidFill>
                  <a:schemeClr val="bg2"/>
                </a:solidFill>
              </a:rPr>
              <a:t> </a:t>
            </a:r>
            <a:r>
              <a:rPr lang="de-DE" sz="1800" b="1" err="1">
                <a:solidFill>
                  <a:schemeClr val="bg2"/>
                </a:solidFill>
              </a:rPr>
              <a:t>Tending</a:t>
            </a:r>
            <a:r>
              <a:rPr lang="en-US"/>
              <a:t> – Metal processing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9919C6FD-4FC9-1F56-9627-B7208C0682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B39073D-17F4-B06E-C341-F7F97EAEAE6F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B3CFC9-D592-41D3-0D93-98E7A36B157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1A3166A1-5C20-D257-3C9B-E25E4958A26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DE68AA2-E83E-68E5-4DC7-E44A6E8113C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A63F1115-7292-36CE-0B1A-14F0813420E2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89F40C-641B-8923-5838-560BBD32D13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2522398F-F362-1894-30F6-7FD1C715ADA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C5DDB64C-7FEB-42B8-6E39-F2990F83F3B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7553EB1-31D1-74F1-3FF5-39A18310CFD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153B2C7-8818-65B9-3B97-641AFBAA27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64A33A1-8922-7569-5CA2-A53967BC13A4}"/>
              </a:ext>
            </a:extLst>
          </p:cNvPr>
          <p:cNvGrpSpPr/>
          <p:nvPr/>
        </p:nvGrpSpPr>
        <p:grpSpPr>
          <a:xfrm>
            <a:off x="4669163" y="6039351"/>
            <a:ext cx="2284290" cy="723308"/>
            <a:chOff x="3486608" y="2216930"/>
            <a:chExt cx="2284290" cy="723308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D304600-1248-D879-DB92-4FFDFF608577}"/>
                </a:ext>
              </a:extLst>
            </p:cNvPr>
            <p:cNvGrpSpPr/>
            <p:nvPr/>
          </p:nvGrpSpPr>
          <p:grpSpPr>
            <a:xfrm>
              <a:off x="3486608" y="2216930"/>
              <a:ext cx="2284290" cy="723308"/>
              <a:chOff x="3486608" y="2216930"/>
              <a:chExt cx="2284290" cy="723308"/>
            </a:xfrm>
          </p:grpSpPr>
          <p:pic>
            <p:nvPicPr>
              <p:cNvPr id="11" name="Grafik 124">
                <a:extLst>
                  <a:ext uri="{FF2B5EF4-FFF2-40B4-BE49-F238E27FC236}">
                    <a16:creationId xmlns:a16="http://schemas.microsoft.com/office/drawing/2014/main" id="{C4D8CB0E-568E-A051-3BDD-B6D8BEF7A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12" name="Textfeld 127">
                <a:extLst>
                  <a:ext uri="{FF2B5EF4-FFF2-40B4-BE49-F238E27FC236}">
                    <a16:creationId xmlns:a16="http://schemas.microsoft.com/office/drawing/2014/main" id="{6A2F9ED2-AD44-D2B4-29D3-881D87514CC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3" name="Textfeld 125">
                <a:extLst>
                  <a:ext uri="{FF2B5EF4-FFF2-40B4-BE49-F238E27FC236}">
                    <a16:creationId xmlns:a16="http://schemas.microsoft.com/office/drawing/2014/main" id="{1C1A8C1F-4790-86EF-1375-962762DC52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14" name="Textfeld 123">
                <a:extLst>
                  <a:ext uri="{FF2B5EF4-FFF2-40B4-BE49-F238E27FC236}">
                    <a16:creationId xmlns:a16="http://schemas.microsoft.com/office/drawing/2014/main" id="{4A217F95-E913-966D-006D-BDFDEAD8DD83}"/>
                  </a:ext>
                </a:extLst>
              </p:cNvPr>
              <p:cNvSpPr txBox="1"/>
              <p:nvPr/>
            </p:nvSpPr>
            <p:spPr>
              <a:xfrm>
                <a:off x="489625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635E3201-65AD-C0CA-F1F5-9F6F25E91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E045B85-BDD9-33C8-4C37-41B3027B8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17" name="Grafik 16">
            <a:extLst>
              <a:ext uri="{FF2B5EF4-FFF2-40B4-BE49-F238E27FC236}">
                <a16:creationId xmlns:a16="http://schemas.microsoft.com/office/drawing/2014/main" id="{16523A55-3877-716C-581A-B3F1666F6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394068" y="6001304"/>
            <a:ext cx="789237" cy="78923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1F3E3CB-7306-4D11-0763-A7AE909C4C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75328" y="5995219"/>
            <a:ext cx="828903" cy="828903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AF2BCF58-287C-E547-9880-1658151043EC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A2AAE29F-114C-3CFA-B036-11E813241ABD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59A46012-9E77-08F7-8EE5-789C724A79DB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91D84630-B79F-FCAC-8DDE-3F5A28628274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BCF6B303-198D-3E64-81F7-612028E3500B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99669DFA-58F7-9303-2F3C-08946BC6FAD8}"/>
              </a:ext>
            </a:extLst>
          </p:cNvPr>
          <p:cNvGrpSpPr/>
          <p:nvPr/>
        </p:nvGrpSpPr>
        <p:grpSpPr>
          <a:xfrm>
            <a:off x="3651333" y="6175155"/>
            <a:ext cx="548472" cy="516973"/>
            <a:chOff x="1348804" y="2955415"/>
            <a:chExt cx="2213040" cy="2085946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F6E24D9A-44DD-E0B7-6D30-9C8ED5BA7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E80D009F-1855-2755-2175-D28996FA5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8B77B0EA-F606-C9B0-C5E0-C2DA849B7851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Pfeil: Chevron 64">
              <a:extLst>
                <a:ext uri="{FF2B5EF4-FFF2-40B4-BE49-F238E27FC236}">
                  <a16:creationId xmlns:a16="http://schemas.microsoft.com/office/drawing/2014/main" id="{93063925-9777-61E7-0AC2-85B4013D9186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C5CAF602-C702-0E3F-23D1-C4F6C0650E0F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solidFill>
                <a:srgbClr val="009E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E0BF4E85-D0C1-6A6D-7318-39981C99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3E51B245-2FBF-1D5C-0BC5-806CC06F7040}"/>
              </a:ext>
            </a:extLst>
          </p:cNvPr>
          <p:cNvSpPr txBox="1"/>
          <p:nvPr/>
        </p:nvSpPr>
        <p:spPr>
          <a:xfrm>
            <a:off x="6837564" y="1367822"/>
            <a:ext cx="501947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rotary-gripping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ready to install to customer portal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Rotation with ERM 160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as C-axis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Swiveling with SRU-plus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external clamping via ring element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Gripping at 2x quick-change clamping pins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mounted to </a:t>
            </a:r>
            <a:r>
              <a:rPr lang="en-US" sz="1600" err="1">
                <a:solidFill>
                  <a:srgbClr val="003D6A"/>
                </a:solidFill>
              </a:rPr>
              <a:t>workppiece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Plug and Play</a:t>
            </a:r>
            <a:br>
              <a:rPr lang="en-US" sz="16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with valve technology and electrical distributor, completely wired and hosed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Complete project management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  <a:endParaRPr lang="en-US" sz="2000">
              <a:solidFill>
                <a:srgbClr val="003D6A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E36779-1648-46F7-4E62-A2541D0737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40" y="1714613"/>
            <a:ext cx="3815617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04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16378-54AB-BD8C-C822-3E282D343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428FE06-83AD-EE94-3D87-3EEA75795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drive shafts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E740F8-DCC4-D36E-39B6-D65A0B736A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>
                <a:latin typeface="Fago Pro"/>
              </a:rPr>
              <a:t> - Gear cutting machines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83BDB6F-8699-A017-B1D6-1A97723366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3B04F63-CC4E-5045-CE92-33D36C6327F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B0A2B98-9091-6992-AB39-1810DAF5DE2A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D0AC59E-019A-6AC2-C0EC-BFAE1732237C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7850CE8-29BB-43DE-63EF-B94A9A65242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BB839C13-58D2-67C7-431D-DC25092B066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EECF31C-8AE1-3CC6-6D48-E4FC83FADD7E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164A52F-32F9-A986-4EE2-B8A8153493E6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57A9144-BEEB-8DF9-7916-B2ED782F0C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2E06575-44C1-209F-72CC-1DC9572B137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0D25847-BF43-0622-069B-D3675EF8A2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CE8B3F29-725A-D2F3-D569-BCCA13EF6862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2BD943D-D7D5-62B9-F7DA-6149346FB8CD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E9D08C19-51E9-4030-8A47-1400810A0C8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5190F0D-9A31-C250-495A-7880D5E5A234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8A79EF7-66DB-7470-1B30-BB6273BB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6" name="Pfeil: nach oben und unten 25">
              <a:extLst>
                <a:ext uri="{FF2B5EF4-FFF2-40B4-BE49-F238E27FC236}">
                  <a16:creationId xmlns:a16="http://schemas.microsoft.com/office/drawing/2014/main" id="{0EE61469-3544-DD31-815D-E6195D1FA230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2229F10-E7B2-1CED-499F-3D65E77743C5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9FFFD81C-CC77-1B75-0103-2A704AE0CD4F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3D1EF7F-0334-A0ED-3322-DF62265AC74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DA98705E-C286-FAEC-20B5-2810D16D3353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C50DC4D1-3CB0-400E-0277-0E096413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2" name="Pfeil: nach oben und unten 31">
              <a:extLst>
                <a:ext uri="{FF2B5EF4-FFF2-40B4-BE49-F238E27FC236}">
                  <a16:creationId xmlns:a16="http://schemas.microsoft.com/office/drawing/2014/main" id="{7B909715-90CB-F6EF-2600-E3E14680ACCF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FD05C81-B332-A0CB-6ACB-01E089E9A877}"/>
              </a:ext>
            </a:extLst>
          </p:cNvPr>
          <p:cNvGrpSpPr/>
          <p:nvPr/>
        </p:nvGrpSpPr>
        <p:grpSpPr>
          <a:xfrm>
            <a:off x="4605159" y="6137912"/>
            <a:ext cx="2325750" cy="612936"/>
            <a:chOff x="4558826" y="6178245"/>
            <a:chExt cx="2325750" cy="612936"/>
          </a:xfrm>
        </p:grpSpPr>
        <p:pic>
          <p:nvPicPr>
            <p:cNvPr id="34" name="Grafik 128">
              <a:extLst>
                <a:ext uri="{FF2B5EF4-FFF2-40B4-BE49-F238E27FC236}">
                  <a16:creationId xmlns:a16="http://schemas.microsoft.com/office/drawing/2014/main" id="{F7F5A43E-B77D-439D-92F6-B7AB9D4E2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5" name="Grafik 126">
              <a:extLst>
                <a:ext uri="{FF2B5EF4-FFF2-40B4-BE49-F238E27FC236}">
                  <a16:creationId xmlns:a16="http://schemas.microsoft.com/office/drawing/2014/main" id="{CBC4FFD1-E14B-2B19-E424-54AF5FFF1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6" name="Grafik 124">
              <a:extLst>
                <a:ext uri="{FF2B5EF4-FFF2-40B4-BE49-F238E27FC236}">
                  <a16:creationId xmlns:a16="http://schemas.microsoft.com/office/drawing/2014/main" id="{966F67A4-8550-88EC-C03C-A3D65315A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7" name="Textfeld 127">
              <a:extLst>
                <a:ext uri="{FF2B5EF4-FFF2-40B4-BE49-F238E27FC236}">
                  <a16:creationId xmlns:a16="http://schemas.microsoft.com/office/drawing/2014/main" id="{6F9A9D4D-012C-6C39-6623-70040041B1E2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8" name="Textfeld 125">
              <a:extLst>
                <a:ext uri="{FF2B5EF4-FFF2-40B4-BE49-F238E27FC236}">
                  <a16:creationId xmlns:a16="http://schemas.microsoft.com/office/drawing/2014/main" id="{23284449-9ED8-32B5-1B9E-E84023025017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9" name="Textfeld 123">
              <a:extLst>
                <a:ext uri="{FF2B5EF4-FFF2-40B4-BE49-F238E27FC236}">
                  <a16:creationId xmlns:a16="http://schemas.microsoft.com/office/drawing/2014/main" id="{11BF2487-9EC4-0CA3-8D36-C4B2E7391FD0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C0A68562-5155-7FF5-4024-3A5E338CA9C5}"/>
              </a:ext>
            </a:extLst>
          </p:cNvPr>
          <p:cNvSpPr txBox="1"/>
          <p:nvPr/>
        </p:nvSpPr>
        <p:spPr>
          <a:xfrm>
            <a:off x="7044458" y="1517631"/>
            <a:ext cx="48125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Robust design with special solution for swivel unit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axis type B 180-C-ZSS / D 200-SSS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</a:t>
            </a:r>
            <a:r>
              <a:rPr lang="en-US" sz="1600" err="1">
                <a:solidFill>
                  <a:srgbClr val="003D6A"/>
                </a:solidFill>
              </a:rPr>
              <a:t>electr</a:t>
            </a:r>
            <a:r>
              <a:rPr lang="en-US" sz="1600">
                <a:solidFill>
                  <a:srgbClr val="003D6A"/>
                </a:solidFill>
              </a:rPr>
              <a:t>. with gearbox type TK+025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pneum. type SRU-plus D35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Overload protection OPR-081</a:t>
            </a:r>
          </a:p>
          <a:p>
            <a:pPr marL="361950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4-fold gripping unit type PGN-plus 100 with BSWS</a:t>
            </a:r>
          </a:p>
          <a:p>
            <a:pPr marL="712788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 b="0">
                <a:latin typeface="Fago Pro"/>
              </a:rPr>
              <a:t>drive shafts</a:t>
            </a:r>
            <a:endParaRPr lang="en-US" sz="16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axis system incl. motors and steel construction</a:t>
            </a:r>
            <a:endParaRPr lang="en-US" sz="2000">
              <a:solidFill>
                <a:srgbClr val="003D6A"/>
              </a:solidFill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908A9062-0D65-9EB3-6ADD-F3B2EB3977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84335" y="5936327"/>
            <a:ext cx="363340" cy="92238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2B8D4C-DD76-174A-8219-EC3F7C6E022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62" y="1716231"/>
            <a:ext cx="5427790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66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E78D1-98CB-E652-B70F-1249915A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561F027-0617-8E2A-2D85-EDBA118DD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en-US"/>
              <a:t>Gripper unit ELG	</a:t>
            </a:r>
            <a:br>
              <a:rPr lang="en-US"/>
            </a:br>
            <a:r>
              <a:rPr lang="en-US" sz="2400" b="0"/>
              <a:t>Loading/unloading raw material into/from a sawing machine</a:t>
            </a:r>
            <a:endParaRPr lang="en-US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42523B5-7FA0-4E38-F8B3-62D77E9DB8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1D19B3A-4334-20CB-2EE9-323C1B6DA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/>
          <a:lstStyle/>
          <a:p>
            <a:r>
              <a:rPr lang="en-US"/>
              <a:t>Machine Tending - Sawing machines</a:t>
            </a: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3067903D-F07B-2890-5019-A368F1721946}"/>
              </a:ext>
            </a:extLst>
          </p:cNvPr>
          <p:cNvSpPr txBox="1"/>
          <p:nvPr/>
        </p:nvSpPr>
        <p:spPr>
          <a:xfrm>
            <a:off x="7056950" y="1743379"/>
            <a:ext cx="4800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Heavy-duty gripper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for workpiece weights up to 200 kg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collision protection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Pneumatically lockable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Pallet change system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NSR-A 160</a:t>
            </a:r>
          </a:p>
          <a:p>
            <a:pPr>
              <a:buClr>
                <a:schemeClr val="bg2"/>
              </a:buClr>
              <a:buSzPct val="100000"/>
            </a:pPr>
            <a:endParaRPr lang="en-US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Top jaws for uneven 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due to integrated, spring-loaded, toothed clamping elements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Robot adjustment tip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Attachment integrated in gripper unit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DF6F5F9D-31C5-2D28-2551-365BD02280DB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0798C96-D3A4-CE79-7B62-4681F6ED780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5958537-8092-5AAB-FA14-3E7B7A9AF3E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15C8837-30CC-7D1A-6E14-135F4CC7BE1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B132EA3-607C-2040-996F-CFA330262CB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9148D12-5168-BB2E-7C55-62F1C343C4F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39C6B39-0BD0-5333-E8CF-5FADED7822A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C405ED4-6805-9CD0-CDD9-B26B69B2401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E02C465-B05F-D786-270D-08F3728E32D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A5F6229-5D38-5982-EB15-7C8178DE2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D502D9F-B6BD-B7D8-1548-3A2605BFA926}"/>
              </a:ext>
            </a:extLst>
          </p:cNvPr>
          <p:cNvGrpSpPr/>
          <p:nvPr/>
        </p:nvGrpSpPr>
        <p:grpSpPr>
          <a:xfrm>
            <a:off x="2543413" y="6126963"/>
            <a:ext cx="634615" cy="573872"/>
            <a:chOff x="4749430" y="2974495"/>
            <a:chExt cx="2215224" cy="2106551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5A45AA2-B184-09B9-94A0-B792BF9933E3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050394D-438F-4DF2-87BB-5133F717698A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9" name="Rechteck: obere Ecken abgeschnitten 8">
              <a:extLst>
                <a:ext uri="{FF2B5EF4-FFF2-40B4-BE49-F238E27FC236}">
                  <a16:creationId xmlns:a16="http://schemas.microsoft.com/office/drawing/2014/main" id="{85CDF9F2-E10D-0A96-CB72-92489BADC782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297CB72-6511-5F62-50B9-9DC4377249C0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: obere Ecken abgeschnitten 10">
              <a:extLst>
                <a:ext uri="{FF2B5EF4-FFF2-40B4-BE49-F238E27FC236}">
                  <a16:creationId xmlns:a16="http://schemas.microsoft.com/office/drawing/2014/main" id="{CBB588FD-FCEF-B257-2865-20D7C94F6C10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D76621D-E5F4-6AA6-0FA0-48239AA271BD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4DD1DA5-4EBC-F020-4057-D29C42AEAB42}"/>
              </a:ext>
            </a:extLst>
          </p:cNvPr>
          <p:cNvGrpSpPr/>
          <p:nvPr/>
        </p:nvGrpSpPr>
        <p:grpSpPr>
          <a:xfrm>
            <a:off x="3620599" y="6126965"/>
            <a:ext cx="612287" cy="559445"/>
            <a:chOff x="1359016" y="3758268"/>
            <a:chExt cx="947956" cy="784373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CA88951-3979-84C6-721E-BC48AD1A3BC1}"/>
                </a:ext>
              </a:extLst>
            </p:cNvPr>
            <p:cNvSpPr/>
            <p:nvPr/>
          </p:nvSpPr>
          <p:spPr>
            <a:xfrm>
              <a:off x="1367406" y="3758268"/>
              <a:ext cx="939566" cy="2097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51BF244-9FED-6BEF-6789-367E984AFCB8}"/>
                </a:ext>
              </a:extLst>
            </p:cNvPr>
            <p:cNvSpPr/>
            <p:nvPr/>
          </p:nvSpPr>
          <p:spPr>
            <a:xfrm>
              <a:off x="1606491" y="3967993"/>
              <a:ext cx="461395" cy="922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44A66A42-51F8-8ADB-8400-406935C2EFF3}"/>
                </a:ext>
              </a:extLst>
            </p:cNvPr>
            <p:cNvSpPr/>
            <p:nvPr/>
          </p:nvSpPr>
          <p:spPr>
            <a:xfrm>
              <a:off x="1359016" y="4391639"/>
              <a:ext cx="939566" cy="15100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16512747-C12D-94B2-CAC3-08A6B4D3656A}"/>
                </a:ext>
              </a:extLst>
            </p:cNvPr>
            <p:cNvSpPr/>
            <p:nvPr/>
          </p:nvSpPr>
          <p:spPr>
            <a:xfrm>
              <a:off x="1367406" y="4215469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B3104F6E-929D-F48D-DC84-B47D5D98C9DF}"/>
                </a:ext>
              </a:extLst>
            </p:cNvPr>
            <p:cNvSpPr/>
            <p:nvPr/>
          </p:nvSpPr>
          <p:spPr>
            <a:xfrm rot="10800000">
              <a:off x="2004967" y="4236441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CE72F618-BD11-D97E-72E7-E8B282766B31}"/>
                </a:ext>
              </a:extLst>
            </p:cNvPr>
            <p:cNvSpPr/>
            <p:nvPr/>
          </p:nvSpPr>
          <p:spPr>
            <a:xfrm rot="10800000">
              <a:off x="1359016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9BA56EBE-1CF1-1B51-AE6D-A6F14B4025E9}"/>
                </a:ext>
              </a:extLst>
            </p:cNvPr>
            <p:cNvSpPr/>
            <p:nvPr/>
          </p:nvSpPr>
          <p:spPr>
            <a:xfrm>
              <a:off x="2004969" y="4077050"/>
              <a:ext cx="302003" cy="10066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9A8141F8-BD10-0185-2E21-689C7F2A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759" y="6062552"/>
            <a:ext cx="2231329" cy="75597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196DBD0-DF47-D1A8-B393-5D5A5B392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497" y="6047754"/>
            <a:ext cx="706502" cy="70650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D097013-1955-E9C1-3F89-5BCD3B31C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228" y="5995219"/>
            <a:ext cx="828903" cy="8289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9F910C1-F51F-E2C5-2663-FE59BF255D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794" y="1940787"/>
            <a:ext cx="60602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4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E2BA-EFDE-44A2-AF76-1EDB6278E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B7F269E-E59E-2064-CA32-8C348AEC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gear wheels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58B5DB-6774-3C59-8590-77068B72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/>
              <a:t> - </a:t>
            </a:r>
            <a:r>
              <a:rPr lang="en-US">
                <a:latin typeface="Fago Pro"/>
              </a:rPr>
              <a:t>Gear cutting machines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40AD783-3FEA-71D1-D167-1741C58967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60C64D0-C2AF-C870-BFF6-4164B1EE0501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9A63F3F-0411-8235-9C1D-ABB9BCAEECC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B906C26-9534-4F81-D237-886B2C158D5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2FF288C-B3D7-7950-7A1A-1642F29CEFF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A27C61B-D504-CC55-84F7-2188AB1ACA72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2688E779-11A2-BAA9-1340-9F57DC6DEED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91769A8-3CD5-4256-52F9-43919AE0A8B5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991A5D0-B252-ED33-798A-4450F131A41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99A1316-3633-1818-2197-3C9CD72C24A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BC773E3-74BA-C039-EDAD-5F3CE1184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82A6A04D-2692-4565-B6C3-BBDC01FB3D71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0804612-D80C-C5C2-FFA9-F271BBACC4E1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D6E23995-CC61-298A-EC02-85A8C9147F1D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DBF8AD3F-B8D2-A0FC-2D06-C72E214CAE2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FA01C38-276E-AE16-E27E-07F297F5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9" name="Pfeil: nach oben und unten 28">
              <a:extLst>
                <a:ext uri="{FF2B5EF4-FFF2-40B4-BE49-F238E27FC236}">
                  <a16:creationId xmlns:a16="http://schemas.microsoft.com/office/drawing/2014/main" id="{5F66ADF5-50BD-4E2D-095D-01E7180777E2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738649AB-2B16-3CEC-6EC4-52A3F942F0F0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91F1281-FDEC-CE07-05A9-63EEC691D8A0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34C26EC8-181E-D891-4908-F4490A03BA6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F5F6ED9-9140-AC0B-CE74-831434BBBDF1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C184D788-0F5D-ADF3-4412-BE91B8B6B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5" name="Pfeil: nach oben und unten 34">
              <a:extLst>
                <a:ext uri="{FF2B5EF4-FFF2-40B4-BE49-F238E27FC236}">
                  <a16:creationId xmlns:a16="http://schemas.microsoft.com/office/drawing/2014/main" id="{C5BCCF30-D61A-B87A-D859-9E3993EFA3BA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A2A504FA-2141-16D3-C056-5B01035F956F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7" name="Grafik 128">
              <a:extLst>
                <a:ext uri="{FF2B5EF4-FFF2-40B4-BE49-F238E27FC236}">
                  <a16:creationId xmlns:a16="http://schemas.microsoft.com/office/drawing/2014/main" id="{92A565B1-9175-9E4A-B8EC-D4B8C12E9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8" name="Grafik 126">
              <a:extLst>
                <a:ext uri="{FF2B5EF4-FFF2-40B4-BE49-F238E27FC236}">
                  <a16:creationId xmlns:a16="http://schemas.microsoft.com/office/drawing/2014/main" id="{B84CA25B-3F85-077A-BF8E-BD830305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9" name="Grafik 124">
              <a:extLst>
                <a:ext uri="{FF2B5EF4-FFF2-40B4-BE49-F238E27FC236}">
                  <a16:creationId xmlns:a16="http://schemas.microsoft.com/office/drawing/2014/main" id="{126C7311-54F9-9338-4714-40E998BB0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40" name="Textfeld 127">
              <a:extLst>
                <a:ext uri="{FF2B5EF4-FFF2-40B4-BE49-F238E27FC236}">
                  <a16:creationId xmlns:a16="http://schemas.microsoft.com/office/drawing/2014/main" id="{87A03107-897D-BF64-AE2A-5D8EB89DA00E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41" name="Textfeld 125">
              <a:extLst>
                <a:ext uri="{FF2B5EF4-FFF2-40B4-BE49-F238E27FC236}">
                  <a16:creationId xmlns:a16="http://schemas.microsoft.com/office/drawing/2014/main" id="{19ACC48F-2567-0A59-3776-C30E693C1202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2" name="Textfeld 123">
              <a:extLst>
                <a:ext uri="{FF2B5EF4-FFF2-40B4-BE49-F238E27FC236}">
                  <a16:creationId xmlns:a16="http://schemas.microsoft.com/office/drawing/2014/main" id="{8789A195-FF31-FBDE-A9D6-ECBB26D87363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3" name="Grafik 42">
            <a:extLst>
              <a:ext uri="{FF2B5EF4-FFF2-40B4-BE49-F238E27FC236}">
                <a16:creationId xmlns:a16="http://schemas.microsoft.com/office/drawing/2014/main" id="{0F029990-B08F-98AE-1E99-A9910AF13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9B9F5C-AD7B-6544-0A73-3739EFE89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893" y="1639459"/>
            <a:ext cx="4669707" cy="400658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6907171-F6DF-8BC5-E4A6-4CBAC85F36A2}"/>
              </a:ext>
            </a:extLst>
          </p:cNvPr>
          <p:cNvSpPr txBox="1"/>
          <p:nvPr/>
        </p:nvSpPr>
        <p:spPr>
          <a:xfrm>
            <a:off x="7044457" y="1658314"/>
            <a:ext cx="48125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Robust design with special solution for swivel unit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axis type D 240-SSS / D 200-ZSS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</a:t>
            </a:r>
            <a:r>
              <a:rPr lang="en-US" sz="1600" err="1">
                <a:solidFill>
                  <a:srgbClr val="003D6A"/>
                </a:solidFill>
              </a:rPr>
              <a:t>electr</a:t>
            </a:r>
            <a:r>
              <a:rPr lang="en-US" sz="1600">
                <a:solidFill>
                  <a:srgbClr val="003D6A"/>
                </a:solidFill>
              </a:rPr>
              <a:t>. ‘special‘ with belt drive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Rotary feed-through DDF-2-40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Double gripping unit </a:t>
            </a:r>
            <a:r>
              <a:rPr lang="en-US" sz="1600" err="1">
                <a:solidFill>
                  <a:srgbClr val="003D6A"/>
                </a:solidFill>
              </a:rPr>
              <a:t>tpe</a:t>
            </a:r>
            <a:r>
              <a:rPr lang="en-US" sz="1600">
                <a:solidFill>
                  <a:srgbClr val="003D6A"/>
                </a:solidFill>
              </a:rPr>
              <a:t> PGN-plus 125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Gear wheels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axis system incl. gearbox and servomotors</a:t>
            </a:r>
          </a:p>
        </p:txBody>
      </p:sp>
    </p:spTree>
    <p:extLst>
      <p:ext uri="{BB962C8B-B14F-4D97-AF65-F5344CB8AC3E}">
        <p14:creationId xmlns:p14="http://schemas.microsoft.com/office/powerpoint/2010/main" val="2667455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AADD8-E625-57A0-CECE-D78557114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F7786FEE-328D-52DA-EBF7-FBEB24E28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372953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deburring spindle + gripper	</a:t>
            </a:r>
            <a:r>
              <a:rPr lang="en-US" sz="2400" b="0">
                <a:latin typeface="Fago Pro"/>
              </a:rPr>
              <a:t>- Unloading and deburring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E1ED26-9ACA-20A6-CA76-E741C5DFB9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/>
              <a:t> - Sawing machines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3231A645-0E16-EC4A-CE92-80911F442B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5C05DCC-A919-2879-9B1D-F84FF1F6B61B}"/>
              </a:ext>
            </a:extLst>
          </p:cNvPr>
          <p:cNvSpPr txBox="1"/>
          <p:nvPr/>
        </p:nvSpPr>
        <p:spPr>
          <a:xfrm>
            <a:off x="7143062" y="2115163"/>
            <a:ext cx="471397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Multi-axis system with gripper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Task: Unloading a sawing machine with subsequent deburring of the workpieces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Added value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Two tasks are automated in one handling operation. The removal of profile sections including deburring.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Sectional steels, weight range up to 50 kg </a:t>
            </a:r>
          </a:p>
          <a:p>
            <a:pPr>
              <a:buClr>
                <a:schemeClr val="bg2"/>
              </a:buClr>
              <a:buSzPct val="100000"/>
            </a:pP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Wide range of parts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Part diameter 20–103 mm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FC8CB10-2A6E-8B75-C998-BEAD61CEC443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7F68158F-5BA1-5B99-ECA1-A1A920278BBF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1C679E0-C303-5FDC-5DC1-627FF643CB5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C558D44C-E6CB-E383-A6FE-9C85FE54C66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1B5FE82-BEA0-43F3-43AE-E34771FE61E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D64B886-A509-71AB-8B94-8FC537230C9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86F34D4-5BFE-31AA-F8F3-3EB2A52A447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FA324AFC-8748-01D9-DEFA-F382FD251356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4DAA09-6F75-EAE6-D8C8-F6F030F4F4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353627B-48B4-1FA9-40A7-3AAEEAA52D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01F9836-FC1C-6228-2D26-7D43B65CF6BC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D56D683-0D33-EDBA-A5FC-17994F82E191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0B145CA3-D20B-D997-3B41-82B0D9B75C60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1B48B44D-9D3C-B85D-4896-2FF62819B92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95BBB20-E81E-4888-22F3-74F7A1AC0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D966AAA4-DE6B-D32C-B9AE-E2E03864DED1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F54E3634-2434-4909-CC5D-FA14E7689054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68EF2F3F-CF55-A9C7-C6B2-A301A63B6A75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7318A6E0-7C09-27AD-08CA-4D4DD3D47AE1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65C7A30D-BCFF-F411-8531-70F929F4F9E5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8F85C4B1-DAC0-90E8-40AF-521DA03E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CD43E0BB-E937-9D5B-CDCD-26C717004F1E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6015FE85-115B-A5FA-5B68-9B6E24D074C1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A2C17034-6FD7-BBCA-69DB-D3023C7D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A4B41EA5-8580-6BFE-9826-7F97A287D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09AE5D4E-E47F-500B-0EFB-47BFFC0E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254EC9E8-8D1D-3AEE-725D-AD2F52C069BA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F51C6DC6-CA1C-26F7-2AEE-FE440BFBE7E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E5E240F1-0A5B-A2B9-6CBE-D2871D400C63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217E0E71-985F-061D-29EE-E84F374F6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84335" y="5936327"/>
            <a:ext cx="363340" cy="9223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8395E0-4BD3-ADBB-EF9B-A1FBB69C2FF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36" y="2105986"/>
            <a:ext cx="6479925" cy="35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27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EBF00-B525-E3C3-8722-FD8E2EBB5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6092ED9-D3FF-745D-F84B-9F5514E5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drive shafts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D6FFEAA-3860-1244-F6F7-8BB2A5EBF9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>
                <a:latin typeface="Fago Pro"/>
              </a:rPr>
              <a:t> - Grinding machine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CAA0D3F-A4CF-6BC6-E4E7-3652DC24B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62FC42FF-4558-35FB-E478-24709B5FF9D1}"/>
              </a:ext>
            </a:extLst>
          </p:cNvPr>
          <p:cNvSpPr txBox="1"/>
          <p:nvPr/>
        </p:nvSpPr>
        <p:spPr>
          <a:xfrm>
            <a:off x="7044458" y="1819082"/>
            <a:ext cx="48125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incl. swivel/gripper unit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Robust design for difficult environments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axis type G-160 / G-120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</a:t>
            </a:r>
            <a:r>
              <a:rPr lang="en-US" sz="1600" err="1">
                <a:solidFill>
                  <a:srgbClr val="003D6A"/>
                </a:solidFill>
              </a:rPr>
              <a:t>electr</a:t>
            </a:r>
            <a:r>
              <a:rPr lang="en-US" sz="1600">
                <a:solidFill>
                  <a:srgbClr val="003D6A"/>
                </a:solidFill>
              </a:rPr>
              <a:t>. with gearbox type TK+025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pneum. type SRU-plus 40</a:t>
            </a:r>
          </a:p>
          <a:p>
            <a:pPr marL="542925" lvl="1" indent="-255588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Double gripping unit type PGN-plus 125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Drive shafts with splines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axis system incl. drives and steel construction</a:t>
            </a:r>
            <a:endParaRPr lang="en-US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5D9A79C-D123-D6A0-73BC-421DF04912D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200084-B952-2476-D192-59D08CDFD51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FD19ED91-7D0D-C2DD-A268-1141ABD7F74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6ACBEA02-B53E-00A0-7E05-32A3DA20C05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F49A458-DBD7-2BC3-1D2A-CC12762AB434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E94972C2-8B37-23EF-E012-35DAB0A4EF81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354E1F45-3361-4A9A-FCCB-904AC61E55A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BD14EEC-F9B9-8096-B2FB-86380C00ED7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502F82BB-76C7-C605-1F3C-1A3D830ABFC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E42612F9-D072-9837-6707-9EFF8B2222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E74A246-8896-475C-AC3F-15F57CB23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890" y="3746390"/>
            <a:ext cx="2536769" cy="1859303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069E548-A8E8-4B3B-C9BA-B44CD258F830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47C7CD8D-0D1B-9D45-2017-245926D2CA3A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DE62E024-AAED-8720-5A4E-5D650771CDF5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8CB9A6CF-68E3-D965-49EF-FD017EF6F97C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3FFEC11F-9B16-CCFA-6ED1-D857E5E16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B532BF67-6130-87B7-9B39-2A061F56E220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93E6B0A-EC5D-A32B-A90B-2D5BB70673D6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A972D529-9093-2751-2147-604DF1558F3C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F4FDF5AE-37D8-5AB7-F19A-798DD3E55A36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19E6DC6D-8BF1-44B8-97B0-09594C4784DF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793F0CB4-6556-B7A3-94D4-5E0C9E9AF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FC5902DC-3FD4-825F-74EE-A7158495ED0C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90737A4-BDEC-9427-858B-2F1A46715CE3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CEAEC0E7-F5E5-952A-E10C-6A2F920C1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734C231C-6032-8864-BDE8-2CE5646B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3F8F77D8-3D1A-17B8-ECC1-816FBF4A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98333F70-B547-C9AE-0E1B-DE8D22512B47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D4CE4379-8B37-CEEE-6C4A-CBF12426C2FF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A2ADA3F8-2080-FBEB-C2C6-415DB97BE8B5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F52F25A4-6BBF-4E63-44FA-7ABE1A22E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C97439-D031-3811-7328-53035EA12F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97" y="1485084"/>
            <a:ext cx="4074386" cy="43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0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4133A-3E2D-7AFC-EE56-B31D158B7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A43748-1687-85B1-429E-653E4136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gear wheels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BA7E414-C274-48DE-2646-78D69E01A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/>
              <a:t> - </a:t>
            </a:r>
            <a:r>
              <a:rPr lang="en-US">
                <a:latin typeface="Fago Pro"/>
              </a:rPr>
              <a:t>Gear cutting machines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5CDB8D06-C9FF-1277-1B8C-8B3FFF1C8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AB0069B-C343-8CBC-5AD0-390270BE85F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0743A645-4C8F-EE8B-2561-5B0C742A56D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C6D3BAFC-2A83-D97B-D469-0C8A949FA4C7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2B3BF10F-2499-F7A2-A3B3-F1EB91B7C246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FE684B2-475E-2CB2-8F1C-C079179C1499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F4D1FC25-D1DA-80A6-A25B-53F658EF9C6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E7124C4-86EA-E2F1-AA3F-881D17EAB68C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D04A74BF-71C9-D0A9-B200-999598763BD0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D88EC25-5D6D-0CFF-14F7-27202DEB2B0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DC3AE11E-9BB9-1A34-1E4E-47B82A84E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0174D13-6FB5-C113-FC25-148E67A17559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A96053C-2933-1F70-9980-25EA40D87782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25A4372B-9751-A0B1-22AE-72A705FA53E7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5ECA7431-3E6E-AC52-282A-90BC7DC694A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6FF99605-1CB1-D092-E64A-58CFB0F1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8FAC9BF9-5AA9-7C93-3979-0D8053B80532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DB384E3-7FDE-5C38-F32F-D8075CB30F8A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38B01224-DD06-2999-D3EC-2007CFCE205D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B30DEEEC-9A3D-507D-5AAE-E998A932E65A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0E4BB8A8-300A-F819-CC6C-EA2EBEBE9239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528E4C50-1B8F-C51D-603C-0F8723C69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C90CA569-5A67-06B5-A60E-FF6DFE12A2C8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25ADE66-294E-6D72-04F8-5E5C5F5FF425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C9ACB772-E8B4-45D3-72B8-853E47CF8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640574B1-8769-7F76-8874-36DEF72A5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598597F7-5F99-6C04-6AAD-286213403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394CF0BD-6112-E014-A347-0803E35B2CCE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6640CA5D-33A0-6261-CE84-16DB04A8BC3D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ADC9B406-62A5-F94F-50C7-B0AE4903A80F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41" name="Grafik 40">
            <a:extLst>
              <a:ext uri="{FF2B5EF4-FFF2-40B4-BE49-F238E27FC236}">
                <a16:creationId xmlns:a16="http://schemas.microsoft.com/office/drawing/2014/main" id="{315317A7-95FB-F02F-8D4C-BA52B7F2CC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A4829E1-2B83-BA46-F681-8D0A6CE6DA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339" y="1576450"/>
            <a:ext cx="3784316" cy="41548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0692CB2-7B08-E040-FB7E-61D4206257B0}"/>
              </a:ext>
            </a:extLst>
          </p:cNvPr>
          <p:cNvSpPr txBox="1"/>
          <p:nvPr/>
        </p:nvSpPr>
        <p:spPr>
          <a:xfrm>
            <a:off x="7044457" y="1718603"/>
            <a:ext cx="481258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Robust design with special solution for swivel unit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axes type D 200-SSS / 2x B 80-C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pneum. type SRU-plus 40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Double gripping unit type PGN-plus 125 with BSWS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Analog position sensor for part detection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Gear wheels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Scope of delivery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Complete axis system incl. servomotors</a:t>
            </a:r>
          </a:p>
        </p:txBody>
      </p:sp>
    </p:spTree>
    <p:extLst>
      <p:ext uri="{BB962C8B-B14F-4D97-AF65-F5344CB8AC3E}">
        <p14:creationId xmlns:p14="http://schemas.microsoft.com/office/powerpoint/2010/main" val="2139030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73574-CF8C-03DF-0CB4-967DFC296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84EBEF4-EF24-AD43-E460-1352B77B2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9323387" cy="1020318"/>
          </a:xfrm>
        </p:spPr>
        <p:txBody>
          <a:bodyPr/>
          <a:lstStyle/>
          <a:p>
            <a:r>
              <a:rPr lang="en-US">
                <a:latin typeface="Fago Pro"/>
              </a:rPr>
              <a:t>2-axis system with swivel/gripper unit</a:t>
            </a:r>
            <a:br>
              <a:rPr lang="en-US">
                <a:latin typeface="Fago Pro"/>
              </a:rPr>
            </a:br>
            <a:r>
              <a:rPr lang="en-US" sz="2400" b="0">
                <a:latin typeface="Fago Pro"/>
              </a:rPr>
              <a:t>Loading and unloading of shafts and bearing rings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1A47DE-DC8C-1BCC-65EB-3F4C454232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1800" b="1">
                <a:solidFill>
                  <a:schemeClr val="bg2"/>
                </a:solidFill>
              </a:rPr>
              <a:t>Machine Tending</a:t>
            </a:r>
            <a:r>
              <a:rPr lang="en-US">
                <a:latin typeface="Fago Pro"/>
              </a:rPr>
              <a:t> - Grinding machine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BB021C00-9938-D92A-106C-1237E19CD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1C9C0D92-F836-566A-C94F-FD26477BB58A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7CCB692-7A50-C501-9F38-26BEC57423B9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E17786-FF8F-B4D4-2D43-0F59CA5868F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5EA378C-4365-986C-E60B-49A1D770928B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0A196C6-E534-8B40-3A86-1C2C1AD13B1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8F67AA0-EEEC-537B-589B-D109CB6C991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42D72F91-E41A-D12E-5575-5CFE0FDCD91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69A655E5-2E88-F5C8-DD5D-14E29A51CE5A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2281A69A-95EF-5ACC-DBEA-D2C2D4B4803D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7A9A35C-11F7-1DAC-B1DC-C0EC7B2998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8824D0D-0267-4505-5A01-0FD8026CF1B5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6BB225E-8855-DEE1-56CC-69AFCACF6FD0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846D9ABB-F74A-54EF-1743-F66F0A7BC7BF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746D12B9-1DBF-D6C2-E52F-EDDB4DC406EE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B744CCB-6E65-68E3-1540-E6F720F4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AA45583E-4F7C-BEA6-14A9-AC50BACD2B56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54A6022-59E0-8BF5-4B38-15D4022FEA8E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99A73D39-20BA-B178-85F2-E22276F005EA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AD835285-651E-C2D9-4201-60AD1ADCB757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DD1B37BF-BC3D-F4C1-3C78-15D016C3F9F1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13414B65-90E4-1F95-7AC2-5A5A0B369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915346F1-0FB7-C996-A6CA-EABEA6EBCE1D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23987AD2-C021-CDC0-5998-A15373907EBD}"/>
              </a:ext>
            </a:extLst>
          </p:cNvPr>
          <p:cNvGrpSpPr/>
          <p:nvPr/>
        </p:nvGrpSpPr>
        <p:grpSpPr>
          <a:xfrm>
            <a:off x="4605159" y="6137912"/>
            <a:ext cx="2316225" cy="612936"/>
            <a:chOff x="4558826" y="6178245"/>
            <a:chExt cx="2316225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BA936F12-163B-0ACB-3091-F37A7DC54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0FD5B3D9-584C-B1ED-2226-027418160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63576D4A-B513-0642-C95A-4BA44D5F4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3223558E-7A76-8A85-CFCE-199A39B0BAD5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D11FE768-50EF-6E19-7685-194E811F3FF5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3C03F6EC-2B46-B293-1B44-89723607486C}"/>
                </a:ext>
              </a:extLst>
            </p:cNvPr>
            <p:cNvSpPr txBox="1"/>
            <p:nvPr/>
          </p:nvSpPr>
          <p:spPr>
            <a:xfrm>
              <a:off x="6000410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sp>
        <p:nvSpPr>
          <p:cNvPr id="42" name="Textfeld 41">
            <a:extLst>
              <a:ext uri="{FF2B5EF4-FFF2-40B4-BE49-F238E27FC236}">
                <a16:creationId xmlns:a16="http://schemas.microsoft.com/office/drawing/2014/main" id="{F6ACF4A3-B264-8F8B-44D0-65625E5B0E40}"/>
              </a:ext>
            </a:extLst>
          </p:cNvPr>
          <p:cNvSpPr txBox="1"/>
          <p:nvPr/>
        </p:nvSpPr>
        <p:spPr>
          <a:xfrm>
            <a:off x="7044457" y="1718602"/>
            <a:ext cx="48125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Robust design with special solution for swivel unit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Components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Linear axes type D 240-ZSS / D 200-SSS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Swivel axis </a:t>
            </a:r>
            <a:r>
              <a:rPr lang="en-US" sz="1600" err="1">
                <a:solidFill>
                  <a:srgbClr val="003D6A"/>
                </a:solidFill>
              </a:rPr>
              <a:t>electr</a:t>
            </a:r>
            <a:r>
              <a:rPr lang="en-US" sz="1600">
                <a:solidFill>
                  <a:srgbClr val="003D6A"/>
                </a:solidFill>
              </a:rPr>
              <a:t>. with gearbox type NP+035</a:t>
            </a:r>
          </a:p>
          <a:p>
            <a:pPr marL="342900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Double gripping unit type PGN-plus 125</a:t>
            </a:r>
          </a:p>
          <a:p>
            <a:pPr marL="622300" lvl="1" indent="-28575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>
                <a:solidFill>
                  <a:srgbClr val="003D6A"/>
                </a:solidFill>
              </a:rPr>
              <a:t>Analog position sensor for part detection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Workpieces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shafts and bearing rings</a:t>
            </a:r>
          </a:p>
          <a:p>
            <a:pPr>
              <a:buClr>
                <a:schemeClr val="bg2"/>
              </a:buClr>
              <a:buSzPct val="100000"/>
            </a:pPr>
            <a:endParaRPr lang="en-US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Scope of delivery</a:t>
            </a:r>
            <a:br>
              <a:rPr lang="en-US" sz="2000" b="1">
                <a:solidFill>
                  <a:srgbClr val="003D6A"/>
                </a:solidFill>
              </a:rPr>
            </a:br>
            <a:r>
              <a:rPr lang="en-US" sz="1600">
                <a:solidFill>
                  <a:srgbClr val="003D6A"/>
                </a:solidFill>
              </a:rPr>
              <a:t>Complete axis system incl. servomotors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A73A8E9E-0B0A-058C-0B89-4838199C1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403610" y="6015254"/>
            <a:ext cx="363340" cy="822999"/>
          </a:xfrm>
          <a:prstGeom prst="rect">
            <a:avLst/>
          </a:prstGeom>
        </p:spPr>
      </p:pic>
      <p:sp>
        <p:nvSpPr>
          <p:cNvPr id="4" name="Kreis: nicht ausgefüllt 3">
            <a:extLst>
              <a:ext uri="{FF2B5EF4-FFF2-40B4-BE49-F238E27FC236}">
                <a16:creationId xmlns:a16="http://schemas.microsoft.com/office/drawing/2014/main" id="{76554648-4512-1F99-66CF-1BDDD6AEAA81}"/>
              </a:ext>
            </a:extLst>
          </p:cNvPr>
          <p:cNvSpPr/>
          <p:nvPr/>
        </p:nvSpPr>
        <p:spPr>
          <a:xfrm>
            <a:off x="605978" y="6218878"/>
            <a:ext cx="431107" cy="443345"/>
          </a:xfrm>
          <a:prstGeom prst="don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F6E6BF1C-38E6-83FA-0A76-176C31FA99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440E79E-ED7B-D7BB-0754-F1BD7C08B3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8230" y="1715911"/>
            <a:ext cx="3740021" cy="3335864"/>
          </a:xfrm>
          <a:prstGeom prst="rect">
            <a:avLst/>
          </a:prstGeom>
        </p:spPr>
      </p:pic>
      <p:pic>
        <p:nvPicPr>
          <p:cNvPr id="8" name="Grafik 7" descr="Lupe Silhouette">
            <a:extLst>
              <a:ext uri="{FF2B5EF4-FFF2-40B4-BE49-F238E27FC236}">
                <a16:creationId xmlns:a16="http://schemas.microsoft.com/office/drawing/2014/main" id="{11945F24-5C6B-E56E-80AA-E93663A21A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253352" y="4189265"/>
            <a:ext cx="1482678" cy="148267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8BB38EC-4203-8473-0504-03FEAEB99EA0}"/>
              </a:ext>
            </a:extLst>
          </p:cNvPr>
          <p:cNvSpPr/>
          <p:nvPr/>
        </p:nvSpPr>
        <p:spPr>
          <a:xfrm>
            <a:off x="916098" y="2991499"/>
            <a:ext cx="2597420" cy="2597420"/>
          </a:xfrm>
          <a:prstGeom prst="ellipse">
            <a:avLst/>
          </a:prstGeom>
          <a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24793"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32A0A9C-7BA9-83E5-E6D6-555F5CDFD018}"/>
              </a:ext>
            </a:extLst>
          </p:cNvPr>
          <p:cNvCxnSpPr>
            <a:cxnSpLocks/>
          </p:cNvCxnSpPr>
          <p:nvPr/>
        </p:nvCxnSpPr>
        <p:spPr>
          <a:xfrm>
            <a:off x="2810577" y="3147461"/>
            <a:ext cx="2233061" cy="1280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B058692-5813-CCFC-5951-DA6C92F750A5}"/>
              </a:ext>
            </a:extLst>
          </p:cNvPr>
          <p:cNvCxnSpPr>
            <a:cxnSpLocks/>
            <a:stCxn id="9" idx="4"/>
          </p:cNvCxnSpPr>
          <p:nvPr/>
        </p:nvCxnSpPr>
        <p:spPr>
          <a:xfrm flipV="1">
            <a:off x="2214808" y="5188017"/>
            <a:ext cx="2722952" cy="4009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95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FDB7C-2A03-FA47-F2F7-1FF784D9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BDBFD235-C1F4-B9EF-2092-98A00514C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</p:spPr>
        <p:txBody>
          <a:bodyPr/>
          <a:lstStyle/>
          <a:p>
            <a:r>
              <a:rPr lang="en-US"/>
              <a:t>2-axis system with swivel/gripper unit</a:t>
            </a:r>
            <a:br>
              <a:rPr lang="en-US"/>
            </a:br>
            <a:r>
              <a:rPr lang="en-US" sz="2400" b="0"/>
              <a:t>Loading and unloading of gear wheels</a:t>
            </a:r>
            <a:endParaRPr lang="en-US" b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1A50C54-880E-3ABF-FB5D-8846C28AA9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3480DAF-C71F-02C8-C804-2413E74FC9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71887"/>
            <a:ext cx="8996816" cy="3385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Machine Tending - Grinding machine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D15B824-6C8F-1D89-C550-E405E4593B0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F69004D-EBE0-F875-AABA-9C3AFDB2D77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2853357-93BA-5763-C375-13FD5C11028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634607E-5467-3E4E-4771-A71EE503E8A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4D94CC69-3DC1-E95B-3D63-084CCD39488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626D65F-442F-BCD7-9829-8CB326FE031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E72F7286-20F8-B7D2-6206-FB07D9F8355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89217F10-1011-C013-CC2E-D17C98C1C25C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DBFD602-FC9A-9E54-43B8-8CD7E22740D2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FF299F5-486B-F0C6-7435-5791BD57AD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4765E39-041C-42D0-E6FC-815163870506}"/>
              </a:ext>
            </a:extLst>
          </p:cNvPr>
          <p:cNvGrpSpPr/>
          <p:nvPr/>
        </p:nvGrpSpPr>
        <p:grpSpPr>
          <a:xfrm>
            <a:off x="2652079" y="6243992"/>
            <a:ext cx="1218381" cy="394813"/>
            <a:chOff x="2665270" y="3795958"/>
            <a:chExt cx="2981325" cy="751869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FCD6639B-F617-2C6D-AEC0-CC44E74F5AC2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6C3B084-C44B-2D8F-FA2C-71AA1D97C5AF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3327E50-722B-90A2-1531-24756DCF785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B48A68B2-BC9B-CA46-BB3A-2546DD3CB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27" name="Pfeil: nach oben und unten 26">
              <a:extLst>
                <a:ext uri="{FF2B5EF4-FFF2-40B4-BE49-F238E27FC236}">
                  <a16:creationId xmlns:a16="http://schemas.microsoft.com/office/drawing/2014/main" id="{D9397767-6658-59A9-6E6A-9005E1D3354A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C0031DE-ECA7-5DD0-322F-F4609321078D}"/>
              </a:ext>
            </a:extLst>
          </p:cNvPr>
          <p:cNvGrpSpPr/>
          <p:nvPr/>
        </p:nvGrpSpPr>
        <p:grpSpPr>
          <a:xfrm rot="5400000">
            <a:off x="3847999" y="6153973"/>
            <a:ext cx="820297" cy="270769"/>
            <a:chOff x="2665270" y="3795958"/>
            <a:chExt cx="2981325" cy="751869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8755FF0A-4B48-9324-C0A5-589005BCC0F4}"/>
                </a:ext>
              </a:extLst>
            </p:cNvPr>
            <p:cNvSpPr/>
            <p:nvPr/>
          </p:nvSpPr>
          <p:spPr>
            <a:xfrm rot="16200000">
              <a:off x="3971910" y="2873142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11E8F57A-DF62-6FFD-5915-14A75930DFCE}"/>
                </a:ext>
              </a:extLst>
            </p:cNvPr>
            <p:cNvSpPr/>
            <p:nvPr/>
          </p:nvSpPr>
          <p:spPr>
            <a:xfrm rot="16200000">
              <a:off x="4872311" y="3843229"/>
              <a:ext cx="90308" cy="5629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EAED974-ADC9-E9F8-B847-10B2A35E52E6}"/>
                </a:ext>
              </a:extLst>
            </p:cNvPr>
            <p:cNvSpPr/>
            <p:nvPr/>
          </p:nvSpPr>
          <p:spPr>
            <a:xfrm rot="16200000">
              <a:off x="2576497" y="4268554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E5CEF914-7FB5-7570-CBA9-9CB3A9F70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57010" y="4258241"/>
              <a:ext cx="377985" cy="201185"/>
            </a:xfrm>
            <a:prstGeom prst="rect">
              <a:avLst/>
            </a:prstGeom>
          </p:spPr>
        </p:pic>
        <p:sp>
          <p:nvSpPr>
            <p:cNvPr id="33" name="Pfeil: nach oben und unten 32">
              <a:extLst>
                <a:ext uri="{FF2B5EF4-FFF2-40B4-BE49-F238E27FC236}">
                  <a16:creationId xmlns:a16="http://schemas.microsoft.com/office/drawing/2014/main" id="{28E970C0-BA6B-7BE1-1C97-579CF310DA6C}"/>
                </a:ext>
              </a:extLst>
            </p:cNvPr>
            <p:cNvSpPr/>
            <p:nvPr/>
          </p:nvSpPr>
          <p:spPr>
            <a:xfrm rot="16200000">
              <a:off x="4104221" y="2547508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66F2E1F-5AA3-51F8-3809-84F1659233E9}"/>
              </a:ext>
            </a:extLst>
          </p:cNvPr>
          <p:cNvGrpSpPr/>
          <p:nvPr/>
        </p:nvGrpSpPr>
        <p:grpSpPr>
          <a:xfrm>
            <a:off x="4605159" y="6137912"/>
            <a:ext cx="2306700" cy="612936"/>
            <a:chOff x="4558826" y="6178245"/>
            <a:chExt cx="2306700" cy="612936"/>
          </a:xfrm>
        </p:grpSpPr>
        <p:pic>
          <p:nvPicPr>
            <p:cNvPr id="35" name="Grafik 128">
              <a:extLst>
                <a:ext uri="{FF2B5EF4-FFF2-40B4-BE49-F238E27FC236}">
                  <a16:creationId xmlns:a16="http://schemas.microsoft.com/office/drawing/2014/main" id="{EDE8293E-12AB-AEFD-7CAF-904A98C8E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6" name="Grafik 126">
              <a:extLst>
                <a:ext uri="{FF2B5EF4-FFF2-40B4-BE49-F238E27FC236}">
                  <a16:creationId xmlns:a16="http://schemas.microsoft.com/office/drawing/2014/main" id="{8C7BF077-AA00-CBB1-8E35-5966BCCAB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7" name="Grafik 124">
              <a:extLst>
                <a:ext uri="{FF2B5EF4-FFF2-40B4-BE49-F238E27FC236}">
                  <a16:creationId xmlns:a16="http://schemas.microsoft.com/office/drawing/2014/main" id="{E65505E4-1899-376D-3BD5-5613EF5B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8" name="Textfeld 127">
              <a:extLst>
                <a:ext uri="{FF2B5EF4-FFF2-40B4-BE49-F238E27FC236}">
                  <a16:creationId xmlns:a16="http://schemas.microsoft.com/office/drawing/2014/main" id="{16933E75-8684-F218-987C-E6A41111F9F6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9" name="Textfeld 125">
              <a:extLst>
                <a:ext uri="{FF2B5EF4-FFF2-40B4-BE49-F238E27FC236}">
                  <a16:creationId xmlns:a16="http://schemas.microsoft.com/office/drawing/2014/main" id="{B1305A95-AB67-7D90-B7CF-A4696EAC36EA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40" name="Textfeld 123">
              <a:extLst>
                <a:ext uri="{FF2B5EF4-FFF2-40B4-BE49-F238E27FC236}">
                  <a16:creationId xmlns:a16="http://schemas.microsoft.com/office/drawing/2014/main" id="{6E4A45E5-48EA-734D-8182-16FD59603FBA}"/>
                </a:ext>
              </a:extLst>
            </p:cNvPr>
            <p:cNvSpPr txBox="1"/>
            <p:nvPr/>
          </p:nvSpPr>
          <p:spPr>
            <a:xfrm>
              <a:off x="599088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CA69EA7E-A487-DA4C-455C-DD5AB1263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756018" y="6001304"/>
            <a:ext cx="789237" cy="789237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33A2163A-15AD-92D4-F9BF-248FE6846234}"/>
              </a:ext>
            </a:extLst>
          </p:cNvPr>
          <p:cNvSpPr txBox="1"/>
          <p:nvPr/>
        </p:nvSpPr>
        <p:spPr>
          <a:xfrm>
            <a:off x="7044458" y="1839178"/>
            <a:ext cx="48125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Loading and unloading system according to customer specifications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Robust design with modular EOA tooling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Components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003D6A"/>
                </a:solidFill>
              </a:rPr>
              <a:t>Linear axes type D 240-C-ZSS / D 145-SSS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003D6A"/>
                </a:solidFill>
              </a:rPr>
              <a:t>Swivel head pneum. type SRH-plus 25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003D6A"/>
                </a:solidFill>
              </a:rPr>
              <a:t>Special Pressure unit ADE-01 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en-US" sz="1600" dirty="0">
                <a:solidFill>
                  <a:srgbClr val="003D6A"/>
                </a:solidFill>
              </a:rPr>
              <a:t>2x gripper type PZB-plus 64 with workpiece cleaning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Workpieces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gear wheels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dirty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3D6A"/>
                </a:solidFill>
              </a:rPr>
              <a:t>Scope of delivery</a:t>
            </a:r>
            <a:br>
              <a:rPr lang="en-US" sz="2000" b="1" dirty="0">
                <a:solidFill>
                  <a:srgbClr val="003D6A"/>
                </a:solidFill>
              </a:rPr>
            </a:br>
            <a:r>
              <a:rPr lang="en-US" sz="1600" dirty="0">
                <a:solidFill>
                  <a:srgbClr val="003D6A"/>
                </a:solidFill>
              </a:rPr>
              <a:t>Complete axis system incl. servomotors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586F64EB-3214-AAD2-0424-1C11330A4A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090414"/>
            <a:ext cx="6376749" cy="35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96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A2BBE-A7E0-8BC9-F57B-B000D81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11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1C147-D4D2-68FD-739F-C968A0C3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C1452-F5BE-85EB-862C-36B5CE39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of cylinder liners for marine engines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8581D1C-30F5-8E8D-C2F2-8B732C3E9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D0DE7A-2F45-A70D-2CB8-EB0F488DF9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9975B7-0857-99C1-0548-42EDD1E273FB}"/>
              </a:ext>
            </a:extLst>
          </p:cNvPr>
          <p:cNvSpPr txBox="1"/>
          <p:nvPr/>
        </p:nvSpPr>
        <p:spPr>
          <a:xfrm>
            <a:off x="7833105" y="2020166"/>
            <a:ext cx="39052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1 x heavy duty tool changing system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SWS-L-510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925E8E4-5EC6-8D39-78B0-F8F9B80908BE}"/>
              </a:ext>
            </a:extLst>
          </p:cNvPr>
          <p:cNvSpPr txBox="1"/>
          <p:nvPr/>
        </p:nvSpPr>
        <p:spPr>
          <a:xfrm>
            <a:off x="662701" y="3989584"/>
            <a:ext cx="1596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noProof="0">
                <a:solidFill>
                  <a:srgbClr val="003D6A"/>
                </a:solidFill>
              </a:rPr>
              <a:t>Adapter plate</a:t>
            </a:r>
            <a:endParaRPr lang="en-US" noProof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5584AF8-02D4-E661-E768-6E0C1DF7859D}"/>
              </a:ext>
            </a:extLst>
          </p:cNvPr>
          <p:cNvSpPr txBox="1"/>
          <p:nvPr/>
        </p:nvSpPr>
        <p:spPr>
          <a:xfrm>
            <a:off x="1259786" y="2425060"/>
            <a:ext cx="1285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distributor</a:t>
            </a:r>
            <a:endParaRPr lang="en-US" noProof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DCD492D-2840-A7E9-D047-B6DD6D5A8284}"/>
              </a:ext>
            </a:extLst>
          </p:cNvPr>
          <p:cNvSpPr txBox="1"/>
          <p:nvPr/>
        </p:nvSpPr>
        <p:spPr>
          <a:xfrm>
            <a:off x="1648385" y="2752346"/>
            <a:ext cx="896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3D6A"/>
                </a:solidFill>
              </a:rPr>
              <a:t>valves</a:t>
            </a:r>
            <a:endParaRPr lang="en-US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4ABCD93-96C7-DA08-EC2A-C3314400DFAA}"/>
              </a:ext>
            </a:extLst>
          </p:cNvPr>
          <p:cNvSpPr txBox="1"/>
          <p:nvPr/>
        </p:nvSpPr>
        <p:spPr>
          <a:xfrm>
            <a:off x="8291972" y="4181785"/>
            <a:ext cx="31280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Customized attachment jaws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with interchangeable clamping inserts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36F02AF-5AE8-8DC0-0BD3-E3CDD9733590}"/>
              </a:ext>
            </a:extLst>
          </p:cNvPr>
          <p:cNvSpPr txBox="1"/>
          <p:nvPr/>
        </p:nvSpPr>
        <p:spPr>
          <a:xfrm>
            <a:off x="658813" y="4759808"/>
            <a:ext cx="2874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2"/>
              </a:buClr>
              <a:buSzPct val="100000"/>
            </a:pPr>
            <a:r>
              <a:rPr lang="en-US" noProof="0">
                <a:solidFill>
                  <a:srgbClr val="003D6A"/>
                </a:solidFill>
              </a:rPr>
              <a:t>2 x parallel gripper</a:t>
            </a:r>
            <a:br>
              <a:rPr lang="en-US" noProof="0">
                <a:solidFill>
                  <a:srgbClr val="003D6A"/>
                </a:solidFill>
              </a:rPr>
            </a:br>
            <a:r>
              <a:rPr lang="en-US" noProof="0">
                <a:solidFill>
                  <a:srgbClr val="003D6A"/>
                </a:solidFill>
              </a:rPr>
              <a:t>SPG 100-SDV-P with pressure maintenance valve </a:t>
            </a:r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E1B0C1CD-E841-EF3C-E6D1-D36AE756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0396" y="2102785"/>
            <a:ext cx="3814077" cy="41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1A55F046-9F48-BA5C-A88A-75A7885476AE}"/>
              </a:ext>
            </a:extLst>
          </p:cNvPr>
          <p:cNvCxnSpPr>
            <a:cxnSpLocks/>
          </p:cNvCxnSpPr>
          <p:nvPr/>
        </p:nvCxnSpPr>
        <p:spPr>
          <a:xfrm flipV="1">
            <a:off x="2418626" y="4181785"/>
            <a:ext cx="1440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25EE4C1A-DE8C-113C-144C-95E4A8376BF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00218" y="2238378"/>
            <a:ext cx="2762661" cy="565540"/>
          </a:xfrm>
          <a:prstGeom prst="bentConnector3">
            <a:avLst>
              <a:gd name="adj1" fmla="val 9551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9C2F8C4C-91E4-37E0-C393-AF750CA82999}"/>
              </a:ext>
            </a:extLst>
          </p:cNvPr>
          <p:cNvCxnSpPr>
            <a:cxnSpLocks/>
          </p:cNvCxnSpPr>
          <p:nvPr/>
        </p:nvCxnSpPr>
        <p:spPr>
          <a:xfrm>
            <a:off x="2659663" y="2619251"/>
            <a:ext cx="1053846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BD646BB0-04AE-C4D3-C632-9788A00F619A}"/>
              </a:ext>
            </a:extLst>
          </p:cNvPr>
          <p:cNvCxnSpPr>
            <a:cxnSpLocks/>
          </p:cNvCxnSpPr>
          <p:nvPr/>
        </p:nvCxnSpPr>
        <p:spPr>
          <a:xfrm>
            <a:off x="2659662" y="2946537"/>
            <a:ext cx="10548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1EED53D5-AEF0-5774-7F70-DF00C32943BD}"/>
              </a:ext>
            </a:extLst>
          </p:cNvPr>
          <p:cNvCxnSpPr>
            <a:cxnSpLocks/>
          </p:cNvCxnSpPr>
          <p:nvPr/>
        </p:nvCxnSpPr>
        <p:spPr>
          <a:xfrm rot="10800000">
            <a:off x="6238875" y="3989585"/>
            <a:ext cx="2053096" cy="515367"/>
          </a:xfrm>
          <a:prstGeom prst="bentConnector3">
            <a:avLst>
              <a:gd name="adj1" fmla="val 31443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1E85C1D0-C761-65F8-ACC4-29D3FE87C86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08489" y="4504951"/>
            <a:ext cx="1983482" cy="415718"/>
          </a:xfrm>
          <a:prstGeom prst="bentConnector3">
            <a:avLst>
              <a:gd name="adj1" fmla="val 32232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AF62FCBC-8640-B0D7-AB9F-9C32987BFD49}"/>
              </a:ext>
            </a:extLst>
          </p:cNvPr>
          <p:cNvCxnSpPr>
            <a:cxnSpLocks/>
          </p:cNvCxnSpPr>
          <p:nvPr/>
        </p:nvCxnSpPr>
        <p:spPr>
          <a:xfrm flipV="1">
            <a:off x="2821851" y="4969185"/>
            <a:ext cx="1476000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74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CB958-BF05-D4FC-A8E7-2DBAA40D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B689F0-834F-19D2-E73E-439D033A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4-fold gripper unit</a:t>
            </a:r>
            <a:br>
              <a:rPr lang="en-US"/>
            </a:br>
            <a:r>
              <a:rPr lang="en-US" sz="2400" b="0"/>
              <a:t>Loading/unloading motorcycle crankcases</a:t>
            </a:r>
            <a:endParaRPr lang="en-US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9E2201E-4CF3-E969-523E-DB49EB8A9A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6E3D9CD2-039E-E7D9-5581-E103142A72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26B1A18-9569-2A5A-32A9-9B6E846DC157}"/>
              </a:ext>
            </a:extLst>
          </p:cNvPr>
          <p:cNvSpPr txBox="1"/>
          <p:nvPr/>
        </p:nvSpPr>
        <p:spPr>
          <a:xfrm>
            <a:off x="6957858" y="1432028"/>
            <a:ext cx="4899179" cy="45858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Customized gripping unit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pneumatic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Form-fit gripping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rear grip and clamping via pneumatic cylinder and movable gripper against stationary support</a:t>
            </a:r>
          </a:p>
          <a:p>
            <a:pPr>
              <a:buClr>
                <a:schemeClr val="bg2"/>
              </a:buClr>
              <a:buSzPct val="100000"/>
            </a:pPr>
            <a:endParaRPr lang="en-US" sz="16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One-sided gauge adjustment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  <a:latin typeface="Fago Pro"/>
              </a:rPr>
              <a:t>for different pick-up/drop-off positions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Complete project management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  <a:latin typeface="Fago Pro"/>
              </a:rPr>
              <a:t>Sizing, design and assembly by SCHUNK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Plug and Play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with valve technology and electrical distributor, fully wired and hosed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62074C70-7CAD-38F1-31E0-34F62B29E56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FAB1577C-7F0F-2D2D-50D0-5C7A483FBE5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4FBE660-D1AC-5324-944C-7DFB5A5C789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A208B96-8588-B9B1-CCF9-8DAA98932B5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71A4CA40-68BD-5D40-DB92-5FDEC4B22B1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E80552F-895F-7CEA-0B53-510E813B743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8333C388-E2EA-49E9-DEAF-57A7F9E996E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71169F5-A75E-6C27-95AB-A524D6584CE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048E9D8A-D352-59DA-A9FF-86C7D5C5CE9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0EE6B1F-D6C4-7CD4-3659-1DEAB8208F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520E43-2A83-1AA5-9D72-245B3AC6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672" y="6029097"/>
            <a:ext cx="828903" cy="8289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BCDEF59-36B9-3A54-F96A-018A5BD0D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271" y="5952471"/>
            <a:ext cx="914400" cy="914400"/>
          </a:xfrm>
          <a:prstGeom prst="rect">
            <a:avLst/>
          </a:prstGeom>
        </p:spPr>
      </p:pic>
      <p:grpSp>
        <p:nvGrpSpPr>
          <p:cNvPr id="10" name="Gruppieren 34">
            <a:extLst>
              <a:ext uri="{FF2B5EF4-FFF2-40B4-BE49-F238E27FC236}">
                <a16:creationId xmlns:a16="http://schemas.microsoft.com/office/drawing/2014/main" id="{AE18099E-F52F-1C5A-C948-2D7969BF155C}"/>
              </a:ext>
            </a:extLst>
          </p:cNvPr>
          <p:cNvGrpSpPr/>
          <p:nvPr/>
        </p:nvGrpSpPr>
        <p:grpSpPr>
          <a:xfrm>
            <a:off x="3110442" y="6126962"/>
            <a:ext cx="577211" cy="582667"/>
            <a:chOff x="4733026" y="2729172"/>
            <a:chExt cx="2213040" cy="2085946"/>
          </a:xfrm>
        </p:grpSpPr>
        <p:grpSp>
          <p:nvGrpSpPr>
            <p:cNvPr id="11" name="Gruppieren 35">
              <a:extLst>
                <a:ext uri="{FF2B5EF4-FFF2-40B4-BE49-F238E27FC236}">
                  <a16:creationId xmlns:a16="http://schemas.microsoft.com/office/drawing/2014/main" id="{9849A5FE-DCFB-E55D-6B5E-2A361B0B303A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3" name="Grafik 37">
                <a:extLst>
                  <a:ext uri="{FF2B5EF4-FFF2-40B4-BE49-F238E27FC236}">
                    <a16:creationId xmlns:a16="http://schemas.microsoft.com/office/drawing/2014/main" id="{8C079CE5-BA2C-40A8-22EE-175A2679D3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4" name="Grafik 38">
                <a:extLst>
                  <a:ext uri="{FF2B5EF4-FFF2-40B4-BE49-F238E27FC236}">
                    <a16:creationId xmlns:a16="http://schemas.microsoft.com/office/drawing/2014/main" id="{3E9B4648-FA04-3715-6BD0-47512A3A7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5" name="Ellipse 39">
                <a:extLst>
                  <a:ext uri="{FF2B5EF4-FFF2-40B4-BE49-F238E27FC236}">
                    <a16:creationId xmlns:a16="http://schemas.microsoft.com/office/drawing/2014/main" id="{8E364CDB-1230-6064-048F-076D01E2DDD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Pfeil: Chevron 40">
                <a:extLst>
                  <a:ext uri="{FF2B5EF4-FFF2-40B4-BE49-F238E27FC236}">
                    <a16:creationId xmlns:a16="http://schemas.microsoft.com/office/drawing/2014/main" id="{FAAF4B80-1F83-683E-70B6-F15140AF469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hteck 41">
                <a:extLst>
                  <a:ext uri="{FF2B5EF4-FFF2-40B4-BE49-F238E27FC236}">
                    <a16:creationId xmlns:a16="http://schemas.microsoft.com/office/drawing/2014/main" id="{E9E22E84-E5C0-BC09-9CF7-1E8E6991521C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2" name="Grafik 36">
              <a:extLst>
                <a:ext uri="{FF2B5EF4-FFF2-40B4-BE49-F238E27FC236}">
                  <a16:creationId xmlns:a16="http://schemas.microsoft.com/office/drawing/2014/main" id="{94D44C74-CAD7-F730-0E84-0C4B48B9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B8CC61DC-2FF7-75EA-EC98-F29AF4763BDD}"/>
              </a:ext>
            </a:extLst>
          </p:cNvPr>
          <p:cNvGrpSpPr/>
          <p:nvPr/>
        </p:nvGrpSpPr>
        <p:grpSpPr>
          <a:xfrm>
            <a:off x="4624160" y="6078883"/>
            <a:ext cx="2287650" cy="723308"/>
            <a:chOff x="3486608" y="2216930"/>
            <a:chExt cx="2287650" cy="72330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88FC66A6-8DDA-3BF6-E308-5DA9986FDE7C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4BE7A785-2CDA-150E-F048-8FEC61782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CD4B6D5A-6F48-8CE7-83A4-1DF37BF26B6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FAE6A64C-D125-6E4C-A8AF-D4BA5C137F67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8E10BBF4-14A6-C1C7-A0D8-77F96A38B183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8D33F9-1F3E-ADF2-5FCE-4FA8DF5C7B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0A8160A6-2558-338C-B830-A1BB759AE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4CAE67DD-605C-5C04-3B79-C1FC7184AE2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724" y="1939433"/>
            <a:ext cx="6399819" cy="350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961B3-49FA-3835-8C37-832B7F668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A3A4C19-04E4-FCEA-83B4-D5F3CE00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6-fold </a:t>
            </a:r>
            <a:r>
              <a:rPr lang="en-US"/>
              <a:t>gripping swivel unit</a:t>
            </a:r>
            <a:br>
              <a:rPr lang="en-US"/>
            </a:br>
            <a:r>
              <a:rPr lang="en-US" sz="2400" b="0">
                <a:solidFill>
                  <a:srgbClr val="003D6A"/>
                </a:solidFill>
              </a:rPr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C80C933-78F9-0C11-2EA3-F036725C6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CE344EB-E752-825D-97AE-7AE47056C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2A1E5C19-ADF3-76C9-FE31-91E5D0D80FFF}"/>
              </a:ext>
            </a:extLst>
          </p:cNvPr>
          <p:cNvSpPr txBox="1"/>
          <p:nvPr/>
        </p:nvSpPr>
        <p:spPr>
          <a:xfrm>
            <a:off x="7056950" y="1851750"/>
            <a:ext cx="4800088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Loading, unloading, and crimping process for small parts. The customer-side counterpart for centering is changed using a quick-change system.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Quick changeover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Maximum parallelization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Integrated media feed-through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High scalability</a:t>
            </a:r>
            <a:endParaRPr lang="en-US" sz="1000" b="1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F169920-6108-D48D-F3AB-6710E25D102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36370F4-911B-BC68-8A59-C2DA30B182CC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38996AC-8BFA-BEE2-547D-1A09C7F6C7F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39CF773D-A1F2-F957-5A20-306E934C9362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BAB3A1F9-29BC-BEF3-7A42-A70D05E5C0F2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E391044-454F-FA43-506F-A668EE2FD8A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416B46C-653D-444B-A2EB-ECB93AEE4CFE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9F316DF-0A48-AA17-3E84-185EE4E7A60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5CFC005-E84B-7AF2-D58B-C4FC963E77F7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0BD7FF0-5DC9-9D4A-2075-4967DEAA3C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BCDCBB8-CAE3-1888-9648-C2B4C23E8B4D}"/>
              </a:ext>
            </a:extLst>
          </p:cNvPr>
          <p:cNvGrpSpPr/>
          <p:nvPr/>
        </p:nvGrpSpPr>
        <p:grpSpPr>
          <a:xfrm>
            <a:off x="3515714" y="6094236"/>
            <a:ext cx="615588" cy="580234"/>
            <a:chOff x="1348804" y="2955415"/>
            <a:chExt cx="2213040" cy="2085946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A100F86-8616-D794-467D-D8E49FDAA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991D7BAA-867D-9B8A-5B84-6C9CE2E9D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516726F-C3C3-59B2-1A5F-422E0183FA52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feil: Chevron 24">
              <a:extLst>
                <a:ext uri="{FF2B5EF4-FFF2-40B4-BE49-F238E27FC236}">
                  <a16:creationId xmlns:a16="http://schemas.microsoft.com/office/drawing/2014/main" id="{2426AD10-45B5-FDC5-8A8B-C2ED835310B5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ADCAB251-25C2-2C3D-CCC3-E3AC5BA1C29E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E5204196-D949-10C8-96F8-245DC4040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7E80B0F-66AC-5B44-4256-40635D985EB3}"/>
              </a:ext>
            </a:extLst>
          </p:cNvPr>
          <p:cNvGrpSpPr/>
          <p:nvPr/>
        </p:nvGrpSpPr>
        <p:grpSpPr>
          <a:xfrm>
            <a:off x="2613929" y="6221184"/>
            <a:ext cx="701234" cy="418364"/>
            <a:chOff x="4308916" y="3967993"/>
            <a:chExt cx="1908397" cy="1138572"/>
          </a:xfrm>
        </p:grpSpPr>
        <p:sp>
          <p:nvSpPr>
            <p:cNvPr id="29" name="Rechteck 80">
              <a:extLst>
                <a:ext uri="{FF2B5EF4-FFF2-40B4-BE49-F238E27FC236}">
                  <a16:creationId xmlns:a16="http://schemas.microsoft.com/office/drawing/2014/main" id="{9ABE8519-B493-F01D-2B4D-F1800C3F79E9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81">
              <a:extLst>
                <a:ext uri="{FF2B5EF4-FFF2-40B4-BE49-F238E27FC236}">
                  <a16:creationId xmlns:a16="http://schemas.microsoft.com/office/drawing/2014/main" id="{155A6776-9979-3749-01FF-8CAF992E0C29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feil: nach rechts gekrümmt 82">
              <a:extLst>
                <a:ext uri="{FF2B5EF4-FFF2-40B4-BE49-F238E27FC236}">
                  <a16:creationId xmlns:a16="http://schemas.microsoft.com/office/drawing/2014/main" id="{9103A22A-A86E-DAE6-1A0A-77D944EE04F3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4" name="Pfeil: nach links gekrümmt 83">
              <a:extLst>
                <a:ext uri="{FF2B5EF4-FFF2-40B4-BE49-F238E27FC236}">
                  <a16:creationId xmlns:a16="http://schemas.microsoft.com/office/drawing/2014/main" id="{B9E8A895-571F-C01B-3378-25A4B21ECF3A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6" name="Grafik 5" descr="Nägel Silhouette">
            <a:extLst>
              <a:ext uri="{FF2B5EF4-FFF2-40B4-BE49-F238E27FC236}">
                <a16:creationId xmlns:a16="http://schemas.microsoft.com/office/drawing/2014/main" id="{3464C832-FF8B-9F63-96A8-D318B3157C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2777F92-076D-BD24-1972-DBC360B533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9B7E7D9-F19E-4128-835D-E47D96ADBF0A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F48F5508-9FC1-69EE-9319-DD09B85DA694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13" name="Grafik 128">
                <a:extLst>
                  <a:ext uri="{FF2B5EF4-FFF2-40B4-BE49-F238E27FC236}">
                    <a16:creationId xmlns:a16="http://schemas.microsoft.com/office/drawing/2014/main" id="{7BDBC136-0B5E-9D37-EEE5-4B0CA3994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14" name="Grafik 124">
                <a:extLst>
                  <a:ext uri="{FF2B5EF4-FFF2-40B4-BE49-F238E27FC236}">
                    <a16:creationId xmlns:a16="http://schemas.microsoft.com/office/drawing/2014/main" id="{E35B881B-0040-317C-7A97-C2B50FAD9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15" name="Textfeld 127">
                <a:extLst>
                  <a:ext uri="{FF2B5EF4-FFF2-40B4-BE49-F238E27FC236}">
                    <a16:creationId xmlns:a16="http://schemas.microsoft.com/office/drawing/2014/main" id="{6F626AED-EEFC-0E3C-544A-55EB3B17EB10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16" name="Textfeld 125">
                <a:extLst>
                  <a:ext uri="{FF2B5EF4-FFF2-40B4-BE49-F238E27FC236}">
                    <a16:creationId xmlns:a16="http://schemas.microsoft.com/office/drawing/2014/main" id="{6DEB0B68-ADA0-AA19-A534-5D6A3A75B514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17" name="Textfeld 123">
                <a:extLst>
                  <a:ext uri="{FF2B5EF4-FFF2-40B4-BE49-F238E27FC236}">
                    <a16:creationId xmlns:a16="http://schemas.microsoft.com/office/drawing/2014/main" id="{D0DCF7F5-B7DA-1BDC-E6C0-C7A03972ED1C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DE27533-2818-D773-2ABF-8F0E5D9BE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EF42705A-7D34-56D7-F257-6CF2844399B2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A1A618F6-054C-490A-0AE7-716662B5D35A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7" name="Grafik 66" descr="Informationen mit einfarbiger Füllung">
              <a:extLst>
                <a:ext uri="{FF2B5EF4-FFF2-40B4-BE49-F238E27FC236}">
                  <a16:creationId xmlns:a16="http://schemas.microsoft.com/office/drawing/2014/main" id="{662D6DDC-7310-E18E-B4C9-764DB260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6C7D8750-B175-5F29-70CC-D5C8189B43F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342" y="1701579"/>
            <a:ext cx="4391250" cy="40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62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5DD43-2D56-B51F-3E86-FA9083A8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276B104-7A66-A3FD-65FF-2404F73527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16" y="1701577"/>
            <a:ext cx="4946733" cy="45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5E319E-3148-6F1D-CC78-4D6ED4C4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6-fold gripping swivel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6090AE-3927-0A3F-633D-0943C1DA7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337E302-D65E-FB42-DCE8-99365B0280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2E5236-6B1C-CB67-B9C8-01F2818DFD0D}"/>
              </a:ext>
            </a:extLst>
          </p:cNvPr>
          <p:cNvSpPr txBox="1"/>
          <p:nvPr/>
        </p:nvSpPr>
        <p:spPr>
          <a:xfrm>
            <a:off x="8946451" y="5194053"/>
            <a:ext cx="160413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1 x swivel unit</a:t>
            </a:r>
            <a:br>
              <a:rPr lang="en-US" noProof="0"/>
            </a:br>
            <a:r>
              <a:rPr lang="en-US" noProof="0"/>
              <a:t>SRU-plus 50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15CBAC-A1EF-BD17-F83E-153F200C6109}"/>
              </a:ext>
            </a:extLst>
          </p:cNvPr>
          <p:cNvSpPr txBox="1"/>
          <p:nvPr/>
        </p:nvSpPr>
        <p:spPr>
          <a:xfrm>
            <a:off x="9748520" y="3315773"/>
            <a:ext cx="1740395" cy="74789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6 x 2-finger</a:t>
            </a:r>
            <a:br>
              <a:rPr lang="en-US" noProof="0"/>
            </a:br>
            <a:r>
              <a:rPr lang="en-US" noProof="0"/>
              <a:t>parallel gripper</a:t>
            </a:r>
            <a:br>
              <a:rPr lang="en-US" noProof="0"/>
            </a:br>
            <a:r>
              <a:rPr lang="en-US" noProof="0"/>
              <a:t>KGG 60-40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7D3CD04-42BE-C70B-6C36-B328F0968E77}"/>
              </a:ext>
            </a:extLst>
          </p:cNvPr>
          <p:cNvSpPr txBox="1"/>
          <p:nvPr/>
        </p:nvSpPr>
        <p:spPr>
          <a:xfrm>
            <a:off x="658815" y="2443227"/>
            <a:ext cx="2151062" cy="1246495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Adapter plates, sensor distributor, valves, magnetic switch, energy chain</a:t>
            </a:r>
          </a:p>
        </p:txBody>
      </p: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4B80F2AF-EBAC-FE05-80CB-80E767F427C7}"/>
              </a:ext>
            </a:extLst>
          </p:cNvPr>
          <p:cNvCxnSpPr>
            <a:cxnSpLocks/>
          </p:cNvCxnSpPr>
          <p:nvPr/>
        </p:nvCxnSpPr>
        <p:spPr>
          <a:xfrm>
            <a:off x="2809877" y="3418900"/>
            <a:ext cx="2590798" cy="0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winkelt 20">
            <a:extLst>
              <a:ext uri="{FF2B5EF4-FFF2-40B4-BE49-F238E27FC236}">
                <a16:creationId xmlns:a16="http://schemas.microsoft.com/office/drawing/2014/main" id="{0C97E3F3-3D70-B0E2-94E3-6710EE6C1EC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77101" y="5443348"/>
            <a:ext cx="1669353" cy="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Verbinder: gewinkelt 24">
            <a:extLst>
              <a:ext uri="{FF2B5EF4-FFF2-40B4-BE49-F238E27FC236}">
                <a16:creationId xmlns:a16="http://schemas.microsoft.com/office/drawing/2014/main" id="{6739FC86-FC1D-0A7F-90FD-490F83F22E46}"/>
              </a:ext>
            </a:extLst>
          </p:cNvPr>
          <p:cNvCxnSpPr>
            <a:cxnSpLocks/>
          </p:cNvCxnSpPr>
          <p:nvPr/>
        </p:nvCxnSpPr>
        <p:spPr>
          <a:xfrm flipV="1">
            <a:off x="3867796" y="4992263"/>
            <a:ext cx="2666355" cy="700388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Verbinder: gewinkelt 26">
            <a:extLst>
              <a:ext uri="{FF2B5EF4-FFF2-40B4-BE49-F238E27FC236}">
                <a16:creationId xmlns:a16="http://schemas.microsoft.com/office/drawing/2014/main" id="{C537C472-C352-F932-96BB-627C18D02484}"/>
              </a:ext>
            </a:extLst>
          </p:cNvPr>
          <p:cNvCxnSpPr>
            <a:cxnSpLocks/>
          </p:cNvCxnSpPr>
          <p:nvPr/>
        </p:nvCxnSpPr>
        <p:spPr>
          <a:xfrm flipV="1">
            <a:off x="3867796" y="4742960"/>
            <a:ext cx="1704653" cy="949691"/>
          </a:xfrm>
          <a:prstGeom prst="bentConnector3">
            <a:avLst>
              <a:gd name="adj1" fmla="val 7804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3D3CC4FC-4A93-F962-2D1C-5BA12A23B32A}"/>
              </a:ext>
            </a:extLst>
          </p:cNvPr>
          <p:cNvCxnSpPr>
            <a:cxnSpLocks/>
          </p:cNvCxnSpPr>
          <p:nvPr/>
        </p:nvCxnSpPr>
        <p:spPr>
          <a:xfrm flipV="1">
            <a:off x="3867796" y="4483651"/>
            <a:ext cx="1029912" cy="1209000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0600FD23-EC0E-6B0E-4BA4-A4D8222AC9A1}"/>
              </a:ext>
            </a:extLst>
          </p:cNvPr>
          <p:cNvSpPr txBox="1"/>
          <p:nvPr/>
        </p:nvSpPr>
        <p:spPr>
          <a:xfrm>
            <a:off x="658815" y="5194053"/>
            <a:ext cx="2999269" cy="997196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>
            <a:defPPr>
              <a:defRPr lang="de-DE"/>
            </a:defPPr>
            <a:lvl1pPr marR="0" algn="ctr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pPr algn="l"/>
            <a:r>
              <a:rPr lang="en-US" noProof="0"/>
              <a:t>6 x jaw quick-change system BSWS - customer-side counterpart for centering not shown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3ED3BE1B-8542-7A37-743C-0F30508BB5ED}"/>
              </a:ext>
            </a:extLst>
          </p:cNvPr>
          <p:cNvCxnSpPr>
            <a:cxnSpLocks/>
          </p:cNvCxnSpPr>
          <p:nvPr/>
        </p:nvCxnSpPr>
        <p:spPr>
          <a:xfrm flipH="1">
            <a:off x="8516048" y="3440914"/>
            <a:ext cx="1139582" cy="0"/>
          </a:xfrm>
          <a:prstGeom prst="straightConnector1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5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A1A87-536F-ACD2-436B-9EAED3C84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246EEB5A-8DA1-9B95-C901-559AC26895FE}"/>
              </a:ext>
            </a:extLst>
          </p:cNvPr>
          <p:cNvSpPr txBox="1"/>
          <p:nvPr/>
        </p:nvSpPr>
        <p:spPr>
          <a:xfrm>
            <a:off x="7056950" y="1851750"/>
            <a:ext cx="4800088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Crimping of gripped parts with counterpart via pressing device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Compact design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high variety of parts variants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setup times</a:t>
            </a:r>
          </a:p>
          <a:p>
            <a:pPr marL="714375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cycle times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Attachment to robot flange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via adapter plate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C1FCACE6-2DCD-B6B9-AF2F-F973835D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Double-Gripper unit</a:t>
            </a:r>
            <a:br>
              <a:rPr lang="en-US" noProof="0"/>
            </a:br>
            <a:r>
              <a:rPr lang="en-US" sz="2400" b="0">
                <a:solidFill>
                  <a:srgbClr val="003D6A"/>
                </a:solidFill>
              </a:rPr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3214E5-352E-1C87-E88B-BD7BD6E4D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 noProof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357BA6E-3DBD-2540-FD14-EA6B9D29D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3DD579D5-D5D0-5A9C-A09B-76FFDE91B775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647A80C3-B0B9-E129-AB55-5815504AE41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E88A3A52-B462-F106-4BEF-2B1CF3E25BEA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1E09EC9-FB34-C30D-BCAD-86D2C3E7E06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69FE830F-8F23-79CB-C588-9536FCEA8F65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DBFF74C-0C44-1CC2-36E9-8CD70C99A463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1FC426CC-800B-BF85-9386-71E28DFDE01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E39D2D3B-05DF-1CC7-5EE3-5FDE5603287C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E0DDE7D7-CF19-9375-ED42-F76F1C48F62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945FE20C-5ABC-1195-567B-3AA1A6C78C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FD895398-B119-E497-9194-474931431502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47B7967-2242-2742-462E-B28F172EE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1DB2F52-0BE7-E228-0C17-071B68E44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37924D60-6F99-3453-B3D8-96BB67EB7EE5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feil: Chevron 12">
              <a:extLst>
                <a:ext uri="{FF2B5EF4-FFF2-40B4-BE49-F238E27FC236}">
                  <a16:creationId xmlns:a16="http://schemas.microsoft.com/office/drawing/2014/main" id="{A6F6DDB3-152A-3114-8D7D-97DCD26D1F61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CFB192A8-9EC6-B92C-F4AC-4B5AAEF4353C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4CBDD9C-2CF0-E108-7F66-34BC8C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B7E0DB40-9918-C7EF-50E5-7533A0614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F1100B0-4A47-DD78-B27C-78AF022592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D8630C8-F27E-86C1-AC49-9D96D2E7A646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F4ADA56-2008-A12B-3765-1B84D2313C0D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2" name="Grafik 128">
                <a:extLst>
                  <a:ext uri="{FF2B5EF4-FFF2-40B4-BE49-F238E27FC236}">
                    <a16:creationId xmlns:a16="http://schemas.microsoft.com/office/drawing/2014/main" id="{B5A00F98-C2D0-D7F2-578C-156534E15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3" name="Grafik 124">
                <a:extLst>
                  <a:ext uri="{FF2B5EF4-FFF2-40B4-BE49-F238E27FC236}">
                    <a16:creationId xmlns:a16="http://schemas.microsoft.com/office/drawing/2014/main" id="{1E7AEC7C-E591-493D-DA8F-83B4B20EE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4" name="Textfeld 127">
                <a:extLst>
                  <a:ext uri="{FF2B5EF4-FFF2-40B4-BE49-F238E27FC236}">
                    <a16:creationId xmlns:a16="http://schemas.microsoft.com/office/drawing/2014/main" id="{307D3E3B-342A-1211-BC7B-8BEA11D5B98F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5" name="Textfeld 125">
                <a:extLst>
                  <a:ext uri="{FF2B5EF4-FFF2-40B4-BE49-F238E27FC236}">
                    <a16:creationId xmlns:a16="http://schemas.microsoft.com/office/drawing/2014/main" id="{A352D175-57E6-6FEB-7A65-12B9C2871BD7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6" name="Textfeld 123">
                <a:extLst>
                  <a:ext uri="{FF2B5EF4-FFF2-40B4-BE49-F238E27FC236}">
                    <a16:creationId xmlns:a16="http://schemas.microsoft.com/office/drawing/2014/main" id="{D7EB5BBE-E8CA-32DD-00EA-47F5D1447C48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CA5B8956-D4BF-10A0-5140-44469F36A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6415F710-BDEE-2512-532E-D2DE552E3061}"/>
              </a:ext>
            </a:extLst>
          </p:cNvPr>
          <p:cNvGrpSpPr/>
          <p:nvPr/>
        </p:nvGrpSpPr>
        <p:grpSpPr>
          <a:xfrm>
            <a:off x="316831" y="5230058"/>
            <a:ext cx="1386053" cy="432000"/>
            <a:chOff x="198239" y="4950297"/>
            <a:chExt cx="1386053" cy="432000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F7EECF17-C5E6-96C1-3C2C-B924C94A3870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9" name="Grafik 28" descr="Informationen mit einfarbiger Füllung">
              <a:extLst>
                <a:ext uri="{FF2B5EF4-FFF2-40B4-BE49-F238E27FC236}">
                  <a16:creationId xmlns:a16="http://schemas.microsoft.com/office/drawing/2014/main" id="{26B7ACCC-9EBA-5963-87A7-EF063083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1311CADC-7053-2D1A-8791-21BC35CC6683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941" y="1712142"/>
            <a:ext cx="3510146" cy="403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06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24B2D-B4D5-B0B0-24FA-4AE7EFCF3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2E35A-025F-40C3-77B3-5D59F981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Double-Gripper unit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Gripping of small items / bulk material</a:t>
            </a:r>
            <a:endParaRPr lang="en-US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86C729C-9A95-FB5A-695E-B067517C6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BA56F6D-0455-D08A-47B3-74B4FA4E48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 noProof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E1E769-6F3F-4862-CF93-89D8954AA4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602" y="1639757"/>
            <a:ext cx="4107859" cy="4724843"/>
          </a:xfrm>
          <a:prstGeom prst="rect">
            <a:avLst/>
          </a:prstGeom>
        </p:spPr>
      </p:pic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DF4FECA1-A10F-463D-45A8-732381D15B46}"/>
              </a:ext>
            </a:extLst>
          </p:cNvPr>
          <p:cNvCxnSpPr>
            <a:cxnSpLocks/>
          </p:cNvCxnSpPr>
          <p:nvPr/>
        </p:nvCxnSpPr>
        <p:spPr>
          <a:xfrm>
            <a:off x="2575539" y="3278933"/>
            <a:ext cx="1996461" cy="1108547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winkelt 14">
            <a:extLst>
              <a:ext uri="{FF2B5EF4-FFF2-40B4-BE49-F238E27FC236}">
                <a16:creationId xmlns:a16="http://schemas.microsoft.com/office/drawing/2014/main" id="{E621CE11-E063-2ABA-4B27-3D4791A02906}"/>
              </a:ext>
            </a:extLst>
          </p:cNvPr>
          <p:cNvCxnSpPr>
            <a:cxnSpLocks/>
          </p:cNvCxnSpPr>
          <p:nvPr/>
        </p:nvCxnSpPr>
        <p:spPr>
          <a:xfrm flipV="1">
            <a:off x="3817866" y="5064920"/>
            <a:ext cx="3240159" cy="79826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054441B5-F477-A267-0005-4162493A8B1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24776" y="3997733"/>
            <a:ext cx="706411" cy="524928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winkelt 16">
            <a:extLst>
              <a:ext uri="{FF2B5EF4-FFF2-40B4-BE49-F238E27FC236}">
                <a16:creationId xmlns:a16="http://schemas.microsoft.com/office/drawing/2014/main" id="{0331D6B8-940A-766C-FE24-AF6EC9BA71FE}"/>
              </a:ext>
            </a:extLst>
          </p:cNvPr>
          <p:cNvCxnSpPr>
            <a:cxnSpLocks/>
          </p:cNvCxnSpPr>
          <p:nvPr/>
        </p:nvCxnSpPr>
        <p:spPr>
          <a:xfrm>
            <a:off x="3795602" y="4751484"/>
            <a:ext cx="1008046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A56FC3A7-C475-C836-266C-EFA7BE7BBC4B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3676159" y="4997511"/>
            <a:ext cx="1381616" cy="865671"/>
          </a:xfrm>
          <a:prstGeom prst="bentConnector3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D57603A-6FEC-45EA-24D4-B92B338AFA51}"/>
              </a:ext>
            </a:extLst>
          </p:cNvPr>
          <p:cNvGrpSpPr/>
          <p:nvPr/>
        </p:nvGrpSpPr>
        <p:grpSpPr>
          <a:xfrm flipH="1">
            <a:off x="3525831" y="2380149"/>
            <a:ext cx="1655789" cy="750196"/>
            <a:chOff x="6809990" y="755208"/>
            <a:chExt cx="576755" cy="914400"/>
          </a:xfrm>
        </p:grpSpPr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B8D3C971-4CA4-9B50-87E6-DA8EF54508E3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8D873180-79A8-1CF9-A5F8-D05058791BEA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02D675C-9827-15E8-4A7E-C60F20125077}"/>
              </a:ext>
            </a:extLst>
          </p:cNvPr>
          <p:cNvGrpSpPr/>
          <p:nvPr/>
        </p:nvGrpSpPr>
        <p:grpSpPr>
          <a:xfrm>
            <a:off x="6128962" y="2919866"/>
            <a:ext cx="1968629" cy="487169"/>
            <a:chOff x="6809990" y="755208"/>
            <a:chExt cx="576755" cy="914400"/>
          </a:xfrm>
        </p:grpSpPr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696BEF8A-82D3-012E-8E68-D9F11EEAAB2C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0" cy="914400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A312C8CC-0B97-7094-B55D-D090140A73B5}"/>
                </a:ext>
              </a:extLst>
            </p:cNvPr>
            <p:cNvCxnSpPr>
              <a:cxnSpLocks/>
            </p:cNvCxnSpPr>
            <p:nvPr/>
          </p:nvCxnSpPr>
          <p:spPr>
            <a:xfrm>
              <a:off x="6809990" y="755208"/>
              <a:ext cx="576755" cy="0"/>
            </a:xfrm>
            <a:prstGeom prst="line">
              <a:avLst/>
            </a:prstGeom>
            <a:ln w="25400">
              <a:solidFill>
                <a:schemeClr val="bg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23392C38-C398-553D-6D03-2D90CE49A4EC}"/>
              </a:ext>
            </a:extLst>
          </p:cNvPr>
          <p:cNvSpPr txBox="1"/>
          <p:nvPr/>
        </p:nvSpPr>
        <p:spPr>
          <a:xfrm>
            <a:off x="8431186" y="3748434"/>
            <a:ext cx="2891351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sz="220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 sz="1800"/>
              <a:t>1 x 3-finger centric gripper</a:t>
            </a:r>
            <a:br>
              <a:rPr lang="en-US" sz="1800"/>
            </a:br>
            <a:r>
              <a:rPr lang="en-US" sz="1800"/>
              <a:t>PZB-plus 100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D497ADD-5435-C346-8C90-0A96F6DCF424}"/>
              </a:ext>
            </a:extLst>
          </p:cNvPr>
          <p:cNvSpPr txBox="1"/>
          <p:nvPr/>
        </p:nvSpPr>
        <p:spPr>
          <a:xfrm>
            <a:off x="658814" y="4653263"/>
            <a:ext cx="3159052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5 x jaw quick-change system</a:t>
            </a:r>
            <a:br>
              <a:rPr lang="en-US"/>
            </a:br>
            <a:r>
              <a:rPr lang="en-US"/>
              <a:t>BSWS-BM 80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52B9473-6AA0-040C-693C-9CDA17038C50}"/>
              </a:ext>
            </a:extLst>
          </p:cNvPr>
          <p:cNvSpPr txBox="1"/>
          <p:nvPr/>
        </p:nvSpPr>
        <p:spPr>
          <a:xfrm>
            <a:off x="1943780" y="5738532"/>
            <a:ext cx="1732379" cy="249299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pressing device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7B88EBC-4DC9-7F73-7438-A79D7CA57E67}"/>
              </a:ext>
            </a:extLst>
          </p:cNvPr>
          <p:cNvSpPr txBox="1"/>
          <p:nvPr/>
        </p:nvSpPr>
        <p:spPr>
          <a:xfrm>
            <a:off x="658813" y="2222925"/>
            <a:ext cx="285287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Adapter, magnetic switch,</a:t>
            </a:r>
            <a:br>
              <a:rPr lang="en-US"/>
            </a:br>
            <a:r>
              <a:rPr lang="en-US"/>
              <a:t>valve, distributor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75ED64A-8A7C-8CCC-37AE-0149C403C521}"/>
              </a:ext>
            </a:extLst>
          </p:cNvPr>
          <p:cNvSpPr txBox="1"/>
          <p:nvPr/>
        </p:nvSpPr>
        <p:spPr>
          <a:xfrm>
            <a:off x="658814" y="3099423"/>
            <a:ext cx="2067407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en-US"/>
              <a:t>1 x parallel gripper</a:t>
            </a:r>
            <a:br>
              <a:rPr lang="en-US"/>
            </a:br>
            <a:r>
              <a:rPr lang="en-US"/>
              <a:t>PGN-plus-P 80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454BF41-2DD4-7714-AAA4-804A774647D3}"/>
              </a:ext>
            </a:extLst>
          </p:cNvPr>
          <p:cNvSpPr txBox="1"/>
          <p:nvPr/>
        </p:nvSpPr>
        <p:spPr>
          <a:xfrm>
            <a:off x="8173232" y="2780335"/>
            <a:ext cx="2949059" cy="498598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 marR="0" fontAlgn="auto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</a:defRPr>
            </a:lvl1pPr>
          </a:lstStyle>
          <a:p>
            <a:r>
              <a:rPr lang="nb-NO"/>
              <a:t>Attachment to robot flange</a:t>
            </a:r>
            <a:br>
              <a:rPr lang="nb-NO"/>
            </a:br>
            <a:r>
              <a:rPr lang="nb-NO"/>
              <a:t>via adapter plate</a:t>
            </a:r>
          </a:p>
        </p:txBody>
      </p:sp>
    </p:spTree>
    <p:extLst>
      <p:ext uri="{BB962C8B-B14F-4D97-AF65-F5344CB8AC3E}">
        <p14:creationId xmlns:p14="http://schemas.microsoft.com/office/powerpoint/2010/main" val="379023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45703-91F6-5A92-4043-459BB2ADC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46D6A5C-5CCB-8323-E7ED-2E6E2C64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3-fold gripper unit</a:t>
            </a:r>
            <a:br>
              <a:rPr lang="en-US" noProof="0"/>
            </a:br>
            <a:r>
              <a:rPr lang="en-US" sz="2400" b="0" noProof="0"/>
              <a:t>Gripping of small items / bulk material</a:t>
            </a:r>
            <a:endParaRPr lang="en-US" b="0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F24BDD2-E521-3CDD-91FA-0A27C8925B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err="1"/>
              <a:t>Machine</a:t>
            </a:r>
            <a:r>
              <a:rPr lang="de-DE"/>
              <a:t> </a:t>
            </a:r>
            <a:r>
              <a:rPr lang="de-DE" err="1"/>
              <a:t>Tending</a:t>
            </a:r>
            <a:endParaRPr lang="en-US" noProof="0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3D459C4-14A7-1CDA-9A52-06F72A15D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262DC27-82BF-E6DC-EA03-364AD69F486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2F9B1BAB-4772-B586-71A2-ADFABA657C7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2275A178-2AFA-0CA6-B95E-A9FD8C87E474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0953D5B-A6E3-42BA-FCD8-B3C1D48A10E1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F135A85-5427-6483-77A8-A93ECE47E970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CA2B252C-C328-B6FB-201A-3217378AF9F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9A12A2DF-17B5-E996-AF75-024344C6A361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35DCDDBC-9BB5-3632-8F01-CD60C2BE40BD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en-US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D53DCA1-61F2-EFD1-A928-629E35E874C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3D72B76F-0321-B412-B7A9-0C3A74826E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9E50BE-7F16-21F9-09D4-23193DE45E22}"/>
              </a:ext>
            </a:extLst>
          </p:cNvPr>
          <p:cNvSpPr txBox="1"/>
          <p:nvPr/>
        </p:nvSpPr>
        <p:spPr>
          <a:xfrm>
            <a:off x="7056950" y="1851750"/>
            <a:ext cx="4800088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2000" b="1">
                <a:solidFill>
                  <a:srgbClr val="003D6A"/>
                </a:solidFill>
              </a:rPr>
              <a:t>Function</a:t>
            </a:r>
            <a:br>
              <a:rPr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en-US" sz="1600">
                <a:solidFill>
                  <a:srgbClr val="003D6A"/>
                </a:solidFill>
              </a:rPr>
              <a:t>Gripping three different small metal parts as bulk goods via customer camera system</a:t>
            </a:r>
            <a:r>
              <a:rPr lang="en-US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</a:rPr>
              <a:t>.</a:t>
            </a:r>
            <a:endParaRPr lang="en-US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Customer benefit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Compact multiple gripper solution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Handling of high variety of parts variants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setup times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1600">
                <a:solidFill>
                  <a:srgbClr val="003D6A"/>
                </a:solidFill>
              </a:rPr>
              <a:t>Short cycle times</a:t>
            </a:r>
          </a:p>
          <a:p>
            <a:pPr>
              <a:buClr>
                <a:schemeClr val="bg2"/>
              </a:buClr>
              <a:buSzPct val="100000"/>
            </a:pPr>
            <a:endParaRPr lang="en-US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03D6A"/>
                </a:solidFill>
              </a:rPr>
              <a:t>Attachment to robot flange</a:t>
            </a:r>
            <a:br>
              <a:rPr lang="en-US" sz="2000" b="1"/>
            </a:br>
            <a:r>
              <a:rPr lang="en-US" sz="1600">
                <a:solidFill>
                  <a:srgbClr val="003D6A"/>
                </a:solidFill>
              </a:rPr>
              <a:t>via adapter plate</a:t>
            </a:r>
          </a:p>
          <a:p>
            <a:pPr>
              <a:buClr>
                <a:schemeClr val="bg2"/>
              </a:buClr>
              <a:buSzPct val="100000"/>
            </a:pPr>
            <a:endParaRPr lang="en-US" sz="10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Expert project planning team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Sizing, design and assembly by SCHUNK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0906FEE-872A-84FC-E4E4-4B939EE94CF2}"/>
              </a:ext>
            </a:extLst>
          </p:cNvPr>
          <p:cNvGrpSpPr/>
          <p:nvPr/>
        </p:nvGrpSpPr>
        <p:grpSpPr>
          <a:xfrm>
            <a:off x="3058513" y="6094236"/>
            <a:ext cx="615588" cy="580234"/>
            <a:chOff x="1348804" y="2955415"/>
            <a:chExt cx="2213040" cy="20859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462592F-1CF5-42BC-DBE3-FE601A3DE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4EE8915-AA08-E833-2129-74B2E82D8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69EE5ED-FDCA-4DAC-CC57-4593C1736181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feil: Chevron 11">
              <a:extLst>
                <a:ext uri="{FF2B5EF4-FFF2-40B4-BE49-F238E27FC236}">
                  <a16:creationId xmlns:a16="http://schemas.microsoft.com/office/drawing/2014/main" id="{2284BFA2-368F-0D79-A3FA-6C05A441E69B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99792316-AE4B-FBD2-95F1-7DCE0D7D3342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C834268-BFCE-A821-20E3-3ADC639FD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pic>
        <p:nvPicPr>
          <p:cNvPr id="16" name="Grafik 15" descr="Nägel Silhouette">
            <a:extLst>
              <a:ext uri="{FF2B5EF4-FFF2-40B4-BE49-F238E27FC236}">
                <a16:creationId xmlns:a16="http://schemas.microsoft.com/office/drawing/2014/main" id="{FC65120B-ABFF-4334-1FA2-6703A3CC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242" y="6086424"/>
            <a:ext cx="629161" cy="62916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F61925-6206-AD46-AA61-216C096FE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8186" y="6077104"/>
            <a:ext cx="720000" cy="720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F5EB2E-66B0-8D8D-C8DA-50A99FFA7FD0}"/>
              </a:ext>
            </a:extLst>
          </p:cNvPr>
          <p:cNvGrpSpPr/>
          <p:nvPr/>
        </p:nvGrpSpPr>
        <p:grpSpPr>
          <a:xfrm>
            <a:off x="4584139" y="6071960"/>
            <a:ext cx="2320149" cy="658088"/>
            <a:chOff x="838200" y="2319221"/>
            <a:chExt cx="2320149" cy="65808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178A1BD-1C89-AC97-E21F-A6871A0E5817}"/>
                </a:ext>
              </a:extLst>
            </p:cNvPr>
            <p:cNvGrpSpPr/>
            <p:nvPr/>
          </p:nvGrpSpPr>
          <p:grpSpPr>
            <a:xfrm>
              <a:off x="838200" y="2375112"/>
              <a:ext cx="2320149" cy="602197"/>
              <a:chOff x="4558826" y="6188984"/>
              <a:chExt cx="2320149" cy="602197"/>
            </a:xfrm>
          </p:grpSpPr>
          <p:pic>
            <p:nvPicPr>
              <p:cNvPr id="20" name="Grafik 128">
                <a:extLst>
                  <a:ext uri="{FF2B5EF4-FFF2-40B4-BE49-F238E27FC236}">
                    <a16:creationId xmlns:a16="http://schemas.microsoft.com/office/drawing/2014/main" id="{C01D68A6-EC7F-A6D4-3C12-89438D5A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4754006" y="6188984"/>
                <a:ext cx="388705" cy="388705"/>
              </a:xfrm>
              <a:prstGeom prst="rect">
                <a:avLst/>
              </a:prstGeom>
            </p:spPr>
          </p:pic>
          <p:pic>
            <p:nvPicPr>
              <p:cNvPr id="21" name="Grafik 124">
                <a:extLst>
                  <a:ext uri="{FF2B5EF4-FFF2-40B4-BE49-F238E27FC236}">
                    <a16:creationId xmlns:a16="http://schemas.microsoft.com/office/drawing/2014/main" id="{1784A7F1-73D3-B0C8-D9E2-FFC4671AC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/>
            </p:blipFill>
            <p:spPr>
              <a:xfrm>
                <a:off x="6263130" y="6206644"/>
                <a:ext cx="368034" cy="368034"/>
              </a:xfrm>
              <a:prstGeom prst="rect">
                <a:avLst/>
              </a:prstGeom>
            </p:spPr>
          </p:pic>
          <p:sp>
            <p:nvSpPr>
              <p:cNvPr id="22" name="Textfeld 127">
                <a:extLst>
                  <a:ext uri="{FF2B5EF4-FFF2-40B4-BE49-F238E27FC236}">
                    <a16:creationId xmlns:a16="http://schemas.microsoft.com/office/drawing/2014/main" id="{CA2C4099-9F0C-40CA-2A96-AC8EBC1E6173}"/>
                  </a:ext>
                </a:extLst>
              </p:cNvPr>
              <p:cNvSpPr txBox="1"/>
              <p:nvPr/>
            </p:nvSpPr>
            <p:spPr>
              <a:xfrm>
                <a:off x="4558826" y="6544960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HIGHSPEED</a:t>
                </a:r>
              </a:p>
            </p:txBody>
          </p:sp>
          <p:sp>
            <p:nvSpPr>
              <p:cNvPr id="23" name="Textfeld 125">
                <a:extLst>
                  <a:ext uri="{FF2B5EF4-FFF2-40B4-BE49-F238E27FC236}">
                    <a16:creationId xmlns:a16="http://schemas.microsoft.com/office/drawing/2014/main" id="{C75C5CF7-C5D3-D5C1-CAA6-5A7F2E42183A}"/>
                  </a:ext>
                </a:extLst>
              </p:cNvPr>
              <p:cNvSpPr txBox="1"/>
              <p:nvPr/>
            </p:nvSpPr>
            <p:spPr>
              <a:xfrm>
                <a:off x="5284368" y="6541323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24" name="Textfeld 123">
                <a:extLst>
                  <a:ext uri="{FF2B5EF4-FFF2-40B4-BE49-F238E27FC236}">
                    <a16:creationId xmlns:a16="http://schemas.microsoft.com/office/drawing/2014/main" id="{22D175B6-C248-DECF-5B1F-3A9A34858188}"/>
                  </a:ext>
                </a:extLst>
              </p:cNvPr>
              <p:cNvSpPr txBox="1"/>
              <p:nvPr/>
            </p:nvSpPr>
            <p:spPr>
              <a:xfrm>
                <a:off x="6004334" y="6543402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</p:grp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F34DE16-6631-EE7D-DCF1-63D8B4E52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762243" y="2319221"/>
              <a:ext cx="463336" cy="463336"/>
            </a:xfrm>
            <a:prstGeom prst="rect">
              <a:avLst/>
            </a:prstGeom>
          </p:spPr>
        </p:pic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EB734B3C-312B-7459-6B6C-6C0CD4BDD529}"/>
              </a:ext>
            </a:extLst>
          </p:cNvPr>
          <p:cNvGrpSpPr/>
          <p:nvPr/>
        </p:nvGrpSpPr>
        <p:grpSpPr>
          <a:xfrm>
            <a:off x="2896303" y="5210601"/>
            <a:ext cx="1386053" cy="432000"/>
            <a:chOff x="198239" y="4950297"/>
            <a:chExt cx="1386053" cy="432000"/>
          </a:xfrm>
        </p:grpSpPr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372293A3-855B-C275-B20C-4E1CC981E98D}"/>
                </a:ext>
              </a:extLst>
            </p:cNvPr>
            <p:cNvSpPr txBox="1"/>
            <p:nvPr/>
          </p:nvSpPr>
          <p:spPr>
            <a:xfrm>
              <a:off x="658814" y="5000098"/>
              <a:ext cx="925478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en-US" sz="1200">
                  <a:solidFill>
                    <a:srgbClr val="003D6A"/>
                  </a:solidFill>
                </a:rPr>
                <a:t>second page available</a:t>
              </a:r>
              <a:endPara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31" name="Grafik 30" descr="Informationen mit einfarbiger Füllung">
              <a:extLst>
                <a:ext uri="{FF2B5EF4-FFF2-40B4-BE49-F238E27FC236}">
                  <a16:creationId xmlns:a16="http://schemas.microsoft.com/office/drawing/2014/main" id="{6C5A7213-ADF3-20BE-E457-992582A56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FD8AC6DE-F357-11B8-8DF5-40999763B36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55" y="2020639"/>
            <a:ext cx="5634407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99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2284</Words>
  <Application>Microsoft Office PowerPoint</Application>
  <PresentationFormat>Breitbild</PresentationFormat>
  <Paragraphs>520</Paragraphs>
  <Slides>29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Gripping unit Handling of cylinder liners for marine engines</vt:lpstr>
      <vt:lpstr>Gripping unit Handling of cylinder liners for marine engines</vt:lpstr>
      <vt:lpstr>4-fold gripper unit Loading/unloading motorcycle crankcases</vt:lpstr>
      <vt:lpstr>6-fold gripping swivel unit Gripping of small items / bulk material</vt:lpstr>
      <vt:lpstr>6-fold gripping swivel unit Gripping of small items / bulk material</vt:lpstr>
      <vt:lpstr>Double-Gripper unit Gripping of small items / bulk material</vt:lpstr>
      <vt:lpstr>Double-Gripper unit Gripping of small items / bulk material</vt:lpstr>
      <vt:lpstr>3-fold gripper unit Gripping of small items / bulk material</vt:lpstr>
      <vt:lpstr>3-fold gripper unit Gripping of small items / bulk material</vt:lpstr>
      <vt:lpstr>Electric 3-finger centric gripper with large stroke Handling of large rotationally symmetrical components</vt:lpstr>
      <vt:lpstr>2-finger gripper swivel modules Handling of rotor shafts and drive shafts</vt:lpstr>
      <vt:lpstr>2-finger gripper swivel modules Handling of rotor shafts and drive shafts</vt:lpstr>
      <vt:lpstr>3-finger double gripper + quick-change system Light-weight design with maximum gripping force</vt:lpstr>
      <vt:lpstr>3-finger double gripper + quick-change system Light-weight design with maximum gripping force</vt:lpstr>
      <vt:lpstr>Heavy-duty handling Handling an engine block weighing approx. 350 kg for trucks</vt:lpstr>
      <vt:lpstr>Heavy-duty handling Handling an engine block weighing approx. 350 kg for trucks</vt:lpstr>
      <vt:lpstr>2-axis system with swivel/gripper unit Loading and unloading of turned parts</vt:lpstr>
      <vt:lpstr>2-fold rotary-gripping unit  Loading/unloading of cylinder heads</vt:lpstr>
      <vt:lpstr>2-fold rotary-gripping unit  Loading/unloading of cylinder heads</vt:lpstr>
      <vt:lpstr>2-axis system with swivel/gripper unit Loading and unloading of drive shafts</vt:lpstr>
      <vt:lpstr>Gripper unit ELG  Loading/unloading raw material into/from a sawing machine</vt:lpstr>
      <vt:lpstr>2-axis system with swivel/gripper unit Loading and unloading of gear wheels</vt:lpstr>
      <vt:lpstr>2-axis system with deburring spindle + gripper - Unloading and deburring</vt:lpstr>
      <vt:lpstr>2-axis system with swivel/gripper unit Loading and unloading of drive shafts</vt:lpstr>
      <vt:lpstr>2-axis system with swivel/gripper unit Loading and unloading of gear wheels</vt:lpstr>
      <vt:lpstr>2-axis system with swivel/gripper unit Loading and unloading of shafts and bearing rings</vt:lpstr>
      <vt:lpstr>2-axis system with swivel/gripper unit Loading and unloading of gear wheels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