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6153" r:id="rId5"/>
    <p:sldId id="6461" r:id="rId6"/>
    <p:sldId id="2146849458" r:id="rId7"/>
    <p:sldId id="2146849453" r:id="rId8"/>
    <p:sldId id="2146849433" r:id="rId9"/>
    <p:sldId id="2146849434" r:id="rId10"/>
    <p:sldId id="2146849428" r:id="rId11"/>
    <p:sldId id="2146849429" r:id="rId12"/>
    <p:sldId id="6460" r:id="rId13"/>
    <p:sldId id="6472" r:id="rId14"/>
    <p:sldId id="2146849272" r:id="rId15"/>
    <p:sldId id="2146849255" r:id="rId16"/>
    <p:sldId id="2146849256" r:id="rId17"/>
    <p:sldId id="2146849257" r:id="rId18"/>
    <p:sldId id="2146849258" r:id="rId19"/>
    <p:sldId id="2146849219" r:id="rId20"/>
    <p:sldId id="2146849220" r:id="rId21"/>
    <p:sldId id="6164" r:id="rId22"/>
    <p:sldId id="6371" r:id="rId23"/>
    <p:sldId id="6168" r:id="rId24"/>
    <p:sldId id="6157" r:id="rId25"/>
    <p:sldId id="6162" r:id="rId26"/>
    <p:sldId id="6163" r:id="rId27"/>
    <p:sldId id="6165" r:id="rId28"/>
    <p:sldId id="6166" r:id="rId29"/>
    <p:sldId id="6169" r:id="rId30"/>
    <p:sldId id="6170" r:id="rId31"/>
    <p:sldId id="6171" r:id="rId32"/>
    <p:sldId id="6172" r:id="rId33"/>
  </p:sldIdLst>
  <p:sldSz cx="12192000" cy="6858000"/>
  <p:notesSz cx="6858000" cy="9144000"/>
  <p:embeddedFontLst>
    <p:embeddedFont>
      <p:font typeface="Fago Pro" panose="02000506040000020004" pitchFamily="2" charset="0"/>
      <p:regular r:id="rId36"/>
      <p:bold r:id="rId37"/>
      <p:italic r:id="rId38"/>
      <p:boldItalic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Maschinenbeladung_DE" id="{51754655-A54D-4521-AF67-2A307FA0C225}">
          <p14:sldIdLst>
            <p14:sldId id="6153"/>
            <p14:sldId id="6461"/>
            <p14:sldId id="2146849458"/>
            <p14:sldId id="2146849453"/>
            <p14:sldId id="2146849433"/>
            <p14:sldId id="2146849434"/>
            <p14:sldId id="2146849428"/>
            <p14:sldId id="2146849429"/>
            <p14:sldId id="6460"/>
            <p14:sldId id="6472"/>
            <p14:sldId id="2146849272"/>
            <p14:sldId id="2146849255"/>
            <p14:sldId id="2146849256"/>
            <p14:sldId id="2146849257"/>
            <p14:sldId id="2146849258"/>
            <p14:sldId id="2146849219"/>
            <p14:sldId id="2146849220"/>
            <p14:sldId id="6164"/>
            <p14:sldId id="6371"/>
            <p14:sldId id="6168"/>
            <p14:sldId id="6157"/>
            <p14:sldId id="6162"/>
            <p14:sldId id="6163"/>
            <p14:sldId id="6165"/>
            <p14:sldId id="6166"/>
            <p14:sldId id="6169"/>
            <p14:sldId id="6170"/>
            <p14:sldId id="6171"/>
            <p14:sldId id="61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19:59.181" v="352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19:59.181" v="352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19:58.595" v="330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19:59.117" v="341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19:58.197" v="317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19:58.229" v="325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19:58.238" v="327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19:58.224" v="324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19:59.165" v="350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19:59.159" v="349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19:56.052" v="176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19:52.131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19:55.103" v="140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19:57.775" v="304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19:58.219" v="323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19:57.414" v="273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19:51.369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19:54.414" v="125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19:58.205" v="319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19:59.120" v="342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19:58.598" v="331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19:56.981" v="240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19:56.762" v="224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19:57.666" v="291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19:57.651" v="290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19:57.632" v="289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19:57.617" v="288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19:57.600" v="287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19:57.587" v="286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19:57.570" v="285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19:57.555" v="284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19:57.546" v="283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19:57.536" v="282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19:57.520" v="281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19:57.506" v="280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19:57.489" v="279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19:57.476" v="278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19:57.462" v="277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19:57.446" v="276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19:57.434" v="275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19:57.427" v="274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19:51.709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19:51.685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19:51.646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19:51.627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19:51.576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19:51.555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19:51.530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19:51.512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19:51.489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19:51.472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19:51.449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19:51.431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19:51.410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19:51.385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19:54.964" v="135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19:54.924" v="134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19:53.257" v="111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19:54.881" v="133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19:54.850" v="132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19:54.824" v="131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19:54.752" v="130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19:54.640" v="129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19:54.562" v="128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19:56.792" v="226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19:56.783" v="225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19:56.456" v="206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19:56.344" v="198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19:56.205" v="188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19:56.135" v="183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19:56.149" v="184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19:56.385" v="200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19:56.364" v="199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19:59.128" v="345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19:58.215" v="322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19:58.212" v="321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19:58.585" v="329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19:58.580" v="328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19:59.122" v="343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19:58.209" v="320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19:58.186" v="316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19:58.181" v="315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19:57.815" v="314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19:57.806" v="312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19:57.802" v="311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19:57.798" v="310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19:57.792" v="308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19:59.171" v="351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19:59.107" v="340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19:55.928" v="170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19:55.898" v="169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19:55.871" v="168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19:55.847" v="167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19:55.813" v="166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19:55.781" v="165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19:55.746" v="164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19:55.654" v="159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19:58.602" v="332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19:59.101" v="339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19:59.096" v="338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19:59.134" v="347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19:58.612" v="335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19:57.788" v="307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19:59.125" v="344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19:57.410" v="272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19:57.292" v="259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19:57.278" v="258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19:57.262" v="257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19:57.236" v="256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19:57.226" v="255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19:57.214" v="254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19:57.205" v="253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19:57.187" v="252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19:57.170" v="251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19:57.152" v="250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19:57.135" v="249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19:57.120" v="248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19:57.101" v="247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19:57.081" v="246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19:57.068" v="245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19:57.050" v="244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19:57.028" v="243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19:57.014" v="242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19:56.988" v="241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19:50.379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19:50.087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19:52.519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19:55.341" v="148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19:55.302" v="147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19:55.385" v="149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19:58.606" v="333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19:55.264" v="146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19:55.488" v="152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19:55.455" v="151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19:55.419" v="150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19:55.637" v="158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19:55.122" v="141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19:51.660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19:50.447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19:51.599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19:50.357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19:56.754" v="223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19:56.467" v="207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19:56.335" v="197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19:56.214" v="189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19:54.337" v="124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19:53.193" v="109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19:53.167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19:52.147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19:51.355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19:50.036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19:52.548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19:52.605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19:52.460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19:52.433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19:52.407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19:52.380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19:52.351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19:52.329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19:52.301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19:52.265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19:53.786" v="119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19:51.906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19:53.742" v="118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19:53.709" v="117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19:53.665" v="116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19:53.597" v="115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19:53.500" v="114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19:53.431" v="113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19:53.343" v="112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19:54.516" v="127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19:56.495" v="209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19:56.924" v="234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19:56.912" v="233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19:56.902" v="232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19:56.891" v="231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19:56.870" v="230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19:56.851" v="229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19:56.837" v="228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19:56.815" v="227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19:56.672" v="217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19:56.655" v="216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19:56.635" v="215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19:56.615" v="214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19:56.599" v="213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19:56.572" v="212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19:56.544" v="211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19:56.524" v="210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19:50.515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19:50.484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19:50.419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19:50.340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19:50.314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19:50.288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19:50.256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19:50.228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19:50.201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19:50.175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19:50.152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19:50.124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19:57.784" v="306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19:58.234" v="326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19:57.810" v="313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19:58.616" v="336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19:58.609" v="334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19:59.131" v="346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19:59.153" v="348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19:59.092" v="337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19:57.781" v="305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19:58.202" v="318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19:57.796" v="309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19:52.011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19:50.642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19:50.603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19:50.615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19:57.723" v="297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19:57.715" v="296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19:57.709" v="295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19:57.748" v="300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19:57.312" v="261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19:57.297" v="260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19:57.688" v="293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19:57.672" v="292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19:51.751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19:51.724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19:52.652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19:52.620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19:50.564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19:50.535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19:55.715" v="163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19:55.702" v="162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19:55.691" v="161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19:55.672" v="160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19:55.205" v="145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19:55.185" v="144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19:55.167" v="143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19:55.145" v="142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19:50.585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19:57.694" v="294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19:51.833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19:51.809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19:51.789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19:51.768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19:52.770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19:52.730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19:52.713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19:52.678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19:57.345" v="265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19:57.334" v="264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19:57.330" v="263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19:57.318" v="262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19:52.805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19:57.731" v="298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19:55.002" v="136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19:51.859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19:57.354" v="266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19:53.823" v="120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19:51.133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19:51.877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19:51.158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19:51.143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19:57.734" v="299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19:55.545" v="154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19:55.509" v="153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19:55.976" v="172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19:55.945" v="171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19:56.940" v="236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19:56.929" v="235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19:56.416" v="202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19:56.396" v="201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19:56.702" v="219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19:56.685" v="218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19:56.276" v="193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19:56.262" v="192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19:57.376" v="268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19:57.361" v="267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19:56.251" v="191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19:56.235" v="190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19:51.331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19:51.304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19:52.878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19:52.826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19:52.949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19:52.901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19:51.293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19:51.267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19:57.394" v="271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19:57.389" v="270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19:57.381" v="269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19:56.736" v="222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19:56.728" v="221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19:55.607" v="157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19:55.586" v="156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19:54.273" v="123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19:54.170" v="122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19:56.308" v="196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19:56.301" v="195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19:56.130" v="182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19:56.112" v="181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19:56.102" v="180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19:56.084" v="178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19:56.066" v="177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19:57.767" v="303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19:57.762" v="302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19:56.966" v="239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19:56.956" v="238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19:56.442" v="205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19:56.433" v="204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19:56.189" v="187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19:56.176" v="186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19:56.031" v="175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19:56.013" v="174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19:55.073" v="139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19:55.056" v="138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19:50.023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19:49.965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19:49.952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19:49.887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19:50.004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19:49.991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19:49.979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19:49.924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19:49.915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19:49.901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19:51.955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19:51.927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19:51.202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19:51.170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19:51.975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19:51.248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19:51.220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19:52.061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19:52.032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19:53.018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19:52.975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19:57.755" v="301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19:56.946" v="237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19:56.422" v="203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19:56.155" v="185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19:55.994" v="173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19:55.025" v="137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19:53.876" v="121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19:56.714" v="220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19:56.284" v="194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19:56.090" v="179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19:55.565" v="155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19:53.061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19:56.486" v="208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19:53.233" v="110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19:54.488" v="126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19:52.097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19:52.077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19:53.132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19:53.085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978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800" b="0" i="0" u="none" strike="noStrike" baseline="0">
                <a:solidFill>
                  <a:srgbClr val="000000"/>
                </a:solidFill>
              </a:rPr>
              <a:t>1562643  /  ausschließlich ENTWURF-Status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8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11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123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975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471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719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774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30503164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4962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1427053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80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1427056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38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513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30079650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629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1423248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265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30082510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1014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1416474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451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1341213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487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30077329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12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1463927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878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accent1"/>
                </a:solidFill>
                <a:ea typeface="+mn-lt"/>
                <a:cs typeface="+mn-lt"/>
              </a:rPr>
              <a:t>1474865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32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9AE8-A0A9-0401-732F-E5379784E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DCCF25-AE04-48F8-E062-0F34170C4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ED02DA6-6938-1454-1873-7B1841DD4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1427405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05DC47-820A-CC79-F950-182F2041C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97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02F8F-677D-40AC-3E98-B1A5F5F47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713A32-4C8E-B664-C481-FD7D73E83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4DABDF7-7E16-414D-A96E-311EEA19F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E910F1-A421-9D23-791B-B8E0C6580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854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C44C4-7DD4-1F4A-5BE1-4CDC300E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17AB8E-16A6-75DF-BB19-53EBA7062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9029AA3-76B2-8A0B-6DE1-9EF4CDFAA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C649A4-DB7D-6507-F5A2-80841771D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87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AAF8-9356-6C81-D736-FE32E2D7F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8A2A3D2-4158-CA8B-4D6D-E445CA7BB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6535386-8A2F-C53A-4FA8-D243F39AC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C56DB3-6011-36F2-895C-2A21E32C3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04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4E148-F8D7-DC48-BBBA-FCB209D6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3EB52C-42B2-68A6-0E66-5C0E48206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FA100EC-6C4D-2356-CE4B-F6AEC12A4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D8192F-2EEA-1B8F-3134-964BE339A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61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403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16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8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svg"/><Relationship Id="rId3" Type="http://schemas.openxmlformats.org/officeDocument/2006/relationships/image" Target="../media/image48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0.svg"/><Relationship Id="rId5" Type="http://schemas.openxmlformats.org/officeDocument/2006/relationships/image" Target="../media/image11.sv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image" Target="../media/image56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image" Target="../media/image56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5.svg"/><Relationship Id="rId5" Type="http://schemas.openxmlformats.org/officeDocument/2006/relationships/image" Target="../media/image30.svg"/><Relationship Id="rId10" Type="http://schemas.openxmlformats.org/officeDocument/2006/relationships/image" Target="../media/image64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53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64.png"/><Relationship Id="rId5" Type="http://schemas.openxmlformats.org/officeDocument/2006/relationships/image" Target="../media/image29.png"/><Relationship Id="rId10" Type="http://schemas.openxmlformats.org/officeDocument/2006/relationships/image" Target="../media/image11.svg"/><Relationship Id="rId4" Type="http://schemas.openxmlformats.org/officeDocument/2006/relationships/image" Target="../media/image52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7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5.svg"/><Relationship Id="rId5" Type="http://schemas.openxmlformats.org/officeDocument/2006/relationships/image" Target="../media/image30.svg"/><Relationship Id="rId10" Type="http://schemas.openxmlformats.org/officeDocument/2006/relationships/image" Target="../media/image64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2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5" Type="http://schemas.openxmlformats.org/officeDocument/2006/relationships/image" Target="../media/image74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Relationship Id="rId14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5.svg"/><Relationship Id="rId5" Type="http://schemas.openxmlformats.org/officeDocument/2006/relationships/image" Target="../media/image30.svg"/><Relationship Id="rId10" Type="http://schemas.openxmlformats.org/officeDocument/2006/relationships/image" Target="../media/image64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1.svg"/><Relationship Id="rId5" Type="http://schemas.openxmlformats.org/officeDocument/2006/relationships/image" Target="../media/image22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1.sv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3522A3-2654-80FC-CBC5-88B33BBFF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AF200D7-2D3D-4B24-2A9B-44625378392B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E7FA4D-94F4-14DB-A26C-47F8561C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B6673E-B309-06E0-44FD-79C08A548E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Maschinenbeladung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D1CC20-013B-3B0C-F61B-C86B54DCF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A0269BDE-7D18-FFC1-CA02-E19FBE2EAFD0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5E7AECCB-256E-AE71-CD65-6B633233503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C54D34D3-01A9-2A66-4332-5CBD6ED3C2D1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D0CAE7CB-D6B5-6589-B8BF-A4B6E045827F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7C1AE08C-DBA1-258B-8519-4FEC185903B1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F6829B8-DF9D-E5A5-6074-F867458C55B4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C86C463A-1114-A63D-C501-74AC3711BD33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7F183D60-9E1F-54C4-7D08-7E2749608707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C28C01D1-75E9-9F9B-07E6-44B4B2414994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FAF259CD-7875-E562-EBF6-6447281406A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114DC977-6131-6BF4-CA42-EB1BA5910F77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88302C18-D483-8555-BEF1-242FC2591E3A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C3CA39C6-2C04-3CFB-2369-20E3B3B0AD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BC0E723-F0F8-F19B-609C-7AE24E677C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E532AA43-E3D2-3BE7-7999-9CE0708B04D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95F05BBF-8D2B-92DB-64B5-58353CD5667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D6B60698-11FE-7289-9478-F41505B183CE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592828B0-8F91-8AF6-0760-19B092CD3F3F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78988851-36A7-2EF5-2C51-863523D5384F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033C6855-6484-693A-1D00-5CE2AFF56DC9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C26C6885-1319-EFB6-6024-D650F23AAA86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14AC667-DF12-6285-F150-768FA7D87473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7C1E319B-B092-4462-6BE5-75E2B1D278B2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57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CE15CFE-8322-02A1-E48D-B31D331B12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725" y="2182813"/>
            <a:ext cx="6290843" cy="41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2552C2-01DA-344B-9629-0FAD03E0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3-fach Greifeinheit</a:t>
            </a:r>
            <a:br>
              <a:rPr lang="de-DE"/>
            </a:br>
            <a:r>
              <a:rPr lang="de-DE" sz="2400" b="0"/>
              <a:t>Greifen von Kleinteilen/Schüttgut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3E8059-19C9-0E97-A839-C3978A2D0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85DCF5-44AD-B06B-D16A-C7D83FFE0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3A8CEA6-CCE3-99B2-F8C7-2A6AA61C42F4}"/>
              </a:ext>
            </a:extLst>
          </p:cNvPr>
          <p:cNvSpPr txBox="1"/>
          <p:nvPr/>
        </p:nvSpPr>
        <p:spPr>
          <a:xfrm>
            <a:off x="658813" y="2106534"/>
            <a:ext cx="2093259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Exemplarische Darstellung anhand eines Greifers:</a:t>
            </a: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CD7D42FA-6072-3619-DDA4-9ABD8077C39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06364" y="5325569"/>
            <a:ext cx="597968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9CE4A6D0-68ED-EFDE-E2BA-D0694F0F2EBD}"/>
              </a:ext>
            </a:extLst>
          </p:cNvPr>
          <p:cNvSpPr txBox="1"/>
          <p:nvPr/>
        </p:nvSpPr>
        <p:spPr>
          <a:xfrm>
            <a:off x="6713994" y="5618203"/>
            <a:ext cx="770009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de-DE" sz="1800">
                <a:solidFill>
                  <a:srgbClr val="003D6A"/>
                </a:solidFill>
              </a:rPr>
              <a:t>dritter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Greifer</a:t>
            </a:r>
            <a:endParaRPr lang="de-DE"/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6E5ABD27-408E-14C9-E16D-F08BB4AA0014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8958966" y="3907333"/>
            <a:ext cx="1685345" cy="276993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A369D83A-5E93-4852-86C5-7DDCED0CD650}"/>
              </a:ext>
            </a:extLst>
          </p:cNvPr>
          <p:cNvSpPr txBox="1"/>
          <p:nvPr/>
        </p:nvSpPr>
        <p:spPr>
          <a:xfrm>
            <a:off x="10644310" y="3907326"/>
            <a:ext cx="888877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zweiter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Greifer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C82E31B-B076-CCC1-0A59-20BFFF64D331}"/>
              </a:ext>
            </a:extLst>
          </p:cNvPr>
          <p:cNvSpPr txBox="1"/>
          <p:nvPr/>
        </p:nvSpPr>
        <p:spPr>
          <a:xfrm>
            <a:off x="753015" y="3631945"/>
            <a:ext cx="2518886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2-Finger-Parallelgreifer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PGL-plus-P 10-AS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7AE420-B1FE-FF73-0E0E-5484A94C93FE}"/>
              </a:ext>
            </a:extLst>
          </p:cNvPr>
          <p:cNvSpPr txBox="1"/>
          <p:nvPr/>
        </p:nvSpPr>
        <p:spPr>
          <a:xfrm>
            <a:off x="913316" y="4578824"/>
            <a:ext cx="2358585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Backenschnellwechsel</a:t>
            </a:r>
            <a:br>
              <a:rPr lang="de-DE" sz="1800">
                <a:solidFill>
                  <a:srgbClr val="003D6A"/>
                </a:solidFill>
              </a:rPr>
            </a:br>
            <a:r>
              <a:rPr lang="de-DE" sz="1800">
                <a:solidFill>
                  <a:srgbClr val="003D6A"/>
                </a:solidFill>
              </a:rPr>
              <a:t>BSWS-BM 64</a:t>
            </a:r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47110BD-224D-627D-DF95-CF08962741C8}"/>
              </a:ext>
            </a:extLst>
          </p:cNvPr>
          <p:cNvSpPr txBox="1"/>
          <p:nvPr/>
        </p:nvSpPr>
        <p:spPr>
          <a:xfrm>
            <a:off x="1685831" y="5525703"/>
            <a:ext cx="1586070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verschiedene Aufsatzbacken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5884DBF-FA5A-A38A-EC07-D26308A63FB3}"/>
              </a:ext>
            </a:extLst>
          </p:cNvPr>
          <p:cNvSpPr txBox="1"/>
          <p:nvPr/>
        </p:nvSpPr>
        <p:spPr>
          <a:xfrm>
            <a:off x="1625049" y="4241181"/>
            <a:ext cx="1646852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Magnetschalter</a:t>
            </a:r>
            <a:endParaRPr lang="en-US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C3DEF5C-806C-15E8-3BC9-94048482BD0C}"/>
              </a:ext>
            </a:extLst>
          </p:cNvPr>
          <p:cNvSpPr txBox="1"/>
          <p:nvPr/>
        </p:nvSpPr>
        <p:spPr>
          <a:xfrm>
            <a:off x="2489067" y="3299708"/>
            <a:ext cx="782834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Ventile</a:t>
            </a:r>
            <a:endParaRPr lang="en-US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8B721C4-59B9-6DA3-3922-7F91C7AF8008}"/>
              </a:ext>
            </a:extLst>
          </p:cNvPr>
          <p:cNvSpPr txBox="1"/>
          <p:nvPr/>
        </p:nvSpPr>
        <p:spPr>
          <a:xfrm>
            <a:off x="2339988" y="2865583"/>
            <a:ext cx="931913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Verteiler</a:t>
            </a:r>
            <a:endParaRPr lang="en-US"/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60AC3953-C9AF-5AAA-C2F7-B541AFDADAD0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500176"/>
            <a:ext cx="1452499" cy="3556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9AA5BE16-3C13-6D57-C315-5145CC908D09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747468"/>
            <a:ext cx="1963487" cy="108355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962C8B58-CBFD-1EA0-8DC7-6CA83BDFF4BE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3271901" y="2569957"/>
            <a:ext cx="1687119" cy="434126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erbinder: gewinkelt 41">
            <a:extLst>
              <a:ext uri="{FF2B5EF4-FFF2-40B4-BE49-F238E27FC236}">
                <a16:creationId xmlns:a16="http://schemas.microsoft.com/office/drawing/2014/main" id="{D81CF355-DC64-EF7D-ED72-17F5DDFEE25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271901" y="3626804"/>
            <a:ext cx="2087173" cy="28214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A1BB118F-1F48-EE6C-42F3-C13BC107DC99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271901" y="4022767"/>
            <a:ext cx="1885321" cy="356914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Verbinder: gewinkelt 4">
            <a:extLst>
              <a:ext uri="{FF2B5EF4-FFF2-40B4-BE49-F238E27FC236}">
                <a16:creationId xmlns:a16="http://schemas.microsoft.com/office/drawing/2014/main" id="{AB432CBD-F32C-FE69-6DCD-C9E879D2E7FC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271901" y="3295918"/>
            <a:ext cx="1167290" cy="14229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CAF2276F-D4B9-90B4-B4EF-5666B9CA6ED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271901" y="5543657"/>
            <a:ext cx="1497530" cy="259045"/>
          </a:xfrm>
          <a:prstGeom prst="bentConnector3">
            <a:avLst>
              <a:gd name="adj1" fmla="val 99527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49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EE91-67E5-9706-C5D5-C79C682A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2053A2-FD91-6EAF-F5AE-BFF07EE93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547" y="2172161"/>
            <a:ext cx="4945357" cy="3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0048AF6A-86D2-D6BD-4B2B-F73148D5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Elektrischer 3-Finger </a:t>
            </a:r>
            <a:r>
              <a:rPr lang="de-DE" err="1"/>
              <a:t>Zentrischgreifer</a:t>
            </a:r>
            <a:r>
              <a:rPr lang="de-DE"/>
              <a:t> mit großem Hub</a:t>
            </a:r>
            <a:br>
              <a:rPr lang="de-DE"/>
            </a:br>
            <a:r>
              <a:rPr lang="de-DE" sz="2400" b="0"/>
              <a:t>Handling von großen rotationssymmetrischen Bauteilen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33354-17BA-8156-44B4-5809DFB3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- Drehmaschinen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0FC3960-E63D-33DD-338F-118A885EE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3974A37-B929-3970-1948-B74EE416A06F}"/>
              </a:ext>
            </a:extLst>
          </p:cNvPr>
          <p:cNvSpPr txBox="1"/>
          <p:nvPr/>
        </p:nvSpPr>
        <p:spPr>
          <a:xfrm>
            <a:off x="7109888" y="2205086"/>
            <a:ext cx="474715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Blechumhausung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Abstreifer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zugängliche Schmieradapter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Passive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Andrückeinheit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Winkelgetriebe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Servoelektrischer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Antrieb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kundenseitig adaptierbarer Servomotor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Robuste Führung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Kugelumlaufführung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Großer Hub / hohe Greifkraft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AB21CC4-64A6-2FE0-722B-CBFF04C3472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A2E56B-D93F-F56D-B6DA-05D7AB00710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F7B5A2E-1194-51B2-8642-9C2AA6068EE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5298FF4-DE4A-BD88-588F-1D8183CFE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FB1FF37-646A-95A3-E5CA-7BEDED5A348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7CA9604-C419-0A40-7D30-5A83EA3D32E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8092370-BF1B-FF87-B145-2355FCB24DC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46552-9E1C-653E-E799-082B2583776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EA63C58-86A4-2997-96BD-74EE0FF5648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7E3E122-5399-9D7C-B73B-9D63282B5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50D0C1F-DA2B-F06C-5C81-75E9AA28154D}"/>
              </a:ext>
            </a:extLst>
          </p:cNvPr>
          <p:cNvGrpSpPr/>
          <p:nvPr/>
        </p:nvGrpSpPr>
        <p:grpSpPr>
          <a:xfrm>
            <a:off x="3107323" y="6126962"/>
            <a:ext cx="615588" cy="580234"/>
            <a:chOff x="1348804" y="2955415"/>
            <a:chExt cx="2213040" cy="208594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7DDC4F0-B8ED-70CC-CD76-0869767B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DC682F9-2808-8AEE-69C1-CB6248E2D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612CABC-D9D8-6E59-A334-CFF4E9F31506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9D174D57-9088-1145-527D-2D603432A41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74EA667-9D63-892A-F2A0-5CC9DD85FB25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DD7E2E2-12ED-3D1E-CC27-E3789F7DC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13" name="Textfeld 125">
            <a:extLst>
              <a:ext uri="{FF2B5EF4-FFF2-40B4-BE49-F238E27FC236}">
                <a16:creationId xmlns:a16="http://schemas.microsoft.com/office/drawing/2014/main" id="{89944AA2-50FC-E2FE-8548-68013521F25B}"/>
              </a:ext>
            </a:extLst>
          </p:cNvPr>
          <p:cNvSpPr txBox="1"/>
          <p:nvPr/>
        </p:nvSpPr>
        <p:spPr>
          <a:xfrm>
            <a:off x="5316339" y="6562560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0314287-3603-2852-42A8-4EEB195FB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776" y="6089110"/>
            <a:ext cx="526231" cy="5262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AEBDA51-EE65-E740-9DF1-FABC258D0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42621" y="6029051"/>
            <a:ext cx="363340" cy="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0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2-Finger Greifer-Schwenkmodule</a:t>
            </a:r>
            <a:b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Handhabung von Rotorwellen und Antriebswellen</a:t>
            </a:r>
            <a:endParaRPr lang="de-DE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-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Funktion und Nutzen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Maschinenbeladung einer Drehmaschine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: Handhabung von Rotor- und Antriebswelle OP1 + OP2</a:t>
            </a:r>
            <a:endParaRPr lang="de-DE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Umfang</a:t>
            </a:r>
            <a:r>
              <a:rPr lang="de-DE" sz="1600" dirty="0">
                <a:solidFill>
                  <a:srgbClr val="003D6A"/>
                </a:solidFill>
              </a:rPr>
              <a:t> - jedes Modul besteht aus: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1x Schwenkeinheit SRU-plus 50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1x Schwenkkopf SRH-plus-D 40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2 x dichter 2-Finger Parallelgreifer</a:t>
            </a:r>
            <a:br>
              <a:rPr lang="de-DE" sz="1600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DPG-plus 100 (IP67)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Adapterplatten mit platzsparender interner Luftdurchführung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dirty="0">
                <a:solidFill>
                  <a:srgbClr val="003D6A"/>
                </a:solidFill>
              </a:rPr>
              <a:t>8 x Magnetsensoren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Kundenspezifische Aufsatzbacken</a:t>
            </a:r>
            <a:br>
              <a:rPr lang="de-DE" sz="2000" b="1" dirty="0"/>
            </a:br>
            <a:r>
              <a:rPr lang="de-DE" sz="1600" dirty="0" err="1">
                <a:solidFill>
                  <a:srgbClr val="003D6A"/>
                </a:solidFill>
              </a:rPr>
              <a:t>Gasnitrocarburierte</a:t>
            </a:r>
            <a:r>
              <a:rPr lang="de-DE" sz="1600" dirty="0">
                <a:solidFill>
                  <a:srgbClr val="003D6A"/>
                </a:solidFill>
              </a:rPr>
              <a:t> &amp; oxidierte Stahleinsätze</a:t>
            </a:r>
          </a:p>
          <a:p>
            <a:pPr>
              <a:buClr>
                <a:schemeClr val="bg2"/>
              </a:buClr>
              <a:buSzPct val="100000"/>
            </a:pPr>
            <a:endParaRPr lang="de-DE" sz="100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Komplette Projektabwicklung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FFF8B10-3EA6-105B-5B46-33418622F83A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7437151-B9DC-D968-85AB-FE879DF2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07BB7B1-E7AA-5EFA-B73C-E1AFE0B0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FC830D9-61AA-5FA0-1525-C5E672C87C7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4F92EB4C-3A34-CB83-0F72-373DC0B9B86F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BA1D4CD-300B-7194-B75C-037CF77600AC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0C336A7-FB87-FD56-5ACF-002085671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A915E3E-0F47-D750-A3EC-2ED8C10CC89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17" name="Rechteck 80">
              <a:extLst>
                <a:ext uri="{FF2B5EF4-FFF2-40B4-BE49-F238E27FC236}">
                  <a16:creationId xmlns:a16="http://schemas.microsoft.com/office/drawing/2014/main" id="{47746D6B-4C7D-5289-2D40-1A30B900F5DA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81">
              <a:extLst>
                <a:ext uri="{FF2B5EF4-FFF2-40B4-BE49-F238E27FC236}">
                  <a16:creationId xmlns:a16="http://schemas.microsoft.com/office/drawing/2014/main" id="{D4EF92BD-D447-9E13-16A5-81ACCB7C37E4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gekrümmt 82">
              <a:extLst>
                <a:ext uri="{FF2B5EF4-FFF2-40B4-BE49-F238E27FC236}">
                  <a16:creationId xmlns:a16="http://schemas.microsoft.com/office/drawing/2014/main" id="{94786828-E638-7A71-3FD2-DCB763DDC769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Pfeil: nach links gekrümmt 83">
              <a:extLst>
                <a:ext uri="{FF2B5EF4-FFF2-40B4-BE49-F238E27FC236}">
                  <a16:creationId xmlns:a16="http://schemas.microsoft.com/office/drawing/2014/main" id="{1E18F529-B3F2-05C1-5BB8-E9DB78646CA3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E210082-4C58-7749-AA75-6D6D9C7E989F}"/>
              </a:ext>
            </a:extLst>
          </p:cNvPr>
          <p:cNvGrpSpPr/>
          <p:nvPr/>
        </p:nvGrpSpPr>
        <p:grpSpPr>
          <a:xfrm>
            <a:off x="4705000" y="6063021"/>
            <a:ext cx="2230500" cy="723308"/>
            <a:chOff x="6821047" y="3812424"/>
            <a:chExt cx="2230500" cy="72330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AB9C175-3D23-45E8-3EB2-44E07CF85886}"/>
                </a:ext>
              </a:extLst>
            </p:cNvPr>
            <p:cNvGrpSpPr/>
            <p:nvPr/>
          </p:nvGrpSpPr>
          <p:grpSpPr>
            <a:xfrm>
              <a:off x="6821047" y="3812424"/>
              <a:ext cx="2230500" cy="723308"/>
              <a:chOff x="3486608" y="2216930"/>
              <a:chExt cx="2230500" cy="723308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FBB5BFB1-9BD2-BD79-8666-AA75FC07AC2B}"/>
                  </a:ext>
                </a:extLst>
              </p:cNvPr>
              <p:cNvGrpSpPr/>
              <p:nvPr/>
            </p:nvGrpSpPr>
            <p:grpSpPr>
              <a:xfrm>
                <a:off x="3486608" y="2216930"/>
                <a:ext cx="2230500" cy="723308"/>
                <a:chOff x="3486608" y="2216930"/>
                <a:chExt cx="2230500" cy="723308"/>
              </a:xfrm>
            </p:grpSpPr>
            <p:sp>
              <p:nvSpPr>
                <p:cNvPr id="26" name="Textfeld 127">
                  <a:extLst>
                    <a:ext uri="{FF2B5EF4-FFF2-40B4-BE49-F238E27FC236}">
                      <a16:creationId xmlns:a16="http://schemas.microsoft.com/office/drawing/2014/main" id="{25DB4633-6B3C-80EF-C41D-594DAE8688F4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  <p:sp>
              <p:nvSpPr>
                <p:cNvPr id="27" name="Textfeld 125">
                  <a:extLst>
                    <a:ext uri="{FF2B5EF4-FFF2-40B4-BE49-F238E27FC236}">
                      <a16:creationId xmlns:a16="http://schemas.microsoft.com/office/drawing/2014/main" id="{822CC080-7649-446E-9E7D-9F6977ABF6C7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28" name="Textfeld 123">
                  <a:extLst>
                    <a:ext uri="{FF2B5EF4-FFF2-40B4-BE49-F238E27FC236}">
                      <a16:creationId xmlns:a16="http://schemas.microsoft.com/office/drawing/2014/main" id="{6BB2797E-D8F0-2308-AA73-13E1A7F4F535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WET</a:t>
                  </a:r>
                </a:p>
              </p:txBody>
            </p:sp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29E7EA42-3FFA-8C2A-5115-A91F08B3F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587" y="2216930"/>
                  <a:ext cx="526231" cy="526231"/>
                </a:xfrm>
                <a:prstGeom prst="rect">
                  <a:avLst/>
                </a:prstGeom>
              </p:spPr>
            </p:pic>
          </p:grp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E4DB4ED7-4A46-EE2A-AE8C-FA147732F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79778" y="2291521"/>
                <a:ext cx="461426" cy="461426"/>
              </a:xfrm>
              <a:prstGeom prst="rect">
                <a:avLst/>
              </a:prstGeom>
            </p:spPr>
          </p:pic>
        </p:grp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DA6FAD0-962E-78F6-8017-3AA933DE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9796" y="3859969"/>
              <a:ext cx="495199" cy="495199"/>
            </a:xfrm>
            <a:prstGeom prst="rect">
              <a:avLst/>
            </a:prstGeom>
          </p:spPr>
        </p:pic>
      </p:grpSp>
      <p:grpSp>
        <p:nvGrpSpPr>
          <p:cNvPr id="7169" name="Gruppieren 7168">
            <a:extLst>
              <a:ext uri="{FF2B5EF4-FFF2-40B4-BE49-F238E27FC236}">
                <a16:creationId xmlns:a16="http://schemas.microsoft.com/office/drawing/2014/main" id="{512B85FC-F11C-AC86-9868-8DFBF179AC27}"/>
              </a:ext>
            </a:extLst>
          </p:cNvPr>
          <p:cNvGrpSpPr>
            <a:grpSpLocks noChangeAspect="1"/>
          </p:cNvGrpSpPr>
          <p:nvPr/>
        </p:nvGrpSpPr>
        <p:grpSpPr>
          <a:xfrm>
            <a:off x="545775" y="6203559"/>
            <a:ext cx="1340756" cy="360000"/>
            <a:chOff x="3925843" y="2250144"/>
            <a:chExt cx="4020027" cy="1079398"/>
          </a:xfrm>
        </p:grpSpPr>
        <p:sp>
          <p:nvSpPr>
            <p:cNvPr id="7172" name="Zylinder 7171">
              <a:extLst>
                <a:ext uri="{FF2B5EF4-FFF2-40B4-BE49-F238E27FC236}">
                  <a16:creationId xmlns:a16="http://schemas.microsoft.com/office/drawing/2014/main" id="{83245C35-ECE2-8312-370F-870EA6C1DC2B}"/>
                </a:ext>
              </a:extLst>
            </p:cNvPr>
            <p:cNvSpPr/>
            <p:nvPr/>
          </p:nvSpPr>
          <p:spPr>
            <a:xfrm rot="5400000">
              <a:off x="4312279" y="2039372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73" name="Zylinder 7172">
              <a:extLst>
                <a:ext uri="{FF2B5EF4-FFF2-40B4-BE49-F238E27FC236}">
                  <a16:creationId xmlns:a16="http://schemas.microsoft.com/office/drawing/2014/main" id="{7C441D98-2088-B15C-86BC-869CFB67931D}"/>
                </a:ext>
              </a:extLst>
            </p:cNvPr>
            <p:cNvSpPr/>
            <p:nvPr/>
          </p:nvSpPr>
          <p:spPr>
            <a:xfrm rot="5400000">
              <a:off x="5319883" y="1923602"/>
              <a:ext cx="1079398" cy="1732481"/>
            </a:xfrm>
            <a:prstGeom prst="can">
              <a:avLst>
                <a:gd name="adj" fmla="val 3490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74" name="Zylinder 7173">
              <a:extLst>
                <a:ext uri="{FF2B5EF4-FFF2-40B4-BE49-F238E27FC236}">
                  <a16:creationId xmlns:a16="http://schemas.microsoft.com/office/drawing/2014/main" id="{2BD5D24E-6414-27FD-D681-70846B8D8162}"/>
                </a:ext>
              </a:extLst>
            </p:cNvPr>
            <p:cNvSpPr/>
            <p:nvPr/>
          </p:nvSpPr>
          <p:spPr>
            <a:xfrm rot="5400000">
              <a:off x="6831361" y="2039371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D8B15ED-E7A0-4A3F-4C94-59EFD0F9C20B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01839F4-F846-B8DA-AB3A-9D0051E0FE0B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Grafik 7" descr="Informationen mit einfarbiger Füllung">
              <a:extLst>
                <a:ext uri="{FF2B5EF4-FFF2-40B4-BE49-F238E27FC236}">
                  <a16:creationId xmlns:a16="http://schemas.microsoft.com/office/drawing/2014/main" id="{23331033-A1B6-F1B1-AB1D-8F1DD5B63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7168" name="Grafik 7167">
            <a:extLst>
              <a:ext uri="{FF2B5EF4-FFF2-40B4-BE49-F238E27FC236}">
                <a16:creationId xmlns:a16="http://schemas.microsoft.com/office/drawing/2014/main" id="{A9629F72-ABDF-BCBE-637F-8495D40DDC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486" y="2111967"/>
            <a:ext cx="2635331" cy="3564000"/>
          </a:xfrm>
          <a:prstGeom prst="rect">
            <a:avLst/>
          </a:prstGeom>
        </p:spPr>
      </p:pic>
      <p:pic>
        <p:nvPicPr>
          <p:cNvPr id="7176" name="Grafik 7175">
            <a:extLst>
              <a:ext uri="{FF2B5EF4-FFF2-40B4-BE49-F238E27FC236}">
                <a16:creationId xmlns:a16="http://schemas.microsoft.com/office/drawing/2014/main" id="{DB5EFEAE-F9AD-54F0-7DC2-D04FFD98D0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54" y="2111967"/>
            <a:ext cx="2626266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7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742C0D6-23EF-2472-56ED-6E63CD0A2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44" y="2829981"/>
            <a:ext cx="2475614" cy="334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0F7813-85EF-2CB4-0EA2-D9E405A34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59" y="2878161"/>
            <a:ext cx="2467098" cy="334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D5BCB0-9258-04D7-E096-40C46B73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2-Finger Greifer-Schwenkmodule</a:t>
            </a:r>
            <a:br>
              <a:rPr kumimoji="0" lang="de-DE" sz="3600" b="1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Handhabung von Rotorwellen und Antriebswellen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208A79-252C-754F-7464-0F27B805E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62066-A403-B236-63F2-911BCB001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- Metallverarbeitung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0F2E87-FF0B-A0AF-D342-CE3D6FB79E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000" dirty="0"/>
              <a:t>Die Greifer-Schwenkmodule werden auf einem Portalsystem zwischen Zentrallager und Drehmaschine betrieben </a:t>
            </a:r>
            <a:r>
              <a:rPr lang="de-DE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 Portalsysteme sind ebenfalls Umfang von SCHUNK Engineering</a:t>
            </a:r>
            <a:endParaRPr lang="de-DE" sz="2000" b="1" dirty="0">
              <a:solidFill>
                <a:schemeClr val="accent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4EF0BE-CB9C-CBD6-8798-79FA4FC59F4F}"/>
              </a:ext>
            </a:extLst>
          </p:cNvPr>
          <p:cNvSpPr txBox="1"/>
          <p:nvPr/>
        </p:nvSpPr>
        <p:spPr>
          <a:xfrm>
            <a:off x="4494083" y="3227235"/>
            <a:ext cx="3432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1x </a:t>
            </a:r>
            <a:r>
              <a:rPr lang="de-DE" sz="1800">
                <a:solidFill>
                  <a:srgbClr val="003D6A"/>
                </a:solidFill>
              </a:rPr>
              <a:t>Schwenkeinheit </a:t>
            </a:r>
            <a:r>
              <a:rPr lang="de-DE">
                <a:solidFill>
                  <a:srgbClr val="003D6A"/>
                </a:solidFill>
              </a:rPr>
              <a:t>SRU-plus 50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C12C8A-1F3F-3F31-7470-9382B72CCBB2}"/>
              </a:ext>
            </a:extLst>
          </p:cNvPr>
          <p:cNvSpPr txBox="1"/>
          <p:nvPr/>
        </p:nvSpPr>
        <p:spPr>
          <a:xfrm>
            <a:off x="4715667" y="4295696"/>
            <a:ext cx="2989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 sz="1800">
                <a:solidFill>
                  <a:srgbClr val="003D6A"/>
                </a:solidFill>
              </a:rPr>
              <a:t>Adapterplatten mit platzsparender interner Luftdurchführung</a:t>
            </a:r>
            <a:endParaRPr lang="de-DE">
              <a:solidFill>
                <a:srgbClr val="003D6A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34377E-DB38-E48F-1270-4B396DAA8594}"/>
              </a:ext>
            </a:extLst>
          </p:cNvPr>
          <p:cNvSpPr txBox="1"/>
          <p:nvPr/>
        </p:nvSpPr>
        <p:spPr>
          <a:xfrm>
            <a:off x="4321919" y="5329699"/>
            <a:ext cx="3776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2 x </a:t>
            </a:r>
            <a:r>
              <a:rPr lang="de-DE" sz="1800">
                <a:solidFill>
                  <a:srgbClr val="003D6A"/>
                </a:solidFill>
              </a:rPr>
              <a:t>dichter</a:t>
            </a:r>
            <a:r>
              <a:rPr lang="de-DE">
                <a:solidFill>
                  <a:srgbClr val="003D6A"/>
                </a:solidFill>
              </a:rPr>
              <a:t> 2-Finger </a:t>
            </a:r>
            <a:r>
              <a:rPr lang="de-DE" sz="1800">
                <a:solidFill>
                  <a:srgbClr val="003D6A"/>
                </a:solidFill>
              </a:rPr>
              <a:t>Parallelgreifer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DPG-plus 100 (IP67) mit kundenspezifischen Aufsatzbacken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509CD1-799A-F45D-6C91-3C74AEC7A965}"/>
              </a:ext>
            </a:extLst>
          </p:cNvPr>
          <p:cNvSpPr txBox="1"/>
          <p:nvPr/>
        </p:nvSpPr>
        <p:spPr>
          <a:xfrm>
            <a:off x="4459777" y="3736073"/>
            <a:ext cx="3501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1x </a:t>
            </a:r>
            <a:r>
              <a:rPr lang="de-DE" sz="1800">
                <a:solidFill>
                  <a:srgbClr val="003D6A"/>
                </a:solidFill>
              </a:rPr>
              <a:t>Schwenkkopf </a:t>
            </a:r>
            <a:r>
              <a:rPr lang="de-DE">
                <a:solidFill>
                  <a:srgbClr val="003D6A"/>
                </a:solidFill>
              </a:rPr>
              <a:t>SRH-plus-D 40</a:t>
            </a: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90BC1416-3FA8-ED63-D181-C1AA4A1825C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926749" y="3411901"/>
            <a:ext cx="1041452" cy="8990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3C07EFDB-75B7-91DA-B11B-C9D83033C57F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2602173" y="3411901"/>
            <a:ext cx="1891911" cy="89902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4D41F06F-F08A-482C-DD9E-DBC7F55CFB4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7961055" y="3920739"/>
            <a:ext cx="1325820" cy="38767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F385D201-BDB3-A004-1048-C2E9C51337F6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2695575" y="3920738"/>
            <a:ext cx="1764203" cy="37495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21D23B94-F4A3-35F1-B65C-24AB7AA3AE1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705166" y="4672154"/>
            <a:ext cx="2360039" cy="8520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A52CE627-790D-FF5A-AC68-D4E5194DB237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2809875" y="4757360"/>
            <a:ext cx="1905792" cy="461665"/>
          </a:xfrm>
          <a:prstGeom prst="bentConnector3">
            <a:avLst>
              <a:gd name="adj1" fmla="val 23011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7E7C9541-B9F2-A704-6F76-B11E4B365BA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8098914" y="5579137"/>
            <a:ext cx="1556716" cy="21222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C3794D96-05B5-7D58-1AB2-68BF7F4362E4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>
            <a:off x="2695575" y="5652864"/>
            <a:ext cx="1626344" cy="13850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1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3-Finger Doppelgreifer + Schnellwechselsystem</a:t>
            </a:r>
            <a:br>
              <a:rPr lang="de-DE"/>
            </a:br>
            <a:r>
              <a:rPr lang="de-DE" sz="2400" b="0"/>
              <a:t>Leichtbauweise mit maximaler Greifkraft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-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7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 und Nutzen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3-Finger-Doppelgreifer mit manuellem Schnellwechselsystem am Roboter. Reduzierung des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Greifergewichts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ermöglicht schwerere Werkstücke am bestehenden Roboter.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2x 3-Finger-Zentrischgreifer PZN-plus 125-2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Schnellwechselsystem SHS-125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Leichtbau-Adapterplatte</a:t>
            </a:r>
          </a:p>
          <a:p>
            <a:pPr marL="62865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Druckerhaltungsventil SDV-P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mit spitzen Einsätzen für höhere Reibung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highlight>
                <a:srgbClr val="FFFF00"/>
              </a:highlight>
              <a:uLnTx/>
              <a:uFillTx/>
              <a:latin typeface="Fago Pro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Komplette Projektabwicklung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Auslegung, Konstruktion und Montage durch SCHUNK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E5BE8C-D7A5-93A2-0D84-D7982B39B63A}"/>
              </a:ext>
            </a:extLst>
          </p:cNvPr>
          <p:cNvGrpSpPr/>
          <p:nvPr/>
        </p:nvGrpSpPr>
        <p:grpSpPr>
          <a:xfrm>
            <a:off x="2548441" y="6110324"/>
            <a:ext cx="629579" cy="598693"/>
            <a:chOff x="4749430" y="2974495"/>
            <a:chExt cx="2215224" cy="210655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D97823B-4150-B60D-3EC1-D3B3910A7A3C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10E9D58-11F3-0FFE-0070-47FFF1C99E5E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: obere Ecken abgeschnitten 10">
              <a:extLst>
                <a:ext uri="{FF2B5EF4-FFF2-40B4-BE49-F238E27FC236}">
                  <a16:creationId xmlns:a16="http://schemas.microsoft.com/office/drawing/2014/main" id="{82FB9763-2519-F1EF-399C-B5B63F09AE87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C7473AD-8489-F293-E8C0-9275B735BD21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3" name="Rechteck: obere Ecken abgeschnitten 12">
              <a:extLst>
                <a:ext uri="{FF2B5EF4-FFF2-40B4-BE49-F238E27FC236}">
                  <a16:creationId xmlns:a16="http://schemas.microsoft.com/office/drawing/2014/main" id="{39A5B4DD-DC14-A601-6B85-63696F882C8A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2308326-F9CC-7E87-2238-53ABEB248692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9F2CBF5-5436-B9C4-A692-5C8FDCFB09F9}"/>
              </a:ext>
            </a:extLst>
          </p:cNvPr>
          <p:cNvGrpSpPr/>
          <p:nvPr/>
        </p:nvGrpSpPr>
        <p:grpSpPr>
          <a:xfrm>
            <a:off x="3491472" y="6110324"/>
            <a:ext cx="693325" cy="573682"/>
            <a:chOff x="1359016" y="3758268"/>
            <a:chExt cx="947956" cy="784373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073F2EC-1554-AE92-8175-2CD4237241AF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9C8A92E-211C-90A1-0F2E-19294423D9FB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3F3D497-71CE-4B86-8199-1B7E1BBFD3F6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D73EE3FA-FA69-82D4-9CDF-B757DC4839D8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3EE92E07-4EFF-3AF6-B4AB-8759911AB7D1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EDDEA488-ABC8-07E4-B1D4-0F5A3EA60230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4601115B-DA24-79E2-8925-2BAF013DED8D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10C2FE0-EF0A-A35F-194F-22A7F9862F3A}"/>
              </a:ext>
            </a:extLst>
          </p:cNvPr>
          <p:cNvGrpSpPr/>
          <p:nvPr/>
        </p:nvGrpSpPr>
        <p:grpSpPr>
          <a:xfrm>
            <a:off x="4624160" y="6048017"/>
            <a:ext cx="2284290" cy="723308"/>
            <a:chOff x="3486608" y="2216930"/>
            <a:chExt cx="2284290" cy="723308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652F325-E109-6AB8-4AAC-B95CD7729FC4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6" name="Grafik 124">
                <a:extLst>
                  <a:ext uri="{FF2B5EF4-FFF2-40B4-BE49-F238E27FC236}">
                    <a16:creationId xmlns:a16="http://schemas.microsoft.com/office/drawing/2014/main" id="{77B88603-0EE6-36D9-34F5-638C789F0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7" name="Textfeld 127">
                <a:extLst>
                  <a:ext uri="{FF2B5EF4-FFF2-40B4-BE49-F238E27FC236}">
                    <a16:creationId xmlns:a16="http://schemas.microsoft.com/office/drawing/2014/main" id="{009ADD01-4B71-49F2-366F-B11DC60E188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8" name="Textfeld 125">
                <a:extLst>
                  <a:ext uri="{FF2B5EF4-FFF2-40B4-BE49-F238E27FC236}">
                    <a16:creationId xmlns:a16="http://schemas.microsoft.com/office/drawing/2014/main" id="{4EA5D38A-F6E0-A0C8-B2A2-AD74AB85BBB1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9" name="Textfeld 123">
                <a:extLst>
                  <a:ext uri="{FF2B5EF4-FFF2-40B4-BE49-F238E27FC236}">
                    <a16:creationId xmlns:a16="http://schemas.microsoft.com/office/drawing/2014/main" id="{A245782A-81E6-346F-FC97-AED472B32C9F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2A56C66A-74AE-ACDE-B20F-02B381383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F09018E-D8AC-14BA-75F5-BF254DBB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C3B902F4-EF7C-FBE5-7D5B-1A59C79D4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292" y="6058545"/>
            <a:ext cx="720000" cy="720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8A7E059-51B7-BA88-2135-A6E33B3C70B6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63B0FB7-6C81-1F37-575D-517BCB704AEE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5" name="Grafik 64" descr="Informationen mit einfarbiger Füllung">
              <a:extLst>
                <a:ext uri="{FF2B5EF4-FFF2-40B4-BE49-F238E27FC236}">
                  <a16:creationId xmlns:a16="http://schemas.microsoft.com/office/drawing/2014/main" id="{296464C0-87F5-D8D3-0498-62FFF170F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67" name="Grafik 66">
            <a:extLst>
              <a:ext uri="{FF2B5EF4-FFF2-40B4-BE49-F238E27FC236}">
                <a16:creationId xmlns:a16="http://schemas.microsoft.com/office/drawing/2014/main" id="{29057514-35A5-0EEC-8DBC-9A4CF09EC4E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948" y="2106604"/>
            <a:ext cx="4459429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14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3-Finger Doppelgreifer + Schnellwechselsystem</a:t>
            </a:r>
            <a:br>
              <a:rPr lang="de-DE" sz="3200"/>
            </a:br>
            <a:r>
              <a:rPr lang="de-DE" sz="2400" b="0"/>
              <a:t>Leichtbauweise mit maximaler Greifkraft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-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8949036" y="4436923"/>
            <a:ext cx="3057013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2x 3-Finger-Zentrischgreifer PZN-plus 125-2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mit kundenspezifischen Aufsatzbacken: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spitze Einsätze für höhere Reibung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B760B8-8D7A-00BA-69DA-5B4BD61D9254}"/>
              </a:ext>
            </a:extLst>
          </p:cNvPr>
          <p:cNvSpPr txBox="1"/>
          <p:nvPr/>
        </p:nvSpPr>
        <p:spPr>
          <a:xfrm>
            <a:off x="680515" y="2569957"/>
            <a:ext cx="356379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ManuelleS</a:t>
            </a:r>
            <a:r>
              <a:rPr lang="en-US" sz="1800"/>
              <a:t>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Schnellwechselsystem</a:t>
            </a:r>
            <a:br>
              <a:rPr lang="en-US" sz="1800"/>
            </a:br>
            <a:r>
              <a:rPr lang="en-US" sz="1800"/>
              <a:t>SHS-125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8DE92AA-202B-3FFE-EC7B-8EBF07A324BC}"/>
              </a:ext>
            </a:extLst>
          </p:cNvPr>
          <p:cNvSpPr txBox="1"/>
          <p:nvPr/>
        </p:nvSpPr>
        <p:spPr>
          <a:xfrm>
            <a:off x="875030" y="3768364"/>
            <a:ext cx="272542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err="1"/>
              <a:t>Leichtbau-Adapterplatte</a:t>
            </a:r>
            <a:endParaRPr lang="en-US" sz="180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7EF61C82-ABB6-573E-2026-FA70114AA952}"/>
              </a:ext>
            </a:extLst>
          </p:cNvPr>
          <p:cNvSpPr txBox="1"/>
          <p:nvPr/>
        </p:nvSpPr>
        <p:spPr>
          <a:xfrm>
            <a:off x="1417367" y="4123363"/>
            <a:ext cx="312297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 err="1"/>
              <a:t>Druckerhaltungsventil</a:t>
            </a:r>
            <a:r>
              <a:rPr lang="en-US" sz="1800"/>
              <a:t> SDV-P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57C77E-6298-4521-0684-B474FA7D9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08001" y="1486507"/>
            <a:ext cx="4176000" cy="5390244"/>
          </a:xfrm>
          <a:prstGeom prst="rect">
            <a:avLst/>
          </a:prstGeom>
        </p:spPr>
      </p:pic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939FEF72-5D69-2402-D70E-8A258727E451}"/>
              </a:ext>
            </a:extLst>
          </p:cNvPr>
          <p:cNvCxnSpPr>
            <a:cxnSpLocks/>
          </p:cNvCxnSpPr>
          <p:nvPr/>
        </p:nvCxnSpPr>
        <p:spPr>
          <a:xfrm flipV="1">
            <a:off x="3597924" y="3276600"/>
            <a:ext cx="2377426" cy="67690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5DF6C47B-7147-9854-9FC9-12444702634C}"/>
              </a:ext>
            </a:extLst>
          </p:cNvPr>
          <p:cNvCxnSpPr>
            <a:cxnSpLocks/>
          </p:cNvCxnSpPr>
          <p:nvPr/>
        </p:nvCxnSpPr>
        <p:spPr>
          <a:xfrm flipV="1">
            <a:off x="4540338" y="4308029"/>
            <a:ext cx="2102288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EF13BE1-40A7-C435-3A6C-E9CDDFCA3C35}"/>
              </a:ext>
            </a:extLst>
          </p:cNvPr>
          <p:cNvCxnSpPr>
            <a:cxnSpLocks/>
          </p:cNvCxnSpPr>
          <p:nvPr/>
        </p:nvCxnSpPr>
        <p:spPr>
          <a:xfrm rot="10800000">
            <a:off x="7167600" y="4740955"/>
            <a:ext cx="1740784" cy="738664"/>
          </a:xfrm>
          <a:prstGeom prst="bentConnector3">
            <a:avLst>
              <a:gd name="adj1" fmla="val 10019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9A8E7953-22D6-72D6-798F-03DD3C0B93F3}"/>
              </a:ext>
            </a:extLst>
          </p:cNvPr>
          <p:cNvCxnSpPr>
            <a:cxnSpLocks/>
          </p:cNvCxnSpPr>
          <p:nvPr/>
        </p:nvCxnSpPr>
        <p:spPr>
          <a:xfrm rot="10800000">
            <a:off x="5975350" y="4695166"/>
            <a:ext cx="2973686" cy="784453"/>
          </a:xfrm>
          <a:prstGeom prst="bentConnector3">
            <a:avLst>
              <a:gd name="adj1" fmla="val 10090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Verbinder: gewinkelt 3">
            <a:extLst>
              <a:ext uri="{FF2B5EF4-FFF2-40B4-BE49-F238E27FC236}">
                <a16:creationId xmlns:a16="http://schemas.microsoft.com/office/drawing/2014/main" id="{9FA54DB2-6064-30DE-F095-40A05D1749E8}"/>
              </a:ext>
            </a:extLst>
          </p:cNvPr>
          <p:cNvCxnSpPr>
            <a:cxnSpLocks/>
          </p:cNvCxnSpPr>
          <p:nvPr/>
        </p:nvCxnSpPr>
        <p:spPr>
          <a:xfrm flipV="1">
            <a:off x="3400878" y="2212743"/>
            <a:ext cx="2420802" cy="81620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105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Schwerlast Handling</a:t>
            </a:r>
            <a:br>
              <a:rPr lang="de-DE"/>
            </a:br>
            <a:r>
              <a:rPr lang="de-DE" sz="2400" b="0"/>
              <a:t>Handling eines ca. 350 kg schweren Motorblocks für LKW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-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 und Kundennutzen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Umsetzen des Guss-Rohteils in die Werkzeugmaschine. 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Mehrfacher Toleranzausgleich ermöglicht das Spannen auf rohen Spannkonturen mit mehreren Millimeter Bauteiltoleranz.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Umfang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C-Achse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x-y-z Ausgleichseinheit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2-Finger Parallelgreifer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Schwenkfinger mit Toleranzausgleich</a:t>
            </a:r>
            <a:endParaRPr lang="de-DE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Adapterplatten und weiteres Zubehör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898B26-CC83-A76E-AA1E-ADF11DEF1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14" y="1817837"/>
            <a:ext cx="2695334" cy="3907056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E45E43-8FFC-9654-4271-49A4EA0BF9AD}"/>
              </a:ext>
            </a:extLst>
          </p:cNvPr>
          <p:cNvGrpSpPr/>
          <p:nvPr/>
        </p:nvGrpSpPr>
        <p:grpSpPr>
          <a:xfrm>
            <a:off x="4600818" y="6026170"/>
            <a:ext cx="2284290" cy="723308"/>
            <a:chOff x="3486608" y="2216930"/>
            <a:chExt cx="2284290" cy="723308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E212621E-004F-D811-657E-9E9BC18F2F21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2" name="Grafik 124">
                <a:extLst>
                  <a:ext uri="{FF2B5EF4-FFF2-40B4-BE49-F238E27FC236}">
                    <a16:creationId xmlns:a16="http://schemas.microsoft.com/office/drawing/2014/main" id="{E80F4B5D-856F-F056-0880-9A6F4AC91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3" name="Textfeld 127">
                <a:extLst>
                  <a:ext uri="{FF2B5EF4-FFF2-40B4-BE49-F238E27FC236}">
                    <a16:creationId xmlns:a16="http://schemas.microsoft.com/office/drawing/2014/main" id="{A6ECDE15-5719-ED0A-135A-A0D20F6E678F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4" name="Textfeld 125">
                <a:extLst>
                  <a:ext uri="{FF2B5EF4-FFF2-40B4-BE49-F238E27FC236}">
                    <a16:creationId xmlns:a16="http://schemas.microsoft.com/office/drawing/2014/main" id="{C6512E67-F1C1-7623-8294-91B7D8D8868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5" name="Textfeld 123">
                <a:extLst>
                  <a:ext uri="{FF2B5EF4-FFF2-40B4-BE49-F238E27FC236}">
                    <a16:creationId xmlns:a16="http://schemas.microsoft.com/office/drawing/2014/main" id="{3D1ACCB0-85C1-B44C-825B-DD91636A8CB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802EEB2D-B775-E1C6-A6C3-0005B549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BE19C4F-9FCB-076C-A227-CD6EC8D16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0BC894A-129D-5AF5-AE7A-0E8A75A26702}"/>
              </a:ext>
            </a:extLst>
          </p:cNvPr>
          <p:cNvGrpSpPr/>
          <p:nvPr/>
        </p:nvGrpSpPr>
        <p:grpSpPr>
          <a:xfrm>
            <a:off x="3518052" y="6215016"/>
            <a:ext cx="652151" cy="389081"/>
            <a:chOff x="4308916" y="3967993"/>
            <a:chExt cx="1908397" cy="1138572"/>
          </a:xfrm>
        </p:grpSpPr>
        <p:sp>
          <p:nvSpPr>
            <p:cNvPr id="18" name="Rechteck 80">
              <a:extLst>
                <a:ext uri="{FF2B5EF4-FFF2-40B4-BE49-F238E27FC236}">
                  <a16:creationId xmlns:a16="http://schemas.microsoft.com/office/drawing/2014/main" id="{708124A2-7BB7-9D6C-7456-89935C1F7E2B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81">
              <a:extLst>
                <a:ext uri="{FF2B5EF4-FFF2-40B4-BE49-F238E27FC236}">
                  <a16:creationId xmlns:a16="http://schemas.microsoft.com/office/drawing/2014/main" id="{1FD2FC8F-B75D-030F-1D87-D2847769FD11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gekrümmt 82">
              <a:extLst>
                <a:ext uri="{FF2B5EF4-FFF2-40B4-BE49-F238E27FC236}">
                  <a16:creationId xmlns:a16="http://schemas.microsoft.com/office/drawing/2014/main" id="{BE8BF2AC-63AF-8DAC-2EB9-679E71A0A587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Pfeil: nach links gekrümmt 83">
              <a:extLst>
                <a:ext uri="{FF2B5EF4-FFF2-40B4-BE49-F238E27FC236}">
                  <a16:creationId xmlns:a16="http://schemas.microsoft.com/office/drawing/2014/main" id="{B62E46C2-3FE6-F9D6-941A-34B214D3C5FB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FAB4A34-3EF3-B673-CEDF-B43BFD2293BE}"/>
              </a:ext>
            </a:extLst>
          </p:cNvPr>
          <p:cNvGrpSpPr/>
          <p:nvPr/>
        </p:nvGrpSpPr>
        <p:grpSpPr>
          <a:xfrm>
            <a:off x="2642478" y="6152039"/>
            <a:ext cx="535542" cy="509270"/>
            <a:chOff x="4749430" y="2974495"/>
            <a:chExt cx="2215224" cy="210655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366EC74-22D6-B746-D306-8089275783D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95953C6-DC0A-A2AF-9E97-E7B5CB6D89DC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5" name="Rechteck: obere Ecken abgeschnitten 24">
              <a:extLst>
                <a:ext uri="{FF2B5EF4-FFF2-40B4-BE49-F238E27FC236}">
                  <a16:creationId xmlns:a16="http://schemas.microsoft.com/office/drawing/2014/main" id="{F35EF127-91E8-8530-0A1F-DECA24B6A25B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153F0EF-770F-C1A9-A6EC-E983742346B9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7" name="Rechteck: obere Ecken abgeschnitten 26">
              <a:extLst>
                <a:ext uri="{FF2B5EF4-FFF2-40B4-BE49-F238E27FC236}">
                  <a16:creationId xmlns:a16="http://schemas.microsoft.com/office/drawing/2014/main" id="{1C1D9DA1-1CA7-7E19-4CBF-5C6263026512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24C6995-2AE2-DF0E-AC54-7EC7B1D0E31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762AF924-9039-493E-1F9E-6D91D2E23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734" y="6035607"/>
            <a:ext cx="720000" cy="72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4272BA5-1041-AE87-1CE2-954D6B137195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D373E71-60F1-5703-508A-356D176792F3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05E66909-376D-A6FF-5668-7E886728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88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642EB5-43AE-DD83-2B0A-18CE030D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Schwerlast Handling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eines ca. 350 kg schweren Motorblocks für LKW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B725BD-8E5D-FBD4-D7F4-03FA3DB67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9548C1-7FF8-A968-4801-9BF5FE627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- Metallverarbeitung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487A1B-0E2B-6C60-F599-1DF804E29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474" y="2109937"/>
            <a:ext cx="2868451" cy="41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25FD33-E57D-CB47-004A-9308DF53B28D}"/>
              </a:ext>
            </a:extLst>
          </p:cNvPr>
          <p:cNvSpPr txBox="1"/>
          <p:nvPr/>
        </p:nvSpPr>
        <p:spPr>
          <a:xfrm>
            <a:off x="5448299" y="2535680"/>
            <a:ext cx="81592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C-Achse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D6F1EE-66D3-770A-57D8-70860F89247B}"/>
              </a:ext>
            </a:extLst>
          </p:cNvPr>
          <p:cNvSpPr txBox="1"/>
          <p:nvPr/>
        </p:nvSpPr>
        <p:spPr>
          <a:xfrm>
            <a:off x="5448299" y="3218181"/>
            <a:ext cx="2454198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 sz="1800">
                <a:solidFill>
                  <a:srgbClr val="003D6A"/>
                </a:solidFill>
              </a:rPr>
              <a:t>x-y-z Ausgleichseinheit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4BF65BB-C0EC-3289-D601-D7E3182848B7}"/>
              </a:ext>
            </a:extLst>
          </p:cNvPr>
          <p:cNvSpPr txBox="1"/>
          <p:nvPr/>
        </p:nvSpPr>
        <p:spPr>
          <a:xfrm>
            <a:off x="5448299" y="3766481"/>
            <a:ext cx="238366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2-Finger Parallelgreifer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A4DF0C-9012-1A11-A7A8-711C03380936}"/>
              </a:ext>
            </a:extLst>
          </p:cNvPr>
          <p:cNvSpPr txBox="1"/>
          <p:nvPr/>
        </p:nvSpPr>
        <p:spPr>
          <a:xfrm>
            <a:off x="5448299" y="5503131"/>
            <a:ext cx="381995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Schwenkfinger mit Toleranzausgleich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147B95-D506-CF95-4044-97A056317E52}"/>
              </a:ext>
            </a:extLst>
          </p:cNvPr>
          <p:cNvSpPr txBox="1"/>
          <p:nvPr/>
        </p:nvSpPr>
        <p:spPr>
          <a:xfrm>
            <a:off x="8451015" y="2960876"/>
            <a:ext cx="3180724" cy="1611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Weiteres: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Adapterplatten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Sensoren, Getriebe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/>
              <a:t>Blasdüsen zur Reinigung der </a:t>
            </a:r>
            <a:r>
              <a:rPr lang="de-DE" err="1"/>
              <a:t>Greiferpins</a:t>
            </a:r>
            <a:r>
              <a:rPr lang="de-DE"/>
              <a:t> inkl. Verschlauchung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F39EE33-30AB-1446-B7FB-8F2BFD09C6F5}"/>
              </a:ext>
            </a:extLst>
          </p:cNvPr>
          <p:cNvCxnSpPr>
            <a:cxnSpLocks/>
          </p:cNvCxnSpPr>
          <p:nvPr/>
        </p:nvCxnSpPr>
        <p:spPr>
          <a:xfrm rot="10800000">
            <a:off x="3718197" y="2660330"/>
            <a:ext cx="162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54916422-1C77-44D4-E4C8-7CBCCBFBC9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35712" y="5627781"/>
            <a:ext cx="935583" cy="21673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3CA765-CA2A-DF20-05E4-59BC75CF72AC}"/>
              </a:ext>
            </a:extLst>
          </p:cNvPr>
          <p:cNvCxnSpPr>
            <a:cxnSpLocks/>
          </p:cNvCxnSpPr>
          <p:nvPr/>
        </p:nvCxnSpPr>
        <p:spPr>
          <a:xfrm rot="10800000">
            <a:off x="3502197" y="3332481"/>
            <a:ext cx="183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2E489352-0053-EFAA-7DC1-DDDA51FEA160}"/>
              </a:ext>
            </a:extLst>
          </p:cNvPr>
          <p:cNvCxnSpPr>
            <a:cxnSpLocks/>
          </p:cNvCxnSpPr>
          <p:nvPr/>
        </p:nvCxnSpPr>
        <p:spPr>
          <a:xfrm rot="10800000">
            <a:off x="3970197" y="3891131"/>
            <a:ext cx="1368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3987A22-1EDE-444C-98F2-7CADA19D8E0F}"/>
              </a:ext>
            </a:extLst>
          </p:cNvPr>
          <p:cNvCxnSpPr>
            <a:cxnSpLocks/>
          </p:cNvCxnSpPr>
          <p:nvPr/>
        </p:nvCxnSpPr>
        <p:spPr>
          <a:xfrm rot="10800000">
            <a:off x="2242197" y="5627782"/>
            <a:ext cx="309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5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074F1-579F-7AF5-E28C-88DC551AC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A56EE97-BDC0-9400-ED6E-09AD4768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de-DE">
                <a:latin typeface="Fago Pro"/>
              </a:rPr>
              <a:t>2-Achs-System mit Schwenk-/Greifeinheit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Be- und Entladung von Drehteilen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BD445C-56F1-064F-C177-88CFE233D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– Drehen / Fräsen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3F80A4A-F506-D507-7E7D-0CA56575E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688B0C2-8F4F-19AE-AADC-6DFBDD3FEEE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3F4999C-0CC5-0D2A-C9D9-D989B612F42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4636F67-A9BA-D019-69EC-1A674934F68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40D7619-545A-D65A-E779-975DE131562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06952C3-FFEB-1E66-996B-1DA9AE794FB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7B82C8D-EC18-7DBA-475D-28D424A72C0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968BD2-33D7-0617-329B-7ABB7CDB31EB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F6D3FE5-C063-247D-560C-F84089F6E5C5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6114F61-925B-1911-7A88-BB0EE5FE7A1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7D678D25-DA1F-763E-70FE-0E8696337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04DC157-2326-2ADC-4BBE-BF490F569F0B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1879A4E-BBE7-8E4E-512D-06396822F45B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C4D1D0A-3E68-C062-91CF-68CD910CB966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BD2FEF7-4BD1-2C70-FF4C-3335AB17793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7E7F0B4-CA75-1B8E-3A91-6E2D8A15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F0140058-96C1-FC11-C84F-CA513105EFB9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207DECC-7640-A352-4082-8D2841AB8A91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5054DE5-21EC-B491-9924-302E57AEAE56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6A85079-3231-3C15-F08D-EEF77C1EFB5B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D9673940-76AE-C120-A28F-C4A09C0B3EA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60452FA-D134-65F1-D435-AAA309E6A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1DA44BCE-8EFA-8389-F574-ADC89C7A4158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0C54F66-4DA6-76B0-96C6-3866C564A540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9E50CEA8-A89E-E2D8-D9DF-C67520B99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CBD996E0-FF7E-3F3B-E1F8-50AC0C3A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5638FB21-E5E5-2B22-BCE1-41FF5B22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98B1AA6A-2046-B35A-03C6-876B793B1FFD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4609A159-82D8-66F8-6E82-E37BE185F307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641CED08-A95D-ADC3-05BD-16C26F8F53B7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E7ADF0E6-67EF-3CE9-CCFC-65D0E3CF95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999048" y="5981400"/>
            <a:ext cx="363340" cy="822999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5450ED82-43F3-C5B5-20E4-A47C9EF8335B}"/>
              </a:ext>
            </a:extLst>
          </p:cNvPr>
          <p:cNvSpPr txBox="1"/>
          <p:nvPr/>
        </p:nvSpPr>
        <p:spPr>
          <a:xfrm>
            <a:off x="7044457" y="1869326"/>
            <a:ext cx="48125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Be- und Entladesystem nach Kundenvorgabe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Sonderlösung für eingeschränkte Platzverhältnisse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Komponenten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Linearachse horizontal Typ B 100-D-ZSS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Linearachse vertikal Sonder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pneum. Typ SRU-plus 35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Doppelgreifeinheit Typ PGN-plus 160 mit BSWS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</a:rPr>
              <a:t>      </a:t>
            </a: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Drehteile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komplettes Achssystem inkl. Getriebe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4740657-D0BB-E716-717A-6AB0C6F87E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5013">
            <a:off x="965922" y="1567900"/>
            <a:ext cx="5229993" cy="4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7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FA321-0077-B7BE-EF13-6F7FED9E3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A8CCA92-280A-7D29-4B9D-13A9F18A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2-fach Schwenk-Greifeinheit	</a:t>
            </a:r>
            <a:br>
              <a:rPr lang="de-DE"/>
            </a:br>
            <a:r>
              <a:rPr lang="de-DE" sz="2400" b="0"/>
              <a:t>Be-/Entladen von Zylinderköpfen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7ECC97-4EA7-5064-17D1-A70DF6B095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– Metallverarbeitung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57AE6B3-BB21-71F3-FED2-6592DB221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7CCF65F-006B-5665-229B-86A76CE06295}"/>
              </a:ext>
            </a:extLst>
          </p:cNvPr>
          <p:cNvSpPr txBox="1"/>
          <p:nvPr/>
        </p:nvSpPr>
        <p:spPr>
          <a:xfrm>
            <a:off x="6846990" y="1338944"/>
            <a:ext cx="5010048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Schwenk-Greifeinheit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pneumatisch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kundenspezifische Schnittstelle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</a:rPr>
              <a:t>für den Anbau an Linearportal 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2x Greifer PHL-W 63-160-S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Abfrage 4 Positionen mit Näherungsschalter M8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4x Schwenkfinger GFS 40-180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Klemmung und Abfrage mit Näherungsschalter M8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Werkstückabfrage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Lichtschranke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1600" b="1"/>
            </a:br>
            <a:r>
              <a:rPr lang="de-DE" sz="1600">
                <a:solidFill>
                  <a:srgbClr val="003D6A"/>
                </a:solidFill>
              </a:rPr>
              <a:t>mit Ventiltechnik und Elektroverteiler komplett verdrahtet und verschlaucht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DA5FCBD-6EB4-2C30-3041-38A6C63B988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A20CF6C-EF2E-09AA-7912-3AA9B4A3E5D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D12C981-C1BF-BA79-81C7-45760BEB948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FFC42071-708F-7504-6FE8-EB722E3A365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29BE9B2-E352-5BB3-3A9D-DDB8E3E1834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892A2C1-218B-2645-4C8F-E8FC58D6FB0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82D7372-2BBE-C2AF-939E-B7DBBC64660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339EB59-D8DF-9BF5-C7A8-04BF38CBF1E6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1852654-5B7F-AE22-7F99-0943C610F2E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8385500-3818-B4A4-FE40-F76DBC5B2E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9CDA0B5-05B2-9FB1-62E7-8D11B34B6F09}"/>
              </a:ext>
            </a:extLst>
          </p:cNvPr>
          <p:cNvGrpSpPr/>
          <p:nvPr/>
        </p:nvGrpSpPr>
        <p:grpSpPr>
          <a:xfrm>
            <a:off x="4669163" y="6039351"/>
            <a:ext cx="2284290" cy="723308"/>
            <a:chOff x="3486608" y="2216930"/>
            <a:chExt cx="2284290" cy="72330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84D1890-FBA8-BBCD-8BBF-D35A373BCD6D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1" name="Grafik 124">
                <a:extLst>
                  <a:ext uri="{FF2B5EF4-FFF2-40B4-BE49-F238E27FC236}">
                    <a16:creationId xmlns:a16="http://schemas.microsoft.com/office/drawing/2014/main" id="{31D35102-00D3-B13B-AF9D-FC5D40910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2" name="Textfeld 127">
                <a:extLst>
                  <a:ext uri="{FF2B5EF4-FFF2-40B4-BE49-F238E27FC236}">
                    <a16:creationId xmlns:a16="http://schemas.microsoft.com/office/drawing/2014/main" id="{5A3134C6-6CD6-84A6-71E9-FF88DAE3BD3B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3" name="Textfeld 125">
                <a:extLst>
                  <a:ext uri="{FF2B5EF4-FFF2-40B4-BE49-F238E27FC236}">
                    <a16:creationId xmlns:a16="http://schemas.microsoft.com/office/drawing/2014/main" id="{49D21A5F-D493-ED24-EF40-018A2929833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4" name="Textfeld 123">
                <a:extLst>
                  <a:ext uri="{FF2B5EF4-FFF2-40B4-BE49-F238E27FC236}">
                    <a16:creationId xmlns:a16="http://schemas.microsoft.com/office/drawing/2014/main" id="{63D943F7-C667-31BB-8D17-69A9B695B7A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F65A0053-F688-29A9-0E03-808391CC4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635DB20-A2A4-F9C7-FF84-CD9C8727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6F9A5EF7-9557-A436-A6AE-D12D3B07BD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394068" y="6001304"/>
            <a:ext cx="789237" cy="7892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842A4A2-DFC4-CB2C-8F5F-E70F632F0A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328" y="5995219"/>
            <a:ext cx="828903" cy="828903"/>
          </a:xfrm>
          <a:prstGeom prst="rect">
            <a:avLst/>
          </a:prstGeom>
        </p:spPr>
      </p:pic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9591A310-A519-1CC9-70C6-9A8C54F8EBC4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72" name="Rechteck 80">
              <a:extLst>
                <a:ext uri="{FF2B5EF4-FFF2-40B4-BE49-F238E27FC236}">
                  <a16:creationId xmlns:a16="http://schemas.microsoft.com/office/drawing/2014/main" id="{E02918D0-E0E3-19EE-B274-02A4B9D806BF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Rechteck 81">
              <a:extLst>
                <a:ext uri="{FF2B5EF4-FFF2-40B4-BE49-F238E27FC236}">
                  <a16:creationId xmlns:a16="http://schemas.microsoft.com/office/drawing/2014/main" id="{E1D2DCF5-0EA4-19F9-0F2D-44A0F8E66DFC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Pfeil: nach rechts gekrümmt 82">
              <a:extLst>
                <a:ext uri="{FF2B5EF4-FFF2-40B4-BE49-F238E27FC236}">
                  <a16:creationId xmlns:a16="http://schemas.microsoft.com/office/drawing/2014/main" id="{0C0EE771-97C3-DB4D-EF72-4AE461C9ED32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5" name="Pfeil: nach links gekrümmt 83">
              <a:extLst>
                <a:ext uri="{FF2B5EF4-FFF2-40B4-BE49-F238E27FC236}">
                  <a16:creationId xmlns:a16="http://schemas.microsoft.com/office/drawing/2014/main" id="{5A747B2F-D740-BD6D-89E5-EE3A2A82A1A5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DA80805-AB11-EC53-84BF-0A097E6071CB}"/>
              </a:ext>
            </a:extLst>
          </p:cNvPr>
          <p:cNvGrpSpPr/>
          <p:nvPr/>
        </p:nvGrpSpPr>
        <p:grpSpPr>
          <a:xfrm>
            <a:off x="3651333" y="6175155"/>
            <a:ext cx="548472" cy="516973"/>
            <a:chOff x="1348804" y="2955415"/>
            <a:chExt cx="2213040" cy="2085946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068F69FE-E8C2-9A42-1505-0F9078C5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A3C7D1D8-C3B1-4F87-974E-C7EE3E8D8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B22EE24D-2BD1-A629-E5CE-B5E15167C888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Pfeil: Chevron 81">
              <a:extLst>
                <a:ext uri="{FF2B5EF4-FFF2-40B4-BE49-F238E27FC236}">
                  <a16:creationId xmlns:a16="http://schemas.microsoft.com/office/drawing/2014/main" id="{4C7C9F95-788A-A77C-0104-50117E31EA4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5ACF7DE3-5DAF-D49B-0D72-6FEE85D8C0FA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F9BC0181-A569-BD9D-A41A-1F4AA781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E3BA46B-16EB-2BC7-3E63-0C490F44CF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60" y="1842800"/>
            <a:ext cx="5997287" cy="37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5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</a:t>
            </a:r>
            <a:br>
              <a:rPr lang="de-DE"/>
            </a:br>
            <a:r>
              <a:rPr lang="de-DE" sz="2400" b="0"/>
              <a:t>Handling von Zylinderlaufbuchsen für Schiffsmotoren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D95DD7-C092-1ECA-E59A-1A0F78FB2E59}"/>
              </a:ext>
            </a:extLst>
          </p:cNvPr>
          <p:cNvSpPr txBox="1"/>
          <p:nvPr/>
        </p:nvSpPr>
        <p:spPr>
          <a:xfrm>
            <a:off x="6820588" y="1851750"/>
            <a:ext cx="5036450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Be- und Entladen einer Drehmaschine mit sehr schweren Zylinderlaufbuchsen (350 kg)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Hohe Flexibilität bei großem Bauteilespektrum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hohe Skalierbarkeit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Handhabung von schweren Bauteilen &gt;350 kg</a:t>
            </a:r>
          </a:p>
          <a:p>
            <a:pPr marL="628650" lvl="1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1600">
                <a:solidFill>
                  <a:srgbClr val="003D6A"/>
                </a:solidFill>
              </a:rPr>
              <a:t>Einfaches &amp; schnelles tauschen von Verschleißteilen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Aufsatzbacken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wechselbaren Spanneinsätzen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F66C685-308B-1247-5545-F93518413768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F114359-5AB1-AAFD-12DD-8D73776C6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B2756DCC-CE3E-5418-7099-C49D760D0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7A5EB20-29D8-491B-765C-56D3CE8AC469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F7CEE6D9-983C-6D8A-02E6-E3B73B523D0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4538D39-C9AB-B3B2-869E-4072A0805804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3E76BDC-878B-58BE-B2BF-0DF2BBE8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B7DFAFD7-B603-E85A-CAF5-B6B80FC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884" y="6049671"/>
            <a:ext cx="720000" cy="7200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8FB7BAB-17A0-ED0E-AA40-3B7C88DE98DD}"/>
              </a:ext>
            </a:extLst>
          </p:cNvPr>
          <p:cNvGrpSpPr/>
          <p:nvPr/>
        </p:nvGrpSpPr>
        <p:grpSpPr>
          <a:xfrm>
            <a:off x="4620260" y="6026170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5D33A6E9-505D-38B2-EDE7-77C5CADE9DD5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6B2E3E2B-6249-6076-7741-246475334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5F3B4ADC-7EBF-91DB-F0F8-25D709F04DFA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EB96CEB8-DCF5-30B4-43AE-2CD9234B670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57677E58-9F2F-ABF2-C52D-49A952A062ED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6DB0F728-005D-80BA-720B-A49CFA23F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5572FE6-0993-1CB2-706F-1CCC0E228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D4B60CC-A0AB-284F-226B-D0A817CCD580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6EDB9CE-A5EA-9941-9514-5E1434C687BB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9" name="Grafik 28" descr="Informationen mit einfarbiger Füllung">
              <a:extLst>
                <a:ext uri="{FF2B5EF4-FFF2-40B4-BE49-F238E27FC236}">
                  <a16:creationId xmlns:a16="http://schemas.microsoft.com/office/drawing/2014/main" id="{A1EBD147-C6B8-7BAF-EFF1-20CF447E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E2312764-EBDD-7EDB-16BB-181CC78B80D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483" y="1718663"/>
            <a:ext cx="363245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4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4B635-A5D3-9B7E-1853-E546D44A1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20B03C7-B746-21E7-C12B-3A11D467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2-fach Schwenk-Greifeinheit	</a:t>
            </a:r>
            <a:br>
              <a:rPr lang="de-DE"/>
            </a:br>
            <a:r>
              <a:rPr lang="de-DE" sz="2400" b="0"/>
              <a:t>Be-/Entladen von Zylinderköpfen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540EEB-9AE2-68BA-9AED-98B0982CF9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/>
              <a:t> – Drehen / Fräsen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9AED623-BB81-ED53-2D12-3CB87443A1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E199F6F4-BC95-A86A-0D6F-B543648181C0}"/>
              </a:ext>
            </a:extLst>
          </p:cNvPr>
          <p:cNvSpPr txBox="1"/>
          <p:nvPr/>
        </p:nvSpPr>
        <p:spPr>
          <a:xfrm>
            <a:off x="6837563" y="1176910"/>
            <a:ext cx="53544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Schwenk-Greifeinheit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anbaufertig an Kundenportal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Schwenken mit ERM 160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als C-Achse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Schwenken mit SRU+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externer Klemmung über Ringelement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Greifen an 2x Nullpunktspannbolzen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montiert in Werkstück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Ventiltechnik und Elektroverteiler komplett verdrahtet und verschlaucht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Projektabwicklung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  <a:latin typeface="Fago Pro" panose="02000506040000020004" pitchFamily="2" charset="0"/>
              </a:rPr>
              <a:t>Auslegung, Konstruktion und Montage durch SCHUNK</a:t>
            </a: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9DE58D2-B953-DA65-01B4-852A3E5630E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F0075F59-9D96-5945-7E3C-93E60EB5D29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4201F15-44C0-F830-524D-14D2AAE36C2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50CA56A-A3C3-1B01-C795-EA97E8E8A5E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4DEA013-AF0C-3F3B-DEC9-F211B30B03B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56E1D1A-02BF-D684-1679-BE20D1336A24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44DA555-C04A-6982-91A0-BFAEC2941D5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60EF9D21-123E-595F-5CB9-04682921466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D488669A-5BD0-E3DD-FA1B-EFAFFEF0C44B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E69FB6C-DFCF-4010-C8E1-B4916BE05C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AEDE4E8-EB66-3C3E-3D27-F3BCB6749C84}"/>
              </a:ext>
            </a:extLst>
          </p:cNvPr>
          <p:cNvGrpSpPr/>
          <p:nvPr/>
        </p:nvGrpSpPr>
        <p:grpSpPr>
          <a:xfrm>
            <a:off x="4669163" y="6039351"/>
            <a:ext cx="2284290" cy="723308"/>
            <a:chOff x="3486608" y="2216930"/>
            <a:chExt cx="2284290" cy="72330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219FA430-32E1-8B35-BE81-BCB315DDAE31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1" name="Grafik 124">
                <a:extLst>
                  <a:ext uri="{FF2B5EF4-FFF2-40B4-BE49-F238E27FC236}">
                    <a16:creationId xmlns:a16="http://schemas.microsoft.com/office/drawing/2014/main" id="{11DF1D91-CCA8-5E1A-12FE-445592221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2" name="Textfeld 127">
                <a:extLst>
                  <a:ext uri="{FF2B5EF4-FFF2-40B4-BE49-F238E27FC236}">
                    <a16:creationId xmlns:a16="http://schemas.microsoft.com/office/drawing/2014/main" id="{B2FC09BC-FEB9-73C8-44FA-A7DCB1AA2796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3" name="Textfeld 125">
                <a:extLst>
                  <a:ext uri="{FF2B5EF4-FFF2-40B4-BE49-F238E27FC236}">
                    <a16:creationId xmlns:a16="http://schemas.microsoft.com/office/drawing/2014/main" id="{80F19916-50BB-9C7A-C9F5-DB2B0BD41B17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4" name="Textfeld 123">
                <a:extLst>
                  <a:ext uri="{FF2B5EF4-FFF2-40B4-BE49-F238E27FC236}">
                    <a16:creationId xmlns:a16="http://schemas.microsoft.com/office/drawing/2014/main" id="{4FC70C73-AB36-8771-2336-35661F9BB094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4D8BC7BC-86B2-42C9-B0C8-116F5B5DE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F84E7E2-CDEF-BA7D-40F0-BE18E811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98327A41-5CA2-064E-D727-D937200CD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394068" y="6001304"/>
            <a:ext cx="789237" cy="78923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5444153-FDD0-49C1-EEA8-5A5CEF28F1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328" y="5995219"/>
            <a:ext cx="828903" cy="828903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516BC84-A3A2-858A-2A27-B6CFDB10373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2E1B39C1-0FCC-1C09-9A9A-956A0003F654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D7914C49-47D7-1A13-BE1C-2D07E88644C6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140C64A2-2879-033C-5F66-B699A04DFD68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9438ADD3-386B-C9A8-4390-5776F97A33C3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62924A9-2C3C-E183-E4EB-169D9885488D}"/>
              </a:ext>
            </a:extLst>
          </p:cNvPr>
          <p:cNvGrpSpPr/>
          <p:nvPr/>
        </p:nvGrpSpPr>
        <p:grpSpPr>
          <a:xfrm>
            <a:off x="3651333" y="6175155"/>
            <a:ext cx="548472" cy="516973"/>
            <a:chOff x="1348804" y="2955415"/>
            <a:chExt cx="2213040" cy="2085946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F1E1582C-B69F-876B-BB2D-F803B369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52410F30-E455-6A38-9637-FE711B94C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BFB141A3-7436-0A55-3CC7-1D2F35451DE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Pfeil: Chevron 64">
              <a:extLst>
                <a:ext uri="{FF2B5EF4-FFF2-40B4-BE49-F238E27FC236}">
                  <a16:creationId xmlns:a16="http://schemas.microsoft.com/office/drawing/2014/main" id="{74685833-A231-7594-78F6-0323293BE75A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BD6DC75B-E5DA-2182-586F-597A8834A831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5FEDFBA5-5977-FE7E-1E71-024A2C67A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8C67AC61-A14D-A4A2-2337-00572EED2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40" y="1714613"/>
            <a:ext cx="3815617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13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16378-54AB-BD8C-C822-3E282D343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428FE06-83AD-EE94-3D87-3EEA7579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de-DE">
                <a:latin typeface="Fago Pro"/>
              </a:rPr>
              <a:t>2-Achs-System mit Schwenk-/Greifeinheit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Be- und Entladung von Antriebswellen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E740F8-DCC4-D36E-39B6-D65A0B736A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- Verzahnmaschinen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83BDB6F-8699-A017-B1D6-1A9772336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3B04F63-CC4E-5045-CE92-33D36C6327F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B0A2B98-9091-6992-AB39-1810DAF5DE2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D0AC59E-019A-6AC2-C0EC-BFAE1732237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7850CE8-29BB-43DE-63EF-B94A9A65242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BB839C13-58D2-67C7-431D-DC25092B06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EECF31C-8AE1-3CC6-6D48-E4FC83FADD7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164A52F-32F9-A986-4EE2-B8A8153493E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57A9144-BEEB-8DF9-7916-B2ED782F0CB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2E06575-44C1-209F-72CC-1DC9572B1372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40D25847-BF43-0622-069B-D3675EF8A2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E8B3F29-725A-D2F3-D569-BCCA13EF6862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2BD943D-D7D5-62B9-F7DA-6149346FB8CD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9D08C19-51E9-4030-8A47-1400810A0C8D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5190F0D-9A31-C250-495A-7880D5E5A234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8A79EF7-66DB-7470-1B30-BB6273BB0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6" name="Pfeil: nach oben und unten 25">
              <a:extLst>
                <a:ext uri="{FF2B5EF4-FFF2-40B4-BE49-F238E27FC236}">
                  <a16:creationId xmlns:a16="http://schemas.microsoft.com/office/drawing/2014/main" id="{0EE61469-3544-DD31-815D-E6195D1FA230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2229F10-E7B2-1CED-499F-3D65E77743C5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9FFFD81C-CC77-1B75-0103-2A704AE0CD4F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3D1EF7F-0334-A0ED-3322-DF62265AC74D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DA98705E-C286-FAEC-20B5-2810D16D3353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50DC4D1-3CB0-400E-0277-0E096413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2" name="Pfeil: nach oben und unten 31">
              <a:extLst>
                <a:ext uri="{FF2B5EF4-FFF2-40B4-BE49-F238E27FC236}">
                  <a16:creationId xmlns:a16="http://schemas.microsoft.com/office/drawing/2014/main" id="{7B909715-90CB-F6EF-2600-E3E14680ACCF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FD05C81-B332-A0CB-6ACB-01E089E9A877}"/>
              </a:ext>
            </a:extLst>
          </p:cNvPr>
          <p:cNvGrpSpPr/>
          <p:nvPr/>
        </p:nvGrpSpPr>
        <p:grpSpPr>
          <a:xfrm>
            <a:off x="4605159" y="6137912"/>
            <a:ext cx="2325750" cy="612936"/>
            <a:chOff x="4558826" y="6178245"/>
            <a:chExt cx="2325750" cy="612936"/>
          </a:xfrm>
        </p:grpSpPr>
        <p:pic>
          <p:nvPicPr>
            <p:cNvPr id="34" name="Grafik 128">
              <a:extLst>
                <a:ext uri="{FF2B5EF4-FFF2-40B4-BE49-F238E27FC236}">
                  <a16:creationId xmlns:a16="http://schemas.microsoft.com/office/drawing/2014/main" id="{F7F5A43E-B77D-439D-92F6-B7AB9D4E2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5" name="Grafik 126">
              <a:extLst>
                <a:ext uri="{FF2B5EF4-FFF2-40B4-BE49-F238E27FC236}">
                  <a16:creationId xmlns:a16="http://schemas.microsoft.com/office/drawing/2014/main" id="{CBC4FFD1-E14B-2B19-E424-54AF5FFF1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6" name="Grafik 124">
              <a:extLst>
                <a:ext uri="{FF2B5EF4-FFF2-40B4-BE49-F238E27FC236}">
                  <a16:creationId xmlns:a16="http://schemas.microsoft.com/office/drawing/2014/main" id="{966F67A4-8550-88EC-C03C-A3D65315A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7" name="Textfeld 127">
              <a:extLst>
                <a:ext uri="{FF2B5EF4-FFF2-40B4-BE49-F238E27FC236}">
                  <a16:creationId xmlns:a16="http://schemas.microsoft.com/office/drawing/2014/main" id="{6F9A9D4D-012C-6C39-6623-70040041B1E2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8" name="Textfeld 125">
              <a:extLst>
                <a:ext uri="{FF2B5EF4-FFF2-40B4-BE49-F238E27FC236}">
                  <a16:creationId xmlns:a16="http://schemas.microsoft.com/office/drawing/2014/main" id="{23284449-9ED8-32B5-1B9E-E84023025017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9" name="Textfeld 123">
              <a:extLst>
                <a:ext uri="{FF2B5EF4-FFF2-40B4-BE49-F238E27FC236}">
                  <a16:creationId xmlns:a16="http://schemas.microsoft.com/office/drawing/2014/main" id="{11BF2487-9EC4-0CA3-8D36-C4B2E7391FD0}"/>
                </a:ext>
              </a:extLst>
            </p:cNvPr>
            <p:cNvSpPr txBox="1"/>
            <p:nvPr/>
          </p:nvSpPr>
          <p:spPr>
            <a:xfrm>
              <a:off x="600993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C0A68562-5155-7FF5-4024-3A5E338CA9C5}"/>
              </a:ext>
            </a:extLst>
          </p:cNvPr>
          <p:cNvSpPr txBox="1"/>
          <p:nvPr/>
        </p:nvSpPr>
        <p:spPr>
          <a:xfrm>
            <a:off x="7044458" y="1959754"/>
            <a:ext cx="48125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Be- und Entladesystem nach Kundenvorgabe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robuste Ausführung mit Sonderlösung für Schwenkeinheit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Komponenten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Linearachsen Typ B 180-C-ZSS / D 200-SSS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elektr. mit Getriebe Typ TK+025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</a:t>
            </a:r>
            <a:r>
              <a:rPr lang="de-DE" sz="1600" err="1">
                <a:solidFill>
                  <a:srgbClr val="003D6A"/>
                </a:solidFill>
              </a:rPr>
              <a:t>pneum</a:t>
            </a:r>
            <a:r>
              <a:rPr lang="de-DE" sz="1600">
                <a:solidFill>
                  <a:srgbClr val="003D6A"/>
                </a:solidFill>
              </a:rPr>
              <a:t>. Typ SRU-plus D35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Überlastschutz OPR-081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4-fach Greifeinheit Typ PGN-plus 100 mit BSWS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Getriebewellen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kompl. Achssystem inkl. Motoren und Stahlbau</a:t>
            </a:r>
            <a:endParaRPr lang="de-DE" sz="2000">
              <a:solidFill>
                <a:srgbClr val="003D6A"/>
              </a:solidFill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908A9062-0D65-9EB3-6ADD-F3B2EB3977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84335" y="5936327"/>
            <a:ext cx="363340" cy="9223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1B07D2-041B-D248-5F6D-1BF48BF7F1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62" y="1716231"/>
            <a:ext cx="542779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5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E78D1-98CB-E652-B70F-1249915AD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561F027-0617-8E2A-2D85-EDBA118D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Greifeinheit ELG	</a:t>
            </a:r>
            <a:br>
              <a:rPr lang="de-DE"/>
            </a:br>
            <a:r>
              <a:rPr lang="de-DE" sz="2400" b="0"/>
              <a:t>Be-/Entladen von Rohmaterial in/aus einer Sägemaschine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42523B5-7FA0-4E38-F8B3-62D77E9DB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D19B3A-4334-20CB-2EE9-323C1B6DA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de-DE"/>
              <a:t>Maschinenbeladung - Sägemaschinen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067903D-F07B-2890-5019-A368F1721946}"/>
              </a:ext>
            </a:extLst>
          </p:cNvPr>
          <p:cNvSpPr txBox="1"/>
          <p:nvPr/>
        </p:nvSpPr>
        <p:spPr>
          <a:xfrm>
            <a:off x="7056950" y="1743379"/>
            <a:ext cx="480008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Schwerlast Greifeinheit 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für Werkstückgewicht bis zu 200 kg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Kundenspezifischer Auffahrschutz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pneumatisch verriegelbar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Aufsatzbackenschnellwechsel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NSR-A 160</a:t>
            </a:r>
          </a:p>
          <a:p>
            <a:pPr>
              <a:buClr>
                <a:schemeClr val="bg2"/>
              </a:buClr>
              <a:buSzPct val="100000"/>
            </a:pPr>
            <a:endParaRPr lang="de-DE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Aufsatzbacken für unebene 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durch integrierte, gefederte, verzahnte Spannelemente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Roboter Justierspitze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Anbau integriert in Greifeinheit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F6F5F9D-31C5-2D28-2551-365BD02280DB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0798C96-D3A4-CE79-7B62-4681F6ED780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5958537-8092-5AAB-FA14-3E7B7A9AF3E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15C8837-30CC-7D1A-6E14-135F4CC7BE1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B132EA3-607C-2040-996F-CFA330262CB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9148D12-5168-BB2E-7C55-62F1C343C4F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39C6B39-0BD0-5333-E8CF-5FADED7822A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C405ED4-6805-9CD0-CDD9-B26B69B2401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E02C465-B05F-D786-270D-08F3728E32D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A5F6229-5D38-5982-EB15-7C8178DE2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BAC4C5-109F-674F-292E-409EBA63C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94" y="1940787"/>
            <a:ext cx="6060288" cy="3600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D502D9F-B6BD-B7D8-1548-3A2605BFA926}"/>
              </a:ext>
            </a:extLst>
          </p:cNvPr>
          <p:cNvGrpSpPr/>
          <p:nvPr/>
        </p:nvGrpSpPr>
        <p:grpSpPr>
          <a:xfrm>
            <a:off x="2543413" y="6126963"/>
            <a:ext cx="634615" cy="573872"/>
            <a:chOff x="4749430" y="2974495"/>
            <a:chExt cx="2215224" cy="210655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5A45AA2-B184-09B9-94A0-B792BF9933E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050394D-438F-4DF2-87BB-5133F717698A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9" name="Rechteck: obere Ecken abgeschnitten 8">
              <a:extLst>
                <a:ext uri="{FF2B5EF4-FFF2-40B4-BE49-F238E27FC236}">
                  <a16:creationId xmlns:a16="http://schemas.microsoft.com/office/drawing/2014/main" id="{85CDF9F2-E10D-0A96-CB72-92489BADC782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297CB72-6511-5F62-50B9-9DC4377249C0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: obere Ecken abgeschnitten 10">
              <a:extLst>
                <a:ext uri="{FF2B5EF4-FFF2-40B4-BE49-F238E27FC236}">
                  <a16:creationId xmlns:a16="http://schemas.microsoft.com/office/drawing/2014/main" id="{CBB588FD-FCEF-B257-2865-20D7C94F6C10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D76621D-E5F4-6AA6-0FA0-48239AA271BD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4DD1DA5-4EBC-F020-4057-D29C42AEAB42}"/>
              </a:ext>
            </a:extLst>
          </p:cNvPr>
          <p:cNvGrpSpPr/>
          <p:nvPr/>
        </p:nvGrpSpPr>
        <p:grpSpPr>
          <a:xfrm>
            <a:off x="3620599" y="6126965"/>
            <a:ext cx="612287" cy="559445"/>
            <a:chOff x="1359016" y="3758268"/>
            <a:chExt cx="947956" cy="78437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CA88951-3979-84C6-721E-BC48AD1A3BC1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51BF244-9FED-6BEF-6789-367E984AFCB8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4A66A42-51F8-8ADB-8400-406935C2EFF3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16512747-C12D-94B2-CAC3-08A6B4D3656A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rechts 17">
              <a:extLst>
                <a:ext uri="{FF2B5EF4-FFF2-40B4-BE49-F238E27FC236}">
                  <a16:creationId xmlns:a16="http://schemas.microsoft.com/office/drawing/2014/main" id="{B3104F6E-929D-F48D-DC84-B47D5D98C9DF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CE72F618-BD11-D97E-72E7-E8B282766B31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9BA56EBE-1CF1-1B51-AE6D-A6F14B4025E9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9A8141F8-BD10-0185-2E21-689C7F2A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759" y="6062552"/>
            <a:ext cx="2231329" cy="75597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196DBD0-DF47-D1A8-B393-5D5A5B392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497" y="6047754"/>
            <a:ext cx="706502" cy="70650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D097013-1955-E9C1-3F89-5BCD3B31C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228" y="5995219"/>
            <a:ext cx="828903" cy="8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5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E2BA-EFDE-44A2-AF76-1EDB6278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B7F269E-E59E-2064-CA32-8C348AEC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de-DE">
                <a:latin typeface="Fago Pro"/>
              </a:rPr>
              <a:t>2-Achs-System mit Schwenk-/Greifeinheit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Be- und Entladung Zahnrädern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58B5DB-6774-3C59-8590-77068B72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- Verzahnmaschinen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40AD783-3FEA-71D1-D167-1741C5896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60C64D0-C2AF-C870-BFF6-4164B1EE050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9A63F3F-0411-8235-9C1D-ABB9BCAEECC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B906C26-9534-4F81-D237-886B2C158D5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2FF288C-B3D7-7950-7A1A-1642F29CEFF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A27C61B-D504-CC55-84F7-2188AB1ACA72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688E779-11A2-BAA9-1340-9F57DC6DEED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91769A8-3CD5-4256-52F9-43919AE0A8B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991A5D0-B252-ED33-798A-4450F131A41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99A1316-3633-1818-2197-3C9CD72C24A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BC773E3-74BA-C039-EDAD-5F3CE1184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2A6A04D-2692-4565-B6C3-BBDC01FB3D71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0804612-D80C-C5C2-FFA9-F271BBACC4E1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6E23995-CC61-298A-EC02-85A8C9147F1D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DBF8AD3F-B8D2-A0FC-2D06-C72E214CAE2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FA01C38-276E-AE16-E27E-07F297F5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9" name="Pfeil: nach oben und unten 28">
              <a:extLst>
                <a:ext uri="{FF2B5EF4-FFF2-40B4-BE49-F238E27FC236}">
                  <a16:creationId xmlns:a16="http://schemas.microsoft.com/office/drawing/2014/main" id="{5F66ADF5-50BD-4E2D-095D-01E7180777E2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38649AB-2B16-3CEC-6EC4-52A3F942F0F0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91F1281-FDEC-CE07-05A9-63EEC691D8A0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34C26EC8-181E-D891-4908-F4490A03BA66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F5F6ED9-9140-AC0B-CE74-831434BBBDF1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C184D788-0F5D-ADF3-4412-BE91B8B6B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5" name="Pfeil: nach oben und unten 34">
              <a:extLst>
                <a:ext uri="{FF2B5EF4-FFF2-40B4-BE49-F238E27FC236}">
                  <a16:creationId xmlns:a16="http://schemas.microsoft.com/office/drawing/2014/main" id="{C5BCCF30-D61A-B87A-D859-9E3993EFA3BA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2A504FA-2141-16D3-C056-5B01035F956F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7" name="Grafik 128">
              <a:extLst>
                <a:ext uri="{FF2B5EF4-FFF2-40B4-BE49-F238E27FC236}">
                  <a16:creationId xmlns:a16="http://schemas.microsoft.com/office/drawing/2014/main" id="{92A565B1-9175-9E4A-B8EC-D4B8C12E9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8" name="Grafik 126">
              <a:extLst>
                <a:ext uri="{FF2B5EF4-FFF2-40B4-BE49-F238E27FC236}">
                  <a16:creationId xmlns:a16="http://schemas.microsoft.com/office/drawing/2014/main" id="{B84CA25B-3F85-077A-BF8E-BD83030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9" name="Grafik 124">
              <a:extLst>
                <a:ext uri="{FF2B5EF4-FFF2-40B4-BE49-F238E27FC236}">
                  <a16:creationId xmlns:a16="http://schemas.microsoft.com/office/drawing/2014/main" id="{126C7311-54F9-9338-4714-40E998BB0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40" name="Textfeld 127">
              <a:extLst>
                <a:ext uri="{FF2B5EF4-FFF2-40B4-BE49-F238E27FC236}">
                  <a16:creationId xmlns:a16="http://schemas.microsoft.com/office/drawing/2014/main" id="{87A03107-897D-BF64-AE2A-5D8EB89DA00E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41" name="Textfeld 125">
              <a:extLst>
                <a:ext uri="{FF2B5EF4-FFF2-40B4-BE49-F238E27FC236}">
                  <a16:creationId xmlns:a16="http://schemas.microsoft.com/office/drawing/2014/main" id="{19ACC48F-2567-0A59-3776-C30E693C1202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2" name="Textfeld 123">
              <a:extLst>
                <a:ext uri="{FF2B5EF4-FFF2-40B4-BE49-F238E27FC236}">
                  <a16:creationId xmlns:a16="http://schemas.microsoft.com/office/drawing/2014/main" id="{8789A195-FF31-FBDE-A9D6-ECBB26D87363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3" name="Grafik 42">
            <a:extLst>
              <a:ext uri="{FF2B5EF4-FFF2-40B4-BE49-F238E27FC236}">
                <a16:creationId xmlns:a16="http://schemas.microsoft.com/office/drawing/2014/main" id="{0F029990-B08F-98AE-1E99-A9910AF13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836FDFF2-2ABC-1385-6EFB-88CAB61F4F2F}"/>
              </a:ext>
            </a:extLst>
          </p:cNvPr>
          <p:cNvSpPr txBox="1"/>
          <p:nvPr/>
        </p:nvSpPr>
        <p:spPr>
          <a:xfrm>
            <a:off x="7044457" y="1658314"/>
            <a:ext cx="481258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Be- und Entladesystem nach Kundenvorgabe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robuste Ausführung mit Sonderlösung für Schwenkeinheit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Komponenten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Linearachsen Typ D 240-SSS / D 200-ZSS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elektr. </a:t>
            </a:r>
            <a:r>
              <a:rPr lang="de-DE" sz="1600" err="1">
                <a:solidFill>
                  <a:srgbClr val="003D6A"/>
                </a:solidFill>
              </a:rPr>
              <a:t>Sonder</a:t>
            </a:r>
            <a:r>
              <a:rPr lang="de-DE" sz="1600">
                <a:solidFill>
                  <a:srgbClr val="003D6A"/>
                </a:solidFill>
              </a:rPr>
              <a:t> mit Riemenantrieb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Drehdurchführung DDF-2-40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Doppelgreifeinheit Typ PGN-plus 125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Zahnräder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kompl. Achssystem inkl. Getriebe und Servomotoren</a:t>
            </a: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8B89B871-F79F-384C-D3E5-406962AAB0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893" y="1639459"/>
            <a:ext cx="4669707" cy="40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77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AADD8-E625-57A0-CECE-D78557114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786FEE-328D-52DA-EBF7-FBEB24E2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72953" cy="1020318"/>
          </a:xfrm>
        </p:spPr>
        <p:txBody>
          <a:bodyPr/>
          <a:lstStyle/>
          <a:p>
            <a:r>
              <a:rPr lang="de-DE">
                <a:latin typeface="Fago Pro"/>
              </a:rPr>
              <a:t>2-Achs-System mit </a:t>
            </a:r>
            <a:r>
              <a:rPr lang="de-DE" err="1">
                <a:latin typeface="Fago Pro"/>
              </a:rPr>
              <a:t>Entgratspindel</a:t>
            </a:r>
            <a:r>
              <a:rPr lang="de-DE">
                <a:latin typeface="Fago Pro"/>
              </a:rPr>
              <a:t> + Greifer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Entladen und Entgraten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E1ED26-9ACA-20A6-CA76-E741C5DF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- Sägemaschinen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231A645-0E16-EC4A-CE92-80911F442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5C05DCC-A919-2879-9B1D-F84FF1F6B61B}"/>
              </a:ext>
            </a:extLst>
          </p:cNvPr>
          <p:cNvSpPr txBox="1"/>
          <p:nvPr/>
        </p:nvSpPr>
        <p:spPr>
          <a:xfrm>
            <a:off x="7143062" y="2115163"/>
            <a:ext cx="47139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Mehrachssystem mit 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Aufgabe: Entladen einer Sägemaschine mit anschließendem Entraten der Werkstücke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Mehrwert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Mit einem Handling werden zwei Aufgaben automatisiert. Das Entnehmen von Profilabschnitten inkl. Entgraten.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Profilstähle im Gewichtsbereich bis 50 kg </a:t>
            </a: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Großes Teilespektrum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Teiledurchmesser 20–103 mm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FC8CB10-2A6E-8B75-C998-BEAD61CEC44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F68158F-5BA1-5B99-ECA1-A1A920278BBF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1C679E0-C303-5FDC-5DC1-627FF643CB5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558D44C-E6CB-E383-A6FE-9C85FE54C66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1B5FE82-BEA0-43F3-43AE-E34771FE61E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D64B886-A509-71AB-8B94-8FC537230C9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86F34D4-5BFE-31AA-F8F3-3EB2A52A447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A324AFC-8748-01D9-DEFA-F382FD251356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F4DAA09-6F75-EAE6-D8C8-F6F030F4F47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353627B-48B4-1FA9-40A7-3AAEEAA52D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01F9836-FC1C-6228-2D26-7D43B65CF6BC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D56D683-0D33-EDBA-A5FC-17994F82E191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B145CA3-D20B-D997-3B41-82B0D9B75C60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B48B44D-9D3C-B85D-4896-2FF62819B92C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95BBB20-E81E-4888-22F3-74F7A1AC0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D966AAA4-DE6B-D32C-B9AE-E2E03864DED1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54E3634-2434-4909-CC5D-FA14E7689054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8EF2F3F-CF55-A9C7-C6B2-A301A63B6A75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318A6E0-7C09-27AD-08CA-4D4DD3D47AE1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5C7A30D-BCFF-F411-8531-70F929F4F9E5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8F85C4B1-DAC0-90E8-40AF-521DA03E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CD43E0BB-E937-9D5B-CDCD-26C717004F1E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015FE85-115B-A5FA-5B68-9B6E24D074C1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A2C17034-6FD7-BBCA-69DB-D3023C7DB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A4B41EA5-8580-6BFE-9826-7F97A287D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09AE5D4E-E47F-500B-0EFB-47BFFC0E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254EC9E8-8D1D-3AEE-725D-AD2F52C069BA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F51C6DC6-CA1C-26F7-2AEE-FE440BFBE7EE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E5E240F1-0A5B-A2B9-6CBE-D2871D400C63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17E0E71-985F-061D-29EE-E84F374F6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84335" y="5936327"/>
            <a:ext cx="363340" cy="92238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5B67BC-4B5E-F6F8-6F76-799D6B73443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36" y="2105986"/>
            <a:ext cx="6479925" cy="35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43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EBF00-B525-E3C3-8722-FD8E2EBB5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6092ED9-D3FF-745D-F84B-9F5514E5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de-DE">
                <a:latin typeface="Fago Pro"/>
              </a:rPr>
              <a:t>2-Achs-System mit Schwenk-/Greifeinheit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Be- und Entladung von Antriebswellen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6FFEAA-3860-1244-F6F7-8BB2A5EBF9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- Schleifmaschine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CAA0D3F-A4CF-6BC6-E4E7-3652DC24B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62FC42FF-4558-35FB-E478-24709B5FF9D1}"/>
              </a:ext>
            </a:extLst>
          </p:cNvPr>
          <p:cNvSpPr txBox="1"/>
          <p:nvPr/>
        </p:nvSpPr>
        <p:spPr>
          <a:xfrm>
            <a:off x="7044458" y="1819082"/>
            <a:ext cx="48125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Be- und Entladesystem inkl. Schwenk-/Greifeinheit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robuste Ausführung für schwierige Umgebung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Komponenten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Linearachsen Typ G-160 / G-120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elektr. mit Getriebe Typ TK+025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</a:t>
            </a:r>
            <a:r>
              <a:rPr lang="de-DE" sz="1600" err="1">
                <a:solidFill>
                  <a:srgbClr val="003D6A"/>
                </a:solidFill>
              </a:rPr>
              <a:t>pneum</a:t>
            </a:r>
            <a:r>
              <a:rPr lang="de-DE" sz="1600">
                <a:solidFill>
                  <a:srgbClr val="003D6A"/>
                </a:solidFill>
              </a:rPr>
              <a:t>. Typ SRU-plus 40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Doppelgreifeinheit Typ PGN-plus 125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Antriebswellen mit Verzahnung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Komplettes Achssystem inkl. Antriebe und Stahlbau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65D9A79C-D123-D6A0-73BC-421DF04912DA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200084-B952-2476-D192-59D08CDFD51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D19ED91-7D0D-C2DD-A268-1141ABD7F74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ACBEA02-B53E-00A0-7E05-32A3DA20C05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F49A458-DBD7-2BC3-1D2A-CC12762AB43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94972C2-8B37-23EF-E012-35DAB0A4EF8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54E1F45-3361-4A9A-FCCB-904AC61E55A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BD14EEC-F9B9-8096-B2FB-86380C00ED7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02F82BB-76C7-C605-1F3C-1A3D830ABFC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42612F9-D072-9837-6707-9EFF8B2222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E74A246-8896-475C-AC3F-15F57CB2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90" y="3746390"/>
            <a:ext cx="2536769" cy="1859303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069E548-A8E8-4B3B-C9BA-B44CD258F830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7C7CD8D-0D1B-9D45-2017-245926D2CA3A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E62E024-AAED-8720-5A4E-5D650771CDF5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CB9A6CF-68E3-D965-49EF-FD017EF6F97C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FFEC11F-9B16-CCFA-6ED1-D857E5E1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B532BF67-6130-87B7-9B39-2A061F56E220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93E6B0A-EC5D-A32B-A90B-2D5BB70673D6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A972D529-9093-2751-2147-604DF1558F3C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4FDF5AE-37D8-5AB7-F19A-798DD3E55A36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19E6DC6D-8BF1-44B8-97B0-09594C4784DF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793F0CB4-6556-B7A3-94D4-5E0C9E9AF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FC5902DC-3FD4-825F-74EE-A7158495ED0C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90737A4-BDEC-9427-858B-2F1A46715CE3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CEAEC0E7-F5E5-952A-E10C-6A2F920C1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734C231C-6032-8864-BDE8-2CE5646B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3F8F77D8-3D1A-17B8-ECC1-816FBF4A2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98333F70-B547-C9AE-0E1B-DE8D22512B47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D4CE4379-8B37-CEEE-6C4A-CBF12426C2FF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A2ADA3F8-2080-FBEB-C2C6-415DB97BE8B5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F52F25A4-6BBF-4E63-44FA-7ABE1A22E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5C97439-D031-3811-7328-53035EA12F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97" y="1485084"/>
            <a:ext cx="4074386" cy="43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4133A-3E2D-7AFC-EE56-B31D158B7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A43748-1687-85B1-429E-653E41364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de-DE">
                <a:latin typeface="Fago Pro"/>
              </a:rPr>
              <a:t>2-Achs-System mit Schwenk-/Greifeinheit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Be- und Entladung von Zahnrädern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A7E414-C274-48DE-2646-78D69E01A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- Verzahnmaschinen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CDB8D06-C9FF-1277-1B8C-8B3FFF1C8B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3AB0069B-C343-8CBC-5AD0-390270BE85F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743A645-4C8F-EE8B-2561-5B0C742A56D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6D3BAFC-2A83-D97B-D469-0C8A949FA4C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B3BF10F-2499-F7A2-A3B3-F1EB91B7C24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FE684B2-475E-2CB2-8F1C-C079179C1499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4D1FC25-D1DA-80A6-A25B-53F658EF9C6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E7124C4-86EA-E2F1-AA3F-881D17EAB68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D04A74BF-71C9-D0A9-B200-999598763BD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D88EC25-5D6D-0CFF-14F7-27202DEB2B0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DC3AE11E-9BB9-1A34-1E4E-47B82A84E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0174D13-6FB5-C113-FC25-148E67A17559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A96053C-2933-1F70-9980-25EA40D87782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25A4372B-9751-A0B1-22AE-72A705FA53E7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ECA7431-3E6E-AC52-282A-90BC7DC694A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6FF99605-1CB1-D092-E64A-58CFB0F1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8FAC9BF9-5AA9-7C93-3979-0D8053B80532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DB384E3-7FDE-5C38-F32F-D8075CB30F8A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38B01224-DD06-2999-D3EC-2007CFCE205D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B30DEEEC-9A3D-507D-5AAE-E998A932E65A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0E4BB8A8-300A-F819-CC6C-EA2EBEBE9239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528E4C50-1B8F-C51D-603C-0F8723C6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C90CA569-5A67-06B5-A60E-FF6DFE12A2C8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C25ADE66-294E-6D72-04F8-5E5C5F5FF425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C9ACB772-E8B4-45D3-72B8-853E47CF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640574B1-8769-7F76-8874-36DEF72A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598597F7-5F99-6C04-6AAD-286213403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394CF0BD-6112-E014-A347-0803E35B2CCE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6640CA5D-33A0-6261-CE84-16DB04A8BC3D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ADC9B406-62A5-F94F-50C7-B0AE4903A80F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315317A7-95FB-F02F-8D4C-BA52B7F2CC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4C0218FB-1C51-999C-0392-42D67D464C19}"/>
              </a:ext>
            </a:extLst>
          </p:cNvPr>
          <p:cNvSpPr txBox="1"/>
          <p:nvPr/>
        </p:nvSpPr>
        <p:spPr>
          <a:xfrm>
            <a:off x="7044457" y="1718603"/>
            <a:ext cx="481258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Be- und Entladesystem nach Kundenvorgabe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robuste Ausführung mit Sonderlösung für Schwenkeinheit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Komponenten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Linearachsen Typ D 200-SSS / 2x B 80-C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</a:t>
            </a:r>
            <a:r>
              <a:rPr lang="de-DE" sz="1600" err="1">
                <a:solidFill>
                  <a:srgbClr val="003D6A"/>
                </a:solidFill>
              </a:rPr>
              <a:t>pneum</a:t>
            </a:r>
            <a:r>
              <a:rPr lang="de-DE" sz="1600">
                <a:solidFill>
                  <a:srgbClr val="003D6A"/>
                </a:solidFill>
              </a:rPr>
              <a:t>. Typ SRU-plus 40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Doppelgreifeinheit Typ PGN-plus 125 mit BSWS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Analoger Positionssensor zur Teileerkennung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Zahnräder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Komplettes Achssystem inkl. Servomotoren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A4829E1-2B83-BA46-F681-8D0A6CE6DA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39" y="1576450"/>
            <a:ext cx="3784316" cy="4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20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73574-CF8C-03DF-0CB4-967DFC29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84EBEF4-EF24-AD43-E460-1352B77B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de-DE">
                <a:latin typeface="Fago Pro"/>
              </a:rPr>
              <a:t>2-Achs-System mit Schwenk-/Greifeinheit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Be- und Entladung von Wellen und Lagerringe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1A47DE-DC8C-1BCC-65EB-3F4C454232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sz="1800" b="1">
                <a:solidFill>
                  <a:schemeClr val="bg2"/>
                </a:solidFill>
              </a:rPr>
              <a:t>Maschinenbeladung</a:t>
            </a:r>
            <a:r>
              <a:rPr lang="de-DE">
                <a:latin typeface="Fago Pro"/>
              </a:rPr>
              <a:t> - Schleifmaschine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B021C00-9938-D92A-106C-1237E19CDF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C9C0D92-F836-566A-C94F-FD26477BB58A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7CCB692-7A50-C501-9F38-26BEC57423B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8E17786-FF8F-B4D4-2D43-0F59CA5868F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5EA378C-4365-986C-E60B-49A1D770928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0A196C6-E534-8B40-3A86-1C2C1AD13B1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8F67AA0-EEEC-537B-589B-D109CB6C9914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2D72F91-E41A-D12E-5575-5CFE0FDCD91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69A655E5-2E88-F5C8-DD5D-14E29A51CE5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2281A69A-95EF-5ACC-DBEA-D2C2D4B4803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7A9A35C-11F7-1DAC-B1DC-C0EC7B299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8824D0D-0267-4505-5A01-0FD8026CF1B5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6BB225E-8855-DEE1-56CC-69AFCACF6FD0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46D9ABB-F74A-54EF-1743-F66F0A7BC7BF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46D12B9-1DBF-D6C2-E52F-EDDB4DC406EE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B744CCB-6E65-68E3-1540-E6F720F4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AA45583E-4F7C-BEA6-14A9-AC50BACD2B56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54A6022-59E0-8BF5-4B38-15D4022FEA8E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9A73D39-20BA-B178-85F2-E22276F005EA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AD835285-651E-C2D9-4201-60AD1ADCB757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DD1B37BF-BC3D-F4C1-3C78-15D016C3F9F1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3414B65-90E4-1F95-7AC2-5A5A0B369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915346F1-0FB7-C996-A6CA-EABEA6EBCE1D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23987AD2-C021-CDC0-5998-A15373907EBD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BA936F12-163B-0ACB-3091-F37A7DC5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0FD5B3D9-584C-B1ED-2226-027418160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63576D4A-B513-0642-C95A-4BA44D5F4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3223558E-7A76-8A85-CFCE-199A39B0BAD5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D11FE768-50EF-6E19-7685-194E811F3FF5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3C03F6EC-2B46-B293-1B44-89723607486C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F6ACF4A3-B264-8F8B-44D0-65625E5B0E40}"/>
              </a:ext>
            </a:extLst>
          </p:cNvPr>
          <p:cNvSpPr txBox="1"/>
          <p:nvPr/>
        </p:nvSpPr>
        <p:spPr>
          <a:xfrm>
            <a:off x="7044457" y="1718602"/>
            <a:ext cx="48125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Be- und Entladesystem nach Kundenvorgabe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robuste Ausführung mit Sonderlösung für Schwenkeinheit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Komponenten</a:t>
            </a:r>
          </a:p>
          <a:p>
            <a:pPr marL="342900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Linearachsen Typ D 240-ZSS / D 200-SSS</a:t>
            </a:r>
          </a:p>
          <a:p>
            <a:pPr marL="342900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Schwenkachse elektr. mit Getriebe Typ NP+035</a:t>
            </a:r>
          </a:p>
          <a:p>
            <a:pPr marL="342900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Doppelgreifeinheit Typ PGN-plus 125</a:t>
            </a:r>
          </a:p>
          <a:p>
            <a:pPr marL="342900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Analoger Positionssensor zur Teileerkennung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Werkstücke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Wellen und Lagerringe</a:t>
            </a:r>
          </a:p>
          <a:p>
            <a:pPr>
              <a:buClr>
                <a:schemeClr val="bg2"/>
              </a:buClr>
              <a:buSzPct val="100000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Lieferumfang</a:t>
            </a:r>
            <a:br>
              <a:rPr lang="de-DE" sz="20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Komplettes Achssystem inkl. Servomotoren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A73A8E9E-0B0A-058C-0B89-4838199C1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403610" y="6015254"/>
            <a:ext cx="363340" cy="822999"/>
          </a:xfrm>
          <a:prstGeom prst="rect">
            <a:avLst/>
          </a:prstGeom>
        </p:spPr>
      </p:pic>
      <p:sp>
        <p:nvSpPr>
          <p:cNvPr id="4" name="Kreis: nicht ausgefüllt 3">
            <a:extLst>
              <a:ext uri="{FF2B5EF4-FFF2-40B4-BE49-F238E27FC236}">
                <a16:creationId xmlns:a16="http://schemas.microsoft.com/office/drawing/2014/main" id="{76554648-4512-1F99-66CF-1BDDD6AEAA81}"/>
              </a:ext>
            </a:extLst>
          </p:cNvPr>
          <p:cNvSpPr/>
          <p:nvPr/>
        </p:nvSpPr>
        <p:spPr>
          <a:xfrm>
            <a:off x="605978" y="6218878"/>
            <a:ext cx="431107" cy="443345"/>
          </a:xfrm>
          <a:prstGeom prst="don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819026-BE54-B3F9-3941-094F73835A6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230" y="1715911"/>
            <a:ext cx="3740021" cy="3335864"/>
          </a:xfrm>
          <a:prstGeom prst="rect">
            <a:avLst/>
          </a:prstGeom>
        </p:spPr>
      </p:pic>
      <p:pic>
        <p:nvPicPr>
          <p:cNvPr id="9" name="Grafik 8" descr="Lupe Silhouette">
            <a:extLst>
              <a:ext uri="{FF2B5EF4-FFF2-40B4-BE49-F238E27FC236}">
                <a16:creationId xmlns:a16="http://schemas.microsoft.com/office/drawing/2014/main" id="{0CEC60E9-4FD5-09D1-543E-1CDA5A8E15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53352" y="4189265"/>
            <a:ext cx="1482678" cy="148267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DD42014-C038-A9E7-1541-2F8D25E96D8E}"/>
              </a:ext>
            </a:extLst>
          </p:cNvPr>
          <p:cNvSpPr/>
          <p:nvPr/>
        </p:nvSpPr>
        <p:spPr>
          <a:xfrm>
            <a:off x="916098" y="2991499"/>
            <a:ext cx="2597420" cy="2597420"/>
          </a:xfrm>
          <a:prstGeom prst="ellipse">
            <a:avLst/>
          </a:prstGeom>
          <a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4793"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11252B7-52FB-53CD-16E1-0AC648DEB05B}"/>
              </a:ext>
            </a:extLst>
          </p:cNvPr>
          <p:cNvCxnSpPr>
            <a:cxnSpLocks/>
          </p:cNvCxnSpPr>
          <p:nvPr/>
        </p:nvCxnSpPr>
        <p:spPr>
          <a:xfrm>
            <a:off x="2810577" y="3147461"/>
            <a:ext cx="2233061" cy="128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343DAEDB-DD56-205C-4043-25FC59616DC7}"/>
              </a:ext>
            </a:extLst>
          </p:cNvPr>
          <p:cNvCxnSpPr>
            <a:cxnSpLocks/>
            <a:stCxn id="12" idx="4"/>
          </p:cNvCxnSpPr>
          <p:nvPr/>
        </p:nvCxnSpPr>
        <p:spPr>
          <a:xfrm flipV="1">
            <a:off x="2214808" y="5188017"/>
            <a:ext cx="2722952" cy="400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377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FDB7C-2A03-FA47-F2F7-1FF784D9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DBFD235-C1F4-B9EF-2092-98A00514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2-Achs-System mit Schwenk-/Greifeinheit</a:t>
            </a:r>
            <a:br>
              <a:rPr lang="de-DE"/>
            </a:br>
            <a:r>
              <a:rPr lang="de-DE" sz="2400" b="0"/>
              <a:t>Be- und Entladung von Zahnrädern</a:t>
            </a:r>
            <a:endParaRPr lang="de-DE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1A50C54-880E-3ABF-FB5D-8846C28AA9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480DAF-C71F-02C8-C804-2413E74FC9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Maschinenbeladung - Schleifmaschine</a:t>
            </a:r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D15B824-6C8F-1D89-C550-E405E4593B0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F69004D-EBE0-F875-AABA-9C3AFDB2D77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2853357-93BA-5763-C375-13FD5C11028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634607E-5467-3E4E-4771-A71EE503E8A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D94CC69-3DC1-E95B-3D63-084CCD39488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626D65F-442F-BCD7-9829-8CB326FE031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72F7286-20F8-B7D2-6206-FB07D9F8355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9217F10-1011-C013-CC2E-D17C98C1C25C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BFD602-FC9A-9E54-43B8-8CD7E22740D2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4FF299F5-486B-F0C6-7435-5791BD57AD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4765E39-041C-42D0-E6FC-815163870506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CD6639B-F617-2C6D-AEC0-CC44E74F5AC2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6C3B084-C44B-2D8F-FA2C-71AA1D97C5AF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3327E50-722B-90A2-1531-24756DCF785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B48A68B2-BC9B-CA46-BB3A-2546DD3CB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D9397767-6658-59A9-6E6A-9005E1D3354A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C0031DE-ECA7-5DD0-322F-F4609321078D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8755FF0A-4B48-9324-C0A5-589005BCC0F4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1E8F57A-DF62-6FFD-5915-14A75930DFCE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EAED974-ADC9-E9F8-B847-10B2A35E52E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E5CEF914-7FB5-7570-CBA9-9CB3A9F70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28E970C0-BA6B-7BE1-1C97-579CF310DA6C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66F2E1F-5AA3-51F8-3809-84F1659233E9}"/>
              </a:ext>
            </a:extLst>
          </p:cNvPr>
          <p:cNvGrpSpPr/>
          <p:nvPr/>
        </p:nvGrpSpPr>
        <p:grpSpPr>
          <a:xfrm>
            <a:off x="4605159" y="6137912"/>
            <a:ext cx="2306700" cy="612936"/>
            <a:chOff x="4558826" y="6178245"/>
            <a:chExt cx="2306700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EDE8293E-12AB-AEFD-7CAF-904A98C8E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8C7BF077-AA00-CBB1-8E35-5966BCCAB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E65505E4-1899-376D-3BD5-5613EF5B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16933E75-8684-F218-987C-E6A41111F9F6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B1305A95-AB67-7D90-B7CF-A4696EAC36EA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6E4A45E5-48EA-734D-8182-16FD59603FBA}"/>
                </a:ext>
              </a:extLst>
            </p:cNvPr>
            <p:cNvSpPr txBox="1"/>
            <p:nvPr/>
          </p:nvSpPr>
          <p:spPr>
            <a:xfrm>
              <a:off x="599088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CA69EA7E-A487-DA4C-455C-DD5AB12638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33A2163A-15AD-92D4-F9BF-248FE6846234}"/>
              </a:ext>
            </a:extLst>
          </p:cNvPr>
          <p:cNvSpPr txBox="1"/>
          <p:nvPr/>
        </p:nvSpPr>
        <p:spPr>
          <a:xfrm>
            <a:off x="7044458" y="1839178"/>
            <a:ext cx="48125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Be- und Entladesystem nach Kundenvorgabe</a:t>
            </a:r>
            <a:br>
              <a:rPr lang="de-DE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robuste Ausführung mit modularen EOA-Werkzeugen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Komponenten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rgbClr val="003D6A"/>
                </a:solidFill>
              </a:rPr>
              <a:t>Linearachsen Typ D 240-C-ZSS / D 145-SSS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 dirty="0" err="1">
                <a:solidFill>
                  <a:srgbClr val="003D6A"/>
                </a:solidFill>
              </a:rPr>
              <a:t>Schwenkopf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pneum</a:t>
            </a:r>
            <a:r>
              <a:rPr lang="de-DE" sz="1600" dirty="0">
                <a:solidFill>
                  <a:srgbClr val="003D6A"/>
                </a:solidFill>
              </a:rPr>
              <a:t>. Typ SRH-plus 25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 dirty="0" err="1">
                <a:solidFill>
                  <a:srgbClr val="003D6A"/>
                </a:solidFill>
              </a:rPr>
              <a:t>Andrückeinheit</a:t>
            </a:r>
            <a:r>
              <a:rPr lang="de-DE" sz="1600" dirty="0">
                <a:solidFill>
                  <a:srgbClr val="003D6A"/>
                </a:solidFill>
              </a:rPr>
              <a:t> ADE-01 </a:t>
            </a:r>
            <a:r>
              <a:rPr lang="de-DE" sz="1600" dirty="0" err="1">
                <a:solidFill>
                  <a:srgbClr val="003D6A"/>
                </a:solidFill>
              </a:rPr>
              <a:t>Sonder</a:t>
            </a:r>
            <a:endParaRPr lang="de-DE" sz="1600" dirty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rgbClr val="003D6A"/>
                </a:solidFill>
              </a:rPr>
              <a:t>2x Greifer Typ PZB-plus 64 mit Werkstückreinigung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Werkstücke</a:t>
            </a:r>
            <a:br>
              <a:rPr lang="de-DE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Zahnräder</a:t>
            </a:r>
          </a:p>
          <a:p>
            <a:pPr>
              <a:buClr>
                <a:schemeClr val="bg2"/>
              </a:buClr>
              <a:buSzPct val="100000"/>
            </a:pPr>
            <a:endParaRPr lang="de-DE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dirty="0">
                <a:solidFill>
                  <a:srgbClr val="003D6A"/>
                </a:solidFill>
              </a:rPr>
              <a:t>Lieferumfang</a:t>
            </a:r>
            <a:br>
              <a:rPr lang="de-DE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Komplettes Achssystem inkl. Servomotoren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5C2E1B32-9DFA-5BB5-683C-2FA137E98C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090414"/>
            <a:ext cx="6376749" cy="3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4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362F3-91EA-B731-F425-AA558C6B4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411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182F7-10E7-2ACA-3AD1-96F435B4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Greifeinheit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von Zylinderlaufbuchsen für Schiffsmotoren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F907B3-D47B-404E-C87B-895212E07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8762F7-DB10-8AA0-3837-97422D9218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  <a:endParaRPr lang="en-US"/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C43A45B5-74D3-9A26-6EAA-7805C48B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0396" y="2102785"/>
            <a:ext cx="3814077" cy="41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496C2CF-2F78-91B8-1F39-16EF81DB0A10}"/>
              </a:ext>
            </a:extLst>
          </p:cNvPr>
          <p:cNvSpPr txBox="1"/>
          <p:nvPr/>
        </p:nvSpPr>
        <p:spPr>
          <a:xfrm>
            <a:off x="7762879" y="2029884"/>
            <a:ext cx="409599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1 x Schwerlast-Schnellwechseladapter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SWS-L-510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DD3C61D-F201-6356-EEA8-CF21762E6D7D}"/>
              </a:ext>
            </a:extLst>
          </p:cNvPr>
          <p:cNvSpPr txBox="1"/>
          <p:nvPr/>
        </p:nvSpPr>
        <p:spPr>
          <a:xfrm>
            <a:off x="786526" y="3989584"/>
            <a:ext cx="15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Adapterplatte</a:t>
            </a:r>
            <a:endParaRPr lang="en-US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F09EB75-D105-145F-C896-D8996FC7C893}"/>
              </a:ext>
            </a:extLst>
          </p:cNvPr>
          <p:cNvSpPr txBox="1"/>
          <p:nvPr/>
        </p:nvSpPr>
        <p:spPr>
          <a:xfrm>
            <a:off x="1615786" y="2434585"/>
            <a:ext cx="1043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Verteiler</a:t>
            </a:r>
            <a:endParaRPr lang="en-US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F131DDC-B9AA-AB45-A11D-557F7353785A}"/>
              </a:ext>
            </a:extLst>
          </p:cNvPr>
          <p:cNvSpPr txBox="1"/>
          <p:nvPr/>
        </p:nvSpPr>
        <p:spPr>
          <a:xfrm>
            <a:off x="1762685" y="2761871"/>
            <a:ext cx="89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>
                <a:solidFill>
                  <a:srgbClr val="003D6A"/>
                </a:solidFill>
              </a:rPr>
              <a:t>Ventile</a:t>
            </a:r>
            <a:endParaRPr lang="en-US"/>
          </a:p>
        </p:txBody>
      </p: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423693D-5E1D-1B88-07C1-87FDAFAB6E5A}"/>
              </a:ext>
            </a:extLst>
          </p:cNvPr>
          <p:cNvCxnSpPr>
            <a:cxnSpLocks/>
          </p:cNvCxnSpPr>
          <p:nvPr/>
        </p:nvCxnSpPr>
        <p:spPr>
          <a:xfrm flipV="1">
            <a:off x="2418626" y="4181785"/>
            <a:ext cx="144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8475363F-5EFA-D2FF-E06E-1A323ECD071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00218" y="2238378"/>
            <a:ext cx="2762661" cy="565540"/>
          </a:xfrm>
          <a:prstGeom prst="bentConnector3">
            <a:avLst>
              <a:gd name="adj1" fmla="val 9551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F8424D1A-8E41-9037-553E-FF5979061697}"/>
              </a:ext>
            </a:extLst>
          </p:cNvPr>
          <p:cNvCxnSpPr>
            <a:cxnSpLocks/>
          </p:cNvCxnSpPr>
          <p:nvPr/>
        </p:nvCxnSpPr>
        <p:spPr>
          <a:xfrm>
            <a:off x="2659663" y="2619251"/>
            <a:ext cx="1053846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59875F80-DA47-334A-8F25-5427183C35F3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659662" y="2946537"/>
            <a:ext cx="10548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B108A8B-586D-9B0B-5100-98157FEBFAA2}"/>
              </a:ext>
            </a:extLst>
          </p:cNvPr>
          <p:cNvSpPr txBox="1"/>
          <p:nvPr/>
        </p:nvSpPr>
        <p:spPr>
          <a:xfrm>
            <a:off x="8291971" y="4181785"/>
            <a:ext cx="37096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Kundenspezifische Aufsatzbacken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800">
                <a:solidFill>
                  <a:srgbClr val="003D6A"/>
                </a:solidFill>
              </a:rPr>
              <a:t>mit wechselbaren Spanneinsätzen</a:t>
            </a:r>
            <a:endParaRPr lang="de-DE">
              <a:solidFill>
                <a:srgbClr val="003D6A"/>
              </a:solidFill>
            </a:endParaRPr>
          </a:p>
        </p:txBody>
      </p:sp>
      <p:cxnSp>
        <p:nvCxnSpPr>
          <p:cNvPr id="8" name="Verbinder: gewinkelt 7">
            <a:extLst>
              <a:ext uri="{FF2B5EF4-FFF2-40B4-BE49-F238E27FC236}">
                <a16:creationId xmlns:a16="http://schemas.microsoft.com/office/drawing/2014/main" id="{C4CACEF3-182D-883A-26C5-3C45BEDA6D11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>
            <a:off x="6238875" y="3989585"/>
            <a:ext cx="2053096" cy="515367"/>
          </a:xfrm>
          <a:prstGeom prst="bentConnector3">
            <a:avLst>
              <a:gd name="adj1" fmla="val 3144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23495328-33D3-5DC5-ED94-AA7C61F46579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V="1">
            <a:off x="6308489" y="4504951"/>
            <a:ext cx="1983482" cy="415718"/>
          </a:xfrm>
          <a:prstGeom prst="bentConnector3">
            <a:avLst>
              <a:gd name="adj1" fmla="val 3223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A38F191C-4A63-8147-4829-26E2EC6F63CC}"/>
              </a:ext>
            </a:extLst>
          </p:cNvPr>
          <p:cNvSpPr txBox="1"/>
          <p:nvPr/>
        </p:nvSpPr>
        <p:spPr>
          <a:xfrm>
            <a:off x="811213" y="4759808"/>
            <a:ext cx="2874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>
                <a:solidFill>
                  <a:srgbClr val="003D6A"/>
                </a:solidFill>
              </a:rPr>
              <a:t>2 x Parallelgreifer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SPG 100-SDV-P</a:t>
            </a:r>
            <a:br>
              <a:rPr lang="de-DE">
                <a:solidFill>
                  <a:srgbClr val="003D6A"/>
                </a:solidFill>
              </a:rPr>
            </a:br>
            <a:r>
              <a:rPr lang="de-DE">
                <a:solidFill>
                  <a:srgbClr val="003D6A"/>
                </a:solidFill>
              </a:rPr>
              <a:t>mit Druckerhaltungsventil</a:t>
            </a: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41DF64D7-282C-C9A2-C077-4B372420F78D}"/>
              </a:ext>
            </a:extLst>
          </p:cNvPr>
          <p:cNvCxnSpPr>
            <a:cxnSpLocks/>
          </p:cNvCxnSpPr>
          <p:nvPr/>
        </p:nvCxnSpPr>
        <p:spPr>
          <a:xfrm flipV="1">
            <a:off x="2821851" y="4969185"/>
            <a:ext cx="147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64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0843-E9F7-0782-E2FA-B996ACDA6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BC604DD-01A0-AB37-7617-DF636A4DD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4-fach Greifeinheit	</a:t>
            </a:r>
            <a:br>
              <a:rPr lang="de-DE"/>
            </a:br>
            <a:r>
              <a:rPr lang="de-DE" sz="2400" b="0"/>
              <a:t>Be-/Entladen von Motorrad-Kurbelgehäusen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0F701C-2B92-A62E-84B2-932124118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4F877EB-8CFA-4B1F-3F33-E4C7368F09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FEAEF9C-EA14-800F-0981-88442E2363D0}"/>
              </a:ext>
            </a:extLst>
          </p:cNvPr>
          <p:cNvSpPr txBox="1"/>
          <p:nvPr/>
        </p:nvSpPr>
        <p:spPr>
          <a:xfrm>
            <a:off x="6957858" y="1432028"/>
            <a:ext cx="5135051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pneumatisch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Formschlüssiges Greifen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</a:t>
            </a:r>
            <a:r>
              <a:rPr lang="de-DE" sz="1600" err="1">
                <a:solidFill>
                  <a:srgbClr val="003D6A"/>
                </a:solidFill>
              </a:rPr>
              <a:t>Hintergriff</a:t>
            </a:r>
            <a:r>
              <a:rPr lang="de-DE" sz="1600">
                <a:solidFill>
                  <a:srgbClr val="003D6A"/>
                </a:solidFill>
              </a:rPr>
              <a:t> und Verspannen über Pneumatik-zylinder und beweglichem Greifer gegen stationäre Abstützung</a:t>
            </a:r>
          </a:p>
          <a:p>
            <a:pPr>
              <a:buClr>
                <a:schemeClr val="bg2"/>
              </a:buClr>
              <a:buSzPct val="100000"/>
            </a:pPr>
            <a:endParaRPr lang="de-DE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Einseitige Stichmaßverstellung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  <a:latin typeface="Fago Pro"/>
              </a:rPr>
              <a:t>für unterschiedliche Abhol-/Abgabepositionen</a:t>
            </a:r>
            <a:endParaRPr lang="de-DE" sz="20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Komplette Projektabwicklung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Auslegung, Konstruktion und Montage durch SCHUNK</a:t>
            </a:r>
            <a:endParaRPr lang="de-DE" sz="2000">
              <a:solidFill>
                <a:srgbClr val="003D6A"/>
              </a:solidFill>
              <a:latin typeface="Fago Pro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Plug and Play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Ventiltechnik und Elektroverteiler komplett verdrahtet und verschlaucht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B845159A-2C88-F08C-860F-87B24E5313E7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F81500A-4B03-B7DC-2EBD-9801138397DF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FC24DDA-C35E-A423-4BE4-3561C66FA15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C2E8089-651B-8D1B-F98B-3B22F6EB213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291CF59-78E5-8145-331F-0764F7D22A0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9AEF810A-D098-0F78-9804-D58106AAF09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FFB4055-1D64-30E4-C635-B9EEABF4164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830529E-F29D-F4C8-898A-9F710A4B573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5137EC4-4BE8-E2DC-6F69-76CCAABB359E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74AFEDFA-672F-2D85-CD23-71E19C6AE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429D918-DC4B-2E11-C707-07D4F880D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330E3E6-DBA9-A580-16E5-9B84BC4EC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10" name="Gruppieren 34">
            <a:extLst>
              <a:ext uri="{FF2B5EF4-FFF2-40B4-BE49-F238E27FC236}">
                <a16:creationId xmlns:a16="http://schemas.microsoft.com/office/drawing/2014/main" id="{0EBE3A11-D7CA-D08B-3FBF-9A8E8DF38F14}"/>
              </a:ext>
            </a:extLst>
          </p:cNvPr>
          <p:cNvGrpSpPr/>
          <p:nvPr/>
        </p:nvGrpSpPr>
        <p:grpSpPr>
          <a:xfrm>
            <a:off x="3110442" y="6126962"/>
            <a:ext cx="577211" cy="582667"/>
            <a:chOff x="4733026" y="2729172"/>
            <a:chExt cx="2213040" cy="2085946"/>
          </a:xfrm>
        </p:grpSpPr>
        <p:grpSp>
          <p:nvGrpSpPr>
            <p:cNvPr id="11" name="Gruppieren 35">
              <a:extLst>
                <a:ext uri="{FF2B5EF4-FFF2-40B4-BE49-F238E27FC236}">
                  <a16:creationId xmlns:a16="http://schemas.microsoft.com/office/drawing/2014/main" id="{7CF49322-D34F-A29B-B978-1472F08E355C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3" name="Grafik 37">
                <a:extLst>
                  <a:ext uri="{FF2B5EF4-FFF2-40B4-BE49-F238E27FC236}">
                    <a16:creationId xmlns:a16="http://schemas.microsoft.com/office/drawing/2014/main" id="{923DCB68-5B65-5726-F689-0BB6EE7B7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4" name="Grafik 38">
                <a:extLst>
                  <a:ext uri="{FF2B5EF4-FFF2-40B4-BE49-F238E27FC236}">
                    <a16:creationId xmlns:a16="http://schemas.microsoft.com/office/drawing/2014/main" id="{ECF39FF1-6942-6D02-7E2D-EE330BE18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5" name="Ellipse 39">
                <a:extLst>
                  <a:ext uri="{FF2B5EF4-FFF2-40B4-BE49-F238E27FC236}">
                    <a16:creationId xmlns:a16="http://schemas.microsoft.com/office/drawing/2014/main" id="{A04D59F7-231E-6631-BED5-06C5E95B34C0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Pfeil: Chevron 40">
                <a:extLst>
                  <a:ext uri="{FF2B5EF4-FFF2-40B4-BE49-F238E27FC236}">
                    <a16:creationId xmlns:a16="http://schemas.microsoft.com/office/drawing/2014/main" id="{4BE708F6-CAD2-95F0-FDB1-C6E0D9A92760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hteck 41">
                <a:extLst>
                  <a:ext uri="{FF2B5EF4-FFF2-40B4-BE49-F238E27FC236}">
                    <a16:creationId xmlns:a16="http://schemas.microsoft.com/office/drawing/2014/main" id="{041A5265-039F-4486-8AB2-2C8CEAE1DB71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2" name="Grafik 36">
              <a:extLst>
                <a:ext uri="{FF2B5EF4-FFF2-40B4-BE49-F238E27FC236}">
                  <a16:creationId xmlns:a16="http://schemas.microsoft.com/office/drawing/2014/main" id="{ABDD32DB-3052-6389-F906-9B228C0D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B172D49-0862-A85E-7E83-DCF1FBB04FC9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FC3B3696-AF76-7DAD-F1A7-2BB739412536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21" name="Grafik 124">
                <a:extLst>
                  <a:ext uri="{FF2B5EF4-FFF2-40B4-BE49-F238E27FC236}">
                    <a16:creationId xmlns:a16="http://schemas.microsoft.com/office/drawing/2014/main" id="{8B3BE4D2-7765-D873-EF42-7BAF82F8D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2" name="Textfeld 127">
                <a:extLst>
                  <a:ext uri="{FF2B5EF4-FFF2-40B4-BE49-F238E27FC236}">
                    <a16:creationId xmlns:a16="http://schemas.microsoft.com/office/drawing/2014/main" id="{A7E914FE-D41B-0C5D-7FAB-7E56BCC92CB1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3" name="Textfeld 125">
                <a:extLst>
                  <a:ext uri="{FF2B5EF4-FFF2-40B4-BE49-F238E27FC236}">
                    <a16:creationId xmlns:a16="http://schemas.microsoft.com/office/drawing/2014/main" id="{A6CABDA4-33EC-F10A-2866-816AB7083D47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4" name="Textfeld 123">
                <a:extLst>
                  <a:ext uri="{FF2B5EF4-FFF2-40B4-BE49-F238E27FC236}">
                    <a16:creationId xmlns:a16="http://schemas.microsoft.com/office/drawing/2014/main" id="{F280B383-3436-C695-E55B-46D2FBA098CB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ADC186A7-36DB-911A-DD21-266710AAA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406BFBB3-3484-4D25-174F-1133CDF68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7F49C9F-3D2C-C503-CD07-F03110E4094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4" y="1939433"/>
            <a:ext cx="6399819" cy="35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6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82E86-C860-5E91-C49D-58048803B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D5E5E9-94A3-5EF7-C648-33658753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6-fach Greif-Schwenkeinheit</a:t>
            </a:r>
            <a:br>
              <a:rPr lang="de-DE"/>
            </a:br>
            <a:r>
              <a:rPr lang="de-DE" sz="2400" b="0"/>
              <a:t>Greifen von Kleinteilen / Schüttgut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DE538D-80A5-6ED3-BD8C-9144A0B05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FDF739D-7BFE-5A9C-4351-55D68E6B6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F20053A-E05B-A432-E600-4FD565BCCD4C}"/>
              </a:ext>
            </a:extLst>
          </p:cNvPr>
          <p:cNvSpPr txBox="1"/>
          <p:nvPr/>
        </p:nvSpPr>
        <p:spPr>
          <a:xfrm>
            <a:off x="7056950" y="1851750"/>
            <a:ext cx="4800088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Be- und Entladen sowie Crimp-Prozess der Kleinteile. Kundenseitiges Gegenstück zur Zentrierung wird über Schnellwechselsystem gewechselt.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schnelles Umrüsten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maximale Parallelisierung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integrierte Mediendurchführung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hohe Skalierbarkeit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8B73640-E5A8-48F4-9080-DB561F83C1E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926839D-C615-3A78-D2F3-D57A969F441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D54B97E-043C-939C-FD99-435D5351E49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3E6C14BB-6488-8887-94CE-228FE25B4B3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C0D0318-BA24-2894-38A8-D832CD55BE8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8CE7771-FF99-AD4D-B83C-89AE2ECCD3B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7FBC9EEF-A8F3-A148-7DB3-02518BF64AC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05EE5A8-3BCC-BB49-4881-B5AB4F4F32BB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2774772-E90A-75F5-5FEA-8A5661F7953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3EF4590-D7E6-25C2-0ECD-F4948330D0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199C747-7301-64E4-D4BD-CE138BC743E5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00B9F3D-3E01-8103-E801-2402BA029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4786F97-0716-877F-D31F-19E8CB7C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CFA06CC-32D1-B720-6141-C1284DA24DFE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: Chevron 24">
              <a:extLst>
                <a:ext uri="{FF2B5EF4-FFF2-40B4-BE49-F238E27FC236}">
                  <a16:creationId xmlns:a16="http://schemas.microsoft.com/office/drawing/2014/main" id="{9FF6FB24-3342-FB55-5864-CA078B61AB58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E8097DEE-BF8C-A569-C0DF-20C25274A916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BD670BB-FD11-142A-8B30-24AA09251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DD0858F-F25F-BA03-D7DE-B7CACD5E061E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29" name="Rechteck 80">
              <a:extLst>
                <a:ext uri="{FF2B5EF4-FFF2-40B4-BE49-F238E27FC236}">
                  <a16:creationId xmlns:a16="http://schemas.microsoft.com/office/drawing/2014/main" id="{8E801DFD-90A4-0A2D-7AE2-556EE65BF11C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81">
              <a:extLst>
                <a:ext uri="{FF2B5EF4-FFF2-40B4-BE49-F238E27FC236}">
                  <a16:creationId xmlns:a16="http://schemas.microsoft.com/office/drawing/2014/main" id="{BE081F17-905B-AD9B-FAA8-13635845C8EE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Pfeil: nach rechts gekrümmt 82">
              <a:extLst>
                <a:ext uri="{FF2B5EF4-FFF2-40B4-BE49-F238E27FC236}">
                  <a16:creationId xmlns:a16="http://schemas.microsoft.com/office/drawing/2014/main" id="{AD4E5335-9DBE-08B7-5F78-19CA0977F06E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4" name="Pfeil: nach links gekrümmt 83">
              <a:extLst>
                <a:ext uri="{FF2B5EF4-FFF2-40B4-BE49-F238E27FC236}">
                  <a16:creationId xmlns:a16="http://schemas.microsoft.com/office/drawing/2014/main" id="{1557EF43-1B9A-F04F-6017-C676F02F90FF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pic>
        <p:nvPicPr>
          <p:cNvPr id="6" name="Grafik 5" descr="Nägel Silhouette">
            <a:extLst>
              <a:ext uri="{FF2B5EF4-FFF2-40B4-BE49-F238E27FC236}">
                <a16:creationId xmlns:a16="http://schemas.microsoft.com/office/drawing/2014/main" id="{220F98EC-B2A2-90B7-5077-FD81321AF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B982F7-4E45-D8F2-EE76-2627ECE904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B7BBFE6-319C-FE78-8A97-1E9FE220845D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A8ADE1F-7042-AE1E-C58E-03F03640AD79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13" name="Grafik 128">
                <a:extLst>
                  <a:ext uri="{FF2B5EF4-FFF2-40B4-BE49-F238E27FC236}">
                    <a16:creationId xmlns:a16="http://schemas.microsoft.com/office/drawing/2014/main" id="{77CBCCE4-E7B4-2625-E797-F262431C3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14" name="Grafik 124">
                <a:extLst>
                  <a:ext uri="{FF2B5EF4-FFF2-40B4-BE49-F238E27FC236}">
                    <a16:creationId xmlns:a16="http://schemas.microsoft.com/office/drawing/2014/main" id="{4A5F118A-109C-5F25-2F4D-DE565AAF5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15" name="Textfeld 127">
                <a:extLst>
                  <a:ext uri="{FF2B5EF4-FFF2-40B4-BE49-F238E27FC236}">
                    <a16:creationId xmlns:a16="http://schemas.microsoft.com/office/drawing/2014/main" id="{548D2EAB-B66B-2EBB-CA18-52A0E40031FD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16" name="Textfeld 125">
                <a:extLst>
                  <a:ext uri="{FF2B5EF4-FFF2-40B4-BE49-F238E27FC236}">
                    <a16:creationId xmlns:a16="http://schemas.microsoft.com/office/drawing/2014/main" id="{5BF98B8D-2E90-7E45-DE72-BC8D6A462400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7" name="Textfeld 123">
                <a:extLst>
                  <a:ext uri="{FF2B5EF4-FFF2-40B4-BE49-F238E27FC236}">
                    <a16:creationId xmlns:a16="http://schemas.microsoft.com/office/drawing/2014/main" id="{5AEB18C2-9396-178A-4A6D-7D540AA65C73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4FB5477-3C0F-58A5-746A-F7561316F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C147A9B-0CBF-CD0D-888E-375B95985BB9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A4EBA6B-45C4-9167-F159-76BFD499922C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8" name="Grafik 17" descr="Informationen mit einfarbiger Füllung">
              <a:extLst>
                <a:ext uri="{FF2B5EF4-FFF2-40B4-BE49-F238E27FC236}">
                  <a16:creationId xmlns:a16="http://schemas.microsoft.com/office/drawing/2014/main" id="{1D2686CA-D468-4A25-EC1C-5E2D25B91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65" name="Grafik 64">
            <a:extLst>
              <a:ext uri="{FF2B5EF4-FFF2-40B4-BE49-F238E27FC236}">
                <a16:creationId xmlns:a16="http://schemas.microsoft.com/office/drawing/2014/main" id="{00383576-C042-C75B-D393-AEBDDF89523E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42" y="1701579"/>
            <a:ext cx="4391250" cy="40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7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C261C-B498-AE93-060C-8445D664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ACD354D-25D5-057C-DDD0-F62B449C1F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216" y="1701577"/>
            <a:ext cx="4946733" cy="45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EF1732-680E-75FC-B1DB-9E04D1891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6-fach Greif-Schwenkeinheit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Greifen von Kleinteilen / Schüttgut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E60513-3419-0F8E-FF7A-DA5DC1780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E2780B-63F6-7B71-98A5-4B13DAC36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19A20F-6E8E-71CF-505F-EA774A4AB4D8}"/>
              </a:ext>
            </a:extLst>
          </p:cNvPr>
          <p:cNvSpPr txBox="1"/>
          <p:nvPr/>
        </p:nvSpPr>
        <p:spPr>
          <a:xfrm>
            <a:off x="8946451" y="5194053"/>
            <a:ext cx="2112290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1 x Schwenkeinheit</a:t>
            </a:r>
            <a:br>
              <a:rPr lang="de-DE"/>
            </a:br>
            <a:r>
              <a:rPr lang="de-DE"/>
              <a:t>SRU-plus 50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87B6241-D5FB-E5DB-90CB-C3EDE0F87D52}"/>
              </a:ext>
            </a:extLst>
          </p:cNvPr>
          <p:cNvSpPr txBox="1"/>
          <p:nvPr/>
        </p:nvSpPr>
        <p:spPr>
          <a:xfrm>
            <a:off x="9655630" y="3323491"/>
            <a:ext cx="1589712" cy="74789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6 x 2-Finger</a:t>
            </a:r>
            <a:br>
              <a:rPr lang="de-DE"/>
            </a:br>
            <a:r>
              <a:rPr lang="de-DE"/>
              <a:t>Parallelgreifer</a:t>
            </a:r>
            <a:br>
              <a:rPr lang="de-DE"/>
            </a:br>
            <a:r>
              <a:rPr lang="de-DE"/>
              <a:t>KGG 60-40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7F8468D-EF64-70D3-C1E5-955674706A25}"/>
              </a:ext>
            </a:extLst>
          </p:cNvPr>
          <p:cNvSpPr txBox="1"/>
          <p:nvPr/>
        </p:nvSpPr>
        <p:spPr>
          <a:xfrm>
            <a:off x="706602" y="2776602"/>
            <a:ext cx="1941349" cy="1246495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Adapterplatten, Sensorverteiler, Ventile, Magnetschalter, Energiekette</a:t>
            </a: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7B94ED47-A66F-87C6-90C1-CDB08F1D9C0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647951" y="3399850"/>
            <a:ext cx="2752724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4E65E89C-688D-49F8-2CF6-B2B6418C3F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77101" y="5443348"/>
            <a:ext cx="1669353" cy="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B7199D90-8DB4-0694-D463-4A985DF252FA}"/>
              </a:ext>
            </a:extLst>
          </p:cNvPr>
          <p:cNvCxnSpPr>
            <a:cxnSpLocks/>
          </p:cNvCxnSpPr>
          <p:nvPr/>
        </p:nvCxnSpPr>
        <p:spPr>
          <a:xfrm flipV="1">
            <a:off x="3867796" y="4992263"/>
            <a:ext cx="2666355" cy="70038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0FC8D983-41C2-5ED9-83CD-71DBDB538D46}"/>
              </a:ext>
            </a:extLst>
          </p:cNvPr>
          <p:cNvCxnSpPr>
            <a:cxnSpLocks/>
          </p:cNvCxnSpPr>
          <p:nvPr/>
        </p:nvCxnSpPr>
        <p:spPr>
          <a:xfrm flipV="1">
            <a:off x="3867796" y="4742960"/>
            <a:ext cx="1704653" cy="949691"/>
          </a:xfrm>
          <a:prstGeom prst="bentConnector3">
            <a:avLst>
              <a:gd name="adj1" fmla="val 7793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4E9A99CE-677C-CFF2-71B5-3EADE0279916}"/>
              </a:ext>
            </a:extLst>
          </p:cNvPr>
          <p:cNvCxnSpPr>
            <a:cxnSpLocks/>
          </p:cNvCxnSpPr>
          <p:nvPr/>
        </p:nvCxnSpPr>
        <p:spPr>
          <a:xfrm flipV="1">
            <a:off x="3867796" y="4483651"/>
            <a:ext cx="1029912" cy="1209000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988E6CC9-F3CC-334D-E82D-3BFBB13ABBC0}"/>
              </a:ext>
            </a:extLst>
          </p:cNvPr>
          <p:cNvCxnSpPr>
            <a:cxnSpLocks/>
          </p:cNvCxnSpPr>
          <p:nvPr/>
        </p:nvCxnSpPr>
        <p:spPr>
          <a:xfrm flipH="1">
            <a:off x="8516048" y="3440914"/>
            <a:ext cx="1139582" cy="0"/>
          </a:xfrm>
          <a:prstGeom prst="straightConnector1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DD15B8C1-3FCB-A3BE-AB19-521E8FBA805C}"/>
              </a:ext>
            </a:extLst>
          </p:cNvPr>
          <p:cNvSpPr txBox="1"/>
          <p:nvPr/>
        </p:nvSpPr>
        <p:spPr>
          <a:xfrm>
            <a:off x="706602" y="5194053"/>
            <a:ext cx="2999269" cy="997196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de-DE"/>
              <a:t>6 x Schnellwechselsystem</a:t>
            </a:r>
            <a:br>
              <a:rPr lang="de-DE"/>
            </a:br>
            <a:r>
              <a:rPr lang="de-DE"/>
              <a:t>BSWS - kundenseitiges Gegenstück 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zur Zentrierung nicht dargestellt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60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91828-9819-1197-1366-80CF07475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A4024795-BF4A-F1C2-24DD-6E3884A932AE}"/>
              </a:ext>
            </a:extLst>
          </p:cNvPr>
          <p:cNvSpPr txBox="1"/>
          <p:nvPr/>
        </p:nvSpPr>
        <p:spPr>
          <a:xfrm>
            <a:off x="7056950" y="1851750"/>
            <a:ext cx="4800088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C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rimpen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der gegriffenen Teile mit Gegenstück über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Andrückvorrichtung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kompakte Bauform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Handling hoher Bauteil-Variantenvielfalt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Rüstzeiten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Taktzeiten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Anbau an Roboterflansch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über Adapterplatte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E1ABA7A-142C-144D-031A-2AB713AA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Doppel-Greifeinheit</a:t>
            </a:r>
            <a:br>
              <a:rPr lang="de-DE"/>
            </a:br>
            <a:r>
              <a:rPr lang="de-DE" sz="2400" b="0"/>
              <a:t>Greifen von Kleinteilen / Schüttgut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6FB382-C819-DBC0-74A1-BD1B53FCA3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C3A67E7-A024-760E-783C-0DB139BD6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93AE57F-3FD7-7FFE-FA1B-4E5B11A846E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99CD6FF-2A61-ED7E-441E-5B8D847173B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D1C71C5-ECBE-64AD-CEF1-BEF103CF3D9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77CA089-89D0-3C38-C633-13406595865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DCE70E4-18B9-79CC-6935-DCD4A13EB66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4C6BF53-757D-5312-A221-1508A0E488B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2FA7BAE-3517-5070-5966-75096ADBA9A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191ACCB-2AC8-7B13-528E-3C9A9709805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35AAF28-32ED-93FF-4C5B-DB0EB41ABF7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C165E9C-DC01-B7C2-03AE-ECBCDE900C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A7AAAAB-ED57-718D-0416-3A6CB731D84C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E5298AE-CDCB-DCA6-6E6F-C72DF1E8D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757AD24-7B5C-B44C-5A40-23472158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77F7CA1-DEFA-CA4B-981B-781208C57E9D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CFB591B8-C161-15CA-AF98-3360DE436D9B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63BE6BA-A5D7-59B7-94E6-EC795CAC9D8B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0D6D27C-0E3D-52E9-3DD6-158BB8559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D55BF10C-7BBD-0D8C-2EFC-C394A674E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FA92EE5-6641-3364-E5A8-F8FA3D621A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1D86AFD-F0B5-9EA6-B8E2-892E128DC3DA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5885F627-1E74-C7CE-EF9A-D28BC68FC534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2" name="Grafik 128">
                <a:extLst>
                  <a:ext uri="{FF2B5EF4-FFF2-40B4-BE49-F238E27FC236}">
                    <a16:creationId xmlns:a16="http://schemas.microsoft.com/office/drawing/2014/main" id="{8C74F539-6ACE-04FA-7DC5-DD50AC9BF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3" name="Grafik 124">
                <a:extLst>
                  <a:ext uri="{FF2B5EF4-FFF2-40B4-BE49-F238E27FC236}">
                    <a16:creationId xmlns:a16="http://schemas.microsoft.com/office/drawing/2014/main" id="{03F19844-55A8-64FC-0C63-4638997B7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4" name="Textfeld 127">
                <a:extLst>
                  <a:ext uri="{FF2B5EF4-FFF2-40B4-BE49-F238E27FC236}">
                    <a16:creationId xmlns:a16="http://schemas.microsoft.com/office/drawing/2014/main" id="{32E8D1D8-D321-F55B-479C-41ADA0D941E7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5" name="Textfeld 125">
                <a:extLst>
                  <a:ext uri="{FF2B5EF4-FFF2-40B4-BE49-F238E27FC236}">
                    <a16:creationId xmlns:a16="http://schemas.microsoft.com/office/drawing/2014/main" id="{1A42AC0D-7469-6E0C-6A6E-FF7E6FEF9C03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6" name="Textfeld 123">
                <a:extLst>
                  <a:ext uri="{FF2B5EF4-FFF2-40B4-BE49-F238E27FC236}">
                    <a16:creationId xmlns:a16="http://schemas.microsoft.com/office/drawing/2014/main" id="{4A31A10A-E5A7-418F-2E24-1529506B9A3D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DE47526-5884-1597-4DE0-821707DD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FCF73E3-049A-030E-9DC7-0E3846495773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425EF6AB-3C4A-015F-86D6-ADC1094D214C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B4098555-FA32-C24C-CE76-7087EE61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599329A1-D8F3-F7B5-E38E-7F5E6A2FCCE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41" y="1712142"/>
            <a:ext cx="3510146" cy="40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94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DE85-C10E-8A9B-E4A9-691DEB46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4C4BA4C-87F5-98F7-0523-6E5A2A30C2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602" y="1639757"/>
            <a:ext cx="4107859" cy="47248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9D46EA-A2B8-DF13-34B9-131012BF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Doppel-Greifeinheit</a:t>
            </a:r>
            <a:br>
              <a:rPr kumimoji="0" lang="de-DE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de-DE" sz="24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Greifen von Kleinteilen / Schüttgut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EF8D4E-CD8C-896C-1C48-9E5525950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6973A2-B0A5-58A2-1D4F-C754AAA9A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B15833C-89C7-4E4E-D4C6-EE222C97C473}"/>
              </a:ext>
            </a:extLst>
          </p:cNvPr>
          <p:cNvSpPr txBox="1"/>
          <p:nvPr/>
        </p:nvSpPr>
        <p:spPr>
          <a:xfrm>
            <a:off x="8431186" y="3748434"/>
            <a:ext cx="3083711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 sz="1800"/>
              <a:t>1 x 3-Finger-Zentrischgreifer</a:t>
            </a:r>
            <a:br>
              <a:rPr lang="de-DE" sz="1800"/>
            </a:br>
            <a:r>
              <a:rPr lang="de-DE" sz="1800"/>
              <a:t>PZB-plus 100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CB26615-AF2B-BD21-1C57-80DF26433E0C}"/>
              </a:ext>
            </a:extLst>
          </p:cNvPr>
          <p:cNvSpPr txBox="1"/>
          <p:nvPr/>
        </p:nvSpPr>
        <p:spPr>
          <a:xfrm>
            <a:off x="658814" y="4578961"/>
            <a:ext cx="2942647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5 x Backenschnellwechsel-</a:t>
            </a:r>
            <a:br>
              <a:rPr lang="de-DE"/>
            </a:br>
            <a:r>
              <a:rPr lang="de-DE" err="1"/>
              <a:t>system</a:t>
            </a:r>
            <a:r>
              <a:rPr lang="de-DE"/>
              <a:t> BSWS-BM 80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A602021-72C4-B4DA-DC73-083EA56CDBBD}"/>
              </a:ext>
            </a:extLst>
          </p:cNvPr>
          <p:cNvSpPr txBox="1"/>
          <p:nvPr/>
        </p:nvSpPr>
        <p:spPr>
          <a:xfrm>
            <a:off x="1943780" y="5738532"/>
            <a:ext cx="2171602" cy="249299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Andrückvorrichtung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67F965D-0AE7-AF67-D436-7AC9FB7DCD8A}"/>
              </a:ext>
            </a:extLst>
          </p:cNvPr>
          <p:cNvSpPr txBox="1"/>
          <p:nvPr/>
        </p:nvSpPr>
        <p:spPr>
          <a:xfrm>
            <a:off x="658813" y="2224056"/>
            <a:ext cx="2743875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Adapter, Magnetschalter,</a:t>
            </a:r>
            <a:br>
              <a:rPr lang="de-DE"/>
            </a:br>
            <a:r>
              <a:rPr lang="de-DE"/>
              <a:t>Ventile, Verteiler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61B5F8A-83E1-2158-6F12-8C0B39A96E96}"/>
              </a:ext>
            </a:extLst>
          </p:cNvPr>
          <p:cNvSpPr txBox="1"/>
          <p:nvPr/>
        </p:nvSpPr>
        <p:spPr>
          <a:xfrm>
            <a:off x="658814" y="3099423"/>
            <a:ext cx="1916725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1 x Parallelgreifer</a:t>
            </a:r>
            <a:br>
              <a:rPr lang="de-DE"/>
            </a:br>
            <a:r>
              <a:rPr lang="de-DE"/>
              <a:t>PGN-plus-P 80</a:t>
            </a:r>
          </a:p>
        </p:txBody>
      </p: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B4BCF301-F755-39BC-62C9-C98C3D7D6BC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575539" y="3348722"/>
            <a:ext cx="1996461" cy="11085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280F4D43-9FF3-C7CD-4D25-98B3EE80D369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4115382" y="5134709"/>
            <a:ext cx="2942643" cy="728473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FB0CFA37-9B3B-A2D2-21CE-5FD882981E9E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7724776" y="3997733"/>
            <a:ext cx="706411" cy="52492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D10D459C-A0CA-9819-74C1-C1AB46B65970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601461" y="4821273"/>
            <a:ext cx="1202187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96619FC7-49A7-0892-2306-B283E8387C9E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4115382" y="5067300"/>
            <a:ext cx="942393" cy="79588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B06AFABB-1E82-3609-A5E1-FEE709EB27C5}"/>
              </a:ext>
            </a:extLst>
          </p:cNvPr>
          <p:cNvSpPr txBox="1"/>
          <p:nvPr/>
        </p:nvSpPr>
        <p:spPr>
          <a:xfrm>
            <a:off x="8193353" y="2820698"/>
            <a:ext cx="2747081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Anbau an Roboterflansch</a:t>
            </a:r>
            <a:br>
              <a:rPr lang="de-DE"/>
            </a:br>
            <a:r>
              <a:rPr lang="de-DE"/>
              <a:t>über Adapterplatte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9302DD24-FA86-7E16-4332-220B04610F23}"/>
              </a:ext>
            </a:extLst>
          </p:cNvPr>
          <p:cNvGrpSpPr/>
          <p:nvPr/>
        </p:nvGrpSpPr>
        <p:grpSpPr>
          <a:xfrm flipH="1">
            <a:off x="3402688" y="2381279"/>
            <a:ext cx="1778933" cy="749066"/>
            <a:chOff x="6809990" y="755208"/>
            <a:chExt cx="576755" cy="914400"/>
          </a:xfrm>
        </p:grpSpPr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3CA53F7D-1C01-B47B-4AD1-3794EC4789E5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BE3D5EA9-2F99-7ACA-AE6F-D85093A1DC4C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7C26C105-A79D-399E-055B-7BBADDB24576}"/>
              </a:ext>
            </a:extLst>
          </p:cNvPr>
          <p:cNvGrpSpPr/>
          <p:nvPr/>
        </p:nvGrpSpPr>
        <p:grpSpPr>
          <a:xfrm>
            <a:off x="6128962" y="2919866"/>
            <a:ext cx="1968629" cy="487169"/>
            <a:chOff x="6809990" y="755208"/>
            <a:chExt cx="576755" cy="914400"/>
          </a:xfrm>
        </p:grpSpPr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F6A50381-7E5A-D01B-0DF6-E899AAA6512F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C99BCE60-200B-6A6A-EE34-021D9591D22E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15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3-fach Greifeinheit</a:t>
            </a:r>
            <a:br>
              <a:rPr lang="de-DE"/>
            </a:br>
            <a:r>
              <a:rPr lang="de-DE" sz="2400" b="0"/>
              <a:t>Greifen von Kleinteilen/Schüttgut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Maschinenbeladung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75EDFC1-983C-9F0C-6174-D6FD4B063E45}"/>
              </a:ext>
            </a:extLst>
          </p:cNvPr>
          <p:cNvSpPr txBox="1"/>
          <p:nvPr/>
        </p:nvSpPr>
        <p:spPr>
          <a:xfrm>
            <a:off x="7056950" y="1851750"/>
            <a:ext cx="4800088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Greifen von drei verschiedenen Metall-Kleinteilen als Schüttgut über kundenseitiges Kamerasystem.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kompakte Mehrfach-Greiferlösung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Handling hoher Bauteil-Variantenvielfalt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Rüstzeiten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>
                <a:solidFill>
                  <a:srgbClr val="003D6A"/>
                </a:solidFill>
              </a:rPr>
              <a:t>kurze Taktzeiten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Anbau an Roboterflansch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über Adapterplatte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87A9B5F-5ECB-AFC3-37C8-349725360B25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2D5C135-3967-4C43-F534-CAABAB9B4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6BB0602-912B-A445-E954-973290F7B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54667E4-E10B-87AF-9325-B7A390C3CAF6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A9BC7335-7CFD-010E-BA0B-B6C674686BC9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F1CAC41-5025-D802-EAA0-9B3D99B87EB3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9191FB9-A750-7A89-E6DC-5C07D423C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84B8FA36-78E6-ADC2-3A71-2A67BB7A7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132F745-E474-AF74-F093-0AFDF5FA61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3ADADD4-FF85-3E2E-4EB7-53C74AF15E7B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A7617F5-2949-8074-4142-930ADCC3DA23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0" name="Grafik 128">
                <a:extLst>
                  <a:ext uri="{FF2B5EF4-FFF2-40B4-BE49-F238E27FC236}">
                    <a16:creationId xmlns:a16="http://schemas.microsoft.com/office/drawing/2014/main" id="{849727BE-1FAB-9F0D-0D03-8CEFFD621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1" name="Grafik 124">
                <a:extLst>
                  <a:ext uri="{FF2B5EF4-FFF2-40B4-BE49-F238E27FC236}">
                    <a16:creationId xmlns:a16="http://schemas.microsoft.com/office/drawing/2014/main" id="{3A0276E9-6ECB-8287-8560-EF0A5BC27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2" name="Textfeld 127">
                <a:extLst>
                  <a:ext uri="{FF2B5EF4-FFF2-40B4-BE49-F238E27FC236}">
                    <a16:creationId xmlns:a16="http://schemas.microsoft.com/office/drawing/2014/main" id="{3BE5CD16-F076-5306-0635-1EAB5B731109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3" name="Textfeld 125">
                <a:extLst>
                  <a:ext uri="{FF2B5EF4-FFF2-40B4-BE49-F238E27FC236}">
                    <a16:creationId xmlns:a16="http://schemas.microsoft.com/office/drawing/2014/main" id="{3789BD8E-A379-A0F5-22BE-9FEBD86A7AFE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4" name="Textfeld 123">
                <a:extLst>
                  <a:ext uri="{FF2B5EF4-FFF2-40B4-BE49-F238E27FC236}">
                    <a16:creationId xmlns:a16="http://schemas.microsoft.com/office/drawing/2014/main" id="{21550AC5-F25B-F5DC-25EC-15212E98675D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5207448-FAE6-E2B6-326F-5CFFD0D46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0AA07D9-F7DE-14B4-1C29-86D662DB946B}"/>
              </a:ext>
            </a:extLst>
          </p:cNvPr>
          <p:cNvGrpSpPr/>
          <p:nvPr/>
        </p:nvGrpSpPr>
        <p:grpSpPr>
          <a:xfrm>
            <a:off x="2896303" y="5221503"/>
            <a:ext cx="1386053" cy="432000"/>
            <a:chOff x="198239" y="4950297"/>
            <a:chExt cx="1386053" cy="432000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09D01DC-54DD-577F-D42B-8E020F2906F4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zweite Seite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0" name="Grafik 29" descr="Informationen mit einfarbiger Füllung">
              <a:extLst>
                <a:ext uri="{FF2B5EF4-FFF2-40B4-BE49-F238E27FC236}">
                  <a16:creationId xmlns:a16="http://schemas.microsoft.com/office/drawing/2014/main" id="{6E49ED0D-4678-55DB-1FBC-E8B4ECB69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CA20A9D1-0599-93EA-36CA-79F843E71FD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55" y="2020639"/>
            <a:ext cx="5634407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14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1842</Words>
  <Application>Microsoft Office PowerPoint</Application>
  <PresentationFormat>Breitbild</PresentationFormat>
  <Paragraphs>521</Paragraphs>
  <Slides>29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Greifeinheit Handling von Zylinderlaufbuchsen für Schiffsmotoren</vt:lpstr>
      <vt:lpstr>Greifeinheit Handling von Zylinderlaufbuchsen für Schiffsmotoren</vt:lpstr>
      <vt:lpstr>4-fach Greifeinheit  Be-/Entladen von Motorrad-Kurbelgehäusen</vt:lpstr>
      <vt:lpstr>6-fach Greif-Schwenkeinheit Greifen von Kleinteilen / Schüttgut</vt:lpstr>
      <vt:lpstr>6-fach Greif-Schwenkeinheit Greifen von Kleinteilen / Schüttgut</vt:lpstr>
      <vt:lpstr>Doppel-Greifeinheit Greifen von Kleinteilen / Schüttgut</vt:lpstr>
      <vt:lpstr>Doppel-Greifeinheit Greifen von Kleinteilen / Schüttgut</vt:lpstr>
      <vt:lpstr>3-fach Greifeinheit Greifen von Kleinteilen/Schüttgut</vt:lpstr>
      <vt:lpstr>3-fach Greifeinheit Greifen von Kleinteilen/Schüttgut</vt:lpstr>
      <vt:lpstr>Elektrischer 3-Finger Zentrischgreifer mit großem Hub Handling von großen rotationssymmetrischen Bauteilen</vt:lpstr>
      <vt:lpstr>2-Finger Greifer-Schwenkmodule Handhabung von Rotorwellen und Antriebswellen</vt:lpstr>
      <vt:lpstr>2-Finger Greifer-Schwenkmodule Handhabung von Rotorwellen und Antriebswellen</vt:lpstr>
      <vt:lpstr>3-Finger Doppelgreifer + Schnellwechselsystem Leichtbauweise mit maximaler Greifkraft</vt:lpstr>
      <vt:lpstr>3-Finger Doppelgreifer + Schnellwechselsystem Leichtbauweise mit maximaler Greifkraft</vt:lpstr>
      <vt:lpstr>Schwerlast Handling Handling eines ca. 350 kg schweren Motorblocks für LKW</vt:lpstr>
      <vt:lpstr>Schwerlast Handling Handling eines ca. 350 kg schweren Motorblocks für LKW</vt:lpstr>
      <vt:lpstr>2-Achs-System mit Schwenk-/Greifeinheit Be- und Entladung von Drehteilen</vt:lpstr>
      <vt:lpstr>2-fach Schwenk-Greifeinheit  Be-/Entladen von Zylinderköpfen</vt:lpstr>
      <vt:lpstr>2-fach Schwenk-Greifeinheit  Be-/Entladen von Zylinderköpfen</vt:lpstr>
      <vt:lpstr>2-Achs-System mit Schwenk-/Greifeinheit Be- und Entladung von Antriebswellen</vt:lpstr>
      <vt:lpstr>Greifeinheit ELG  Be-/Entladen von Rohmaterial in/aus einer Sägemaschine</vt:lpstr>
      <vt:lpstr>2-Achs-System mit Schwenk-/Greifeinheit Be- und Entladung Zahnrädern</vt:lpstr>
      <vt:lpstr>2-Achs-System mit Entgratspindel + Greifer Entladen und Entgraten</vt:lpstr>
      <vt:lpstr>2-Achs-System mit Schwenk-/Greifeinheit Be- und Entladung von Antriebswellen</vt:lpstr>
      <vt:lpstr>2-Achs-System mit Schwenk-/Greifeinheit Be- und Entladung von Zahnrädern</vt:lpstr>
      <vt:lpstr>2-Achs-System mit Schwenk-/Greifeinheit Be- und Entladung von Wellen und Lagerringe</vt:lpstr>
      <vt:lpstr>2-Achs-System mit Schwenk-/Greifeinheit Be- und Entladung von Zahnrädern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