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7"/>
  </p:notesMasterIdLst>
  <p:sldIdLst>
    <p:sldId id="258" r:id="rId5"/>
    <p:sldId id="6089" r:id="rId6"/>
    <p:sldId id="6090" r:id="rId7"/>
    <p:sldId id="6401" r:id="rId8"/>
    <p:sldId id="6140" r:id="rId9"/>
    <p:sldId id="6128" r:id="rId10"/>
    <p:sldId id="6092" r:id="rId11"/>
    <p:sldId id="5980" r:id="rId12"/>
    <p:sldId id="3460" r:id="rId13"/>
    <p:sldId id="6402" r:id="rId14"/>
    <p:sldId id="6129" r:id="rId15"/>
    <p:sldId id="6130" r:id="rId16"/>
    <p:sldId id="6131" r:id="rId17"/>
    <p:sldId id="6132" r:id="rId18"/>
    <p:sldId id="6133" r:id="rId19"/>
    <p:sldId id="6134" r:id="rId20"/>
    <p:sldId id="6135" r:id="rId21"/>
    <p:sldId id="6136" r:id="rId22"/>
    <p:sldId id="6137" r:id="rId23"/>
    <p:sldId id="6138" r:id="rId24"/>
    <p:sldId id="6139" r:id="rId25"/>
    <p:sldId id="6398" r:id="rId26"/>
  </p:sldIdLst>
  <p:sldSz cx="12192000" cy="6858000"/>
  <p:notesSz cx="9926638" cy="6797675"/>
  <p:embeddedFontLst>
    <p:embeddedFont>
      <p:font typeface="Fago Pro" panose="02000506040000020004" pitchFamily="2" charset="0"/>
      <p:regular r:id="rId28"/>
      <p:bold r:id="rId29"/>
      <p:italic r:id="rId30"/>
      <p:boldItalic r:id="rId3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3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09.08.2024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033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00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2359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5478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4799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6647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030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9633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800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1353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72D6A-2504-B9A1-23F1-0A8222760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813B51-B5CF-2747-6AC5-87D892B1ED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4977C-6BFE-42C0-F092-6E2045C07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Ansprechpartner: Gunter Praxmarer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0A3E01-5B03-B179-E713-C7204F9C79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254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microsoft.com/office/2007/relationships/hdphoto" Target="../media/hdphoto6.wdp"/><Relationship Id="rId1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3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41.png"/><Relationship Id="rId5" Type="http://schemas.openxmlformats.org/officeDocument/2006/relationships/image" Target="../media/image47.svg"/><Relationship Id="rId10" Type="http://schemas.openxmlformats.org/officeDocument/2006/relationships/image" Target="../media/image40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7.png"/><Relationship Id="rId5" Type="http://schemas.openxmlformats.org/officeDocument/2006/relationships/image" Target="../media/image54.svg"/><Relationship Id="rId10" Type="http://schemas.openxmlformats.org/officeDocument/2006/relationships/image" Target="../media/image40.png"/><Relationship Id="rId4" Type="http://schemas.openxmlformats.org/officeDocument/2006/relationships/image" Target="../media/image53.png"/><Relationship Id="rId9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11" Type="http://schemas.openxmlformats.org/officeDocument/2006/relationships/image" Target="../media/image63.png"/><Relationship Id="rId5" Type="http://schemas.openxmlformats.org/officeDocument/2006/relationships/image" Target="../media/image53.png"/><Relationship Id="rId10" Type="http://schemas.openxmlformats.org/officeDocument/2006/relationships/image" Target="../media/image40.png"/><Relationship Id="rId4" Type="http://schemas.openxmlformats.org/officeDocument/2006/relationships/image" Target="../media/image59.jpe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65.jpeg"/><Relationship Id="rId7" Type="http://schemas.openxmlformats.org/officeDocument/2006/relationships/image" Target="../media/image60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11" Type="http://schemas.openxmlformats.org/officeDocument/2006/relationships/image" Target="../media/image63.png"/><Relationship Id="rId5" Type="http://schemas.openxmlformats.org/officeDocument/2006/relationships/image" Target="../media/image53.png"/><Relationship Id="rId10" Type="http://schemas.openxmlformats.org/officeDocument/2006/relationships/image" Target="../media/image40.png"/><Relationship Id="rId4" Type="http://schemas.openxmlformats.org/officeDocument/2006/relationships/image" Target="../media/image66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54.svg"/><Relationship Id="rId10" Type="http://schemas.openxmlformats.org/officeDocument/2006/relationships/image" Target="../media/image47.svg"/><Relationship Id="rId4" Type="http://schemas.openxmlformats.org/officeDocument/2006/relationships/image" Target="../media/image53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3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40.png"/><Relationship Id="rId4" Type="http://schemas.openxmlformats.org/officeDocument/2006/relationships/image" Target="../media/image54.sv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7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40.png"/><Relationship Id="rId4" Type="http://schemas.openxmlformats.org/officeDocument/2006/relationships/image" Target="../media/image77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8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47.svg"/><Relationship Id="rId3" Type="http://schemas.openxmlformats.org/officeDocument/2006/relationships/image" Target="../media/image53.png"/><Relationship Id="rId7" Type="http://schemas.openxmlformats.org/officeDocument/2006/relationships/image" Target="../media/image16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11" Type="http://schemas.microsoft.com/office/2007/relationships/hdphoto" Target="../media/hdphoto8.wdp"/><Relationship Id="rId5" Type="http://schemas.openxmlformats.org/officeDocument/2006/relationships/image" Target="../media/image60.png"/><Relationship Id="rId15" Type="http://schemas.openxmlformats.org/officeDocument/2006/relationships/image" Target="../media/image40.png"/><Relationship Id="rId10" Type="http://schemas.openxmlformats.org/officeDocument/2006/relationships/image" Target="../media/image82.png"/><Relationship Id="rId4" Type="http://schemas.openxmlformats.org/officeDocument/2006/relationships/image" Target="../media/image54.svg"/><Relationship Id="rId9" Type="http://schemas.openxmlformats.org/officeDocument/2006/relationships/image" Target="../media/image81.png"/><Relationship Id="rId1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 6">
            <a:extLst>
              <a:ext uri="{FF2B5EF4-FFF2-40B4-BE49-F238E27FC236}">
                <a16:creationId xmlns:a16="http://schemas.microsoft.com/office/drawing/2014/main" id="{F32B66DD-D6F4-1796-01DF-D4A8B6317F56}"/>
              </a:ext>
            </a:extLst>
          </p:cNvPr>
          <p:cNvSpPr>
            <a:spLocks noChangeAspect="1"/>
          </p:cNvSpPr>
          <p:nvPr/>
        </p:nvSpPr>
        <p:spPr>
          <a:xfrm>
            <a:off x="1010" y="1940915"/>
            <a:ext cx="12193726" cy="4332886"/>
          </a:xfrm>
          <a:custGeom>
            <a:avLst/>
            <a:gdLst>
              <a:gd name="connsiteX0" fmla="*/ 5562746 w 12190552"/>
              <a:gd name="connsiteY0" fmla="*/ 3630732 h 3630731"/>
              <a:gd name="connsiteX1" fmla="*/ 0 w 12190552"/>
              <a:gd name="connsiteY1" fmla="*/ 3630732 h 3630731"/>
              <a:gd name="connsiteX2" fmla="*/ 0 w 12190552"/>
              <a:gd name="connsiteY2" fmla="*/ 2211407 h 3630731"/>
              <a:gd name="connsiteX3" fmla="*/ 5208241 w 12190552"/>
              <a:gd name="connsiteY3" fmla="*/ 2211407 h 3630731"/>
              <a:gd name="connsiteX4" fmla="*/ 9359028 w 12190552"/>
              <a:gd name="connsiteY4" fmla="*/ 0 h 3630731"/>
              <a:gd name="connsiteX5" fmla="*/ 12190552 w 12190552"/>
              <a:gd name="connsiteY5" fmla="*/ 0 h 3630731"/>
              <a:gd name="connsiteX6" fmla="*/ 12190552 w 12190552"/>
              <a:gd name="connsiteY6" fmla="*/ 1419325 h 3630731"/>
              <a:gd name="connsiteX7" fmla="*/ 9713490 w 12190552"/>
              <a:gd name="connsiteY7" fmla="*/ 1419325 h 3630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0552" h="3630731">
                <a:moveTo>
                  <a:pt x="5562746" y="3630732"/>
                </a:moveTo>
                <a:lnTo>
                  <a:pt x="0" y="3630732"/>
                </a:lnTo>
                <a:lnTo>
                  <a:pt x="0" y="2211407"/>
                </a:lnTo>
                <a:lnTo>
                  <a:pt x="5208241" y="2211407"/>
                </a:lnTo>
                <a:lnTo>
                  <a:pt x="9359028" y="0"/>
                </a:lnTo>
                <a:lnTo>
                  <a:pt x="12190552" y="0"/>
                </a:lnTo>
                <a:lnTo>
                  <a:pt x="12190552" y="1419325"/>
                </a:lnTo>
                <a:lnTo>
                  <a:pt x="9713490" y="1419325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B59122-F0D2-3DF0-C68F-19567F6B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9034"/>
            <a:ext cx="4653850" cy="1620773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  <a:latin typeface="Fago Pro"/>
              </a:rPr>
              <a:t>SCHUNK Engineering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13B27D-8962-7460-E639-650453431A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2631207"/>
            <a:ext cx="5158093" cy="845602"/>
          </a:xfrm>
        </p:spPr>
        <p:txBody>
          <a:bodyPr/>
          <a:lstStyle/>
          <a:p>
            <a:pPr marL="0" indent="0">
              <a:buNone/>
            </a:pPr>
            <a:r>
              <a:rPr lang="de-DE" sz="2000" b="1" dirty="0">
                <a:solidFill>
                  <a:schemeClr val="bg2"/>
                </a:solidFill>
              </a:rPr>
              <a:t>Business </a:t>
            </a:r>
            <a:r>
              <a:rPr lang="de-DE" sz="2000" b="1" dirty="0" err="1">
                <a:solidFill>
                  <a:schemeClr val="bg2"/>
                </a:solidFill>
              </a:rPr>
              <a:t>area</a:t>
            </a:r>
            <a:r>
              <a:rPr lang="de-DE" sz="2000" b="1" dirty="0">
                <a:solidFill>
                  <a:schemeClr val="bg2"/>
                </a:solidFill>
              </a:rPr>
              <a:t>  </a:t>
            </a:r>
            <a:br>
              <a:rPr lang="de-DE" sz="2000" b="1" dirty="0">
                <a:solidFill>
                  <a:schemeClr val="bg2"/>
                </a:solidFill>
              </a:rPr>
            </a:br>
            <a:r>
              <a:rPr lang="de-DE" sz="2000" b="1" dirty="0">
                <a:solidFill>
                  <a:schemeClr val="bg2"/>
                </a:solidFill>
              </a:rPr>
              <a:t>Special </a:t>
            </a:r>
            <a:r>
              <a:rPr lang="de-DE" sz="2000" b="1" dirty="0" err="1">
                <a:solidFill>
                  <a:schemeClr val="bg2"/>
                </a:solidFill>
              </a:rPr>
              <a:t>clamping</a:t>
            </a:r>
            <a:r>
              <a:rPr lang="de-DE" sz="2000" b="1" dirty="0">
                <a:solidFill>
                  <a:schemeClr val="bg2"/>
                </a:solidFill>
              </a:rPr>
              <a:t> </a:t>
            </a:r>
            <a:r>
              <a:rPr lang="de-DE" sz="2000" b="1" dirty="0" err="1">
                <a:solidFill>
                  <a:schemeClr val="bg2"/>
                </a:solidFill>
              </a:rPr>
              <a:t>technology</a:t>
            </a:r>
            <a:r>
              <a:rPr lang="de-DE" sz="2000" b="1" dirty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6D8C87-6B81-F830-758A-047274917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FDE898E1-F506-9614-BBF5-D9176F268AE7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41278643-ACFF-7B56-D796-E513E14C0ACD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51F5CB54-3DA8-DCD9-33A8-66726413D83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A935F864-9389-D477-E90D-E85E5358B177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30CF436A-32D5-0754-C5AA-04CFAFD7BFA6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72DCCFF-76AD-410D-DCB6-7176DFCE294B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FA4AADC2-B332-75B3-C8EB-BB00CE8DEEF0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21640B04-8FE6-9C43-DAC7-8B9E2F6503B5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F40AC26B-8AF8-AF92-CFC3-E6A956B4A7D3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ACFACCE2-FE07-C61B-ADC8-44BAC9D0947B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C3D9910-3CA0-20C2-A815-FA27746DA94E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BFB29795-EB5F-2F17-32BB-74CB5BD10E19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52D38E2-96AC-8DC9-8C00-690C53469C6B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15EA2298-E788-F807-F3CD-D5DB6860229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040B6A5-C1FD-9EE2-EA25-7476055E61A3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8B83CA6-3D31-6742-946C-E2CAB99B4026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D9517-B32A-0964-AFB4-E4D8C8E9306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3B5D546-3A3E-F961-C03E-3BCF96F20814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CC79D9F-A906-3BB3-E5E4-E426AAB9B6A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8E924B88-5CDA-0EAB-EDE4-4D418BAB301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63812E2F-E3DC-B98C-547D-770EAF7F8C87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78F564FD-62AA-6849-1275-4A57EE1ACFCA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183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B9A713-3305-47AF-8A17-AFF721E2A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Custom </a:t>
            </a:r>
            <a:r>
              <a:rPr lang="de-DE" dirty="0" err="1"/>
              <a:t>components</a:t>
            </a:r>
            <a:r>
              <a:rPr lang="de-DE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DFA9318-CBF5-438F-A77A-1758404120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3A4012C-3C1D-43B9-9ADC-E3453AB562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</a:t>
            </a:r>
            <a:endParaRPr lang="de-DE"/>
          </a:p>
        </p:txBody>
      </p:sp>
      <p:pic>
        <p:nvPicPr>
          <p:cNvPr id="6" name="Grafik 12">
            <a:extLst>
              <a:ext uri="{FF2B5EF4-FFF2-40B4-BE49-F238E27FC236}">
                <a16:creationId xmlns:a16="http://schemas.microsoft.com/office/drawing/2014/main" id="{B270DBE2-15EA-11F4-9196-BA7AA3CD0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77" b="96579" l="7500" r="96094">
                        <a14:foregroundMark x1="24375" y1="14308" x2="60000" y2="3733"/>
                        <a14:foregroundMark x1="60000" y1="3733" x2="77656" y2="18974"/>
                        <a14:foregroundMark x1="77656" y1="18974" x2="94844" y2="57854"/>
                        <a14:foregroundMark x1="94844" y1="57854" x2="86406" y2="72006"/>
                        <a14:foregroundMark x1="86406" y1="72006" x2="65000" y2="92535"/>
                        <a14:foregroundMark x1="65000" y1="92535" x2="43594" y2="93002"/>
                        <a14:foregroundMark x1="43594" y1="93002" x2="28906" y2="84603"/>
                        <a14:foregroundMark x1="28906" y1="84603" x2="8906" y2="59565"/>
                        <a14:foregroundMark x1="8906" y1="59565" x2="7500" y2="47589"/>
                        <a14:foregroundMark x1="7500" y1="47589" x2="19844" y2="29393"/>
                        <a14:foregroundMark x1="19844" y1="29393" x2="21250" y2="19907"/>
                        <a14:foregroundMark x1="39063" y1="9487" x2="45938" y2="4977"/>
                        <a14:foregroundMark x1="93750" y1="42146" x2="94219" y2="53499"/>
                        <a14:foregroundMark x1="62031" y1="93935" x2="48594" y2="96267"/>
                        <a14:foregroundMark x1="48594" y1="96267" x2="48281" y2="96579"/>
                        <a14:foregroundMark x1="76719" y1="12131" x2="76719" y2="12131"/>
                        <a14:foregroundMark x1="96094" y1="46501" x2="96094" y2="465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6805" y="1394303"/>
            <a:ext cx="4044968" cy="4063929"/>
          </a:xfrm>
          <a:prstGeom prst="rect">
            <a:avLst/>
          </a:prstGeom>
        </p:spPr>
      </p:pic>
      <p:pic>
        <p:nvPicPr>
          <p:cNvPr id="9" name="Grafik 10">
            <a:extLst>
              <a:ext uri="{FF2B5EF4-FFF2-40B4-BE49-F238E27FC236}">
                <a16:creationId xmlns:a16="http://schemas.microsoft.com/office/drawing/2014/main" id="{EC1D9612-FE28-4880-6698-A914B138F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7" b="96970" l="3882" r="96327">
                        <a14:foregroundMark x1="13431" y1="39394" x2="16159" y2="55455"/>
                        <a14:foregroundMark x1="16159" y1="55455" x2="9129" y2="54848"/>
                        <a14:foregroundMark x1="9129" y1="54848" x2="5142" y2="67727"/>
                        <a14:foregroundMark x1="5142" y1="67727" x2="7660" y2="78636"/>
                        <a14:foregroundMark x1="7660" y1="78636" x2="62225" y2="87879"/>
                        <a14:foregroundMark x1="62225" y1="87879" x2="79224" y2="84091"/>
                        <a14:foregroundMark x1="79224" y1="84091" x2="94229" y2="71818"/>
                        <a14:foregroundMark x1="94229" y1="71818" x2="91501" y2="62576"/>
                        <a14:foregroundMark x1="91501" y1="62576" x2="83526" y2="47121"/>
                        <a14:foregroundMark x1="83526" y1="47121" x2="82267" y2="37576"/>
                        <a14:foregroundMark x1="94019" y1="63485" x2="96642" y2="70303"/>
                        <a14:foregroundMark x1="5981" y1="72879" x2="4092" y2="64242"/>
                        <a14:foregroundMark x1="4092" y1="64242" x2="4092" y2="64091"/>
                        <a14:foregroundMark x1="36621" y1="10303" x2="47114" y2="9697"/>
                        <a14:foregroundMark x1="47114" y1="9697" x2="55824" y2="10758"/>
                        <a14:foregroundMark x1="55824" y1="10758" x2="53620" y2="19091"/>
                        <a14:foregroundMark x1="53620" y1="19091" x2="48269" y2="22727"/>
                        <a14:foregroundMark x1="62329" y1="47576" x2="63694" y2="58636"/>
                        <a14:foregroundMark x1="60756" y1="96970" x2="62644" y2="92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1126" y="2790730"/>
            <a:ext cx="5082875" cy="352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61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4C0F8471-C726-1BCC-9E29-BE88DC708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10" y="6087759"/>
            <a:ext cx="1032694" cy="633699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ROTA-S plus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Sealed 3-jaw-Manual-Chuck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53860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Requirement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in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case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increased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contamination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(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grinding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application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), a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sealed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chuck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is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necessary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SCHUNK-Solution</a:t>
            </a:r>
            <a:br>
              <a:rPr lang="de-DE" sz="2000" b="1" dirty="0"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ROTA-S plus in a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sealed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version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for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process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-reliable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even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with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increased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contamination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Application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Use on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grinding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machines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;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Suitable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for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casting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processing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; Use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under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heavy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pollution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Advantage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Processreliable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clamping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even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with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increased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contamination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Application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Machining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dirty="0" err="1">
                  <a:solidFill>
                    <a:srgbClr val="00446B"/>
                  </a:solidFill>
                  <a:latin typeface="Fago Pro"/>
                </a:rPr>
                <a:t>Requirement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27" name="Grafik 26">
            <a:extLst>
              <a:ext uri="{FF2B5EF4-FFF2-40B4-BE49-F238E27FC236}">
                <a16:creationId xmlns:a16="http://schemas.microsoft.com/office/drawing/2014/main" id="{A09ACBAB-DD80-3553-9768-B473438BF1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41" t="3222" r="3590" b="2070"/>
          <a:stretch/>
        </p:blipFill>
        <p:spPr>
          <a:xfrm>
            <a:off x="591188" y="1766273"/>
            <a:ext cx="2932613" cy="2700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BA1ABF96-E9C1-F8F2-7215-A079458E9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88" y="4547549"/>
            <a:ext cx="4505954" cy="8859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CAD46A9-4E01-78F5-F408-C695621139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0658"/>
          <a:stretch/>
        </p:blipFill>
        <p:spPr>
          <a:xfrm>
            <a:off x="496726" y="6032420"/>
            <a:ext cx="582266" cy="476316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73E9E39-F470-79BB-636D-4DA86432A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28" y="6545787"/>
            <a:ext cx="1536929" cy="157383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4653AD9C-EA14-5E16-56C7-4B615EDEBCC9}"/>
              </a:ext>
            </a:extLst>
          </p:cNvPr>
          <p:cNvSpPr txBox="1"/>
          <p:nvPr/>
        </p:nvSpPr>
        <p:spPr>
          <a:xfrm>
            <a:off x="496726" y="6545787"/>
            <a:ext cx="946926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Guss </a:t>
            </a: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Machining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3A2817E-080A-555A-6A74-2DEBAAAD2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5951" y="4693518"/>
            <a:ext cx="683213" cy="68321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784CC7C-A895-D7CB-EA7E-6A8C205D7D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5779" y1="14535" x2="85930" y2="45349"/>
                        <a14:foregroundMark x1="41709" y1="54070" x2="26633" y2="84302"/>
                        <a14:backgroundMark x1="59296" y1="74419" x2="42714" y2="9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4351" y="4712223"/>
            <a:ext cx="695407" cy="601055"/>
          </a:xfrm>
          <a:prstGeom prst="rect">
            <a:avLst/>
          </a:prstGeom>
        </p:spPr>
      </p:pic>
      <p:pic>
        <p:nvPicPr>
          <p:cNvPr id="2" name="Grafik 1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2EAAC740-6DDE-0CCE-E356-4359C145DE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0148" y="6077285"/>
            <a:ext cx="349938" cy="504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96B023D-25A1-8212-20BA-05496A9A1A84}"/>
              </a:ext>
            </a:extLst>
          </p:cNvPr>
          <p:cNvSpPr txBox="1"/>
          <p:nvPr/>
        </p:nvSpPr>
        <p:spPr>
          <a:xfrm>
            <a:off x="3011613" y="6598612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 err="1">
                <a:solidFill>
                  <a:srgbClr val="003D6A"/>
                </a:solidFill>
              </a:rPr>
              <a:t>Turning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Grafik 12" descr="Eimer und Wischmopp mit einfarbiger Füllung">
            <a:extLst>
              <a:ext uri="{FF2B5EF4-FFF2-40B4-BE49-F238E27FC236}">
                <a16:creationId xmlns:a16="http://schemas.microsoft.com/office/drawing/2014/main" id="{45BE25A7-906C-C4FF-2679-20D1470360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67770" y="6087759"/>
            <a:ext cx="396000" cy="396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3A9D6F5-9BF8-4454-6488-6A43AEA026EC}"/>
              </a:ext>
            </a:extLst>
          </p:cNvPr>
          <p:cNvSpPr txBox="1"/>
          <p:nvPr/>
        </p:nvSpPr>
        <p:spPr>
          <a:xfrm>
            <a:off x="5834834" y="6581285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 err="1">
                <a:solidFill>
                  <a:srgbClr val="003D6A"/>
                </a:solidFill>
              </a:rPr>
              <a:t>Contamination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Grafik 2" descr="Einstellungen mit einfarbiger Füllung">
            <a:extLst>
              <a:ext uri="{FF2B5EF4-FFF2-40B4-BE49-F238E27FC236}">
                <a16:creationId xmlns:a16="http://schemas.microsoft.com/office/drawing/2014/main" id="{820938A6-54E7-3705-0A11-D6EA85F08F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4846584" y="6101503"/>
            <a:ext cx="396000" cy="396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5F937CB-6819-48C5-B02C-ADC279F1D924}"/>
              </a:ext>
            </a:extLst>
          </p:cNvPr>
          <p:cNvSpPr txBox="1"/>
          <p:nvPr/>
        </p:nvSpPr>
        <p:spPr>
          <a:xfrm>
            <a:off x="4641271" y="6468539"/>
            <a:ext cx="807008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HIGH</a:t>
            </a:r>
            <a:b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FLEXIBILITY</a:t>
            </a:r>
          </a:p>
        </p:txBody>
      </p:sp>
    </p:spTree>
    <p:extLst>
      <p:ext uri="{BB962C8B-B14F-4D97-AF65-F5344CB8AC3E}">
        <p14:creationId xmlns:p14="http://schemas.microsoft.com/office/powerpoint/2010/main" val="939772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51137E-8D03-91E7-E37B-99E4D10345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80"/>
          <a:stretch/>
        </p:blipFill>
        <p:spPr>
          <a:xfrm>
            <a:off x="1737360" y="4595300"/>
            <a:ext cx="3345492" cy="838317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ROTA-S plus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3-Jaw Manual Chuck </a:t>
            </a:r>
            <a:r>
              <a:rPr lang="de-DE" sz="2400" b="0" dirty="0" err="1">
                <a:latin typeface="Fago Pro"/>
              </a:rPr>
              <a:t>with</a:t>
            </a:r>
            <a:r>
              <a:rPr lang="de-DE" sz="2400" b="0" dirty="0">
                <a:latin typeface="Fago Pro"/>
              </a:rPr>
              <a:t> individual </a:t>
            </a:r>
            <a:r>
              <a:rPr lang="de-DE" sz="2400" b="0" dirty="0" err="1">
                <a:latin typeface="Fago Pro"/>
              </a:rPr>
              <a:t>jaw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adjustment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52014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Requirement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The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inaccurate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surface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does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not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to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diameter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to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be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machined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SCHUNK-Solution</a:t>
            </a:r>
            <a:br>
              <a:rPr lang="de-DE" sz="2000" b="1" dirty="0"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ROTA-S plus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with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individual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jaw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adjustment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enables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additional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alignment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Application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irregularly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shaped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;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asymmetrical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Advantage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Additional individual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jaw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adjustment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allows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to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be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aligned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Application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Machining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2A4D130-1594-2D74-6617-7C8991E32A99}"/>
              </a:ext>
            </a:extLst>
          </p:cNvPr>
          <p:cNvGrpSpPr/>
          <p:nvPr/>
        </p:nvGrpSpPr>
        <p:grpSpPr>
          <a:xfrm>
            <a:off x="414040" y="6086213"/>
            <a:ext cx="946926" cy="635246"/>
            <a:chOff x="7295809" y="2826273"/>
            <a:chExt cx="946926" cy="635246"/>
          </a:xfrm>
        </p:grpSpPr>
        <p:pic>
          <p:nvPicPr>
            <p:cNvPr id="14" name="Grafik 13" descr="Glücksspielchips Silhouette">
              <a:extLst>
                <a:ext uri="{FF2B5EF4-FFF2-40B4-BE49-F238E27FC236}">
                  <a16:creationId xmlns:a16="http://schemas.microsoft.com/office/drawing/2014/main" id="{058D6E3A-6C61-03EB-8B80-EB5227024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42176C2-3CB2-1536-D097-4537628E641F}"/>
                </a:ext>
              </a:extLst>
            </p:cNvPr>
            <p:cNvSpPr txBox="1"/>
            <p:nvPr/>
          </p:nvSpPr>
          <p:spPr>
            <a:xfrm>
              <a:off x="7295809" y="3212220"/>
              <a:ext cx="946926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900" dirty="0">
                  <a:solidFill>
                    <a:srgbClr val="003D6A"/>
                  </a:solidFill>
                </a:rPr>
                <a:t>Single-</a:t>
              </a:r>
              <a:r>
                <a:rPr lang="de-DE" sz="900" dirty="0" err="1">
                  <a:solidFill>
                    <a:srgbClr val="003D6A"/>
                  </a:solidFill>
                </a:rPr>
                <a:t>Jaw</a:t>
              </a:r>
              <a:r>
                <a:rPr lang="de-DE" sz="900" dirty="0">
                  <a:solidFill>
                    <a:srgbClr val="003D6A"/>
                  </a:solidFill>
                </a:rPr>
                <a:t>-Adjustment</a:t>
              </a:r>
              <a:endPara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BD3DB936-EAE2-ED4E-99A8-1F8EDDB28A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859" b="3672"/>
          <a:stretch/>
        </p:blipFill>
        <p:spPr>
          <a:xfrm>
            <a:off x="854762" y="1622116"/>
            <a:ext cx="3638661" cy="2628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041A831-1113-B10B-F33B-F47F5BFB66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166" y="6090022"/>
            <a:ext cx="885949" cy="38105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33886D8-CD5E-A04C-F6BA-2DD3DD6CB4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597" y="6117235"/>
            <a:ext cx="539643" cy="353839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60402E4-F689-7ACD-B20D-B8FA1935957A}"/>
              </a:ext>
            </a:extLst>
          </p:cNvPr>
          <p:cNvGrpSpPr/>
          <p:nvPr/>
        </p:nvGrpSpPr>
        <p:grpSpPr>
          <a:xfrm>
            <a:off x="2438429" y="6061364"/>
            <a:ext cx="807008" cy="645977"/>
            <a:chOff x="4741422" y="4032260"/>
            <a:chExt cx="807008" cy="645977"/>
          </a:xfrm>
        </p:grpSpPr>
        <p:pic>
          <p:nvPicPr>
            <p:cNvPr id="18" name="Grafik 17" descr="Ein Bild, das Reihe, Diagramm, Screenshot, Grafiken enthält.&#10;&#10;Beschreibung automatisch generiert.">
              <a:extLst>
                <a:ext uri="{FF2B5EF4-FFF2-40B4-BE49-F238E27FC236}">
                  <a16:creationId xmlns:a16="http://schemas.microsoft.com/office/drawing/2014/main" id="{B3385E84-3B95-AD56-FB4C-5B1A8BF9F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59011" y="4032260"/>
              <a:ext cx="575127" cy="504000"/>
            </a:xfrm>
            <a:prstGeom prst="rect">
              <a:avLst/>
            </a:prstGeom>
          </p:spPr>
        </p:pic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F1CDD615-AD8E-E888-FC3A-D7DC0C90955A}"/>
                </a:ext>
              </a:extLst>
            </p:cNvPr>
            <p:cNvSpPr txBox="1"/>
            <p:nvPr/>
          </p:nvSpPr>
          <p:spPr>
            <a:xfrm>
              <a:off x="4741422" y="4553587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MILLING</a:t>
              </a:r>
            </a:p>
          </p:txBody>
        </p:sp>
      </p:grpSp>
      <p:pic>
        <p:nvPicPr>
          <p:cNvPr id="20" name="Grafik 19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4AD3DA07-424A-7AE6-C48B-A7C5BB4494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1083" y="6090022"/>
            <a:ext cx="349938" cy="50400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DF405A2-78E4-99CE-E48B-C7E9BE4B792A}"/>
              </a:ext>
            </a:extLst>
          </p:cNvPr>
          <p:cNvSpPr txBox="1"/>
          <p:nvPr/>
        </p:nvSpPr>
        <p:spPr>
          <a:xfrm>
            <a:off x="3359640" y="6569942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 err="1">
                <a:solidFill>
                  <a:srgbClr val="003D6A"/>
                </a:solidFill>
              </a:rPr>
              <a:t>Turning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3" name="Grafik 22" descr="Eimer und Wischmopp mit einfarbiger Füllung">
            <a:extLst>
              <a:ext uri="{FF2B5EF4-FFF2-40B4-BE49-F238E27FC236}">
                <a16:creationId xmlns:a16="http://schemas.microsoft.com/office/drawing/2014/main" id="{FC76BACB-0B66-D849-7B1D-7CE855B9A0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85474" y="6094379"/>
            <a:ext cx="396000" cy="39600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13FF784F-8102-9583-D659-9959D632F179}"/>
              </a:ext>
            </a:extLst>
          </p:cNvPr>
          <p:cNvSpPr txBox="1"/>
          <p:nvPr/>
        </p:nvSpPr>
        <p:spPr>
          <a:xfrm>
            <a:off x="5779970" y="6581285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Schmutz</a:t>
            </a:r>
          </a:p>
        </p:txBody>
      </p:sp>
      <p:pic>
        <p:nvPicPr>
          <p:cNvPr id="2" name="Grafik 1" descr="Einstellungen mit einfarbiger Füllung">
            <a:extLst>
              <a:ext uri="{FF2B5EF4-FFF2-40B4-BE49-F238E27FC236}">
                <a16:creationId xmlns:a16="http://schemas.microsoft.com/office/drawing/2014/main" id="{41379B57-90C2-D0F2-39EC-B3F2366BCA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4846584" y="6101503"/>
            <a:ext cx="396000" cy="396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440D9AF-93D7-7151-107F-B86EA066F666}"/>
              </a:ext>
            </a:extLst>
          </p:cNvPr>
          <p:cNvSpPr txBox="1"/>
          <p:nvPr/>
        </p:nvSpPr>
        <p:spPr>
          <a:xfrm>
            <a:off x="4641271" y="6468539"/>
            <a:ext cx="807008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HIGH</a:t>
            </a:r>
            <a:b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FLEXIBILITY</a:t>
            </a:r>
          </a:p>
        </p:txBody>
      </p:sp>
    </p:spTree>
    <p:extLst>
      <p:ext uri="{BB962C8B-B14F-4D97-AF65-F5344CB8AC3E}">
        <p14:creationId xmlns:p14="http://schemas.microsoft.com/office/powerpoint/2010/main" val="4238511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53E42BA1-822B-E620-B011-ABFD3035E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666"/>
          <a:stretch/>
        </p:blipFill>
        <p:spPr>
          <a:xfrm>
            <a:off x="655294" y="4592740"/>
            <a:ext cx="3358614" cy="828791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 DFF</a:t>
            </a:r>
            <a:br>
              <a:rPr lang="de-DE" dirty="0">
                <a:latin typeface="Fago Pro"/>
              </a:rPr>
            </a:br>
            <a:r>
              <a:rPr lang="de-DE" sz="2400" b="0" dirty="0" err="1">
                <a:latin typeface="Fago Pro"/>
              </a:rPr>
              <a:t>Lathe</a:t>
            </a:r>
            <a:r>
              <a:rPr lang="de-DE" sz="2400" b="0" dirty="0">
                <a:latin typeface="Fago Pro"/>
              </a:rPr>
              <a:t> Chuck </a:t>
            </a:r>
            <a:r>
              <a:rPr lang="de-DE" sz="2400" b="0" dirty="0" err="1">
                <a:latin typeface="Fago Pro"/>
              </a:rPr>
              <a:t>for</a:t>
            </a:r>
            <a:r>
              <a:rPr lang="de-DE" sz="2400" b="0" dirty="0">
                <a:latin typeface="Fago Pro"/>
              </a:rPr>
              <a:t> axial </a:t>
            </a:r>
            <a:r>
              <a:rPr lang="de-DE" sz="2400" b="0" dirty="0" err="1">
                <a:latin typeface="Fago Pro"/>
              </a:rPr>
              <a:t>workpiece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clamping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53860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Requirement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The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contour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does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not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allow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radial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tension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-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radial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deformation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is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not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permitted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 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SCHUNK-Solution</a:t>
            </a:r>
            <a:br>
              <a:rPr lang="de-DE" sz="2000" b="1" dirty="0"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ROTA DFF-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lathe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chuck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for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axial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Application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without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radially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deformation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Advantage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No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radial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deformation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and plane-parallel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tension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Application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Machining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6E4923B-7054-71B0-B114-231D16A8277E}"/>
              </a:ext>
            </a:extLst>
          </p:cNvPr>
          <p:cNvGrpSpPr/>
          <p:nvPr/>
        </p:nvGrpSpPr>
        <p:grpSpPr>
          <a:xfrm>
            <a:off x="4644552" y="6080660"/>
            <a:ext cx="807008" cy="623104"/>
            <a:chOff x="8398352" y="1596795"/>
            <a:chExt cx="807008" cy="623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046841-7C22-B691-ABF4-535B119771A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12" name="Grafik 11" descr="Häkchen mit einfarbiger Füllung">
              <a:extLst>
                <a:ext uri="{FF2B5EF4-FFF2-40B4-BE49-F238E27FC236}">
                  <a16:creationId xmlns:a16="http://schemas.microsoft.com/office/drawing/2014/main" id="{B60153FA-C863-77D9-FB4C-D940152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FF5DA872-87C9-8976-E3A6-FC83B892D4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57"/>
          <a:stretch/>
        </p:blipFill>
        <p:spPr>
          <a:xfrm>
            <a:off x="1498604" y="1579667"/>
            <a:ext cx="3261195" cy="298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02EAD6F-B9E8-3C7E-85B5-3729C7AD95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6012" y="4576811"/>
            <a:ext cx="1047896" cy="895475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EA952EC-3B2C-EE59-D5F5-B142D60ED092}"/>
              </a:ext>
            </a:extLst>
          </p:cNvPr>
          <p:cNvGrpSpPr/>
          <p:nvPr/>
        </p:nvGrpSpPr>
        <p:grpSpPr>
          <a:xfrm>
            <a:off x="691596" y="6080660"/>
            <a:ext cx="807008" cy="635246"/>
            <a:chOff x="7295809" y="2826273"/>
            <a:chExt cx="807008" cy="635246"/>
          </a:xfrm>
        </p:grpSpPr>
        <p:pic>
          <p:nvPicPr>
            <p:cNvPr id="6" name="Grafik 5" descr="Glücksspielchips Silhouette">
              <a:extLst>
                <a:ext uri="{FF2B5EF4-FFF2-40B4-BE49-F238E27FC236}">
                  <a16:creationId xmlns:a16="http://schemas.microsoft.com/office/drawing/2014/main" id="{6B47C8E3-97CA-0749-DEB4-C9F996AB3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A54411FE-1177-A917-0E24-7784A6780F96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COMPLEX GEOMETRY</a:t>
              </a:r>
            </a:p>
          </p:txBody>
        </p:sp>
      </p:grpSp>
      <p:pic>
        <p:nvPicPr>
          <p:cNvPr id="13" name="Grafik 12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612F50F9-0A0D-5606-21CE-44B93396CA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1941" y="6110777"/>
            <a:ext cx="349938" cy="504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F2D5911-20FD-8F9C-A703-ACA8DA104009}"/>
              </a:ext>
            </a:extLst>
          </p:cNvPr>
          <p:cNvSpPr txBox="1"/>
          <p:nvPr/>
        </p:nvSpPr>
        <p:spPr>
          <a:xfrm>
            <a:off x="2890498" y="6590697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 err="1">
                <a:solidFill>
                  <a:srgbClr val="003D6A"/>
                </a:solidFill>
              </a:rPr>
              <a:t>Turning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17FC4AE-0B45-1A55-AA6D-2B584E070E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86" b="89328" l="8547" r="90598">
                        <a14:foregroundMark x1="8974" y1="73913" x2="11111" y2="84585"/>
                        <a14:foregroundMark x1="90171" y1="69565" x2="90598" y2="75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5106" y="6080660"/>
            <a:ext cx="366261" cy="396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C14C6EE-BB85-C94B-A207-63FF1F02064C}"/>
              </a:ext>
            </a:extLst>
          </p:cNvPr>
          <p:cNvSpPr txBox="1"/>
          <p:nvPr/>
        </p:nvSpPr>
        <p:spPr>
          <a:xfrm>
            <a:off x="5838105" y="6523788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Strong</a:t>
            </a:r>
          </a:p>
        </p:txBody>
      </p:sp>
    </p:spTree>
    <p:extLst>
      <p:ext uri="{BB962C8B-B14F-4D97-AF65-F5344CB8AC3E}">
        <p14:creationId xmlns:p14="http://schemas.microsoft.com/office/powerpoint/2010/main" val="4257552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17BE917-B8E5-1E6A-213C-2FBFE4246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38" y="5970842"/>
            <a:ext cx="543001" cy="523948"/>
          </a:xfrm>
          <a:prstGeom prst="rect">
            <a:avLst/>
          </a:prstGeom>
        </p:spPr>
      </p:pic>
      <p:pic>
        <p:nvPicPr>
          <p:cNvPr id="2" name="Bild 1">
            <a:extLst>
              <a:ext uri="{FF2B5EF4-FFF2-40B4-BE49-F238E27FC236}">
                <a16:creationId xmlns:a16="http://schemas.microsoft.com/office/drawing/2014/main" id="{7DC8A537-B614-F14A-4D7E-E30BF9F78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874" y="1544135"/>
            <a:ext cx="4084842" cy="27082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 HSA</a:t>
            </a:r>
            <a:br>
              <a:rPr lang="de-DE" dirty="0">
                <a:latin typeface="Fago Pro"/>
              </a:rPr>
            </a:br>
            <a:r>
              <a:rPr lang="de-DE" sz="2400" b="0" dirty="0" err="1">
                <a:latin typeface="Fago Pro"/>
              </a:rPr>
              <a:t>Compensating</a:t>
            </a:r>
            <a:r>
              <a:rPr lang="de-DE" sz="2400" b="0" dirty="0">
                <a:latin typeface="Fago Pro"/>
              </a:rPr>
              <a:t> Chuck </a:t>
            </a:r>
            <a:r>
              <a:rPr lang="de-DE" sz="2400" b="0" dirty="0" err="1">
                <a:latin typeface="Fago Pro"/>
              </a:rPr>
              <a:t>for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clamping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workpieces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between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sharps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54476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Requirement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The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reference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is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in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axis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rotation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Outer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diameter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does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not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run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towards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axis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rotation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SCHUNK-Solution</a:t>
            </a:r>
            <a:br>
              <a:rPr lang="de-DE" sz="2000" b="1" dirty="0"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is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picked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up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between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centers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(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chuck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and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tailstock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). 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Application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shafts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whre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reference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is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center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hole. </a:t>
            </a:r>
            <a:endParaRPr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Advantage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To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transmit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torque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,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the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outer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diameter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is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clamped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„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compensating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“ 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Application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Machining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6E4923B-7054-71B0-B114-231D16A8277E}"/>
              </a:ext>
            </a:extLst>
          </p:cNvPr>
          <p:cNvGrpSpPr/>
          <p:nvPr/>
        </p:nvGrpSpPr>
        <p:grpSpPr>
          <a:xfrm>
            <a:off x="4644552" y="6080660"/>
            <a:ext cx="807008" cy="623104"/>
            <a:chOff x="8398352" y="1596795"/>
            <a:chExt cx="807008" cy="623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046841-7C22-B691-ABF4-535B119771A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12" name="Grafik 11" descr="Häkchen mit einfarbiger Füllung">
              <a:extLst>
                <a:ext uri="{FF2B5EF4-FFF2-40B4-BE49-F238E27FC236}">
                  <a16:creationId xmlns:a16="http://schemas.microsoft.com/office/drawing/2014/main" id="{B60153FA-C863-77D9-FB4C-D940152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C42176C2-3CB2-1536-D097-4537628E641F}"/>
              </a:ext>
            </a:extLst>
          </p:cNvPr>
          <p:cNvSpPr txBox="1"/>
          <p:nvPr/>
        </p:nvSpPr>
        <p:spPr>
          <a:xfrm>
            <a:off x="387214" y="6476660"/>
            <a:ext cx="807008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Compensation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Clamping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79954DF-9F47-7FDA-0C8F-51309452DADD}"/>
              </a:ext>
            </a:extLst>
          </p:cNvPr>
          <p:cNvGrpSpPr/>
          <p:nvPr/>
        </p:nvGrpSpPr>
        <p:grpSpPr>
          <a:xfrm>
            <a:off x="5993416" y="6082760"/>
            <a:ext cx="807008" cy="621060"/>
            <a:chOff x="9194964" y="1596795"/>
            <a:chExt cx="807008" cy="621060"/>
          </a:xfrm>
        </p:grpSpPr>
        <p:pic>
          <p:nvPicPr>
            <p:cNvPr id="16" name="Grafik 15" descr="Lupe mit einfarbiger Füllung">
              <a:extLst>
                <a:ext uri="{FF2B5EF4-FFF2-40B4-BE49-F238E27FC236}">
                  <a16:creationId xmlns:a16="http://schemas.microsoft.com/office/drawing/2014/main" id="{BB3C7368-3F64-371C-DDBE-A8C701901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607717F-D2E6-A65E-1AEA-EB4AD06A9481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4F7C9C1E-3FE4-B933-A156-2A61BCB5A2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664" y="4597580"/>
            <a:ext cx="3324689" cy="876422"/>
          </a:xfrm>
          <a:prstGeom prst="rect">
            <a:avLst/>
          </a:prstGeom>
        </p:spPr>
      </p:pic>
      <p:pic>
        <p:nvPicPr>
          <p:cNvPr id="13" name="Grafik 12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4597993E-4011-D4DB-D068-FF89DA8688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1941" y="6110777"/>
            <a:ext cx="349938" cy="504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440FC40-41A8-791E-F22B-B61CD8DBB20C}"/>
              </a:ext>
            </a:extLst>
          </p:cNvPr>
          <p:cNvSpPr txBox="1"/>
          <p:nvPr/>
        </p:nvSpPr>
        <p:spPr>
          <a:xfrm>
            <a:off x="2890498" y="6590697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 err="1">
                <a:solidFill>
                  <a:srgbClr val="003D6A"/>
                </a:solidFill>
              </a:rPr>
              <a:t>Turning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55281F53-7BBE-5624-B4A0-8E02FAD2A87D}"/>
              </a:ext>
            </a:extLst>
          </p:cNvPr>
          <p:cNvGrpSpPr/>
          <p:nvPr/>
        </p:nvGrpSpPr>
        <p:grpSpPr>
          <a:xfrm>
            <a:off x="1241151" y="6188242"/>
            <a:ext cx="807008" cy="415363"/>
            <a:chOff x="4703042" y="2908550"/>
            <a:chExt cx="807008" cy="415363"/>
          </a:xfrm>
        </p:grpSpPr>
        <p:pic>
          <p:nvPicPr>
            <p:cNvPr id="19" name="Grafik 39" descr="Zylinder mit einfarbiger Füllung">
              <a:extLst>
                <a:ext uri="{FF2B5EF4-FFF2-40B4-BE49-F238E27FC236}">
                  <a16:creationId xmlns:a16="http://schemas.microsoft.com/office/drawing/2014/main" id="{EF83A6D4-E1A3-1D6F-9D0E-FF42F09A5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5400000">
              <a:off x="4986275" y="2826273"/>
              <a:ext cx="231445" cy="396000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FBDCEBDA-2CA1-307D-11CB-2DE1533EDE91}"/>
                </a:ext>
              </a:extLst>
            </p:cNvPr>
            <p:cNvSpPr txBox="1"/>
            <p:nvPr/>
          </p:nvSpPr>
          <p:spPr>
            <a:xfrm>
              <a:off x="4703042" y="319926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SHAFTS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1329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>
            <a:extLst>
              <a:ext uri="{FF2B5EF4-FFF2-40B4-BE49-F238E27FC236}">
                <a16:creationId xmlns:a16="http://schemas.microsoft.com/office/drawing/2014/main" id="{33C47A51-A731-7DEF-211A-24DDC43D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95" y="1708545"/>
            <a:ext cx="4667925" cy="264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8935460-073C-E6AE-564C-1887DDD6C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23" y="4584697"/>
            <a:ext cx="4534533" cy="885949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 HSA-NZ</a:t>
            </a:r>
            <a:br>
              <a:rPr lang="de-DE" dirty="0">
                <a:latin typeface="Fago Pro"/>
              </a:rPr>
            </a:br>
            <a:r>
              <a:rPr lang="de-DE" sz="2400" b="0" dirty="0" err="1">
                <a:latin typeface="Fago Pro"/>
              </a:rPr>
              <a:t>Compensating</a:t>
            </a:r>
            <a:r>
              <a:rPr lang="de-DE" sz="2400" b="0" dirty="0">
                <a:latin typeface="Fago Pro"/>
              </a:rPr>
              <a:t> Chuck </a:t>
            </a:r>
            <a:r>
              <a:rPr lang="de-DE" sz="2400" b="0" dirty="0" err="1">
                <a:latin typeface="Fago Pro"/>
              </a:rPr>
              <a:t>for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clamping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workpieces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between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sharps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64325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Requirement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The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workpiece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reference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is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in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the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axis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of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rotation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of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the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workpiece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. Outer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diameter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does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not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run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towards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the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axis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of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rotation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. The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diameter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to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be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machined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requires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good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parallelism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to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the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clamping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diameter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and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the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contact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surface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. </a:t>
            </a: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SCHUNK-Solution</a:t>
            </a:r>
            <a:br>
              <a:rPr lang="de-DE" sz="2000" b="1" dirty="0"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between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centers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Base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jaw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guides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arranged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at an angle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to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prevent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from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lifting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off. 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Application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Centering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on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reference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diameter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shaft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-like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components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  <a:endParaRPr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Advantage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No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lifting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thanks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to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inclined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base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jaw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guides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82623"/>
            <a:ext cx="1920000" cy="971505"/>
            <a:chOff x="30192" y="3604159"/>
            <a:chExt cx="1440000" cy="728627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04159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Application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</a:t>
              </a:r>
              <a:r>
                <a:rPr lang="de-DE" sz="1400" dirty="0">
                  <a:solidFill>
                    <a:srgbClr val="00446B"/>
                  </a:solidFill>
                  <a:latin typeface="Fago Pro"/>
                </a:rPr>
                <a:t> </a:t>
              </a:r>
              <a:r>
                <a:rPr lang="de-DE" sz="1400" dirty="0" err="1">
                  <a:solidFill>
                    <a:srgbClr val="00446B"/>
                  </a:solidFill>
                  <a:latin typeface="Fago Pro"/>
                </a:rPr>
                <a:t>Machining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400" dirty="0" err="1">
                  <a:solidFill>
                    <a:srgbClr val="00446B"/>
                  </a:solidFill>
                  <a:latin typeface="Fago Pro"/>
                </a:rPr>
                <a:t>Requirement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6E4923B-7054-71B0-B114-231D16A8277E}"/>
              </a:ext>
            </a:extLst>
          </p:cNvPr>
          <p:cNvGrpSpPr/>
          <p:nvPr/>
        </p:nvGrpSpPr>
        <p:grpSpPr>
          <a:xfrm>
            <a:off x="4644552" y="6080660"/>
            <a:ext cx="807008" cy="623104"/>
            <a:chOff x="8398352" y="1596795"/>
            <a:chExt cx="807008" cy="623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046841-7C22-B691-ABF4-535B119771A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12" name="Grafik 11" descr="Häkchen mit einfarbiger Füllung">
              <a:extLst>
                <a:ext uri="{FF2B5EF4-FFF2-40B4-BE49-F238E27FC236}">
                  <a16:creationId xmlns:a16="http://schemas.microsoft.com/office/drawing/2014/main" id="{B60153FA-C863-77D9-FB4C-D940152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C42176C2-3CB2-1536-D097-4537628E641F}"/>
              </a:ext>
            </a:extLst>
          </p:cNvPr>
          <p:cNvSpPr txBox="1"/>
          <p:nvPr/>
        </p:nvSpPr>
        <p:spPr>
          <a:xfrm>
            <a:off x="414040" y="6472160"/>
            <a:ext cx="807008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 err="1">
                <a:solidFill>
                  <a:srgbClr val="003D6A"/>
                </a:solidFill>
              </a:rPr>
              <a:t>Compensating</a:t>
            </a:r>
            <a:r>
              <a:rPr lang="de-DE" sz="900" dirty="0">
                <a:solidFill>
                  <a:srgbClr val="003D6A"/>
                </a:solidFill>
              </a:rPr>
              <a:t> </a:t>
            </a:r>
            <a:r>
              <a:rPr lang="de-DE" sz="900" dirty="0" err="1">
                <a:solidFill>
                  <a:srgbClr val="003D6A"/>
                </a:solidFill>
              </a:rPr>
              <a:t>Clamping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79954DF-9F47-7FDA-0C8F-51309452DADD}"/>
              </a:ext>
            </a:extLst>
          </p:cNvPr>
          <p:cNvGrpSpPr/>
          <p:nvPr/>
        </p:nvGrpSpPr>
        <p:grpSpPr>
          <a:xfrm>
            <a:off x="5993416" y="6082760"/>
            <a:ext cx="807008" cy="621060"/>
            <a:chOff x="9194964" y="1596795"/>
            <a:chExt cx="807008" cy="621060"/>
          </a:xfrm>
        </p:grpSpPr>
        <p:pic>
          <p:nvPicPr>
            <p:cNvPr id="16" name="Grafik 15" descr="Lupe mit einfarbiger Füllung">
              <a:extLst>
                <a:ext uri="{FF2B5EF4-FFF2-40B4-BE49-F238E27FC236}">
                  <a16:creationId xmlns:a16="http://schemas.microsoft.com/office/drawing/2014/main" id="{BB3C7368-3F64-371C-DDBE-A8C701901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607717F-D2E6-A65E-1AEA-EB4AD06A9481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A556FCB7-88CB-70BE-9819-D929CA065E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3137"/>
          <a:stretch/>
        </p:blipFill>
        <p:spPr>
          <a:xfrm>
            <a:off x="487157" y="6011919"/>
            <a:ext cx="482107" cy="466790"/>
          </a:xfrm>
          <a:prstGeom prst="rect">
            <a:avLst/>
          </a:prstGeom>
        </p:spPr>
      </p:pic>
      <p:pic>
        <p:nvPicPr>
          <p:cNvPr id="4" name="Grafik 3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6379EF28-5830-3EA0-8BA2-6D8BB0224C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1941" y="6110777"/>
            <a:ext cx="349938" cy="504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D03CD98-D74D-C896-742E-50298B759D34}"/>
              </a:ext>
            </a:extLst>
          </p:cNvPr>
          <p:cNvSpPr txBox="1"/>
          <p:nvPr/>
        </p:nvSpPr>
        <p:spPr>
          <a:xfrm>
            <a:off x="2890498" y="6590697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 err="1">
                <a:solidFill>
                  <a:srgbClr val="003D6A"/>
                </a:solidFill>
              </a:rPr>
              <a:t>Turning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354E603-49A1-B9EB-F174-5DB02026050A}"/>
              </a:ext>
            </a:extLst>
          </p:cNvPr>
          <p:cNvGrpSpPr/>
          <p:nvPr/>
        </p:nvGrpSpPr>
        <p:grpSpPr>
          <a:xfrm>
            <a:off x="1241151" y="6188242"/>
            <a:ext cx="807008" cy="415363"/>
            <a:chOff x="4703042" y="2908550"/>
            <a:chExt cx="807008" cy="415363"/>
          </a:xfrm>
        </p:grpSpPr>
        <p:pic>
          <p:nvPicPr>
            <p:cNvPr id="13" name="Grafik 39" descr="Zylinder mit einfarbiger Füllung">
              <a:extLst>
                <a:ext uri="{FF2B5EF4-FFF2-40B4-BE49-F238E27FC236}">
                  <a16:creationId xmlns:a16="http://schemas.microsoft.com/office/drawing/2014/main" id="{B01117F4-0EDD-B171-EF55-66D9E5114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5400000">
              <a:off x="4986275" y="2826273"/>
              <a:ext cx="231445" cy="39600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E9B1C159-CF16-03D0-20F9-5559CD74B825}"/>
                </a:ext>
              </a:extLst>
            </p:cNvPr>
            <p:cNvSpPr txBox="1"/>
            <p:nvPr/>
          </p:nvSpPr>
          <p:spPr>
            <a:xfrm>
              <a:off x="4703042" y="319926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SHAFTS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2652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487535E-786F-6277-0962-B70E1AE95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28" y="4586538"/>
            <a:ext cx="4458322" cy="828791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 Axial </a:t>
            </a:r>
            <a:r>
              <a:rPr lang="de-DE" dirty="0" err="1">
                <a:latin typeface="Fago Pro"/>
              </a:rPr>
              <a:t>clamping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chuck</a:t>
            </a:r>
            <a:r>
              <a:rPr lang="de-DE" dirty="0">
                <a:latin typeface="Fago Pro"/>
              </a:rPr>
              <a:t> </a:t>
            </a:r>
            <a:br>
              <a:rPr lang="de-DE" dirty="0">
                <a:latin typeface="Fago Pro"/>
              </a:rPr>
            </a:br>
            <a:r>
              <a:rPr lang="de-DE" sz="2400" b="0" dirty="0" err="1">
                <a:latin typeface="Fago Pro"/>
              </a:rPr>
              <a:t>Active</a:t>
            </a:r>
            <a:r>
              <a:rPr lang="de-DE" sz="2400" b="0" dirty="0">
                <a:latin typeface="Fago Pro"/>
              </a:rPr>
              <a:t> pull-down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49552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Requirement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T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he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diameter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to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be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machined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requires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a high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degree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of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perpendicularity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to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the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contact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surface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. </a:t>
            </a: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SCHUNK-Solution</a:t>
            </a:r>
            <a:br>
              <a:rPr lang="de-DE" sz="2000" b="1" dirty="0"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Axial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chuck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with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active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pull-down. 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Application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with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highest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requirements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for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plane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parallelism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</a:t>
            </a:r>
            <a:endParaRPr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Advantage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orkpiece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is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clamped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radially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and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actively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pulled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axially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against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contact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surface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Application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Machining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6E4923B-7054-71B0-B114-231D16A8277E}"/>
              </a:ext>
            </a:extLst>
          </p:cNvPr>
          <p:cNvGrpSpPr/>
          <p:nvPr/>
        </p:nvGrpSpPr>
        <p:grpSpPr>
          <a:xfrm>
            <a:off x="4644552" y="6080660"/>
            <a:ext cx="807008" cy="623104"/>
            <a:chOff x="8398352" y="1596795"/>
            <a:chExt cx="807008" cy="623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046841-7C22-B691-ABF4-535B119771A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12" name="Grafik 11" descr="Häkchen mit einfarbiger Füllung">
              <a:extLst>
                <a:ext uri="{FF2B5EF4-FFF2-40B4-BE49-F238E27FC236}">
                  <a16:creationId xmlns:a16="http://schemas.microsoft.com/office/drawing/2014/main" id="{B60153FA-C863-77D9-FB4C-D940152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EDEA3282-C66C-2DA9-E93E-C766B89FFB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45" r="4193" b="2094"/>
          <a:stretch/>
        </p:blipFill>
        <p:spPr>
          <a:xfrm>
            <a:off x="1601280" y="1579131"/>
            <a:ext cx="3065237" cy="2880000"/>
          </a:xfrm>
          <a:prstGeom prst="rect">
            <a:avLst/>
          </a:prstGeom>
        </p:spPr>
      </p:pic>
      <p:pic>
        <p:nvPicPr>
          <p:cNvPr id="13" name="Grafik 12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B5BBBAB2-CE1D-5115-E34D-5A9CB42070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1941" y="6110777"/>
            <a:ext cx="349938" cy="504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D724B1F-20D2-7F6A-FD64-6656EB5C8E79}"/>
              </a:ext>
            </a:extLst>
          </p:cNvPr>
          <p:cNvSpPr txBox="1"/>
          <p:nvPr/>
        </p:nvSpPr>
        <p:spPr>
          <a:xfrm>
            <a:off x="2890498" y="6590697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 err="1">
                <a:solidFill>
                  <a:srgbClr val="003D6A"/>
                </a:solidFill>
              </a:rPr>
              <a:t>Turning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0008179-7BEE-67B6-BE79-EFC2D04DD6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0658"/>
          <a:stretch/>
        </p:blipFill>
        <p:spPr>
          <a:xfrm>
            <a:off x="496726" y="6032420"/>
            <a:ext cx="582266" cy="47631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F704BE3-8DE1-5261-CCEB-610F9C09BD81}"/>
              </a:ext>
            </a:extLst>
          </p:cNvPr>
          <p:cNvSpPr txBox="1"/>
          <p:nvPr/>
        </p:nvSpPr>
        <p:spPr>
          <a:xfrm>
            <a:off x="496726" y="6545787"/>
            <a:ext cx="946926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>
                <a:solidFill>
                  <a:srgbClr val="003D6A"/>
                </a:solidFill>
              </a:rPr>
              <a:t>Cast iron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97096BB-8611-9371-ABBB-FF2FF9536E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2020" y="6117818"/>
            <a:ext cx="466790" cy="6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21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BE36E7BE-6BE8-7A06-020C-EC648E6C1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55" y="4562978"/>
            <a:ext cx="4496427" cy="885949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 </a:t>
            </a:r>
            <a:r>
              <a:rPr lang="de-DE" dirty="0" err="1">
                <a:latin typeface="Fago Pro"/>
              </a:rPr>
              <a:t>Consol</a:t>
            </a:r>
            <a:r>
              <a:rPr lang="de-DE" dirty="0">
                <a:latin typeface="Fago Pro"/>
              </a:rPr>
              <a:t> Chuck</a:t>
            </a:r>
            <a:br>
              <a:rPr lang="de-DE" dirty="0">
                <a:latin typeface="Fago Pro"/>
              </a:rPr>
            </a:br>
            <a:r>
              <a:rPr lang="de-DE" sz="2400" b="0" dirty="0" err="1">
                <a:latin typeface="Fago Pro"/>
              </a:rPr>
              <a:t>Consol</a:t>
            </a:r>
            <a:r>
              <a:rPr lang="de-DE" sz="2400" b="0" dirty="0">
                <a:latin typeface="Fago Pro"/>
              </a:rPr>
              <a:t> Chuck </a:t>
            </a:r>
            <a:r>
              <a:rPr lang="de-DE" sz="2400" b="0" dirty="0" err="1">
                <a:latin typeface="Fago Pro"/>
              </a:rPr>
              <a:t>with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one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fixed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jaw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49552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Requirement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The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diameter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to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be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machined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should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be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clamped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parallel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to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the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reference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surface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. </a:t>
            </a: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SCHUNK-Solution</a:t>
            </a:r>
            <a:br>
              <a:rPr lang="de-DE" sz="2000" b="1" dirty="0"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Consol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chuck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with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a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fixed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jaw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for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that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need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to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be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clamped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firmly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to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a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reference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surface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Application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Turning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components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with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a flat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surface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a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reference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  <a:endParaRPr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Advantage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The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workpiece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is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clamped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with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movable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jaw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against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fixed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jaw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Application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Machining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6E4923B-7054-71B0-B114-231D16A8277E}"/>
              </a:ext>
            </a:extLst>
          </p:cNvPr>
          <p:cNvGrpSpPr/>
          <p:nvPr/>
        </p:nvGrpSpPr>
        <p:grpSpPr>
          <a:xfrm>
            <a:off x="4644552" y="6080660"/>
            <a:ext cx="807008" cy="623104"/>
            <a:chOff x="8398352" y="1596795"/>
            <a:chExt cx="807008" cy="623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046841-7C22-B691-ABF4-535B119771A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12" name="Grafik 11" descr="Häkchen mit einfarbiger Füllung">
              <a:extLst>
                <a:ext uri="{FF2B5EF4-FFF2-40B4-BE49-F238E27FC236}">
                  <a16:creationId xmlns:a16="http://schemas.microsoft.com/office/drawing/2014/main" id="{B60153FA-C863-77D9-FB4C-D940152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8705C9DF-6265-D119-BCEA-F9F225136E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365"/>
          <a:stretch/>
        </p:blipFill>
        <p:spPr>
          <a:xfrm>
            <a:off x="1763165" y="1575297"/>
            <a:ext cx="2886471" cy="2919851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27B0E04-E2E9-D04D-EE56-802A60D51BD1}"/>
              </a:ext>
            </a:extLst>
          </p:cNvPr>
          <p:cNvGrpSpPr/>
          <p:nvPr/>
        </p:nvGrpSpPr>
        <p:grpSpPr>
          <a:xfrm>
            <a:off x="2438429" y="6061364"/>
            <a:ext cx="807008" cy="645977"/>
            <a:chOff x="4741422" y="4032260"/>
            <a:chExt cx="807008" cy="645977"/>
          </a:xfrm>
        </p:grpSpPr>
        <p:pic>
          <p:nvPicPr>
            <p:cNvPr id="4" name="Grafik 3" descr="Ein Bild, das Reihe, Diagramm, Screenshot, Grafiken enthält.&#10;&#10;Beschreibung automatisch generiert.">
              <a:extLst>
                <a:ext uri="{FF2B5EF4-FFF2-40B4-BE49-F238E27FC236}">
                  <a16:creationId xmlns:a16="http://schemas.microsoft.com/office/drawing/2014/main" id="{07ECEE5A-4DA7-6D1D-76D5-7F43DBBAE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9011" y="4032260"/>
              <a:ext cx="575127" cy="50400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38CFC41C-058A-3E95-39CB-C484796F6339}"/>
                </a:ext>
              </a:extLst>
            </p:cNvPr>
            <p:cNvSpPr txBox="1"/>
            <p:nvPr/>
          </p:nvSpPr>
          <p:spPr>
            <a:xfrm>
              <a:off x="4741422" y="4553587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MILLING</a:t>
              </a:r>
            </a:p>
          </p:txBody>
        </p:sp>
      </p:grpSp>
      <p:pic>
        <p:nvPicPr>
          <p:cNvPr id="9" name="Grafik 8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16AEEF50-0D71-FB62-46AD-E939881AD0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1083" y="6090022"/>
            <a:ext cx="349938" cy="5040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AA3FEA4-E23E-9C34-9989-B0CDE3DC2CF7}"/>
              </a:ext>
            </a:extLst>
          </p:cNvPr>
          <p:cNvSpPr txBox="1"/>
          <p:nvPr/>
        </p:nvSpPr>
        <p:spPr>
          <a:xfrm>
            <a:off x="3359640" y="6569942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 err="1">
                <a:solidFill>
                  <a:srgbClr val="003D6A"/>
                </a:solidFill>
              </a:rPr>
              <a:t>Turning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4440387D-6CB8-5D47-7819-6B73B1F86245}"/>
              </a:ext>
            </a:extLst>
          </p:cNvPr>
          <p:cNvGrpSpPr/>
          <p:nvPr/>
        </p:nvGrpSpPr>
        <p:grpSpPr>
          <a:xfrm>
            <a:off x="5898492" y="6180746"/>
            <a:ext cx="823494" cy="513846"/>
            <a:chOff x="7556748" y="1701430"/>
            <a:chExt cx="823494" cy="513846"/>
          </a:xfrm>
        </p:grpSpPr>
        <p:sp>
          <p:nvSpPr>
            <p:cNvPr id="18" name="Pfeil: nach links und rechts 17">
              <a:extLst>
                <a:ext uri="{FF2B5EF4-FFF2-40B4-BE49-F238E27FC236}">
                  <a16:creationId xmlns:a16="http://schemas.microsoft.com/office/drawing/2014/main" id="{AD96A32F-D72A-2515-D886-CA44EA9E5CA4}"/>
                </a:ext>
              </a:extLst>
            </p:cNvPr>
            <p:cNvSpPr/>
            <p:nvPr/>
          </p:nvSpPr>
          <p:spPr>
            <a:xfrm>
              <a:off x="7731800" y="1701430"/>
              <a:ext cx="468000" cy="216000"/>
            </a:xfrm>
            <a:prstGeom prst="left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94B8B6BE-507A-451A-DAC8-0C228C0FEC7D}"/>
                </a:ext>
              </a:extLst>
            </p:cNvPr>
            <p:cNvSpPr txBox="1"/>
            <p:nvPr/>
          </p:nvSpPr>
          <p:spPr>
            <a:xfrm>
              <a:off x="7556748" y="1965977"/>
              <a:ext cx="823494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LARGE CLAMPING RANGE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6D9CF9A-E1E7-C151-BC2A-C0C0066D6298}"/>
              </a:ext>
            </a:extLst>
          </p:cNvPr>
          <p:cNvGrpSpPr/>
          <p:nvPr/>
        </p:nvGrpSpPr>
        <p:grpSpPr>
          <a:xfrm>
            <a:off x="691596" y="6080660"/>
            <a:ext cx="807008" cy="635246"/>
            <a:chOff x="7295809" y="2826273"/>
            <a:chExt cx="807008" cy="635246"/>
          </a:xfrm>
        </p:grpSpPr>
        <p:pic>
          <p:nvPicPr>
            <p:cNvPr id="16" name="Grafik 15" descr="Glücksspielchips Silhouette">
              <a:extLst>
                <a:ext uri="{FF2B5EF4-FFF2-40B4-BE49-F238E27FC236}">
                  <a16:creationId xmlns:a16="http://schemas.microsoft.com/office/drawing/2014/main" id="{9CD95742-C054-BD31-74E9-5FED1E0F0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644B7F9-8AA3-B188-3DE9-186D40ED79DF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900" dirty="0">
                  <a:solidFill>
                    <a:srgbClr val="003D6A"/>
                  </a:solidFill>
                </a:rPr>
                <a:t>C</a:t>
              </a:r>
              <a:r>
                <a:rPr kumimoji="0" lang="de-DE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omplex</a:t>
              </a: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 Geometry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4558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 NCM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Hybrid Chuck </a:t>
            </a:r>
            <a:r>
              <a:rPr lang="de-DE" sz="2400" b="0" dirty="0" err="1">
                <a:latin typeface="Fago Pro"/>
              </a:rPr>
              <a:t>for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thin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walled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workpieces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5693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Requirement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The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diameter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to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be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machined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should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have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a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very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good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concentricity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with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diameter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and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contact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surface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SCHUNK-Solution</a:t>
            </a:r>
            <a:br>
              <a:rPr lang="de-DE" sz="2000" b="1" dirty="0"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Hybrid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chuck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for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low-preforming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rings and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disks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Application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Suitalbe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for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grinding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and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turning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applications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; Fully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automated</a:t>
            </a:r>
            <a:endParaRPr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Advantage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Werkpiece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is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centered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with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the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centering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chuck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and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axially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clamped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with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the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magnetic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clamping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plate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03309" y="5786806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Application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Machining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6E4923B-7054-71B0-B114-231D16A8277E}"/>
              </a:ext>
            </a:extLst>
          </p:cNvPr>
          <p:cNvGrpSpPr/>
          <p:nvPr/>
        </p:nvGrpSpPr>
        <p:grpSpPr>
          <a:xfrm>
            <a:off x="4644552" y="6080660"/>
            <a:ext cx="807008" cy="623104"/>
            <a:chOff x="8398352" y="1596795"/>
            <a:chExt cx="807008" cy="623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046841-7C22-B691-ABF4-535B119771A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12" name="Grafik 11" descr="Häkchen mit einfarbiger Füllung">
              <a:extLst>
                <a:ext uri="{FF2B5EF4-FFF2-40B4-BE49-F238E27FC236}">
                  <a16:creationId xmlns:a16="http://schemas.microsoft.com/office/drawing/2014/main" id="{B60153FA-C863-77D9-FB4C-D940152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79954DF-9F47-7FDA-0C8F-51309452DADD}"/>
              </a:ext>
            </a:extLst>
          </p:cNvPr>
          <p:cNvGrpSpPr/>
          <p:nvPr/>
        </p:nvGrpSpPr>
        <p:grpSpPr>
          <a:xfrm>
            <a:off x="5993416" y="6082760"/>
            <a:ext cx="807008" cy="621060"/>
            <a:chOff x="9194964" y="1596795"/>
            <a:chExt cx="807008" cy="621060"/>
          </a:xfrm>
        </p:grpSpPr>
        <p:pic>
          <p:nvPicPr>
            <p:cNvPr id="16" name="Grafik 15" descr="Lupe mit einfarbiger Füllung">
              <a:extLst>
                <a:ext uri="{FF2B5EF4-FFF2-40B4-BE49-F238E27FC236}">
                  <a16:creationId xmlns:a16="http://schemas.microsoft.com/office/drawing/2014/main" id="{BB3C7368-3F64-371C-DDBE-A8C701901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607717F-D2E6-A65E-1AEA-EB4AD06A9481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C12F1D4B-D2F0-D0B8-5335-8A78746E23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460" y="1796361"/>
            <a:ext cx="3922677" cy="2556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36E321D-9DF4-7AB9-411E-DCF0C7350C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955" y="4572504"/>
            <a:ext cx="3286584" cy="866896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DADF0CE-F0A8-2E51-9F4E-5C7EA18CFEB8}"/>
              </a:ext>
            </a:extLst>
          </p:cNvPr>
          <p:cNvGrpSpPr/>
          <p:nvPr/>
        </p:nvGrpSpPr>
        <p:grpSpPr>
          <a:xfrm>
            <a:off x="734836" y="6166211"/>
            <a:ext cx="807008" cy="480439"/>
            <a:chOff x="6565958" y="2859010"/>
            <a:chExt cx="807008" cy="480439"/>
          </a:xfrm>
        </p:grpSpPr>
        <p:sp>
          <p:nvSpPr>
            <p:cNvPr id="6" name="Kreis: nicht ausgefüllt 5">
              <a:extLst>
                <a:ext uri="{FF2B5EF4-FFF2-40B4-BE49-F238E27FC236}">
                  <a16:creationId xmlns:a16="http://schemas.microsoft.com/office/drawing/2014/main" id="{D116E6FE-78A0-C10B-4EB5-06933E9A5A3D}"/>
                </a:ext>
              </a:extLst>
            </p:cNvPr>
            <p:cNvSpPr/>
            <p:nvPr/>
          </p:nvSpPr>
          <p:spPr>
            <a:xfrm>
              <a:off x="6807462" y="2859010"/>
              <a:ext cx="324000" cy="324000"/>
            </a:xfrm>
            <a:prstGeom prst="donut">
              <a:avLst>
                <a:gd name="adj" fmla="val 7959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AC11A995-1390-0D26-FCC3-C86958FA2FB3}"/>
                </a:ext>
              </a:extLst>
            </p:cNvPr>
            <p:cNvSpPr txBox="1"/>
            <p:nvPr/>
          </p:nvSpPr>
          <p:spPr>
            <a:xfrm>
              <a:off x="6565958" y="3214799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THIN-WALLED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47D03CBB-25F4-007C-438D-F77C34C68172}"/>
              </a:ext>
            </a:extLst>
          </p:cNvPr>
          <p:cNvGrpSpPr/>
          <p:nvPr/>
        </p:nvGrpSpPr>
        <p:grpSpPr>
          <a:xfrm>
            <a:off x="2421816" y="6080660"/>
            <a:ext cx="807008" cy="646113"/>
            <a:chOff x="5633691" y="4032260"/>
            <a:chExt cx="807008" cy="646113"/>
          </a:xfrm>
        </p:grpSpPr>
        <p:pic>
          <p:nvPicPr>
            <p:cNvPr id="20" name="Grafik 19" descr="Ein Bild, das Kreis, Grafiken, Kunst, Design enthält.&#10;&#10;Beschreibung automatisch generiert.">
              <a:extLst>
                <a:ext uri="{FF2B5EF4-FFF2-40B4-BE49-F238E27FC236}">
                  <a16:creationId xmlns:a16="http://schemas.microsoft.com/office/drawing/2014/main" id="{6313C7C8-5965-4696-A5B4-68CC30BDC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05750" y="4032260"/>
              <a:ext cx="580500" cy="504000"/>
            </a:xfrm>
            <a:prstGeom prst="rect">
              <a:avLst/>
            </a:prstGeom>
          </p:spPr>
        </p:pic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4F88F2B3-9360-BB88-2724-4A40E19AA68A}"/>
                </a:ext>
              </a:extLst>
            </p:cNvPr>
            <p:cNvSpPr txBox="1"/>
            <p:nvPr/>
          </p:nvSpPr>
          <p:spPr>
            <a:xfrm>
              <a:off x="5633691" y="455372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GRINDING</a:t>
              </a:r>
            </a:p>
          </p:txBody>
        </p:sp>
      </p:grpSp>
      <p:pic>
        <p:nvPicPr>
          <p:cNvPr id="13" name="Grafik 12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ECD364C7-F0BE-06E0-D7E5-82A4DB7742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1083" y="6090022"/>
            <a:ext cx="349938" cy="5040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A7198D4-FD17-986D-DAE7-7AB65ED177AB}"/>
              </a:ext>
            </a:extLst>
          </p:cNvPr>
          <p:cNvSpPr txBox="1"/>
          <p:nvPr/>
        </p:nvSpPr>
        <p:spPr>
          <a:xfrm>
            <a:off x="3359640" y="6569942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 err="1">
                <a:solidFill>
                  <a:srgbClr val="003D6A"/>
                </a:solidFill>
              </a:rPr>
              <a:t>Turning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228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36DEE001-5341-D38B-8458-14BC9559B6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90"/>
          <a:stretch/>
        </p:blipFill>
        <p:spPr>
          <a:xfrm>
            <a:off x="1993392" y="4577267"/>
            <a:ext cx="3492053" cy="86689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4D3F994-A72E-6E44-96EF-E57CD3B8A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504" y="1660786"/>
            <a:ext cx="3031722" cy="2778072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 HSH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Lever Chuck </a:t>
            </a:r>
            <a:r>
              <a:rPr lang="de-DE" sz="2400" b="0" dirty="0" err="1">
                <a:latin typeface="Fago Pro"/>
              </a:rPr>
              <a:t>with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very</a:t>
            </a:r>
            <a:r>
              <a:rPr lang="de-DE" sz="2400" b="0" dirty="0">
                <a:latin typeface="Fago Pro"/>
              </a:rPr>
              <a:t> large </a:t>
            </a:r>
            <a:r>
              <a:rPr lang="de-DE" sz="2400" b="0" dirty="0" err="1">
                <a:latin typeface="Fago Pro"/>
              </a:rPr>
              <a:t>jaw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stroke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52014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Requirement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In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order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to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be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able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to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clamp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the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clamping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diameter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,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it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is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necessary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to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move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over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an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interfering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contour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SCHUNK-Solution</a:t>
            </a:r>
            <a:br>
              <a:rPr lang="de-DE" sz="2000" b="1" dirty="0"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Lever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chuck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with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very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large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jaw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stroke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Application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Universally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applicable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  <a:endParaRPr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Advantage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Due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to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the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lever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mechanism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,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lever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chucks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allow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a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very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large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jaw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stroke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compared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to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the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cylinder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stroke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Application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Machining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6E4923B-7054-71B0-B114-231D16A8277E}"/>
              </a:ext>
            </a:extLst>
          </p:cNvPr>
          <p:cNvGrpSpPr/>
          <p:nvPr/>
        </p:nvGrpSpPr>
        <p:grpSpPr>
          <a:xfrm>
            <a:off x="4644552" y="6080660"/>
            <a:ext cx="807008" cy="623104"/>
            <a:chOff x="8398352" y="1596795"/>
            <a:chExt cx="807008" cy="623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046841-7C22-B691-ABF4-535B119771A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12" name="Grafik 11" descr="Häkchen mit einfarbiger Füllung">
              <a:extLst>
                <a:ext uri="{FF2B5EF4-FFF2-40B4-BE49-F238E27FC236}">
                  <a16:creationId xmlns:a16="http://schemas.microsoft.com/office/drawing/2014/main" id="{B60153FA-C863-77D9-FB4C-D940152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A569BB0-AC7F-C65B-744F-0E07BFE30D5C}"/>
              </a:ext>
            </a:extLst>
          </p:cNvPr>
          <p:cNvGrpSpPr/>
          <p:nvPr/>
        </p:nvGrpSpPr>
        <p:grpSpPr>
          <a:xfrm>
            <a:off x="634399" y="6080660"/>
            <a:ext cx="807008" cy="635246"/>
            <a:chOff x="7295809" y="2826273"/>
            <a:chExt cx="807008" cy="635246"/>
          </a:xfrm>
        </p:grpSpPr>
        <p:pic>
          <p:nvPicPr>
            <p:cNvPr id="4" name="Grafik 3" descr="Glücksspielchips Silhouette">
              <a:extLst>
                <a:ext uri="{FF2B5EF4-FFF2-40B4-BE49-F238E27FC236}">
                  <a16:creationId xmlns:a16="http://schemas.microsoft.com/office/drawing/2014/main" id="{86820351-B4C9-37E3-8A18-688592B5B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9BDE82D8-32E1-0D68-5143-785D31628803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COMPLEX GEOMETRY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867E7B21-6BFB-C33E-0EF2-EA8DCDA7854F}"/>
              </a:ext>
            </a:extLst>
          </p:cNvPr>
          <p:cNvSpPr txBox="1"/>
          <p:nvPr/>
        </p:nvSpPr>
        <p:spPr>
          <a:xfrm>
            <a:off x="5980299" y="6462205"/>
            <a:ext cx="823494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LARGE CLAMPING RANGE</a:t>
            </a:r>
          </a:p>
        </p:txBody>
      </p:sp>
      <p:sp>
        <p:nvSpPr>
          <p:cNvPr id="13" name="Pfeil: nach links und rechts 12">
            <a:extLst>
              <a:ext uri="{FF2B5EF4-FFF2-40B4-BE49-F238E27FC236}">
                <a16:creationId xmlns:a16="http://schemas.microsoft.com/office/drawing/2014/main" id="{A18D9F89-DB95-FD95-87C8-77CD654D0351}"/>
              </a:ext>
            </a:extLst>
          </p:cNvPr>
          <p:cNvSpPr/>
          <p:nvPr/>
        </p:nvSpPr>
        <p:spPr>
          <a:xfrm>
            <a:off x="6155351" y="6197658"/>
            <a:ext cx="468000" cy="216000"/>
          </a:xfrm>
          <a:prstGeom prst="left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7A48510-03A2-FF9E-B6FB-D1F5001A699A}"/>
              </a:ext>
            </a:extLst>
          </p:cNvPr>
          <p:cNvGrpSpPr/>
          <p:nvPr/>
        </p:nvGrpSpPr>
        <p:grpSpPr>
          <a:xfrm>
            <a:off x="2421816" y="6080660"/>
            <a:ext cx="807008" cy="646113"/>
            <a:chOff x="5633691" y="4032260"/>
            <a:chExt cx="807008" cy="646113"/>
          </a:xfrm>
        </p:grpSpPr>
        <p:pic>
          <p:nvPicPr>
            <p:cNvPr id="15" name="Grafik 14" descr="Ein Bild, das Kreis, Grafiken, Kunst, Design enthält.&#10;&#10;Beschreibung automatisch generiert.">
              <a:extLst>
                <a:ext uri="{FF2B5EF4-FFF2-40B4-BE49-F238E27FC236}">
                  <a16:creationId xmlns:a16="http://schemas.microsoft.com/office/drawing/2014/main" id="{278797E1-C3C2-763F-7C76-E9E18936E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05750" y="4032260"/>
              <a:ext cx="580500" cy="504000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5FDBDB3F-279A-D0FB-E604-8B01D25AF113}"/>
                </a:ext>
              </a:extLst>
            </p:cNvPr>
            <p:cNvSpPr txBox="1"/>
            <p:nvPr/>
          </p:nvSpPr>
          <p:spPr>
            <a:xfrm>
              <a:off x="5633691" y="455372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GRINDING</a:t>
              </a:r>
            </a:p>
          </p:txBody>
        </p:sp>
      </p:grpSp>
      <p:pic>
        <p:nvPicPr>
          <p:cNvPr id="17" name="Grafik 16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596F4DF1-1416-716A-5E48-64D600A22D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1083" y="6090022"/>
            <a:ext cx="349938" cy="504000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5D68215-5F90-9FD1-9C17-989CAB6BE023}"/>
              </a:ext>
            </a:extLst>
          </p:cNvPr>
          <p:cNvSpPr txBox="1"/>
          <p:nvPr/>
        </p:nvSpPr>
        <p:spPr>
          <a:xfrm>
            <a:off x="3359640" y="6569942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 err="1">
                <a:solidFill>
                  <a:srgbClr val="003D6A"/>
                </a:solidFill>
              </a:rPr>
              <a:t>Turning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140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fik 5">
            <a:extLst>
              <a:ext uri="{FF2B5EF4-FFF2-40B4-BE49-F238E27FC236}">
                <a16:creationId xmlns:a16="http://schemas.microsoft.com/office/drawing/2014/main" id="{3ADADA67-6181-6BAB-1863-64774744AB51}"/>
              </a:ext>
            </a:extLst>
          </p:cNvPr>
          <p:cNvSpPr>
            <a:spLocks noChangeAspect="1"/>
          </p:cNvSpPr>
          <p:nvPr/>
        </p:nvSpPr>
        <p:spPr>
          <a:xfrm>
            <a:off x="0" y="1176910"/>
            <a:ext cx="12187767" cy="5683528"/>
          </a:xfrm>
          <a:custGeom>
            <a:avLst/>
            <a:gdLst>
              <a:gd name="connsiteX0" fmla="*/ 2905125 w 6858000"/>
              <a:gd name="connsiteY0" fmla="*/ 2912812 h 2912811"/>
              <a:gd name="connsiteX1" fmla="*/ 0 w 6858000"/>
              <a:gd name="connsiteY1" fmla="*/ 2912812 h 2912811"/>
              <a:gd name="connsiteX2" fmla="*/ 0 w 6858000"/>
              <a:gd name="connsiteY2" fmla="*/ 1484062 h 2912811"/>
              <a:gd name="connsiteX3" fmla="*/ 2548271 w 6858000"/>
              <a:gd name="connsiteY3" fmla="*/ 1484062 h 2912811"/>
              <a:gd name="connsiteX4" fmla="*/ 5333810 w 6858000"/>
              <a:gd name="connsiteY4" fmla="*/ 0 h 2912811"/>
              <a:gd name="connsiteX5" fmla="*/ 6858000 w 6858000"/>
              <a:gd name="connsiteY5" fmla="*/ 0 h 2912811"/>
              <a:gd name="connsiteX6" fmla="*/ 6858000 w 6858000"/>
              <a:gd name="connsiteY6" fmla="*/ 1428750 h 2912811"/>
              <a:gd name="connsiteX7" fmla="*/ 5690664 w 6858000"/>
              <a:gd name="connsiteY7" fmla="*/ 1428750 h 291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2912811">
                <a:moveTo>
                  <a:pt x="2905125" y="2912812"/>
                </a:moveTo>
                <a:lnTo>
                  <a:pt x="0" y="2912812"/>
                </a:lnTo>
                <a:lnTo>
                  <a:pt x="0" y="1484062"/>
                </a:lnTo>
                <a:lnTo>
                  <a:pt x="2548271" y="1484062"/>
                </a:lnTo>
                <a:lnTo>
                  <a:pt x="5333810" y="0"/>
                </a:lnTo>
                <a:lnTo>
                  <a:pt x="6858000" y="0"/>
                </a:lnTo>
                <a:lnTo>
                  <a:pt x="6858000" y="1428750"/>
                </a:lnTo>
                <a:lnTo>
                  <a:pt x="5690664" y="142875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B873213A-5297-BE91-8BF0-02CE46C6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8996816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SCHUNK Engineering: </a:t>
            </a:r>
            <a:br>
              <a:rPr lang="de-DE" dirty="0"/>
            </a:br>
            <a:r>
              <a:rPr lang="de-DE" dirty="0" err="1">
                <a:latin typeface="Fago Pro"/>
              </a:rPr>
              <a:t>customer-specific</a:t>
            </a:r>
            <a:r>
              <a:rPr lang="de-DE" dirty="0">
                <a:latin typeface="Fago Pro"/>
              </a:rPr>
              <a:t> large-</a:t>
            </a:r>
            <a:r>
              <a:rPr lang="de-DE" dirty="0" err="1">
                <a:latin typeface="Fago Pro"/>
              </a:rPr>
              <a:t>scale</a:t>
            </a:r>
            <a:r>
              <a:rPr lang="de-DE" dirty="0">
                <a:latin typeface="Fago Pro"/>
              </a:rPr>
              <a:t> </a:t>
            </a:r>
            <a:br>
              <a:rPr lang="de-DE" dirty="0">
                <a:latin typeface="Fago Pro"/>
              </a:rPr>
            </a:br>
            <a:r>
              <a:rPr lang="de-DE" dirty="0" err="1">
                <a:latin typeface="Fago Pro"/>
              </a:rPr>
              <a:t>projects</a:t>
            </a:r>
            <a:r>
              <a:rPr lang="de-DE" dirty="0">
                <a:latin typeface="Fago Pro"/>
              </a:rPr>
              <a:t> and </a:t>
            </a:r>
            <a:r>
              <a:rPr lang="de-DE" dirty="0" err="1">
                <a:latin typeface="Fago Pro"/>
              </a:rPr>
              <a:t>product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configurations</a:t>
            </a:r>
            <a:endParaRPr lang="de-DE" dirty="0">
              <a:latin typeface="Fago Pro"/>
            </a:endParaRP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8A95CD4-9138-5BD7-07F5-45096E1443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 - </a:t>
            </a:r>
            <a:r>
              <a:rPr lang="de-DE" err="1">
                <a:latin typeface="Fago Pro"/>
              </a:rPr>
              <a:t>Pitchdeck</a:t>
            </a:r>
            <a:endParaRPr lang="de-DE">
              <a:latin typeface="Fago Pro"/>
            </a:endParaRP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2431B81-88F8-6D10-F1A0-E64BD86FC6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7701" y="2427358"/>
            <a:ext cx="5081083" cy="1194707"/>
          </a:xfrm>
        </p:spPr>
        <p:txBody>
          <a:bodyPr/>
          <a:lstStyle/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Mechanically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 dirty="0" err="1">
                <a:solidFill>
                  <a:srgbClr val="003D6A"/>
                </a:solidFill>
              </a:rPr>
              <a:t>Hydraulic</a:t>
            </a:r>
            <a:r>
              <a:rPr lang="de-DE" dirty="0">
                <a:solidFill>
                  <a:srgbClr val="003D6A"/>
                </a:solidFill>
              </a:rPr>
              <a:t> 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 dirty="0" err="1">
                <a:solidFill>
                  <a:srgbClr val="003D6A"/>
                </a:solidFill>
              </a:rPr>
              <a:t>Pneumatic</a:t>
            </a:r>
            <a:endParaRPr lang="de-DE" dirty="0">
              <a:solidFill>
                <a:srgbClr val="003D6A"/>
              </a:solidFill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pPr>
            <a:r>
              <a:rPr lang="de-DE" dirty="0">
                <a:solidFill>
                  <a:srgbClr val="003D6A"/>
                </a:solidFill>
              </a:rPr>
              <a:t>Hybrid</a:t>
            </a:r>
          </a:p>
        </p:txBody>
      </p:sp>
      <p:sp>
        <p:nvSpPr>
          <p:cNvPr id="19" name="Titel 11">
            <a:extLst>
              <a:ext uri="{FF2B5EF4-FFF2-40B4-BE49-F238E27FC236}">
                <a16:creationId xmlns:a16="http://schemas.microsoft.com/office/drawing/2014/main" id="{BF76A8A5-DD1B-6722-BE8A-EA19FB2D3471}"/>
              </a:ext>
            </a:extLst>
          </p:cNvPr>
          <p:cNvSpPr txBox="1">
            <a:spLocks/>
          </p:cNvSpPr>
          <p:nvPr/>
        </p:nvSpPr>
        <p:spPr>
          <a:xfrm>
            <a:off x="1046575" y="6114278"/>
            <a:ext cx="4914671" cy="5247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projects</a:t>
            </a:r>
            <a:r>
              <a:rPr kumimoji="0" lang="de-DE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 per </a:t>
            </a:r>
            <a:r>
              <a:rPr kumimoji="0" lang="de-DE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year</a:t>
            </a:r>
            <a:endParaRPr kumimoji="0" lang="de-DE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j-ea"/>
              <a:cs typeface="+mj-cs"/>
            </a:endParaRPr>
          </a:p>
        </p:txBody>
      </p:sp>
      <p:sp>
        <p:nvSpPr>
          <p:cNvPr id="20" name="Titel 11">
            <a:extLst>
              <a:ext uri="{FF2B5EF4-FFF2-40B4-BE49-F238E27FC236}">
                <a16:creationId xmlns:a16="http://schemas.microsoft.com/office/drawing/2014/main" id="{72635FD9-0EA8-B947-097E-41785001D50F}"/>
              </a:ext>
            </a:extLst>
          </p:cNvPr>
          <p:cNvSpPr txBox="1">
            <a:spLocks/>
          </p:cNvSpPr>
          <p:nvPr/>
        </p:nvSpPr>
        <p:spPr>
          <a:xfrm>
            <a:off x="980465" y="4638734"/>
            <a:ext cx="4914672" cy="11486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600" b="1" dirty="0">
                <a:solidFill>
                  <a:prstClr val="white"/>
                </a:solidFill>
                <a:latin typeface="Fago Pro"/>
              </a:rPr>
              <a:t>Over </a:t>
            </a: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</a:rPr>
              <a:t> </a:t>
            </a:r>
            <a:r>
              <a:rPr kumimoji="0" lang="de-DE" sz="11000" b="1" i="0" u="none" strike="noStrike" kern="1200" cap="none" spc="0" normalizeH="0" baseline="0" noProof="0" dirty="0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/>
              </a:rPr>
              <a:t>2</a:t>
            </a:r>
            <a:r>
              <a:rPr lang="de-DE" sz="11000" b="1" dirty="0">
                <a:solidFill>
                  <a:srgbClr val="BCCF00"/>
                </a:solidFill>
                <a:latin typeface="Fago Pro"/>
              </a:rPr>
              <a:t>00</a:t>
            </a:r>
            <a:endParaRPr kumimoji="0" lang="de-DE" sz="11000" b="1" i="0" u="none" strike="noStrike" kern="1200" cap="none" spc="0" normalizeH="0" baseline="0" noProof="0" dirty="0">
              <a:ln>
                <a:noFill/>
              </a:ln>
              <a:solidFill>
                <a:srgbClr val="BCCF00"/>
              </a:solidFill>
              <a:effectLst/>
              <a:uLnTx/>
              <a:uFillTx/>
              <a:latin typeface="Fago Pro" panose="02000506040000020004" pitchFamily="50" charset="0"/>
              <a:ea typeface="+mj-ea"/>
              <a:cs typeface="+mj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0B6196B-EDA0-0D13-12C5-FC5EBEA49A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91F4A8F-09F7-BDD4-312A-DF7EA36DA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77" b="96579" l="7500" r="96094">
                        <a14:foregroundMark x1="24375" y1="14308" x2="60000" y2="3733"/>
                        <a14:foregroundMark x1="60000" y1="3733" x2="77656" y2="18974"/>
                        <a14:foregroundMark x1="77656" y1="18974" x2="94844" y2="57854"/>
                        <a14:foregroundMark x1="94844" y1="57854" x2="86406" y2="72006"/>
                        <a14:foregroundMark x1="86406" y1="72006" x2="65000" y2="92535"/>
                        <a14:foregroundMark x1="65000" y1="92535" x2="43594" y2="93002"/>
                        <a14:foregroundMark x1="43594" y1="93002" x2="28906" y2="84603"/>
                        <a14:foregroundMark x1="28906" y1="84603" x2="8906" y2="59565"/>
                        <a14:foregroundMark x1="8906" y1="59565" x2="7500" y2="47589"/>
                        <a14:foregroundMark x1="7500" y1="47589" x2="19844" y2="29393"/>
                        <a14:foregroundMark x1="19844" y1="29393" x2="21250" y2="19907"/>
                        <a14:foregroundMark x1="39063" y1="9487" x2="45938" y2="4977"/>
                        <a14:foregroundMark x1="93750" y1="42146" x2="94219" y2="53499"/>
                        <a14:foregroundMark x1="62031" y1="93935" x2="48594" y2="96267"/>
                        <a14:foregroundMark x1="48594" y1="96267" x2="48281" y2="96579"/>
                        <a14:foregroundMark x1="76719" y1="12131" x2="76719" y2="12131"/>
                        <a14:foregroundMark x1="96094" y1="46501" x2="96094" y2="465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8345" y="755871"/>
            <a:ext cx="4044968" cy="406392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A3631FD-8DE0-5035-304C-5AD362615F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7" b="96970" l="3882" r="96327">
                        <a14:foregroundMark x1="13431" y1="39394" x2="16159" y2="55455"/>
                        <a14:foregroundMark x1="16159" y1="55455" x2="9129" y2="54848"/>
                        <a14:foregroundMark x1="9129" y1="54848" x2="5142" y2="67727"/>
                        <a14:foregroundMark x1="5142" y1="67727" x2="7660" y2="78636"/>
                        <a14:foregroundMark x1="7660" y1="78636" x2="62225" y2="87879"/>
                        <a14:foregroundMark x1="62225" y1="87879" x2="79224" y2="84091"/>
                        <a14:foregroundMark x1="79224" y1="84091" x2="94229" y2="71818"/>
                        <a14:foregroundMark x1="94229" y1="71818" x2="91501" y2="62576"/>
                        <a14:foregroundMark x1="91501" y1="62576" x2="83526" y2="47121"/>
                        <a14:foregroundMark x1="83526" y1="47121" x2="82267" y2="37576"/>
                        <a14:foregroundMark x1="94019" y1="63485" x2="96642" y2="70303"/>
                        <a14:foregroundMark x1="5981" y1="72879" x2="4092" y2="64242"/>
                        <a14:foregroundMark x1="4092" y1="64242" x2="4092" y2="64091"/>
                        <a14:foregroundMark x1="36621" y1="10303" x2="47114" y2="9697"/>
                        <a14:foregroundMark x1="47114" y1="9697" x2="55824" y2="10758"/>
                        <a14:foregroundMark x1="55824" y1="10758" x2="53620" y2="19091"/>
                        <a14:foregroundMark x1="53620" y1="19091" x2="48269" y2="22727"/>
                        <a14:foregroundMark x1="62329" y1="47576" x2="63694" y2="58636"/>
                        <a14:foregroundMark x1="60756" y1="96970" x2="62644" y2="92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2883" y="2914298"/>
            <a:ext cx="5082875" cy="352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50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2CA6A6C-372D-5F46-B352-B9D8E429B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24" y="4532500"/>
            <a:ext cx="4477375" cy="857370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 2+2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2+2 </a:t>
            </a:r>
            <a:r>
              <a:rPr lang="de-DE" sz="2400" b="0" dirty="0" err="1">
                <a:latin typeface="Fago Pro"/>
              </a:rPr>
              <a:t>Jaw</a:t>
            </a:r>
            <a:r>
              <a:rPr lang="de-DE" sz="2400" b="0" dirty="0">
                <a:latin typeface="Fago Pro"/>
              </a:rPr>
              <a:t> Chuck </a:t>
            </a:r>
            <a:r>
              <a:rPr lang="de-DE" sz="2400" b="0" dirty="0" err="1">
                <a:latin typeface="Fago Pro"/>
              </a:rPr>
              <a:t>compared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centric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clamping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54476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Requirement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The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bore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hole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to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be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machined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should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be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in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the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exact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position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of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the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clamping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point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and a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further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reference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diamter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. 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SCHUNK-Solution</a:t>
            </a:r>
            <a:br>
              <a:rPr lang="de-DE" sz="2000" b="1" dirty="0"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2+2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compensating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chuck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,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with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2-jaw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pairs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that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centrically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to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balance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dach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other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Application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cylindrical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,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rectangular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and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irregular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Advantage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The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is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clamped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radially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centrically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and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compensation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prevents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overdetermination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Application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Machining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6E4923B-7054-71B0-B114-231D16A8277E}"/>
              </a:ext>
            </a:extLst>
          </p:cNvPr>
          <p:cNvGrpSpPr/>
          <p:nvPr/>
        </p:nvGrpSpPr>
        <p:grpSpPr>
          <a:xfrm>
            <a:off x="4644552" y="6080660"/>
            <a:ext cx="807008" cy="623104"/>
            <a:chOff x="8398352" y="1596795"/>
            <a:chExt cx="807008" cy="623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046841-7C22-B691-ABF4-535B119771A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12" name="Grafik 11" descr="Häkchen mit einfarbiger Füllung">
              <a:extLst>
                <a:ext uri="{FF2B5EF4-FFF2-40B4-BE49-F238E27FC236}">
                  <a16:creationId xmlns:a16="http://schemas.microsoft.com/office/drawing/2014/main" id="{B60153FA-C863-77D9-FB4C-D940152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sp>
        <p:nvSpPr>
          <p:cNvPr id="15" name="Textfeld 14">
            <a:extLst>
              <a:ext uri="{FF2B5EF4-FFF2-40B4-BE49-F238E27FC236}">
                <a16:creationId xmlns:a16="http://schemas.microsoft.com/office/drawing/2014/main" id="{C42176C2-3CB2-1536-D097-4537628E641F}"/>
              </a:ext>
            </a:extLst>
          </p:cNvPr>
          <p:cNvSpPr txBox="1"/>
          <p:nvPr/>
        </p:nvSpPr>
        <p:spPr>
          <a:xfrm>
            <a:off x="414039" y="6472160"/>
            <a:ext cx="1043205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 err="1">
                <a:solidFill>
                  <a:srgbClr val="003D6A"/>
                </a:solidFill>
              </a:rPr>
              <a:t>Compensating</a:t>
            </a:r>
            <a:r>
              <a:rPr lang="de-DE" sz="900" dirty="0">
                <a:solidFill>
                  <a:srgbClr val="003D6A"/>
                </a:solidFill>
              </a:rPr>
              <a:t> </a:t>
            </a:r>
            <a:r>
              <a:rPr lang="de-DE" sz="900" dirty="0" err="1">
                <a:solidFill>
                  <a:srgbClr val="003D6A"/>
                </a:solidFill>
              </a:rPr>
              <a:t>Clamping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15A77D-E3F9-586C-EFD7-0F5135A0FD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5" r="4699"/>
          <a:stretch/>
        </p:blipFill>
        <p:spPr>
          <a:xfrm>
            <a:off x="1692347" y="1724500"/>
            <a:ext cx="2873710" cy="2808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790E2B5-4C89-960E-5CA5-12D594EE29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832" y="6031717"/>
            <a:ext cx="400106" cy="466790"/>
          </a:xfrm>
          <a:prstGeom prst="rect">
            <a:avLst/>
          </a:prstGeom>
        </p:spPr>
      </p:pic>
      <p:sp>
        <p:nvSpPr>
          <p:cNvPr id="2" name="Pfeil: nach links und rechts 1">
            <a:extLst>
              <a:ext uri="{FF2B5EF4-FFF2-40B4-BE49-F238E27FC236}">
                <a16:creationId xmlns:a16="http://schemas.microsoft.com/office/drawing/2014/main" id="{530F07E0-450E-9345-F971-D14CBB329749}"/>
              </a:ext>
            </a:extLst>
          </p:cNvPr>
          <p:cNvSpPr/>
          <p:nvPr/>
        </p:nvSpPr>
        <p:spPr>
          <a:xfrm>
            <a:off x="6155351" y="6197658"/>
            <a:ext cx="468000" cy="216000"/>
          </a:xfrm>
          <a:prstGeom prst="left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086D867-CF09-8859-05AB-33B2E8CA90D4}"/>
              </a:ext>
            </a:extLst>
          </p:cNvPr>
          <p:cNvSpPr txBox="1"/>
          <p:nvPr/>
        </p:nvSpPr>
        <p:spPr>
          <a:xfrm>
            <a:off x="5980299" y="6462205"/>
            <a:ext cx="823494" cy="2492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LARGE CLAMPING RANGE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7009F8E-F529-2F71-E4EE-7066C421432A}"/>
              </a:ext>
            </a:extLst>
          </p:cNvPr>
          <p:cNvGrpSpPr/>
          <p:nvPr/>
        </p:nvGrpSpPr>
        <p:grpSpPr>
          <a:xfrm>
            <a:off x="2421816" y="6080660"/>
            <a:ext cx="807008" cy="646113"/>
            <a:chOff x="5633691" y="4032260"/>
            <a:chExt cx="807008" cy="646113"/>
          </a:xfrm>
        </p:grpSpPr>
        <p:pic>
          <p:nvPicPr>
            <p:cNvPr id="16" name="Grafik 15" descr="Ein Bild, das Kreis, Grafiken, Kunst, Design enthält.&#10;&#10;Beschreibung automatisch generiert.">
              <a:extLst>
                <a:ext uri="{FF2B5EF4-FFF2-40B4-BE49-F238E27FC236}">
                  <a16:creationId xmlns:a16="http://schemas.microsoft.com/office/drawing/2014/main" id="{AC30C5B0-6ED1-49D6-F9F0-2F3BA5EE7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05750" y="4032260"/>
              <a:ext cx="580500" cy="504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FF574072-9DA9-6B5C-7538-A2E80C174002}"/>
                </a:ext>
              </a:extLst>
            </p:cNvPr>
            <p:cNvSpPr txBox="1"/>
            <p:nvPr/>
          </p:nvSpPr>
          <p:spPr>
            <a:xfrm>
              <a:off x="5633691" y="455372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GRINDING</a:t>
              </a:r>
            </a:p>
          </p:txBody>
        </p:sp>
      </p:grpSp>
      <p:pic>
        <p:nvPicPr>
          <p:cNvPr id="18" name="Grafik 17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0922BA4F-87E2-8B3E-2020-4AE11BEEF0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1083" y="6090022"/>
            <a:ext cx="349938" cy="504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64C9F197-BAB5-BC57-B029-E7EA65EAE6AA}"/>
              </a:ext>
            </a:extLst>
          </p:cNvPr>
          <p:cNvSpPr txBox="1"/>
          <p:nvPr/>
        </p:nvSpPr>
        <p:spPr>
          <a:xfrm>
            <a:off x="3359640" y="6569942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 err="1">
                <a:solidFill>
                  <a:srgbClr val="003D6A"/>
                </a:solidFill>
              </a:rPr>
              <a:t>Turning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679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D3E84-0D2A-0A7C-96A3-0800EB6E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91B71BA-0231-E0E0-91C5-92F4DA97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88" y="619107"/>
            <a:ext cx="9391338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ROTA Pull-down Chuck</a:t>
            </a:r>
            <a:br>
              <a:rPr lang="de-DE" dirty="0">
                <a:latin typeface="Fago Pro"/>
              </a:rPr>
            </a:br>
            <a:r>
              <a:rPr lang="de-DE" sz="2400" b="0" dirty="0">
                <a:latin typeface="Fago Pro"/>
              </a:rPr>
              <a:t>3-Jaw Chuck </a:t>
            </a:r>
            <a:r>
              <a:rPr lang="de-DE" sz="2400" b="0" dirty="0" err="1">
                <a:latin typeface="Fago Pro"/>
              </a:rPr>
              <a:t>with</a:t>
            </a:r>
            <a:r>
              <a:rPr lang="de-DE" sz="2400" b="0" dirty="0">
                <a:latin typeface="Fago Pro"/>
              </a:rPr>
              <a:t> </a:t>
            </a:r>
            <a:r>
              <a:rPr lang="de-DE" sz="2400" b="0" dirty="0" err="1">
                <a:latin typeface="Fago Pro"/>
              </a:rPr>
              <a:t>active</a:t>
            </a:r>
            <a:r>
              <a:rPr lang="de-DE" sz="2400" b="0" dirty="0">
                <a:latin typeface="Fago Pro"/>
              </a:rPr>
              <a:t> pull-down</a:t>
            </a:r>
            <a:endParaRPr lang="de-DE" sz="2400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A677FA-4324-03C8-5934-E82EE62BEC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17C2974-E4C3-3493-0410-C63373032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3BB5DA1-9178-E889-B1E1-60BE77CB9629}"/>
              </a:ext>
            </a:extLst>
          </p:cNvPr>
          <p:cNvSpPr txBox="1"/>
          <p:nvPr/>
        </p:nvSpPr>
        <p:spPr>
          <a:xfrm>
            <a:off x="7028329" y="1533785"/>
            <a:ext cx="5135051" cy="59400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Requirement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The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diameter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to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be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machined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requires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good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parallelism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to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the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clamping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diameter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and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the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contact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 </a:t>
            </a:r>
            <a:r>
              <a:rPr lang="de-DE" sz="16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surface</a:t>
            </a:r>
            <a:r>
              <a:rPr lang="de-DE" sz="16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. </a:t>
            </a: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de-DE" sz="1600" dirty="0">
              <a:solidFill>
                <a:srgbClr val="003D6A"/>
              </a:solidFill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SCHUNK-Solution</a:t>
            </a:r>
            <a:br>
              <a:rPr lang="de-DE" sz="2000" b="1" dirty="0">
                <a:latin typeface="Fago Pro"/>
              </a:rPr>
            </a:br>
            <a:r>
              <a:rPr lang="de-DE" sz="1600" dirty="0">
                <a:solidFill>
                  <a:srgbClr val="003D6A"/>
                </a:solidFill>
                <a:latin typeface="Fago Pro"/>
              </a:rPr>
              <a:t>pull-down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chuck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with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radial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tension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and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active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pull-down.  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None/>
              <a:tabLst/>
              <a:defRPr/>
            </a:pPr>
            <a:endParaRPr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Application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 dirty="0" err="1">
                <a:solidFill>
                  <a:srgbClr val="003D6A"/>
                </a:solidFill>
                <a:latin typeface="Fago Pro"/>
              </a:rPr>
              <a:t>Clamping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with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highest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requirement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for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plane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parallelism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  <a:endParaRPr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>
              <a:buClr>
                <a:srgbClr val="009EE0"/>
              </a:buClr>
              <a:buSzPct val="100000"/>
              <a:defRPr/>
            </a:pPr>
            <a:endParaRPr lang="de-DE" sz="2000" b="1" dirty="0">
              <a:solidFill>
                <a:srgbClr val="003D6A"/>
              </a:solidFill>
              <a:latin typeface="Fago Pro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 dirty="0">
                <a:solidFill>
                  <a:srgbClr val="003D6A"/>
                </a:solidFill>
                <a:latin typeface="Fago Pro"/>
              </a:rPr>
              <a:t>Advantage</a:t>
            </a:r>
            <a:br>
              <a:rPr lang="de-DE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The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workpiece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is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clamped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radially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and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soon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the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jaws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are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in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contact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with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,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workpiece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is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additionally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pulled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against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the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stop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sz="1600" dirty="0" err="1">
                <a:solidFill>
                  <a:srgbClr val="003D6A"/>
                </a:solidFill>
                <a:latin typeface="Fago Pro"/>
              </a:rPr>
              <a:t>surface</a:t>
            </a:r>
            <a:r>
              <a:rPr lang="de-DE" sz="1600" dirty="0">
                <a:solidFill>
                  <a:srgbClr val="003D6A"/>
                </a:solidFill>
                <a:latin typeface="Fago Pro"/>
              </a:rPr>
              <a:t>. 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CE157F5-1EFF-D902-D6C8-4F42F4D3974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57A7991-81DB-F250-1821-1F7DAA95B72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Application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05FCEAB6-B986-1A3C-A10A-71BBE988C3EB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87A537-7B76-7CFD-F5DE-85A40D2A987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3E93EE7-4AA0-BC8C-5B63-565AF503C1E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</a:t>
              </a:r>
              <a:r>
                <a: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 </a:t>
              </a: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Machining</a:t>
              </a: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4F27D4-5649-52B0-6D9F-79DBE2D32EB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074213-30BE-ABD2-2A1D-A444A7A4042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2CD7CCA2-58DC-EC9C-B2DA-126E055C336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30D8C9B-A1AB-63E5-DF2E-2CFD3F37FBB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6E4923B-7054-71B0-B114-231D16A8277E}"/>
              </a:ext>
            </a:extLst>
          </p:cNvPr>
          <p:cNvGrpSpPr/>
          <p:nvPr/>
        </p:nvGrpSpPr>
        <p:grpSpPr>
          <a:xfrm>
            <a:off x="4644552" y="6080660"/>
            <a:ext cx="807008" cy="623104"/>
            <a:chOff x="8398352" y="1596795"/>
            <a:chExt cx="807008" cy="623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F046841-7C22-B691-ABF4-535B119771A7}"/>
                </a:ext>
              </a:extLst>
            </p:cNvPr>
            <p:cNvSpPr txBox="1"/>
            <p:nvPr/>
          </p:nvSpPr>
          <p:spPr>
            <a:xfrm>
              <a:off x="8398352" y="197060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INDIVIDUAL SOLUTION</a:t>
              </a:r>
            </a:p>
          </p:txBody>
        </p:sp>
        <p:pic>
          <p:nvPicPr>
            <p:cNvPr id="12" name="Grafik 11" descr="Häkchen mit einfarbiger Füllung">
              <a:extLst>
                <a:ext uri="{FF2B5EF4-FFF2-40B4-BE49-F238E27FC236}">
                  <a16:creationId xmlns:a16="http://schemas.microsoft.com/office/drawing/2014/main" id="{B60153FA-C863-77D9-FB4C-D940152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03856" y="1596795"/>
              <a:ext cx="396000" cy="396000"/>
            </a:xfrm>
            <a:prstGeom prst="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79954DF-9F47-7FDA-0C8F-51309452DADD}"/>
              </a:ext>
            </a:extLst>
          </p:cNvPr>
          <p:cNvGrpSpPr/>
          <p:nvPr/>
        </p:nvGrpSpPr>
        <p:grpSpPr>
          <a:xfrm>
            <a:off x="5993416" y="6082760"/>
            <a:ext cx="807008" cy="621060"/>
            <a:chOff x="9194964" y="1596795"/>
            <a:chExt cx="807008" cy="621060"/>
          </a:xfrm>
        </p:grpSpPr>
        <p:pic>
          <p:nvPicPr>
            <p:cNvPr id="16" name="Grafik 15" descr="Lupe mit einfarbiger Füllung">
              <a:extLst>
                <a:ext uri="{FF2B5EF4-FFF2-40B4-BE49-F238E27FC236}">
                  <a16:creationId xmlns:a16="http://schemas.microsoft.com/office/drawing/2014/main" id="{BB3C7368-3F64-371C-DDBE-A8C701901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10864" y="1596795"/>
              <a:ext cx="396000" cy="396000"/>
            </a:xfrm>
            <a:prstGeom prst="rect">
              <a:avLst/>
            </a:prstGeom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607717F-D2E6-A65E-1AEA-EB4AD06A9481}"/>
                </a:ext>
              </a:extLst>
            </p:cNvPr>
            <p:cNvSpPr txBox="1"/>
            <p:nvPr/>
          </p:nvSpPr>
          <p:spPr>
            <a:xfrm>
              <a:off x="9194964" y="1968556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HIGH</a:t>
              </a:r>
              <a:b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PRECISION</a:t>
              </a:r>
            </a:p>
          </p:txBody>
        </p: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D3D62259-FB16-DD38-E042-8C6F1F18A9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84" r="2599" b="1"/>
          <a:stretch/>
        </p:blipFill>
        <p:spPr>
          <a:xfrm>
            <a:off x="1318681" y="1623575"/>
            <a:ext cx="2809689" cy="2772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A912BF2-CBC5-D901-7746-1355F7825F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734" y="4594825"/>
            <a:ext cx="3305636" cy="85737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3E9061F-41E9-7C4D-DCB6-2B40A60EFE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5581" y="4670791"/>
            <a:ext cx="775701" cy="72925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E342FA2-E824-E51F-8691-E2798F7651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16" b="92632" l="6009" r="90558">
                        <a14:foregroundMark x1="20601" y1="13158" x2="43777" y2="11579"/>
                        <a14:foregroundMark x1="43777" y1="11579" x2="71245" y2="22105"/>
                        <a14:foregroundMark x1="33476" y1="11053" x2="56223" y2="11579"/>
                        <a14:foregroundMark x1="56223" y1="11579" x2="60944" y2="14211"/>
                        <a14:foregroundMark x1="71245" y1="20526" x2="75966" y2="26316"/>
                        <a14:foregroundMark x1="54077" y1="10000" x2="34335" y2="10000"/>
                        <a14:foregroundMark x1="88412" y1="43158" x2="81545" y2="74737"/>
                        <a14:foregroundMark x1="81545" y1="74737" x2="60944" y2="87895"/>
                        <a14:foregroundMark x1="60944" y1="87895" x2="40343" y2="80000"/>
                        <a14:foregroundMark x1="40343" y1="80000" x2="16738" y2="60000"/>
                        <a14:foregroundMark x1="16738" y1="60000" x2="11159" y2="33684"/>
                        <a14:foregroundMark x1="11159" y1="33684" x2="11588" y2="30000"/>
                        <a14:foregroundMark x1="16738" y1="64211" x2="40343" y2="88947"/>
                        <a14:foregroundMark x1="15880" y1="61053" x2="30472" y2="85263"/>
                        <a14:foregroundMark x1="50644" y1="91579" x2="70815" y2="92632"/>
                        <a14:foregroundMark x1="90129" y1="56316" x2="87124" y2="75263"/>
                        <a14:foregroundMark x1="91845" y1="54211" x2="84979" y2="79474"/>
                        <a14:foregroundMark x1="84979" y1="79474" x2="78112" y2="88421"/>
                        <a14:foregroundMark x1="85408" y1="81579" x2="83691" y2="86842"/>
                        <a14:foregroundMark x1="6438" y1="51579" x2="22747" y2="76842"/>
                        <a14:foregroundMark x1="22747" y1="76842" x2="22747" y2="76842"/>
                        <a14:foregroundMark x1="46781" y1="6316" x2="32189" y2="8421"/>
                        <a14:foregroundMark x1="81545" y1="30000" x2="66524" y2="14737"/>
                        <a14:foregroundMark x1="38627" y1="7368" x2="6009" y2="37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0804" y="4689985"/>
            <a:ext cx="815736" cy="665193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63DB016-8D07-A756-F16B-4922181AE34B}"/>
              </a:ext>
            </a:extLst>
          </p:cNvPr>
          <p:cNvGrpSpPr/>
          <p:nvPr/>
        </p:nvGrpSpPr>
        <p:grpSpPr>
          <a:xfrm>
            <a:off x="441653" y="6082202"/>
            <a:ext cx="807008" cy="635246"/>
            <a:chOff x="7295809" y="2826273"/>
            <a:chExt cx="807008" cy="635246"/>
          </a:xfrm>
        </p:grpSpPr>
        <p:pic>
          <p:nvPicPr>
            <p:cNvPr id="4" name="Grafik 3" descr="Glücksspielchips Silhouette">
              <a:extLst>
                <a:ext uri="{FF2B5EF4-FFF2-40B4-BE49-F238E27FC236}">
                  <a16:creationId xmlns:a16="http://schemas.microsoft.com/office/drawing/2014/main" id="{B0834CE3-48FD-F7FB-6874-E0694CA3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501313" y="2826273"/>
              <a:ext cx="396000" cy="39600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E5988053-7267-5325-9DCE-2F4C477F1B39}"/>
                </a:ext>
              </a:extLst>
            </p:cNvPr>
            <p:cNvSpPr txBox="1"/>
            <p:nvPr/>
          </p:nvSpPr>
          <p:spPr>
            <a:xfrm>
              <a:off x="7295809" y="3212220"/>
              <a:ext cx="807008" cy="2492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COMPLEX GEOMETRY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E6FD4AB-3931-7758-623E-FEC49DE34FF1}"/>
              </a:ext>
            </a:extLst>
          </p:cNvPr>
          <p:cNvGrpSpPr/>
          <p:nvPr/>
        </p:nvGrpSpPr>
        <p:grpSpPr>
          <a:xfrm>
            <a:off x="2421816" y="6080660"/>
            <a:ext cx="807008" cy="646113"/>
            <a:chOff x="5633691" y="4032260"/>
            <a:chExt cx="807008" cy="646113"/>
          </a:xfrm>
        </p:grpSpPr>
        <p:pic>
          <p:nvPicPr>
            <p:cNvPr id="15" name="Grafik 14" descr="Ein Bild, das Kreis, Grafiken, Kunst, Design enthält.&#10;&#10;Beschreibung automatisch generiert.">
              <a:extLst>
                <a:ext uri="{FF2B5EF4-FFF2-40B4-BE49-F238E27FC236}">
                  <a16:creationId xmlns:a16="http://schemas.microsoft.com/office/drawing/2014/main" id="{9EB8DA9A-B68F-FC23-381B-36483AC49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805750" y="4032260"/>
              <a:ext cx="580500" cy="504000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534FD71A-D85C-A3BE-A240-4167EF4ED5FA}"/>
                </a:ext>
              </a:extLst>
            </p:cNvPr>
            <p:cNvSpPr txBox="1"/>
            <p:nvPr/>
          </p:nvSpPr>
          <p:spPr>
            <a:xfrm>
              <a:off x="5633691" y="4553723"/>
              <a:ext cx="807008" cy="124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9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ea typeface="+mn-ea"/>
                  <a:cs typeface="+mn-cs"/>
                </a:rPr>
                <a:t>GRINDING</a:t>
              </a:r>
            </a:p>
          </p:txBody>
        </p:sp>
      </p:grpSp>
      <p:pic>
        <p:nvPicPr>
          <p:cNvPr id="23" name="Grafik 22" descr="Ein Bild, das Screenshot, Reihe, Diagramm, Rechteck enthält.&#10;&#10;Beschreibung automatisch generiert.">
            <a:extLst>
              <a:ext uri="{FF2B5EF4-FFF2-40B4-BE49-F238E27FC236}">
                <a16:creationId xmlns:a16="http://schemas.microsoft.com/office/drawing/2014/main" id="{A55F4D8B-D5D9-5E04-7A94-0E3A44D5D9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21083" y="6090022"/>
            <a:ext cx="349938" cy="50400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022EB9BD-BE43-E0BD-25DD-3B6E96E27C4F}"/>
              </a:ext>
            </a:extLst>
          </p:cNvPr>
          <p:cNvSpPr txBox="1"/>
          <p:nvPr/>
        </p:nvSpPr>
        <p:spPr>
          <a:xfrm>
            <a:off x="3359640" y="6569942"/>
            <a:ext cx="807008" cy="1246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900" dirty="0" err="1">
                <a:solidFill>
                  <a:srgbClr val="003D6A"/>
                </a:solidFill>
              </a:rPr>
              <a:t>Turning</a:t>
            </a:r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353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EBF52F-9C1D-838E-DCFD-0437610DEA5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79225" y="6384925"/>
            <a:ext cx="61277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7195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10739497" cy="1621116"/>
          </a:xfrm>
        </p:spPr>
        <p:txBody>
          <a:bodyPr/>
          <a:lstStyle/>
          <a:p>
            <a:r>
              <a:rPr lang="de-DE" dirty="0" err="1">
                <a:latin typeface="Fago Pro"/>
              </a:rPr>
              <a:t>Your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success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factors</a:t>
            </a:r>
            <a:r>
              <a:rPr lang="de-DE" dirty="0">
                <a:latin typeface="Fago Pro"/>
              </a:rPr>
              <a:t>:</a:t>
            </a:r>
            <a:br>
              <a:rPr lang="de-DE" dirty="0"/>
            </a:br>
            <a:r>
              <a:rPr lang="de-DE" dirty="0">
                <a:latin typeface="Fago Pro"/>
              </a:rPr>
              <a:t>Professional</a:t>
            </a:r>
            <a:r>
              <a:rPr lang="de-DE" dirty="0">
                <a:solidFill>
                  <a:schemeClr val="accent3"/>
                </a:solidFill>
                <a:latin typeface="Fago Pro"/>
              </a:rPr>
              <a:t> </a:t>
            </a:r>
            <a:r>
              <a:rPr lang="de-DE" dirty="0" err="1">
                <a:solidFill>
                  <a:schemeClr val="accent3"/>
                </a:solidFill>
                <a:latin typeface="Fago Pro"/>
              </a:rPr>
              <a:t>project</a:t>
            </a:r>
            <a:r>
              <a:rPr lang="de-DE" dirty="0">
                <a:solidFill>
                  <a:schemeClr val="accent3"/>
                </a:solidFill>
                <a:latin typeface="Fago Pro"/>
              </a:rPr>
              <a:t> </a:t>
            </a:r>
            <a:r>
              <a:rPr lang="de-DE" dirty="0" err="1">
                <a:solidFill>
                  <a:schemeClr val="accent3"/>
                </a:solidFill>
                <a:latin typeface="Fago Pro"/>
              </a:rPr>
              <a:t>management</a:t>
            </a:r>
            <a:r>
              <a:rPr lang="de-DE" dirty="0">
                <a:solidFill>
                  <a:schemeClr val="accent3"/>
                </a:solidFill>
                <a:latin typeface="Fago Pro"/>
              </a:rPr>
              <a:t> </a:t>
            </a:r>
            <a:r>
              <a:rPr lang="de-DE" dirty="0">
                <a:solidFill>
                  <a:srgbClr val="003D6A"/>
                </a:solidFill>
                <a:latin typeface="Fago Pro"/>
              </a:rPr>
              <a:t>and </a:t>
            </a:r>
            <a:br>
              <a:rPr lang="de-DE" dirty="0">
                <a:latin typeface="Fago Pro"/>
              </a:rPr>
            </a:br>
            <a:r>
              <a:rPr lang="de-DE" dirty="0" err="1">
                <a:solidFill>
                  <a:srgbClr val="003D6A"/>
                </a:solidFill>
                <a:latin typeface="Fago Pro"/>
              </a:rPr>
              <a:t>highest</a:t>
            </a:r>
            <a:r>
              <a:rPr lang="de-DE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dirty="0" err="1">
                <a:solidFill>
                  <a:srgbClr val="003D6A"/>
                </a:solidFill>
                <a:latin typeface="Fago Pro"/>
              </a:rPr>
              <a:t>level</a:t>
            </a:r>
            <a:r>
              <a:rPr lang="de-DE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dirty="0" err="1">
                <a:solidFill>
                  <a:srgbClr val="003D6A"/>
                </a:solidFill>
                <a:latin typeface="Fago Pro"/>
              </a:rPr>
              <a:t>of</a:t>
            </a:r>
            <a:r>
              <a:rPr lang="de-DE" dirty="0">
                <a:solidFill>
                  <a:srgbClr val="003D6A"/>
                </a:solidFill>
                <a:latin typeface="Fago Pro"/>
              </a:rPr>
              <a:t> </a:t>
            </a:r>
            <a:r>
              <a:rPr lang="de-DE" dirty="0" err="1">
                <a:solidFill>
                  <a:schemeClr val="accent3"/>
                </a:solidFill>
                <a:latin typeface="Fago Pro"/>
              </a:rPr>
              <a:t>technological</a:t>
            </a:r>
            <a:r>
              <a:rPr lang="de-DE" dirty="0">
                <a:solidFill>
                  <a:schemeClr val="accent3"/>
                </a:solidFill>
                <a:latin typeface="Fago Pro"/>
              </a:rPr>
              <a:t> </a:t>
            </a:r>
            <a:r>
              <a:rPr lang="de-DE" dirty="0" err="1">
                <a:solidFill>
                  <a:schemeClr val="accent3"/>
                </a:solidFill>
                <a:latin typeface="Fago Pro"/>
              </a:rPr>
              <a:t>expertise</a:t>
            </a:r>
            <a:endParaRPr lang="de-DE" dirty="0">
              <a:solidFill>
                <a:schemeClr val="accent3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 - </a:t>
            </a:r>
            <a:r>
              <a:rPr lang="de-DE" err="1">
                <a:latin typeface="Fago Pro"/>
              </a:rPr>
              <a:t>Pitchdeck</a:t>
            </a:r>
            <a:endParaRPr lang="de-DE">
              <a:latin typeface="Fago Pro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FDDB806-3E8F-4DBF-B073-0D6F0A19A13D}"/>
              </a:ext>
            </a:extLst>
          </p:cNvPr>
          <p:cNvSpPr txBox="1"/>
          <p:nvPr/>
        </p:nvSpPr>
        <p:spPr>
          <a:xfrm>
            <a:off x="2129371" y="6098830"/>
            <a:ext cx="1602464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Automotive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96420C7-C047-4760-AC32-A180763C5D77}"/>
              </a:ext>
            </a:extLst>
          </p:cNvPr>
          <p:cNvSpPr txBox="1"/>
          <p:nvPr/>
        </p:nvSpPr>
        <p:spPr>
          <a:xfrm>
            <a:off x="4878882" y="6098829"/>
            <a:ext cx="1602464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Optics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F196482-189C-4741-B9A6-F2BE93FE1EEE}"/>
              </a:ext>
            </a:extLst>
          </p:cNvPr>
          <p:cNvSpPr txBox="1"/>
          <p:nvPr/>
        </p:nvSpPr>
        <p:spPr>
          <a:xfrm>
            <a:off x="7414575" y="6098828"/>
            <a:ext cx="2406976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 dirty="0" err="1">
                <a:solidFill>
                  <a:srgbClr val="003D6A"/>
                </a:solidFill>
                <a:latin typeface="Fago Pro"/>
              </a:rPr>
              <a:t>Machine</a:t>
            </a:r>
            <a:r>
              <a:rPr lang="de-DE" sz="2000" b="1" dirty="0">
                <a:solidFill>
                  <a:srgbClr val="003D6A"/>
                </a:solidFill>
                <a:latin typeface="Fago Pro"/>
              </a:rPr>
              <a:t> Tools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052D8C3-804C-4B59-9FB4-9CACDBEFF278}"/>
              </a:ext>
            </a:extLst>
          </p:cNvPr>
          <p:cNvSpPr txBox="1"/>
          <p:nvPr/>
        </p:nvSpPr>
        <p:spPr>
          <a:xfrm>
            <a:off x="7414575" y="4068895"/>
            <a:ext cx="2406976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Aerospace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890F80F-FCDB-F496-8055-FE8DB5B9296A}"/>
              </a:ext>
            </a:extLst>
          </p:cNvPr>
          <p:cNvSpPr txBox="1"/>
          <p:nvPr/>
        </p:nvSpPr>
        <p:spPr>
          <a:xfrm>
            <a:off x="1292303" y="4068895"/>
            <a:ext cx="3276600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eMobility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3F27531-26F2-6022-BDC0-25B141691CDF}"/>
              </a:ext>
            </a:extLst>
          </p:cNvPr>
          <p:cNvSpPr txBox="1"/>
          <p:nvPr/>
        </p:nvSpPr>
        <p:spPr>
          <a:xfrm>
            <a:off x="4390243" y="4068895"/>
            <a:ext cx="2493265" cy="285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lang="de-DE" sz="2000" b="1" err="1">
                <a:solidFill>
                  <a:srgbClr val="003D6A"/>
                </a:solidFill>
                <a:latin typeface="Fago Pro"/>
              </a:rPr>
              <a:t>LifeScience</a:t>
            </a:r>
            <a:br>
              <a:rPr lang="de-DE" sz="2000">
                <a:solidFill>
                  <a:srgbClr val="003D6A"/>
                </a:solidFill>
                <a:latin typeface="Fago Pro"/>
              </a:rPr>
            </a:br>
            <a:endParaRPr lang="de-DE" sz="2000">
              <a:solidFill>
                <a:srgbClr val="003D6A"/>
              </a:solidFill>
              <a:latin typeface="Fago Pro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DD93C70-DE62-E60B-F71F-63BCB7CF7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139" y="2749897"/>
            <a:ext cx="2254928" cy="1260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FE179E5-4539-D953-E854-A64D9275DE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456"/>
          <a:stretch/>
        </p:blipFill>
        <p:spPr>
          <a:xfrm>
            <a:off x="4646869" y="2749897"/>
            <a:ext cx="2254928" cy="1258736"/>
          </a:xfrm>
          <a:prstGeom prst="rect">
            <a:avLst/>
          </a:prstGeom>
        </p:spPr>
      </p:pic>
      <p:pic>
        <p:nvPicPr>
          <p:cNvPr id="13" name="Picture 2" descr="ELEKTROMOTOREN FÜR TURBINEN industrieller und jeglicher Art">
            <a:extLst>
              <a:ext uri="{FF2B5EF4-FFF2-40B4-BE49-F238E27FC236}">
                <a16:creationId xmlns:a16="http://schemas.microsoft.com/office/drawing/2014/main" id="{FF43500B-069D-6228-7AE5-22D60EB62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2" b="5350"/>
          <a:stretch/>
        </p:blipFill>
        <p:spPr bwMode="auto">
          <a:xfrm>
            <a:off x="7490599" y="2742100"/>
            <a:ext cx="2254928" cy="126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EDAE128-6149-D05E-C723-A123B72FB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0" r="26529" b="1615"/>
          <a:stretch/>
        </p:blipFill>
        <p:spPr bwMode="auto">
          <a:xfrm>
            <a:off x="4646869" y="4785604"/>
            <a:ext cx="2254928" cy="125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20864E5-E2CB-45CD-9F93-57671A18D5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2" t="6843" r="3468" b="15018"/>
          <a:stretch/>
        </p:blipFill>
        <p:spPr>
          <a:xfrm>
            <a:off x="1809073" y="4785604"/>
            <a:ext cx="2248994" cy="1260000"/>
          </a:xfrm>
          <a:prstGeom prst="rect">
            <a:avLst/>
          </a:prstGeom>
        </p:spPr>
      </p:pic>
      <p:pic>
        <p:nvPicPr>
          <p:cNvPr id="1026" name="Picture 2" descr="Doppelgreifer EGU">
            <a:extLst>
              <a:ext uri="{FF2B5EF4-FFF2-40B4-BE49-F238E27FC236}">
                <a16:creationId xmlns:a16="http://schemas.microsoft.com/office/drawing/2014/main" id="{BB8CBDE9-C896-43C4-8AF9-7CD13F915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415"/>
          <a:stretch/>
        </p:blipFill>
        <p:spPr bwMode="auto">
          <a:xfrm>
            <a:off x="7490599" y="4787820"/>
            <a:ext cx="2254927" cy="125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026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B4A9C7-6C81-183B-8298-AA4AD1CED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>
                <a:latin typeface="+mn-lt"/>
                <a:cs typeface="Calibri"/>
              </a:rPr>
              <a:t>4 Levels of </a:t>
            </a:r>
            <a:r>
              <a:rPr lang="en-US" sz="3400">
                <a:solidFill>
                  <a:schemeClr val="accent3"/>
                </a:solidFill>
                <a:latin typeface="+mn-lt"/>
                <a:cs typeface="Calibri"/>
              </a:rPr>
              <a:t>partnership</a:t>
            </a:r>
            <a:r>
              <a:rPr lang="en-US" sz="3400">
                <a:latin typeface="+mn-lt"/>
                <a:cs typeface="Calibri"/>
              </a:rPr>
              <a:t> - SCHUNK offers more</a:t>
            </a:r>
            <a:endParaRPr lang="en-US" sz="340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F4B2B8E-3822-597B-95C7-696A8E7097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A4ECD5-F162-22FE-29FE-B9F7864828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SCHUNK Engineering - Special clamping technology</a:t>
            </a:r>
          </a:p>
        </p:txBody>
      </p:sp>
      <p:sp>
        <p:nvSpPr>
          <p:cNvPr id="10" name="Rechteck 12">
            <a:extLst>
              <a:ext uri="{FF2B5EF4-FFF2-40B4-BE49-F238E27FC236}">
                <a16:creationId xmlns:a16="http://schemas.microsoft.com/office/drawing/2014/main" id="{8CF199FE-47A6-0F3E-5E72-FABB3DC021B3}"/>
              </a:ext>
            </a:extLst>
          </p:cNvPr>
          <p:cNvSpPr>
            <a:spLocks/>
          </p:cNvSpPr>
          <p:nvPr/>
        </p:nvSpPr>
        <p:spPr>
          <a:xfrm>
            <a:off x="719037" y="2196129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sz="2000" b="1">
                <a:solidFill>
                  <a:srgbClr val="009EE0"/>
                </a:solidFill>
                <a:latin typeface="Fago Pro"/>
                <a:sym typeface="+mn-lt"/>
              </a:rPr>
              <a:t>Level 1 </a:t>
            </a:r>
            <a:endParaRPr kumimoji="0" lang="en-US" sz="2000" b="1" i="0" u="none" strike="noStrike" kern="1200" cap="none" spc="0" normalizeH="0" baseline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/>
              <a:sym typeface="+mn-lt"/>
            </a:endParaRPr>
          </a:p>
        </p:txBody>
      </p:sp>
      <p:sp>
        <p:nvSpPr>
          <p:cNvPr id="11" name="Rechteck 17">
            <a:extLst>
              <a:ext uri="{FF2B5EF4-FFF2-40B4-BE49-F238E27FC236}">
                <a16:creationId xmlns:a16="http://schemas.microsoft.com/office/drawing/2014/main" id="{1F2E30F2-F794-052C-D9CF-C92312B06DC4}"/>
              </a:ext>
            </a:extLst>
          </p:cNvPr>
          <p:cNvSpPr>
            <a:spLocks/>
          </p:cNvSpPr>
          <p:nvPr/>
        </p:nvSpPr>
        <p:spPr>
          <a:xfrm>
            <a:off x="719037" y="3295558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2</a:t>
            </a:r>
          </a:p>
        </p:txBody>
      </p:sp>
      <p:sp>
        <p:nvSpPr>
          <p:cNvPr id="12" name="Rechteck 23">
            <a:extLst>
              <a:ext uri="{FF2B5EF4-FFF2-40B4-BE49-F238E27FC236}">
                <a16:creationId xmlns:a16="http://schemas.microsoft.com/office/drawing/2014/main" id="{236FDBED-ACD3-B4DB-C989-2B6350CBA184}"/>
              </a:ext>
            </a:extLst>
          </p:cNvPr>
          <p:cNvSpPr>
            <a:spLocks/>
          </p:cNvSpPr>
          <p:nvPr/>
        </p:nvSpPr>
        <p:spPr>
          <a:xfrm>
            <a:off x="719037" y="4399151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3</a:t>
            </a:r>
          </a:p>
        </p:txBody>
      </p:sp>
      <p:sp>
        <p:nvSpPr>
          <p:cNvPr id="13" name="Rechteck 34">
            <a:extLst>
              <a:ext uri="{FF2B5EF4-FFF2-40B4-BE49-F238E27FC236}">
                <a16:creationId xmlns:a16="http://schemas.microsoft.com/office/drawing/2014/main" id="{39BF6A8E-50AE-C3DB-97BF-748DF3E84296}"/>
              </a:ext>
            </a:extLst>
          </p:cNvPr>
          <p:cNvSpPr>
            <a:spLocks/>
          </p:cNvSpPr>
          <p:nvPr/>
        </p:nvSpPr>
        <p:spPr>
          <a:xfrm>
            <a:off x="719037" y="5489867"/>
            <a:ext cx="912781" cy="43200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  <a:sym typeface="+mn-lt"/>
              </a:rPr>
              <a:t>Level 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CC5F821-2FF4-9146-3270-7590E2B485BA}"/>
              </a:ext>
            </a:extLst>
          </p:cNvPr>
          <p:cNvSpPr txBox="1"/>
          <p:nvPr/>
        </p:nvSpPr>
        <p:spPr>
          <a:xfrm>
            <a:off x="2090313" y="2227466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</a:pPr>
            <a:r>
              <a:rPr kumimoji="0" lang="en-US" sz="1800" b="1" i="0" u="none" strike="noStrike" kern="1200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Standard Components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208F547-BFEA-0547-22A2-3606E4FD5191}"/>
              </a:ext>
            </a:extLst>
          </p:cNvPr>
          <p:cNvSpPr txBox="1"/>
          <p:nvPr/>
        </p:nvSpPr>
        <p:spPr>
          <a:xfrm>
            <a:off x="2090313" y="3330800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>
                <a:solidFill>
                  <a:schemeClr val="accent2"/>
                </a:solidFill>
              </a:rPr>
              <a:t>Customized Components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968EDD3-9CCE-4806-1937-8EE06D798F39}"/>
              </a:ext>
            </a:extLst>
          </p:cNvPr>
          <p:cNvSpPr txBox="1"/>
          <p:nvPr/>
        </p:nvSpPr>
        <p:spPr>
          <a:xfrm>
            <a:off x="2090313" y="4434134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1">
                <a:solidFill>
                  <a:schemeClr val="accent2"/>
                </a:solidFill>
              </a:rPr>
              <a:t>Large Scale Projects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87E9E05-E20F-73ED-151A-BF65C0AE3575}"/>
              </a:ext>
            </a:extLst>
          </p:cNvPr>
          <p:cNvSpPr txBox="1"/>
          <p:nvPr/>
        </p:nvSpPr>
        <p:spPr>
          <a:xfrm>
            <a:off x="2090313" y="5537468"/>
            <a:ext cx="298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</a:pPr>
            <a:r>
              <a:rPr lang="en-US" sz="1800" b="1">
                <a:solidFill>
                  <a:schemeClr val="accent2"/>
                </a:solidFill>
              </a:rPr>
              <a:t>Machines</a:t>
            </a:r>
            <a:endParaRPr lang="en-US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A57176FC-9C82-D0A6-AFC9-42B33B3F9E73}"/>
              </a:ext>
            </a:extLst>
          </p:cNvPr>
          <p:cNvCxnSpPr>
            <a:cxnSpLocks/>
          </p:cNvCxnSpPr>
          <p:nvPr/>
        </p:nvCxnSpPr>
        <p:spPr>
          <a:xfrm>
            <a:off x="2090312" y="2963799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2DB9D1D8-5BDD-DA35-F962-4045A81423CF}"/>
              </a:ext>
            </a:extLst>
          </p:cNvPr>
          <p:cNvCxnSpPr>
            <a:cxnSpLocks/>
          </p:cNvCxnSpPr>
          <p:nvPr/>
        </p:nvCxnSpPr>
        <p:spPr>
          <a:xfrm>
            <a:off x="2090312" y="4067133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11D19B2B-0E17-D73B-E5A9-10310B98CB7C}"/>
              </a:ext>
            </a:extLst>
          </p:cNvPr>
          <p:cNvCxnSpPr>
            <a:cxnSpLocks/>
          </p:cNvCxnSpPr>
          <p:nvPr/>
        </p:nvCxnSpPr>
        <p:spPr>
          <a:xfrm>
            <a:off x="2090312" y="5170467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87670EE9-8C73-9052-9B0D-7479812B3BE9}"/>
              </a:ext>
            </a:extLst>
          </p:cNvPr>
          <p:cNvCxnSpPr>
            <a:cxnSpLocks/>
          </p:cNvCxnSpPr>
          <p:nvPr/>
        </p:nvCxnSpPr>
        <p:spPr>
          <a:xfrm>
            <a:off x="2090312" y="6273800"/>
            <a:ext cx="6840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740DA08B-3220-C838-8DD6-B2A2E60EC2A1}"/>
              </a:ext>
            </a:extLst>
          </p:cNvPr>
          <p:cNvSpPr/>
          <p:nvPr/>
        </p:nvSpPr>
        <p:spPr>
          <a:xfrm>
            <a:off x="658813" y="2864453"/>
            <a:ext cx="8404505" cy="2421223"/>
          </a:xfrm>
          <a:prstGeom prst="rect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0A636759-3202-6B7E-9A2E-E27A516BA789}"/>
              </a:ext>
            </a:extLst>
          </p:cNvPr>
          <p:cNvSpPr txBox="1"/>
          <p:nvPr/>
        </p:nvSpPr>
        <p:spPr>
          <a:xfrm>
            <a:off x="9162648" y="3914783"/>
            <a:ext cx="2595262" cy="3046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2200" b="1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SCHUNK Engineering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BED54A2-62C5-B385-9EA3-1E3EFDB2D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5" r="4699"/>
          <a:stretch/>
        </p:blipFill>
        <p:spPr>
          <a:xfrm>
            <a:off x="6567316" y="4187407"/>
            <a:ext cx="957908" cy="936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AF2E299-31FC-7E99-CE87-C550ADA817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4" r="2599" b="1"/>
          <a:stretch/>
        </p:blipFill>
        <p:spPr>
          <a:xfrm>
            <a:off x="6590150" y="3090699"/>
            <a:ext cx="912240" cy="900000"/>
          </a:xfrm>
          <a:prstGeom prst="rect">
            <a:avLst/>
          </a:prstGeom>
        </p:spPr>
      </p:pic>
      <p:pic>
        <p:nvPicPr>
          <p:cNvPr id="8" name="Grafik 7">
            <a:hlinkClick r:id="" action="ppaction://noaction"/>
            <a:extLst>
              <a:ext uri="{FF2B5EF4-FFF2-40B4-BE49-F238E27FC236}">
                <a16:creationId xmlns:a16="http://schemas.microsoft.com/office/drawing/2014/main" id="{A4A5F84A-BECD-F39A-D6FF-BC71B15AF6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46" y="2137453"/>
            <a:ext cx="71824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86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BCB364-A8FF-4BF0-ADBF-AF9C2499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3"/>
                </a:solidFill>
                <a:latin typeface="Fago Pro"/>
              </a:rPr>
              <a:t>40 </a:t>
            </a:r>
            <a:r>
              <a:rPr lang="de-DE" dirty="0" err="1">
                <a:solidFill>
                  <a:schemeClr val="accent3"/>
                </a:solidFill>
                <a:latin typeface="Fago Pro"/>
              </a:rPr>
              <a:t>profefssionals</a:t>
            </a:r>
            <a:r>
              <a:rPr lang="de-DE" dirty="0">
                <a:solidFill>
                  <a:schemeClr val="accent3"/>
                </a:solidFill>
                <a:latin typeface="Fago Pro"/>
              </a:rPr>
              <a:t> </a:t>
            </a:r>
            <a:r>
              <a:rPr lang="de-DE" dirty="0">
                <a:latin typeface="Fago Pro"/>
              </a:rPr>
              <a:t>– </a:t>
            </a:r>
            <a:r>
              <a:rPr lang="de-DE" dirty="0" err="1">
                <a:latin typeface="Fago Pro"/>
              </a:rPr>
              <a:t>one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goal</a:t>
            </a:r>
            <a:r>
              <a:rPr lang="de-DE" dirty="0">
                <a:latin typeface="Fago Pro"/>
              </a:rPr>
              <a:t>:</a:t>
            </a:r>
            <a:br>
              <a:rPr lang="de-DE" dirty="0"/>
            </a:br>
            <a:r>
              <a:rPr lang="de-DE" dirty="0">
                <a:latin typeface="Fago Pro"/>
              </a:rPr>
              <a:t>Making </a:t>
            </a:r>
            <a:r>
              <a:rPr lang="de-DE" dirty="0" err="1">
                <a:latin typeface="Fago Pro"/>
              </a:rPr>
              <a:t>your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project</a:t>
            </a:r>
            <a:r>
              <a:rPr lang="de-DE" dirty="0">
                <a:latin typeface="Fago Pro"/>
              </a:rPr>
              <a:t> a </a:t>
            </a:r>
            <a:r>
              <a:rPr lang="de-DE" dirty="0" err="1">
                <a:latin typeface="Fago Pro"/>
              </a:rPr>
              <a:t>success</a:t>
            </a:r>
            <a:endParaRPr lang="de-DE" dirty="0">
              <a:latin typeface="Fago Pro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175DD30-3396-47AB-8341-313EA401AE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B11B0B-5B2D-476B-B812-CD6697F3F3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>
                <a:latin typeface="Fago Pro"/>
              </a:rPr>
              <a:t>SCHUNK Engineering - </a:t>
            </a:r>
            <a:r>
              <a:rPr lang="de-DE" dirty="0" err="1">
                <a:latin typeface="Fago Pro"/>
              </a:rPr>
              <a:t>Pitchdeck</a:t>
            </a:r>
            <a:endParaRPr lang="de-DE" dirty="0">
              <a:latin typeface="Fago Pro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60ED4B4-1228-4640-B56A-7DE333C07E40}"/>
              </a:ext>
            </a:extLst>
          </p:cNvPr>
          <p:cNvSpPr txBox="1"/>
          <p:nvPr/>
        </p:nvSpPr>
        <p:spPr>
          <a:xfrm>
            <a:off x="5861050" y="2971800"/>
            <a:ext cx="91440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endParaRPr kumimoji="0" lang="de-DE" sz="2200" b="0" i="0" u="none" strike="noStrike" kern="1200" cap="none" spc="0" normalizeH="0" baseline="0" noProof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27DC2D1-CAB2-1C3C-89A7-885FE306F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3" y="1994422"/>
            <a:ext cx="10402752" cy="459169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465FDBBB-8A30-3CEA-D5AF-15DBC3D1E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29" y="2187678"/>
            <a:ext cx="1706987" cy="564666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F633A15E-D390-0242-6B47-E2BC8F3F150D}"/>
              </a:ext>
            </a:extLst>
          </p:cNvPr>
          <p:cNvSpPr txBox="1"/>
          <p:nvPr/>
        </p:nvSpPr>
        <p:spPr>
          <a:xfrm>
            <a:off x="1097279" y="2346567"/>
            <a:ext cx="1706987" cy="246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Team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of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specialists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dirty="0">
                <a:solidFill>
                  <a:srgbClr val="003D6A"/>
                </a:solidFill>
              </a:rPr>
              <a:t>2 </a:t>
            </a:r>
            <a:r>
              <a:rPr lang="de-DE" sz="1600" dirty="0" err="1">
                <a:solidFill>
                  <a:srgbClr val="003D6A"/>
                </a:solidFill>
              </a:rPr>
              <a:t>prduct</a:t>
            </a:r>
            <a:r>
              <a:rPr lang="de-DE" sz="1600" dirty="0">
                <a:solidFill>
                  <a:srgbClr val="003D6A"/>
                </a:solidFill>
              </a:rPr>
              <a:t> </a:t>
            </a:r>
            <a:r>
              <a:rPr lang="de-DE" sz="1600" dirty="0" err="1">
                <a:solidFill>
                  <a:srgbClr val="003D6A"/>
                </a:solidFill>
              </a:rPr>
              <a:t>areas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49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5C568B-3971-46E5-949C-138C13E11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855056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Sales </a:t>
            </a:r>
            <a:r>
              <a:rPr lang="de-DE" dirty="0" err="1">
                <a:latin typeface="Fago Pro"/>
              </a:rPr>
              <a:t>management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14FDC7-E661-4E51-8F3B-82BB3D0A77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 Engineering - </a:t>
            </a:r>
            <a:r>
              <a:rPr lang="de-DE" err="1">
                <a:latin typeface="Fago Pro"/>
              </a:rPr>
              <a:t>Pitchdeck</a:t>
            </a:r>
            <a:endParaRPr lang="de-DE">
              <a:latin typeface="Fago Pro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7B1A441E-2E4B-42B3-B002-82037B27BBF0}"/>
              </a:ext>
            </a:extLst>
          </p:cNvPr>
          <p:cNvSpPr txBox="1"/>
          <p:nvPr/>
        </p:nvSpPr>
        <p:spPr>
          <a:xfrm>
            <a:off x="3866954" y="2170170"/>
            <a:ext cx="4196656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 dirty="0">
                <a:solidFill>
                  <a:srgbClr val="003D6A"/>
                </a:solidFill>
              </a:rPr>
              <a:t>Markus Michelberger</a:t>
            </a:r>
            <a:endParaRPr lang="de-DE" sz="2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>
                <a:solidFill>
                  <a:srgbClr val="003D6A"/>
                </a:solidFill>
                <a:ea typeface="+mn-lt"/>
                <a:cs typeface="+mn-lt"/>
              </a:rPr>
              <a:t>+49-7572-7614-1034</a:t>
            </a:r>
            <a:endParaRPr lang="de-DE" dirty="0"/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de-DE" sz="1600" dirty="0">
                <a:solidFill>
                  <a:srgbClr val="003D6A"/>
                </a:solidFill>
                <a:ea typeface="+mn-lt"/>
                <a:cs typeface="+mn-lt"/>
              </a:rPr>
              <a:t>+</a:t>
            </a:r>
            <a:r>
              <a:rPr lang="de-DE" sz="1600" dirty="0" err="1">
                <a:solidFill>
                  <a:srgbClr val="003D6A"/>
                </a:solidFill>
                <a:ea typeface="+mn-lt"/>
                <a:cs typeface="+mn-lt"/>
              </a:rPr>
              <a:t>markus.michelberger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 dirty="0">
              <a:ea typeface="+mn-lt"/>
              <a:cs typeface="+mn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FFFF8D9-41DA-87E1-38A9-C6A489FCE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32"/>
          <a:stretch/>
        </p:blipFill>
        <p:spPr>
          <a:xfrm>
            <a:off x="658814" y="2182632"/>
            <a:ext cx="2451010" cy="26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60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5C568B-3971-46E5-949C-138C13E11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Fago Pro"/>
              </a:rPr>
              <a:t>Team </a:t>
            </a:r>
            <a:r>
              <a:rPr lang="de-DE" dirty="0" err="1">
                <a:latin typeface="Fago Pro"/>
              </a:rPr>
              <a:t>Product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distribution</a:t>
            </a:r>
            <a:br>
              <a:rPr lang="de-DE" dirty="0">
                <a:latin typeface="Fago Pro"/>
              </a:rPr>
            </a:br>
            <a:r>
              <a:rPr lang="de-DE" dirty="0" err="1">
                <a:latin typeface="Fago Pro"/>
              </a:rPr>
              <a:t>Lathe</a:t>
            </a:r>
            <a:r>
              <a:rPr lang="de-DE" dirty="0">
                <a:latin typeface="Fago Pro"/>
              </a:rPr>
              <a:t> Chucks</a:t>
            </a:r>
            <a:endParaRPr lang="de-DE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EC166D0-E944-4440-99EB-B9A764FAF7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14FDC7-E661-4E51-8F3B-82BB3D0A77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>
                <a:latin typeface="Fago Pro"/>
              </a:rPr>
              <a:t>SCHUNK Engineering - </a:t>
            </a:r>
            <a:r>
              <a:rPr lang="de-DE" err="1">
                <a:latin typeface="Fago Pro"/>
              </a:rPr>
              <a:t>Pitchdeck</a:t>
            </a:r>
            <a:endParaRPr lang="de-DE">
              <a:latin typeface="Fago Pro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32FF783-BB3D-4513-893E-6CD9CBB28672}"/>
              </a:ext>
            </a:extLst>
          </p:cNvPr>
          <p:cNvSpPr txBox="1"/>
          <p:nvPr/>
        </p:nvSpPr>
        <p:spPr>
          <a:xfrm>
            <a:off x="8066002" y="1883989"/>
            <a:ext cx="3387089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 dirty="0">
                <a:solidFill>
                  <a:srgbClr val="003D6A"/>
                </a:solidFill>
              </a:rPr>
              <a:t>Josef Bischofberger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dirty="0">
                <a:solidFill>
                  <a:srgbClr val="003D6A"/>
                </a:solidFill>
              </a:rPr>
              <a:t>+49-7572-7614-1038</a:t>
            </a: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 err="1">
                <a:solidFill>
                  <a:srgbClr val="003D6A"/>
                </a:solidFill>
                <a:ea typeface="+mn-lt"/>
                <a:cs typeface="+mn-lt"/>
              </a:rPr>
              <a:t>josef.bischofberger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 dirty="0">
              <a:ea typeface="+mn-lt"/>
              <a:cs typeface="+mn-lt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486EBF7E-2FFC-40DC-99BF-5238848937A5}"/>
              </a:ext>
            </a:extLst>
          </p:cNvPr>
          <p:cNvSpPr txBox="1"/>
          <p:nvPr/>
        </p:nvSpPr>
        <p:spPr>
          <a:xfrm>
            <a:off x="2188796" y="3456683"/>
            <a:ext cx="2952616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 dirty="0">
                <a:solidFill>
                  <a:srgbClr val="003D6A"/>
                </a:solidFill>
              </a:rPr>
              <a:t>Julian Jäggle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>
                <a:solidFill>
                  <a:srgbClr val="003D6A"/>
                </a:solidFill>
                <a:ea typeface="+mn-lt"/>
                <a:cs typeface="+mn-lt"/>
              </a:rPr>
              <a:t>+49-7572-7614-1242</a:t>
            </a:r>
            <a:endParaRPr lang="de-DE" dirty="0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 err="1">
                <a:solidFill>
                  <a:srgbClr val="003D6A"/>
                </a:solidFill>
                <a:ea typeface="+mn-lt"/>
                <a:cs typeface="+mn-lt"/>
              </a:rPr>
              <a:t>julian.jaeggle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 dirty="0">
              <a:ea typeface="+mn-lt"/>
              <a:cs typeface="+mn-lt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2A28908B-4195-4E2A-9DA1-3EF7A462B37F}"/>
              </a:ext>
            </a:extLst>
          </p:cNvPr>
          <p:cNvSpPr txBox="1"/>
          <p:nvPr/>
        </p:nvSpPr>
        <p:spPr>
          <a:xfrm>
            <a:off x="2190129" y="5032996"/>
            <a:ext cx="3489772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 dirty="0">
                <a:solidFill>
                  <a:srgbClr val="003D6A"/>
                </a:solidFill>
              </a:rPr>
              <a:t>Dominikus Holstein</a:t>
            </a:r>
            <a:endParaRPr lang="de-DE" sz="2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>
                <a:solidFill>
                  <a:srgbClr val="003D6A"/>
                </a:solidFill>
                <a:ea typeface="+mn-lt"/>
                <a:cs typeface="+mn-lt"/>
              </a:rPr>
              <a:t>+49-7572-7614-1131</a:t>
            </a:r>
            <a:endParaRPr lang="de-DE" dirty="0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 err="1">
                <a:solidFill>
                  <a:srgbClr val="003D6A"/>
                </a:solidFill>
                <a:ea typeface="+mn-lt"/>
                <a:cs typeface="+mn-lt"/>
              </a:rPr>
              <a:t>dominikus.holstein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 dirty="0">
              <a:ea typeface="+mn-lt"/>
              <a:cs typeface="+mn-lt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7B1A441E-2E4B-42B3-B002-82037B27BBF0}"/>
              </a:ext>
            </a:extLst>
          </p:cNvPr>
          <p:cNvSpPr txBox="1"/>
          <p:nvPr/>
        </p:nvSpPr>
        <p:spPr>
          <a:xfrm>
            <a:off x="2191425" y="1880366"/>
            <a:ext cx="3220925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 dirty="0">
                <a:solidFill>
                  <a:srgbClr val="003D6A"/>
                </a:solidFill>
              </a:rPr>
              <a:t>Andreas Holstein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Teamleitung </a:t>
            </a: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>
                <a:solidFill>
                  <a:srgbClr val="003D6A"/>
                </a:solidFill>
                <a:ea typeface="+mn-lt"/>
                <a:cs typeface="+mn-lt"/>
              </a:rPr>
              <a:t>+49-7572-7614-1037</a:t>
            </a:r>
            <a:endParaRPr lang="de-DE" dirty="0"/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de-DE" sz="1600" dirty="0" err="1">
                <a:solidFill>
                  <a:srgbClr val="003D6A"/>
                </a:solidFill>
                <a:ea typeface="+mn-lt"/>
                <a:cs typeface="+mn-lt"/>
              </a:rPr>
              <a:t>andreas.holstein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 dirty="0">
              <a:ea typeface="+mn-lt"/>
              <a:cs typeface="+mn-lt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67BF6754-DD5C-42E8-A503-D4D556BB0686}"/>
              </a:ext>
            </a:extLst>
          </p:cNvPr>
          <p:cNvSpPr txBox="1"/>
          <p:nvPr/>
        </p:nvSpPr>
        <p:spPr>
          <a:xfrm>
            <a:off x="8066001" y="3423547"/>
            <a:ext cx="3256119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 dirty="0">
                <a:solidFill>
                  <a:srgbClr val="003D6A"/>
                </a:solidFill>
              </a:rPr>
              <a:t>Michael Göttle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>
                <a:solidFill>
                  <a:srgbClr val="003D6A"/>
                </a:solidFill>
                <a:ea typeface="+mn-lt"/>
                <a:cs typeface="+mn-lt"/>
              </a:rPr>
              <a:t>+49-7572-7614-1094</a:t>
            </a:r>
            <a:endParaRPr lang="de-DE" dirty="0"/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 err="1">
                <a:solidFill>
                  <a:srgbClr val="003D6A"/>
                </a:solidFill>
                <a:ea typeface="+mn-lt"/>
                <a:cs typeface="+mn-lt"/>
              </a:rPr>
              <a:t>michael.goettle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 dirty="0">
              <a:ea typeface="+mn-lt"/>
              <a:cs typeface="+mn-lt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6FAA633-4C3F-CAB0-747E-B6269E56692D}"/>
              </a:ext>
            </a:extLst>
          </p:cNvPr>
          <p:cNvSpPr txBox="1"/>
          <p:nvPr/>
        </p:nvSpPr>
        <p:spPr>
          <a:xfrm>
            <a:off x="8066001" y="5028020"/>
            <a:ext cx="3256119" cy="148531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2400" dirty="0">
                <a:solidFill>
                  <a:srgbClr val="003D6A"/>
                </a:solidFill>
              </a:rPr>
              <a:t>Aleksei </a:t>
            </a:r>
            <a:r>
              <a:rPr lang="de-DE" sz="2400" dirty="0" err="1">
                <a:solidFill>
                  <a:srgbClr val="003D6A"/>
                </a:solidFill>
              </a:rPr>
              <a:t>Kochurov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>
                <a:solidFill>
                  <a:srgbClr val="003D6A"/>
                </a:solidFill>
                <a:ea typeface="+mn-lt"/>
                <a:cs typeface="+mn-lt"/>
              </a:rPr>
              <a:t>+49-7572-7614-1176</a:t>
            </a:r>
          </a:p>
          <a:p>
            <a:pPr marR="0" algn="l" defTabSz="91440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tabLst/>
            </a:pPr>
            <a:r>
              <a:rPr lang="de-DE" sz="1600" dirty="0" err="1">
                <a:solidFill>
                  <a:srgbClr val="003D6A"/>
                </a:solidFill>
                <a:ea typeface="+mn-lt"/>
                <a:cs typeface="+mn-lt"/>
              </a:rPr>
              <a:t>aleksei.kochurov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lt"/>
                <a:cs typeface="+mn-lt"/>
              </a:rPr>
              <a:t>@de.schunk.com</a:t>
            </a:r>
            <a:endParaRPr lang="de-DE" dirty="0">
              <a:ea typeface="+mn-lt"/>
              <a:cs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8A93499-DB17-04F3-ABBB-75C0A20F8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75"/>
          <a:stretch/>
        </p:blipFill>
        <p:spPr>
          <a:xfrm>
            <a:off x="6512076" y="3454343"/>
            <a:ext cx="1339224" cy="141287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FF840ED-D472-2706-8CCD-B8C0055F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51"/>
          <a:stretch/>
        </p:blipFill>
        <p:spPr>
          <a:xfrm>
            <a:off x="6512100" y="1874065"/>
            <a:ext cx="1339200" cy="145613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728A169-E16F-A291-9D00-1EA5FFB00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932"/>
          <a:stretch/>
        </p:blipFill>
        <p:spPr>
          <a:xfrm>
            <a:off x="655830" y="3456233"/>
            <a:ext cx="1339200" cy="142968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08436E1-EA43-B45C-38C2-6C622C08B6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22"/>
          <a:stretch/>
        </p:blipFill>
        <p:spPr>
          <a:xfrm>
            <a:off x="646187" y="5028020"/>
            <a:ext cx="1339200" cy="1612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B2FAE7F-9C64-762D-F309-C35C537A48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411"/>
          <a:stretch/>
        </p:blipFill>
        <p:spPr>
          <a:xfrm>
            <a:off x="6512100" y="5027103"/>
            <a:ext cx="1339200" cy="152828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64D1F9B-7C44-A977-BBA9-E1811BE6E4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394"/>
          <a:stretch/>
        </p:blipFill>
        <p:spPr>
          <a:xfrm>
            <a:off x="637523" y="1797684"/>
            <a:ext cx="1339200" cy="154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67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C01D72E0-4105-4762-A775-C5E4B2FC927D}"/>
              </a:ext>
            </a:extLst>
          </p:cNvPr>
          <p:cNvCxnSpPr>
            <a:cxnSpLocks/>
          </p:cNvCxnSpPr>
          <p:nvPr/>
        </p:nvCxnSpPr>
        <p:spPr>
          <a:xfrm flipV="1">
            <a:off x="3120707" y="2991320"/>
            <a:ext cx="2307162" cy="840383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437686" cy="1020318"/>
          </a:xfrm>
        </p:spPr>
        <p:txBody>
          <a:bodyPr/>
          <a:lstStyle/>
          <a:p>
            <a:r>
              <a:rPr lang="de-DE" dirty="0">
                <a:latin typeface="Fago Pro"/>
              </a:rPr>
              <a:t>Individual </a:t>
            </a:r>
            <a:r>
              <a:rPr lang="de-DE" dirty="0" err="1">
                <a:latin typeface="Fago Pro"/>
              </a:rPr>
              <a:t>products</a:t>
            </a:r>
            <a:r>
              <a:rPr lang="de-DE" dirty="0">
                <a:latin typeface="Fago Pro"/>
              </a:rPr>
              <a:t> and </a:t>
            </a:r>
            <a:r>
              <a:rPr lang="de-DE" dirty="0" err="1">
                <a:latin typeface="Fago Pro"/>
              </a:rPr>
              <a:t>systems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from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batch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size</a:t>
            </a:r>
            <a:r>
              <a:rPr lang="de-DE" dirty="0">
                <a:latin typeface="Fago Pro"/>
              </a:rPr>
              <a:t> 1 at </a:t>
            </a:r>
            <a:r>
              <a:rPr lang="de-DE" dirty="0" err="1">
                <a:latin typeface="Fago Pro"/>
              </a:rPr>
              <a:t>the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most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attractive</a:t>
            </a:r>
            <a:r>
              <a:rPr lang="de-DE" dirty="0">
                <a:latin typeface="Fago Pro"/>
              </a:rPr>
              <a:t> </a:t>
            </a:r>
            <a:r>
              <a:rPr lang="de-DE" dirty="0" err="1">
                <a:latin typeface="Fago Pro"/>
              </a:rPr>
              <a:t>price</a:t>
            </a:r>
            <a:r>
              <a:rPr lang="de-DE" dirty="0">
                <a:latin typeface="Fago Pro"/>
              </a:rPr>
              <a:t> and </a:t>
            </a:r>
            <a:r>
              <a:rPr lang="de-DE" dirty="0" err="1">
                <a:latin typeface="Fago Pro"/>
              </a:rPr>
              <a:t>delivery</a:t>
            </a:r>
            <a:r>
              <a:rPr lang="de-DE" dirty="0">
                <a:latin typeface="Fago Pro"/>
              </a:rPr>
              <a:t> time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/>
              <a:t>SCHUNK Engineering - Konfigurierbare Produkte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BF84653-9324-46EE-A3D6-FE5019355B04}"/>
              </a:ext>
            </a:extLst>
          </p:cNvPr>
          <p:cNvSpPr/>
          <p:nvPr/>
        </p:nvSpPr>
        <p:spPr>
          <a:xfrm>
            <a:off x="9433711" y="5187461"/>
            <a:ext cx="2743887" cy="8667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prstClr val="white"/>
                </a:solidFill>
                <a:latin typeface="Fago Pro" panose="02000506040000020004" pitchFamily="50" charset="0"/>
              </a:rPr>
              <a:t>Jaws, </a:t>
            </a:r>
            <a:r>
              <a:rPr lang="de-DE" dirty="0" err="1">
                <a:solidFill>
                  <a:prstClr val="white"/>
                </a:solidFill>
                <a:latin typeface="Fago Pro" panose="02000506040000020004" pitchFamily="50" charset="0"/>
              </a:rPr>
              <a:t>tools</a:t>
            </a:r>
            <a:r>
              <a:rPr lang="de-DE" dirty="0">
                <a:solidFill>
                  <a:prstClr val="white"/>
                </a:solidFill>
                <a:latin typeface="Fago Pro" panose="02000506040000020004" pitchFamily="50" charset="0"/>
              </a:rPr>
              <a:t> and </a:t>
            </a:r>
            <a:r>
              <a:rPr lang="de-DE" dirty="0" err="1">
                <a:solidFill>
                  <a:prstClr val="white"/>
                </a:solidFill>
                <a:latin typeface="Fago Pro" panose="02000506040000020004" pitchFamily="50" charset="0"/>
              </a:rPr>
              <a:t>more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8321A60-8001-4F32-A15A-D784246D888E}"/>
              </a:ext>
            </a:extLst>
          </p:cNvPr>
          <p:cNvCxnSpPr>
            <a:cxnSpLocks/>
          </p:cNvCxnSpPr>
          <p:nvPr/>
        </p:nvCxnSpPr>
        <p:spPr>
          <a:xfrm>
            <a:off x="3120707" y="4039933"/>
            <a:ext cx="1478211" cy="941424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B19719A9-A2E0-4321-96D7-66E89DCC4571}"/>
              </a:ext>
            </a:extLst>
          </p:cNvPr>
          <p:cNvCxnSpPr>
            <a:cxnSpLocks/>
          </p:cNvCxnSpPr>
          <p:nvPr/>
        </p:nvCxnSpPr>
        <p:spPr>
          <a:xfrm>
            <a:off x="2249567" y="3523264"/>
            <a:ext cx="653379" cy="1458093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B5DF026D-3E24-44A5-BD1A-8F88D61922CD}"/>
              </a:ext>
            </a:extLst>
          </p:cNvPr>
          <p:cNvGrpSpPr/>
          <p:nvPr/>
        </p:nvGrpSpPr>
        <p:grpSpPr>
          <a:xfrm>
            <a:off x="1793960" y="3322622"/>
            <a:ext cx="1706844" cy="1276538"/>
            <a:chOff x="1793960" y="3322622"/>
            <a:chExt cx="1706844" cy="1276538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77FBA54-F021-4423-A693-9819ABF02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3960" y="3322622"/>
              <a:ext cx="1515885" cy="1276538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F3E6740A-71EF-461A-94AD-3A1AFE94D5B0}"/>
                </a:ext>
              </a:extLst>
            </p:cNvPr>
            <p:cNvSpPr txBox="1"/>
            <p:nvPr/>
          </p:nvSpPr>
          <p:spPr>
            <a:xfrm>
              <a:off x="1898340" y="4041566"/>
              <a:ext cx="1602464" cy="2855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schunk.com</a:t>
              </a: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D55A94FA-3C28-AC5B-A253-CE1F76580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78" t="-3197" r="36864" b="3197"/>
          <a:stretch/>
        </p:blipFill>
        <p:spPr bwMode="auto">
          <a:xfrm>
            <a:off x="4617633" y="4492038"/>
            <a:ext cx="1946421" cy="207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easyJAW">
            <a:extLst>
              <a:ext uri="{FF2B5EF4-FFF2-40B4-BE49-F238E27FC236}">
                <a16:creationId xmlns:a16="http://schemas.microsoft.com/office/drawing/2014/main" id="{02DA0A3C-5806-ECC6-F2BC-795ADDBA6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2" b="91098" l="9850" r="89983">
                        <a14:foregroundMark x1="43072" y1="91098" x2="55426" y2="90504"/>
                        <a14:foregroundMark x1="22037" y1="40950" x2="20868" y2="38872"/>
                        <a14:foregroundMark x1="31553" y1="31157" x2="31553" y2="31157"/>
                        <a14:foregroundMark x1="35893" y1="25519" x2="35893" y2="25519"/>
                        <a14:foregroundMark x1="65776" y1="28190" x2="65776" y2="28190"/>
                        <a14:foregroundMark x1="56093" y1="20772" x2="56093" y2="20772"/>
                        <a14:foregroundMark x1="69449" y1="32047" x2="69449" y2="32047"/>
                        <a14:foregroundMark x1="64107" y1="24926" x2="64107" y2="24926"/>
                        <a14:foregroundMark x1="21369" y1="54896" x2="21369" y2="54896"/>
                        <a14:foregroundMark x1="21369" y1="52819" x2="21369" y2="52819"/>
                        <a14:foregroundMark x1="34057" y1="23442" x2="34057" y2="23442"/>
                        <a14:foregroundMark x1="21703" y1="30267" x2="21703" y2="30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082" y="1758406"/>
            <a:ext cx="3909067" cy="219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A37BB41-F177-1282-84EF-FF8694A9FB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7349" y="3429000"/>
            <a:ext cx="779833" cy="61375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473903B-DC5A-4BC7-6C7B-63F5B4F64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61" b="98450" l="6215" r="93597">
                        <a14:foregroundMark x1="8851" y1="29974" x2="7345" y2="54264"/>
                        <a14:foregroundMark x1="24482" y1="37209" x2="38606" y2="31266"/>
                        <a14:foregroundMark x1="31638" y1="16537" x2="52542" y2="14212"/>
                        <a14:foregroundMark x1="56309" y1="14212" x2="56309" y2="14212"/>
                        <a14:foregroundMark x1="69303" y1="14987" x2="69303" y2="14987"/>
                        <a14:foregroundMark x1="90960" y1="42377" x2="90960" y2="68475"/>
                        <a14:foregroundMark x1="37476" y1="89922" x2="54802" y2="98708"/>
                        <a14:foregroundMark x1="93597" y1="34367" x2="93597" y2="53488"/>
                        <a14:foregroundMark x1="25612" y1="30491" x2="25612" y2="30491"/>
                        <a14:foregroundMark x1="15443" y1="32817" x2="26177" y2="26098"/>
                        <a14:foregroundMark x1="29944" y1="18088" x2="29379" y2="30491"/>
                        <a14:foregroundMark x1="22976" y1="22481" x2="33145" y2="16537"/>
                        <a14:foregroundMark x1="49341" y1="12145" x2="56309" y2="12145"/>
                        <a14:foregroundMark x1="54802" y1="12920" x2="6215" y2="28424"/>
                        <a14:foregroundMark x1="17514" y1="19380" x2="45951" y2="14212"/>
                        <a14:foregroundMark x1="45951" y1="14212" x2="51977" y2="17313"/>
                        <a14:foregroundMark x1="12618" y1="23256" x2="41996" y2="11370"/>
                        <a14:foregroundMark x1="41996" y1="11370" x2="54802" y2="11370"/>
                        <a14:foregroundMark x1="15819" y1="21705" x2="9981" y2="24031"/>
                        <a14:foregroundMark x1="19774" y1="20155" x2="9416" y2="24031"/>
                        <a14:foregroundMark x1="9416" y1="23256" x2="9416" y2="23256"/>
                        <a14:foregroundMark x1="12618" y1="20155" x2="12618" y2="20155"/>
                        <a14:foregroundMark x1="7721" y1="24806" x2="28814" y2="22481"/>
                        <a14:foregroundMark x1="6780" y1="25323" x2="24482" y2="17313"/>
                        <a14:foregroundMark x1="11676" y1="23256" x2="19209" y2="188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6880" y="5003667"/>
            <a:ext cx="1629474" cy="118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46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DE04E8-8FB9-D692-3843-DBC9E455E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245" y="2564548"/>
            <a:ext cx="3990975" cy="30670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E78C4C-6512-0FD1-1932-7220E6341A17}"/>
              </a:ext>
            </a:extLst>
          </p:cNvPr>
          <p:cNvSpPr/>
          <p:nvPr/>
        </p:nvSpPr>
        <p:spPr>
          <a:xfrm>
            <a:off x="4059044" y="2683727"/>
            <a:ext cx="3739375" cy="21782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4DB5F5-1587-A656-499A-0886EA88F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Configuration</a:t>
            </a:r>
            <a:r>
              <a:rPr lang="de-DE" dirty="0"/>
              <a:t>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4F27D93-0B97-6CDF-E59F-2BE432B432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261370-196D-10D2-FBCD-7DAFE51F27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/>
              <a:t>SCHUNK Engineering - </a:t>
            </a:r>
            <a:r>
              <a:rPr lang="de-DE"/>
              <a:t>Konfiguratoren bei SCHUNK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4D47F0A-B8F9-8942-5327-DDAEFFFF2C49}"/>
              </a:ext>
            </a:extLst>
          </p:cNvPr>
          <p:cNvSpPr txBox="1"/>
          <p:nvPr/>
        </p:nvSpPr>
        <p:spPr>
          <a:xfrm>
            <a:off x="802433" y="210871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A5A5A4E-4A76-6D18-7F34-E0B1177012FF}"/>
              </a:ext>
            </a:extLst>
          </p:cNvPr>
          <p:cNvSpPr txBox="1"/>
          <p:nvPr/>
        </p:nvSpPr>
        <p:spPr>
          <a:xfrm>
            <a:off x="308472" y="1558212"/>
            <a:ext cx="4582088" cy="5505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b="1" dirty="0" err="1">
                <a:solidFill>
                  <a:srgbClr val="003D6A"/>
                </a:solidFill>
              </a:rPr>
              <a:t>No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devolopment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knowlede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required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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Resource-saving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681991E-4C33-BF69-3610-739614AC03B3}"/>
              </a:ext>
            </a:extLst>
          </p:cNvPr>
          <p:cNvSpPr txBox="1"/>
          <p:nvPr/>
        </p:nvSpPr>
        <p:spPr>
          <a:xfrm>
            <a:off x="470340" y="3133868"/>
            <a:ext cx="5411755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SCHUNK Experte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knowledge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 Risk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reduction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B8EAE53-310F-22F6-8C9A-F4DF1E3E2B0E}"/>
              </a:ext>
            </a:extLst>
          </p:cNvPr>
          <p:cNvSpPr txBox="1"/>
          <p:nvPr/>
        </p:nvSpPr>
        <p:spPr>
          <a:xfrm>
            <a:off x="802433" y="5505061"/>
            <a:ext cx="2169368" cy="2099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b="1" dirty="0">
                <a:solidFill>
                  <a:srgbClr val="003D6A"/>
                </a:solidFill>
              </a:rPr>
              <a:t>Fast and easy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57FF16C-7C05-ACFE-3EE2-CFD3A5DCCD50}"/>
              </a:ext>
            </a:extLst>
          </p:cNvPr>
          <p:cNvSpPr txBox="1"/>
          <p:nvPr/>
        </p:nvSpPr>
        <p:spPr>
          <a:xfrm>
            <a:off x="3316078" y="5970946"/>
            <a:ext cx="2288916" cy="299613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1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de-DE" dirty="0"/>
              <a:t>Price and </a:t>
            </a:r>
            <a:r>
              <a:rPr lang="de-DE" dirty="0" err="1"/>
              <a:t>delivery</a:t>
            </a:r>
            <a:r>
              <a:rPr lang="de-DE" dirty="0"/>
              <a:t> time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F73C182-DB52-267C-0AF6-1AE01567A7C9}"/>
              </a:ext>
            </a:extLst>
          </p:cNvPr>
          <p:cNvSpPr txBox="1"/>
          <p:nvPr/>
        </p:nvSpPr>
        <p:spPr>
          <a:xfrm>
            <a:off x="8792390" y="5103003"/>
            <a:ext cx="3064647" cy="914400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b="1" dirty="0" err="1">
                <a:solidFill>
                  <a:srgbClr val="003D6A"/>
                </a:solidFill>
              </a:rPr>
              <a:t>Exclusion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of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incorrect</a:t>
            </a:r>
            <a:r>
              <a:rPr lang="de-DE" b="1" dirty="0">
                <a:solidFill>
                  <a:srgbClr val="003D6A"/>
                </a:solidFill>
              </a:rPr>
              <a:t>/impossible </a:t>
            </a:r>
            <a:r>
              <a:rPr lang="de-DE" b="1" dirty="0" err="1">
                <a:solidFill>
                  <a:srgbClr val="003D6A"/>
                </a:solidFill>
              </a:rPr>
              <a:t>configurations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C52893B-388E-1393-8198-FD48DEE27C2B}"/>
              </a:ext>
            </a:extLst>
          </p:cNvPr>
          <p:cNvSpPr txBox="1"/>
          <p:nvPr/>
        </p:nvSpPr>
        <p:spPr>
          <a:xfrm>
            <a:off x="8905372" y="2794375"/>
            <a:ext cx="2645617" cy="501275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Product- &amp;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CAD-Data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2E68741-72F4-96A5-94EB-8ED1E9BE0A08}"/>
              </a:ext>
            </a:extLst>
          </p:cNvPr>
          <p:cNvSpPr txBox="1"/>
          <p:nvPr/>
        </p:nvSpPr>
        <p:spPr>
          <a:xfrm>
            <a:off x="7738424" y="1260546"/>
            <a:ext cx="4377376" cy="677159"/>
          </a:xfrm>
          <a:prstGeom prst="rect">
            <a:avLst/>
          </a:prstGeom>
          <a:noFill/>
        </p:spPr>
        <p:txBody>
          <a:bodyPr wrap="square" lIns="72000" tIns="72000" rIns="72000" bIns="7200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Web-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based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&amp;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license-free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online </a:t>
            </a:r>
            <a:r>
              <a:rPr kumimoji="0" lang="de-DE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tool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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No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 CAD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program</a:t>
            </a:r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003D6A"/>
                </a:solidFill>
                <a:sym typeface="Wingdings" panose="05000000000000000000" pitchFamily="2" charset="2"/>
              </a:rPr>
              <a:t>required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44" name="Verbinder: gewinkelt 43">
            <a:extLst>
              <a:ext uri="{FF2B5EF4-FFF2-40B4-BE49-F238E27FC236}">
                <a16:creationId xmlns:a16="http://schemas.microsoft.com/office/drawing/2014/main" id="{F7F0E707-5390-0A6A-DC18-CDF2AD2CB4B0}"/>
              </a:ext>
            </a:extLst>
          </p:cNvPr>
          <p:cNvCxnSpPr>
            <a:cxnSpLocks/>
            <a:stCxn id="21" idx="1"/>
          </p:cNvCxnSpPr>
          <p:nvPr/>
        </p:nvCxnSpPr>
        <p:spPr>
          <a:xfrm rot="10800000" flipV="1">
            <a:off x="7638686" y="3045012"/>
            <a:ext cx="1266686" cy="691215"/>
          </a:xfrm>
          <a:prstGeom prst="bentConnector3">
            <a:avLst>
              <a:gd name="adj1" fmla="val 50000"/>
            </a:avLst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AEE0D39-8537-73F3-96C1-EC7AA8FBF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980" y="2732978"/>
            <a:ext cx="3388577" cy="2070410"/>
          </a:xfrm>
          <a:prstGeom prst="rect">
            <a:avLst/>
          </a:prstGeom>
        </p:spPr>
      </p:pic>
      <p:cxnSp>
        <p:nvCxnSpPr>
          <p:cNvPr id="48" name="Verbinder: gewinkelt 47">
            <a:extLst>
              <a:ext uri="{FF2B5EF4-FFF2-40B4-BE49-F238E27FC236}">
                <a16:creationId xmlns:a16="http://schemas.microsoft.com/office/drawing/2014/main" id="{1D146D27-7A54-852C-4531-99086766F1DC}"/>
              </a:ext>
            </a:extLst>
          </p:cNvPr>
          <p:cNvCxnSpPr>
            <a:cxnSpLocks/>
            <a:stCxn id="22" idx="1"/>
          </p:cNvCxnSpPr>
          <p:nvPr/>
        </p:nvCxnSpPr>
        <p:spPr>
          <a:xfrm rot="10800000" flipV="1">
            <a:off x="7145926" y="1599126"/>
            <a:ext cx="592499" cy="1409588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9FFA216E-4C52-64C7-7974-C0916240AFFE}"/>
              </a:ext>
            </a:extLst>
          </p:cNvPr>
          <p:cNvCxnSpPr>
            <a:cxnSpLocks/>
            <a:endCxn id="13" idx="3"/>
          </p:cNvCxnSpPr>
          <p:nvPr/>
        </p:nvCxnSpPr>
        <p:spPr>
          <a:xfrm rot="16200000" flipV="1">
            <a:off x="4614480" y="2109546"/>
            <a:ext cx="1300403" cy="748242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Verbinder: gewinkelt 28">
            <a:extLst>
              <a:ext uri="{FF2B5EF4-FFF2-40B4-BE49-F238E27FC236}">
                <a16:creationId xmlns:a16="http://schemas.microsoft.com/office/drawing/2014/main" id="{FA21964F-7DA2-531E-CB3A-BE91FA04719B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>
            <a:off x="7571086" y="4204659"/>
            <a:ext cx="1221304" cy="1355544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8DE97B78-3D8D-2F88-AD30-C241E1694180}"/>
              </a:ext>
            </a:extLst>
          </p:cNvPr>
          <p:cNvCxnSpPr>
            <a:cxnSpLocks/>
            <a:endCxn id="17" idx="3"/>
          </p:cNvCxnSpPr>
          <p:nvPr/>
        </p:nvCxnSpPr>
        <p:spPr>
          <a:xfrm rot="10800000" flipV="1">
            <a:off x="2971801" y="4695631"/>
            <a:ext cx="1191416" cy="914400"/>
          </a:xfrm>
          <a:prstGeom prst="bentConnector3">
            <a:avLst>
              <a:gd name="adj1" fmla="val 50000"/>
            </a:avLst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3EC13424-F6EC-0014-8306-1DC3A7A9D884}"/>
              </a:ext>
            </a:extLst>
          </p:cNvPr>
          <p:cNvCxnSpPr>
            <a:cxnSpLocks/>
          </p:cNvCxnSpPr>
          <p:nvPr/>
        </p:nvCxnSpPr>
        <p:spPr>
          <a:xfrm rot="10800000">
            <a:off x="3038475" y="3488455"/>
            <a:ext cx="1257300" cy="387319"/>
          </a:xfrm>
          <a:prstGeom prst="bentConnector3">
            <a:avLst>
              <a:gd name="adj1" fmla="val 50000"/>
            </a:avLst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Verbinder: gewinkelt 29">
            <a:extLst>
              <a:ext uri="{FF2B5EF4-FFF2-40B4-BE49-F238E27FC236}">
                <a16:creationId xmlns:a16="http://schemas.microsoft.com/office/drawing/2014/main" id="{A2275C6B-DAE9-C5B4-23DB-015DCD81F6EF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5604994" y="4799802"/>
            <a:ext cx="787429" cy="1320951"/>
          </a:xfrm>
          <a:prstGeom prst="bentConnector2">
            <a:avLst/>
          </a:prstGeom>
          <a:ln w="41275">
            <a:solidFill>
              <a:srgbClr val="009EE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062F9B1-9D01-44D9-AD5D-7A3FA5AFE6D1}">
  <we:reference id="ea4a38c2-de38-11e9-a1c6-00155de8db01" version="1.2.0.2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E06EA0F2091044BA13D8793E8276978" ma:contentTypeVersion="14" ma:contentTypeDescription="Ein neues Dokument erstellen." ma:contentTypeScope="" ma:versionID="72d71a0122c869e2bde306e6326642ab">
  <xsd:schema xmlns:xsd="http://www.w3.org/2001/XMLSchema" xmlns:xs="http://www.w3.org/2001/XMLSchema" xmlns:p="http://schemas.microsoft.com/office/2006/metadata/properties" xmlns:ns2="06e87eeb-711f-41d2-93cf-ed2d29a79fe0" xmlns:ns3="6f201ab3-8c33-4e33-ab75-4c4699189b5b" targetNamespace="http://schemas.microsoft.com/office/2006/metadata/properties" ma:root="true" ma:fieldsID="87a02c44be4dac0c0ab86fea91475b97" ns2:_="" ns3:_="">
    <xsd:import namespace="06e87eeb-711f-41d2-93cf-ed2d29a79fe0"/>
    <xsd:import namespace="6f201ab3-8c33-4e33-ab75-4c4699189b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e87eeb-711f-41d2-93cf-ed2d29a79f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201ab3-8c33-4e33-ab75-4c4699189b5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866d052-51e6-4b70-af83-5d7440af78cc}" ma:internalName="TaxCatchAll" ma:showField="CatchAllData" ma:web="6f201ab3-8c33-4e33-ab75-4c4699189b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6e87eeb-711f-41d2-93cf-ed2d29a79fe0">
      <Terms xmlns="http://schemas.microsoft.com/office/infopath/2007/PartnerControls"/>
    </lcf76f155ced4ddcb4097134ff3c332f>
    <TaxCatchAll xmlns="6f201ab3-8c33-4e33-ab75-4c4699189b5b" xsi:nil="true"/>
    <SharedWithUsers xmlns="6f201ab3-8c33-4e33-ab75-4c4699189b5b">
      <UserInfo>
        <DisplayName>Hanselmann, Markus</DisplayName>
        <AccountId>46</AccountId>
        <AccountType/>
      </UserInfo>
      <UserInfo>
        <DisplayName>Waibel, Frank</DisplayName>
        <AccountId>47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7DB7632-191E-42A4-95E1-F49D464E1F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9C5AB3-E668-4812-AE87-FE887107092B}">
  <ds:schemaRefs>
    <ds:schemaRef ds:uri="06e87eeb-711f-41d2-93cf-ed2d29a79fe0"/>
    <ds:schemaRef ds:uri="6f201ab3-8c33-4e33-ab75-4c4699189b5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DCCCA46-6503-496E-AF88-A10B9A9F4427}">
  <ds:schemaRefs>
    <ds:schemaRef ds:uri="06e87eeb-711f-41d2-93cf-ed2d29a79fe0"/>
    <ds:schemaRef ds:uri="6f201ab3-8c33-4e33-ab75-4c4699189b5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Schunk_PPT-Vorlage_neu</Template>
  <TotalTime>0</TotalTime>
  <Words>1345</Words>
  <Application>Microsoft Office PowerPoint</Application>
  <PresentationFormat>Breitbild</PresentationFormat>
  <Paragraphs>324</Paragraphs>
  <Slides>22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9" baseType="lpstr">
      <vt:lpstr>Symbol</vt:lpstr>
      <vt:lpstr>Arial</vt:lpstr>
      <vt:lpstr>Fago Pro</vt:lpstr>
      <vt:lpstr>Calibri</vt:lpstr>
      <vt:lpstr>Wingdings</vt:lpstr>
      <vt:lpstr>Courier New</vt:lpstr>
      <vt:lpstr>Office</vt:lpstr>
      <vt:lpstr>SCHUNK Engineering</vt:lpstr>
      <vt:lpstr>SCHUNK Engineering:  customer-specific large-scale  projects and product configurations</vt:lpstr>
      <vt:lpstr>Your success factors: Professional project management and  highest level of technological expertise</vt:lpstr>
      <vt:lpstr>4 Levels of partnership - SCHUNK offers more</vt:lpstr>
      <vt:lpstr>40 profefssionals – one goal: Making your project a success</vt:lpstr>
      <vt:lpstr>Sales management</vt:lpstr>
      <vt:lpstr>Team Product distribution Lathe Chucks</vt:lpstr>
      <vt:lpstr>Individual products and systems from batch size 1 at the most attractive price and delivery time</vt:lpstr>
      <vt:lpstr>Why Configuration?</vt:lpstr>
      <vt:lpstr>Custom components </vt:lpstr>
      <vt:lpstr>ROTA-S plus Sealed 3-jaw-Manual-Chuck</vt:lpstr>
      <vt:lpstr>ROTA-S plus 3-Jaw Manual Chuck with individual jaw adjustment</vt:lpstr>
      <vt:lpstr>ROTA DFF Lathe Chuck for axial workpiece clamping</vt:lpstr>
      <vt:lpstr>ROTA HSA Compensating Chuck for clamping workpieces between sharps</vt:lpstr>
      <vt:lpstr>ROTA HSA-NZ Compensating Chuck for clamping workpieces between sharps</vt:lpstr>
      <vt:lpstr>ROTA Axial clamping chuck  Active pull-down</vt:lpstr>
      <vt:lpstr>ROTA Consol Chuck Consol Chuck with one fixed jaw</vt:lpstr>
      <vt:lpstr>ROTA NCM Hybrid Chuck for thin walled workpieces</vt:lpstr>
      <vt:lpstr>ROTA HSH Lever Chuck with very large jaw stroke</vt:lpstr>
      <vt:lpstr>ROTA 2+2 2+2 Jaw Chuck compared centric clamping</vt:lpstr>
      <vt:lpstr>ROTA Pull-down Chuck 3-Jaw Chuck with active pull-down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Pfeifer, Alexander</dc:creator>
  <cp:lastModifiedBy>Flöß, Matthias</cp:lastModifiedBy>
  <cp:revision>30</cp:revision>
  <cp:lastPrinted>2022-12-12T08:48:42Z</cp:lastPrinted>
  <dcterms:created xsi:type="dcterms:W3CDTF">2022-07-14T15:38:34Z</dcterms:created>
  <dcterms:modified xsi:type="dcterms:W3CDTF">2024-08-09T05:59:52Z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0x0101004E06EA0F2091044BA13D8793E8276978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lpwstr/>
  </property>
  <property fmtid="{D5CDD505-2E9C-101B-9397-08002B2CF9AE}" pid="9" name="MediaServiceImageTags">
    <vt:lpwstr/>
  </property>
</Properties>
</file>