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58" r:id="rId5"/>
    <p:sldId id="6089" r:id="rId6"/>
    <p:sldId id="6090" r:id="rId7"/>
    <p:sldId id="6397" r:id="rId8"/>
    <p:sldId id="6091" r:id="rId9"/>
    <p:sldId id="6128" r:id="rId10"/>
    <p:sldId id="6092" r:id="rId11"/>
    <p:sldId id="5980" r:id="rId12"/>
    <p:sldId id="3460" r:id="rId13"/>
    <p:sldId id="6073" r:id="rId14"/>
    <p:sldId id="6129" r:id="rId15"/>
    <p:sldId id="6130" r:id="rId16"/>
    <p:sldId id="6131" r:id="rId17"/>
    <p:sldId id="6132" r:id="rId18"/>
    <p:sldId id="6133" r:id="rId19"/>
    <p:sldId id="6134" r:id="rId20"/>
    <p:sldId id="6135" r:id="rId21"/>
    <p:sldId id="6136" r:id="rId22"/>
    <p:sldId id="6137" r:id="rId23"/>
    <p:sldId id="6138" r:id="rId24"/>
    <p:sldId id="6139" r:id="rId25"/>
    <p:sldId id="6398" r:id="rId26"/>
  </p:sldIdLst>
  <p:sldSz cx="12192000" cy="6858000"/>
  <p:notesSz cx="9926638" cy="6797675"/>
  <p:embeddedFontLst>
    <p:embeddedFont>
      <p:font typeface="Fago Pro" panose="02000506040000020004" pitchFamily="2" charset="0"/>
      <p:regular r:id="rId28"/>
      <p:bold r:id="rId29"/>
      <p:italic r:id="rId30"/>
      <p:boldItalic r:id="rId3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59151-BED6-4029-9467-50CE9D629601}" v="5" dt="2024-05-29T05:37:07.1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06.06.2024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4AB1C-571B-190C-2BD4-53FC05EF0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11CB0A-CA65-CACC-3B11-4BB239A4A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F368D9-4724-12BD-075C-2BC87DDE3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320968-2A6E-A55C-74C5-049706721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725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54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00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35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03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478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79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647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030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633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80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35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604A790-8D10-1142-84FD-EF4E9940AB80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8702CF0-DDB4-4C37-0E77-6F0F9A79E5CE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153EC4B-8EBC-A258-3FA0-DA2631461BE3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6.wdp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39.png"/><Relationship Id="rId5" Type="http://schemas.openxmlformats.org/officeDocument/2006/relationships/image" Target="../media/image45.svg"/><Relationship Id="rId10" Type="http://schemas.openxmlformats.org/officeDocument/2006/relationships/image" Target="../media/image38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image" Target="../media/image52.svg"/><Relationship Id="rId10" Type="http://schemas.openxmlformats.org/officeDocument/2006/relationships/image" Target="../media/image38.png"/><Relationship Id="rId4" Type="http://schemas.openxmlformats.org/officeDocument/2006/relationships/image" Target="../media/image51.png"/><Relationship Id="rId9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61.png"/><Relationship Id="rId5" Type="http://schemas.openxmlformats.org/officeDocument/2006/relationships/image" Target="../media/image51.png"/><Relationship Id="rId10" Type="http://schemas.openxmlformats.org/officeDocument/2006/relationships/image" Target="../media/image38.png"/><Relationship Id="rId4" Type="http://schemas.openxmlformats.org/officeDocument/2006/relationships/image" Target="../media/image57.jpe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63.jpeg"/><Relationship Id="rId7" Type="http://schemas.openxmlformats.org/officeDocument/2006/relationships/image" Target="../media/image58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61.png"/><Relationship Id="rId5" Type="http://schemas.openxmlformats.org/officeDocument/2006/relationships/image" Target="../media/image51.png"/><Relationship Id="rId10" Type="http://schemas.openxmlformats.org/officeDocument/2006/relationships/image" Target="../media/image38.png"/><Relationship Id="rId4" Type="http://schemas.openxmlformats.org/officeDocument/2006/relationships/image" Target="../media/image64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52.svg"/><Relationship Id="rId10" Type="http://schemas.openxmlformats.org/officeDocument/2006/relationships/image" Target="../media/image45.svg"/><Relationship Id="rId4" Type="http://schemas.openxmlformats.org/officeDocument/2006/relationships/image" Target="../media/image5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jp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2.svg"/><Relationship Id="rId10" Type="http://schemas.openxmlformats.org/officeDocument/2006/relationships/image" Target="../media/image38.png"/><Relationship Id="rId4" Type="http://schemas.openxmlformats.org/officeDocument/2006/relationships/image" Target="../media/image51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38.png"/><Relationship Id="rId4" Type="http://schemas.openxmlformats.org/officeDocument/2006/relationships/image" Target="../media/image75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45.svg"/><Relationship Id="rId3" Type="http://schemas.openxmlformats.org/officeDocument/2006/relationships/image" Target="../media/image51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microsoft.com/office/2007/relationships/hdphoto" Target="../media/hdphoto8.wdp"/><Relationship Id="rId5" Type="http://schemas.openxmlformats.org/officeDocument/2006/relationships/image" Target="../media/image58.png"/><Relationship Id="rId15" Type="http://schemas.openxmlformats.org/officeDocument/2006/relationships/image" Target="../media/image38.png"/><Relationship Id="rId10" Type="http://schemas.openxmlformats.org/officeDocument/2006/relationships/image" Target="../media/image80.png"/><Relationship Id="rId4" Type="http://schemas.openxmlformats.org/officeDocument/2006/relationships/image" Target="../media/image52.svg"/><Relationship Id="rId9" Type="http://schemas.openxmlformats.org/officeDocument/2006/relationships/image" Target="../media/image79.pn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>
            <a:spLocks noChangeAspect="1"/>
          </p:cNvSpPr>
          <p:nvPr/>
        </p:nvSpPr>
        <p:spPr>
          <a:xfrm>
            <a:off x="1010" y="1940915"/>
            <a:ext cx="12193726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Fago Pro"/>
              </a:rPr>
              <a:t>SCHUNK Engineering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bg2"/>
                </a:solidFill>
              </a:rPr>
              <a:t>Geschäftsbereich </a:t>
            </a:r>
            <a:br>
              <a:rPr lang="de-DE" sz="2000" b="1" dirty="0">
                <a:solidFill>
                  <a:schemeClr val="bg2"/>
                </a:solidFill>
              </a:rPr>
            </a:br>
            <a:r>
              <a:rPr lang="de-DE" sz="2000" b="1" dirty="0">
                <a:solidFill>
                  <a:schemeClr val="bg2"/>
                </a:solidFill>
              </a:rPr>
              <a:t>Sonderspanntechnik </a:t>
            </a:r>
            <a:r>
              <a:rPr lang="de-DE" sz="2000" b="1">
                <a:solidFill>
                  <a:schemeClr val="bg2"/>
                </a:solidFill>
              </a:rPr>
              <a:t>- Drehfutter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9AF4977C-8CA4-BD3E-075A-802E2876B1FE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Hinweis: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Diese Präsentation enthält vertrauliche Informationen und ist nur zur nicht-öffentlichen Verwendung bei Kunden und Lieferanten freigegeben. Ggf. Rücksprache mit Fachbereich notwendig.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i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>
                <a:solidFill>
                  <a:prstClr val="white"/>
                </a:solidFill>
                <a:latin typeface="Fago Pro" panose="02000506040000020004" pitchFamily="50" charset="0"/>
              </a:rPr>
              <a:t>- Diesen Hinweis vor Benutzung entfernen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9A713-3305-47AF-8A17-AFF721E2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Kundenspezifische Komponenten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DFA9318-CBF5-438F-A77A-175840412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A4012C-3C1D-43B9-9ADC-E3453AB562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de-DE"/>
          </a:p>
        </p:txBody>
      </p:sp>
      <p:pic>
        <p:nvPicPr>
          <p:cNvPr id="6" name="Grafik 12">
            <a:extLst>
              <a:ext uri="{FF2B5EF4-FFF2-40B4-BE49-F238E27FC236}">
                <a16:creationId xmlns:a16="http://schemas.microsoft.com/office/drawing/2014/main" id="{B270DBE2-15EA-11F4-9196-BA7AA3CD0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7" b="96579" l="7500" r="96094">
                        <a14:foregroundMark x1="24375" y1="14308" x2="60000" y2="3733"/>
                        <a14:foregroundMark x1="60000" y1="3733" x2="77656" y2="18974"/>
                        <a14:foregroundMark x1="77656" y1="18974" x2="94844" y2="57854"/>
                        <a14:foregroundMark x1="94844" y1="57854" x2="86406" y2="72006"/>
                        <a14:foregroundMark x1="86406" y1="72006" x2="65000" y2="92535"/>
                        <a14:foregroundMark x1="65000" y1="92535" x2="43594" y2="93002"/>
                        <a14:foregroundMark x1="43594" y1="93002" x2="28906" y2="84603"/>
                        <a14:foregroundMark x1="28906" y1="84603" x2="8906" y2="59565"/>
                        <a14:foregroundMark x1="8906" y1="59565" x2="7500" y2="47589"/>
                        <a14:foregroundMark x1="7500" y1="47589" x2="19844" y2="29393"/>
                        <a14:foregroundMark x1="19844" y1="29393" x2="21250" y2="19907"/>
                        <a14:foregroundMark x1="39063" y1="9487" x2="45938" y2="4977"/>
                        <a14:foregroundMark x1="93750" y1="42146" x2="94219" y2="53499"/>
                        <a14:foregroundMark x1="62031" y1="93935" x2="48594" y2="96267"/>
                        <a14:foregroundMark x1="48594" y1="96267" x2="48281" y2="96579"/>
                        <a14:foregroundMark x1="76719" y1="12131" x2="76719" y2="12131"/>
                        <a14:foregroundMark x1="96094" y1="46501" x2="96094" y2="46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6805" y="1394303"/>
            <a:ext cx="4044968" cy="4063929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EC1D9612-FE28-4880-6698-A914B138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96970" l="3882" r="96327">
                        <a14:foregroundMark x1="13431" y1="39394" x2="16159" y2="55455"/>
                        <a14:foregroundMark x1="16159" y1="55455" x2="9129" y2="54848"/>
                        <a14:foregroundMark x1="9129" y1="54848" x2="5142" y2="67727"/>
                        <a14:foregroundMark x1="5142" y1="67727" x2="7660" y2="78636"/>
                        <a14:foregroundMark x1="7660" y1="78636" x2="62225" y2="87879"/>
                        <a14:foregroundMark x1="62225" y1="87879" x2="79224" y2="84091"/>
                        <a14:foregroundMark x1="79224" y1="84091" x2="94229" y2="71818"/>
                        <a14:foregroundMark x1="94229" y1="71818" x2="91501" y2="62576"/>
                        <a14:foregroundMark x1="91501" y1="62576" x2="83526" y2="47121"/>
                        <a14:foregroundMark x1="83526" y1="47121" x2="82267" y2="37576"/>
                        <a14:foregroundMark x1="94019" y1="63485" x2="96642" y2="70303"/>
                        <a14:foregroundMark x1="5981" y1="72879" x2="4092" y2="64242"/>
                        <a14:foregroundMark x1="4092" y1="64242" x2="4092" y2="64091"/>
                        <a14:foregroundMark x1="36621" y1="10303" x2="47114" y2="9697"/>
                        <a14:foregroundMark x1="47114" y1="9697" x2="55824" y2="10758"/>
                        <a14:foregroundMark x1="55824" y1="10758" x2="53620" y2="19091"/>
                        <a14:foregroundMark x1="53620" y1="19091" x2="48269" y2="22727"/>
                        <a14:foregroundMark x1="62329" y1="47576" x2="63694" y2="58636"/>
                        <a14:foregroundMark x1="60756" y1="96970" x2="62644" y2="9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126" y="2790730"/>
            <a:ext cx="5082875" cy="35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66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C0F8471-C726-1BCC-9E29-BE88DC70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10" y="6087759"/>
            <a:ext cx="1032694" cy="633699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ROTA-S plus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Abgedichtetes 3-Backen-Handspannfutter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Bei erhöhter Verschmutzung (Schleifanwendung) ist ein abgedichtetes Spannfutter notwendig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ROTA-S plus in abgedichteter Ausführung für prozesssichere Spannung auch bei erhöhter Verschmutzung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Einsatz auf Schleifmaschinen</a:t>
            </a:r>
          </a:p>
          <a:p>
            <a:pPr>
              <a:buClr>
                <a:srgbClr val="009EE0"/>
              </a:buClr>
              <a:buSzPct val="100000"/>
              <a:defRPr/>
            </a:pPr>
            <a:r>
              <a:rPr lang="de-DE" sz="1600" dirty="0">
                <a:solidFill>
                  <a:srgbClr val="003D6A"/>
                </a:solidFill>
                <a:latin typeface="Fago Pro"/>
              </a:rPr>
              <a:t>      Geeignet für Gussbearbeitung</a:t>
            </a:r>
          </a:p>
          <a:p>
            <a:pPr>
              <a:buClr>
                <a:srgbClr val="009EE0"/>
              </a:buClr>
              <a:buSzPct val="100000"/>
              <a:defRPr/>
            </a:pPr>
            <a:r>
              <a:rPr lang="de-DE" sz="1600" dirty="0">
                <a:solidFill>
                  <a:srgbClr val="003D6A"/>
                </a:solidFill>
                <a:latin typeface="Fago Pro"/>
              </a:rPr>
              <a:t>      Einsatz unter starker Verschmutzung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Prozesssichere Spannung auch bei erhöhter Verschmutzung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dirty="0">
                  <a:solidFill>
                    <a:srgbClr val="00446B"/>
                  </a:solidFill>
                  <a:latin typeface="Fago Pro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A09ACBAB-DD80-3553-9768-B473438BF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1" t="3222" r="3590" b="2070"/>
          <a:stretch/>
        </p:blipFill>
        <p:spPr>
          <a:xfrm>
            <a:off x="591188" y="1766273"/>
            <a:ext cx="2932613" cy="270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1ABF96-E9C1-F8F2-7215-A079458E9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8" y="4547549"/>
            <a:ext cx="4505954" cy="8859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CAD46A9-4E01-78F5-F408-C695621139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658"/>
          <a:stretch/>
        </p:blipFill>
        <p:spPr>
          <a:xfrm>
            <a:off x="496726" y="6032420"/>
            <a:ext cx="582266" cy="47631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73E9E39-F470-79BB-636D-4DA86432A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8" y="6545787"/>
            <a:ext cx="1536929" cy="157383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4653AD9C-EA14-5E16-56C7-4B615EDEBCC9}"/>
              </a:ext>
            </a:extLst>
          </p:cNvPr>
          <p:cNvSpPr txBox="1"/>
          <p:nvPr/>
        </p:nvSpPr>
        <p:spPr>
          <a:xfrm>
            <a:off x="496726" y="6545787"/>
            <a:ext cx="946926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Gussbearbeitung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A2817E-080A-555A-6A74-2DEBAAAD2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951" y="4693518"/>
            <a:ext cx="683213" cy="68321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784CC7C-A895-D7CB-EA7E-6A8C205D7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5779" y1="14535" x2="85930" y2="45349"/>
                        <a14:foregroundMark x1="41709" y1="54070" x2="26633" y2="84302"/>
                        <a14:backgroundMark x1="59296" y1="74419" x2="427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4351" y="4712223"/>
            <a:ext cx="695407" cy="601055"/>
          </a:xfrm>
          <a:prstGeom prst="rect">
            <a:avLst/>
          </a:prstGeom>
        </p:spPr>
      </p:pic>
      <p:pic>
        <p:nvPicPr>
          <p:cNvPr id="2" name="Grafik 1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2EAAC740-6DDE-0CCE-E356-4359C145DE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0148" y="6077285"/>
            <a:ext cx="349938" cy="504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96B023D-25A1-8212-20BA-05496A9A1A84}"/>
              </a:ext>
            </a:extLst>
          </p:cNvPr>
          <p:cNvSpPr txBox="1"/>
          <p:nvPr/>
        </p:nvSpPr>
        <p:spPr>
          <a:xfrm>
            <a:off x="3011613" y="659861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Grafik 12" descr="Eimer und Wischmopp mit einfarbiger Füllung">
            <a:extLst>
              <a:ext uri="{FF2B5EF4-FFF2-40B4-BE49-F238E27FC236}">
                <a16:creationId xmlns:a16="http://schemas.microsoft.com/office/drawing/2014/main" id="{45BE25A7-906C-C4FF-2679-20D147036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94618" y="6094379"/>
            <a:ext cx="396000" cy="396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3A9D6F5-9BF8-4454-6488-6A43AEA026EC}"/>
              </a:ext>
            </a:extLst>
          </p:cNvPr>
          <p:cNvSpPr txBox="1"/>
          <p:nvPr/>
        </p:nvSpPr>
        <p:spPr>
          <a:xfrm>
            <a:off x="5789114" y="6581285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Schmutz</a:t>
            </a:r>
          </a:p>
        </p:txBody>
      </p:sp>
      <p:pic>
        <p:nvPicPr>
          <p:cNvPr id="3" name="Grafik 2" descr="Einstellungen mit einfarbiger Füllung">
            <a:extLst>
              <a:ext uri="{FF2B5EF4-FFF2-40B4-BE49-F238E27FC236}">
                <a16:creationId xmlns:a16="http://schemas.microsoft.com/office/drawing/2014/main" id="{2EB200AC-2B3E-A2F9-7BD4-3521CC8BA0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4846584" y="6101503"/>
            <a:ext cx="396000" cy="396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152B2C3-C9A5-3CB7-06A2-84D9FA4049AB}"/>
              </a:ext>
            </a:extLst>
          </p:cNvPr>
          <p:cNvSpPr txBox="1"/>
          <p:nvPr/>
        </p:nvSpPr>
        <p:spPr>
          <a:xfrm>
            <a:off x="4641271" y="6468539"/>
            <a:ext cx="807008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HIGH</a:t>
            </a:r>
            <a:b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FLEXIBILITY</a:t>
            </a:r>
          </a:p>
        </p:txBody>
      </p:sp>
    </p:spTree>
    <p:extLst>
      <p:ext uri="{BB962C8B-B14F-4D97-AF65-F5344CB8AC3E}">
        <p14:creationId xmlns:p14="http://schemas.microsoft.com/office/powerpoint/2010/main" val="939772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51137E-8D03-91E7-E37B-99E4D1034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0"/>
          <a:stretch/>
        </p:blipFill>
        <p:spPr>
          <a:xfrm>
            <a:off x="1737360" y="4595300"/>
            <a:ext cx="3345492" cy="838317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ROTA-S plus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3-Backen Handspannfutter mit Backeneinzelverstellung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Die ungenaue Spannfläche läuft nicht zu dem zu bearbeitenden Durchmesser.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ROTA-S plus mit Backeneinzelverstellung ermöglicht ein zusätzliches Ausrichten des Werkstücks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Spannen von unregelmäßig geformten Werkstücken</a:t>
            </a:r>
          </a:p>
          <a:p>
            <a:pPr>
              <a:buClr>
                <a:srgbClr val="009EE0"/>
              </a:buClr>
              <a:buSzPct val="100000"/>
              <a:defRPr/>
            </a:pPr>
            <a:r>
              <a:rPr lang="de-DE" sz="1600" dirty="0">
                <a:solidFill>
                  <a:srgbClr val="003D6A"/>
                </a:solidFill>
                <a:latin typeface="Fago Pro"/>
              </a:rPr>
              <a:t>      Spannen von asymmetrischen Werkstücken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zusätzliche Backen-Einzelverstellung ermöglicht ein Ausrichten des Werkstücks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2A4D130-1594-2D74-6617-7C8991E32A99}"/>
              </a:ext>
            </a:extLst>
          </p:cNvPr>
          <p:cNvGrpSpPr/>
          <p:nvPr/>
        </p:nvGrpSpPr>
        <p:grpSpPr>
          <a:xfrm>
            <a:off x="414040" y="6086213"/>
            <a:ext cx="946926" cy="635246"/>
            <a:chOff x="7295809" y="2826273"/>
            <a:chExt cx="946926" cy="635246"/>
          </a:xfrm>
        </p:grpSpPr>
        <p:pic>
          <p:nvPicPr>
            <p:cNvPr id="14" name="Grafik 13" descr="Glücksspielchips Silhouette">
              <a:extLst>
                <a:ext uri="{FF2B5EF4-FFF2-40B4-BE49-F238E27FC236}">
                  <a16:creationId xmlns:a16="http://schemas.microsoft.com/office/drawing/2014/main" id="{058D6E3A-6C61-03EB-8B80-EB5227024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42176C2-3CB2-1536-D097-4537628E641F}"/>
                </a:ext>
              </a:extLst>
            </p:cNvPr>
            <p:cNvSpPr txBox="1"/>
            <p:nvPr/>
          </p:nvSpPr>
          <p:spPr>
            <a:xfrm>
              <a:off x="7295809" y="3212220"/>
              <a:ext cx="946926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900" dirty="0">
                  <a:solidFill>
                    <a:srgbClr val="003D6A"/>
                  </a:solidFill>
                </a:rPr>
                <a:t>Backen-Einzelverstellung</a:t>
              </a:r>
              <a:endPara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D3DB936-EAE2-ED4E-99A8-1F8EDDB28A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59" b="3672"/>
          <a:stretch/>
        </p:blipFill>
        <p:spPr>
          <a:xfrm>
            <a:off x="854762" y="1622116"/>
            <a:ext cx="3638661" cy="2628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041A831-1113-B10B-F33B-F47F5BFB6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166" y="6090022"/>
            <a:ext cx="885949" cy="3810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33886D8-CD5E-A04C-F6BA-2DD3DD6CB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97" y="6117235"/>
            <a:ext cx="539643" cy="353839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60402E4-F689-7ACD-B20D-B8FA1935957A}"/>
              </a:ext>
            </a:extLst>
          </p:cNvPr>
          <p:cNvGrpSpPr/>
          <p:nvPr/>
        </p:nvGrpSpPr>
        <p:grpSpPr>
          <a:xfrm>
            <a:off x="2438429" y="6061364"/>
            <a:ext cx="807008" cy="645977"/>
            <a:chOff x="4741422" y="4032260"/>
            <a:chExt cx="807008" cy="645977"/>
          </a:xfrm>
        </p:grpSpPr>
        <p:pic>
          <p:nvPicPr>
            <p:cNvPr id="18" name="Grafik 17" descr="Ein Bild, das Reihe, Diagramm, Screenshot, Grafiken enthält.&#10;&#10;Beschreibung automatisch generiert.">
              <a:extLst>
                <a:ext uri="{FF2B5EF4-FFF2-40B4-BE49-F238E27FC236}">
                  <a16:creationId xmlns:a16="http://schemas.microsoft.com/office/drawing/2014/main" id="{B3385E84-3B95-AD56-FB4C-5B1A8BF9F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9011" y="4032260"/>
              <a:ext cx="575127" cy="504000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F1CDD615-AD8E-E888-FC3A-D7DC0C90955A}"/>
                </a:ext>
              </a:extLst>
            </p:cNvPr>
            <p:cNvSpPr txBox="1"/>
            <p:nvPr/>
          </p:nvSpPr>
          <p:spPr>
            <a:xfrm>
              <a:off x="4741422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Fräsen</a:t>
              </a:r>
            </a:p>
          </p:txBody>
        </p:sp>
      </p:grpSp>
      <p:pic>
        <p:nvPicPr>
          <p:cNvPr id="20" name="Grafik 19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4AD3DA07-424A-7AE6-C48B-A7C5BB4494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083" y="6090022"/>
            <a:ext cx="349938" cy="504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DF405A2-78E4-99CE-E48B-C7E9BE4B792A}"/>
              </a:ext>
            </a:extLst>
          </p:cNvPr>
          <p:cNvSpPr txBox="1"/>
          <p:nvPr/>
        </p:nvSpPr>
        <p:spPr>
          <a:xfrm>
            <a:off x="3359640" y="656994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3" name="Grafik 22" descr="Eimer und Wischmopp mit einfarbiger Füllung">
            <a:extLst>
              <a:ext uri="{FF2B5EF4-FFF2-40B4-BE49-F238E27FC236}">
                <a16:creationId xmlns:a16="http://schemas.microsoft.com/office/drawing/2014/main" id="{FC76BACB-0B66-D849-7B1D-7CE855B9A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09986" y="6094379"/>
            <a:ext cx="396000" cy="3960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3FF784F-8102-9583-D659-9959D632F179}"/>
              </a:ext>
            </a:extLst>
          </p:cNvPr>
          <p:cNvSpPr txBox="1"/>
          <p:nvPr/>
        </p:nvSpPr>
        <p:spPr>
          <a:xfrm>
            <a:off x="5304482" y="6581285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Schmutz</a:t>
            </a:r>
          </a:p>
        </p:txBody>
      </p:sp>
      <p:pic>
        <p:nvPicPr>
          <p:cNvPr id="2" name="Grafik 1" descr="Einstellungen mit einfarbiger Füllung">
            <a:extLst>
              <a:ext uri="{FF2B5EF4-FFF2-40B4-BE49-F238E27FC236}">
                <a16:creationId xmlns:a16="http://schemas.microsoft.com/office/drawing/2014/main" id="{E19EB062-7A25-29ED-991C-C8A34504F3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4846584" y="6101503"/>
            <a:ext cx="396000" cy="396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208DAC3-170C-AF82-6B00-A4205BAA2AA9}"/>
              </a:ext>
            </a:extLst>
          </p:cNvPr>
          <p:cNvSpPr txBox="1"/>
          <p:nvPr/>
        </p:nvSpPr>
        <p:spPr>
          <a:xfrm>
            <a:off x="4641271" y="6468539"/>
            <a:ext cx="807008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HIGH</a:t>
            </a:r>
            <a:b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FLEXIBILITY</a:t>
            </a:r>
          </a:p>
        </p:txBody>
      </p:sp>
    </p:spTree>
    <p:extLst>
      <p:ext uri="{BB962C8B-B14F-4D97-AF65-F5344CB8AC3E}">
        <p14:creationId xmlns:p14="http://schemas.microsoft.com/office/powerpoint/2010/main" val="4238511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53E42BA1-822B-E620-B011-ABFD3035E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666"/>
          <a:stretch/>
        </p:blipFill>
        <p:spPr>
          <a:xfrm>
            <a:off x="655294" y="4592740"/>
            <a:ext cx="3358614" cy="828791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DFF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Drehfingerfutter zur axialen Werkstückspannung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Die Kontur des Werkstücks lässt keine radiale Spannung zu oder eine radiale Deformation ist nicht zulässig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ROTA DFF-Drehfingerfutter zur axialen Werkstückspannung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Spannung von Werkstücken die radial nicht gespannt bzw. deformiert werden dürfen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Keine radiale Deformation und planparallele Spannung des Werkstücks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96564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Einzelanfertigung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FF5DA872-87C9-8976-E3A6-FC83B892D4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7"/>
          <a:stretch/>
        </p:blipFill>
        <p:spPr>
          <a:xfrm>
            <a:off x="1498604" y="1579667"/>
            <a:ext cx="3261195" cy="298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02EAD6F-B9E8-3C7E-85B5-3729C7AD9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6012" y="4576811"/>
            <a:ext cx="1047896" cy="89547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EA952EC-3B2C-EE59-D5F5-B142D60ED092}"/>
              </a:ext>
            </a:extLst>
          </p:cNvPr>
          <p:cNvGrpSpPr/>
          <p:nvPr/>
        </p:nvGrpSpPr>
        <p:grpSpPr>
          <a:xfrm>
            <a:off x="691596" y="6080660"/>
            <a:ext cx="807008" cy="635246"/>
            <a:chOff x="7295809" y="2826273"/>
            <a:chExt cx="807008" cy="635246"/>
          </a:xfrm>
        </p:grpSpPr>
        <p:pic>
          <p:nvPicPr>
            <p:cNvPr id="6" name="Grafik 5" descr="Glücksspielchips Silhouette">
              <a:extLst>
                <a:ext uri="{FF2B5EF4-FFF2-40B4-BE49-F238E27FC236}">
                  <a16:creationId xmlns:a16="http://schemas.microsoft.com/office/drawing/2014/main" id="{6B47C8E3-97CA-0749-DEB4-C9F996AB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54411FE-1177-A917-0E24-7784A6780F96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Komplexe Geometrie</a:t>
              </a:r>
            </a:p>
          </p:txBody>
        </p:sp>
      </p:grpSp>
      <p:pic>
        <p:nvPicPr>
          <p:cNvPr id="13" name="Grafik 1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612F50F9-0A0D-5606-21CE-44B93396C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1941" y="6110777"/>
            <a:ext cx="349938" cy="50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F2D5911-20FD-8F9C-A703-ACA8DA104009}"/>
              </a:ext>
            </a:extLst>
          </p:cNvPr>
          <p:cNvSpPr txBox="1"/>
          <p:nvPr/>
        </p:nvSpPr>
        <p:spPr>
          <a:xfrm>
            <a:off x="2890498" y="6590697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FB8D37A-AD7E-C5AC-EB85-29763A91B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86" b="89328" l="8547" r="90598">
                        <a14:foregroundMark x1="8974" y1="73913" x2="11111" y2="84585"/>
                        <a14:foregroundMark x1="90171" y1="69565" x2="90598" y2="7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106" y="6080660"/>
            <a:ext cx="366261" cy="3960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9098F099-B21A-34FB-E190-B0692AC25B28}"/>
              </a:ext>
            </a:extLst>
          </p:cNvPr>
          <p:cNvSpPr txBox="1"/>
          <p:nvPr/>
        </p:nvSpPr>
        <p:spPr>
          <a:xfrm>
            <a:off x="5838105" y="6523788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Kraftvoll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55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17BE917-B8E5-1E6A-213C-2FBFE424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38" y="5970842"/>
            <a:ext cx="543001" cy="523948"/>
          </a:xfrm>
          <a:prstGeom prst="rect">
            <a:avLst/>
          </a:prstGeom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7DC8A537-B614-F14A-4D7E-E30BF9F7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74" y="1544135"/>
            <a:ext cx="4084842" cy="27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HSA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Ausgleichsfutter zum Spannen von Werkstücken zwischen Spitzen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Die Werkstückreferenz liegt in der Drehachse des Werkstücks. Außendurchmesser läuft nicht zur Drehachse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Werkstück wird zwischen den Spitzen (Futter und Reitstock) aufgenommen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Spannen von Wellen bei denen die Referenz die Zentrierbohrung ist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Zur Drehmomentübertragung wird dem Außendurchmesser ausgleichend gespannt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905856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Einzelanfertigung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C42176C2-3CB2-1536-D097-4537628E641F}"/>
              </a:ext>
            </a:extLst>
          </p:cNvPr>
          <p:cNvSpPr txBox="1"/>
          <p:nvPr/>
        </p:nvSpPr>
        <p:spPr>
          <a:xfrm>
            <a:off x="387214" y="6476660"/>
            <a:ext cx="807008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Ausgleichende Spannung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4F7C9C1E-3FE4-B933-A156-2A61BCB5A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664" y="4597580"/>
            <a:ext cx="3324689" cy="876422"/>
          </a:xfrm>
          <a:prstGeom prst="rect">
            <a:avLst/>
          </a:prstGeom>
        </p:spPr>
      </p:pic>
      <p:pic>
        <p:nvPicPr>
          <p:cNvPr id="13" name="Grafik 1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4597993E-4011-D4DB-D068-FF89DA8688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1941" y="6110777"/>
            <a:ext cx="349938" cy="50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440FC40-41A8-791E-F22B-B61CD8DBB20C}"/>
              </a:ext>
            </a:extLst>
          </p:cNvPr>
          <p:cNvSpPr txBox="1"/>
          <p:nvPr/>
        </p:nvSpPr>
        <p:spPr>
          <a:xfrm>
            <a:off x="2890498" y="6590697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5281F53-7BBE-5624-B4A0-8E02FAD2A87D}"/>
              </a:ext>
            </a:extLst>
          </p:cNvPr>
          <p:cNvGrpSpPr/>
          <p:nvPr/>
        </p:nvGrpSpPr>
        <p:grpSpPr>
          <a:xfrm>
            <a:off x="1241151" y="6188242"/>
            <a:ext cx="807008" cy="415363"/>
            <a:chOff x="4703042" y="2908550"/>
            <a:chExt cx="807008" cy="415363"/>
          </a:xfrm>
        </p:grpSpPr>
        <p:pic>
          <p:nvPicPr>
            <p:cNvPr id="19" name="Grafik 39" descr="Zylinder mit einfarbiger Füllung">
              <a:extLst>
                <a:ext uri="{FF2B5EF4-FFF2-40B4-BE49-F238E27FC236}">
                  <a16:creationId xmlns:a16="http://schemas.microsoft.com/office/drawing/2014/main" id="{EF83A6D4-E1A3-1D6F-9D0E-FF42F09A5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5400000">
              <a:off x="4986275" y="2826273"/>
              <a:ext cx="231445" cy="396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BDCEBDA-2CA1-307D-11CB-2DE1533EDE91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900" dirty="0">
                  <a:solidFill>
                    <a:srgbClr val="003D6A"/>
                  </a:solidFill>
                </a:rPr>
                <a:t>Stangen</a:t>
              </a:r>
              <a:endPara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32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>
            <a:extLst>
              <a:ext uri="{FF2B5EF4-FFF2-40B4-BE49-F238E27FC236}">
                <a16:creationId xmlns:a16="http://schemas.microsoft.com/office/drawing/2014/main" id="{33C47A51-A731-7DEF-211A-24DDC43D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5" y="1708545"/>
            <a:ext cx="4667925" cy="264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8935460-073C-E6AE-564C-1887DDD6C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23" y="4584697"/>
            <a:ext cx="4534533" cy="885949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HSA-NZ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Ausgleichsfutter zum Spannen von Werkstücken zwischen Spitzen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Die Werkstückreferenz liegt in der Drehachse des Werkstücks. Außendurchmesser läuft nicht zur Drehachse. Der zu bearbeitende Durchmesser fordert eine gute Parallelität zum Spanndurchmesser und der Anlagefläche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Werkstückspannung zwischen Spitzen. Schräg angeordnete Grundbackenführungen, um ein Abheben der Werkstücke zu vermeiden.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Zentrierung auf Referenzdurchmesser wellenartiger Bauteile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Kein Abheben des Werkstücks durch schräg angeordnete Grundbackenführungen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82623"/>
            <a:ext cx="1920000" cy="971505"/>
            <a:chOff x="30192" y="3604159"/>
            <a:chExt cx="1440000" cy="728627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04159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</a:t>
              </a:r>
              <a:r>
                <a:rPr lang="de-DE" sz="1400" dirty="0" err="1">
                  <a:solidFill>
                    <a:srgbClr val="00446B"/>
                  </a:solidFill>
                  <a:latin typeface="Fago Pro"/>
                </a:rPr>
                <a:t>ypische</a:t>
              </a:r>
              <a:r>
                <a:rPr lang="de-DE" sz="1400" dirty="0">
                  <a:solidFill>
                    <a:srgbClr val="00446B"/>
                  </a:solidFill>
                  <a:latin typeface="Fago Pro"/>
                </a:rPr>
                <a:t> Bearbeitung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dirty="0">
                  <a:solidFill>
                    <a:srgbClr val="00446B"/>
                  </a:solidFill>
                  <a:latin typeface="Fago Pro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93328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Einzelanfertigung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C42176C2-3CB2-1536-D097-4537628E641F}"/>
              </a:ext>
            </a:extLst>
          </p:cNvPr>
          <p:cNvSpPr txBox="1"/>
          <p:nvPr/>
        </p:nvSpPr>
        <p:spPr>
          <a:xfrm>
            <a:off x="414040" y="6472160"/>
            <a:ext cx="807008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Ausgleichende Spannung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A556FCB7-88CB-70BE-9819-D929CA065E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137"/>
          <a:stretch/>
        </p:blipFill>
        <p:spPr>
          <a:xfrm>
            <a:off x="487157" y="6011919"/>
            <a:ext cx="482107" cy="466790"/>
          </a:xfrm>
          <a:prstGeom prst="rect">
            <a:avLst/>
          </a:prstGeom>
        </p:spPr>
      </p:pic>
      <p:pic>
        <p:nvPicPr>
          <p:cNvPr id="4" name="Grafik 3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6379EF28-5830-3EA0-8BA2-6D8BB0224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1941" y="6110777"/>
            <a:ext cx="349938" cy="504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03CD98-D74D-C896-742E-50298B759D34}"/>
              </a:ext>
            </a:extLst>
          </p:cNvPr>
          <p:cNvSpPr txBox="1"/>
          <p:nvPr/>
        </p:nvSpPr>
        <p:spPr>
          <a:xfrm>
            <a:off x="2890498" y="6590697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354E603-49A1-B9EB-F174-5DB02026050A}"/>
              </a:ext>
            </a:extLst>
          </p:cNvPr>
          <p:cNvGrpSpPr/>
          <p:nvPr/>
        </p:nvGrpSpPr>
        <p:grpSpPr>
          <a:xfrm>
            <a:off x="1241151" y="6188242"/>
            <a:ext cx="807008" cy="415363"/>
            <a:chOff x="4703042" y="2908550"/>
            <a:chExt cx="807008" cy="415363"/>
          </a:xfrm>
        </p:grpSpPr>
        <p:pic>
          <p:nvPicPr>
            <p:cNvPr id="13" name="Grafik 39" descr="Zylinder mit einfarbiger Füllung">
              <a:extLst>
                <a:ext uri="{FF2B5EF4-FFF2-40B4-BE49-F238E27FC236}">
                  <a16:creationId xmlns:a16="http://schemas.microsoft.com/office/drawing/2014/main" id="{B01117F4-0EDD-B171-EF55-66D9E511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5400000">
              <a:off x="4986275" y="2826273"/>
              <a:ext cx="231445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E9B1C159-CF16-03D0-20F9-5559CD74B825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Stangen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2652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487535E-786F-6277-0962-B70E1AE95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28" y="4586538"/>
            <a:ext cx="4458322" cy="828791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Schrägbolzenfutter 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Aktiver Niederzug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Der zu bearbeitende Durchmesser fordert eine hohe Rechtwinkligkeit zur Anlagefläche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Schrägbolzenfutter mit aktivem Niederzug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Spannung von Werkstücken mit höchster Anforderung an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Palnplarallelität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Werkstück wird radial gespannt und aktiv axial gegen die Anschlagfläche gezogen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1" y="6080660"/>
            <a:ext cx="1015713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Einzelanfertigung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EDEA3282-C66C-2DA9-E93E-C766B89FFB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45" r="4193" b="2094"/>
          <a:stretch/>
        </p:blipFill>
        <p:spPr>
          <a:xfrm>
            <a:off x="1601280" y="1579131"/>
            <a:ext cx="3065237" cy="2880000"/>
          </a:xfrm>
          <a:prstGeom prst="rect">
            <a:avLst/>
          </a:prstGeom>
        </p:spPr>
      </p:pic>
      <p:pic>
        <p:nvPicPr>
          <p:cNvPr id="13" name="Grafik 1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B5BBBAB2-CE1D-5115-E34D-5A9CB4207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941" y="6110777"/>
            <a:ext cx="349938" cy="50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D724B1F-20D2-7F6A-FD64-6656EB5C8E79}"/>
              </a:ext>
            </a:extLst>
          </p:cNvPr>
          <p:cNvSpPr txBox="1"/>
          <p:nvPr/>
        </p:nvSpPr>
        <p:spPr>
          <a:xfrm>
            <a:off x="2890498" y="6590697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BA8337-BBC0-2AEC-3AEA-8AB68920A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090" y="6126962"/>
            <a:ext cx="685896" cy="58110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F56827F-620F-D8C1-5CE1-9E06B92B19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0658"/>
          <a:stretch/>
        </p:blipFill>
        <p:spPr>
          <a:xfrm>
            <a:off x="496726" y="6032420"/>
            <a:ext cx="582266" cy="47631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1A216746-DCDA-E1D6-3970-EBE3E9039E66}"/>
              </a:ext>
            </a:extLst>
          </p:cNvPr>
          <p:cNvSpPr txBox="1"/>
          <p:nvPr/>
        </p:nvSpPr>
        <p:spPr>
          <a:xfrm>
            <a:off x="496726" y="6545787"/>
            <a:ext cx="946926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Gussbearbeitung</a:t>
            </a:r>
          </a:p>
        </p:txBody>
      </p:sp>
    </p:spTree>
    <p:extLst>
      <p:ext uri="{BB962C8B-B14F-4D97-AF65-F5344CB8AC3E}">
        <p14:creationId xmlns:p14="http://schemas.microsoft.com/office/powerpoint/2010/main" val="1448621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BE36E7BE-6BE8-7A06-020C-EC648E6C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5" y="4562978"/>
            <a:ext cx="4496427" cy="885949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Konsolfutter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Konsolfutter</a:t>
            </a:r>
            <a:r>
              <a:rPr lang="de-DE" sz="2400" b="0" dirty="0">
                <a:latin typeface="Fago Pro"/>
              </a:rPr>
              <a:t> mit einer Festbacke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Der zu bearbeitende Durchmesser soll parallel zur Referenzfläche aufgespannt werden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Konsolfutter mit einer Festbacke für Werkstücke, die fix an einer Bezugsfläche gespannt werden müssen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Drehbearbeitung von Bauteilen mit einer Planfläche als Referenz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Das Werkstück wird mit der beweglichen Backe gegen die Festbacke gespannt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1" y="6080660"/>
            <a:ext cx="977671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Einzelanfertigung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8705C9DF-6265-D119-BCEA-F9F225136E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65"/>
          <a:stretch/>
        </p:blipFill>
        <p:spPr>
          <a:xfrm>
            <a:off x="1763165" y="1575297"/>
            <a:ext cx="2886471" cy="2919851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27B0E04-E2E9-D04D-EE56-802A60D51BD1}"/>
              </a:ext>
            </a:extLst>
          </p:cNvPr>
          <p:cNvGrpSpPr/>
          <p:nvPr/>
        </p:nvGrpSpPr>
        <p:grpSpPr>
          <a:xfrm>
            <a:off x="2438429" y="6061364"/>
            <a:ext cx="807008" cy="645977"/>
            <a:chOff x="4741422" y="4032260"/>
            <a:chExt cx="807008" cy="645977"/>
          </a:xfrm>
        </p:grpSpPr>
        <p:pic>
          <p:nvPicPr>
            <p:cNvPr id="4" name="Grafik 3" descr="Ein Bild, das Reihe, Diagramm, Screenshot, Grafiken enthält.&#10;&#10;Beschreibung automatisch generiert.">
              <a:extLst>
                <a:ext uri="{FF2B5EF4-FFF2-40B4-BE49-F238E27FC236}">
                  <a16:creationId xmlns:a16="http://schemas.microsoft.com/office/drawing/2014/main" id="{07ECEE5A-4DA7-6D1D-76D5-7F43DBBA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9011" y="4032260"/>
              <a:ext cx="575127" cy="504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8CFC41C-058A-3E95-39CB-C484796F6339}"/>
                </a:ext>
              </a:extLst>
            </p:cNvPr>
            <p:cNvSpPr txBox="1"/>
            <p:nvPr/>
          </p:nvSpPr>
          <p:spPr>
            <a:xfrm>
              <a:off x="4741422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Fräsen</a:t>
              </a:r>
            </a:p>
          </p:txBody>
        </p:sp>
      </p:grpSp>
      <p:pic>
        <p:nvPicPr>
          <p:cNvPr id="9" name="Grafik 8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16AEEF50-0D71-FB62-46AD-E939881AD0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1083" y="6090022"/>
            <a:ext cx="349938" cy="504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AA3FEA4-E23E-9C34-9989-B0CDE3DC2CF7}"/>
              </a:ext>
            </a:extLst>
          </p:cNvPr>
          <p:cNvSpPr txBox="1"/>
          <p:nvPr/>
        </p:nvSpPr>
        <p:spPr>
          <a:xfrm>
            <a:off x="3359640" y="656994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31A7A6C-D4AE-D117-4DE3-F37FFF099622}"/>
              </a:ext>
            </a:extLst>
          </p:cNvPr>
          <p:cNvGrpSpPr/>
          <p:nvPr/>
        </p:nvGrpSpPr>
        <p:grpSpPr>
          <a:xfrm>
            <a:off x="691596" y="6080660"/>
            <a:ext cx="807008" cy="635246"/>
            <a:chOff x="7295809" y="2826273"/>
            <a:chExt cx="807008" cy="635246"/>
          </a:xfrm>
        </p:grpSpPr>
        <p:pic>
          <p:nvPicPr>
            <p:cNvPr id="16" name="Grafik 15" descr="Glücksspielchips Silhouette">
              <a:extLst>
                <a:ext uri="{FF2B5EF4-FFF2-40B4-BE49-F238E27FC236}">
                  <a16:creationId xmlns:a16="http://schemas.microsoft.com/office/drawing/2014/main" id="{B058C37E-8D13-75D3-6763-91046E4B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DFDA5EA-3408-DC9A-2743-5027D8142720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Komplexe Geometrie</a:t>
              </a: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307ED81B-D022-38AD-958F-604F8C5071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6113486"/>
            <a:ext cx="685896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58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Bautechnik, Stahl, Autoteile, Motor enthält.&#10;&#10;Automatisch generierte Beschreibung">
            <a:extLst>
              <a:ext uri="{FF2B5EF4-FFF2-40B4-BE49-F238E27FC236}">
                <a16:creationId xmlns:a16="http://schemas.microsoft.com/office/drawing/2014/main" id="{780C0B37-4088-4956-B390-EAE35F69A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8" y="1796361"/>
            <a:ext cx="3835760" cy="25560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NCM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Hybridfutter für verformungsarmes Spannen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Der zu bearbeitende Durchmesser soll einen sehr guten Rundlauf zum Spanndurchmesser und der Auflagefläche haben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Hybridfutter für das vorformungsarme Spannen von Ringen und Scheiben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Geeignet für Schleif- und Drehanwendungen</a:t>
            </a:r>
          </a:p>
          <a:p>
            <a:pPr>
              <a:buClr>
                <a:srgbClr val="009EE0"/>
              </a:buClr>
              <a:buSzPct val="100000"/>
              <a:defRPr/>
            </a:pPr>
            <a:r>
              <a:rPr lang="de-DE" sz="1600" dirty="0">
                <a:solidFill>
                  <a:srgbClr val="003D6A"/>
                </a:solidFill>
                <a:latin typeface="Fago Pro"/>
              </a:rPr>
              <a:t>      Voll automatisierbar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Werkstück wird mit dem Zentrierfutter zentriert und mit der Magnetspannplatte axial gespannt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03309" y="5786806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Einzelanfertigung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336E321D-9DF4-7AB9-411E-DCF0C7350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55" y="4572504"/>
            <a:ext cx="3286584" cy="86689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DADF0CE-F0A8-2E51-9F4E-5C7EA18CFEB8}"/>
              </a:ext>
            </a:extLst>
          </p:cNvPr>
          <p:cNvGrpSpPr/>
          <p:nvPr/>
        </p:nvGrpSpPr>
        <p:grpSpPr>
          <a:xfrm>
            <a:off x="734836" y="6166211"/>
            <a:ext cx="807008" cy="480439"/>
            <a:chOff x="6565958" y="2859010"/>
            <a:chExt cx="807008" cy="480439"/>
          </a:xfrm>
        </p:grpSpPr>
        <p:sp>
          <p:nvSpPr>
            <p:cNvPr id="6" name="Kreis: nicht ausgefüllt 5">
              <a:extLst>
                <a:ext uri="{FF2B5EF4-FFF2-40B4-BE49-F238E27FC236}">
                  <a16:creationId xmlns:a16="http://schemas.microsoft.com/office/drawing/2014/main" id="{D116E6FE-78A0-C10B-4EB5-06933E9A5A3D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C11A995-1390-0D26-FCC3-C86958FA2FB3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7D03CBB-25F4-007C-438D-F77C34C68172}"/>
              </a:ext>
            </a:extLst>
          </p:cNvPr>
          <p:cNvGrpSpPr/>
          <p:nvPr/>
        </p:nvGrpSpPr>
        <p:grpSpPr>
          <a:xfrm>
            <a:off x="2488680" y="6068636"/>
            <a:ext cx="807008" cy="646113"/>
            <a:chOff x="5633691" y="4032260"/>
            <a:chExt cx="807008" cy="646113"/>
          </a:xfrm>
        </p:grpSpPr>
        <p:pic>
          <p:nvPicPr>
            <p:cNvPr id="20" name="Grafik 19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6313C7C8-5965-4696-A5B4-68CC30BD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4F88F2B3-9360-BB88-2724-4A40E19AA68A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900" dirty="0">
                  <a:solidFill>
                    <a:srgbClr val="003D6A"/>
                  </a:solidFill>
                </a:rPr>
                <a:t>Schleifen</a:t>
              </a:r>
              <a:endPara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3" name="Grafik 1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132A5700-1639-328B-74BD-EF5E2A346D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3095" y="6126962"/>
            <a:ext cx="349938" cy="50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2AEE28-9306-100A-8CB1-6A6ADD2D66DA}"/>
              </a:ext>
            </a:extLst>
          </p:cNvPr>
          <p:cNvSpPr txBox="1"/>
          <p:nvPr/>
        </p:nvSpPr>
        <p:spPr>
          <a:xfrm>
            <a:off x="3404226" y="6590099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22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36DEE001-5341-D38B-8458-14BC9559B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0"/>
          <a:stretch/>
        </p:blipFill>
        <p:spPr>
          <a:xfrm>
            <a:off x="1993392" y="4577267"/>
            <a:ext cx="3492053" cy="8668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4D3F994-A72E-6E44-96EF-E57CD3B8A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504" y="1660786"/>
            <a:ext cx="3031722" cy="2778072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HSH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Hebelfutter mit sehr großem Backenhub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Dum den Spanndurchmesser spannen zu können ist es notwendig, eine Störkontur des Werkstücks zu überfahren. 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Hebelfutter mit sehr großen Backenhub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Universell einsetzbar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Hebelfutter erlauben auf Grund der Hebelmechanik einen sehr großen Backenhub im Vergleich zum Zylinderhub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Einzelanfertigung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569BB0-AC7F-C65B-744F-0E07BFE30D5C}"/>
              </a:ext>
            </a:extLst>
          </p:cNvPr>
          <p:cNvGrpSpPr/>
          <p:nvPr/>
        </p:nvGrpSpPr>
        <p:grpSpPr>
          <a:xfrm>
            <a:off x="634399" y="6080660"/>
            <a:ext cx="807008" cy="635246"/>
            <a:chOff x="7295809" y="2826273"/>
            <a:chExt cx="807008" cy="635246"/>
          </a:xfrm>
        </p:grpSpPr>
        <p:pic>
          <p:nvPicPr>
            <p:cNvPr id="4" name="Grafik 3" descr="Glücksspielchips Silhouette">
              <a:extLst>
                <a:ext uri="{FF2B5EF4-FFF2-40B4-BE49-F238E27FC236}">
                  <a16:creationId xmlns:a16="http://schemas.microsoft.com/office/drawing/2014/main" id="{86820351-B4C9-37E3-8A18-688592B5B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BDE82D8-32E1-0D68-5143-785D31628803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Komplexe Geometrie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867E7B21-6BFB-C33E-0EF2-EA8DCDA7854F}"/>
              </a:ext>
            </a:extLst>
          </p:cNvPr>
          <p:cNvSpPr txBox="1"/>
          <p:nvPr/>
        </p:nvSpPr>
        <p:spPr>
          <a:xfrm>
            <a:off x="5980299" y="6462205"/>
            <a:ext cx="823494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Großer </a:t>
            </a:r>
            <a:r>
              <a:rPr lang="de-DE" sz="900" dirty="0" err="1">
                <a:solidFill>
                  <a:srgbClr val="003D6A"/>
                </a:solidFill>
              </a:rPr>
              <a:t>Spannweg</a:t>
            </a:r>
            <a:r>
              <a:rPr lang="de-DE" sz="900" dirty="0">
                <a:solidFill>
                  <a:srgbClr val="003D6A"/>
                </a:solidFill>
              </a:rPr>
              <a:t> 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Pfeil: nach links und rechts 12">
            <a:extLst>
              <a:ext uri="{FF2B5EF4-FFF2-40B4-BE49-F238E27FC236}">
                <a16:creationId xmlns:a16="http://schemas.microsoft.com/office/drawing/2014/main" id="{A18D9F89-DB95-FD95-87C8-77CD654D0351}"/>
              </a:ext>
            </a:extLst>
          </p:cNvPr>
          <p:cNvSpPr/>
          <p:nvPr/>
        </p:nvSpPr>
        <p:spPr>
          <a:xfrm>
            <a:off x="6155351" y="6197658"/>
            <a:ext cx="468000" cy="216000"/>
          </a:xfrm>
          <a:prstGeom prst="left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12F8254-62B7-6122-44A8-F84FC4CA8A0B}"/>
              </a:ext>
            </a:extLst>
          </p:cNvPr>
          <p:cNvGrpSpPr/>
          <p:nvPr/>
        </p:nvGrpSpPr>
        <p:grpSpPr>
          <a:xfrm>
            <a:off x="2488680" y="6068636"/>
            <a:ext cx="807008" cy="646113"/>
            <a:chOff x="5633691" y="4032260"/>
            <a:chExt cx="807008" cy="646113"/>
          </a:xfrm>
        </p:grpSpPr>
        <p:pic>
          <p:nvPicPr>
            <p:cNvPr id="15" name="Grafik 14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62DEFEBD-0302-8860-9EBC-AB7D1DC4B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3E09AC9-9F81-D23B-C3C8-3D10A70F5BAC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GRINDING</a:t>
              </a:r>
            </a:p>
          </p:txBody>
        </p:sp>
      </p:grpSp>
      <p:pic>
        <p:nvPicPr>
          <p:cNvPr id="17" name="Grafik 16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12E189E7-686C-F36E-DAE2-45EC612A0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3095" y="6126962"/>
            <a:ext cx="349938" cy="5040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AF61339-861C-9059-0624-899274A002C8}"/>
              </a:ext>
            </a:extLst>
          </p:cNvPr>
          <p:cNvSpPr txBox="1"/>
          <p:nvPr/>
        </p:nvSpPr>
        <p:spPr>
          <a:xfrm>
            <a:off x="3404226" y="6590099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4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3ADADA67-6181-6BAB-1863-64774744AB51}"/>
              </a:ext>
            </a:extLst>
          </p:cNvPr>
          <p:cNvSpPr>
            <a:spLocks noChangeAspect="1"/>
          </p:cNvSpPr>
          <p:nvPr/>
        </p:nvSpPr>
        <p:spPr>
          <a:xfrm>
            <a:off x="0" y="1176910"/>
            <a:ext cx="12187767" cy="5683528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873213A-5297-BE91-8BF0-02CE46C6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8996816" cy="1020318"/>
          </a:xfrm>
        </p:spPr>
        <p:txBody>
          <a:bodyPr/>
          <a:lstStyle/>
          <a:p>
            <a:r>
              <a:rPr lang="de-DE">
                <a:latin typeface="Fago Pro"/>
              </a:rPr>
              <a:t>SCHUNK Engineering: </a:t>
            </a:r>
            <a:br>
              <a:rPr lang="de-DE"/>
            </a:br>
            <a:r>
              <a:rPr lang="de-DE">
                <a:latin typeface="Fago Pro"/>
              </a:rPr>
              <a:t>kundenspezifische Großprojekte </a:t>
            </a:r>
            <a:br>
              <a:rPr lang="de-DE"/>
            </a:br>
            <a:r>
              <a:rPr lang="de-DE">
                <a:latin typeface="Fago Pro"/>
              </a:rPr>
              <a:t>und Produktkonfigurationen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A95CD4-9138-5BD7-07F5-45096E144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2431B81-88F8-6D10-F1A0-E64BD86FC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701" y="2427358"/>
            <a:ext cx="5081083" cy="1194707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Mechanisch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dirty="0">
                <a:solidFill>
                  <a:srgbClr val="003D6A"/>
                </a:solidFill>
              </a:rPr>
              <a:t>Hydraulisch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dirty="0">
                <a:solidFill>
                  <a:srgbClr val="003D6A"/>
                </a:solidFill>
              </a:rPr>
              <a:t>Pneumatisch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dirty="0">
                <a:solidFill>
                  <a:srgbClr val="003D6A"/>
                </a:solidFill>
              </a:rPr>
              <a:t>Hybrid</a:t>
            </a:r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BF76A8A5-DD1B-6722-BE8A-EA19FB2D3471}"/>
              </a:ext>
            </a:extLst>
          </p:cNvPr>
          <p:cNvSpPr txBox="1">
            <a:spLocks/>
          </p:cNvSpPr>
          <p:nvPr/>
        </p:nvSpPr>
        <p:spPr>
          <a:xfrm>
            <a:off x="1046575" y="6114278"/>
            <a:ext cx="4914671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Projekte pro Jahr</a:t>
            </a: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72635FD9-0EA8-B947-097E-41785001D50F}"/>
              </a:ext>
            </a:extLst>
          </p:cNvPr>
          <p:cNvSpPr txBox="1">
            <a:spLocks/>
          </p:cNvSpPr>
          <p:nvPr/>
        </p:nvSpPr>
        <p:spPr>
          <a:xfrm>
            <a:off x="980465" y="4638734"/>
            <a:ext cx="4914672" cy="1148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</a:rPr>
              <a:t>über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</a:rPr>
              <a:t> </a:t>
            </a:r>
            <a:r>
              <a:rPr kumimoji="0" lang="de-DE" sz="110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/>
              </a:rPr>
              <a:t>2</a:t>
            </a:r>
            <a:r>
              <a:rPr lang="de-DE" sz="11000" b="1" dirty="0">
                <a:solidFill>
                  <a:srgbClr val="BCCF00"/>
                </a:solidFill>
                <a:latin typeface="Fago Pro"/>
              </a:rPr>
              <a:t>00</a:t>
            </a:r>
            <a:endParaRPr kumimoji="0" lang="de-DE" sz="11000" b="1" i="0" u="none" strike="noStrike" kern="1200" cap="none" spc="0" normalizeH="0" baseline="0" noProof="0" dirty="0">
              <a:ln>
                <a:noFill/>
              </a:ln>
              <a:solidFill>
                <a:srgbClr val="BCCF00"/>
              </a:solidFill>
              <a:effectLst/>
              <a:uLnTx/>
              <a:uFillTx/>
              <a:latin typeface="Fago Pro" panose="02000506040000020004" pitchFamily="50" charset="0"/>
              <a:ea typeface="+mj-ea"/>
              <a:cs typeface="+mj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B6196B-EDA0-0D13-12C5-FC5EBEA49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6AA8B69-D942-F992-8EF4-F5E14D81E26A}"/>
              </a:ext>
            </a:extLst>
          </p:cNvPr>
          <p:cNvGrpSpPr/>
          <p:nvPr/>
        </p:nvGrpSpPr>
        <p:grpSpPr>
          <a:xfrm>
            <a:off x="4732883" y="1052662"/>
            <a:ext cx="6691416" cy="5381780"/>
            <a:chOff x="4732883" y="755871"/>
            <a:chExt cx="7060430" cy="567857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17B9102-CFD4-5714-45CC-12BDA436E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7" b="96579" l="7500" r="96094">
                          <a14:foregroundMark x1="24375" y1="14308" x2="60000" y2="3733"/>
                          <a14:foregroundMark x1="60000" y1="3733" x2="77656" y2="18974"/>
                          <a14:foregroundMark x1="77656" y1="18974" x2="94844" y2="57854"/>
                          <a14:foregroundMark x1="94844" y1="57854" x2="86406" y2="72006"/>
                          <a14:foregroundMark x1="86406" y1="72006" x2="65000" y2="92535"/>
                          <a14:foregroundMark x1="65000" y1="92535" x2="43594" y2="93002"/>
                          <a14:foregroundMark x1="43594" y1="93002" x2="28906" y2="84603"/>
                          <a14:foregroundMark x1="28906" y1="84603" x2="8906" y2="59565"/>
                          <a14:foregroundMark x1="8906" y1="59565" x2="7500" y2="47589"/>
                          <a14:foregroundMark x1="7500" y1="47589" x2="19844" y2="29393"/>
                          <a14:foregroundMark x1="19844" y1="29393" x2="21250" y2="19907"/>
                          <a14:foregroundMark x1="39063" y1="9487" x2="45938" y2="4977"/>
                          <a14:foregroundMark x1="93750" y1="42146" x2="94219" y2="53499"/>
                          <a14:foregroundMark x1="62031" y1="93935" x2="48594" y2="96267"/>
                          <a14:foregroundMark x1="48594" y1="96267" x2="48281" y2="96579"/>
                          <a14:foregroundMark x1="76719" y1="12131" x2="76719" y2="12131"/>
                          <a14:foregroundMark x1="96094" y1="46501" x2="96094" y2="465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48345" y="755871"/>
              <a:ext cx="4044968" cy="4063929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9409E35-4171-2FFD-0DF2-609B6F393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7" b="96970" l="3882" r="96327">
                          <a14:foregroundMark x1="13431" y1="39394" x2="16159" y2="55455"/>
                          <a14:foregroundMark x1="16159" y1="55455" x2="9129" y2="54848"/>
                          <a14:foregroundMark x1="9129" y1="54848" x2="5142" y2="67727"/>
                          <a14:foregroundMark x1="5142" y1="67727" x2="7660" y2="78636"/>
                          <a14:foregroundMark x1="7660" y1="78636" x2="62225" y2="87879"/>
                          <a14:foregroundMark x1="62225" y1="87879" x2="79224" y2="84091"/>
                          <a14:foregroundMark x1="79224" y1="84091" x2="94229" y2="71818"/>
                          <a14:foregroundMark x1="94229" y1="71818" x2="91501" y2="62576"/>
                          <a14:foregroundMark x1="91501" y1="62576" x2="83526" y2="47121"/>
                          <a14:foregroundMark x1="83526" y1="47121" x2="82267" y2="37576"/>
                          <a14:foregroundMark x1="94019" y1="63485" x2="96642" y2="70303"/>
                          <a14:foregroundMark x1="5981" y1="72879" x2="4092" y2="64242"/>
                          <a14:foregroundMark x1="4092" y1="64242" x2="4092" y2="64091"/>
                          <a14:foregroundMark x1="36621" y1="10303" x2="47114" y2="9697"/>
                          <a14:foregroundMark x1="47114" y1="9697" x2="55824" y2="10758"/>
                          <a14:foregroundMark x1="55824" y1="10758" x2="53620" y2="19091"/>
                          <a14:foregroundMark x1="53620" y1="19091" x2="48269" y2="22727"/>
                          <a14:foregroundMark x1="62329" y1="47576" x2="63694" y2="58636"/>
                          <a14:foregroundMark x1="60756" y1="96970" x2="62644" y2="925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2883" y="2914298"/>
              <a:ext cx="5082875" cy="3520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75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2CA6A6C-372D-5F46-B352-B9D8E429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4" y="4532500"/>
            <a:ext cx="4477375" cy="85737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2+2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2+2 Backen </a:t>
            </a:r>
            <a:r>
              <a:rPr lang="de-DE" sz="2400" b="0" dirty="0" err="1">
                <a:latin typeface="Fago Pro"/>
              </a:rPr>
              <a:t>ausgeleichend</a:t>
            </a:r>
            <a:r>
              <a:rPr lang="de-DE" sz="2400" b="0" dirty="0">
                <a:latin typeface="Fago Pro"/>
              </a:rPr>
              <a:t> zentrisch spannend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Die zu bearbeitende Bohrung soll positionsgenau zur Spannstelle und einem weiteren Referenzdurchmesser stimmen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2+2 Ausgleichsfutter mit jeweils 2-Backen Paaren, die zueinander ausgleichend zentrisch spannen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Spannen von zylindrischen, rechteckigen und unregelmäßigen Werkstücken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Das Werkstück wird radial zentrische gespannt und durch den Ausgleich wird eine Überbestimmtheit verhindert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Einzelanfertigung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C42176C2-3CB2-1536-D097-4537628E641F}"/>
              </a:ext>
            </a:extLst>
          </p:cNvPr>
          <p:cNvSpPr txBox="1"/>
          <p:nvPr/>
        </p:nvSpPr>
        <p:spPr>
          <a:xfrm>
            <a:off x="414039" y="6472160"/>
            <a:ext cx="1043205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Ausgleichende Spannung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15A77D-E3F9-586C-EFD7-0F5135A0FD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5" r="4699"/>
          <a:stretch/>
        </p:blipFill>
        <p:spPr>
          <a:xfrm>
            <a:off x="1692347" y="1724500"/>
            <a:ext cx="2873710" cy="2808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790E2B5-4C89-960E-5CA5-12D594EE2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832" y="6031717"/>
            <a:ext cx="400106" cy="466790"/>
          </a:xfrm>
          <a:prstGeom prst="rect">
            <a:avLst/>
          </a:prstGeom>
        </p:spPr>
      </p:pic>
      <p:sp>
        <p:nvSpPr>
          <p:cNvPr id="2" name="Pfeil: nach links und rechts 1">
            <a:extLst>
              <a:ext uri="{FF2B5EF4-FFF2-40B4-BE49-F238E27FC236}">
                <a16:creationId xmlns:a16="http://schemas.microsoft.com/office/drawing/2014/main" id="{530F07E0-450E-9345-F971-D14CBB329749}"/>
              </a:ext>
            </a:extLst>
          </p:cNvPr>
          <p:cNvSpPr/>
          <p:nvPr/>
        </p:nvSpPr>
        <p:spPr>
          <a:xfrm>
            <a:off x="6155351" y="6197658"/>
            <a:ext cx="468000" cy="216000"/>
          </a:xfrm>
          <a:prstGeom prst="left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086D867-CF09-8859-05AB-33B2E8CA90D4}"/>
              </a:ext>
            </a:extLst>
          </p:cNvPr>
          <p:cNvSpPr txBox="1"/>
          <p:nvPr/>
        </p:nvSpPr>
        <p:spPr>
          <a:xfrm>
            <a:off x="5980299" y="6462205"/>
            <a:ext cx="823494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LARGE CLAMPING RANGE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971BFCC-9227-64B6-1C9E-F73913A14F57}"/>
              </a:ext>
            </a:extLst>
          </p:cNvPr>
          <p:cNvGrpSpPr/>
          <p:nvPr/>
        </p:nvGrpSpPr>
        <p:grpSpPr>
          <a:xfrm>
            <a:off x="2488680" y="6068636"/>
            <a:ext cx="807008" cy="646113"/>
            <a:chOff x="5633691" y="4032260"/>
            <a:chExt cx="807008" cy="646113"/>
          </a:xfrm>
        </p:grpSpPr>
        <p:pic>
          <p:nvPicPr>
            <p:cNvPr id="16" name="Grafik 15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AF52D900-2E36-A103-3FE6-24ED1B7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24851B-53B4-3428-B323-E188B4726C34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GRINDING</a:t>
              </a:r>
            </a:p>
          </p:txBody>
        </p:sp>
      </p:grpSp>
      <p:pic>
        <p:nvPicPr>
          <p:cNvPr id="18" name="Grafik 17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9FD383C3-8D92-32BF-0F8F-F730BD169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095" y="6126962"/>
            <a:ext cx="349938" cy="504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DEB3414-FA06-9BE6-73EA-68E1DA78763B}"/>
              </a:ext>
            </a:extLst>
          </p:cNvPr>
          <p:cNvSpPr txBox="1"/>
          <p:nvPr/>
        </p:nvSpPr>
        <p:spPr>
          <a:xfrm>
            <a:off x="3404226" y="6590099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7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Niederzugfutter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3-Backenfutter mit aktivem Niederzug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9400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Anforderung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Der zu bearbeitende Durchmesser fordert eine gute Parallelität zum Spanndurchmesser und der Anlagefläche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SCHUNK-Lösung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Niederzugfutter mit radialer Spannung und aktivem Niederzug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Anwendung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Spannung von Werkstücken mit höchster Anforderung an Planparallelität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Vorteil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Das Werkstück wird radial gespannt und sobald die Backen am Werkstück anliegen wird das Werkstück zusätzlich gegen die Anschlagsfläche gezogen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Anwendung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Typische Bearbeitung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Anspruch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Einzelanfertigung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D3D62259-FB16-DD38-E042-8C6F1F18A9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84" r="2599" b="1"/>
          <a:stretch/>
        </p:blipFill>
        <p:spPr>
          <a:xfrm>
            <a:off x="1318681" y="1623575"/>
            <a:ext cx="2809689" cy="2772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A912BF2-CBC5-D901-7746-1355F7825F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734" y="4594825"/>
            <a:ext cx="3305636" cy="8573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3E9061F-41E9-7C4D-DCB6-2B40A60EF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5581" y="4670791"/>
            <a:ext cx="775701" cy="72925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E342FA2-E824-E51F-8691-E2798F7651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2632" l="6009" r="90558">
                        <a14:foregroundMark x1="20601" y1="13158" x2="43777" y2="11579"/>
                        <a14:foregroundMark x1="43777" y1="11579" x2="71245" y2="22105"/>
                        <a14:foregroundMark x1="33476" y1="11053" x2="56223" y2="11579"/>
                        <a14:foregroundMark x1="56223" y1="11579" x2="60944" y2="14211"/>
                        <a14:foregroundMark x1="71245" y1="20526" x2="75966" y2="26316"/>
                        <a14:foregroundMark x1="54077" y1="10000" x2="34335" y2="10000"/>
                        <a14:foregroundMark x1="88412" y1="43158" x2="81545" y2="74737"/>
                        <a14:foregroundMark x1="81545" y1="74737" x2="60944" y2="87895"/>
                        <a14:foregroundMark x1="60944" y1="87895" x2="40343" y2="80000"/>
                        <a14:foregroundMark x1="40343" y1="80000" x2="16738" y2="60000"/>
                        <a14:foregroundMark x1="16738" y1="60000" x2="11159" y2="33684"/>
                        <a14:foregroundMark x1="11159" y1="33684" x2="11588" y2="30000"/>
                        <a14:foregroundMark x1="16738" y1="64211" x2="40343" y2="88947"/>
                        <a14:foregroundMark x1="15880" y1="61053" x2="30472" y2="85263"/>
                        <a14:foregroundMark x1="50644" y1="91579" x2="70815" y2="92632"/>
                        <a14:foregroundMark x1="90129" y1="56316" x2="87124" y2="75263"/>
                        <a14:foregroundMark x1="91845" y1="54211" x2="84979" y2="79474"/>
                        <a14:foregroundMark x1="84979" y1="79474" x2="78112" y2="88421"/>
                        <a14:foregroundMark x1="85408" y1="81579" x2="83691" y2="86842"/>
                        <a14:foregroundMark x1="6438" y1="51579" x2="22747" y2="76842"/>
                        <a14:foregroundMark x1="22747" y1="76842" x2="22747" y2="76842"/>
                        <a14:foregroundMark x1="46781" y1="6316" x2="32189" y2="8421"/>
                        <a14:foregroundMark x1="81545" y1="30000" x2="66524" y2="14737"/>
                        <a14:foregroundMark x1="38627" y1="7368" x2="6009" y2="3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804" y="4689985"/>
            <a:ext cx="815736" cy="665193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63DB016-8D07-A756-F16B-4922181AE34B}"/>
              </a:ext>
            </a:extLst>
          </p:cNvPr>
          <p:cNvGrpSpPr/>
          <p:nvPr/>
        </p:nvGrpSpPr>
        <p:grpSpPr>
          <a:xfrm>
            <a:off x="441653" y="6082202"/>
            <a:ext cx="807008" cy="635246"/>
            <a:chOff x="7295809" y="2826273"/>
            <a:chExt cx="807008" cy="635246"/>
          </a:xfrm>
        </p:grpSpPr>
        <p:pic>
          <p:nvPicPr>
            <p:cNvPr id="4" name="Grafik 3" descr="Glücksspielchips Silhouette">
              <a:extLst>
                <a:ext uri="{FF2B5EF4-FFF2-40B4-BE49-F238E27FC236}">
                  <a16:creationId xmlns:a16="http://schemas.microsoft.com/office/drawing/2014/main" id="{B0834CE3-48FD-F7FB-6874-E0694CA3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5988053-7267-5325-9DCE-2F4C477F1B39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Komplexe Geometrie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87D946E-EFE8-1D4F-D716-6D2236115919}"/>
              </a:ext>
            </a:extLst>
          </p:cNvPr>
          <p:cNvGrpSpPr/>
          <p:nvPr/>
        </p:nvGrpSpPr>
        <p:grpSpPr>
          <a:xfrm>
            <a:off x="2488680" y="6068636"/>
            <a:ext cx="807008" cy="646113"/>
            <a:chOff x="5633691" y="4032260"/>
            <a:chExt cx="807008" cy="646113"/>
          </a:xfrm>
        </p:grpSpPr>
        <p:pic>
          <p:nvPicPr>
            <p:cNvPr id="15" name="Grafik 14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369BC0B9-614D-CADC-E164-1FD3FE57E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98F75BE-DD68-64EF-815D-E6FA33EFD72D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GRINDING</a:t>
              </a:r>
            </a:p>
          </p:txBody>
        </p:sp>
      </p:grpSp>
      <p:pic>
        <p:nvPicPr>
          <p:cNvPr id="23" name="Grafik 2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C0357F2E-DB41-C424-A28D-0D3AAEA323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3095" y="6126962"/>
            <a:ext cx="349938" cy="5040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00BA9669-D7ED-CC53-3729-011D2F6CACA4}"/>
              </a:ext>
            </a:extLst>
          </p:cNvPr>
          <p:cNvSpPr txBox="1"/>
          <p:nvPr/>
        </p:nvSpPr>
        <p:spPr>
          <a:xfrm>
            <a:off x="3404226" y="6590099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Drehen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353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EBF52F-9C1D-838E-DCFD-0437610DEA5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9225" y="6384925"/>
            <a:ext cx="61277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19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10739497" cy="1621116"/>
          </a:xfrm>
        </p:spPr>
        <p:txBody>
          <a:bodyPr/>
          <a:lstStyle/>
          <a:p>
            <a:r>
              <a:rPr lang="de-DE">
                <a:latin typeface="Fago Pro"/>
              </a:rPr>
              <a:t>Ihre Erfolgsfaktoren:</a:t>
            </a:r>
            <a:br>
              <a:rPr lang="de-DE"/>
            </a:br>
            <a:r>
              <a:rPr lang="de-DE">
                <a:latin typeface="Fago Pro"/>
              </a:rPr>
              <a:t>Professionelles</a:t>
            </a:r>
            <a:r>
              <a:rPr lang="de-DE">
                <a:solidFill>
                  <a:schemeClr val="accent3"/>
                </a:solidFill>
                <a:latin typeface="Fago Pro"/>
              </a:rPr>
              <a:t> Projektmanagement </a:t>
            </a:r>
            <a:r>
              <a:rPr lang="de-DE">
                <a:solidFill>
                  <a:srgbClr val="003D6A"/>
                </a:solidFill>
                <a:latin typeface="Fago Pro"/>
              </a:rPr>
              <a:t>und </a:t>
            </a:r>
            <a:br>
              <a:rPr lang="de-DE">
                <a:latin typeface="Fago Pro"/>
              </a:rPr>
            </a:br>
            <a:r>
              <a:rPr lang="de-DE">
                <a:solidFill>
                  <a:srgbClr val="003D6A"/>
                </a:solidFill>
                <a:latin typeface="Fago Pro"/>
              </a:rPr>
              <a:t>höchste </a:t>
            </a:r>
            <a:r>
              <a:rPr lang="de-DE">
                <a:solidFill>
                  <a:schemeClr val="accent3"/>
                </a:solidFill>
                <a:latin typeface="Fago Pro"/>
              </a:rPr>
              <a:t>Technologie-Kompetenz </a:t>
            </a:r>
            <a:endParaRPr lang="de-DE">
              <a:solidFill>
                <a:schemeClr val="accent3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 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DDB806-3E8F-4DBF-B073-0D6F0A19A13D}"/>
              </a:ext>
            </a:extLst>
          </p:cNvPr>
          <p:cNvSpPr txBox="1"/>
          <p:nvPr/>
        </p:nvSpPr>
        <p:spPr>
          <a:xfrm>
            <a:off x="2129371" y="6098830"/>
            <a:ext cx="1602464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Automotive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6420C7-C047-4760-AC32-A180763C5D77}"/>
              </a:ext>
            </a:extLst>
          </p:cNvPr>
          <p:cNvSpPr txBox="1"/>
          <p:nvPr/>
        </p:nvSpPr>
        <p:spPr>
          <a:xfrm>
            <a:off x="4878882" y="6098829"/>
            <a:ext cx="1602464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Optics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F196482-189C-4741-B9A6-F2BE93FE1EEE}"/>
              </a:ext>
            </a:extLst>
          </p:cNvPr>
          <p:cNvSpPr txBox="1"/>
          <p:nvPr/>
        </p:nvSpPr>
        <p:spPr>
          <a:xfrm>
            <a:off x="7414575" y="6098828"/>
            <a:ext cx="2406976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Machine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Tools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052D8C3-804C-4B59-9FB4-9CACDBEFF278}"/>
              </a:ext>
            </a:extLst>
          </p:cNvPr>
          <p:cNvSpPr txBox="1"/>
          <p:nvPr/>
        </p:nvSpPr>
        <p:spPr>
          <a:xfrm>
            <a:off x="7414575" y="4068895"/>
            <a:ext cx="2406976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Aerospace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90F80F-FCDB-F496-8055-FE8DB5B9296A}"/>
              </a:ext>
            </a:extLst>
          </p:cNvPr>
          <p:cNvSpPr txBox="1"/>
          <p:nvPr/>
        </p:nvSpPr>
        <p:spPr>
          <a:xfrm>
            <a:off x="1292303" y="4068895"/>
            <a:ext cx="3276600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eMobility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F27531-26F2-6022-BDC0-25B141691CDF}"/>
              </a:ext>
            </a:extLst>
          </p:cNvPr>
          <p:cNvSpPr txBox="1"/>
          <p:nvPr/>
        </p:nvSpPr>
        <p:spPr>
          <a:xfrm>
            <a:off x="4390243" y="4068895"/>
            <a:ext cx="2493265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 err="1">
                <a:solidFill>
                  <a:srgbClr val="003D6A"/>
                </a:solidFill>
                <a:latin typeface="Fago Pro"/>
              </a:rPr>
              <a:t>LifeScience</a:t>
            </a:r>
            <a:br>
              <a:rPr lang="de-DE" sz="2000">
                <a:solidFill>
                  <a:srgbClr val="003D6A"/>
                </a:solidFill>
                <a:latin typeface="Fago Pro"/>
              </a:rPr>
            </a:br>
            <a:endParaRPr lang="de-DE" sz="2000">
              <a:solidFill>
                <a:srgbClr val="003D6A"/>
              </a:solidFill>
              <a:latin typeface="Fago Pro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DD93C70-DE62-E60B-F71F-63BCB7CF7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139" y="2749897"/>
            <a:ext cx="2254928" cy="126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FE179E5-4539-D953-E854-A64D9275D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56"/>
          <a:stretch/>
        </p:blipFill>
        <p:spPr>
          <a:xfrm>
            <a:off x="4646869" y="2749897"/>
            <a:ext cx="2254928" cy="1258736"/>
          </a:xfrm>
          <a:prstGeom prst="rect">
            <a:avLst/>
          </a:prstGeom>
        </p:spPr>
      </p:pic>
      <p:pic>
        <p:nvPicPr>
          <p:cNvPr id="13" name="Picture 2" descr="ELEKTROMOTOREN FÜR TURBINEN industrieller und jeglicher Art">
            <a:extLst>
              <a:ext uri="{FF2B5EF4-FFF2-40B4-BE49-F238E27FC236}">
                <a16:creationId xmlns:a16="http://schemas.microsoft.com/office/drawing/2014/main" id="{FF43500B-069D-6228-7AE5-22D60EB62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2" b="5350"/>
          <a:stretch/>
        </p:blipFill>
        <p:spPr bwMode="auto">
          <a:xfrm>
            <a:off x="7490599" y="2742100"/>
            <a:ext cx="2254928" cy="126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DAE128-6149-D05E-C723-A123B72FB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26529" b="1615"/>
          <a:stretch/>
        </p:blipFill>
        <p:spPr bwMode="auto">
          <a:xfrm>
            <a:off x="4646869" y="4785604"/>
            <a:ext cx="2254928" cy="12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0864E5-E2CB-45CD-9F93-57671A18D5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2" t="6843" r="3468" b="15018"/>
          <a:stretch/>
        </p:blipFill>
        <p:spPr>
          <a:xfrm>
            <a:off x="1809073" y="4785604"/>
            <a:ext cx="2248994" cy="1260000"/>
          </a:xfrm>
          <a:prstGeom prst="rect">
            <a:avLst/>
          </a:prstGeom>
        </p:spPr>
      </p:pic>
      <p:pic>
        <p:nvPicPr>
          <p:cNvPr id="1026" name="Picture 2" descr="Doppelgreifer EGU">
            <a:extLst>
              <a:ext uri="{FF2B5EF4-FFF2-40B4-BE49-F238E27FC236}">
                <a16:creationId xmlns:a16="http://schemas.microsoft.com/office/drawing/2014/main" id="{BB8CBDE9-C896-43C4-8AF9-7CD13F915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415"/>
          <a:stretch/>
        </p:blipFill>
        <p:spPr bwMode="auto">
          <a:xfrm>
            <a:off x="7490599" y="4787820"/>
            <a:ext cx="2254927" cy="12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2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9B80B-ABE0-3BE1-51C3-E9AA30E4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98831-659C-0D91-AAF3-BF437F2F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455004" cy="1020318"/>
          </a:xfrm>
        </p:spPr>
        <p:txBody>
          <a:bodyPr/>
          <a:lstStyle/>
          <a:p>
            <a:r>
              <a:rPr lang="de-DE" sz="3200">
                <a:latin typeface="+mn-lt"/>
                <a:cs typeface="Calibri"/>
              </a:rPr>
              <a:t>4 Ebenen der </a:t>
            </a:r>
            <a:r>
              <a:rPr lang="de-DE" sz="3200">
                <a:solidFill>
                  <a:schemeClr val="accent3"/>
                </a:solidFill>
                <a:latin typeface="+mn-lt"/>
                <a:cs typeface="Calibri"/>
              </a:rPr>
              <a:t>Partnerschaft </a:t>
            </a:r>
            <a:r>
              <a:rPr lang="de-DE" sz="3200">
                <a:solidFill>
                  <a:srgbClr val="003D6A"/>
                </a:solidFill>
                <a:latin typeface="+mn-lt"/>
                <a:cs typeface="Calibri"/>
              </a:rPr>
              <a:t>- SCHUNK bietet mehr</a:t>
            </a:r>
            <a:endParaRPr lang="de-DE" sz="3200">
              <a:solidFill>
                <a:srgbClr val="003D6A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B05104-E1BF-78EF-8945-543913170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9B7201-32FF-ABA1-D7CD-FC06BF6C07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- Sonderspanntechnik</a:t>
            </a:r>
          </a:p>
        </p:txBody>
      </p:sp>
      <p:sp>
        <p:nvSpPr>
          <p:cNvPr id="30" name="Rechteck 12">
            <a:extLst>
              <a:ext uri="{FF2B5EF4-FFF2-40B4-BE49-F238E27FC236}">
                <a16:creationId xmlns:a16="http://schemas.microsoft.com/office/drawing/2014/main" id="{C99B5A91-9429-726C-9C34-11F6D9C28D5E}"/>
              </a:ext>
            </a:extLst>
          </p:cNvPr>
          <p:cNvSpPr>
            <a:spLocks/>
          </p:cNvSpPr>
          <p:nvPr/>
        </p:nvSpPr>
        <p:spPr>
          <a:xfrm>
            <a:off x="719037" y="2196129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de-DE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  <a:endParaRPr kumimoji="0" lang="de-DE" sz="2000" b="1" i="0" u="none" strike="noStrike" kern="1200" cap="none" spc="0" normalizeH="0" baseline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sym typeface="+mn-lt"/>
            </a:endParaRPr>
          </a:p>
        </p:txBody>
      </p:sp>
      <p:sp>
        <p:nvSpPr>
          <p:cNvPr id="31" name="Rechteck 17">
            <a:extLst>
              <a:ext uri="{FF2B5EF4-FFF2-40B4-BE49-F238E27FC236}">
                <a16:creationId xmlns:a16="http://schemas.microsoft.com/office/drawing/2014/main" id="{6D691855-060D-9FEC-B306-90FC297DBFE7}"/>
              </a:ext>
            </a:extLst>
          </p:cNvPr>
          <p:cNvSpPr>
            <a:spLocks/>
          </p:cNvSpPr>
          <p:nvPr/>
        </p:nvSpPr>
        <p:spPr>
          <a:xfrm>
            <a:off x="719037" y="3295558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32" name="Rechteck 23">
            <a:extLst>
              <a:ext uri="{FF2B5EF4-FFF2-40B4-BE49-F238E27FC236}">
                <a16:creationId xmlns:a16="http://schemas.microsoft.com/office/drawing/2014/main" id="{76AD2340-46CF-1154-7A34-6856DB72EB61}"/>
              </a:ext>
            </a:extLst>
          </p:cNvPr>
          <p:cNvSpPr>
            <a:spLocks/>
          </p:cNvSpPr>
          <p:nvPr/>
        </p:nvSpPr>
        <p:spPr>
          <a:xfrm>
            <a:off x="719037" y="4399151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33" name="Rechteck 34">
            <a:extLst>
              <a:ext uri="{FF2B5EF4-FFF2-40B4-BE49-F238E27FC236}">
                <a16:creationId xmlns:a16="http://schemas.microsoft.com/office/drawing/2014/main" id="{4DF938BF-105B-8F38-576E-89A7D18AEC8F}"/>
              </a:ext>
            </a:extLst>
          </p:cNvPr>
          <p:cNvSpPr>
            <a:spLocks/>
          </p:cNvSpPr>
          <p:nvPr/>
        </p:nvSpPr>
        <p:spPr>
          <a:xfrm>
            <a:off x="719037" y="548986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F145691-B7D3-EC23-4749-16ACA389DF58}"/>
              </a:ext>
            </a:extLst>
          </p:cNvPr>
          <p:cNvSpPr txBox="1"/>
          <p:nvPr/>
        </p:nvSpPr>
        <p:spPr>
          <a:xfrm>
            <a:off x="2090313" y="2227466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kumimoji="0" lang="de-DE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Komponenten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D0E73AA-A864-25DE-2554-505BE5FE8028}"/>
              </a:ext>
            </a:extLst>
          </p:cNvPr>
          <p:cNvSpPr txBox="1"/>
          <p:nvPr/>
        </p:nvSpPr>
        <p:spPr>
          <a:xfrm>
            <a:off x="2090313" y="3197450"/>
            <a:ext cx="2984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>
                <a:solidFill>
                  <a:schemeClr val="accent2"/>
                </a:solidFill>
              </a:rPr>
              <a:t>Kundenspezifische  </a:t>
            </a:r>
            <a:r>
              <a:rPr kumimoji="0" lang="de-DE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Komponenten</a:t>
            </a:r>
            <a:endParaRPr lang="de-DE" sz="1800" b="1">
              <a:solidFill>
                <a:schemeClr val="accent2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3B10BED-56D4-AEC5-8770-7D79AE401DF1}"/>
              </a:ext>
            </a:extLst>
          </p:cNvPr>
          <p:cNvSpPr txBox="1"/>
          <p:nvPr/>
        </p:nvSpPr>
        <p:spPr>
          <a:xfrm>
            <a:off x="2090313" y="4434134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>
                <a:solidFill>
                  <a:schemeClr val="accent2"/>
                </a:solidFill>
              </a:rPr>
              <a:t>Großprojekte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DF24487-3F52-3190-733E-1353370FC731}"/>
              </a:ext>
            </a:extLst>
          </p:cNvPr>
          <p:cNvSpPr txBox="1"/>
          <p:nvPr/>
        </p:nvSpPr>
        <p:spPr>
          <a:xfrm>
            <a:off x="2090313" y="5537468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lang="de-DE" sz="1800" b="1">
                <a:solidFill>
                  <a:schemeClr val="accent2"/>
                </a:solidFill>
              </a:rPr>
              <a:t>Maschinen</a:t>
            </a:r>
            <a:endParaRPr lang="de-DE"/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07BEBE3-3DC1-560D-AAFB-F436D7241FD5}"/>
              </a:ext>
            </a:extLst>
          </p:cNvPr>
          <p:cNvCxnSpPr>
            <a:cxnSpLocks/>
          </p:cNvCxnSpPr>
          <p:nvPr/>
        </p:nvCxnSpPr>
        <p:spPr>
          <a:xfrm>
            <a:off x="2090312" y="2963799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626D8D71-926C-C4D9-B257-429E0C9B0CA0}"/>
              </a:ext>
            </a:extLst>
          </p:cNvPr>
          <p:cNvCxnSpPr>
            <a:cxnSpLocks/>
          </p:cNvCxnSpPr>
          <p:nvPr/>
        </p:nvCxnSpPr>
        <p:spPr>
          <a:xfrm>
            <a:off x="2090312" y="4067133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7CC23C69-3789-1AE5-FB90-2029E0D14037}"/>
              </a:ext>
            </a:extLst>
          </p:cNvPr>
          <p:cNvCxnSpPr>
            <a:cxnSpLocks/>
          </p:cNvCxnSpPr>
          <p:nvPr/>
        </p:nvCxnSpPr>
        <p:spPr>
          <a:xfrm>
            <a:off x="2090312" y="5170467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138D3E0E-E892-9E9F-C794-11DDD0CBA1C0}"/>
              </a:ext>
            </a:extLst>
          </p:cNvPr>
          <p:cNvCxnSpPr>
            <a:cxnSpLocks/>
          </p:cNvCxnSpPr>
          <p:nvPr/>
        </p:nvCxnSpPr>
        <p:spPr>
          <a:xfrm>
            <a:off x="2090312" y="6273800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E9EAF8B1-0EC7-568C-8BE0-BD5AB37F7905}"/>
              </a:ext>
            </a:extLst>
          </p:cNvPr>
          <p:cNvSpPr/>
          <p:nvPr/>
        </p:nvSpPr>
        <p:spPr>
          <a:xfrm>
            <a:off x="658813" y="2864453"/>
            <a:ext cx="8404505" cy="2421223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5C6F878-1A15-62AF-A299-1994CFCF63FC}"/>
              </a:ext>
            </a:extLst>
          </p:cNvPr>
          <p:cNvSpPr txBox="1"/>
          <p:nvPr/>
        </p:nvSpPr>
        <p:spPr>
          <a:xfrm>
            <a:off x="9162648" y="3914783"/>
            <a:ext cx="259526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SCHUNK Engineering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651D0C-5461-1605-752B-D137F5A6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" r="4699"/>
          <a:stretch/>
        </p:blipFill>
        <p:spPr>
          <a:xfrm>
            <a:off x="6567316" y="4187407"/>
            <a:ext cx="957908" cy="936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7C041C5-A584-9909-4DE4-0EFB3F4BD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4" r="2599" b="1"/>
          <a:stretch/>
        </p:blipFill>
        <p:spPr>
          <a:xfrm>
            <a:off x="6590150" y="3090699"/>
            <a:ext cx="912240" cy="900000"/>
          </a:xfrm>
          <a:prstGeom prst="rect">
            <a:avLst/>
          </a:prstGeom>
        </p:spPr>
      </p:pic>
      <p:pic>
        <p:nvPicPr>
          <p:cNvPr id="19" name="Grafik 18">
            <a:hlinkClick r:id="" action="ppaction://noaction"/>
            <a:extLst>
              <a:ext uri="{FF2B5EF4-FFF2-40B4-BE49-F238E27FC236}">
                <a16:creationId xmlns:a16="http://schemas.microsoft.com/office/drawing/2014/main" id="{FF1B6D88-44E8-27A1-42E3-C96E8A8FAE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46" y="2137453"/>
            <a:ext cx="71824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3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: Fünfeck 4">
            <a:extLst>
              <a:ext uri="{FF2B5EF4-FFF2-40B4-BE49-F238E27FC236}">
                <a16:creationId xmlns:a16="http://schemas.microsoft.com/office/drawing/2014/main" id="{9AB50768-D749-B3CA-2CF3-E1DE08930E2B}"/>
              </a:ext>
            </a:extLst>
          </p:cNvPr>
          <p:cNvSpPr/>
          <p:nvPr/>
        </p:nvSpPr>
        <p:spPr>
          <a:xfrm>
            <a:off x="897735" y="3699979"/>
            <a:ext cx="10396530" cy="864481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BCB364-A8FF-4BF0-ADBF-AF9C2499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  <a:latin typeface="Fago Pro"/>
              </a:rPr>
              <a:t>40 Mitarbeiter </a:t>
            </a:r>
            <a:r>
              <a:rPr lang="de-DE" dirty="0">
                <a:latin typeface="Fago Pro"/>
              </a:rPr>
              <a:t> - ein Ziel:</a:t>
            </a:r>
            <a:br>
              <a:rPr lang="de-DE" dirty="0"/>
            </a:br>
            <a:r>
              <a:rPr lang="de-DE" dirty="0">
                <a:latin typeface="Fago Pro"/>
              </a:rPr>
              <a:t>Ihr Projekt zum Erfolg bringen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75DD30-3396-47AB-8341-313EA401A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B11B0B-5B2D-476B-B812-CD6697F3F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- </a:t>
            </a:r>
            <a:r>
              <a:rPr lang="de-DE" dirty="0" err="1">
                <a:latin typeface="Fago Pro"/>
              </a:rPr>
              <a:t>Pitchdeck</a:t>
            </a:r>
            <a:endParaRPr lang="de-DE" dirty="0">
              <a:latin typeface="Fago Pro"/>
            </a:endParaRPr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F27E702D-84F4-4F48-A7C5-3F8815061DEF}"/>
              </a:ext>
            </a:extLst>
          </p:cNvPr>
          <p:cNvSpPr/>
          <p:nvPr/>
        </p:nvSpPr>
        <p:spPr>
          <a:xfrm>
            <a:off x="341790" y="3165242"/>
            <a:ext cx="2463055" cy="733331"/>
          </a:xfrm>
          <a:prstGeom prst="snip2Diag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de-DE">
                <a:solidFill>
                  <a:schemeClr val="tx2"/>
                </a:solidFill>
                <a:latin typeface="Fago Pro"/>
              </a:rPr>
              <a:t>Engineering 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Vertrieb</a:t>
            </a:r>
          </a:p>
        </p:txBody>
      </p:sp>
      <p:sp>
        <p:nvSpPr>
          <p:cNvPr id="8" name="Rechteck: diagonal liegende Ecken abgeschnitten 7">
            <a:extLst>
              <a:ext uri="{FF2B5EF4-FFF2-40B4-BE49-F238E27FC236}">
                <a16:creationId xmlns:a16="http://schemas.microsoft.com/office/drawing/2014/main" id="{29E5382A-611A-4AC2-8929-51ABBFF7C8B0}"/>
              </a:ext>
            </a:extLst>
          </p:cNvPr>
          <p:cNvSpPr/>
          <p:nvPr/>
        </p:nvSpPr>
        <p:spPr>
          <a:xfrm>
            <a:off x="2050799" y="4216933"/>
            <a:ext cx="2381061" cy="733331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Projektmanagement</a:t>
            </a:r>
          </a:p>
        </p:txBody>
      </p:sp>
      <p:sp>
        <p:nvSpPr>
          <p:cNvPr id="9" name="Rechteck: diagonal liegende Ecken abgeschnitten 8">
            <a:extLst>
              <a:ext uri="{FF2B5EF4-FFF2-40B4-BE49-F238E27FC236}">
                <a16:creationId xmlns:a16="http://schemas.microsoft.com/office/drawing/2014/main" id="{59A80992-9BF2-431A-A790-D4A2DD2C6DDB}"/>
              </a:ext>
            </a:extLst>
          </p:cNvPr>
          <p:cNvSpPr/>
          <p:nvPr/>
        </p:nvSpPr>
        <p:spPr>
          <a:xfrm>
            <a:off x="4686394" y="3165242"/>
            <a:ext cx="2381061" cy="733331"/>
          </a:xfrm>
          <a:prstGeom prst="snip2Diag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Konstruktion</a:t>
            </a:r>
          </a:p>
        </p:txBody>
      </p:sp>
      <p:sp>
        <p:nvSpPr>
          <p:cNvPr id="10" name="Rechteck: diagonal liegende Ecken abgeschnitten 9">
            <a:extLst>
              <a:ext uri="{FF2B5EF4-FFF2-40B4-BE49-F238E27FC236}">
                <a16:creationId xmlns:a16="http://schemas.microsoft.com/office/drawing/2014/main" id="{5AA4D96A-07E4-44B2-9B51-9FF00E2AC6A5}"/>
              </a:ext>
            </a:extLst>
          </p:cNvPr>
          <p:cNvSpPr/>
          <p:nvPr/>
        </p:nvSpPr>
        <p:spPr>
          <a:xfrm>
            <a:off x="6160045" y="4272310"/>
            <a:ext cx="2381061" cy="733331"/>
          </a:xfrm>
          <a:prstGeom prst="snip2Diag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Fertigung und Montage</a:t>
            </a:r>
          </a:p>
        </p:txBody>
      </p:sp>
      <p:sp>
        <p:nvSpPr>
          <p:cNvPr id="11" name="Rechteck: diagonal liegende Ecken abgeschnitten 10">
            <a:extLst>
              <a:ext uri="{FF2B5EF4-FFF2-40B4-BE49-F238E27FC236}">
                <a16:creationId xmlns:a16="http://schemas.microsoft.com/office/drawing/2014/main" id="{AB2379A8-50E3-470D-90CD-7A2ED80A06E4}"/>
              </a:ext>
            </a:extLst>
          </p:cNvPr>
          <p:cNvSpPr/>
          <p:nvPr/>
        </p:nvSpPr>
        <p:spPr>
          <a:xfrm>
            <a:off x="8387154" y="3198431"/>
            <a:ext cx="2381061" cy="733331"/>
          </a:xfrm>
          <a:prstGeom prst="snip2Diag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Service- und After Sales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60ED4B4-1228-4640-B56A-7DE333C07E40}"/>
              </a:ext>
            </a:extLst>
          </p:cNvPr>
          <p:cNvSpPr txBox="1"/>
          <p:nvPr/>
        </p:nvSpPr>
        <p:spPr>
          <a:xfrm>
            <a:off x="5861050" y="2971800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973F3CC-2588-458F-9BA9-2262F328518D}"/>
              </a:ext>
            </a:extLst>
          </p:cNvPr>
          <p:cNvSpPr txBox="1"/>
          <p:nvPr/>
        </p:nvSpPr>
        <p:spPr>
          <a:xfrm>
            <a:off x="326749" y="2430825"/>
            <a:ext cx="3488320" cy="7537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 dirty="0" err="1">
                <a:solidFill>
                  <a:srgbClr val="003D6A"/>
                </a:solidFill>
                <a:latin typeface="Fago Pro"/>
              </a:rPr>
              <a:t>Spezialistenteam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 dirty="0">
                <a:solidFill>
                  <a:srgbClr val="003D6A"/>
                </a:solidFill>
                <a:latin typeface="Fago Pro"/>
              </a:rPr>
              <a:t>2 P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roduktbereiche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Richtpreis- und Vorabkalkulation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053688D-ED0D-427E-9970-246B88A52CF7}"/>
              </a:ext>
            </a:extLst>
          </p:cNvPr>
          <p:cNvSpPr txBox="1"/>
          <p:nvPr/>
        </p:nvSpPr>
        <p:spPr>
          <a:xfrm>
            <a:off x="1974158" y="5112796"/>
            <a:ext cx="3886891" cy="12715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Zentrale Koordination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Branchenspezifisches Anforderungs-management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Zeit-/Kosten-/Terminplanung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435AD54-2A3A-4A6B-8FC1-19F1701701DD}"/>
              </a:ext>
            </a:extLst>
          </p:cNvPr>
          <p:cNvSpPr txBox="1"/>
          <p:nvPr/>
        </p:nvSpPr>
        <p:spPr>
          <a:xfrm>
            <a:off x="4686394" y="2359190"/>
            <a:ext cx="3886891" cy="127155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Konzeptentwicklung</a:t>
            </a:r>
          </a:p>
          <a:p>
            <a:pPr marL="342900" marR="0" lvl="0" indent="-34290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Mechanik/Hydraulik</a:t>
            </a:r>
            <a:endParaRPr lang="de-DE"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FEM-Simulation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/>
            </a:pP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74497E9-5347-4310-B1C9-AF7C02E3AA28}"/>
              </a:ext>
            </a:extLst>
          </p:cNvPr>
          <p:cNvSpPr txBox="1"/>
          <p:nvPr/>
        </p:nvSpPr>
        <p:spPr>
          <a:xfrm>
            <a:off x="8311157" y="2225227"/>
            <a:ext cx="4101203" cy="96463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Support in 34 INTECs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Reparatur-/Wartung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Ad-hoc Service bei </a:t>
            </a:r>
            <a:br>
              <a:rPr lang="de-DE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Produktionsstillstand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EE90DC3-2828-4280-9545-108C4DC38FDD}"/>
              </a:ext>
            </a:extLst>
          </p:cNvPr>
          <p:cNvSpPr txBox="1"/>
          <p:nvPr/>
        </p:nvSpPr>
        <p:spPr>
          <a:xfrm>
            <a:off x="6243527" y="5077179"/>
            <a:ext cx="3886891" cy="12715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Höchste Qualitätsansprüche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Fertigung von Kleinserien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Weltweites Lieferanten-Netzwerk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2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C568B-3971-46E5-949C-138C13E1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855056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Vertriebsleitung Spanntechnik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4FDC7-E661-4E51-8F3B-82BB3D0A7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B1A441E-2E4B-42B3-B002-82037B27BBF0}"/>
              </a:ext>
            </a:extLst>
          </p:cNvPr>
          <p:cNvSpPr txBox="1"/>
          <p:nvPr/>
        </p:nvSpPr>
        <p:spPr>
          <a:xfrm>
            <a:off x="3866954" y="2170170"/>
            <a:ext cx="419665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Markus Michelberger</a:t>
            </a:r>
            <a:endParaRPr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+49-7572-7614-1034</a:t>
            </a:r>
            <a:endParaRPr lang="de-DE" dirty="0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</a:t>
            </a: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markus.michelberger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FFF8D9-41DA-87E1-38A9-C6A489FCE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32"/>
          <a:stretch/>
        </p:blipFill>
        <p:spPr>
          <a:xfrm>
            <a:off x="658814" y="2182632"/>
            <a:ext cx="2451010" cy="26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6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C568B-3971-46E5-949C-138C13E11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Team Produktvertrieb</a:t>
            </a:r>
            <a:br>
              <a:rPr lang="de-DE" dirty="0">
                <a:latin typeface="Fago Pro"/>
              </a:rPr>
            </a:br>
            <a:r>
              <a:rPr lang="de-DE" dirty="0">
                <a:latin typeface="Fago Pro"/>
              </a:rPr>
              <a:t>Drehfutter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C166D0-E944-4440-99EB-B9A764FAF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4FDC7-E661-4E51-8F3B-82BB3D0A7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 Engineering 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32FF783-BB3D-4513-893E-6CD9CBB28672}"/>
              </a:ext>
            </a:extLst>
          </p:cNvPr>
          <p:cNvSpPr txBox="1"/>
          <p:nvPr/>
        </p:nvSpPr>
        <p:spPr>
          <a:xfrm>
            <a:off x="8066002" y="1883989"/>
            <a:ext cx="338708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Josef Bischofberger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+49-7572-7614-1038</a:t>
            </a: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josef.bischofberger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86EBF7E-2FFC-40DC-99BF-5238848937A5}"/>
              </a:ext>
            </a:extLst>
          </p:cNvPr>
          <p:cNvSpPr txBox="1"/>
          <p:nvPr/>
        </p:nvSpPr>
        <p:spPr>
          <a:xfrm>
            <a:off x="2188796" y="3456683"/>
            <a:ext cx="295261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Julian Jäggle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+49-7572-7614-1242</a:t>
            </a:r>
            <a:endParaRPr lang="de-DE" dirty="0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julian.jaeggle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A28908B-4195-4E2A-9DA1-3EF7A462B37F}"/>
              </a:ext>
            </a:extLst>
          </p:cNvPr>
          <p:cNvSpPr txBox="1"/>
          <p:nvPr/>
        </p:nvSpPr>
        <p:spPr>
          <a:xfrm>
            <a:off x="2190129" y="5032996"/>
            <a:ext cx="3489772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Dominikus Holstein</a:t>
            </a:r>
            <a:endParaRPr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+49-7572-7614-1131</a:t>
            </a:r>
            <a:endParaRPr lang="de-DE" dirty="0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dominikus.holstein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B1A441E-2E4B-42B3-B002-82037B27BBF0}"/>
              </a:ext>
            </a:extLst>
          </p:cNvPr>
          <p:cNvSpPr txBox="1"/>
          <p:nvPr/>
        </p:nvSpPr>
        <p:spPr>
          <a:xfrm>
            <a:off x="2191425" y="1880366"/>
            <a:ext cx="3220925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Andreas Holstein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Teamleitung </a:t>
            </a: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+49-7572-7614-1037</a:t>
            </a:r>
            <a:endParaRPr lang="de-DE" dirty="0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andreas.holstein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7BF6754-DD5C-42E8-A503-D4D556BB0686}"/>
              </a:ext>
            </a:extLst>
          </p:cNvPr>
          <p:cNvSpPr txBox="1"/>
          <p:nvPr/>
        </p:nvSpPr>
        <p:spPr>
          <a:xfrm>
            <a:off x="8066001" y="3423547"/>
            <a:ext cx="325611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Michael Göttle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+49-7572-7614-1094</a:t>
            </a:r>
            <a:endParaRPr lang="de-DE" dirty="0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michael.goettle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6FAA633-4C3F-CAB0-747E-B6269E56692D}"/>
              </a:ext>
            </a:extLst>
          </p:cNvPr>
          <p:cNvSpPr txBox="1"/>
          <p:nvPr/>
        </p:nvSpPr>
        <p:spPr>
          <a:xfrm>
            <a:off x="8066001" y="5028020"/>
            <a:ext cx="325611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Aleksei </a:t>
            </a:r>
            <a:r>
              <a:rPr lang="de-DE" sz="2400" dirty="0" err="1">
                <a:solidFill>
                  <a:srgbClr val="003D6A"/>
                </a:solidFill>
              </a:rPr>
              <a:t>Kochurov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+49-7572-7614-1176</a:t>
            </a: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aleksei.kochurov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A93499-DB17-04F3-ABBB-75C0A20F8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5"/>
          <a:stretch/>
        </p:blipFill>
        <p:spPr>
          <a:xfrm>
            <a:off x="6512076" y="3454343"/>
            <a:ext cx="1339224" cy="14128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FF840ED-D472-2706-8CCD-B8C0055F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51"/>
          <a:stretch/>
        </p:blipFill>
        <p:spPr>
          <a:xfrm>
            <a:off x="6512100" y="1874065"/>
            <a:ext cx="1339200" cy="145613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28A169-E16F-A291-9D00-1EA5FFB00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32"/>
          <a:stretch/>
        </p:blipFill>
        <p:spPr>
          <a:xfrm>
            <a:off x="655830" y="3456233"/>
            <a:ext cx="1339200" cy="142968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08436E1-EA43-B45C-38C2-6C622C08B6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22"/>
          <a:stretch/>
        </p:blipFill>
        <p:spPr>
          <a:xfrm>
            <a:off x="646187" y="5028020"/>
            <a:ext cx="1339200" cy="1612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B2FAE7F-9C64-762D-F309-C35C537A48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11"/>
          <a:stretch/>
        </p:blipFill>
        <p:spPr>
          <a:xfrm>
            <a:off x="6512100" y="5027103"/>
            <a:ext cx="1339200" cy="15282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64D1F9B-7C44-A977-BBA9-E1811BE6E4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94"/>
          <a:stretch/>
        </p:blipFill>
        <p:spPr>
          <a:xfrm>
            <a:off x="637523" y="1797684"/>
            <a:ext cx="1339200" cy="15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6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01D72E0-4105-4762-A775-C5E4B2FC927D}"/>
              </a:ext>
            </a:extLst>
          </p:cNvPr>
          <p:cNvCxnSpPr>
            <a:cxnSpLocks/>
          </p:cNvCxnSpPr>
          <p:nvPr/>
        </p:nvCxnSpPr>
        <p:spPr>
          <a:xfrm flipV="1">
            <a:off x="3120707" y="2991320"/>
            <a:ext cx="2307162" cy="84038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437686" cy="1020318"/>
          </a:xfrm>
        </p:spPr>
        <p:txBody>
          <a:bodyPr/>
          <a:lstStyle/>
          <a:p>
            <a:r>
              <a:rPr lang="de-DE">
                <a:latin typeface="Fago Pro"/>
              </a:rPr>
              <a:t>Individuelle Produkte und Systeme ab Losgröße 1 zu attraktivstem Preis und Lieferzeit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SCHUNK Engineering - Konfigurierbare Produkte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BF84653-9324-46EE-A3D6-FE5019355B04}"/>
              </a:ext>
            </a:extLst>
          </p:cNvPr>
          <p:cNvSpPr/>
          <p:nvPr/>
        </p:nvSpPr>
        <p:spPr>
          <a:xfrm>
            <a:off x="9433711" y="5187461"/>
            <a:ext cx="2743887" cy="866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Backen, Werkzeughalter, Quickfinder und mehr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8321A60-8001-4F32-A15A-D784246D888E}"/>
              </a:ext>
            </a:extLst>
          </p:cNvPr>
          <p:cNvCxnSpPr>
            <a:cxnSpLocks/>
          </p:cNvCxnSpPr>
          <p:nvPr/>
        </p:nvCxnSpPr>
        <p:spPr>
          <a:xfrm>
            <a:off x="3120707" y="4039933"/>
            <a:ext cx="1478211" cy="94142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19719A9-A2E0-4321-96D7-66E89DCC4571}"/>
              </a:ext>
            </a:extLst>
          </p:cNvPr>
          <p:cNvCxnSpPr>
            <a:cxnSpLocks/>
          </p:cNvCxnSpPr>
          <p:nvPr/>
        </p:nvCxnSpPr>
        <p:spPr>
          <a:xfrm>
            <a:off x="2249567" y="3523264"/>
            <a:ext cx="653379" cy="145809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5DF026D-3E24-44A5-BD1A-8F88D61922CD}"/>
              </a:ext>
            </a:extLst>
          </p:cNvPr>
          <p:cNvGrpSpPr/>
          <p:nvPr/>
        </p:nvGrpSpPr>
        <p:grpSpPr>
          <a:xfrm>
            <a:off x="1793960" y="3322622"/>
            <a:ext cx="1706844" cy="1276538"/>
            <a:chOff x="1793960" y="3322622"/>
            <a:chExt cx="1706844" cy="127653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77FBA54-F021-4423-A693-9819ABF02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3960" y="3322622"/>
              <a:ext cx="1515885" cy="1276538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3E6740A-71EF-461A-94AD-3A1AFE94D5B0}"/>
                </a:ext>
              </a:extLst>
            </p:cNvPr>
            <p:cNvSpPr txBox="1"/>
            <p:nvPr/>
          </p:nvSpPr>
          <p:spPr>
            <a:xfrm>
              <a:off x="1898340" y="4041566"/>
              <a:ext cx="1602464" cy="2855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schunk.com</a:t>
              </a: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D55A94FA-3C28-AC5B-A253-CE1F76580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8" t="-3197" r="36864" b="3197"/>
          <a:stretch/>
        </p:blipFill>
        <p:spPr bwMode="auto">
          <a:xfrm>
            <a:off x="4617633" y="4492038"/>
            <a:ext cx="1946421" cy="20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asyJAW">
            <a:extLst>
              <a:ext uri="{FF2B5EF4-FFF2-40B4-BE49-F238E27FC236}">
                <a16:creationId xmlns:a16="http://schemas.microsoft.com/office/drawing/2014/main" id="{02DA0A3C-5806-ECC6-F2BC-795ADDBA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2" b="91098" l="9850" r="89983">
                        <a14:foregroundMark x1="43072" y1="91098" x2="55426" y2="90504"/>
                        <a14:foregroundMark x1="22037" y1="40950" x2="20868" y2="38872"/>
                        <a14:foregroundMark x1="31553" y1="31157" x2="31553" y2="31157"/>
                        <a14:foregroundMark x1="35893" y1="25519" x2="35893" y2="25519"/>
                        <a14:foregroundMark x1="65776" y1="28190" x2="65776" y2="28190"/>
                        <a14:foregroundMark x1="56093" y1="20772" x2="56093" y2="20772"/>
                        <a14:foregroundMark x1="69449" y1="32047" x2="69449" y2="32047"/>
                        <a14:foregroundMark x1="64107" y1="24926" x2="64107" y2="24926"/>
                        <a14:foregroundMark x1="21369" y1="54896" x2="21369" y2="54896"/>
                        <a14:foregroundMark x1="21369" y1="52819" x2="21369" y2="52819"/>
                        <a14:foregroundMark x1="34057" y1="23442" x2="34057" y2="23442"/>
                        <a14:foregroundMark x1="21703" y1="30267" x2="21703" y2="3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82" y="1758406"/>
            <a:ext cx="3909067" cy="219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A37BB41-F177-1282-84EF-FF8694A9F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349" y="3429000"/>
            <a:ext cx="779833" cy="6137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473903B-DC5A-4BC7-6C7B-63F5B4F64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61" b="98450" l="6215" r="93597">
                        <a14:foregroundMark x1="8851" y1="29974" x2="7345" y2="54264"/>
                        <a14:foregroundMark x1="24482" y1="37209" x2="38606" y2="31266"/>
                        <a14:foregroundMark x1="31638" y1="16537" x2="52542" y2="14212"/>
                        <a14:foregroundMark x1="56309" y1="14212" x2="56309" y2="14212"/>
                        <a14:foregroundMark x1="69303" y1="14987" x2="69303" y2="14987"/>
                        <a14:foregroundMark x1="90960" y1="42377" x2="90960" y2="68475"/>
                        <a14:foregroundMark x1="37476" y1="89922" x2="54802" y2="98708"/>
                        <a14:foregroundMark x1="93597" y1="34367" x2="93597" y2="53488"/>
                        <a14:foregroundMark x1="25612" y1="30491" x2="25612" y2="30491"/>
                        <a14:foregroundMark x1="15443" y1="32817" x2="26177" y2="26098"/>
                        <a14:foregroundMark x1="29944" y1="18088" x2="29379" y2="30491"/>
                        <a14:foregroundMark x1="22976" y1="22481" x2="33145" y2="16537"/>
                        <a14:foregroundMark x1="49341" y1="12145" x2="56309" y2="12145"/>
                        <a14:foregroundMark x1="54802" y1="12920" x2="6215" y2="28424"/>
                        <a14:foregroundMark x1="17514" y1="19380" x2="45951" y2="14212"/>
                        <a14:foregroundMark x1="45951" y1="14212" x2="51977" y2="17313"/>
                        <a14:foregroundMark x1="12618" y1="23256" x2="41996" y2="11370"/>
                        <a14:foregroundMark x1="41996" y1="11370" x2="54802" y2="11370"/>
                        <a14:foregroundMark x1="15819" y1="21705" x2="9981" y2="24031"/>
                        <a14:foregroundMark x1="19774" y1="20155" x2="9416" y2="24031"/>
                        <a14:foregroundMark x1="9416" y1="23256" x2="9416" y2="23256"/>
                        <a14:foregroundMark x1="12618" y1="20155" x2="12618" y2="20155"/>
                        <a14:foregroundMark x1="7721" y1="24806" x2="28814" y2="22481"/>
                        <a14:foregroundMark x1="6780" y1="25323" x2="24482" y2="17313"/>
                        <a14:foregroundMark x1="11676" y1="23256" x2="19209" y2="18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6880" y="5003667"/>
            <a:ext cx="1629474" cy="118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4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DE04E8-8FB9-D692-3843-DBC9E455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245" y="2564548"/>
            <a:ext cx="3990975" cy="3067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E78C4C-6512-0FD1-1932-7220E6341A17}"/>
              </a:ext>
            </a:extLst>
          </p:cNvPr>
          <p:cNvSpPr/>
          <p:nvPr/>
        </p:nvSpPr>
        <p:spPr>
          <a:xfrm>
            <a:off x="4059044" y="2683727"/>
            <a:ext cx="3739375" cy="2178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4DB5F5-1587-A656-499A-0886EA88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Warum Konfiguration?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4F27D93-0B97-6CDF-E59F-2BE432B43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261370-196D-10D2-FBCD-7DAFE51F2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SCHUNK Engineering - </a:t>
            </a:r>
            <a:r>
              <a:rPr lang="de-DE"/>
              <a:t>Konfiguratoren bei SCHUNK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D47F0A-B8F9-8942-5327-DDAEFFFF2C49}"/>
              </a:ext>
            </a:extLst>
          </p:cNvPr>
          <p:cNvSpPr txBox="1"/>
          <p:nvPr/>
        </p:nvSpPr>
        <p:spPr>
          <a:xfrm>
            <a:off x="802433" y="21087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5A5A4E-4A76-6D18-7F34-E0B1177012FF}"/>
              </a:ext>
            </a:extLst>
          </p:cNvPr>
          <p:cNvSpPr txBox="1"/>
          <p:nvPr/>
        </p:nvSpPr>
        <p:spPr>
          <a:xfrm>
            <a:off x="308472" y="1558212"/>
            <a:ext cx="4582088" cy="550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Keine Entwicklungskenntnisse erforderlich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  <a:sym typeface="Wingdings" panose="05000000000000000000" pitchFamily="2" charset="2"/>
              </a:rPr>
              <a:t> Ressourcenschonend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81991E-4C33-BF69-3610-739614AC03B3}"/>
              </a:ext>
            </a:extLst>
          </p:cNvPr>
          <p:cNvSpPr txBox="1"/>
          <p:nvPr/>
        </p:nvSpPr>
        <p:spPr>
          <a:xfrm>
            <a:off x="470340" y="3133868"/>
            <a:ext cx="5411755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SCHUNK Expertenwissen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  <a:sym typeface="Wingdings" panose="05000000000000000000" pitchFamily="2" charset="2"/>
              </a:rPr>
              <a:t> Risikoreduktion</a:t>
            </a:r>
            <a:endParaRPr kumimoji="0" lang="de-DE" b="1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8EAE53-310F-22F6-8C9A-F4DF1E3E2B0E}"/>
              </a:ext>
            </a:extLst>
          </p:cNvPr>
          <p:cNvSpPr txBox="1"/>
          <p:nvPr/>
        </p:nvSpPr>
        <p:spPr>
          <a:xfrm>
            <a:off x="802433" y="5505061"/>
            <a:ext cx="2169368" cy="209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Schnell und einfach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57FF16C-7C05-ACFE-3EE2-CFD3A5DCCD50}"/>
              </a:ext>
            </a:extLst>
          </p:cNvPr>
          <p:cNvSpPr txBox="1"/>
          <p:nvPr/>
        </p:nvSpPr>
        <p:spPr>
          <a:xfrm>
            <a:off x="3316078" y="5970946"/>
            <a:ext cx="2288916" cy="299613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Preis und Lieferzeit</a:t>
            </a:r>
          </a:p>
          <a:p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73C182-DB52-267C-0AF6-1AE01567A7C9}"/>
              </a:ext>
            </a:extLst>
          </p:cNvPr>
          <p:cNvSpPr txBox="1"/>
          <p:nvPr/>
        </p:nvSpPr>
        <p:spPr>
          <a:xfrm>
            <a:off x="8792390" y="5103003"/>
            <a:ext cx="3064647" cy="914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Ausschluss fehlerhafter</a:t>
            </a:r>
            <a:r>
              <a:rPr lang="de-DE" b="1">
                <a:solidFill>
                  <a:srgbClr val="003D6A"/>
                </a:solidFill>
              </a:rPr>
              <a:t>/ unmöglicher Konfigurationen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52893B-388E-1393-8198-FD48DEE27C2B}"/>
              </a:ext>
            </a:extLst>
          </p:cNvPr>
          <p:cNvSpPr txBox="1"/>
          <p:nvPr/>
        </p:nvSpPr>
        <p:spPr>
          <a:xfrm>
            <a:off x="8905372" y="2794375"/>
            <a:ext cx="2645617" cy="501275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Produkt- &amp;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CAD-Daten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2E68741-72F4-96A5-94EB-8ED1E9BE0A08}"/>
              </a:ext>
            </a:extLst>
          </p:cNvPr>
          <p:cNvSpPr txBox="1"/>
          <p:nvPr/>
        </p:nvSpPr>
        <p:spPr>
          <a:xfrm>
            <a:off x="7738424" y="1260546"/>
            <a:ext cx="4377376" cy="67715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Webbasiertes &amp; Lizenzfreies Online-Tool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  <a:sym typeface="Wingdings" panose="05000000000000000000" pitchFamily="2" charset="2"/>
              </a:rPr>
              <a:t> Keine CAD-Programm erforderlich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4" name="Verbinder: gewinkelt 43">
            <a:extLst>
              <a:ext uri="{FF2B5EF4-FFF2-40B4-BE49-F238E27FC236}">
                <a16:creationId xmlns:a16="http://schemas.microsoft.com/office/drawing/2014/main" id="{F7F0E707-5390-0A6A-DC18-CDF2AD2CB4B0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7638686" y="3045012"/>
            <a:ext cx="1266686" cy="691215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AEE0D39-8537-73F3-96C1-EC7AA8FBF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80" y="2732978"/>
            <a:ext cx="3388577" cy="2070410"/>
          </a:xfrm>
          <a:prstGeom prst="rect">
            <a:avLst/>
          </a:prstGeom>
        </p:spPr>
      </p:pic>
      <p:cxnSp>
        <p:nvCxnSpPr>
          <p:cNvPr id="48" name="Verbinder: gewinkelt 47">
            <a:extLst>
              <a:ext uri="{FF2B5EF4-FFF2-40B4-BE49-F238E27FC236}">
                <a16:creationId xmlns:a16="http://schemas.microsoft.com/office/drawing/2014/main" id="{1D146D27-7A54-852C-4531-99086766F1DC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7145926" y="1599126"/>
            <a:ext cx="592499" cy="1409588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FFA216E-4C52-64C7-7974-C0916240AFFE}"/>
              </a:ext>
            </a:extLst>
          </p:cNvPr>
          <p:cNvCxnSpPr>
            <a:cxnSpLocks/>
            <a:endCxn id="13" idx="3"/>
          </p:cNvCxnSpPr>
          <p:nvPr/>
        </p:nvCxnSpPr>
        <p:spPr>
          <a:xfrm rot="16200000" flipV="1">
            <a:off x="4614480" y="2109546"/>
            <a:ext cx="1300403" cy="748242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FA21964F-7DA2-531E-CB3A-BE91FA04719B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571086" y="4204659"/>
            <a:ext cx="1221304" cy="1355544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DE97B78-3D8D-2F88-AD30-C241E1694180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 flipV="1">
            <a:off x="2971801" y="4695631"/>
            <a:ext cx="1191416" cy="914400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3EC13424-F6EC-0014-8306-1DC3A7A9D884}"/>
              </a:ext>
            </a:extLst>
          </p:cNvPr>
          <p:cNvCxnSpPr>
            <a:cxnSpLocks/>
          </p:cNvCxnSpPr>
          <p:nvPr/>
        </p:nvCxnSpPr>
        <p:spPr>
          <a:xfrm rot="10800000">
            <a:off x="3038475" y="3488455"/>
            <a:ext cx="1257300" cy="387319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A2275C6B-DAE9-C5B4-23DB-015DCD81F6EF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604994" y="4799802"/>
            <a:ext cx="787429" cy="1320951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062F9B1-9D01-44D9-AD5D-7A3FA5AFE6D1}">
  <we:reference id="ea4a38c2-de38-11e9-a1c6-00155de8db01" version="1.2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F4ED7DFB86FA40BE02696CCA90DBC2" ma:contentTypeVersion="6" ma:contentTypeDescription="Ein neues Dokument erstellen." ma:contentTypeScope="" ma:versionID="fa97223ccb325ed110cce73ce6292578">
  <xsd:schema xmlns:xsd="http://www.w3.org/2001/XMLSchema" xmlns:xs="http://www.w3.org/2001/XMLSchema" xmlns:p="http://schemas.microsoft.com/office/2006/metadata/properties" xmlns:ns2="1e615603-9708-4ccc-9aff-6d123bd09acb" xmlns:ns3="c2d3ed10-cb0a-4b0f-a4f5-8f42e52865dd" targetNamespace="http://schemas.microsoft.com/office/2006/metadata/properties" ma:root="true" ma:fieldsID="6858845a8792ffa7e10f7f0d26facab9" ns2:_="" ns3:_="">
    <xsd:import namespace="1e615603-9708-4ccc-9aff-6d123bd09acb"/>
    <xsd:import namespace="c2d3ed10-cb0a-4b0f-a4f5-8f42e5286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15603-9708-4ccc-9aff-6d123bd09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3ed10-cb0a-4b0f-a4f5-8f42e5286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2d3ed10-cb0a-4b0f-a4f5-8f42e52865dd">
      <UserInfo>
        <DisplayName>Hanselmann, Markus</DisplayName>
        <AccountId>46</AccountId>
        <AccountType/>
      </UserInfo>
      <UserInfo>
        <DisplayName>Waibel, Frank</DisplayName>
        <AccountId>47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7DB7632-191E-42A4-95E1-F49D464E1F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EB8EF7-3614-48E7-ACA4-4BDED018BC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615603-9708-4ccc-9aff-6d123bd09acb"/>
    <ds:schemaRef ds:uri="c2d3ed10-cb0a-4b0f-a4f5-8f42e5286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CCCA46-6503-496E-AF88-A10B9A9F4427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2d3ed10-cb0a-4b0f-a4f5-8f42e52865dd"/>
    <ds:schemaRef ds:uri="http://purl.org/dc/elements/1.1/"/>
    <ds:schemaRef ds:uri="1e615603-9708-4ccc-9aff-6d123bd09acb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1223</Words>
  <Application>Microsoft Office PowerPoint</Application>
  <PresentationFormat>Breitbild</PresentationFormat>
  <Paragraphs>352</Paragraphs>
  <Slides>22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Fago Pro</vt:lpstr>
      <vt:lpstr>Symbol</vt:lpstr>
      <vt:lpstr>Calibri</vt:lpstr>
      <vt:lpstr>Wingdings</vt:lpstr>
      <vt:lpstr>Courier New</vt:lpstr>
      <vt:lpstr>Arial</vt:lpstr>
      <vt:lpstr>Office</vt:lpstr>
      <vt:lpstr>SCHUNK Engineering</vt:lpstr>
      <vt:lpstr>SCHUNK Engineering:  kundenspezifische Großprojekte  und Produktkonfigurationen</vt:lpstr>
      <vt:lpstr>Ihre Erfolgsfaktoren: Professionelles Projektmanagement und  höchste Technologie-Kompetenz </vt:lpstr>
      <vt:lpstr>4 Ebenen der Partnerschaft - SCHUNK bietet mehr</vt:lpstr>
      <vt:lpstr>40 Mitarbeiter  - ein Ziel: Ihr Projekt zum Erfolg bringen</vt:lpstr>
      <vt:lpstr>Vertriebsleitung Spanntechnik</vt:lpstr>
      <vt:lpstr>Team Produktvertrieb Drehfutter</vt:lpstr>
      <vt:lpstr>Individuelle Produkte und Systeme ab Losgröße 1 zu attraktivstem Preis und Lieferzeit</vt:lpstr>
      <vt:lpstr>Warum Konfiguration?</vt:lpstr>
      <vt:lpstr>Kundenspezifische Komponenten</vt:lpstr>
      <vt:lpstr>ROTA-S plus Abgedichtetes 3-Backen-Handspannfutter</vt:lpstr>
      <vt:lpstr>ROTA-S plus 3-Backen Handspannfutter mit Backeneinzelverstellung</vt:lpstr>
      <vt:lpstr>ROTA DFF Drehfingerfutter zur axialen Werkstückspannung</vt:lpstr>
      <vt:lpstr>ROTA HSA Ausgleichsfutter zum Spannen von Werkstücken zwischen Spitzen</vt:lpstr>
      <vt:lpstr>ROTA HSA-NZ Ausgleichsfutter zum Spannen von Werkstücken zwischen Spitzen</vt:lpstr>
      <vt:lpstr>ROTA Schrägbolzenfutter  Aktiver Niederzug</vt:lpstr>
      <vt:lpstr>ROTA Konsolfutter Konsolfutter mit einer Festbacke</vt:lpstr>
      <vt:lpstr>ROTA NCM Hybridfutter für verformungsarmes Spannen</vt:lpstr>
      <vt:lpstr>ROTA HSH Hebelfutter mit sehr großem Backenhub</vt:lpstr>
      <vt:lpstr>ROTA 2+2 2+2 Backen ausgeleichend zentrisch spannend</vt:lpstr>
      <vt:lpstr>ROTA Niederzugfutter 3-Backenfutter mit aktivem Niederzug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Flöß, Matthias</cp:lastModifiedBy>
  <cp:revision>25</cp:revision>
  <cp:lastPrinted>2022-12-12T08:48:42Z</cp:lastPrinted>
  <dcterms:created xsi:type="dcterms:W3CDTF">2022-07-14T15:38:34Z</dcterms:created>
  <dcterms:modified xsi:type="dcterms:W3CDTF">2024-06-06T12:06:42Z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0x01010090F4ED7DFB86FA40BE02696CCA90DBC2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