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2"/>
  </p:notesMasterIdLst>
  <p:sldIdLst>
    <p:sldId id="258" r:id="rId5"/>
    <p:sldId id="6089" r:id="rId6"/>
    <p:sldId id="6090" r:id="rId7"/>
    <p:sldId id="6400" r:id="rId8"/>
    <p:sldId id="6091" r:id="rId9"/>
    <p:sldId id="6128" r:id="rId10"/>
    <p:sldId id="6092" r:id="rId11"/>
    <p:sldId id="6095" r:id="rId12"/>
    <p:sldId id="5980" r:id="rId13"/>
    <p:sldId id="3460" r:id="rId14"/>
    <p:sldId id="5991" r:id="rId15"/>
    <p:sldId id="6073" r:id="rId16"/>
    <p:sldId id="6102" r:id="rId17"/>
    <p:sldId id="6033" r:id="rId18"/>
    <p:sldId id="6103" r:id="rId19"/>
    <p:sldId id="6101" r:id="rId20"/>
    <p:sldId id="6104" r:id="rId21"/>
    <p:sldId id="6105" r:id="rId22"/>
    <p:sldId id="6106" r:id="rId23"/>
    <p:sldId id="6107" r:id="rId24"/>
    <p:sldId id="6111" r:id="rId25"/>
    <p:sldId id="6119" r:id="rId26"/>
    <p:sldId id="6113" r:id="rId27"/>
    <p:sldId id="6134" r:id="rId28"/>
    <p:sldId id="6108" r:id="rId29"/>
    <p:sldId id="6118" r:id="rId30"/>
    <p:sldId id="6129" r:id="rId31"/>
  </p:sldIdLst>
  <p:sldSz cx="12192000" cy="6858000"/>
  <p:notesSz cx="9926638" cy="6797675"/>
  <p:embeddedFontLst>
    <p:embeddedFont>
      <p:font typeface="Fago Pro" panose="02000506040000020004" pitchFamily="2" charset="0"/>
      <p:regular r:id="rId33"/>
      <p:bold r:id="rId34"/>
      <p:italic r:id="rId35"/>
      <p:boldItalic r:id="rId3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DE1D4A-B0AE-4188-80A7-4549EE3F19CA}" v="2" dt="2024-05-29T05:09:03.717"/>
    <p1510:client id="{88E9B67E-E72A-4B05-B3CE-90792C734E99}" v="5" dt="2024-05-29T05:36:00.4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7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lmann, Markus" userId="029d1f02-3ca2-4544-88e9-d09c85e465e7" providerId="ADAL" clId="{88E9B67E-E72A-4B05-B3CE-90792C734E99}"/>
    <pc:docChg chg="modSld modMainMaster">
      <pc:chgData name="Hanselmann, Markus" userId="029d1f02-3ca2-4544-88e9-d09c85e465e7" providerId="ADAL" clId="{88E9B67E-E72A-4B05-B3CE-90792C734E99}" dt="2024-05-29T05:36:03.112" v="5" actId="14100"/>
      <pc:docMkLst>
        <pc:docMk/>
      </pc:docMkLst>
      <pc:sldChg chg="addSp modSp">
        <pc:chgData name="Hanselmann, Markus" userId="029d1f02-3ca2-4544-88e9-d09c85e465e7" providerId="ADAL" clId="{88E9B67E-E72A-4B05-B3CE-90792C734E99}" dt="2024-05-29T05:34:49.841" v="0"/>
        <pc:sldMkLst>
          <pc:docMk/>
          <pc:sldMk cId="3461839794" sldId="258"/>
        </pc:sldMkLst>
        <pc:spChg chg="add mod">
          <ac:chgData name="Hanselmann, Markus" userId="029d1f02-3ca2-4544-88e9-d09c85e465e7" providerId="ADAL" clId="{88E9B67E-E72A-4B05-B3CE-90792C734E99}" dt="2024-05-29T05:34:49.841" v="0"/>
          <ac:spMkLst>
            <pc:docMk/>
            <pc:sldMk cId="3461839794" sldId="258"/>
            <ac:spMk id="4" creationId="{0CCF4A18-CA38-CC69-ACE9-3615A6C7F412}"/>
          </ac:spMkLst>
        </pc:spChg>
      </pc:sldChg>
      <pc:sldChg chg="addSp modSp mod">
        <pc:chgData name="Hanselmann, Markus" userId="029d1f02-3ca2-4544-88e9-d09c85e465e7" providerId="ADAL" clId="{88E9B67E-E72A-4B05-B3CE-90792C734E99}" dt="2024-05-29T05:36:03.112" v="5" actId="14100"/>
        <pc:sldMkLst>
          <pc:docMk/>
          <pc:sldMk cId="2193750080" sldId="6089"/>
        </pc:sldMkLst>
        <pc:grpChg chg="add mod">
          <ac:chgData name="Hanselmann, Markus" userId="029d1f02-3ca2-4544-88e9-d09c85e465e7" providerId="ADAL" clId="{88E9B67E-E72A-4B05-B3CE-90792C734E99}" dt="2024-05-29T05:36:03.112" v="5" actId="14100"/>
          <ac:grpSpMkLst>
            <pc:docMk/>
            <pc:sldMk cId="2193750080" sldId="6089"/>
            <ac:grpSpMk id="3" creationId="{E7C0C115-D566-F778-AC29-B5360C36710E}"/>
          </ac:grpSpMkLst>
        </pc:grpChg>
        <pc:picChg chg="mod">
          <ac:chgData name="Hanselmann, Markus" userId="029d1f02-3ca2-4544-88e9-d09c85e465e7" providerId="ADAL" clId="{88E9B67E-E72A-4B05-B3CE-90792C734E99}" dt="2024-05-29T05:36:00.483" v="4" actId="164"/>
          <ac:picMkLst>
            <pc:docMk/>
            <pc:sldMk cId="2193750080" sldId="6089"/>
            <ac:picMk id="11" creationId="{3A3631FD-8DE0-5035-304C-5AD362615FA4}"/>
          </ac:picMkLst>
        </pc:picChg>
        <pc:picChg chg="mod">
          <ac:chgData name="Hanselmann, Markus" userId="029d1f02-3ca2-4544-88e9-d09c85e465e7" providerId="ADAL" clId="{88E9B67E-E72A-4B05-B3CE-90792C734E99}" dt="2024-05-29T05:36:00.483" v="4" actId="164"/>
          <ac:picMkLst>
            <pc:docMk/>
            <pc:sldMk cId="2193750080" sldId="6089"/>
            <ac:picMk id="13" creationId="{E91F4A8F-09F7-BDD4-312A-DF7EA36DAF59}"/>
          </ac:picMkLst>
        </pc:picChg>
      </pc:sldChg>
      <pc:sldMasterChg chg="modSldLayout">
        <pc:chgData name="Hanselmann, Markus" userId="029d1f02-3ca2-4544-88e9-d09c85e465e7" providerId="ADAL" clId="{88E9B67E-E72A-4B05-B3CE-90792C734E99}" dt="2024-05-29T05:35:42.197" v="3"/>
        <pc:sldMasterMkLst>
          <pc:docMk/>
          <pc:sldMasterMk cId="893599836" sldId="2147483648"/>
        </pc:sldMasterMkLst>
        <pc:sldLayoutChg chg="addSp modSp">
          <pc:chgData name="Hanselmann, Markus" userId="029d1f02-3ca2-4544-88e9-d09c85e465e7" providerId="ADAL" clId="{88E9B67E-E72A-4B05-B3CE-90792C734E99}" dt="2024-05-29T05:35:40.327" v="1"/>
          <pc:sldLayoutMkLst>
            <pc:docMk/>
            <pc:sldMasterMk cId="893599836" sldId="2147483648"/>
            <pc:sldLayoutMk cId="2688413615" sldId="2147483649"/>
          </pc:sldLayoutMkLst>
          <pc:spChg chg="add mod">
            <ac:chgData name="Hanselmann, Markus" userId="029d1f02-3ca2-4544-88e9-d09c85e465e7" providerId="ADAL" clId="{88E9B67E-E72A-4B05-B3CE-90792C734E99}" dt="2024-05-29T05:35:40.327" v="1"/>
            <ac:spMkLst>
              <pc:docMk/>
              <pc:sldMasterMk cId="893599836" sldId="2147483648"/>
              <pc:sldLayoutMk cId="2688413615" sldId="2147483649"/>
              <ac:spMk id="2" creationId="{1ACD4142-5CFD-08D4-1082-CF9B2C60FFC9}"/>
            </ac:spMkLst>
          </pc:spChg>
        </pc:sldLayoutChg>
        <pc:sldLayoutChg chg="addSp modSp">
          <pc:chgData name="Hanselmann, Markus" userId="029d1f02-3ca2-4544-88e9-d09c85e465e7" providerId="ADAL" clId="{88E9B67E-E72A-4B05-B3CE-90792C734E99}" dt="2024-05-29T05:35:41.448" v="2"/>
          <pc:sldLayoutMkLst>
            <pc:docMk/>
            <pc:sldMasterMk cId="893599836" sldId="2147483648"/>
            <pc:sldLayoutMk cId="23993590" sldId="2147483650"/>
          </pc:sldLayoutMkLst>
          <pc:spChg chg="add mod">
            <ac:chgData name="Hanselmann, Markus" userId="029d1f02-3ca2-4544-88e9-d09c85e465e7" providerId="ADAL" clId="{88E9B67E-E72A-4B05-B3CE-90792C734E99}" dt="2024-05-29T05:35:41.448" v="2"/>
            <ac:spMkLst>
              <pc:docMk/>
              <pc:sldMasterMk cId="893599836" sldId="2147483648"/>
              <pc:sldLayoutMk cId="23993590" sldId="2147483650"/>
              <ac:spMk id="4" creationId="{77CE4772-D5A2-7D97-D8A6-7A7174AF074F}"/>
            </ac:spMkLst>
          </pc:spChg>
        </pc:sldLayoutChg>
        <pc:sldLayoutChg chg="addSp modSp">
          <pc:chgData name="Hanselmann, Markus" userId="029d1f02-3ca2-4544-88e9-d09c85e465e7" providerId="ADAL" clId="{88E9B67E-E72A-4B05-B3CE-90792C734E99}" dt="2024-05-29T05:35:42.197" v="3"/>
          <pc:sldLayoutMkLst>
            <pc:docMk/>
            <pc:sldMasterMk cId="893599836" sldId="2147483648"/>
            <pc:sldLayoutMk cId="1729450352" sldId="2147483651"/>
          </pc:sldLayoutMkLst>
          <pc:spChg chg="add mod">
            <ac:chgData name="Hanselmann, Markus" userId="029d1f02-3ca2-4544-88e9-d09c85e465e7" providerId="ADAL" clId="{88E9B67E-E72A-4B05-B3CE-90792C734E99}" dt="2024-05-29T05:35:42.197" v="3"/>
            <ac:spMkLst>
              <pc:docMk/>
              <pc:sldMasterMk cId="893599836" sldId="2147483648"/>
              <pc:sldLayoutMk cId="1729450352" sldId="2147483651"/>
              <ac:spMk id="4" creationId="{1B58492E-C115-C788-C6F9-988780882B29}"/>
            </ac:spMkLst>
          </pc:spChg>
        </pc:sldLayoutChg>
      </pc:sldMasterChg>
    </pc:docChg>
  </pc:docChgLst>
  <pc:docChgLst>
    <pc:chgData name="Hanselmann, Markus" userId="029d1f02-3ca2-4544-88e9-d09c85e465e7" providerId="ADAL" clId="{ED2DAD0F-652C-4C39-984F-34DB34F1FED5}"/>
    <pc:docChg chg="modSld">
      <pc:chgData name="Hanselmann, Markus" userId="029d1f02-3ca2-4544-88e9-d09c85e465e7" providerId="ADAL" clId="{ED2DAD0F-652C-4C39-984F-34DB34F1FED5}" dt="2024-05-29T05:16:37.062" v="0"/>
      <pc:docMkLst>
        <pc:docMk/>
      </pc:docMkLst>
      <pc:sldChg chg="modSp mod">
        <pc:chgData name="Hanselmann, Markus" userId="029d1f02-3ca2-4544-88e9-d09c85e465e7" providerId="ADAL" clId="{ED2DAD0F-652C-4C39-984F-34DB34F1FED5}" dt="2024-05-29T05:16:37.062" v="0"/>
        <pc:sldMkLst>
          <pc:docMk/>
          <pc:sldMk cId="3461839794" sldId="258"/>
        </pc:sldMkLst>
        <pc:spChg chg="mod">
          <ac:chgData name="Hanselmann, Markus" userId="029d1f02-3ca2-4544-88e9-d09c85e465e7" providerId="ADAL" clId="{ED2DAD0F-652C-4C39-984F-34DB34F1FED5}" dt="2024-05-29T05:16:37.062" v="0"/>
          <ac:spMkLst>
            <pc:docMk/>
            <pc:sldMk cId="3461839794" sldId="258"/>
            <ac:spMk id="3" creationId="{8613B27D-8962-7460-E639-650453431A5E}"/>
          </ac:spMkLst>
        </pc:spChg>
      </pc:sldChg>
    </pc:docChg>
  </pc:docChgLst>
  <pc:docChgLst>
    <pc:chgData name="Hanselmann, Markus" userId="029d1f02-3ca2-4544-88e9-d09c85e465e7" providerId="ADAL" clId="{6DDE1D4A-B0AE-4188-80A7-4549EE3F19CA}"/>
    <pc:docChg chg="undo custSel addSld delSld modSld">
      <pc:chgData name="Hanselmann, Markus" userId="029d1f02-3ca2-4544-88e9-d09c85e465e7" providerId="ADAL" clId="{6DDE1D4A-B0AE-4188-80A7-4549EE3F19CA}" dt="2024-05-29T05:10:03.479" v="30" actId="478"/>
      <pc:docMkLst>
        <pc:docMk/>
      </pc:docMkLst>
      <pc:sldChg chg="del">
        <pc:chgData name="Hanselmann, Markus" userId="029d1f02-3ca2-4544-88e9-d09c85e465e7" providerId="ADAL" clId="{6DDE1D4A-B0AE-4188-80A7-4549EE3F19CA}" dt="2024-05-29T05:08:27.914" v="0" actId="47"/>
        <pc:sldMkLst>
          <pc:docMk/>
          <pc:sldMk cId="2257610290" sldId="285"/>
        </pc:sldMkLst>
      </pc:sldChg>
      <pc:sldChg chg="addSp delSp modSp mod">
        <pc:chgData name="Hanselmann, Markus" userId="029d1f02-3ca2-4544-88e9-d09c85e465e7" providerId="ADAL" clId="{6DDE1D4A-B0AE-4188-80A7-4549EE3F19CA}" dt="2024-05-29T05:10:03.479" v="30" actId="478"/>
        <pc:sldMkLst>
          <pc:docMk/>
          <pc:sldMk cId="159023626" sldId="6091"/>
        </pc:sldMkLst>
        <pc:spChg chg="add del">
          <ac:chgData name="Hanselmann, Markus" userId="029d1f02-3ca2-4544-88e9-d09c85e465e7" providerId="ADAL" clId="{6DDE1D4A-B0AE-4188-80A7-4549EE3F19CA}" dt="2024-05-29T05:10:03.479" v="30" actId="478"/>
          <ac:spMkLst>
            <pc:docMk/>
            <pc:sldMk cId="159023626" sldId="6091"/>
            <ac:spMk id="12" creationId="{D79A31F9-21C2-2D9F-C114-5F44B0BE5934}"/>
          </ac:spMkLst>
        </pc:spChg>
        <pc:spChg chg="mod">
          <ac:chgData name="Hanselmann, Markus" userId="029d1f02-3ca2-4544-88e9-d09c85e465e7" providerId="ADAL" clId="{6DDE1D4A-B0AE-4188-80A7-4549EE3F19CA}" dt="2024-05-29T05:09:58.759" v="29" actId="14100"/>
          <ac:spMkLst>
            <pc:docMk/>
            <pc:sldMk cId="159023626" sldId="6091"/>
            <ac:spMk id="15" creationId="{C973F3CC-2588-458F-9BA9-2262F328518D}"/>
          </ac:spMkLst>
        </pc:spChg>
      </pc:sldChg>
      <pc:sldChg chg="del">
        <pc:chgData name="Hanselmann, Markus" userId="029d1f02-3ca2-4544-88e9-d09c85e465e7" providerId="ADAL" clId="{6DDE1D4A-B0AE-4188-80A7-4549EE3F19CA}" dt="2024-05-29T05:08:55.692" v="2" actId="47"/>
        <pc:sldMkLst>
          <pc:docMk/>
          <pc:sldMk cId="834157863" sldId="6396"/>
        </pc:sldMkLst>
      </pc:sldChg>
      <pc:sldChg chg="add del">
        <pc:chgData name="Hanselmann, Markus" userId="029d1f02-3ca2-4544-88e9-d09c85e465e7" providerId="ADAL" clId="{6DDE1D4A-B0AE-4188-80A7-4549EE3F19CA}" dt="2024-05-29T05:09:05.681" v="4" actId="2696"/>
        <pc:sldMkLst>
          <pc:docMk/>
          <pc:sldMk cId="2730248782" sldId="6399"/>
        </pc:sldMkLst>
      </pc:sldChg>
      <pc:sldChg chg="add">
        <pc:chgData name="Hanselmann, Markus" userId="029d1f02-3ca2-4544-88e9-d09c85e465e7" providerId="ADAL" clId="{6DDE1D4A-B0AE-4188-80A7-4549EE3F19CA}" dt="2024-05-29T05:09:03.717" v="3"/>
        <pc:sldMkLst>
          <pc:docMk/>
          <pc:sldMk cId="2624466280" sldId="64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29.05.2024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Ansprechpartner: Isabell </a:t>
            </a:r>
            <a:r>
              <a:rPr lang="de-DE" err="1"/>
              <a:t>Conzatti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630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35009-E4EE-5AAB-F0CA-7E326545B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0BD3AEE-88EB-FBEB-A232-6583C34F62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B8BAB1-D7C9-25D1-823B-9450F31613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Markus Wimmer</a:t>
            </a:r>
            <a:endParaRPr lang="de-DE">
              <a:effectLst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1C8E45-A4CE-DA86-EBE5-629BCB79F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567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1B8FD-209A-09C3-2BCE-A35DAA6C8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10A5493-BC6E-3681-C9E6-592F1BAF2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3301839-882A-38A2-A3BF-7402A493A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Ansprechpartner: Markus Wimmer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41DB69-CEBA-5AB3-4731-800FEC1FD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931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E6882-3925-8BFB-52DF-2990CC2DB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086C908-FCFB-75F2-9A2C-75B982F1F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8D133CA-92FA-69B9-A62D-BB15C0E5B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Ansprechpartner: Fabian Eißele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A0F854-186B-5740-CAC4-6586184418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808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279F0-17B9-C126-D678-30B160403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AEF4ED-C060-2E94-4763-CA2C2071A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7AE44B-2568-FD07-EBAA-AFDACAADC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Ansprechpartner: Markus Wimmer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773BE1-4741-7676-F49F-58BBBEC26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969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279F0-17B9-C126-D678-30B160403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AEF4ED-C060-2E94-4763-CA2C2071A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7AE44B-2568-FD07-EBAA-AFDACAADC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Ansprechpartner: Markus Wimmer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773BE1-4741-7676-F49F-58BBBEC26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542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4068B-0774-6E93-CC24-0E9B20D6C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935E3C8-63A8-4564-19F5-FED271C08D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9F91AD-DF34-490B-C6FF-1C121C2EF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Ansprechpartner: Markus Wimmer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657CAE-FBDF-5F88-53A1-0C598AEE59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8132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279F0-17B9-C126-D678-30B160403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AEF4ED-C060-2E94-4763-CA2C2071A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7AE44B-2568-FD07-EBAA-AFDACAADC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Ansprechpartner: Markus Wimmer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773BE1-4741-7676-F49F-58BBBEC26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81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590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Ansprechpartner: Norman Rost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038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199B0-C5C3-A92F-EF2A-A745F26F5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3D886E5-E412-BAC3-18C6-0CCCEB019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59374E6-AB6A-646A-06DE-F386BCF5F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BE239E-77D2-FB04-2C6D-D09F611E6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9100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535B4-4972-C3AD-EEB9-99A124DDF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C38935-1311-9615-6521-378736E0A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0F3CB23-B5FF-F942-E7AF-92A1B9A59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Norman Rost</a:t>
            </a:r>
            <a:endParaRPr lang="de-DE">
              <a:effectLst/>
            </a:endParaRP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4C4081-C48E-3307-AA30-D61ECDB2F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998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9AF1C-9A31-63AF-A3C9-B36469594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78C67C7-7C04-ED72-F616-3B94D48D2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80DEF20-13AD-D07B-867C-5C30D59DB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Magnus Deyhle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277341-DF4A-DF8E-0178-C8629FDC6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735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1F267-B8FA-7E27-4978-A208F4DFB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14F42F2-3110-5769-4ED0-152F916C18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9985DC8-F9F3-B323-29A5-12292754B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FB9D29-C1E3-1951-4B2D-2DB55C243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162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87EA0-1415-946D-D6CC-FF77F9349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9305DB9-4699-49A5-6C9D-3443F986A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B271D57-DCE6-9135-29F8-445D8E1FC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Norman Rost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42137A-8838-47B3-33B5-3C0F161DA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968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444DB-5407-44CF-1C7F-78BFAB318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F45ABC-2D00-51C8-2BA0-BD7B9F92D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54F6067-6860-3A04-ACDE-FC8A47D5C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Ansprechpartner: Norman Rost, zweiter Prozess??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A8409A-AC9D-CAED-7F5A-B2CE47F77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521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ACD4142-5CFD-08D4-1082-CF9B2C60FFC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7CE4772-D5A2-7D97-D8A6-7A7174AF074F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B58492E-C115-C788-C6F9-988780882B2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3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8.png"/><Relationship Id="rId5" Type="http://schemas.openxmlformats.org/officeDocument/2006/relationships/image" Target="../media/image36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svg"/><Relationship Id="rId3" Type="http://schemas.openxmlformats.org/officeDocument/2006/relationships/image" Target="../media/image49.png"/><Relationship Id="rId7" Type="http://schemas.openxmlformats.org/officeDocument/2006/relationships/image" Target="../media/image35.sv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1.svg"/><Relationship Id="rId5" Type="http://schemas.openxmlformats.org/officeDocument/2006/relationships/image" Target="../media/image33.sv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51.sv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59.png"/><Relationship Id="rId4" Type="http://schemas.openxmlformats.org/officeDocument/2006/relationships/image" Target="../media/image56.svg"/><Relationship Id="rId9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45.svg"/><Relationship Id="rId9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5.svg"/><Relationship Id="rId3" Type="http://schemas.openxmlformats.org/officeDocument/2006/relationships/image" Target="../media/image44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53.sv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45.svg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11" Type="http://schemas.openxmlformats.org/officeDocument/2006/relationships/image" Target="../media/image69.png"/><Relationship Id="rId5" Type="http://schemas.openxmlformats.org/officeDocument/2006/relationships/image" Target="../media/image40.png"/><Relationship Id="rId10" Type="http://schemas.openxmlformats.org/officeDocument/2006/relationships/image" Target="../media/image53.svg"/><Relationship Id="rId4" Type="http://schemas.openxmlformats.org/officeDocument/2006/relationships/image" Target="../media/image33.sv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32.png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35.svg"/><Relationship Id="rId4" Type="http://schemas.openxmlformats.org/officeDocument/2006/relationships/image" Target="../media/image33.sv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11" Type="http://schemas.openxmlformats.org/officeDocument/2006/relationships/image" Target="../media/image56.svg"/><Relationship Id="rId5" Type="http://schemas.openxmlformats.org/officeDocument/2006/relationships/image" Target="../media/image40.png"/><Relationship Id="rId10" Type="http://schemas.openxmlformats.org/officeDocument/2006/relationships/image" Target="../media/image55.png"/><Relationship Id="rId4" Type="http://schemas.openxmlformats.org/officeDocument/2006/relationships/image" Target="../media/image71.sv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73.png"/><Relationship Id="rId7" Type="http://schemas.openxmlformats.org/officeDocument/2006/relationships/image" Target="../media/image34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33.svg"/><Relationship Id="rId4" Type="http://schemas.openxmlformats.org/officeDocument/2006/relationships/image" Target="../media/image74.sv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56.svg"/><Relationship Id="rId5" Type="http://schemas.openxmlformats.org/officeDocument/2006/relationships/image" Target="../media/image32.png"/><Relationship Id="rId10" Type="http://schemas.openxmlformats.org/officeDocument/2006/relationships/image" Target="../media/image55.png"/><Relationship Id="rId4" Type="http://schemas.openxmlformats.org/officeDocument/2006/relationships/image" Target="../media/image41.sv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3.png"/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11" Type="http://schemas.openxmlformats.org/officeDocument/2006/relationships/image" Target="../media/image34.png"/><Relationship Id="rId5" Type="http://schemas.openxmlformats.org/officeDocument/2006/relationships/image" Target="../media/image40.png"/><Relationship Id="rId10" Type="http://schemas.openxmlformats.org/officeDocument/2006/relationships/image" Target="../media/image79.svg"/><Relationship Id="rId4" Type="http://schemas.openxmlformats.org/officeDocument/2006/relationships/image" Target="../media/image33.svg"/><Relationship Id="rId9" Type="http://schemas.openxmlformats.org/officeDocument/2006/relationships/image" Target="../media/image78.png"/><Relationship Id="rId1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70.png"/><Relationship Id="rId7" Type="http://schemas.openxmlformats.org/officeDocument/2006/relationships/image" Target="../media/image3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43.png"/><Relationship Id="rId5" Type="http://schemas.openxmlformats.org/officeDocument/2006/relationships/image" Target="../media/image32.png"/><Relationship Id="rId10" Type="http://schemas.openxmlformats.org/officeDocument/2006/relationships/image" Target="../media/image35.svg"/><Relationship Id="rId4" Type="http://schemas.openxmlformats.org/officeDocument/2006/relationships/image" Target="../media/image71.sv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3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11" Type="http://schemas.openxmlformats.org/officeDocument/2006/relationships/image" Target="../media/image34.png"/><Relationship Id="rId5" Type="http://schemas.openxmlformats.org/officeDocument/2006/relationships/image" Target="../media/image73.png"/><Relationship Id="rId10" Type="http://schemas.openxmlformats.org/officeDocument/2006/relationships/image" Target="../media/image79.svg"/><Relationship Id="rId4" Type="http://schemas.openxmlformats.org/officeDocument/2006/relationships/image" Target="../media/image33.sv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 6">
            <a:extLst>
              <a:ext uri="{FF2B5EF4-FFF2-40B4-BE49-F238E27FC236}">
                <a16:creationId xmlns:a16="http://schemas.microsoft.com/office/drawing/2014/main" id="{F32B66DD-D6F4-1796-01DF-D4A8B6317F56}"/>
              </a:ext>
            </a:extLst>
          </p:cNvPr>
          <p:cNvSpPr>
            <a:spLocks noChangeAspect="1"/>
          </p:cNvSpPr>
          <p:nvPr/>
        </p:nvSpPr>
        <p:spPr>
          <a:xfrm>
            <a:off x="1010" y="1940915"/>
            <a:ext cx="12193726" cy="4332886"/>
          </a:xfrm>
          <a:custGeom>
            <a:avLst/>
            <a:gdLst>
              <a:gd name="connsiteX0" fmla="*/ 5562746 w 12190552"/>
              <a:gd name="connsiteY0" fmla="*/ 3630732 h 3630731"/>
              <a:gd name="connsiteX1" fmla="*/ 0 w 12190552"/>
              <a:gd name="connsiteY1" fmla="*/ 3630732 h 3630731"/>
              <a:gd name="connsiteX2" fmla="*/ 0 w 12190552"/>
              <a:gd name="connsiteY2" fmla="*/ 2211407 h 3630731"/>
              <a:gd name="connsiteX3" fmla="*/ 5208241 w 12190552"/>
              <a:gd name="connsiteY3" fmla="*/ 2211407 h 3630731"/>
              <a:gd name="connsiteX4" fmla="*/ 9359028 w 12190552"/>
              <a:gd name="connsiteY4" fmla="*/ 0 h 3630731"/>
              <a:gd name="connsiteX5" fmla="*/ 12190552 w 12190552"/>
              <a:gd name="connsiteY5" fmla="*/ 0 h 3630731"/>
              <a:gd name="connsiteX6" fmla="*/ 12190552 w 12190552"/>
              <a:gd name="connsiteY6" fmla="*/ 1419325 h 3630731"/>
              <a:gd name="connsiteX7" fmla="*/ 9713490 w 12190552"/>
              <a:gd name="connsiteY7" fmla="*/ 1419325 h 363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0552" h="3630731">
                <a:moveTo>
                  <a:pt x="5562746" y="3630732"/>
                </a:moveTo>
                <a:lnTo>
                  <a:pt x="0" y="3630732"/>
                </a:lnTo>
                <a:lnTo>
                  <a:pt x="0" y="2211407"/>
                </a:lnTo>
                <a:lnTo>
                  <a:pt x="5208241" y="2211407"/>
                </a:lnTo>
                <a:lnTo>
                  <a:pt x="9359028" y="0"/>
                </a:lnTo>
                <a:lnTo>
                  <a:pt x="12190552" y="0"/>
                </a:lnTo>
                <a:lnTo>
                  <a:pt x="12190552" y="1419325"/>
                </a:lnTo>
                <a:lnTo>
                  <a:pt x="9713490" y="1419325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B59122-F0D2-3DF0-C68F-19567F6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Fago Pro"/>
              </a:rPr>
              <a:t>SCHUNK Engineering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3B27D-8962-7460-E639-650453431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>
                <a:solidFill>
                  <a:schemeClr val="bg2"/>
                </a:solidFill>
              </a:rPr>
              <a:t>Business </a:t>
            </a:r>
            <a:r>
              <a:rPr lang="de-DE" sz="2000" b="1" dirty="0" err="1">
                <a:solidFill>
                  <a:schemeClr val="bg2"/>
                </a:solidFill>
              </a:rPr>
              <a:t>unit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  <a:br>
              <a:rPr lang="de-DE" sz="2000" b="1" dirty="0">
                <a:solidFill>
                  <a:schemeClr val="bg2"/>
                </a:solidFill>
              </a:rPr>
            </a:br>
            <a:r>
              <a:rPr lang="de-DE" sz="2000" b="1" dirty="0">
                <a:solidFill>
                  <a:schemeClr val="bg2"/>
                </a:solidFill>
              </a:rPr>
              <a:t>Special </a:t>
            </a:r>
            <a:r>
              <a:rPr lang="de-DE" sz="2000" b="1" dirty="0" err="1">
                <a:solidFill>
                  <a:schemeClr val="bg2"/>
                </a:solidFill>
              </a:rPr>
              <a:t>clamping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  <a:r>
              <a:rPr lang="de-DE" sz="2000" b="1">
                <a:solidFill>
                  <a:schemeClr val="bg2"/>
                </a:solidFill>
              </a:rPr>
              <a:t>technology</a:t>
            </a:r>
            <a:endParaRPr lang="de-DE" sz="2000" b="1" dirty="0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6D8C87-6B81-F830-758A-047274917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FDE898E1-F506-9614-BBF5-D9176F268AE7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41278643-ACFF-7B56-D796-E513E14C0AC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1F5CB54-3DA8-DCD9-33A8-66726413D83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A935F864-9389-D477-E90D-E85E5358B177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30CF436A-32D5-0754-C5AA-04CFAFD7BFA6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72DCCFF-76AD-410D-DCB6-7176DFCE294B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FA4AADC2-B332-75B3-C8EB-BB00CE8DEEF0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1640B04-8FE6-9C43-DAC7-8B9E2F6503B5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40AC26B-8AF8-AF92-CFC3-E6A956B4A7D3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CFACCE2-FE07-C61B-ADC8-44BAC9D0947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C3D9910-3CA0-20C2-A815-FA27746DA94E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FB29795-EB5F-2F17-32BB-74CB5BD10E19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52D38E2-96AC-8DC9-8C00-690C53469C6B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5EA2298-E788-F807-F3CD-D5DB6860229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040B6A5-C1FD-9EE2-EA25-7476055E61A3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8B83CA6-3D31-6742-946C-E2CAB99B4026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D9517-B32A-0964-AFB4-E4D8C8E9306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3B5D546-3A3E-F961-C03E-3BCF96F2081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CC79D9F-A906-3BB3-E5E4-E426AAB9B6A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E924B88-5CDA-0EAB-EDE4-4D418BAB301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3812E2F-E3DC-B98C-547D-770EAF7F8C87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78F564FD-62AA-6849-1275-4A57EE1ACFC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0CCF4A18-CA38-CC69-ACE9-3615A6C7F412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Note:</a:t>
            </a:r>
            <a:endParaRPr lang="en-US" sz="1200" b="1" dirty="0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This presentation contains confidential information and is only released for non-public use by customers and suppliers.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Consultation with specialist department may be necessary.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- Remove this note before use -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83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DE04E8-8FB9-D692-3843-DBC9E455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245" y="2564548"/>
            <a:ext cx="3990975" cy="3067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E78C4C-6512-0FD1-1932-7220E6341A17}"/>
              </a:ext>
            </a:extLst>
          </p:cNvPr>
          <p:cNvSpPr/>
          <p:nvPr/>
        </p:nvSpPr>
        <p:spPr>
          <a:xfrm>
            <a:off x="4059044" y="2683727"/>
            <a:ext cx="3739375" cy="2178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4DB5F5-1587-A656-499A-0886EA88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configuration</a:t>
            </a:r>
            <a:r>
              <a:rPr lang="de-DE" dirty="0"/>
              <a:t>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4F27D93-0B97-6CDF-E59F-2BE432B432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261370-196D-10D2-FBCD-7DAFE51F27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/>
              <a:t>SCHUNK Engineering - </a:t>
            </a:r>
            <a:r>
              <a:rPr lang="de-DE" dirty="0" err="1"/>
              <a:t>configurators</a:t>
            </a:r>
            <a:r>
              <a:rPr lang="de-DE" dirty="0"/>
              <a:t> at SCHUNK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4D47F0A-B8F9-8942-5327-DDAEFFFF2C49}"/>
              </a:ext>
            </a:extLst>
          </p:cNvPr>
          <p:cNvSpPr txBox="1"/>
          <p:nvPr/>
        </p:nvSpPr>
        <p:spPr>
          <a:xfrm>
            <a:off x="802433" y="210871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5A5A4E-4A76-6D18-7F34-E0B1177012FF}"/>
              </a:ext>
            </a:extLst>
          </p:cNvPr>
          <p:cNvSpPr txBox="1"/>
          <p:nvPr/>
        </p:nvSpPr>
        <p:spPr>
          <a:xfrm>
            <a:off x="308472" y="1558212"/>
            <a:ext cx="4582088" cy="5505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No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development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knowledge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required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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Saving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resources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681991E-4C33-BF69-3610-739614AC03B3}"/>
              </a:ext>
            </a:extLst>
          </p:cNvPr>
          <p:cNvSpPr txBox="1"/>
          <p:nvPr/>
        </p:nvSpPr>
        <p:spPr>
          <a:xfrm>
            <a:off x="470340" y="3133868"/>
            <a:ext cx="5411755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SCHUNK expert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knowledge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 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Risk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reduction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B8EAE53-310F-22F6-8C9A-F4DF1E3E2B0E}"/>
              </a:ext>
            </a:extLst>
          </p:cNvPr>
          <p:cNvSpPr txBox="1"/>
          <p:nvPr/>
        </p:nvSpPr>
        <p:spPr>
          <a:xfrm>
            <a:off x="802433" y="5505061"/>
            <a:ext cx="2169368" cy="2099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Fast and easy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57FF16C-7C05-ACFE-3EE2-CFD3A5DCCD50}"/>
              </a:ext>
            </a:extLst>
          </p:cNvPr>
          <p:cNvSpPr txBox="1"/>
          <p:nvPr/>
        </p:nvSpPr>
        <p:spPr>
          <a:xfrm>
            <a:off x="3038474" y="5970946"/>
            <a:ext cx="2566520" cy="299613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 dirty="0"/>
              <a:t>Price and </a:t>
            </a:r>
            <a:r>
              <a:rPr lang="de-DE" dirty="0" err="1"/>
              <a:t>delivery</a:t>
            </a:r>
            <a:r>
              <a:rPr lang="de-DE" dirty="0"/>
              <a:t> time</a:t>
            </a:r>
          </a:p>
          <a:p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73C182-DB52-267C-0AF6-1AE01567A7C9}"/>
              </a:ext>
            </a:extLst>
          </p:cNvPr>
          <p:cNvSpPr txBox="1"/>
          <p:nvPr/>
        </p:nvSpPr>
        <p:spPr>
          <a:xfrm>
            <a:off x="8792390" y="5103003"/>
            <a:ext cx="3064647" cy="91440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Exclusion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incorrect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/impossible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configurations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C52893B-388E-1393-8198-FD48DEE27C2B}"/>
              </a:ext>
            </a:extLst>
          </p:cNvPr>
          <p:cNvSpPr txBox="1"/>
          <p:nvPr/>
        </p:nvSpPr>
        <p:spPr>
          <a:xfrm>
            <a:off x="8905372" y="2794375"/>
            <a:ext cx="2645617" cy="501275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Product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&amp; CAD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data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2E68741-72F4-96A5-94EB-8ED1E9BE0A08}"/>
              </a:ext>
            </a:extLst>
          </p:cNvPr>
          <p:cNvSpPr txBox="1"/>
          <p:nvPr/>
        </p:nvSpPr>
        <p:spPr>
          <a:xfrm>
            <a:off x="7738424" y="1260546"/>
            <a:ext cx="4377376" cy="67715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Web-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based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&amp;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license-free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online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tool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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No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CAD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program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required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44" name="Verbinder: gewinkelt 43">
            <a:extLst>
              <a:ext uri="{FF2B5EF4-FFF2-40B4-BE49-F238E27FC236}">
                <a16:creationId xmlns:a16="http://schemas.microsoft.com/office/drawing/2014/main" id="{F7F0E707-5390-0A6A-DC18-CDF2AD2CB4B0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 flipV="1">
            <a:off x="7638686" y="3045012"/>
            <a:ext cx="1266686" cy="691215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AEE0D39-8537-73F3-96C1-EC7AA8FBF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980" y="2732978"/>
            <a:ext cx="3388577" cy="2070410"/>
          </a:xfrm>
          <a:prstGeom prst="rect">
            <a:avLst/>
          </a:prstGeom>
        </p:spPr>
      </p:pic>
      <p:cxnSp>
        <p:nvCxnSpPr>
          <p:cNvPr id="48" name="Verbinder: gewinkelt 47">
            <a:extLst>
              <a:ext uri="{FF2B5EF4-FFF2-40B4-BE49-F238E27FC236}">
                <a16:creationId xmlns:a16="http://schemas.microsoft.com/office/drawing/2014/main" id="{1D146D27-7A54-852C-4531-99086766F1DC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 flipV="1">
            <a:off x="7145926" y="1599126"/>
            <a:ext cx="592499" cy="1409588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9FFA216E-4C52-64C7-7974-C0916240AFFE}"/>
              </a:ext>
            </a:extLst>
          </p:cNvPr>
          <p:cNvCxnSpPr>
            <a:cxnSpLocks/>
            <a:endCxn id="13" idx="3"/>
          </p:cNvCxnSpPr>
          <p:nvPr/>
        </p:nvCxnSpPr>
        <p:spPr>
          <a:xfrm rot="16200000" flipV="1">
            <a:off x="4614480" y="2109546"/>
            <a:ext cx="1300403" cy="748242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FA21964F-7DA2-531E-CB3A-BE91FA04719B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7571086" y="4204659"/>
            <a:ext cx="1221304" cy="1355544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8DE97B78-3D8D-2F88-AD30-C241E1694180}"/>
              </a:ext>
            </a:extLst>
          </p:cNvPr>
          <p:cNvCxnSpPr>
            <a:cxnSpLocks/>
            <a:endCxn id="17" idx="3"/>
          </p:cNvCxnSpPr>
          <p:nvPr/>
        </p:nvCxnSpPr>
        <p:spPr>
          <a:xfrm rot="10800000" flipV="1">
            <a:off x="2971801" y="4695631"/>
            <a:ext cx="1191416" cy="914400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3EC13424-F6EC-0014-8306-1DC3A7A9D884}"/>
              </a:ext>
            </a:extLst>
          </p:cNvPr>
          <p:cNvCxnSpPr>
            <a:cxnSpLocks/>
          </p:cNvCxnSpPr>
          <p:nvPr/>
        </p:nvCxnSpPr>
        <p:spPr>
          <a:xfrm rot="10800000">
            <a:off x="3038475" y="3488455"/>
            <a:ext cx="1257300" cy="387319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A2275C6B-DAE9-C5B4-23DB-015DCD81F6EF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5604994" y="4799802"/>
            <a:ext cx="787429" cy="1320951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E54B6B-C2EE-4308-A9AF-D1FF23AB9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Fago Pro"/>
              </a:rPr>
              <a:t>EasyJAW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ED1EF86-EB2F-4594-A8D2-E0417D61CB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2F34CC-3221-49BE-ADAD-D647F87B3C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/>
              <a:t>SCHUNK Engineering – </a:t>
            </a:r>
            <a:r>
              <a:rPr lang="de-DE" dirty="0" err="1"/>
              <a:t>configurable</a:t>
            </a:r>
            <a:r>
              <a:rPr lang="de-DE" dirty="0"/>
              <a:t> </a:t>
            </a:r>
            <a:r>
              <a:rPr lang="de-DE" dirty="0" err="1"/>
              <a:t>products</a:t>
            </a: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C4761AB2-D032-42AD-82FE-5D871672E8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14550"/>
            <a:ext cx="6222344" cy="415925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sz="1200" b="1" dirty="0" err="1">
                <a:latin typeface="Calibri"/>
                <a:cs typeface="Calibri"/>
              </a:rPr>
              <a:t>Customized</a:t>
            </a:r>
            <a:r>
              <a:rPr lang="de-DE" sz="1200" b="1" dirty="0">
                <a:latin typeface="Calibri"/>
                <a:cs typeface="Calibri"/>
              </a:rPr>
              <a:t> </a:t>
            </a:r>
            <a:r>
              <a:rPr lang="de-DE" sz="1200" b="1" dirty="0" err="1">
                <a:latin typeface="Calibri"/>
                <a:cs typeface="Calibri"/>
              </a:rPr>
              <a:t>solutions</a:t>
            </a:r>
            <a:br>
              <a:rPr lang="de-DE" sz="1200" dirty="0">
                <a:latin typeface="Fago Pro"/>
              </a:rPr>
            </a:br>
            <a:r>
              <a:rPr lang="en-US" sz="1200" dirty="0">
                <a:latin typeface="Calibri"/>
                <a:cs typeface="Calibri"/>
              </a:rPr>
              <a:t>Dimensions are determined by the customer.</a:t>
            </a:r>
          </a:p>
          <a:p>
            <a:r>
              <a:rPr lang="de-DE" sz="1200" b="1" dirty="0">
                <a:latin typeface="Calibri"/>
                <a:cs typeface="Calibri"/>
              </a:rPr>
              <a:t>Large </a:t>
            </a:r>
            <a:r>
              <a:rPr lang="de-DE" sz="1200" b="1" dirty="0" err="1">
                <a:latin typeface="Calibri"/>
                <a:cs typeface="Calibri"/>
              </a:rPr>
              <a:t>range</a:t>
            </a:r>
            <a:r>
              <a:rPr lang="de-DE" sz="1200" b="1" dirty="0">
                <a:latin typeface="Calibri"/>
                <a:cs typeface="Calibri"/>
              </a:rPr>
              <a:t> </a:t>
            </a:r>
            <a:r>
              <a:rPr lang="de-DE" sz="1200" b="1" dirty="0" err="1">
                <a:latin typeface="Calibri"/>
                <a:cs typeface="Calibri"/>
              </a:rPr>
              <a:t>of</a:t>
            </a:r>
            <a:r>
              <a:rPr lang="de-DE" sz="1200" b="1" dirty="0">
                <a:latin typeface="Calibri"/>
                <a:cs typeface="Calibri"/>
              </a:rPr>
              <a:t> </a:t>
            </a:r>
            <a:r>
              <a:rPr lang="de-DE" sz="1200" b="1" dirty="0" err="1">
                <a:latin typeface="Calibri"/>
                <a:cs typeface="Calibri"/>
              </a:rPr>
              <a:t>variants</a:t>
            </a:r>
            <a:br>
              <a:rPr lang="de-DE" sz="1200" dirty="0"/>
            </a:br>
            <a:r>
              <a:rPr lang="en-US" sz="1200" dirty="0">
                <a:latin typeface="Calibri"/>
                <a:cs typeface="Calibri"/>
              </a:rPr>
              <a:t>different geometry models to choose from.</a:t>
            </a:r>
          </a:p>
          <a:p>
            <a:r>
              <a:rPr lang="de-DE" sz="1200" b="1" dirty="0" err="1">
                <a:latin typeface="Calibri"/>
                <a:cs typeface="Calibri"/>
              </a:rPr>
              <a:t>Jaw</a:t>
            </a:r>
            <a:r>
              <a:rPr lang="de-DE" sz="1200" b="1" dirty="0">
                <a:latin typeface="Calibri"/>
                <a:cs typeface="Calibri"/>
              </a:rPr>
              <a:t> </a:t>
            </a:r>
            <a:r>
              <a:rPr lang="de-DE" sz="1200" b="1" dirty="0" err="1">
                <a:latin typeface="Calibri"/>
                <a:cs typeface="Calibri"/>
              </a:rPr>
              <a:t>materials</a:t>
            </a:r>
            <a:r>
              <a:rPr lang="de-DE" sz="1200" b="1" dirty="0">
                <a:latin typeface="Calibri"/>
                <a:cs typeface="Calibri"/>
              </a:rPr>
              <a:t> </a:t>
            </a:r>
            <a:r>
              <a:rPr lang="de-DE" sz="1200" b="1" dirty="0" err="1">
                <a:latin typeface="Calibri"/>
                <a:cs typeface="Calibri"/>
              </a:rPr>
              <a:t>definable</a:t>
            </a:r>
            <a:br>
              <a:rPr lang="de-DE" sz="1200" dirty="0">
                <a:latin typeface="Fago Pro"/>
              </a:rPr>
            </a:br>
            <a:r>
              <a:rPr lang="de-DE" sz="1200" dirty="0" err="1">
                <a:latin typeface="Calibri"/>
                <a:cs typeface="Calibri"/>
              </a:rPr>
              <a:t>differenz</a:t>
            </a:r>
            <a:r>
              <a:rPr lang="de-DE" sz="1200" dirty="0">
                <a:latin typeface="Calibri"/>
                <a:cs typeface="Calibri"/>
              </a:rPr>
              <a:t> </a:t>
            </a:r>
            <a:r>
              <a:rPr lang="de-DE" sz="1200" dirty="0" err="1">
                <a:latin typeface="Calibri"/>
                <a:cs typeface="Calibri"/>
              </a:rPr>
              <a:t>jaw</a:t>
            </a:r>
            <a:r>
              <a:rPr lang="de-DE" sz="1200" dirty="0">
                <a:latin typeface="Calibri"/>
                <a:cs typeface="Calibri"/>
              </a:rPr>
              <a:t> </a:t>
            </a:r>
            <a:r>
              <a:rPr lang="de-DE" sz="1200" dirty="0" err="1">
                <a:latin typeface="Calibri"/>
                <a:cs typeface="Calibri"/>
              </a:rPr>
              <a:t>materials</a:t>
            </a:r>
            <a:r>
              <a:rPr lang="de-DE" sz="1200" dirty="0">
                <a:latin typeface="Calibri"/>
                <a:cs typeface="Calibri"/>
              </a:rPr>
              <a:t> </a:t>
            </a:r>
            <a:r>
              <a:rPr lang="de-DE" sz="1200" dirty="0" err="1">
                <a:latin typeface="Calibri"/>
                <a:cs typeface="Calibri"/>
              </a:rPr>
              <a:t>for</a:t>
            </a:r>
            <a:r>
              <a:rPr lang="de-DE" sz="1200" dirty="0">
                <a:latin typeface="Calibri"/>
                <a:cs typeface="Calibri"/>
              </a:rPr>
              <a:t> </a:t>
            </a:r>
            <a:r>
              <a:rPr lang="de-DE" sz="1200" dirty="0" err="1">
                <a:latin typeface="Calibri"/>
                <a:cs typeface="Calibri"/>
              </a:rPr>
              <a:t>every</a:t>
            </a:r>
            <a:r>
              <a:rPr lang="de-DE" sz="1200" dirty="0">
                <a:latin typeface="Calibri"/>
                <a:cs typeface="Calibri"/>
              </a:rPr>
              <a:t> </a:t>
            </a:r>
            <a:r>
              <a:rPr lang="de-DE" sz="1200" dirty="0" err="1">
                <a:latin typeface="Calibri"/>
                <a:cs typeface="Calibri"/>
              </a:rPr>
              <a:t>application</a:t>
            </a:r>
            <a:r>
              <a:rPr lang="de-DE" sz="1200" dirty="0">
                <a:latin typeface="Calibri"/>
                <a:cs typeface="Calibri"/>
              </a:rPr>
              <a:t>.</a:t>
            </a:r>
          </a:p>
          <a:p>
            <a:r>
              <a:rPr lang="en-US" sz="1200" b="1" i="0" dirty="0">
                <a:effectLst/>
                <a:latin typeface="Calibri"/>
                <a:cs typeface="Calibri"/>
              </a:rPr>
              <a:t>License-free and browser-based web tool</a:t>
            </a:r>
            <a:br>
              <a:rPr lang="de-DE" sz="1200" dirty="0"/>
            </a:br>
            <a:r>
              <a:rPr lang="en-US" sz="1200" b="0" i="0" dirty="0">
                <a:effectLst/>
                <a:latin typeface="Calibri"/>
                <a:cs typeface="Calibri"/>
              </a:rPr>
              <a:t>can be used without your own CAD program.</a:t>
            </a:r>
          </a:p>
          <a:p>
            <a:r>
              <a:rPr lang="en-US" sz="1200" b="1" i="0" dirty="0">
                <a:effectLst/>
                <a:latin typeface="Calibri"/>
                <a:cs typeface="Calibri"/>
              </a:rPr>
              <a:t>Immediate display of price and delivery time</a:t>
            </a:r>
          </a:p>
          <a:p>
            <a:pPr marL="0" indent="0">
              <a:buNone/>
            </a:pPr>
            <a:r>
              <a:rPr lang="en-US" sz="1200" dirty="0">
                <a:latin typeface="Calibri"/>
                <a:cs typeface="Calibri"/>
              </a:rPr>
              <a:t>       enables the shortest possible inquiry and ordering processes.</a:t>
            </a:r>
          </a:p>
          <a:p>
            <a:r>
              <a:rPr lang="de-DE" sz="1200" b="1" i="0" dirty="0" err="1">
                <a:effectLst/>
                <a:latin typeface="Calibri"/>
                <a:cs typeface="Calibri"/>
              </a:rPr>
              <a:t>Reduced</a:t>
            </a:r>
            <a:r>
              <a:rPr lang="de-DE" sz="1200" b="1" i="0" dirty="0">
                <a:effectLst/>
                <a:latin typeface="Calibri"/>
                <a:cs typeface="Calibri"/>
              </a:rPr>
              <a:t> </a:t>
            </a:r>
            <a:r>
              <a:rPr lang="de-DE" sz="1200" b="1" i="0" dirty="0" err="1">
                <a:effectLst/>
                <a:latin typeface="Calibri"/>
                <a:cs typeface="Calibri"/>
              </a:rPr>
              <a:t>construction</a:t>
            </a:r>
            <a:r>
              <a:rPr lang="de-DE" sz="1200" b="1" i="0" dirty="0">
                <a:effectLst/>
                <a:latin typeface="Calibri"/>
                <a:cs typeface="Calibri"/>
              </a:rPr>
              <a:t> </a:t>
            </a:r>
            <a:r>
              <a:rPr lang="de-DE" sz="1200" b="1" i="0" dirty="0" err="1">
                <a:effectLst/>
                <a:latin typeface="Calibri"/>
                <a:cs typeface="Calibri"/>
              </a:rPr>
              <a:t>costs</a:t>
            </a:r>
            <a:br>
              <a:rPr lang="de-DE" sz="1200" dirty="0"/>
            </a:br>
            <a:r>
              <a:rPr lang="en-US" sz="1200" b="0" i="0" dirty="0">
                <a:effectLst/>
                <a:latin typeface="Calibri"/>
                <a:cs typeface="Calibri"/>
              </a:rPr>
              <a:t>Quick and easy design of individual jaws via web tool.</a:t>
            </a:r>
            <a:endParaRPr lang="de-DE" sz="1200" b="0" i="0" dirty="0">
              <a:effectLst/>
              <a:latin typeface="Calibri"/>
              <a:cs typeface="Calibri"/>
            </a:endParaRPr>
          </a:p>
          <a:p>
            <a:r>
              <a:rPr lang="de-DE" sz="1200" b="1" dirty="0">
                <a:latin typeface="Calibri"/>
                <a:cs typeface="Calibri"/>
              </a:rPr>
              <a:t>SCHUNK Know-how</a:t>
            </a:r>
            <a:br>
              <a:rPr lang="de-DE" sz="1200" b="1" dirty="0">
                <a:latin typeface="Calibri"/>
                <a:cs typeface="Calibri"/>
              </a:rPr>
            </a:br>
            <a:r>
              <a:rPr lang="en-US" sz="1200" dirty="0">
                <a:latin typeface="Calibri"/>
                <a:cs typeface="Calibri"/>
              </a:rPr>
              <a:t>reduces your effort and risk.</a:t>
            </a:r>
          </a:p>
          <a:p>
            <a:r>
              <a:rPr lang="de-DE" sz="1200" b="1" i="0" dirty="0">
                <a:effectLst/>
                <a:latin typeface="Calibri"/>
                <a:cs typeface="Calibri"/>
              </a:rPr>
              <a:t>CAD </a:t>
            </a:r>
            <a:r>
              <a:rPr lang="de-DE" sz="1200" b="1" i="0" dirty="0" err="1">
                <a:effectLst/>
                <a:latin typeface="Calibri"/>
                <a:cs typeface="Calibri"/>
              </a:rPr>
              <a:t>data</a:t>
            </a:r>
            <a:r>
              <a:rPr lang="de-DE" sz="1200" b="1" i="0" dirty="0">
                <a:effectLst/>
                <a:latin typeface="Calibri"/>
                <a:cs typeface="Calibri"/>
              </a:rPr>
              <a:t> </a:t>
            </a:r>
            <a:r>
              <a:rPr lang="de-DE" sz="1200" b="1" i="0" dirty="0" err="1">
                <a:effectLst/>
                <a:latin typeface="Calibri"/>
                <a:cs typeface="Calibri"/>
              </a:rPr>
              <a:t>available</a:t>
            </a:r>
            <a:r>
              <a:rPr lang="de-DE" sz="1200" b="1" i="0" dirty="0">
                <a:effectLst/>
                <a:latin typeface="Calibri"/>
                <a:cs typeface="Calibri"/>
              </a:rPr>
              <a:t> at </a:t>
            </a:r>
            <a:r>
              <a:rPr lang="de-DE" sz="1200" b="1" i="0" dirty="0" err="1">
                <a:effectLst/>
                <a:latin typeface="Calibri"/>
                <a:cs typeface="Calibri"/>
              </a:rPr>
              <a:t>the</a:t>
            </a:r>
            <a:r>
              <a:rPr lang="de-DE" sz="1200" b="1" i="0" dirty="0">
                <a:effectLst/>
                <a:latin typeface="Calibri"/>
                <a:cs typeface="Calibri"/>
              </a:rPr>
              <a:t> </a:t>
            </a:r>
            <a:r>
              <a:rPr lang="de-DE" sz="1200" b="1" i="0" dirty="0" err="1">
                <a:effectLst/>
                <a:latin typeface="Calibri"/>
                <a:cs typeface="Calibri"/>
              </a:rPr>
              <a:t>touch</a:t>
            </a:r>
            <a:r>
              <a:rPr lang="de-DE" sz="1200" b="1" i="0" dirty="0">
                <a:effectLst/>
                <a:latin typeface="Calibri"/>
                <a:cs typeface="Calibri"/>
              </a:rPr>
              <a:t> </a:t>
            </a:r>
            <a:r>
              <a:rPr lang="de-DE" sz="1200" b="1" i="0" dirty="0" err="1">
                <a:effectLst/>
                <a:latin typeface="Calibri"/>
                <a:cs typeface="Calibri"/>
              </a:rPr>
              <a:t>of</a:t>
            </a:r>
            <a:r>
              <a:rPr lang="de-DE" sz="1200" b="1" i="0" dirty="0">
                <a:effectLst/>
                <a:latin typeface="Calibri"/>
                <a:cs typeface="Calibri"/>
              </a:rPr>
              <a:t> a </a:t>
            </a:r>
            <a:r>
              <a:rPr lang="de-DE" sz="1200" b="1" i="0" dirty="0" err="1">
                <a:effectLst/>
                <a:latin typeface="Calibri"/>
                <a:cs typeface="Calibri"/>
              </a:rPr>
              <a:t>button</a:t>
            </a:r>
            <a:br>
              <a:rPr lang="de-DE" sz="1200" dirty="0"/>
            </a:br>
            <a:r>
              <a:rPr lang="en-US" sz="1200" dirty="0">
                <a:latin typeface="Calibri"/>
                <a:cs typeface="Calibri"/>
              </a:rPr>
              <a:t>Jaws can be integrated immediately in the CAD system design.</a:t>
            </a:r>
            <a:endParaRPr lang="de-DE" sz="1200" b="0" i="0" dirty="0">
              <a:effectLst/>
              <a:latin typeface="Calibri"/>
              <a:cs typeface="Calibri"/>
            </a:endParaRPr>
          </a:p>
        </p:txBody>
      </p:sp>
      <p:pic>
        <p:nvPicPr>
          <p:cNvPr id="7" name="Picture 6" descr="easyJAW">
            <a:extLst>
              <a:ext uri="{FF2B5EF4-FFF2-40B4-BE49-F238E27FC236}">
                <a16:creationId xmlns:a16="http://schemas.microsoft.com/office/drawing/2014/main" id="{7046543C-4413-F337-D0D2-60734FF15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2" b="91098" l="9850" r="89983">
                        <a14:foregroundMark x1="43072" y1="91098" x2="55426" y2="90504"/>
                        <a14:foregroundMark x1="22037" y1="40950" x2="20868" y2="38872"/>
                        <a14:foregroundMark x1="31553" y1="31157" x2="31553" y2="31157"/>
                        <a14:foregroundMark x1="35893" y1="25519" x2="35893" y2="25519"/>
                        <a14:foregroundMark x1="65776" y1="28190" x2="65776" y2="28190"/>
                        <a14:foregroundMark x1="56093" y1="20772" x2="56093" y2="20772"/>
                        <a14:foregroundMark x1="69449" y1="32047" x2="69449" y2="32047"/>
                        <a14:foregroundMark x1="64107" y1="24926" x2="64107" y2="24926"/>
                        <a14:foregroundMark x1="21369" y1="54896" x2="21369" y2="54896"/>
                        <a14:foregroundMark x1="21369" y1="52819" x2="21369" y2="52819"/>
                        <a14:foregroundMark x1="34057" y1="23442" x2="34057" y2="23442"/>
                        <a14:foregroundMark x1="21703" y1="30267" x2="21703" y2="3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54" y="1627027"/>
            <a:ext cx="6405273" cy="360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366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B9A713-3305-47AF-8A17-AFF721E2A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Customized</a:t>
            </a:r>
            <a:r>
              <a:rPr lang="de-DE" dirty="0"/>
              <a:t> </a:t>
            </a:r>
            <a:r>
              <a:rPr lang="de-DE" dirty="0" err="1"/>
              <a:t>components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DFA9318-CBF5-438F-A77A-1758404120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A4012C-3C1D-43B9-9ADC-E3453AB562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de-DE"/>
          </a:p>
        </p:txBody>
      </p:sp>
      <p:pic>
        <p:nvPicPr>
          <p:cNvPr id="6" name="Grafik 12">
            <a:extLst>
              <a:ext uri="{FF2B5EF4-FFF2-40B4-BE49-F238E27FC236}">
                <a16:creationId xmlns:a16="http://schemas.microsoft.com/office/drawing/2014/main" id="{B270DBE2-15EA-11F4-9196-BA7AA3CD0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77" b="96579" l="7500" r="96094">
                        <a14:foregroundMark x1="24375" y1="14308" x2="60000" y2="3733"/>
                        <a14:foregroundMark x1="60000" y1="3733" x2="77656" y2="18974"/>
                        <a14:foregroundMark x1="77656" y1="18974" x2="94844" y2="57854"/>
                        <a14:foregroundMark x1="94844" y1="57854" x2="86406" y2="72006"/>
                        <a14:foregroundMark x1="86406" y1="72006" x2="65000" y2="92535"/>
                        <a14:foregroundMark x1="65000" y1="92535" x2="43594" y2="93002"/>
                        <a14:foregroundMark x1="43594" y1="93002" x2="28906" y2="84603"/>
                        <a14:foregroundMark x1="28906" y1="84603" x2="8906" y2="59565"/>
                        <a14:foregroundMark x1="8906" y1="59565" x2="7500" y2="47589"/>
                        <a14:foregroundMark x1="7500" y1="47589" x2="19844" y2="29393"/>
                        <a14:foregroundMark x1="19844" y1="29393" x2="21250" y2="19907"/>
                        <a14:foregroundMark x1="39063" y1="9487" x2="45938" y2="4977"/>
                        <a14:foregroundMark x1="93750" y1="42146" x2="94219" y2="53499"/>
                        <a14:foregroundMark x1="62031" y1="93935" x2="48594" y2="96267"/>
                        <a14:foregroundMark x1="48594" y1="96267" x2="48281" y2="96579"/>
                        <a14:foregroundMark x1="76719" y1="12131" x2="76719" y2="12131"/>
                        <a14:foregroundMark x1="96094" y1="46501" x2="96094" y2="465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6805" y="1394303"/>
            <a:ext cx="4044968" cy="4063929"/>
          </a:xfrm>
          <a:prstGeom prst="rect">
            <a:avLst/>
          </a:prstGeom>
        </p:spPr>
      </p:pic>
      <p:pic>
        <p:nvPicPr>
          <p:cNvPr id="9" name="Grafik 10">
            <a:extLst>
              <a:ext uri="{FF2B5EF4-FFF2-40B4-BE49-F238E27FC236}">
                <a16:creationId xmlns:a16="http://schemas.microsoft.com/office/drawing/2014/main" id="{EC1D9612-FE28-4880-6698-A914B138F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96970" l="3882" r="96327">
                        <a14:foregroundMark x1="13431" y1="39394" x2="16159" y2="55455"/>
                        <a14:foregroundMark x1="16159" y1="55455" x2="9129" y2="54848"/>
                        <a14:foregroundMark x1="9129" y1="54848" x2="5142" y2="67727"/>
                        <a14:foregroundMark x1="5142" y1="67727" x2="7660" y2="78636"/>
                        <a14:foregroundMark x1="7660" y1="78636" x2="62225" y2="87879"/>
                        <a14:foregroundMark x1="62225" y1="87879" x2="79224" y2="84091"/>
                        <a14:foregroundMark x1="79224" y1="84091" x2="94229" y2="71818"/>
                        <a14:foregroundMark x1="94229" y1="71818" x2="91501" y2="62576"/>
                        <a14:foregroundMark x1="91501" y1="62576" x2="83526" y2="47121"/>
                        <a14:foregroundMark x1="83526" y1="47121" x2="82267" y2="37576"/>
                        <a14:foregroundMark x1="94019" y1="63485" x2="96642" y2="70303"/>
                        <a14:foregroundMark x1="5981" y1="72879" x2="4092" y2="64242"/>
                        <a14:foregroundMark x1="4092" y1="64242" x2="4092" y2="64091"/>
                        <a14:foregroundMark x1="36621" y1="10303" x2="47114" y2="9697"/>
                        <a14:foregroundMark x1="47114" y1="9697" x2="55824" y2="10758"/>
                        <a14:foregroundMark x1="55824" y1="10758" x2="53620" y2="19091"/>
                        <a14:foregroundMark x1="53620" y1="19091" x2="48269" y2="22727"/>
                        <a14:foregroundMark x1="62329" y1="47576" x2="63694" y2="58636"/>
                        <a14:foregroundMark x1="60756" y1="96970" x2="62644" y2="92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1126" y="2790730"/>
            <a:ext cx="5082875" cy="35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66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 err="1">
                <a:latin typeface="Fago Pro"/>
              </a:rPr>
              <a:t>Hydraulic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expansion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arbor</a:t>
            </a:r>
            <a:br>
              <a:rPr lang="de-DE" dirty="0">
                <a:latin typeface="Fago Pro"/>
              </a:rPr>
            </a:br>
            <a:r>
              <a:rPr lang="de-DE" sz="2400" b="0" dirty="0" err="1">
                <a:latin typeface="Fago Pro"/>
              </a:rPr>
              <a:t>Clamping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of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turbine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rotors</a:t>
            </a:r>
            <a:br>
              <a:rPr lang="de-DE" dirty="0">
                <a:latin typeface="Fago Pro"/>
              </a:rPr>
            </a:b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Axial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runout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accuracy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Axial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runout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accuracy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&lt; 0,005 mm</a:t>
            </a:r>
            <a:endParaRPr lang="de-DE" sz="16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Safety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bolt</a:t>
            </a:r>
            <a:br>
              <a:rPr lang="de-DE" sz="2000" b="1" dirty="0"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Indicates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secure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Machine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connection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pneumatic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actuation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Vibration damping can be switched off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Solution expertise from a single source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Automation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technology</a:t>
            </a: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9ACDD9A1-3F13-E407-5FE7-06DFF0A0B049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F2F8C131-95EE-4641-17F0-724F06A844C9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6CEF7435-3966-BBA3-8910-384BFA976C66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D17D6469-74A1-6475-4893-E99832B94071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1451126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2A4D130-1594-2D74-6617-7C8991E32A99}"/>
              </a:ext>
            </a:extLst>
          </p:cNvPr>
          <p:cNvGrpSpPr/>
          <p:nvPr/>
        </p:nvGrpSpPr>
        <p:grpSpPr>
          <a:xfrm>
            <a:off x="414040" y="6086213"/>
            <a:ext cx="807008" cy="635246"/>
            <a:chOff x="7295809" y="2826273"/>
            <a:chExt cx="807008" cy="635246"/>
          </a:xfrm>
        </p:grpSpPr>
        <p:pic>
          <p:nvPicPr>
            <p:cNvPr id="14" name="Grafik 13" descr="Glücksspielchips Silhouette">
              <a:extLst>
                <a:ext uri="{FF2B5EF4-FFF2-40B4-BE49-F238E27FC236}">
                  <a16:creationId xmlns:a16="http://schemas.microsoft.com/office/drawing/2014/main" id="{058D6E3A-6C61-03EB-8B80-EB5227024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42176C2-3CB2-1536-D097-4537628E641F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79954DF-9F47-7FDA-0C8F-51309452DADD}"/>
              </a:ext>
            </a:extLst>
          </p:cNvPr>
          <p:cNvGrpSpPr/>
          <p:nvPr/>
        </p:nvGrpSpPr>
        <p:grpSpPr>
          <a:xfrm>
            <a:off x="5993416" y="6082760"/>
            <a:ext cx="807008" cy="621060"/>
            <a:chOff x="9194964" y="1596795"/>
            <a:chExt cx="807008" cy="621060"/>
          </a:xfrm>
        </p:grpSpPr>
        <p:pic>
          <p:nvPicPr>
            <p:cNvPr id="16" name="Grafik 15" descr="Lupe mit einfarbiger Füllung">
              <a:extLst>
                <a:ext uri="{FF2B5EF4-FFF2-40B4-BE49-F238E27FC236}">
                  <a16:creationId xmlns:a16="http://schemas.microsoft.com/office/drawing/2014/main" id="{BB3C7368-3F64-371C-DDBE-A8C70190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607717F-D2E6-A65E-1AEA-EB4AD06A9481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13455D1-B379-CCE7-6C2B-2F987E89297B}"/>
              </a:ext>
            </a:extLst>
          </p:cNvPr>
          <p:cNvGrpSpPr/>
          <p:nvPr/>
        </p:nvGrpSpPr>
        <p:grpSpPr>
          <a:xfrm>
            <a:off x="1162090" y="6070330"/>
            <a:ext cx="807008" cy="526479"/>
            <a:chOff x="11316787" y="2810391"/>
            <a:chExt cx="807008" cy="526479"/>
          </a:xfrm>
        </p:grpSpPr>
        <p:pic>
          <p:nvPicPr>
            <p:cNvPr id="19" name="Grafik 18" descr="Flugzeug mit einfarbiger Füllung">
              <a:extLst>
                <a:ext uri="{FF2B5EF4-FFF2-40B4-BE49-F238E27FC236}">
                  <a16:creationId xmlns:a16="http://schemas.microsoft.com/office/drawing/2014/main" id="{2BC679CB-B12B-96EC-64D7-F9363E508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521862" y="2810391"/>
              <a:ext cx="396000" cy="39600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9A1766D7-6FE1-70B8-93F0-E71689324827}"/>
                </a:ext>
              </a:extLst>
            </p:cNvPr>
            <p:cNvSpPr txBox="1"/>
            <p:nvPr/>
          </p:nvSpPr>
          <p:spPr>
            <a:xfrm>
              <a:off x="11316787" y="3212220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Aerospace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AD12FDB4-DC35-FA62-B4EB-12026DC5D51E}"/>
              </a:ext>
            </a:extLst>
          </p:cNvPr>
          <p:cNvGrpSpPr/>
          <p:nvPr/>
        </p:nvGrpSpPr>
        <p:grpSpPr>
          <a:xfrm>
            <a:off x="5316101" y="6082709"/>
            <a:ext cx="807008" cy="496411"/>
            <a:chOff x="10988291" y="1596795"/>
            <a:chExt cx="807008" cy="496411"/>
          </a:xfrm>
        </p:grpSpPr>
        <p:pic>
          <p:nvPicPr>
            <p:cNvPr id="25" name="Grafik 24" descr="Roboterhand mit einfarbiger Füllung">
              <a:extLst>
                <a:ext uri="{FF2B5EF4-FFF2-40B4-BE49-F238E27FC236}">
                  <a16:creationId xmlns:a16="http://schemas.microsoft.com/office/drawing/2014/main" id="{3B9FA07E-2306-C0BB-D4A8-A27F1743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193795" y="1596795"/>
              <a:ext cx="396000" cy="396000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5B6ABBB8-0587-8855-D4BF-9D9B8E32C0CD}"/>
                </a:ext>
              </a:extLst>
            </p:cNvPr>
            <p:cNvSpPr txBox="1"/>
            <p:nvPr/>
          </p:nvSpPr>
          <p:spPr>
            <a:xfrm>
              <a:off x="10988291" y="196855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AUTOMATION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936317F-7E9E-216C-9C1C-DC83F1A837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676" y="1663014"/>
            <a:ext cx="6096000" cy="3429000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607DD96-A1B1-6148-4D03-452BE3C09DBE}"/>
              </a:ext>
            </a:extLst>
          </p:cNvPr>
          <p:cNvGrpSpPr/>
          <p:nvPr/>
        </p:nvGrpSpPr>
        <p:grpSpPr>
          <a:xfrm>
            <a:off x="3011613" y="6077285"/>
            <a:ext cx="807008" cy="645977"/>
            <a:chOff x="3923120" y="3907588"/>
            <a:chExt cx="807008" cy="645977"/>
          </a:xfrm>
        </p:grpSpPr>
        <p:pic>
          <p:nvPicPr>
            <p:cNvPr id="8" name="Grafik 7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43014B15-31BC-664B-C16C-DEF0D8725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46659097-FAF6-C9CB-D833-98F48267FB53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5935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sz="2800" dirty="0" err="1">
                <a:latin typeface="Fago Pro"/>
              </a:rPr>
              <a:t>Hydraulic</a:t>
            </a:r>
            <a:r>
              <a:rPr lang="de-DE" sz="2800" dirty="0">
                <a:latin typeface="Fago Pro"/>
              </a:rPr>
              <a:t> </a:t>
            </a:r>
            <a:r>
              <a:rPr lang="de-DE" sz="2800" dirty="0" err="1">
                <a:latin typeface="Fago Pro"/>
              </a:rPr>
              <a:t>expansion</a:t>
            </a:r>
            <a:r>
              <a:rPr lang="de-DE" sz="2800" dirty="0">
                <a:latin typeface="Fago Pro"/>
              </a:rPr>
              <a:t> </a:t>
            </a:r>
            <a:r>
              <a:rPr lang="de-DE" sz="2800" dirty="0" err="1">
                <a:latin typeface="Fago Pro"/>
              </a:rPr>
              <a:t>arbor</a:t>
            </a:r>
            <a:r>
              <a:rPr lang="de-DE" sz="2800" dirty="0">
                <a:latin typeface="Fago Pro"/>
              </a:rPr>
              <a:t> </a:t>
            </a:r>
            <a:r>
              <a:rPr lang="de-DE" sz="2800" dirty="0" err="1">
                <a:latin typeface="Fago Pro"/>
              </a:rPr>
              <a:t>with</a:t>
            </a:r>
            <a:r>
              <a:rPr lang="de-DE" sz="2800" dirty="0">
                <a:latin typeface="Fago Pro"/>
              </a:rPr>
              <a:t> </a:t>
            </a:r>
            <a:r>
              <a:rPr lang="de-DE" sz="2800" dirty="0" err="1">
                <a:latin typeface="Fago Pro"/>
              </a:rPr>
              <a:t>pendelum</a:t>
            </a:r>
            <a:r>
              <a:rPr lang="de-DE" sz="2800" dirty="0">
                <a:latin typeface="Fago Pro"/>
              </a:rPr>
              <a:t> end </a:t>
            </a:r>
            <a:r>
              <a:rPr lang="de-DE" sz="2800" dirty="0" err="1">
                <a:latin typeface="Fago Pro"/>
              </a:rPr>
              <a:t>stop</a:t>
            </a:r>
            <a:r>
              <a:rPr lang="de-DE" sz="2800" dirty="0">
                <a:latin typeface="Fago Pro"/>
              </a:rPr>
              <a:t> Pendelanschlag</a:t>
            </a:r>
            <a:br>
              <a:rPr lang="de-DE" sz="2800" dirty="0">
                <a:latin typeface="Fago Pro"/>
              </a:rPr>
            </a:br>
            <a:r>
              <a:rPr lang="de-DE" sz="2800" b="0" dirty="0" err="1">
                <a:latin typeface="Fago Pro"/>
              </a:rPr>
              <a:t>Clamping</a:t>
            </a:r>
            <a:r>
              <a:rPr lang="de-DE" sz="2800" b="0" dirty="0">
                <a:latin typeface="Fago Pro"/>
              </a:rPr>
              <a:t> </a:t>
            </a:r>
            <a:r>
              <a:rPr lang="de-DE" sz="2800" b="0" dirty="0" err="1">
                <a:latin typeface="Fago Pro"/>
              </a:rPr>
              <a:t>of</a:t>
            </a:r>
            <a:r>
              <a:rPr lang="de-DE" sz="2800" b="0" dirty="0">
                <a:latin typeface="Fago Pro"/>
              </a:rPr>
              <a:t> </a:t>
            </a:r>
            <a:r>
              <a:rPr lang="de-DE" sz="2800" b="0" dirty="0" err="1">
                <a:latin typeface="Fago Pro"/>
              </a:rPr>
              <a:t>rotator</a:t>
            </a:r>
            <a:r>
              <a:rPr lang="de-DE" sz="2800" b="0" dirty="0">
                <a:latin typeface="Fago Pro"/>
              </a:rPr>
              <a:t> </a:t>
            </a:r>
            <a:r>
              <a:rPr lang="de-DE" sz="2800" b="0" dirty="0" err="1">
                <a:latin typeface="Fago Pro"/>
              </a:rPr>
              <a:t>stacks</a:t>
            </a:r>
            <a:r>
              <a:rPr lang="de-DE" sz="2800" b="0" dirty="0">
                <a:latin typeface="Fago Pro"/>
              </a:rPr>
              <a:t> </a:t>
            </a:r>
            <a:endParaRPr lang="de-DE" sz="28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121E24C-A557-4EE9-8A77-8EC4084E41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</a:t>
            </a:r>
            <a:endParaRPr lang="en-US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20F8020-14BD-47CD-B3D2-666A5CD7FFB1}"/>
              </a:ext>
            </a:extLst>
          </p:cNvPr>
          <p:cNvSpPr txBox="1"/>
          <p:nvPr/>
        </p:nvSpPr>
        <p:spPr>
          <a:xfrm>
            <a:off x="7028329" y="1598437"/>
            <a:ext cx="5135051" cy="50475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</a:rPr>
              <a:t>Clamping</a:t>
            </a:r>
            <a:r>
              <a:rPr lang="de-DE" sz="2000" b="1" dirty="0">
                <a:solidFill>
                  <a:srgbClr val="003D6A"/>
                </a:solidFill>
              </a:rPr>
              <a:t> </a:t>
            </a:r>
            <a:r>
              <a:rPr lang="de-DE" sz="2000" b="1" dirty="0" err="1">
                <a:solidFill>
                  <a:srgbClr val="003D6A"/>
                </a:solidFill>
              </a:rPr>
              <a:t>with</a:t>
            </a:r>
            <a:r>
              <a:rPr lang="de-DE" sz="2000" b="1" dirty="0">
                <a:solidFill>
                  <a:srgbClr val="003D6A"/>
                </a:solidFill>
              </a:rPr>
              <a:t> </a:t>
            </a:r>
            <a:r>
              <a:rPr lang="de-DE" sz="2000" b="1" dirty="0" err="1">
                <a:solidFill>
                  <a:srgbClr val="003D6A"/>
                </a:solidFill>
              </a:rPr>
              <a:t>hydraulic</a:t>
            </a:r>
            <a:r>
              <a:rPr lang="de-DE" sz="2000" b="1" dirty="0">
                <a:solidFill>
                  <a:srgbClr val="003D6A"/>
                </a:solidFill>
              </a:rPr>
              <a:t> </a:t>
            </a:r>
            <a:r>
              <a:rPr lang="de-DE" sz="2000" b="1" dirty="0" err="1">
                <a:solidFill>
                  <a:srgbClr val="003D6A"/>
                </a:solidFill>
              </a:rPr>
              <a:t>pressure</a:t>
            </a:r>
            <a:br>
              <a:rPr lang="de-DE" sz="2000" b="1" dirty="0"/>
            </a:br>
            <a:r>
              <a:rPr lang="de-DE" sz="1600" dirty="0" err="1">
                <a:solidFill>
                  <a:srgbClr val="003D6A"/>
                </a:solidFill>
              </a:rPr>
              <a:t>Pressure-operated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by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machine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piston</a:t>
            </a:r>
            <a:endParaRPr lang="de-DE" sz="1600" dirty="0">
              <a:solidFill>
                <a:srgbClr val="003D6A"/>
              </a:solidFill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</a:rPr>
              <a:t>Runout</a:t>
            </a:r>
            <a:r>
              <a:rPr lang="de-DE" sz="2000" b="1" dirty="0">
                <a:solidFill>
                  <a:srgbClr val="003D6A"/>
                </a:solidFill>
              </a:rPr>
              <a:t> </a:t>
            </a:r>
            <a:r>
              <a:rPr lang="de-DE" sz="2000" b="1" dirty="0" err="1">
                <a:solidFill>
                  <a:srgbClr val="003D6A"/>
                </a:solidFill>
              </a:rPr>
              <a:t>accuracy</a:t>
            </a:r>
            <a:br>
              <a:rPr lang="de-DE" sz="2400" b="1" dirty="0"/>
            </a:br>
            <a:r>
              <a:rPr lang="de-DE" sz="1600" dirty="0" err="1">
                <a:solidFill>
                  <a:srgbClr val="003D6A"/>
                </a:solidFill>
              </a:rPr>
              <a:t>Runout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accuracy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of</a:t>
            </a:r>
            <a:r>
              <a:rPr lang="de-DE" sz="1600" dirty="0">
                <a:solidFill>
                  <a:srgbClr val="003D6A"/>
                </a:solidFill>
              </a:rPr>
              <a:t> &lt; 0,005 mm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dirty="0">
              <a:solidFill>
                <a:srgbClr val="003D6A"/>
              </a:solidFill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 dirty="0">
                <a:solidFill>
                  <a:srgbClr val="003D6A"/>
                </a:solidFill>
              </a:rPr>
              <a:t>Compensation of axial runout faults</a:t>
            </a:r>
            <a:br>
              <a:rPr lang="de-DE" sz="2000" b="1" dirty="0"/>
            </a:br>
            <a:r>
              <a:rPr lang="en-US" sz="1600" dirty="0">
                <a:solidFill>
                  <a:srgbClr val="003D6A"/>
                </a:solidFill>
              </a:rPr>
              <a:t>Axial runout faults on the plane surface are compensated by the pendulum stop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dirty="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Solution expertise from a single source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Automation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technology</a:t>
            </a: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0A3365DB-0200-4739-9C38-0D3850B668D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F0526658-112F-47D2-8477-5B3C44B65299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D737B83-2DDD-415F-8581-C37ACEA311C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F49AC4A-53CA-4E21-B2C4-E4A419A07757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659757AC-EAC0-43FE-9741-545C57FB58B4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2ABE592E-78D5-4ED0-905C-832C2C1F02E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8701CABA-7EE9-4D2E-B2D7-ED2B789A885F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C680A84-494D-47B5-8380-8C315538D8C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D6AB909-1E9F-4D00-A608-CC8A93E89547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E071DD09-C6FA-446F-8D58-0562C48B6B6D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1FBC6C75-80F2-4CB5-9D71-7CE4FD90CB43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D9AFB3F6-5735-4D68-9EB4-7CDB839AA7C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B5D868DB-0B3C-4AD5-B6DA-096EFBDC34E7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1499288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4767794-DE45-4C4C-91A4-4C63C94734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BD29091-58C4-BBFC-1D67-C85F43E8D439}"/>
              </a:ext>
            </a:extLst>
          </p:cNvPr>
          <p:cNvGrpSpPr/>
          <p:nvPr/>
        </p:nvGrpSpPr>
        <p:grpSpPr>
          <a:xfrm>
            <a:off x="3011613" y="6077285"/>
            <a:ext cx="807008" cy="645977"/>
            <a:chOff x="3923120" y="3907588"/>
            <a:chExt cx="807008" cy="645977"/>
          </a:xfrm>
        </p:grpSpPr>
        <p:pic>
          <p:nvPicPr>
            <p:cNvPr id="9" name="Grafik 8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44B42F77-D73E-CFAD-730F-ED97D70CE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9C1EE4C-AE41-C838-13C4-4D5E3EBDE086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145012C-4F4A-8A5E-9731-A7C183817650}"/>
              </a:ext>
            </a:extLst>
          </p:cNvPr>
          <p:cNvGrpSpPr/>
          <p:nvPr/>
        </p:nvGrpSpPr>
        <p:grpSpPr>
          <a:xfrm>
            <a:off x="4641271" y="6101503"/>
            <a:ext cx="807008" cy="616335"/>
            <a:chOff x="5251168" y="1601631"/>
            <a:chExt cx="807008" cy="616335"/>
          </a:xfrm>
        </p:grpSpPr>
        <p:pic>
          <p:nvPicPr>
            <p:cNvPr id="19" name="Grafik 18" descr="Einstellungen mit einfarbiger Füllung">
              <a:extLst>
                <a:ext uri="{FF2B5EF4-FFF2-40B4-BE49-F238E27FC236}">
                  <a16:creationId xmlns:a16="http://schemas.microsoft.com/office/drawing/2014/main" id="{5FAEAB71-45C4-0103-4B8A-313D76113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5456481" y="1601631"/>
              <a:ext cx="396000" cy="39600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19356E4C-3383-B70D-A343-165E2148659E}"/>
                </a:ext>
              </a:extLst>
            </p:cNvPr>
            <p:cNvSpPr txBox="1"/>
            <p:nvPr/>
          </p:nvSpPr>
          <p:spPr>
            <a:xfrm>
              <a:off x="5251168" y="1968667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FLEXIBILITY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FABEEEF-DEC1-E3C4-3815-405198FC03EC}"/>
              </a:ext>
            </a:extLst>
          </p:cNvPr>
          <p:cNvGrpSpPr/>
          <p:nvPr/>
        </p:nvGrpSpPr>
        <p:grpSpPr>
          <a:xfrm>
            <a:off x="5976931" y="6203602"/>
            <a:ext cx="823494" cy="513846"/>
            <a:chOff x="7556748" y="1701430"/>
            <a:chExt cx="823494" cy="513846"/>
          </a:xfrm>
        </p:grpSpPr>
        <p:sp>
          <p:nvSpPr>
            <p:cNvPr id="22" name="Pfeil: nach links und rechts 21">
              <a:extLst>
                <a:ext uri="{FF2B5EF4-FFF2-40B4-BE49-F238E27FC236}">
                  <a16:creationId xmlns:a16="http://schemas.microsoft.com/office/drawing/2014/main" id="{DDDC0F32-4851-B906-3917-2295EB6E79FE}"/>
                </a:ext>
              </a:extLst>
            </p:cNvPr>
            <p:cNvSpPr/>
            <p:nvPr/>
          </p:nvSpPr>
          <p:spPr>
            <a:xfrm>
              <a:off x="7731800" y="1701430"/>
              <a:ext cx="468000" cy="216000"/>
            </a:xfrm>
            <a:prstGeom prst="left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C5FAC3F3-F05A-56FD-FC57-3C0DE0BFA279}"/>
                </a:ext>
              </a:extLst>
            </p:cNvPr>
            <p:cNvSpPr txBox="1"/>
            <p:nvPr/>
          </p:nvSpPr>
          <p:spPr>
            <a:xfrm>
              <a:off x="7556748" y="1965977"/>
              <a:ext cx="823494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LARGE CLAMPING RANGE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8FBFC54-13AF-6B13-1072-ECB2F26915AD}"/>
              </a:ext>
            </a:extLst>
          </p:cNvPr>
          <p:cNvGrpSpPr/>
          <p:nvPr/>
        </p:nvGrpSpPr>
        <p:grpSpPr>
          <a:xfrm>
            <a:off x="403123" y="6111309"/>
            <a:ext cx="807008" cy="480439"/>
            <a:chOff x="6565958" y="2859010"/>
            <a:chExt cx="807008" cy="480439"/>
          </a:xfrm>
        </p:grpSpPr>
        <p:sp>
          <p:nvSpPr>
            <p:cNvPr id="25" name="Kreis: nicht ausgefüllt 24">
              <a:extLst>
                <a:ext uri="{FF2B5EF4-FFF2-40B4-BE49-F238E27FC236}">
                  <a16:creationId xmlns:a16="http://schemas.microsoft.com/office/drawing/2014/main" id="{0BAB8E5C-5FA4-AF19-FC74-33D9C722B2D9}"/>
                </a:ext>
              </a:extLst>
            </p:cNvPr>
            <p:cNvSpPr/>
            <p:nvPr/>
          </p:nvSpPr>
          <p:spPr>
            <a:xfrm>
              <a:off x="6807462" y="2859010"/>
              <a:ext cx="324000" cy="324000"/>
            </a:xfrm>
            <a:prstGeom prst="donut">
              <a:avLst>
                <a:gd name="adj" fmla="val 795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EB125FE-AC4F-48A0-89C8-D4805BCEBCD5}"/>
                </a:ext>
              </a:extLst>
            </p:cNvPr>
            <p:cNvSpPr txBox="1"/>
            <p:nvPr/>
          </p:nvSpPr>
          <p:spPr>
            <a:xfrm>
              <a:off x="6565958" y="3214799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THIN-WALLED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EE2143F-5D96-3B83-331D-AD0A3C2F3DB9}"/>
              </a:ext>
            </a:extLst>
          </p:cNvPr>
          <p:cNvGrpSpPr/>
          <p:nvPr/>
        </p:nvGrpSpPr>
        <p:grpSpPr>
          <a:xfrm>
            <a:off x="1233498" y="6077285"/>
            <a:ext cx="807008" cy="508819"/>
            <a:chOff x="10473810" y="2826273"/>
            <a:chExt cx="807008" cy="508819"/>
          </a:xfrm>
        </p:grpSpPr>
        <p:pic>
          <p:nvPicPr>
            <p:cNvPr id="10" name="Grafik 9" descr="Auto mit einfarbiger Füllung">
              <a:extLst>
                <a:ext uri="{FF2B5EF4-FFF2-40B4-BE49-F238E27FC236}">
                  <a16:creationId xmlns:a16="http://schemas.microsoft.com/office/drawing/2014/main" id="{24EA2F9F-49D9-E749-D8D2-B545CDF5C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76589" y="2826273"/>
              <a:ext cx="396000" cy="39600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DEFBD91-FF42-A659-C24E-7DCA239D1AC0}"/>
                </a:ext>
              </a:extLst>
            </p:cNvPr>
            <p:cNvSpPr txBox="1"/>
            <p:nvPr/>
          </p:nvSpPr>
          <p:spPr>
            <a:xfrm>
              <a:off x="10473810" y="3210442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Automotive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57747E3-F687-3512-3F99-C4953CB1A1DD}"/>
              </a:ext>
            </a:extLst>
          </p:cNvPr>
          <p:cNvGrpSpPr/>
          <p:nvPr/>
        </p:nvGrpSpPr>
        <p:grpSpPr>
          <a:xfrm>
            <a:off x="5288992" y="6090475"/>
            <a:ext cx="807008" cy="621060"/>
            <a:chOff x="9194964" y="1596795"/>
            <a:chExt cx="807008" cy="621060"/>
          </a:xfrm>
        </p:grpSpPr>
        <p:pic>
          <p:nvPicPr>
            <p:cNvPr id="14" name="Grafik 13" descr="Lupe mit einfarbiger Füllung">
              <a:extLst>
                <a:ext uri="{FF2B5EF4-FFF2-40B4-BE49-F238E27FC236}">
                  <a16:creationId xmlns:a16="http://schemas.microsoft.com/office/drawing/2014/main" id="{057EC032-8657-58E7-FF57-3BBA54FF1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92C0A9F-3A67-E83B-A71C-BE8F3351EFFF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9801CF-1061-08F7-25FD-593971E24F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38841" y="1323295"/>
            <a:ext cx="7486134" cy="420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2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AF8DE-3764-F6E5-5AD3-639CA3329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79F6BC8-053A-3337-301C-1C4AEC78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 err="1">
                <a:latin typeface="Fago Pro"/>
              </a:rPr>
              <a:t>Hydraulic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clamping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chuck</a:t>
            </a:r>
            <a:br>
              <a:rPr lang="de-DE" dirty="0">
                <a:latin typeface="Fago Pro"/>
              </a:rPr>
            </a:br>
            <a:r>
              <a:rPr lang="de-DE" sz="2400" b="0" dirty="0" err="1">
                <a:latin typeface="Fago Pro"/>
              </a:rPr>
              <a:t>Clamping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of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rotary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workpieces</a:t>
            </a:r>
            <a:endParaRPr lang="de-DE" sz="2400" b="0" dirty="0">
              <a:highlight>
                <a:srgbClr val="FF0000"/>
              </a:highlight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5827E2B-C24F-EBFD-45B5-2F1F70F8C7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0199839-6F18-23A4-B058-2D79BAF92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802BAF38-ECF5-5259-BB7E-4A4432707C44}"/>
              </a:ext>
            </a:extLst>
          </p:cNvPr>
          <p:cNvSpPr txBox="1"/>
          <p:nvPr/>
        </p:nvSpPr>
        <p:spPr>
          <a:xfrm>
            <a:off x="7028329" y="1608062"/>
            <a:ext cx="5135051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</a:rPr>
              <a:t>Runout</a:t>
            </a:r>
            <a:r>
              <a:rPr lang="de-DE" sz="2000" b="1" dirty="0">
                <a:solidFill>
                  <a:srgbClr val="003D6A"/>
                </a:solidFill>
              </a:rPr>
              <a:t> </a:t>
            </a:r>
            <a:r>
              <a:rPr lang="de-DE" sz="2000" b="1" dirty="0" err="1">
                <a:solidFill>
                  <a:srgbClr val="003D6A"/>
                </a:solidFill>
              </a:rPr>
              <a:t>accuracy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Runout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accuracy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&lt; 0,005 mm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Up to 5 </a:t>
            </a:r>
            <a:r>
              <a:rPr lang="en-US" sz="2000" b="1" dirty="0" err="1">
                <a:solidFill>
                  <a:srgbClr val="003D6A"/>
                </a:solidFill>
                <a:latin typeface="Fago Pro"/>
              </a:rPr>
              <a:t>kN</a:t>
            </a:r>
            <a:r>
              <a:rPr lang="en-US" sz="2000" b="1" dirty="0">
                <a:solidFill>
                  <a:srgbClr val="003D6A"/>
                </a:solidFill>
                <a:latin typeface="Fago Pro"/>
              </a:rPr>
              <a:t> clamping force</a:t>
            </a:r>
            <a:br>
              <a:rPr lang="de-DE" sz="2000" b="1" dirty="0">
                <a:solidFill>
                  <a:srgbClr val="003D6A"/>
                </a:solidFill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Up to 80 Nm of torque can be transmitted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High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process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reliability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Due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vibration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damping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Solution expertise from a single source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Automation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technology</a:t>
            </a: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8A6B8C26-39FC-4A22-79AB-6F4AFF0B7E96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E0C0BB38-6A3A-8E1D-1A79-B2568B84C395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77AD6602-5250-21AE-BBE0-68C870F22080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E03BBB7-390A-C597-B900-047553BF6914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821B755-5D91-F915-CEF5-A3EDC384EAC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1261DDC3-EF32-2CC1-240D-8DA65D6D84B1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47A113D-7A5C-D11C-2704-3F05E75C061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C00934F-4AB5-4CA4-B234-7AB90E4E40C2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3CBD74B-F779-4A56-35D1-F1451BD54BC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812C2670-04C7-ED4B-1080-939CF4243FDC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7BCD6183-C3FE-FDB9-0329-D7850336BFD6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CF25B7F6-623D-B189-3A95-1AE4E69A7378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B48DD887-D606-7F83-A461-EFB2C9A1C8B9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1411588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3694D98F-6E16-269A-6062-821CD00BE4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E2D5454-F8DD-A375-F880-07A5E301D5FA}"/>
              </a:ext>
            </a:extLst>
          </p:cNvPr>
          <p:cNvGrpSpPr/>
          <p:nvPr/>
        </p:nvGrpSpPr>
        <p:grpSpPr>
          <a:xfrm>
            <a:off x="4904899" y="6049440"/>
            <a:ext cx="807008" cy="623104"/>
            <a:chOff x="8398352" y="1596795"/>
            <a:chExt cx="807008" cy="623104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5580DC8-9E27-561F-04B6-A4A5254754A5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3" name="Grafik 12" descr="Häkchen mit einfarbiger Füllung">
              <a:extLst>
                <a:ext uri="{FF2B5EF4-FFF2-40B4-BE49-F238E27FC236}">
                  <a16:creationId xmlns:a16="http://schemas.microsoft.com/office/drawing/2014/main" id="{5020618E-E5B9-BF9C-EF29-5CB9832BE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58F71E0-15E0-6532-3ADD-14073409E489}"/>
              </a:ext>
            </a:extLst>
          </p:cNvPr>
          <p:cNvGrpSpPr/>
          <p:nvPr/>
        </p:nvGrpSpPr>
        <p:grpSpPr>
          <a:xfrm>
            <a:off x="5717263" y="6049440"/>
            <a:ext cx="807008" cy="621060"/>
            <a:chOff x="9194964" y="1596795"/>
            <a:chExt cx="807008" cy="621060"/>
          </a:xfrm>
        </p:grpSpPr>
        <p:pic>
          <p:nvPicPr>
            <p:cNvPr id="14" name="Grafik 13" descr="Lupe mit einfarbiger Füllung">
              <a:extLst>
                <a:ext uri="{FF2B5EF4-FFF2-40B4-BE49-F238E27FC236}">
                  <a16:creationId xmlns:a16="http://schemas.microsoft.com/office/drawing/2014/main" id="{D1283200-20DA-38AF-DE86-18166BCF8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B7CE0B5-032D-1B74-C2C9-BB624BC6EE81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1B47046-8AA7-9E2A-74D9-863CCC518AC0}"/>
              </a:ext>
            </a:extLst>
          </p:cNvPr>
          <p:cNvGrpSpPr/>
          <p:nvPr/>
        </p:nvGrpSpPr>
        <p:grpSpPr>
          <a:xfrm>
            <a:off x="441653" y="6082202"/>
            <a:ext cx="807008" cy="635246"/>
            <a:chOff x="7295809" y="2826273"/>
            <a:chExt cx="807008" cy="635246"/>
          </a:xfrm>
        </p:grpSpPr>
        <p:pic>
          <p:nvPicPr>
            <p:cNvPr id="17" name="Grafik 16" descr="Glücksspielchips Silhouette">
              <a:extLst>
                <a:ext uri="{FF2B5EF4-FFF2-40B4-BE49-F238E27FC236}">
                  <a16:creationId xmlns:a16="http://schemas.microsoft.com/office/drawing/2014/main" id="{6B9C7303-A426-8241-1476-A7F0999A3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021ABAB-34F2-4101-EA29-6D451EDF863E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61B1E24F-EE46-20E4-4BF4-EEDF2DFDE247}"/>
              </a:ext>
            </a:extLst>
          </p:cNvPr>
          <p:cNvGrpSpPr/>
          <p:nvPr/>
        </p:nvGrpSpPr>
        <p:grpSpPr>
          <a:xfrm>
            <a:off x="1195070" y="6065003"/>
            <a:ext cx="807008" cy="526479"/>
            <a:chOff x="11316787" y="2810391"/>
            <a:chExt cx="807008" cy="526479"/>
          </a:xfrm>
        </p:grpSpPr>
        <p:pic>
          <p:nvPicPr>
            <p:cNvPr id="20" name="Grafik 19" descr="Flugzeug mit einfarbiger Füllung">
              <a:extLst>
                <a:ext uri="{FF2B5EF4-FFF2-40B4-BE49-F238E27FC236}">
                  <a16:creationId xmlns:a16="http://schemas.microsoft.com/office/drawing/2014/main" id="{4A21BCB3-23A7-6A72-A2C2-2BB5B0801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521862" y="2810391"/>
              <a:ext cx="396000" cy="39600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1D1E875-7D05-B3A3-D91C-AFACC321EC4E}"/>
                </a:ext>
              </a:extLst>
            </p:cNvPr>
            <p:cNvSpPr txBox="1"/>
            <p:nvPr/>
          </p:nvSpPr>
          <p:spPr>
            <a:xfrm>
              <a:off x="11316787" y="3212220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Aerospace</a:t>
              </a:r>
            </a:p>
          </p:txBody>
        </p:sp>
      </p:grpSp>
      <p:pic>
        <p:nvPicPr>
          <p:cNvPr id="23" name="Grafik 10">
            <a:extLst>
              <a:ext uri="{FF2B5EF4-FFF2-40B4-BE49-F238E27FC236}">
                <a16:creationId xmlns:a16="http://schemas.microsoft.com/office/drawing/2014/main" id="{25BEB00A-FA7E-EE3A-B9E5-38ECB4F597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97" b="96970" l="3882" r="96327">
                        <a14:foregroundMark x1="13431" y1="39394" x2="16159" y2="55455"/>
                        <a14:foregroundMark x1="16159" y1="55455" x2="9129" y2="54848"/>
                        <a14:foregroundMark x1="9129" y1="54848" x2="5142" y2="67727"/>
                        <a14:foregroundMark x1="5142" y1="67727" x2="7660" y2="78636"/>
                        <a14:foregroundMark x1="7660" y1="78636" x2="62225" y2="87879"/>
                        <a14:foregroundMark x1="62225" y1="87879" x2="79224" y2="84091"/>
                        <a14:foregroundMark x1="79224" y1="84091" x2="94229" y2="71818"/>
                        <a14:foregroundMark x1="94229" y1="71818" x2="91501" y2="62576"/>
                        <a14:foregroundMark x1="91501" y1="62576" x2="83526" y2="47121"/>
                        <a14:foregroundMark x1="83526" y1="47121" x2="82267" y2="37576"/>
                        <a14:foregroundMark x1="94019" y1="63485" x2="96642" y2="70303"/>
                        <a14:foregroundMark x1="5981" y1="72879" x2="4092" y2="64242"/>
                        <a14:foregroundMark x1="4092" y1="64242" x2="4092" y2="64091"/>
                        <a14:foregroundMark x1="36621" y1="10303" x2="47114" y2="9697"/>
                        <a14:foregroundMark x1="47114" y1="9697" x2="55824" y2="10758"/>
                        <a14:foregroundMark x1="55824" y1="10758" x2="53620" y2="19091"/>
                        <a14:foregroundMark x1="53620" y1="19091" x2="48269" y2="22727"/>
                        <a14:foregroundMark x1="62329" y1="47576" x2="63694" y2="58636"/>
                        <a14:foregroundMark x1="60756" y1="96970" x2="62644" y2="92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504" y="1585947"/>
            <a:ext cx="5597740" cy="3993819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5B3F609-0DB9-EAA5-A210-37EBFE318F53}"/>
              </a:ext>
            </a:extLst>
          </p:cNvPr>
          <p:cNvGrpSpPr/>
          <p:nvPr/>
        </p:nvGrpSpPr>
        <p:grpSpPr>
          <a:xfrm>
            <a:off x="3011613" y="6077285"/>
            <a:ext cx="807008" cy="645977"/>
            <a:chOff x="3923120" y="3907588"/>
            <a:chExt cx="807008" cy="645977"/>
          </a:xfrm>
        </p:grpSpPr>
        <p:pic>
          <p:nvPicPr>
            <p:cNvPr id="8" name="Grafik 7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5CAF820B-CDA1-6312-A44B-575DA7A6D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E97D35A-E6C5-5D95-14F9-188A0037B2F3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378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F59C5-18F4-8675-834C-85F6F48DF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451F7ED-0726-1F61-3D51-B4862F97B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 err="1">
                <a:latin typeface="Fago Pro"/>
              </a:rPr>
              <a:t>Hydraulic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clamping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device</a:t>
            </a:r>
            <a:br>
              <a:rPr lang="de-DE" dirty="0">
                <a:latin typeface="Fago Pro"/>
              </a:rPr>
            </a:br>
            <a:r>
              <a:rPr lang="en-US" sz="2400" b="0" dirty="0">
                <a:latin typeface="Fago Pro"/>
              </a:rPr>
              <a:t>Clamping of planetary gear carriers </a:t>
            </a:r>
            <a:endParaRPr lang="de-DE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197025-3F0F-111C-D200-00B56E098C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CC8237E-4020-FE77-52D3-5EC24CA93F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23FA3A3-7158-0AAB-1BDB-358A63BF59F0}"/>
              </a:ext>
            </a:extLst>
          </p:cNvPr>
          <p:cNvSpPr txBox="1"/>
          <p:nvPr/>
        </p:nvSpPr>
        <p:spPr>
          <a:xfrm>
            <a:off x="7028329" y="1617687"/>
            <a:ext cx="5135051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</a:rPr>
              <a:t>Runout</a:t>
            </a:r>
            <a:r>
              <a:rPr lang="de-DE" sz="2000" b="1" dirty="0">
                <a:solidFill>
                  <a:srgbClr val="003D6A"/>
                </a:solidFill>
              </a:rPr>
              <a:t> </a:t>
            </a:r>
            <a:r>
              <a:rPr lang="de-DE" sz="2000" b="1" dirty="0" err="1">
                <a:solidFill>
                  <a:srgbClr val="003D6A"/>
                </a:solidFill>
              </a:rPr>
              <a:t>accuracy</a:t>
            </a:r>
            <a:r>
              <a:rPr lang="de-DE" sz="2000" b="1" dirty="0">
                <a:solidFill>
                  <a:srgbClr val="003D6A"/>
                </a:solidFill>
              </a:rPr>
              <a:t> 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 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runout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accuracy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&lt; 0,008 mm</a:t>
            </a:r>
            <a:endParaRPr lang="de-DE" sz="16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Flushing function through coolant nozzles</a:t>
            </a:r>
            <a:br>
              <a:rPr lang="de-DE" sz="2000" b="1" dirty="0">
                <a:solidFill>
                  <a:srgbClr val="003D6A"/>
                </a:solidFill>
                <a:latin typeface="Fago Pro"/>
              </a:rPr>
            </a:b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Machine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connection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Machine connection designed precisely to customer requirements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Solution expertise from a single source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Automation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technology</a:t>
            </a: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7C1F29A-3DAF-A60E-9BF9-A510731A4AD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78B24AB0-BE30-D3BF-08D2-DD5531D93EF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DC664F1-9A48-C41D-1721-C16EA8A3466F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A1166098-4A1D-41B0-F5BD-3EC85FF48E65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E4FED16-BDBF-D2A6-C0CB-675F65B078D6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D7B82AD-73EF-4C4F-DAF5-68DD36DBAC1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4581F4A2-9F19-E67B-82B2-D22A9D017905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B913471-2F90-7043-3FF6-F5D9759AF92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2DE929A-77B3-8D61-F183-3131BEEFC504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72DD5F60-1CC7-D30C-4897-FCBD1E66AEDB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CC7BDE83-9866-4DA5-4EF1-9A3D99186BBE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06A515A4-4DF9-3F9A-4B6A-ADD167537333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E6A90B5C-C9F7-8EC4-FEF4-C9ABB286AABC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1502804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449CED3-85EE-129E-63BB-28625D4535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BBF477C-C299-5A58-9A1F-4171B4FB50AA}"/>
              </a:ext>
            </a:extLst>
          </p:cNvPr>
          <p:cNvGrpSpPr/>
          <p:nvPr/>
        </p:nvGrpSpPr>
        <p:grpSpPr>
          <a:xfrm>
            <a:off x="2996500" y="6078988"/>
            <a:ext cx="807008" cy="645977"/>
            <a:chOff x="4741422" y="4032260"/>
            <a:chExt cx="807008" cy="645977"/>
          </a:xfrm>
        </p:grpSpPr>
        <p:pic>
          <p:nvPicPr>
            <p:cNvPr id="9" name="Grafik 8" descr="Ein Bild, das Reihe, Diagramm, Screenshot, Grafiken enthält.&#10;&#10;Beschreibung automatisch generiert.">
              <a:extLst>
                <a:ext uri="{FF2B5EF4-FFF2-40B4-BE49-F238E27FC236}">
                  <a16:creationId xmlns:a16="http://schemas.microsoft.com/office/drawing/2014/main" id="{C01FD24E-2A19-EE60-AD11-16F2EA842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9011" y="4032260"/>
              <a:ext cx="575127" cy="504000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235B137-69C9-B2C0-DA61-A960C83E0F2D}"/>
                </a:ext>
              </a:extLst>
            </p:cNvPr>
            <p:cNvSpPr txBox="1"/>
            <p:nvPr/>
          </p:nvSpPr>
          <p:spPr>
            <a:xfrm>
              <a:off x="4741422" y="4553587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MILLING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8694465-17AF-D95C-323E-1A3FE2147065}"/>
              </a:ext>
            </a:extLst>
          </p:cNvPr>
          <p:cNvGrpSpPr/>
          <p:nvPr/>
        </p:nvGrpSpPr>
        <p:grpSpPr>
          <a:xfrm>
            <a:off x="4665715" y="6101861"/>
            <a:ext cx="807008" cy="623104"/>
            <a:chOff x="8398352" y="1596795"/>
            <a:chExt cx="807008" cy="623104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78D428A-8CC7-8AC9-F580-B92A9CF77791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3" name="Grafik 12" descr="Häkchen mit einfarbiger Füllung">
              <a:extLst>
                <a:ext uri="{FF2B5EF4-FFF2-40B4-BE49-F238E27FC236}">
                  <a16:creationId xmlns:a16="http://schemas.microsoft.com/office/drawing/2014/main" id="{AC9BB70E-E2EC-94F8-452E-8EE89BC4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9C1546B-6C28-8426-A392-844F56F35D04}"/>
              </a:ext>
            </a:extLst>
          </p:cNvPr>
          <p:cNvGrpSpPr/>
          <p:nvPr/>
        </p:nvGrpSpPr>
        <p:grpSpPr>
          <a:xfrm>
            <a:off x="413405" y="6078988"/>
            <a:ext cx="807008" cy="635246"/>
            <a:chOff x="7295809" y="2826273"/>
            <a:chExt cx="807008" cy="635246"/>
          </a:xfrm>
        </p:grpSpPr>
        <p:pic>
          <p:nvPicPr>
            <p:cNvPr id="15" name="Grafik 14" descr="Glücksspielchips Silhouette">
              <a:extLst>
                <a:ext uri="{FF2B5EF4-FFF2-40B4-BE49-F238E27FC236}">
                  <a16:creationId xmlns:a16="http://schemas.microsoft.com/office/drawing/2014/main" id="{76027265-ECE3-F744-711A-8795BDA1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2FE621E0-7A06-A4D5-5B93-0CCB910E2D12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D2CA6EF-66E1-EBDC-A385-4D64ADCCF05C}"/>
              </a:ext>
            </a:extLst>
          </p:cNvPr>
          <p:cNvGrpSpPr/>
          <p:nvPr/>
        </p:nvGrpSpPr>
        <p:grpSpPr>
          <a:xfrm>
            <a:off x="1168958" y="6097216"/>
            <a:ext cx="807008" cy="508292"/>
            <a:chOff x="5232383" y="2813874"/>
            <a:chExt cx="807008" cy="508292"/>
          </a:xfrm>
        </p:grpSpPr>
        <p:pic>
          <p:nvPicPr>
            <p:cNvPr id="18" name="Grafik 23" descr="Zahnräder mit einfarbiger Füllung">
              <a:extLst>
                <a:ext uri="{FF2B5EF4-FFF2-40B4-BE49-F238E27FC236}">
                  <a16:creationId xmlns:a16="http://schemas.microsoft.com/office/drawing/2014/main" id="{780EEF11-9195-BC0C-DAA5-5FB5D1BFC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40986" y="2813874"/>
              <a:ext cx="396000" cy="396000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091B84B-E23E-B3FA-6B78-991F4BDB3C07}"/>
                </a:ext>
              </a:extLst>
            </p:cNvPr>
            <p:cNvSpPr txBox="1"/>
            <p:nvPr/>
          </p:nvSpPr>
          <p:spPr>
            <a:xfrm>
              <a:off x="5232383" y="319751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GEARS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BA5745A-29B9-FA95-5077-7ED42C6D373C}"/>
              </a:ext>
            </a:extLst>
          </p:cNvPr>
          <p:cNvGrpSpPr/>
          <p:nvPr/>
        </p:nvGrpSpPr>
        <p:grpSpPr>
          <a:xfrm>
            <a:off x="5969765" y="6103337"/>
            <a:ext cx="807008" cy="496411"/>
            <a:chOff x="10988291" y="1596795"/>
            <a:chExt cx="807008" cy="496411"/>
          </a:xfrm>
        </p:grpSpPr>
        <p:pic>
          <p:nvPicPr>
            <p:cNvPr id="21" name="Grafik 20" descr="Roboterhand mit einfarbiger Füllung">
              <a:extLst>
                <a:ext uri="{FF2B5EF4-FFF2-40B4-BE49-F238E27FC236}">
                  <a16:creationId xmlns:a16="http://schemas.microsoft.com/office/drawing/2014/main" id="{323B989A-4155-E316-D994-27F4F1D45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193795" y="1596795"/>
              <a:ext cx="396000" cy="396000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9CA70F05-ED3A-537A-B33A-CC8BA97ACDF9}"/>
                </a:ext>
              </a:extLst>
            </p:cNvPr>
            <p:cNvSpPr txBox="1"/>
            <p:nvPr/>
          </p:nvSpPr>
          <p:spPr>
            <a:xfrm>
              <a:off x="10988291" y="196855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AUTOMATION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8AF9D73-80A4-DCB8-5FCE-C46B7D170B86}"/>
              </a:ext>
            </a:extLst>
          </p:cNvPr>
          <p:cNvGrpSpPr/>
          <p:nvPr/>
        </p:nvGrpSpPr>
        <p:grpSpPr>
          <a:xfrm>
            <a:off x="5305640" y="6094379"/>
            <a:ext cx="807008" cy="630585"/>
            <a:chOff x="10030478" y="1587270"/>
            <a:chExt cx="807008" cy="630585"/>
          </a:xfrm>
        </p:grpSpPr>
        <p:pic>
          <p:nvPicPr>
            <p:cNvPr id="23" name="Grafik 22" descr="Eimer und Wischmopp mit einfarbiger Füllung">
              <a:extLst>
                <a:ext uri="{FF2B5EF4-FFF2-40B4-BE49-F238E27FC236}">
                  <a16:creationId xmlns:a16="http://schemas.microsoft.com/office/drawing/2014/main" id="{8CB9930A-5EF3-4897-87F9-47F7567A1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34824" y="1587270"/>
              <a:ext cx="396000" cy="39600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6D1A89FE-108C-673F-F9A7-6850380182E0}"/>
                </a:ext>
              </a:extLst>
            </p:cNvPr>
            <p:cNvSpPr txBox="1"/>
            <p:nvPr/>
          </p:nvSpPr>
          <p:spPr>
            <a:xfrm>
              <a:off x="10030478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DIRT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RESISTANT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794B148-5EEC-80C1-7B57-78A304DC12F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-745" r="15493"/>
          <a:stretch/>
        </p:blipFill>
        <p:spPr>
          <a:xfrm>
            <a:off x="-82379" y="1477662"/>
            <a:ext cx="6187085" cy="418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21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7D6B7-57BF-4400-56FD-9657E5DFC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D6C92B3-AB25-7A40-DC02-0476D1F0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 err="1">
                <a:latin typeface="Fago Pro"/>
              </a:rPr>
              <a:t>Mechanical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clamping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arbor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Inside </a:t>
            </a:r>
            <a:r>
              <a:rPr lang="de-DE" sz="2400" b="0" dirty="0" err="1">
                <a:latin typeface="Fago Pro"/>
              </a:rPr>
              <a:t>clamping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of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rotary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workpieces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645DB0-A583-923E-69AE-B17464321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6BF0AA4C-2B2C-9A37-5BE5-A958A472C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D33BE49A-799C-8652-F324-226854AD5977}"/>
              </a:ext>
            </a:extLst>
          </p:cNvPr>
          <p:cNvSpPr txBox="1"/>
          <p:nvPr/>
        </p:nvSpPr>
        <p:spPr>
          <a:xfrm>
            <a:off x="7028329" y="1598437"/>
            <a:ext cx="5135051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</a:rPr>
              <a:t>Runout</a:t>
            </a:r>
            <a:r>
              <a:rPr lang="de-DE" sz="2000" b="1" dirty="0">
                <a:solidFill>
                  <a:srgbClr val="003D6A"/>
                </a:solidFill>
              </a:rPr>
              <a:t> </a:t>
            </a:r>
            <a:r>
              <a:rPr lang="de-DE" sz="2000" b="1" dirty="0" err="1">
                <a:solidFill>
                  <a:srgbClr val="003D6A"/>
                </a:solidFill>
              </a:rPr>
              <a:t>accuracy</a:t>
            </a:r>
            <a:r>
              <a:rPr lang="de-DE" sz="2000" b="1" dirty="0">
                <a:solidFill>
                  <a:srgbClr val="003D6A"/>
                </a:solidFill>
              </a:rPr>
              <a:t> 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 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</a:rPr>
              <a:t>Runout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accuracy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of</a:t>
            </a:r>
            <a:r>
              <a:rPr lang="de-DE" sz="1600" dirty="0">
                <a:solidFill>
                  <a:srgbClr val="003D6A"/>
                </a:solidFill>
              </a:rPr>
              <a:t> &lt; 0,01 mm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Machine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connection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Short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taper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size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6</a:t>
            </a:r>
            <a:endParaRPr lang="de-DE" sz="16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Worpiece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end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stop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radial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orientation</a:t>
            </a: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Solution expertise from a single source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Automation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technology</a:t>
            </a: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835A08A-995B-83E1-9641-68D7BB90A476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77D3B2E-7353-42CB-9438-0822B2116D34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265C0DF-A6AA-C19F-57C0-5325C3C705F8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71FB5B5B-D714-36A0-7290-26A3CDE05274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8C3F4DA-989E-6CDE-653E-1A19FDD39948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503F146B-F08C-268D-4AD1-D6FF29600826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65E937E1-13C4-1724-ACE0-D72B8AD7A8D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6AD1EC1E-0C6E-2A66-1588-48AF3021011B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FD352BA8-C91B-F850-07E9-8E7BF4F122E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F93EA91F-DD81-A726-2EA2-9CC4E4BF5634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3F0D683B-F8CE-E47B-1116-AAF6BF558B56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2408C92D-1BD9-8489-1AA8-23546558833F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90A7A39B-D2E4-2CDE-0A31-16F6B60C6150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20064740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C39404C9-D652-00EB-9003-888EB0D200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37AE4C4-EE1F-62BC-743B-1D9B1A105827}"/>
              </a:ext>
            </a:extLst>
          </p:cNvPr>
          <p:cNvGrpSpPr/>
          <p:nvPr/>
        </p:nvGrpSpPr>
        <p:grpSpPr>
          <a:xfrm>
            <a:off x="395067" y="6135475"/>
            <a:ext cx="807008" cy="598183"/>
            <a:chOff x="331680" y="6099700"/>
            <a:chExt cx="807008" cy="598183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56EBE347-C6D4-FCF2-C31A-2FE99CB900B0}"/>
                </a:ext>
              </a:extLst>
            </p:cNvPr>
            <p:cNvSpPr/>
            <p:nvPr/>
          </p:nvSpPr>
          <p:spPr>
            <a:xfrm rot="2042778">
              <a:off x="607248" y="6099700"/>
              <a:ext cx="246727" cy="324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04239FC4-6BB2-43F6-1A1E-4991FF2B5AB9}"/>
                </a:ext>
              </a:extLst>
            </p:cNvPr>
            <p:cNvSpPr txBox="1"/>
            <p:nvPr/>
          </p:nvSpPr>
          <p:spPr>
            <a:xfrm>
              <a:off x="331680" y="6448584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OUT OF ROUND PARTS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2369F901-E0BF-EA8E-6F7D-11313C28DE22}"/>
              </a:ext>
            </a:extLst>
          </p:cNvPr>
          <p:cNvGrpSpPr/>
          <p:nvPr/>
        </p:nvGrpSpPr>
        <p:grpSpPr>
          <a:xfrm>
            <a:off x="1241151" y="6188242"/>
            <a:ext cx="807008" cy="415363"/>
            <a:chOff x="4703042" y="2908550"/>
            <a:chExt cx="807008" cy="415363"/>
          </a:xfrm>
        </p:grpSpPr>
        <p:pic>
          <p:nvPicPr>
            <p:cNvPr id="68" name="Grafik 39" descr="Zylinder mit einfarbiger Füllung">
              <a:extLst>
                <a:ext uri="{FF2B5EF4-FFF2-40B4-BE49-F238E27FC236}">
                  <a16:creationId xmlns:a16="http://schemas.microsoft.com/office/drawing/2014/main" id="{1FC14C5C-400F-1D03-31B6-4461F826B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4986275" y="2826273"/>
              <a:ext cx="231445" cy="396000"/>
            </a:xfrm>
            <a:prstGeom prst="rect">
              <a:avLst/>
            </a:prstGeom>
          </p:spPr>
        </p:pic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6348ED10-E238-8B65-291E-A60E4EA58A84}"/>
                </a:ext>
              </a:extLst>
            </p:cNvPr>
            <p:cNvSpPr txBox="1"/>
            <p:nvPr/>
          </p:nvSpPr>
          <p:spPr>
            <a:xfrm>
              <a:off x="4703042" y="319926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SHAFTS</a:t>
              </a:r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5D7F85FB-5258-D096-3437-8C5BBC8B36AC}"/>
              </a:ext>
            </a:extLst>
          </p:cNvPr>
          <p:cNvGrpSpPr/>
          <p:nvPr/>
        </p:nvGrpSpPr>
        <p:grpSpPr>
          <a:xfrm>
            <a:off x="3011613" y="6077285"/>
            <a:ext cx="807008" cy="645977"/>
            <a:chOff x="3923120" y="3907588"/>
            <a:chExt cx="807008" cy="645977"/>
          </a:xfrm>
        </p:grpSpPr>
        <p:pic>
          <p:nvPicPr>
            <p:cNvPr id="72" name="Grafik 71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210388BC-000F-9DD1-183E-81DC84D75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D9AE52A9-12DD-473F-6A59-6D36707CF35C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962A440-93EF-058A-A909-9DE52C79D277}"/>
              </a:ext>
            </a:extLst>
          </p:cNvPr>
          <p:cNvGrpSpPr/>
          <p:nvPr/>
        </p:nvGrpSpPr>
        <p:grpSpPr>
          <a:xfrm>
            <a:off x="5320465" y="6092837"/>
            <a:ext cx="807008" cy="616335"/>
            <a:chOff x="5251168" y="1601631"/>
            <a:chExt cx="807008" cy="616335"/>
          </a:xfrm>
        </p:grpSpPr>
        <p:pic>
          <p:nvPicPr>
            <p:cNvPr id="4" name="Grafik 3" descr="Einstellungen mit einfarbiger Füllung">
              <a:extLst>
                <a:ext uri="{FF2B5EF4-FFF2-40B4-BE49-F238E27FC236}">
                  <a16:creationId xmlns:a16="http://schemas.microsoft.com/office/drawing/2014/main" id="{616A1E83-4D17-38DC-F1ED-173D1798B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5456481" y="1601631"/>
              <a:ext cx="396000" cy="396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B3E9A416-D373-06B1-C64E-75023B66ED22}"/>
                </a:ext>
              </a:extLst>
            </p:cNvPr>
            <p:cNvSpPr txBox="1"/>
            <p:nvPr/>
          </p:nvSpPr>
          <p:spPr>
            <a:xfrm>
              <a:off x="5251168" y="1968667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FLEXIBILITY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E9F4DA4-0ADC-2900-2BD8-9EAD6FAA9604}"/>
              </a:ext>
            </a:extLst>
          </p:cNvPr>
          <p:cNvGrpSpPr/>
          <p:nvPr/>
        </p:nvGrpSpPr>
        <p:grpSpPr>
          <a:xfrm>
            <a:off x="5980299" y="6197658"/>
            <a:ext cx="823494" cy="513846"/>
            <a:chOff x="7556748" y="1701430"/>
            <a:chExt cx="823494" cy="513846"/>
          </a:xfrm>
        </p:grpSpPr>
        <p:sp>
          <p:nvSpPr>
            <p:cNvPr id="10" name="Pfeil: nach links und rechts 9">
              <a:extLst>
                <a:ext uri="{FF2B5EF4-FFF2-40B4-BE49-F238E27FC236}">
                  <a16:creationId xmlns:a16="http://schemas.microsoft.com/office/drawing/2014/main" id="{A12857A8-5B1C-2D82-46C9-7759CDEC22D5}"/>
                </a:ext>
              </a:extLst>
            </p:cNvPr>
            <p:cNvSpPr/>
            <p:nvPr/>
          </p:nvSpPr>
          <p:spPr>
            <a:xfrm>
              <a:off x="7731800" y="1701430"/>
              <a:ext cx="468000" cy="216000"/>
            </a:xfrm>
            <a:prstGeom prst="left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6328847-DE60-B8A2-696D-A9B1DB2953C6}"/>
                </a:ext>
              </a:extLst>
            </p:cNvPr>
            <p:cNvSpPr txBox="1"/>
            <p:nvPr/>
          </p:nvSpPr>
          <p:spPr>
            <a:xfrm>
              <a:off x="7556748" y="1965977"/>
              <a:ext cx="823494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LARGE CLAMPING RANGE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F34B912-63F8-8BA2-BADE-A655FD08F281}"/>
              </a:ext>
            </a:extLst>
          </p:cNvPr>
          <p:cNvGrpSpPr/>
          <p:nvPr/>
        </p:nvGrpSpPr>
        <p:grpSpPr>
          <a:xfrm>
            <a:off x="4648646" y="6094177"/>
            <a:ext cx="807008" cy="618379"/>
            <a:chOff x="4543271" y="1601631"/>
            <a:chExt cx="807008" cy="618379"/>
          </a:xfrm>
        </p:grpSpPr>
        <p:pic>
          <p:nvPicPr>
            <p:cNvPr id="13" name="Grafik 12" descr="Sanduhr 30% mit einfarbiger Füllung">
              <a:extLst>
                <a:ext uri="{FF2B5EF4-FFF2-40B4-BE49-F238E27FC236}">
                  <a16:creationId xmlns:a16="http://schemas.microsoft.com/office/drawing/2014/main" id="{103847A4-0E88-469F-72D5-DC78B4640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48582" y="1601631"/>
              <a:ext cx="396000" cy="396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CC3F0058-54E5-51AF-7FA1-92AA07647427}"/>
                </a:ext>
              </a:extLst>
            </p:cNvPr>
            <p:cNvSpPr txBox="1"/>
            <p:nvPr/>
          </p:nvSpPr>
          <p:spPr>
            <a:xfrm>
              <a:off x="4543271" y="1970711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QUICK CLAMPING CYCLES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F8510D9-F5E4-C5B6-B29F-A51ACD03A1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29513" y="1518852"/>
            <a:ext cx="7362567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13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06F3B-B961-5CD7-EBBE-E9F3C859A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F5255F8-5192-8DD6-6784-B42B0819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 err="1">
                <a:latin typeface="Fago Pro"/>
              </a:rPr>
              <a:t>Mechanical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clamping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chuck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Outer </a:t>
            </a:r>
            <a:r>
              <a:rPr lang="de-DE" sz="2400" b="0" dirty="0" err="1">
                <a:latin typeface="Fago Pro"/>
              </a:rPr>
              <a:t>clamping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of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rotary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workpieces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7157369-41D7-2F98-0576-F855970F91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D6F81E02-CA97-6807-25B8-53B816F97B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419A195-11FC-55A0-8D4F-25D4D35F818B}"/>
              </a:ext>
            </a:extLst>
          </p:cNvPr>
          <p:cNvSpPr txBox="1"/>
          <p:nvPr/>
        </p:nvSpPr>
        <p:spPr>
          <a:xfrm>
            <a:off x="7028329" y="1598437"/>
            <a:ext cx="5135051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</a:rPr>
              <a:t>Runout</a:t>
            </a:r>
            <a:r>
              <a:rPr lang="de-DE" sz="2000" b="1" dirty="0">
                <a:solidFill>
                  <a:srgbClr val="003D6A"/>
                </a:solidFill>
              </a:rPr>
              <a:t> </a:t>
            </a:r>
            <a:r>
              <a:rPr lang="de-DE" sz="2000" b="1" dirty="0" err="1">
                <a:solidFill>
                  <a:srgbClr val="003D6A"/>
                </a:solidFill>
              </a:rPr>
              <a:t>accuracy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</a:rPr>
              <a:t>Runout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accuracy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of</a:t>
            </a:r>
            <a:r>
              <a:rPr lang="de-DE" sz="1600" dirty="0">
                <a:solidFill>
                  <a:srgbClr val="003D6A"/>
                </a:solidFill>
              </a:rPr>
              <a:t> &lt; 0,02 mm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Interface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to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base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chuck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size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66</a:t>
            </a:r>
            <a:endParaRPr lang="de-DE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bushings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interchangeable</a:t>
            </a:r>
            <a:br>
              <a:rPr lang="de-DE" sz="2000" b="1" dirty="0">
                <a:solidFill>
                  <a:srgbClr val="003D6A"/>
                </a:solidFill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flexible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diameter</a:t>
            </a:r>
            <a:endParaRPr lang="de-DE" sz="1600" dirty="0">
              <a:solidFill>
                <a:srgbClr val="003D6A"/>
              </a:solidFill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Solution expertise from a single source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Automation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technology</a:t>
            </a: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3E6CBCF9-BFE7-19A8-D4EF-E40BDA67E396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358411F-F3AB-69B2-6730-9AD5E30D46F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A889CF3C-257D-40D2-B39B-154E516CC3D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DAE376B-BCD7-87CC-8A65-95FCD3C12A02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2AC6538A-BC20-8056-A6AC-92C6553BFCBF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14CE2167-5E3B-0F2A-8B05-38A79FCE64A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0EE2E47-603B-FEF2-12F8-B67CBDD8462C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97BBA596-704C-E085-8CD7-125244BA91D2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A94183FA-18DC-5568-154D-56CF4AD5EE02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8AC8C2DB-8DCE-F980-2874-05C72A823E5F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A094B939-5770-6511-008A-58B12F4844D5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B9CFE1BF-777B-6C6B-6142-260632D8A833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2EB6E357-4DDB-3810-068A-5022C5029948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1516118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8AD3645-EC01-B892-015B-C6802EAD66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1A0783A-B2E2-F129-F37D-6EF1ECE71A86}"/>
              </a:ext>
            </a:extLst>
          </p:cNvPr>
          <p:cNvGrpSpPr/>
          <p:nvPr/>
        </p:nvGrpSpPr>
        <p:grpSpPr>
          <a:xfrm>
            <a:off x="5320465" y="6092837"/>
            <a:ext cx="807008" cy="616335"/>
            <a:chOff x="5251168" y="1601631"/>
            <a:chExt cx="807008" cy="616335"/>
          </a:xfrm>
        </p:grpSpPr>
        <p:pic>
          <p:nvPicPr>
            <p:cNvPr id="11" name="Grafik 10" descr="Einstellungen mit einfarbiger Füllung">
              <a:extLst>
                <a:ext uri="{FF2B5EF4-FFF2-40B4-BE49-F238E27FC236}">
                  <a16:creationId xmlns:a16="http://schemas.microsoft.com/office/drawing/2014/main" id="{5A49FA38-16CF-1427-4340-EE69203E7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5456481" y="1601631"/>
              <a:ext cx="396000" cy="39600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53E8D99-075C-2926-8DBE-6ABB9AF67A79}"/>
                </a:ext>
              </a:extLst>
            </p:cNvPr>
            <p:cNvSpPr txBox="1"/>
            <p:nvPr/>
          </p:nvSpPr>
          <p:spPr>
            <a:xfrm>
              <a:off x="5251168" y="1968667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FLEXIBILITY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AECFF54-24F0-987B-3ED1-C1D1C95CE89B}"/>
              </a:ext>
            </a:extLst>
          </p:cNvPr>
          <p:cNvGrpSpPr/>
          <p:nvPr/>
        </p:nvGrpSpPr>
        <p:grpSpPr>
          <a:xfrm>
            <a:off x="395067" y="6135475"/>
            <a:ext cx="807008" cy="598183"/>
            <a:chOff x="331680" y="6099700"/>
            <a:chExt cx="807008" cy="598183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17A6400F-0013-0EE7-34D7-724EDD4BD3DD}"/>
                </a:ext>
              </a:extLst>
            </p:cNvPr>
            <p:cNvSpPr/>
            <p:nvPr/>
          </p:nvSpPr>
          <p:spPr>
            <a:xfrm rot="2042778">
              <a:off x="607248" y="6099700"/>
              <a:ext cx="246727" cy="324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1535B42-F9E3-3424-2B95-7EB2979C8090}"/>
                </a:ext>
              </a:extLst>
            </p:cNvPr>
            <p:cNvSpPr txBox="1"/>
            <p:nvPr/>
          </p:nvSpPr>
          <p:spPr>
            <a:xfrm>
              <a:off x="331680" y="6448584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OUT OF ROUND PARTS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E7A5946-F15B-8FD4-E636-3E06D0AFCF47}"/>
              </a:ext>
            </a:extLst>
          </p:cNvPr>
          <p:cNvGrpSpPr/>
          <p:nvPr/>
        </p:nvGrpSpPr>
        <p:grpSpPr>
          <a:xfrm>
            <a:off x="1241151" y="6188242"/>
            <a:ext cx="807008" cy="415363"/>
            <a:chOff x="4703042" y="2908550"/>
            <a:chExt cx="807008" cy="415363"/>
          </a:xfrm>
        </p:grpSpPr>
        <p:pic>
          <p:nvPicPr>
            <p:cNvPr id="14" name="Grafik 39" descr="Zylinder mit einfarbiger Füllung">
              <a:extLst>
                <a:ext uri="{FF2B5EF4-FFF2-40B4-BE49-F238E27FC236}">
                  <a16:creationId xmlns:a16="http://schemas.microsoft.com/office/drawing/2014/main" id="{81AC89DF-281B-8D0C-40FB-51B91F419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4986275" y="2826273"/>
              <a:ext cx="231445" cy="3960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2ACFC072-663F-C433-5781-1874A7A373C8}"/>
                </a:ext>
              </a:extLst>
            </p:cNvPr>
            <p:cNvSpPr txBox="1"/>
            <p:nvPr/>
          </p:nvSpPr>
          <p:spPr>
            <a:xfrm>
              <a:off x="4703042" y="319926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SHAFTS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24F3B78-34C3-6145-E5C3-78A5797442D8}"/>
              </a:ext>
            </a:extLst>
          </p:cNvPr>
          <p:cNvGrpSpPr/>
          <p:nvPr/>
        </p:nvGrpSpPr>
        <p:grpSpPr>
          <a:xfrm>
            <a:off x="3011613" y="6077285"/>
            <a:ext cx="807008" cy="645977"/>
            <a:chOff x="3923120" y="3907588"/>
            <a:chExt cx="807008" cy="645977"/>
          </a:xfrm>
        </p:grpSpPr>
        <p:pic>
          <p:nvPicPr>
            <p:cNvPr id="20" name="Grafik 19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5B2BEE77-FD6D-6ADC-F078-19E988127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E794BBD-ABA6-DB9F-A531-5AC4608EE821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10F24FC1-9D15-4F82-B796-7370FCAD6EAE}"/>
              </a:ext>
            </a:extLst>
          </p:cNvPr>
          <p:cNvGrpSpPr/>
          <p:nvPr/>
        </p:nvGrpSpPr>
        <p:grpSpPr>
          <a:xfrm>
            <a:off x="5980299" y="6197658"/>
            <a:ext cx="823494" cy="513846"/>
            <a:chOff x="7556748" y="1701430"/>
            <a:chExt cx="823494" cy="513846"/>
          </a:xfrm>
        </p:grpSpPr>
        <p:sp>
          <p:nvSpPr>
            <p:cNvPr id="26" name="Pfeil: nach links und rechts 25">
              <a:extLst>
                <a:ext uri="{FF2B5EF4-FFF2-40B4-BE49-F238E27FC236}">
                  <a16:creationId xmlns:a16="http://schemas.microsoft.com/office/drawing/2014/main" id="{464AFF15-61E1-29F8-8FDF-80272904D3F1}"/>
                </a:ext>
              </a:extLst>
            </p:cNvPr>
            <p:cNvSpPr/>
            <p:nvPr/>
          </p:nvSpPr>
          <p:spPr>
            <a:xfrm>
              <a:off x="7731800" y="1701430"/>
              <a:ext cx="468000" cy="216000"/>
            </a:xfrm>
            <a:prstGeom prst="left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64275910-623A-59DD-0627-38AE34E0F588}"/>
                </a:ext>
              </a:extLst>
            </p:cNvPr>
            <p:cNvSpPr txBox="1"/>
            <p:nvPr/>
          </p:nvSpPr>
          <p:spPr>
            <a:xfrm>
              <a:off x="7556748" y="1965977"/>
              <a:ext cx="823494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LARGE CLAMPING RANGE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7331039-2411-2646-FC5F-8C8A2441BB4F}"/>
              </a:ext>
            </a:extLst>
          </p:cNvPr>
          <p:cNvGrpSpPr/>
          <p:nvPr/>
        </p:nvGrpSpPr>
        <p:grpSpPr>
          <a:xfrm>
            <a:off x="4648646" y="6094177"/>
            <a:ext cx="807008" cy="618379"/>
            <a:chOff x="4543271" y="1601631"/>
            <a:chExt cx="807008" cy="618379"/>
          </a:xfrm>
        </p:grpSpPr>
        <p:pic>
          <p:nvPicPr>
            <p:cNvPr id="4" name="Grafik 3" descr="Sanduhr 30% mit einfarbiger Füllung">
              <a:extLst>
                <a:ext uri="{FF2B5EF4-FFF2-40B4-BE49-F238E27FC236}">
                  <a16:creationId xmlns:a16="http://schemas.microsoft.com/office/drawing/2014/main" id="{A6AA883E-3811-A546-725F-6208E4B81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48582" y="1601631"/>
              <a:ext cx="396000" cy="39600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F8B381FF-9254-D384-4D57-215C76BA7DE6}"/>
                </a:ext>
              </a:extLst>
            </p:cNvPr>
            <p:cNvSpPr txBox="1"/>
            <p:nvPr/>
          </p:nvSpPr>
          <p:spPr>
            <a:xfrm>
              <a:off x="4543271" y="1970711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QUICK CLAMPING CYCLES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CC9B2C7-AA2B-3A8E-B701-9F9A3A5096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01594" y="1539446"/>
            <a:ext cx="7599405" cy="425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27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9EEFD-9B24-FDE6-76A3-ED9BFCADD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83D1AB5-34FE-59CD-7225-945E3F594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Membran </a:t>
            </a:r>
            <a:r>
              <a:rPr lang="de-DE" dirty="0" err="1">
                <a:latin typeface="Fago Pro"/>
              </a:rPr>
              <a:t>chuck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for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outer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clamping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High </a:t>
            </a:r>
            <a:r>
              <a:rPr lang="de-DE" sz="2400" b="0" dirty="0" err="1">
                <a:latin typeface="Fago Pro"/>
              </a:rPr>
              <a:t>precision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clamping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of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short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workpieces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EAB277-BD78-9337-50AE-93E6DFD6C0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633DF4-01A9-B988-4BA3-EEAEEC0764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CD19861-CFEB-4F46-9103-694E399626EB}"/>
              </a:ext>
            </a:extLst>
          </p:cNvPr>
          <p:cNvSpPr txBox="1"/>
          <p:nvPr/>
        </p:nvSpPr>
        <p:spPr>
          <a:xfrm>
            <a:off x="7028329" y="1598437"/>
            <a:ext cx="5135051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</a:rPr>
              <a:t>Runout</a:t>
            </a:r>
            <a:r>
              <a:rPr lang="de-DE" sz="2000" b="1" dirty="0">
                <a:solidFill>
                  <a:srgbClr val="003D6A"/>
                </a:solidFill>
              </a:rPr>
              <a:t> </a:t>
            </a:r>
            <a:r>
              <a:rPr lang="de-DE" sz="2000" b="1" dirty="0" err="1">
                <a:solidFill>
                  <a:srgbClr val="003D6A"/>
                </a:solidFill>
              </a:rPr>
              <a:t>accuracy</a:t>
            </a:r>
            <a:r>
              <a:rPr lang="de-DE" sz="2000" b="1" dirty="0">
                <a:solidFill>
                  <a:srgbClr val="003D6A"/>
                </a:solidFill>
              </a:rPr>
              <a:t> 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 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</a:rPr>
              <a:t>Runout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accuracy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of</a:t>
            </a:r>
            <a:r>
              <a:rPr lang="de-DE" sz="1600" dirty="0">
                <a:solidFill>
                  <a:srgbClr val="003D6A"/>
                </a:solidFill>
              </a:rPr>
              <a:t> &lt; 0,005 mm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en-US" sz="2000" b="1" dirty="0">
                <a:solidFill>
                  <a:srgbClr val="003D6A"/>
                </a:solidFill>
                <a:latin typeface="Fago Pro"/>
              </a:rPr>
              <a:t>due deformation of the membrane</a:t>
            </a:r>
            <a:br>
              <a:rPr lang="de-DE" sz="2000" b="1" dirty="0">
                <a:solidFill>
                  <a:srgbClr val="003D6A"/>
                </a:solidFill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No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dirt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-sensitive external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mechanics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/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parts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Interface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can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be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designed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flexible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Machine connection directly onto spindle or Schunk base chuck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Interchangeable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jaws</a:t>
            </a: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9F2B0170-0D8D-7257-93D3-CC06F33C7FD8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572827D-2ED7-E7F6-747C-44F39AA53B57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13F3BD3-27BB-1846-5E09-A0253F7E0113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A56377EA-13BD-5A02-BF22-168BB27C2A7B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AC45A4C-10EF-B7CC-0D9C-8E2FE6ECA82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F0478C42-7D5B-4E64-49C5-DBA6412D9F6E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2AA646B-BED0-CEC5-7626-59BC95275280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D73E619D-380C-A596-6D6F-8827FD272DDA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6E3A7FC-6E9B-4C01-5C01-9419658C07BD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D860750A-E8E4-C16F-3F7D-87E43E906F41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EF73B243-AF32-C795-9775-C5A5FCF9F5CE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5E29E42D-AF97-AC8F-C93A-728F75B04BD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F7EAE2E8-0893-253A-5965-4D72632DF7BB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1489117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03DFC62-14AD-2A6E-088F-355F2CA405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60D9C4A-05BC-3845-741E-3B91F77AB499}"/>
              </a:ext>
            </a:extLst>
          </p:cNvPr>
          <p:cNvGrpSpPr/>
          <p:nvPr/>
        </p:nvGrpSpPr>
        <p:grpSpPr>
          <a:xfrm>
            <a:off x="4638034" y="6092837"/>
            <a:ext cx="807008" cy="616335"/>
            <a:chOff x="5251168" y="1601631"/>
            <a:chExt cx="807008" cy="616335"/>
          </a:xfrm>
        </p:grpSpPr>
        <p:pic>
          <p:nvPicPr>
            <p:cNvPr id="8" name="Grafik 7" descr="Einstellungen mit einfarbiger Füllung">
              <a:extLst>
                <a:ext uri="{FF2B5EF4-FFF2-40B4-BE49-F238E27FC236}">
                  <a16:creationId xmlns:a16="http://schemas.microsoft.com/office/drawing/2014/main" id="{33EBA0BE-1E75-54BD-2280-131EA6C98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5456481" y="1601631"/>
              <a:ext cx="396000" cy="39600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F7A47515-65BC-D3DA-D8D1-FE7385939B24}"/>
                </a:ext>
              </a:extLst>
            </p:cNvPr>
            <p:cNvSpPr txBox="1"/>
            <p:nvPr/>
          </p:nvSpPr>
          <p:spPr>
            <a:xfrm>
              <a:off x="5251168" y="1968667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FLEXIBILITY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E279637-C5E2-5F22-1314-8096E9546BB6}"/>
              </a:ext>
            </a:extLst>
          </p:cNvPr>
          <p:cNvGrpSpPr/>
          <p:nvPr/>
        </p:nvGrpSpPr>
        <p:grpSpPr>
          <a:xfrm>
            <a:off x="1169924" y="6152048"/>
            <a:ext cx="807008" cy="508292"/>
            <a:chOff x="5232383" y="2813874"/>
            <a:chExt cx="807008" cy="508292"/>
          </a:xfrm>
        </p:grpSpPr>
        <p:pic>
          <p:nvPicPr>
            <p:cNvPr id="18" name="Grafik 23" descr="Zahnräder mit einfarbiger Füllung">
              <a:extLst>
                <a:ext uri="{FF2B5EF4-FFF2-40B4-BE49-F238E27FC236}">
                  <a16:creationId xmlns:a16="http://schemas.microsoft.com/office/drawing/2014/main" id="{991804C7-7260-45AC-9326-59A5A4D66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40986" y="2813874"/>
              <a:ext cx="396000" cy="396000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AFE8ABB2-A933-4D87-29FF-7669A74DF796}"/>
                </a:ext>
              </a:extLst>
            </p:cNvPr>
            <p:cNvSpPr txBox="1"/>
            <p:nvPr/>
          </p:nvSpPr>
          <p:spPr>
            <a:xfrm>
              <a:off x="5232383" y="319751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GEARS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D49E755-4C0B-10AD-EA81-E8636362CE54}"/>
              </a:ext>
            </a:extLst>
          </p:cNvPr>
          <p:cNvGrpSpPr/>
          <p:nvPr/>
        </p:nvGrpSpPr>
        <p:grpSpPr>
          <a:xfrm>
            <a:off x="426859" y="6126962"/>
            <a:ext cx="807008" cy="518087"/>
            <a:chOff x="4168668" y="2811893"/>
            <a:chExt cx="807008" cy="518087"/>
          </a:xfrm>
        </p:grpSpPr>
        <p:pic>
          <p:nvPicPr>
            <p:cNvPr id="21" name="Graphic 23" descr="Auge mit einfarbiger Füllung">
              <a:extLst>
                <a:ext uri="{FF2B5EF4-FFF2-40B4-BE49-F238E27FC236}">
                  <a16:creationId xmlns:a16="http://schemas.microsoft.com/office/drawing/2014/main" id="{F93D4994-82ED-D6CC-B0AD-31DC4E2FD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71389" y="2811893"/>
              <a:ext cx="396000" cy="396000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9A5F8D6A-B52A-FA41-0486-236D8BE2529A}"/>
                </a:ext>
              </a:extLst>
            </p:cNvPr>
            <p:cNvSpPr txBox="1"/>
            <p:nvPr/>
          </p:nvSpPr>
          <p:spPr>
            <a:xfrm>
              <a:off x="4168668" y="3205330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OPTICS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1180EAA1-7721-9DD7-58A3-A8A58BD63BB7}"/>
              </a:ext>
            </a:extLst>
          </p:cNvPr>
          <p:cNvGrpSpPr/>
          <p:nvPr/>
        </p:nvGrpSpPr>
        <p:grpSpPr>
          <a:xfrm>
            <a:off x="3011613" y="6077948"/>
            <a:ext cx="807008" cy="646113"/>
            <a:chOff x="5633691" y="4032260"/>
            <a:chExt cx="807008" cy="646113"/>
          </a:xfrm>
        </p:grpSpPr>
        <p:pic>
          <p:nvPicPr>
            <p:cNvPr id="24" name="Grafik 23" descr="Ein Bild, das Kreis, Grafiken, Kunst, Design enthält.&#10;&#10;Beschreibung automatisch generiert.">
              <a:extLst>
                <a:ext uri="{FF2B5EF4-FFF2-40B4-BE49-F238E27FC236}">
                  <a16:creationId xmlns:a16="http://schemas.microsoft.com/office/drawing/2014/main" id="{0B3BB7BB-BA88-B3E7-4364-943B66432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05750" y="4032260"/>
              <a:ext cx="580500" cy="504000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3A12974-5CEF-E283-07DB-070821458B6D}"/>
                </a:ext>
              </a:extLst>
            </p:cNvPr>
            <p:cNvSpPr txBox="1"/>
            <p:nvPr/>
          </p:nvSpPr>
          <p:spPr>
            <a:xfrm>
              <a:off x="5633691" y="455372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GRINDING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66908C7-F755-8463-4E40-CF981ACED69D}"/>
              </a:ext>
            </a:extLst>
          </p:cNvPr>
          <p:cNvGrpSpPr/>
          <p:nvPr/>
        </p:nvGrpSpPr>
        <p:grpSpPr>
          <a:xfrm>
            <a:off x="5986333" y="6077948"/>
            <a:ext cx="807008" cy="630585"/>
            <a:chOff x="10030478" y="1587270"/>
            <a:chExt cx="807008" cy="630585"/>
          </a:xfrm>
        </p:grpSpPr>
        <p:pic>
          <p:nvPicPr>
            <p:cNvPr id="4" name="Grafik 3" descr="Eimer und Wischmopp mit einfarbiger Füllung">
              <a:extLst>
                <a:ext uri="{FF2B5EF4-FFF2-40B4-BE49-F238E27FC236}">
                  <a16:creationId xmlns:a16="http://schemas.microsoft.com/office/drawing/2014/main" id="{7510CADD-561F-486F-17D1-8102F59B5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34824" y="1587270"/>
              <a:ext cx="396000" cy="396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94EF6DC-32D0-579F-E4A6-1414D52B496B}"/>
                </a:ext>
              </a:extLst>
            </p:cNvPr>
            <p:cNvSpPr txBox="1"/>
            <p:nvPr/>
          </p:nvSpPr>
          <p:spPr>
            <a:xfrm>
              <a:off x="10030478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DIRT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RESISTANT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A2E7E89-15FA-60E8-A059-2CDA99D8C751}"/>
              </a:ext>
            </a:extLst>
          </p:cNvPr>
          <p:cNvGrpSpPr/>
          <p:nvPr/>
        </p:nvGrpSpPr>
        <p:grpSpPr>
          <a:xfrm>
            <a:off x="5327841" y="6087473"/>
            <a:ext cx="807008" cy="621060"/>
            <a:chOff x="6780426" y="1596795"/>
            <a:chExt cx="807008" cy="621060"/>
          </a:xfrm>
        </p:grpSpPr>
        <p:pic>
          <p:nvPicPr>
            <p:cNvPr id="12" name="Grafik 11" descr="Tools mit einfarbiger Füllung">
              <a:extLst>
                <a:ext uri="{FF2B5EF4-FFF2-40B4-BE49-F238E27FC236}">
                  <a16:creationId xmlns:a16="http://schemas.microsoft.com/office/drawing/2014/main" id="{4AED6C10-8445-D65F-0A76-89479C158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84216" y="1596795"/>
              <a:ext cx="396000" cy="396000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5527011-CCD2-6BFF-EDB2-1011393066EB}"/>
                </a:ext>
              </a:extLst>
            </p:cNvPr>
            <p:cNvSpPr txBox="1"/>
            <p:nvPr/>
          </p:nvSpPr>
          <p:spPr>
            <a:xfrm>
              <a:off x="6780426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LOW </a:t>
              </a:r>
              <a:r>
                <a:rPr lang="de-DE" sz="900" dirty="0">
                  <a:solidFill>
                    <a:srgbClr val="003D6A"/>
                  </a:solidFill>
                </a:rPr>
                <a:t>M</a:t>
              </a: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AINTAINANCE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98D935A-B26D-D395-18C1-9A5C694F29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40027" y="890717"/>
            <a:ext cx="9216080" cy="521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60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fik 5">
            <a:extLst>
              <a:ext uri="{FF2B5EF4-FFF2-40B4-BE49-F238E27FC236}">
                <a16:creationId xmlns:a16="http://schemas.microsoft.com/office/drawing/2014/main" id="{3ADADA67-6181-6BAB-1863-64774744AB51}"/>
              </a:ext>
            </a:extLst>
          </p:cNvPr>
          <p:cNvSpPr>
            <a:spLocks noChangeAspect="1"/>
          </p:cNvSpPr>
          <p:nvPr/>
        </p:nvSpPr>
        <p:spPr>
          <a:xfrm>
            <a:off x="0" y="1176910"/>
            <a:ext cx="12187767" cy="5683528"/>
          </a:xfrm>
          <a:custGeom>
            <a:avLst/>
            <a:gdLst>
              <a:gd name="connsiteX0" fmla="*/ 2905125 w 6858000"/>
              <a:gd name="connsiteY0" fmla="*/ 2912812 h 2912811"/>
              <a:gd name="connsiteX1" fmla="*/ 0 w 6858000"/>
              <a:gd name="connsiteY1" fmla="*/ 2912812 h 2912811"/>
              <a:gd name="connsiteX2" fmla="*/ 0 w 6858000"/>
              <a:gd name="connsiteY2" fmla="*/ 1484062 h 2912811"/>
              <a:gd name="connsiteX3" fmla="*/ 2548271 w 6858000"/>
              <a:gd name="connsiteY3" fmla="*/ 1484062 h 2912811"/>
              <a:gd name="connsiteX4" fmla="*/ 5333810 w 6858000"/>
              <a:gd name="connsiteY4" fmla="*/ 0 h 2912811"/>
              <a:gd name="connsiteX5" fmla="*/ 6858000 w 6858000"/>
              <a:gd name="connsiteY5" fmla="*/ 0 h 2912811"/>
              <a:gd name="connsiteX6" fmla="*/ 6858000 w 6858000"/>
              <a:gd name="connsiteY6" fmla="*/ 1428750 h 2912811"/>
              <a:gd name="connsiteX7" fmla="*/ 5690664 w 6858000"/>
              <a:gd name="connsiteY7" fmla="*/ 1428750 h 291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2912811">
                <a:moveTo>
                  <a:pt x="2905125" y="2912812"/>
                </a:moveTo>
                <a:lnTo>
                  <a:pt x="0" y="2912812"/>
                </a:lnTo>
                <a:lnTo>
                  <a:pt x="0" y="1484062"/>
                </a:lnTo>
                <a:lnTo>
                  <a:pt x="2548271" y="1484062"/>
                </a:lnTo>
                <a:lnTo>
                  <a:pt x="5333810" y="0"/>
                </a:lnTo>
                <a:lnTo>
                  <a:pt x="6858000" y="0"/>
                </a:lnTo>
                <a:lnTo>
                  <a:pt x="6858000" y="1428750"/>
                </a:lnTo>
                <a:lnTo>
                  <a:pt x="5690664" y="142875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B873213A-5297-BE91-8BF0-02CE46C6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8996816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SCHUNK Engineering: </a:t>
            </a:r>
            <a:br>
              <a:rPr lang="de-DE" dirty="0"/>
            </a:br>
            <a:r>
              <a:rPr lang="de-DE" dirty="0" err="1">
                <a:latin typeface="Fago Pro"/>
              </a:rPr>
              <a:t>Customized</a:t>
            </a:r>
            <a:r>
              <a:rPr lang="de-DE" dirty="0">
                <a:latin typeface="Fago Pro"/>
              </a:rPr>
              <a:t> large-</a:t>
            </a:r>
            <a:r>
              <a:rPr lang="de-DE" dirty="0" err="1">
                <a:latin typeface="Fago Pro"/>
              </a:rPr>
              <a:t>scale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projects</a:t>
            </a:r>
            <a:br>
              <a:rPr lang="de-DE" dirty="0"/>
            </a:br>
            <a:r>
              <a:rPr lang="de-DE" dirty="0">
                <a:latin typeface="Fago Pro"/>
              </a:rPr>
              <a:t>and </a:t>
            </a:r>
            <a:r>
              <a:rPr lang="de-DE" dirty="0" err="1">
                <a:latin typeface="Fago Pro"/>
              </a:rPr>
              <a:t>product</a:t>
            </a:r>
            <a:r>
              <a:rPr lang="de-DE" dirty="0">
                <a:latin typeface="Fago Pro"/>
              </a:rPr>
              <a:t>  </a:t>
            </a:r>
            <a:r>
              <a:rPr lang="de-DE" dirty="0" err="1">
                <a:latin typeface="Fago Pro"/>
              </a:rPr>
              <a:t>configurators</a:t>
            </a:r>
            <a:endParaRPr lang="de-DE" dirty="0">
              <a:latin typeface="Fago Pro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8A95CD4-9138-5BD7-07F5-45096E1443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 - 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2431B81-88F8-6D10-F1A0-E64BD86FC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7701" y="2427358"/>
            <a:ext cx="5081083" cy="1194707"/>
          </a:xfrm>
        </p:spPr>
        <p:txBody>
          <a:bodyPr/>
          <a:lstStyle/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Mechanic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clamping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technology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dirty="0" err="1">
                <a:solidFill>
                  <a:srgbClr val="003D6A"/>
                </a:solidFill>
              </a:rPr>
              <a:t>Hydraulic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clamping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technology</a:t>
            </a:r>
            <a:endParaRPr lang="de-DE" dirty="0">
              <a:solidFill>
                <a:srgbClr val="003D6A"/>
              </a:solidFill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dirty="0">
                <a:solidFill>
                  <a:srgbClr val="003D6A"/>
                </a:solidFill>
              </a:rPr>
              <a:t>Hybrid </a:t>
            </a:r>
            <a:r>
              <a:rPr lang="de-DE" dirty="0" err="1">
                <a:solidFill>
                  <a:srgbClr val="003D6A"/>
                </a:solidFill>
              </a:rPr>
              <a:t>clamping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technology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19" name="Titel 11">
            <a:extLst>
              <a:ext uri="{FF2B5EF4-FFF2-40B4-BE49-F238E27FC236}">
                <a16:creationId xmlns:a16="http://schemas.microsoft.com/office/drawing/2014/main" id="{BF76A8A5-DD1B-6722-BE8A-EA19FB2D3471}"/>
              </a:ext>
            </a:extLst>
          </p:cNvPr>
          <p:cNvSpPr txBox="1">
            <a:spLocks/>
          </p:cNvSpPr>
          <p:nvPr/>
        </p:nvSpPr>
        <p:spPr>
          <a:xfrm>
            <a:off x="1046575" y="6114278"/>
            <a:ext cx="4914671" cy="524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600" b="1" dirty="0">
                <a:solidFill>
                  <a:prstClr val="white"/>
                </a:solidFill>
                <a:latin typeface="Fago Pro" panose="02000506040000020004" pitchFamily="50" charset="0"/>
              </a:rPr>
              <a:t>p</a:t>
            </a:r>
            <a:r>
              <a:rPr kumimoji="0" lang="de-DE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rojects</a:t>
            </a:r>
            <a: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per </a:t>
            </a:r>
            <a:r>
              <a:rPr kumimoji="0" lang="de-DE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year</a:t>
            </a:r>
            <a:endParaRPr kumimoji="0" lang="de-DE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j-ea"/>
              <a:cs typeface="+mj-cs"/>
            </a:endParaRPr>
          </a:p>
        </p:txBody>
      </p:sp>
      <p:sp>
        <p:nvSpPr>
          <p:cNvPr id="20" name="Titel 11">
            <a:extLst>
              <a:ext uri="{FF2B5EF4-FFF2-40B4-BE49-F238E27FC236}">
                <a16:creationId xmlns:a16="http://schemas.microsoft.com/office/drawing/2014/main" id="{72635FD9-0EA8-B947-097E-41785001D50F}"/>
              </a:ext>
            </a:extLst>
          </p:cNvPr>
          <p:cNvSpPr txBox="1">
            <a:spLocks/>
          </p:cNvSpPr>
          <p:nvPr/>
        </p:nvSpPr>
        <p:spPr>
          <a:xfrm>
            <a:off x="980465" y="4638734"/>
            <a:ext cx="4914672" cy="1148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600" b="1" dirty="0" err="1">
                <a:solidFill>
                  <a:prstClr val="white"/>
                </a:solidFill>
                <a:latin typeface="Fago Pro"/>
              </a:rPr>
              <a:t>over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1000" b="1" dirty="0">
                <a:solidFill>
                  <a:srgbClr val="BCCF00"/>
                </a:solidFill>
                <a:latin typeface="Fago Pro"/>
              </a:rPr>
              <a:t>300</a:t>
            </a:r>
            <a:endParaRPr kumimoji="0" lang="de-DE" sz="11000" b="1" i="0" u="none" strike="noStrike" kern="1200" cap="none" spc="0" normalizeH="0" baseline="0" noProof="0" dirty="0">
              <a:ln>
                <a:noFill/>
              </a:ln>
              <a:solidFill>
                <a:srgbClr val="BCCF00"/>
              </a:solidFill>
              <a:effectLst/>
              <a:uLnTx/>
              <a:uFillTx/>
              <a:latin typeface="Fago Pro" panose="02000506040000020004" pitchFamily="50" charset="0"/>
              <a:ea typeface="+mj-ea"/>
              <a:cs typeface="+mj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B6196B-EDA0-0D13-12C5-FC5EBEA49A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7C0C115-D566-F778-AC29-B5360C36710E}"/>
              </a:ext>
            </a:extLst>
          </p:cNvPr>
          <p:cNvGrpSpPr/>
          <p:nvPr/>
        </p:nvGrpSpPr>
        <p:grpSpPr>
          <a:xfrm>
            <a:off x="4732883" y="1052662"/>
            <a:ext cx="6691416" cy="5381780"/>
            <a:chOff x="4732883" y="755871"/>
            <a:chExt cx="7060430" cy="5678571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91F4A8F-09F7-BDD4-312A-DF7EA36DA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7" b="96579" l="7500" r="96094">
                          <a14:foregroundMark x1="24375" y1="14308" x2="60000" y2="3733"/>
                          <a14:foregroundMark x1="60000" y1="3733" x2="77656" y2="18974"/>
                          <a14:foregroundMark x1="77656" y1="18974" x2="94844" y2="57854"/>
                          <a14:foregroundMark x1="94844" y1="57854" x2="86406" y2="72006"/>
                          <a14:foregroundMark x1="86406" y1="72006" x2="65000" y2="92535"/>
                          <a14:foregroundMark x1="65000" y1="92535" x2="43594" y2="93002"/>
                          <a14:foregroundMark x1="43594" y1="93002" x2="28906" y2="84603"/>
                          <a14:foregroundMark x1="28906" y1="84603" x2="8906" y2="59565"/>
                          <a14:foregroundMark x1="8906" y1="59565" x2="7500" y2="47589"/>
                          <a14:foregroundMark x1="7500" y1="47589" x2="19844" y2="29393"/>
                          <a14:foregroundMark x1="19844" y1="29393" x2="21250" y2="19907"/>
                          <a14:foregroundMark x1="39063" y1="9487" x2="45938" y2="4977"/>
                          <a14:foregroundMark x1="93750" y1="42146" x2="94219" y2="53499"/>
                          <a14:foregroundMark x1="62031" y1="93935" x2="48594" y2="96267"/>
                          <a14:foregroundMark x1="48594" y1="96267" x2="48281" y2="96579"/>
                          <a14:foregroundMark x1="76719" y1="12131" x2="76719" y2="12131"/>
                          <a14:foregroundMark x1="96094" y1="46501" x2="96094" y2="465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48345" y="755871"/>
              <a:ext cx="4044968" cy="406392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A3631FD-8DE0-5035-304C-5AD362615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97" b="96970" l="3882" r="96327">
                          <a14:foregroundMark x1="13431" y1="39394" x2="16159" y2="55455"/>
                          <a14:foregroundMark x1="16159" y1="55455" x2="9129" y2="54848"/>
                          <a14:foregroundMark x1="9129" y1="54848" x2="5142" y2="67727"/>
                          <a14:foregroundMark x1="5142" y1="67727" x2="7660" y2="78636"/>
                          <a14:foregroundMark x1="7660" y1="78636" x2="62225" y2="87879"/>
                          <a14:foregroundMark x1="62225" y1="87879" x2="79224" y2="84091"/>
                          <a14:foregroundMark x1="79224" y1="84091" x2="94229" y2="71818"/>
                          <a14:foregroundMark x1="94229" y1="71818" x2="91501" y2="62576"/>
                          <a14:foregroundMark x1="91501" y1="62576" x2="83526" y2="47121"/>
                          <a14:foregroundMark x1="83526" y1="47121" x2="82267" y2="37576"/>
                          <a14:foregroundMark x1="94019" y1="63485" x2="96642" y2="70303"/>
                          <a14:foregroundMark x1="5981" y1="72879" x2="4092" y2="64242"/>
                          <a14:foregroundMark x1="4092" y1="64242" x2="4092" y2="64091"/>
                          <a14:foregroundMark x1="36621" y1="10303" x2="47114" y2="9697"/>
                          <a14:foregroundMark x1="47114" y1="9697" x2="55824" y2="10758"/>
                          <a14:foregroundMark x1="55824" y1="10758" x2="53620" y2="19091"/>
                          <a14:foregroundMark x1="53620" y1="19091" x2="48269" y2="22727"/>
                          <a14:foregroundMark x1="62329" y1="47576" x2="63694" y2="58636"/>
                          <a14:foregroundMark x1="60756" y1="96970" x2="62644" y2="925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2883" y="2914298"/>
              <a:ext cx="5082875" cy="3520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3750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CF62E-CD07-2E3D-86F9-F39FE47C1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76E0F9A-7429-849D-3A66-33C74E6B6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Micro-adjustment </a:t>
            </a:r>
            <a:r>
              <a:rPr lang="de-DE">
                <a:latin typeface="Fago Pro"/>
              </a:rPr>
              <a:t>fixture</a:t>
            </a:r>
            <a:br>
              <a:rPr lang="de-DE" dirty="0">
                <a:latin typeface="Fago Pro"/>
              </a:rPr>
            </a:br>
            <a:r>
              <a:rPr lang="de-DE" sz="2400" b="0" dirty="0" err="1">
                <a:latin typeface="Fago Pro"/>
              </a:rPr>
              <a:t>for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glue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joint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scraper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A8C0BC-DAEE-C487-8CB5-3ED34A84A8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AFEA900-9924-7AF3-8F7A-0272D9C5E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A394D9CB-C6BB-947F-DA5A-E7823BBF9F93}"/>
              </a:ext>
            </a:extLst>
          </p:cNvPr>
          <p:cNvSpPr txBox="1"/>
          <p:nvPr/>
        </p:nvSpPr>
        <p:spPr>
          <a:xfrm>
            <a:off x="7028329" y="1598437"/>
            <a:ext cx="5135051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sz="2000" b="1" dirty="0">
                <a:solidFill>
                  <a:srgbClr val="003D6A"/>
                </a:solidFill>
                <a:latin typeface="Fago Pro"/>
              </a:rPr>
              <a:t>μ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m-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precise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axial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adjustment</a:t>
            </a:r>
            <a:br>
              <a:rPr lang="de-DE" sz="2000" b="1" dirty="0">
                <a:solidFill>
                  <a:srgbClr val="003D6A"/>
                </a:solidFill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High-precision length adjustment thanks to hydraulic pressure-controlled expansion technology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Runout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accuracy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 </a:t>
            </a:r>
            <a:br>
              <a:rPr lang="de-DE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runout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accuracy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&lt; 0,005 mm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Machine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connection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br>
              <a:rPr lang="de-DE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Machine connection designed precisely to customer requirements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Solution expertise from a single source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Automation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technology</a:t>
            </a: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E48EC3F-3C85-D934-B21E-07714351B555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B2CC18FA-F542-4034-8B3B-D2D0B6ECF67B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9A9B53F-E73A-8A90-2C58-C8DC0567F77D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625386A-165F-14E0-F345-DAAC5C639D5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9A580DDD-1784-F689-481E-1669424B07B6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1E152E3A-723F-DA12-A689-4980017E303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BB9F844-75E3-8DF8-A667-8DA0CF342D8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A29A9F6-E92A-57BF-E1F5-1AA5A970F92A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6C71C15-ADF9-2DAE-4878-314E491F394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73F5BCF0-8633-407B-CD5A-1408D5FE05CF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D0F3088D-854D-3EAC-3BA4-D0D6338955AF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E7BA115B-D5AE-7A23-AEBB-612233352B2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C7213912-822C-9108-F4B8-16902DD62B38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20057150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693F675-0E56-0E8A-6FF7-7AB6C24962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2B2FBCE-D1DA-B71C-3E1D-55AE5A856CBC}"/>
              </a:ext>
            </a:extLst>
          </p:cNvPr>
          <p:cNvGrpSpPr/>
          <p:nvPr/>
        </p:nvGrpSpPr>
        <p:grpSpPr>
          <a:xfrm>
            <a:off x="4640423" y="6089453"/>
            <a:ext cx="807008" cy="623104"/>
            <a:chOff x="8398352" y="1596795"/>
            <a:chExt cx="807008" cy="623104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EA90F63-88EF-5ECE-D9B3-C469860BC65B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1" name="Grafik 10" descr="Häkchen mit einfarbiger Füllung">
              <a:extLst>
                <a:ext uri="{FF2B5EF4-FFF2-40B4-BE49-F238E27FC236}">
                  <a16:creationId xmlns:a16="http://schemas.microsoft.com/office/drawing/2014/main" id="{0662C771-0020-2FC7-1014-E6EEFF5A7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18D75E6-A4FE-FB57-5631-253CD28EC7AC}"/>
              </a:ext>
            </a:extLst>
          </p:cNvPr>
          <p:cNvGrpSpPr/>
          <p:nvPr/>
        </p:nvGrpSpPr>
        <p:grpSpPr>
          <a:xfrm>
            <a:off x="5316919" y="6095088"/>
            <a:ext cx="807008" cy="496411"/>
            <a:chOff x="10988291" y="1596795"/>
            <a:chExt cx="807008" cy="496411"/>
          </a:xfrm>
        </p:grpSpPr>
        <p:pic>
          <p:nvPicPr>
            <p:cNvPr id="14" name="Grafik 13" descr="Roboterhand mit einfarbiger Füllung">
              <a:extLst>
                <a:ext uri="{FF2B5EF4-FFF2-40B4-BE49-F238E27FC236}">
                  <a16:creationId xmlns:a16="http://schemas.microsoft.com/office/drawing/2014/main" id="{138B5946-7629-8D43-7B29-BD63A571C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93795" y="1596795"/>
              <a:ext cx="396000" cy="39600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763867D-940C-F571-0911-6EE05E2F2C76}"/>
                </a:ext>
              </a:extLst>
            </p:cNvPr>
            <p:cNvSpPr txBox="1"/>
            <p:nvPr/>
          </p:nvSpPr>
          <p:spPr>
            <a:xfrm>
              <a:off x="10988291" y="196855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AUTOMATION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01F9E37-DD5D-FC6B-A82E-A161EACC7CBF}"/>
              </a:ext>
            </a:extLst>
          </p:cNvPr>
          <p:cNvGrpSpPr/>
          <p:nvPr/>
        </p:nvGrpSpPr>
        <p:grpSpPr>
          <a:xfrm>
            <a:off x="820788" y="6186987"/>
            <a:ext cx="807008" cy="473533"/>
            <a:chOff x="9652667" y="2859010"/>
            <a:chExt cx="807008" cy="473533"/>
          </a:xfrm>
        </p:grpSpPr>
        <p:pic>
          <p:nvPicPr>
            <p:cNvPr id="9" name="Grafik 8" descr="Ein Bild, das Schrift, Symbol, Screenshot, Design enthält.&#10;&#10;Beschreibung automatisch generiert.">
              <a:extLst>
                <a:ext uri="{FF2B5EF4-FFF2-40B4-BE49-F238E27FC236}">
                  <a16:creationId xmlns:a16="http://schemas.microsoft.com/office/drawing/2014/main" id="{11B9386B-A664-6356-E79E-0F522A72D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06864" y="2859010"/>
              <a:ext cx="508207" cy="336207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E351301-F38E-8AEA-E3A4-36D51657DFA5}"/>
                </a:ext>
              </a:extLst>
            </p:cNvPr>
            <p:cNvSpPr txBox="1"/>
            <p:nvPr/>
          </p:nvSpPr>
          <p:spPr>
            <a:xfrm>
              <a:off x="9652667" y="320789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Furniture</a:t>
              </a:r>
              <a:endPara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4265B24-C541-1E11-0654-E16814A135BF}"/>
              </a:ext>
            </a:extLst>
          </p:cNvPr>
          <p:cNvGrpSpPr/>
          <p:nvPr/>
        </p:nvGrpSpPr>
        <p:grpSpPr>
          <a:xfrm>
            <a:off x="3011613" y="6087517"/>
            <a:ext cx="807008" cy="645977"/>
            <a:chOff x="6471626" y="4032260"/>
            <a:chExt cx="807008" cy="645977"/>
          </a:xfrm>
        </p:grpSpPr>
        <p:pic>
          <p:nvPicPr>
            <p:cNvPr id="17" name="Grafik 16" descr="Ein Bild, das Kreis, Diagramm, Design enthält.&#10;&#10;Beschreibung automatisch generiert.">
              <a:extLst>
                <a:ext uri="{FF2B5EF4-FFF2-40B4-BE49-F238E27FC236}">
                  <a16:creationId xmlns:a16="http://schemas.microsoft.com/office/drawing/2014/main" id="{908B754A-59E4-89E9-0F74-B43BAD634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2401" y="4032260"/>
              <a:ext cx="265458" cy="504000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CDFD26C0-F957-C6B9-F665-45424D2D5E87}"/>
                </a:ext>
              </a:extLst>
            </p:cNvPr>
            <p:cNvSpPr txBox="1"/>
            <p:nvPr/>
          </p:nvSpPr>
          <p:spPr>
            <a:xfrm>
              <a:off x="6471626" y="4553587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MEASURING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1EC95BC3-40C2-6DD0-369F-1A6D3768C6D3}"/>
              </a:ext>
            </a:extLst>
          </p:cNvPr>
          <p:cNvGrpSpPr/>
          <p:nvPr/>
        </p:nvGrpSpPr>
        <p:grpSpPr>
          <a:xfrm>
            <a:off x="5988468" y="6087517"/>
            <a:ext cx="807008" cy="630584"/>
            <a:chOff x="10030478" y="1587271"/>
            <a:chExt cx="807008" cy="630584"/>
          </a:xfrm>
        </p:grpSpPr>
        <p:pic>
          <p:nvPicPr>
            <p:cNvPr id="20" name="Grafik 19" descr="Eimer und Wischmopp mit einfarbiger Füllung">
              <a:extLst>
                <a:ext uri="{FF2B5EF4-FFF2-40B4-BE49-F238E27FC236}">
                  <a16:creationId xmlns:a16="http://schemas.microsoft.com/office/drawing/2014/main" id="{C33FAAF1-F81D-DB59-4C38-557B45B68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234824" y="1587271"/>
              <a:ext cx="396000" cy="39600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BD1AC03-17D2-6464-F422-65595E480995}"/>
                </a:ext>
              </a:extLst>
            </p:cNvPr>
            <p:cNvSpPr txBox="1"/>
            <p:nvPr/>
          </p:nvSpPr>
          <p:spPr>
            <a:xfrm>
              <a:off x="10030478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DIRT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RESISTANT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C2EE15-A117-7CD1-8FD0-0701DF2F8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5946" y="1487960"/>
            <a:ext cx="7444945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17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25422-73E0-DBDF-4513-8F03376A7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0B8D4D2-1BDF-AF75-7A29-3C87BF21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Hard </a:t>
            </a:r>
            <a:r>
              <a:rPr lang="de-DE" dirty="0" err="1">
                <a:latin typeface="Fago Pro"/>
              </a:rPr>
              <a:t>pendulum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jaws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for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inner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clamping</a:t>
            </a:r>
            <a:br>
              <a:rPr lang="de-DE" dirty="0">
                <a:latin typeface="Fago Pro"/>
              </a:rPr>
            </a:br>
            <a:r>
              <a:rPr lang="en-US" sz="2400" b="0" dirty="0">
                <a:latin typeface="Fago Pro"/>
              </a:rPr>
              <a:t>Clamping of car rims for turning operations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1C85C5D-9D9E-27FB-0DD0-152700FA70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D256A73-7C9B-9F53-051B-89394EE191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78799D2-E0CC-F936-5581-0DCF13F4B8CE}"/>
              </a:ext>
            </a:extLst>
          </p:cNvPr>
          <p:cNvSpPr txBox="1"/>
          <p:nvPr/>
        </p:nvSpPr>
        <p:spPr>
          <a:xfrm>
            <a:off x="7028329" y="1617687"/>
            <a:ext cx="5163671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Low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component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deformation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Out-of-roundness of &lt;0.05mm due to clamping at 24 clamping points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End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stop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pendulum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effect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Compensation of axial run-out 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faults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Machine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connection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Fitting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SCHUNK ROTA NCO 400</a:t>
            </a: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Solution expertise from a single source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Automation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technology</a:t>
            </a: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7FDDB9F5-14ED-99F5-0D83-09B7B8536C18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5D14F1A-75E7-5E9A-8A05-1155C44C3C5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A1191D8-D2AB-E6D1-07C4-FADDD84AA12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4FBF0767-EB83-A9D3-7340-3F64072A4A4D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99DC35D7-A672-5DA3-61D8-2103FDE3578E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56CD0817-81E7-2526-1623-CBFD36B3276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EF2BE84-C4BF-B29D-F67A-998F85BD7CB0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0E387D86-24A4-E29E-B9AB-AB6F197EB2A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C99C82F-28D0-B872-C4BC-D4FCEE44C8D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442E7292-FFA1-7FC0-C54F-BB73EDBA5C04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D955FFEB-6091-760C-D106-39DC3E98549F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07FEE4A4-9794-AA8F-8939-8C81A81EE79D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269F71F0-7983-A7D7-61A0-0D845A44DD3A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1510863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F2D394F-CD67-7CB6-08DB-A31908BB5C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A31B759-3721-B73C-C3E2-34D14F770836}"/>
              </a:ext>
            </a:extLst>
          </p:cNvPr>
          <p:cNvGrpSpPr/>
          <p:nvPr/>
        </p:nvGrpSpPr>
        <p:grpSpPr>
          <a:xfrm>
            <a:off x="4647713" y="6087409"/>
            <a:ext cx="807008" cy="623104"/>
            <a:chOff x="8398352" y="1596795"/>
            <a:chExt cx="807008" cy="623104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E577ECF-9E50-5C24-8EC8-828771106565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9" name="Grafik 8" descr="Häkchen mit einfarbiger Füllung">
              <a:extLst>
                <a:ext uri="{FF2B5EF4-FFF2-40B4-BE49-F238E27FC236}">
                  <a16:creationId xmlns:a16="http://schemas.microsoft.com/office/drawing/2014/main" id="{5CB28B09-C54C-CD8F-E638-1D6C50FB2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354027D-182E-DB3D-FB73-52700DF1579C}"/>
              </a:ext>
            </a:extLst>
          </p:cNvPr>
          <p:cNvGrpSpPr/>
          <p:nvPr/>
        </p:nvGrpSpPr>
        <p:grpSpPr>
          <a:xfrm>
            <a:off x="5316920" y="6089453"/>
            <a:ext cx="807008" cy="621060"/>
            <a:chOff x="9194964" y="1596795"/>
            <a:chExt cx="807008" cy="621060"/>
          </a:xfrm>
        </p:grpSpPr>
        <p:pic>
          <p:nvPicPr>
            <p:cNvPr id="11" name="Grafik 10" descr="Lupe mit einfarbiger Füllung">
              <a:extLst>
                <a:ext uri="{FF2B5EF4-FFF2-40B4-BE49-F238E27FC236}">
                  <a16:creationId xmlns:a16="http://schemas.microsoft.com/office/drawing/2014/main" id="{42EB7126-46A4-F577-A9E3-876FA122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203C0CF-8521-07B2-85A7-B43C0888F4F7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4640312-6628-F5B9-7AFA-7063C29741F7}"/>
              </a:ext>
            </a:extLst>
          </p:cNvPr>
          <p:cNvGrpSpPr/>
          <p:nvPr/>
        </p:nvGrpSpPr>
        <p:grpSpPr>
          <a:xfrm>
            <a:off x="5993417" y="6087409"/>
            <a:ext cx="807008" cy="618803"/>
            <a:chOff x="6000454" y="1601631"/>
            <a:chExt cx="807008" cy="618803"/>
          </a:xfrm>
        </p:grpSpPr>
        <p:pic>
          <p:nvPicPr>
            <p:cNvPr id="17" name="Grafik 16" descr="Muskulöser Arm mit einfarbiger Füllung">
              <a:extLst>
                <a:ext uri="{FF2B5EF4-FFF2-40B4-BE49-F238E27FC236}">
                  <a16:creationId xmlns:a16="http://schemas.microsoft.com/office/drawing/2014/main" id="{B1CBD479-E787-F56D-276F-0A45A1A87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08414" y="1601631"/>
              <a:ext cx="396000" cy="396000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6683B9D-CB20-D2E8-DE9C-B67DA8849FDC}"/>
                </a:ext>
              </a:extLst>
            </p:cNvPr>
            <p:cNvSpPr txBox="1"/>
            <p:nvPr/>
          </p:nvSpPr>
          <p:spPr>
            <a:xfrm>
              <a:off x="6000454" y="1971135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LOW WEAR</a:t>
              </a:r>
              <a:br>
                <a:rPr lang="de-DE" sz="900">
                  <a:solidFill>
                    <a:srgbClr val="003D6A"/>
                  </a:solidFill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AND TEAR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6896F292-3E7C-6D45-31B7-0B3E35DC3BB0}"/>
              </a:ext>
            </a:extLst>
          </p:cNvPr>
          <p:cNvGrpSpPr/>
          <p:nvPr/>
        </p:nvGrpSpPr>
        <p:grpSpPr>
          <a:xfrm>
            <a:off x="407955" y="6106151"/>
            <a:ext cx="807008" cy="480439"/>
            <a:chOff x="6565958" y="2859010"/>
            <a:chExt cx="807008" cy="480439"/>
          </a:xfrm>
        </p:grpSpPr>
        <p:sp>
          <p:nvSpPr>
            <p:cNvPr id="20" name="Kreis: nicht ausgefüllt 19">
              <a:extLst>
                <a:ext uri="{FF2B5EF4-FFF2-40B4-BE49-F238E27FC236}">
                  <a16:creationId xmlns:a16="http://schemas.microsoft.com/office/drawing/2014/main" id="{02904C43-93F8-CB43-6B10-3F3553B9B86B}"/>
                </a:ext>
              </a:extLst>
            </p:cNvPr>
            <p:cNvSpPr/>
            <p:nvPr/>
          </p:nvSpPr>
          <p:spPr>
            <a:xfrm>
              <a:off x="6807462" y="2859010"/>
              <a:ext cx="324000" cy="324000"/>
            </a:xfrm>
            <a:prstGeom prst="donut">
              <a:avLst>
                <a:gd name="adj" fmla="val 795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0CACFA3-50DD-19F1-9435-F5D4F5794341}"/>
                </a:ext>
              </a:extLst>
            </p:cNvPr>
            <p:cNvSpPr txBox="1"/>
            <p:nvPr/>
          </p:nvSpPr>
          <p:spPr>
            <a:xfrm>
              <a:off x="6565958" y="3214799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THIN-WALLED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6AA8A0D-B9D1-39D1-192C-2F7EECFF99F5}"/>
              </a:ext>
            </a:extLst>
          </p:cNvPr>
          <p:cNvGrpSpPr/>
          <p:nvPr/>
        </p:nvGrpSpPr>
        <p:grpSpPr>
          <a:xfrm>
            <a:off x="1251648" y="6075729"/>
            <a:ext cx="807008" cy="635246"/>
            <a:chOff x="7295809" y="2826273"/>
            <a:chExt cx="807008" cy="635246"/>
          </a:xfrm>
        </p:grpSpPr>
        <p:pic>
          <p:nvPicPr>
            <p:cNvPr id="23" name="Grafik 22" descr="Glücksspielchips Silhouette">
              <a:extLst>
                <a:ext uri="{FF2B5EF4-FFF2-40B4-BE49-F238E27FC236}">
                  <a16:creationId xmlns:a16="http://schemas.microsoft.com/office/drawing/2014/main" id="{3D677211-F223-595A-B256-B7BF8CBB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480584D8-9E15-8E40-C4AC-EE016BF41340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992EDC6-366E-C491-7D94-D008ED4D69B5}"/>
              </a:ext>
            </a:extLst>
          </p:cNvPr>
          <p:cNvGrpSpPr/>
          <p:nvPr/>
        </p:nvGrpSpPr>
        <p:grpSpPr>
          <a:xfrm>
            <a:off x="3015875" y="6078016"/>
            <a:ext cx="807008" cy="645977"/>
            <a:chOff x="3923120" y="3907588"/>
            <a:chExt cx="807008" cy="645977"/>
          </a:xfrm>
        </p:grpSpPr>
        <p:pic>
          <p:nvPicPr>
            <p:cNvPr id="4" name="Grafik 3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62B04A2A-8C50-0C55-D911-3E9D0B5FB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9E1A709-F74F-7985-02CF-3C800004007C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5FA0CBB-D03C-D9FC-1861-1EBBF0D723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79622" y="1302609"/>
            <a:ext cx="8629135" cy="48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02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07E53-E236-8CBD-9734-3D31EC24B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5BC880D-3EB5-29BD-195E-D03769F2A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 err="1">
                <a:latin typeface="Fago Pro"/>
              </a:rPr>
              <a:t>Pendulum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jaws</a:t>
            </a:r>
            <a:r>
              <a:rPr lang="de-DE" dirty="0">
                <a:latin typeface="Fago Pro"/>
              </a:rPr>
              <a:t> and </a:t>
            </a:r>
            <a:r>
              <a:rPr lang="de-DE" dirty="0" err="1">
                <a:latin typeface="Fago Pro"/>
              </a:rPr>
              <a:t>workpiece</a:t>
            </a:r>
            <a:r>
              <a:rPr lang="de-DE" dirty="0">
                <a:latin typeface="Fago Pro"/>
              </a:rPr>
              <a:t> end </a:t>
            </a:r>
            <a:r>
              <a:rPr lang="de-DE" dirty="0" err="1">
                <a:latin typeface="Fago Pro"/>
              </a:rPr>
              <a:t>stop</a:t>
            </a:r>
            <a:br>
              <a:rPr lang="de-DE" dirty="0">
                <a:latin typeface="Fago Pro"/>
              </a:rPr>
            </a:br>
            <a:r>
              <a:rPr lang="de-DE" sz="2400" b="0" dirty="0" err="1">
                <a:latin typeface="Fago Pro"/>
              </a:rPr>
              <a:t>Clamping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of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sliding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sleeves</a:t>
            </a:r>
            <a:endParaRPr lang="de-DE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485725E-3840-5CE0-109B-9A0AC09A08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7B97C6D-81A9-79A6-3553-FD077EC87F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97335BC-77D6-9D59-9A3C-3FCFAA25389A}"/>
              </a:ext>
            </a:extLst>
          </p:cNvPr>
          <p:cNvSpPr txBox="1"/>
          <p:nvPr/>
        </p:nvSpPr>
        <p:spPr>
          <a:xfrm>
            <a:off x="7028329" y="1598437"/>
            <a:ext cx="5135051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End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stop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pendulum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effect</a:t>
            </a:r>
            <a:br>
              <a:rPr lang="de-DE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Compensation of axial run-out 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faults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Perfect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for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thin-walled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worpieces</a:t>
            </a:r>
            <a:br>
              <a:rPr lang="de-DE" sz="2000" b="1" dirty="0">
                <a:solidFill>
                  <a:srgbClr val="003D6A"/>
                </a:solidFill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Significant reduction of material deformation due to evenly distributed clamping points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Integrated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air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sensing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Bores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for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air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sensing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in end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stop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Long service life of the jaws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With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interchangeable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inserts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>
              <a:buClr>
                <a:srgbClr val="009EE0"/>
              </a:buClr>
              <a:buSzPct val="100000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B68C5EE-0262-0797-1974-267DF0D6A628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B179AB89-0EB3-9B27-01D3-7F7FB8EFA96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6BD98E58-CEFC-6AC9-03F4-2DADA5FC21B6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26FCED3-463C-9AD1-D7A2-C5D64FC18088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2437EE3-0D55-A943-7775-2565103457EF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BC88C5F9-C449-7F99-DEE9-C0EBA251A19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CD71204F-79D9-F9B6-3DA7-29A7DED08ABD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9D8E790C-7731-5737-0CF7-357E270F7D8E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F203F8D-8D02-FAB3-A326-AC63375C698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17F8CD9E-B89B-76C6-C02B-F8CAFE15E28E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63B2334C-18A9-4244-2050-75EF2947AA26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DB6DE13D-CB5C-2C69-30EA-9463EB63A46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092233A0-B811-A57C-BE90-FF71E588D2EB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1525640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B4979B8-7241-810E-1A2F-229565EE08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E91296C-F7B3-F3D8-CB18-D687D0D9FB89}"/>
              </a:ext>
            </a:extLst>
          </p:cNvPr>
          <p:cNvGrpSpPr/>
          <p:nvPr/>
        </p:nvGrpSpPr>
        <p:grpSpPr>
          <a:xfrm>
            <a:off x="5324205" y="6092732"/>
            <a:ext cx="807008" cy="618803"/>
            <a:chOff x="6000454" y="1601631"/>
            <a:chExt cx="807008" cy="618803"/>
          </a:xfrm>
        </p:grpSpPr>
        <p:pic>
          <p:nvPicPr>
            <p:cNvPr id="11" name="Grafik 10" descr="Muskulöser Arm mit einfarbiger Füllung">
              <a:extLst>
                <a:ext uri="{FF2B5EF4-FFF2-40B4-BE49-F238E27FC236}">
                  <a16:creationId xmlns:a16="http://schemas.microsoft.com/office/drawing/2014/main" id="{6795E5D9-2B7C-97F1-A77D-F836F801C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8414" y="1601631"/>
              <a:ext cx="396000" cy="39600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F2600ED-0249-0365-0BA3-B59B092F6717}"/>
                </a:ext>
              </a:extLst>
            </p:cNvPr>
            <p:cNvSpPr txBox="1"/>
            <p:nvPr/>
          </p:nvSpPr>
          <p:spPr>
            <a:xfrm>
              <a:off x="6000454" y="1971135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LOW WEAR</a:t>
              </a:r>
              <a:br>
                <a:rPr lang="de-DE" sz="900">
                  <a:solidFill>
                    <a:srgbClr val="003D6A"/>
                  </a:solidFill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AND TEAR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BAFA6E2-AAC0-E219-CBC0-4AC9A7F0F1B9}"/>
              </a:ext>
            </a:extLst>
          </p:cNvPr>
          <p:cNvGrpSpPr/>
          <p:nvPr/>
        </p:nvGrpSpPr>
        <p:grpSpPr>
          <a:xfrm>
            <a:off x="5993416" y="6092814"/>
            <a:ext cx="807008" cy="496411"/>
            <a:chOff x="10988291" y="1596795"/>
            <a:chExt cx="807008" cy="496411"/>
          </a:xfrm>
        </p:grpSpPr>
        <p:pic>
          <p:nvPicPr>
            <p:cNvPr id="14" name="Grafik 13" descr="Roboterhand mit einfarbiger Füllung">
              <a:extLst>
                <a:ext uri="{FF2B5EF4-FFF2-40B4-BE49-F238E27FC236}">
                  <a16:creationId xmlns:a16="http://schemas.microsoft.com/office/drawing/2014/main" id="{DE8F1066-AEEA-8950-4985-3298F3033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93795" y="1596795"/>
              <a:ext cx="396000" cy="39600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BA88FAD-12B4-A027-3BB2-9F1946779266}"/>
                </a:ext>
              </a:extLst>
            </p:cNvPr>
            <p:cNvSpPr txBox="1"/>
            <p:nvPr/>
          </p:nvSpPr>
          <p:spPr>
            <a:xfrm>
              <a:off x="10988291" y="196855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AUTOMATION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DA8B09-86B5-4A5D-6574-309455314EE3}"/>
              </a:ext>
            </a:extLst>
          </p:cNvPr>
          <p:cNvGrpSpPr/>
          <p:nvPr/>
        </p:nvGrpSpPr>
        <p:grpSpPr>
          <a:xfrm>
            <a:off x="321355" y="6152048"/>
            <a:ext cx="807008" cy="480439"/>
            <a:chOff x="6565958" y="2859010"/>
            <a:chExt cx="807008" cy="480439"/>
          </a:xfrm>
        </p:grpSpPr>
        <p:sp>
          <p:nvSpPr>
            <p:cNvPr id="17" name="Kreis: nicht ausgefüllt 16">
              <a:extLst>
                <a:ext uri="{FF2B5EF4-FFF2-40B4-BE49-F238E27FC236}">
                  <a16:creationId xmlns:a16="http://schemas.microsoft.com/office/drawing/2014/main" id="{3D409ADD-512A-AB3D-9EFE-5DF06D5AE3A5}"/>
                </a:ext>
              </a:extLst>
            </p:cNvPr>
            <p:cNvSpPr/>
            <p:nvPr/>
          </p:nvSpPr>
          <p:spPr>
            <a:xfrm>
              <a:off x="6807462" y="2859010"/>
              <a:ext cx="324000" cy="324000"/>
            </a:xfrm>
            <a:prstGeom prst="donut">
              <a:avLst>
                <a:gd name="adj" fmla="val 795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23EFE2E-D684-2DFB-54B4-1138EAEE6B68}"/>
                </a:ext>
              </a:extLst>
            </p:cNvPr>
            <p:cNvSpPr txBox="1"/>
            <p:nvPr/>
          </p:nvSpPr>
          <p:spPr>
            <a:xfrm>
              <a:off x="6565958" y="3214799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THIN-WALLED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2A4E0447-0F50-1ACC-137A-71EA0F8973D9}"/>
              </a:ext>
            </a:extLst>
          </p:cNvPr>
          <p:cNvGrpSpPr/>
          <p:nvPr/>
        </p:nvGrpSpPr>
        <p:grpSpPr>
          <a:xfrm>
            <a:off x="4648785" y="6085220"/>
            <a:ext cx="807008" cy="626315"/>
            <a:chOff x="3759965" y="1596795"/>
            <a:chExt cx="807008" cy="626315"/>
          </a:xfrm>
        </p:grpSpPr>
        <p:pic>
          <p:nvPicPr>
            <p:cNvPr id="20" name="Grafik 19" descr="Wein mit einfarbiger Füllung">
              <a:extLst>
                <a:ext uri="{FF2B5EF4-FFF2-40B4-BE49-F238E27FC236}">
                  <a16:creationId xmlns:a16="http://schemas.microsoft.com/office/drawing/2014/main" id="{EA3886DB-A1A5-5D63-0860-680E714BD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67591" y="1596795"/>
              <a:ext cx="396000" cy="39600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C81AE93A-D456-AD2C-387D-FAF7F3731CF2}"/>
                </a:ext>
              </a:extLst>
            </p:cNvPr>
            <p:cNvSpPr txBox="1"/>
            <p:nvPr/>
          </p:nvSpPr>
          <p:spPr>
            <a:xfrm>
              <a:off x="3759965" y="1973811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GENTLE CLAMPING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B86A617-6D81-29CD-60DD-488E0AE902A3}"/>
              </a:ext>
            </a:extLst>
          </p:cNvPr>
          <p:cNvGrpSpPr/>
          <p:nvPr/>
        </p:nvGrpSpPr>
        <p:grpSpPr>
          <a:xfrm>
            <a:off x="3015875" y="6078016"/>
            <a:ext cx="807008" cy="645977"/>
            <a:chOff x="3923120" y="3907588"/>
            <a:chExt cx="807008" cy="645977"/>
          </a:xfrm>
        </p:grpSpPr>
        <p:pic>
          <p:nvPicPr>
            <p:cNvPr id="9" name="Grafik 8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45CC7634-518B-DEF0-2F98-5274FC884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874B5B5D-B57E-5732-2115-75748629ADE0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808D849-F443-99DA-08A0-4C80638DF399}"/>
              </a:ext>
            </a:extLst>
          </p:cNvPr>
          <p:cNvGrpSpPr/>
          <p:nvPr/>
        </p:nvGrpSpPr>
        <p:grpSpPr>
          <a:xfrm>
            <a:off x="1210875" y="6234380"/>
            <a:ext cx="807008" cy="415363"/>
            <a:chOff x="4703042" y="2908550"/>
            <a:chExt cx="807008" cy="415363"/>
          </a:xfrm>
        </p:grpSpPr>
        <p:pic>
          <p:nvPicPr>
            <p:cNvPr id="4" name="Grafik 39" descr="Zylinder mit einfarbiger Füllung">
              <a:extLst>
                <a:ext uri="{FF2B5EF4-FFF2-40B4-BE49-F238E27FC236}">
                  <a16:creationId xmlns:a16="http://schemas.microsoft.com/office/drawing/2014/main" id="{B2A74310-D757-50E6-9BF1-C5BC88F5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400000">
              <a:off x="4988656" y="2826273"/>
              <a:ext cx="231445" cy="396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5A43206-35F5-5E36-DA9F-A3A4FE9F62E7}"/>
                </a:ext>
              </a:extLst>
            </p:cNvPr>
            <p:cNvSpPr txBox="1"/>
            <p:nvPr/>
          </p:nvSpPr>
          <p:spPr>
            <a:xfrm>
              <a:off x="4703042" y="319926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SHAFTS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2A9DFE9-8CA9-23DF-2430-F03BE8067E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162" y="1580635"/>
            <a:ext cx="7094837" cy="400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17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8F614-EB5E-21FF-E999-697361C48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7180500-F024-4DC6-7F27-222FE1FD7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sz="3200" dirty="0" err="1">
                <a:latin typeface="Fago Pro"/>
              </a:rPr>
              <a:t>Segmented</a:t>
            </a:r>
            <a:r>
              <a:rPr lang="de-DE" sz="3200" dirty="0">
                <a:latin typeface="Fago Pro"/>
              </a:rPr>
              <a:t> </a:t>
            </a:r>
            <a:r>
              <a:rPr lang="de-DE" sz="3200" dirty="0" err="1">
                <a:latin typeface="Fago Pro"/>
              </a:rPr>
              <a:t>aluminum</a:t>
            </a:r>
            <a:r>
              <a:rPr lang="de-DE" sz="3200" dirty="0">
                <a:latin typeface="Fago Pro"/>
              </a:rPr>
              <a:t> </a:t>
            </a:r>
            <a:r>
              <a:rPr lang="de-DE" sz="3200" dirty="0" err="1">
                <a:latin typeface="Fago Pro"/>
              </a:rPr>
              <a:t>jaws</a:t>
            </a:r>
            <a:r>
              <a:rPr lang="de-DE" sz="3200" dirty="0">
                <a:latin typeface="Fago Pro"/>
              </a:rPr>
              <a:t> </a:t>
            </a:r>
            <a:r>
              <a:rPr lang="de-DE" sz="3200" dirty="0" err="1">
                <a:latin typeface="Fago Pro"/>
              </a:rPr>
              <a:t>for</a:t>
            </a:r>
            <a:r>
              <a:rPr lang="de-DE" sz="3200" dirty="0">
                <a:latin typeface="Fago Pro"/>
              </a:rPr>
              <a:t> </a:t>
            </a:r>
            <a:r>
              <a:rPr lang="de-DE" sz="3200" dirty="0" err="1">
                <a:latin typeface="Fago Pro"/>
              </a:rPr>
              <a:t>outer</a:t>
            </a:r>
            <a:r>
              <a:rPr lang="de-DE" sz="3200" dirty="0">
                <a:latin typeface="Fago Pro"/>
              </a:rPr>
              <a:t> </a:t>
            </a:r>
            <a:r>
              <a:rPr lang="de-DE" sz="3200" dirty="0" err="1">
                <a:latin typeface="Fago Pro"/>
              </a:rPr>
              <a:t>clamping</a:t>
            </a:r>
            <a:br>
              <a:rPr lang="de-DE" sz="3200" dirty="0">
                <a:latin typeface="Fago Pro"/>
              </a:rPr>
            </a:br>
            <a:r>
              <a:rPr lang="de-DE" sz="3200" b="0" dirty="0" err="1">
                <a:latin typeface="Fago Pro"/>
              </a:rPr>
              <a:t>Clamping</a:t>
            </a:r>
            <a:r>
              <a:rPr lang="de-DE" sz="3200" b="0" dirty="0">
                <a:latin typeface="Fago Pro"/>
              </a:rPr>
              <a:t> </a:t>
            </a:r>
            <a:r>
              <a:rPr lang="de-DE" sz="3200" b="0" dirty="0" err="1">
                <a:latin typeface="Fago Pro"/>
              </a:rPr>
              <a:t>of</a:t>
            </a:r>
            <a:r>
              <a:rPr lang="de-DE" sz="3200" b="0" dirty="0">
                <a:latin typeface="Fago Pro"/>
              </a:rPr>
              <a:t> </a:t>
            </a:r>
            <a:r>
              <a:rPr lang="de-DE" sz="3200" b="0" dirty="0" err="1">
                <a:latin typeface="Fago Pro"/>
              </a:rPr>
              <a:t>compressor</a:t>
            </a:r>
            <a:r>
              <a:rPr lang="de-DE" sz="3200" b="0" dirty="0">
                <a:latin typeface="Fago Pro"/>
              </a:rPr>
              <a:t> </a:t>
            </a:r>
            <a:r>
              <a:rPr lang="de-DE" sz="3200" b="0" dirty="0" err="1">
                <a:latin typeface="Fago Pro"/>
              </a:rPr>
              <a:t>wheels</a:t>
            </a:r>
            <a:endParaRPr lang="de-DE" sz="32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E3089E-AC71-20C8-BF13-087367ABFE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6227C14-B97A-4E0F-F645-F93035314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716EB46-BBCD-9880-67E4-1406FC0CABD5}"/>
              </a:ext>
            </a:extLst>
          </p:cNvPr>
          <p:cNvSpPr txBox="1"/>
          <p:nvPr/>
        </p:nvSpPr>
        <p:spPr>
          <a:xfrm>
            <a:off x="7028329" y="1459897"/>
            <a:ext cx="5135051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Jaw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material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Aluminum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Few clamping marks on the workpiece and reduced centrifugal forces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Reduced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workpiece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deformation</a:t>
            </a:r>
            <a:br>
              <a:rPr lang="de-DE" sz="1600" dirty="0">
                <a:solidFill>
                  <a:srgbClr val="003D6A"/>
                </a:solidFill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Due to clamping force transmission over large enclosing surfaces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High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runout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accuracy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When turning out the clamping surfaces on the chuck used later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Solution expertise from a single source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Automation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technology</a:t>
            </a: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8D94B35B-3F4E-487F-E235-0F81115727D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E92C43FC-86E1-F520-DA35-C55CDBD9A376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AD5E6BED-7BA0-443F-7FC1-BE5FF8711B6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F1A1606-C7FC-C75D-B43C-155307D7ECF5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FA65755-A04E-036F-65A7-80A3F8AF4D98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F30232AB-C244-CEEC-59B4-2A2357056938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C2A7EDA-5A26-365F-159D-D9D5349313C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32DDCBCB-5AC0-BFAB-A82C-8B7A1D5EB8E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B48D56B0-A795-5446-4A22-06D2B004AA78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179737F2-8693-B23C-289A-492A0741CDB2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31AEBDA6-4532-D7D7-9847-9288152E5E39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DE65242D-5224-470D-665C-07B033C3F98E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E018B7D4-EE04-46E8-F4E6-59A7B1E82821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1571363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5A96305-6DB7-7D57-E230-F3DABEB45B8F}"/>
              </a:ext>
            </a:extLst>
          </p:cNvPr>
          <p:cNvGrpSpPr/>
          <p:nvPr/>
        </p:nvGrpSpPr>
        <p:grpSpPr>
          <a:xfrm>
            <a:off x="4632436" y="6087847"/>
            <a:ext cx="807008" cy="626315"/>
            <a:chOff x="3759965" y="1596795"/>
            <a:chExt cx="807008" cy="626315"/>
          </a:xfrm>
        </p:grpSpPr>
        <p:pic>
          <p:nvPicPr>
            <p:cNvPr id="6" name="Grafik 5" descr="Wein mit einfarbiger Füllung">
              <a:extLst>
                <a:ext uri="{FF2B5EF4-FFF2-40B4-BE49-F238E27FC236}">
                  <a16:creationId xmlns:a16="http://schemas.microsoft.com/office/drawing/2014/main" id="{C42F12B2-7D32-988A-5079-530A171DC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7591" y="1596795"/>
              <a:ext cx="396000" cy="39600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1766455-DC4D-BCF8-6BF0-3AD5958BE3A5}"/>
                </a:ext>
              </a:extLst>
            </p:cNvPr>
            <p:cNvSpPr txBox="1"/>
            <p:nvPr/>
          </p:nvSpPr>
          <p:spPr>
            <a:xfrm>
              <a:off x="3759965" y="1973811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GENTLE CLAMPING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B9166D9-1063-3838-9053-09C320E6EA92}"/>
              </a:ext>
            </a:extLst>
          </p:cNvPr>
          <p:cNvGrpSpPr/>
          <p:nvPr/>
        </p:nvGrpSpPr>
        <p:grpSpPr>
          <a:xfrm>
            <a:off x="5312926" y="6093102"/>
            <a:ext cx="807008" cy="621060"/>
            <a:chOff x="9194964" y="1596795"/>
            <a:chExt cx="807008" cy="621060"/>
          </a:xfrm>
        </p:grpSpPr>
        <p:pic>
          <p:nvPicPr>
            <p:cNvPr id="10" name="Grafik 9" descr="Lupe mit einfarbiger Füllung">
              <a:extLst>
                <a:ext uri="{FF2B5EF4-FFF2-40B4-BE49-F238E27FC236}">
                  <a16:creationId xmlns:a16="http://schemas.microsoft.com/office/drawing/2014/main" id="{D8E6432C-2EE9-71F8-2E93-A4F4F5B5E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90DD898-D621-313B-A01E-92E4E9A2C1D3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8D89F35-BCCA-9618-DB0D-1BAEDD9C6065}"/>
              </a:ext>
            </a:extLst>
          </p:cNvPr>
          <p:cNvGrpSpPr/>
          <p:nvPr/>
        </p:nvGrpSpPr>
        <p:grpSpPr>
          <a:xfrm>
            <a:off x="375523" y="6066730"/>
            <a:ext cx="807008" cy="635246"/>
            <a:chOff x="7295809" y="2826273"/>
            <a:chExt cx="807008" cy="635246"/>
          </a:xfrm>
        </p:grpSpPr>
        <p:pic>
          <p:nvPicPr>
            <p:cNvPr id="16" name="Grafik 15" descr="Glücksspielchips Silhouette">
              <a:extLst>
                <a:ext uri="{FF2B5EF4-FFF2-40B4-BE49-F238E27FC236}">
                  <a16:creationId xmlns:a16="http://schemas.microsoft.com/office/drawing/2014/main" id="{FA061860-FBEA-8E96-F267-3A827B87B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AE441699-C332-FD60-7FFB-85595E58D4B1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55AE4FF-F80B-F4A8-29EF-7FCBD72E216F}"/>
              </a:ext>
            </a:extLst>
          </p:cNvPr>
          <p:cNvGrpSpPr/>
          <p:nvPr/>
        </p:nvGrpSpPr>
        <p:grpSpPr>
          <a:xfrm>
            <a:off x="5994871" y="6089453"/>
            <a:ext cx="807008" cy="623104"/>
            <a:chOff x="8398352" y="1596795"/>
            <a:chExt cx="807008" cy="623104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DFE714E-E9B0-4D44-4E6E-83999DC2484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20" name="Grafik 19" descr="Häkchen mit einfarbiger Füllung">
              <a:extLst>
                <a:ext uri="{FF2B5EF4-FFF2-40B4-BE49-F238E27FC236}">
                  <a16:creationId xmlns:a16="http://schemas.microsoft.com/office/drawing/2014/main" id="{D6BC025E-340B-0D8C-2C01-54A783D43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B9EAF1C-4E91-5FD5-1417-28E92B3225D4}"/>
              </a:ext>
            </a:extLst>
          </p:cNvPr>
          <p:cNvGrpSpPr/>
          <p:nvPr/>
        </p:nvGrpSpPr>
        <p:grpSpPr>
          <a:xfrm>
            <a:off x="3015875" y="6078016"/>
            <a:ext cx="807008" cy="645977"/>
            <a:chOff x="3923120" y="3907588"/>
            <a:chExt cx="807008" cy="645977"/>
          </a:xfrm>
        </p:grpSpPr>
        <p:pic>
          <p:nvPicPr>
            <p:cNvPr id="13" name="Grafik 12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52872954-C900-D8DB-1240-168B999F9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4F62BE34-85BF-0D1F-2050-38B68061F7DC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742A599-CB36-10A4-60C2-BDE2023E6340}"/>
              </a:ext>
            </a:extLst>
          </p:cNvPr>
          <p:cNvGrpSpPr/>
          <p:nvPr/>
        </p:nvGrpSpPr>
        <p:grpSpPr>
          <a:xfrm>
            <a:off x="1263452" y="6096887"/>
            <a:ext cx="807008" cy="480439"/>
            <a:chOff x="6565958" y="2859010"/>
            <a:chExt cx="807008" cy="480439"/>
          </a:xfrm>
        </p:grpSpPr>
        <p:sp>
          <p:nvSpPr>
            <p:cNvPr id="12" name="Kreis: nicht ausgefüllt 11">
              <a:extLst>
                <a:ext uri="{FF2B5EF4-FFF2-40B4-BE49-F238E27FC236}">
                  <a16:creationId xmlns:a16="http://schemas.microsoft.com/office/drawing/2014/main" id="{67355FFD-6241-5FA6-CDBA-F6CE110716B3}"/>
                </a:ext>
              </a:extLst>
            </p:cNvPr>
            <p:cNvSpPr/>
            <p:nvPr/>
          </p:nvSpPr>
          <p:spPr>
            <a:xfrm>
              <a:off x="6807462" y="2859010"/>
              <a:ext cx="324000" cy="324000"/>
            </a:xfrm>
            <a:prstGeom prst="donut">
              <a:avLst>
                <a:gd name="adj" fmla="val 795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99C986E-B60F-7F11-E1DF-37CB48162E89}"/>
                </a:ext>
              </a:extLst>
            </p:cNvPr>
            <p:cNvSpPr txBox="1"/>
            <p:nvPr/>
          </p:nvSpPr>
          <p:spPr>
            <a:xfrm>
              <a:off x="6565958" y="3214799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THIN-WALLED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A0C4CC1-B8B0-35DF-1B19-FB8483E5FE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2973" y="1467365"/>
            <a:ext cx="7424351" cy="411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65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402B4-21B2-7588-3163-9D87E4081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BC1ADE-07BC-EC90-A02F-431B7E21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 err="1">
                <a:latin typeface="Fago Pro"/>
              </a:rPr>
              <a:t>Workpiece</a:t>
            </a:r>
            <a:r>
              <a:rPr lang="de-DE" dirty="0">
                <a:latin typeface="Fago Pro"/>
              </a:rPr>
              <a:t> end </a:t>
            </a:r>
            <a:r>
              <a:rPr lang="de-DE" dirty="0" err="1">
                <a:latin typeface="Fago Pro"/>
              </a:rPr>
              <a:t>stop</a:t>
            </a:r>
            <a:r>
              <a:rPr lang="de-DE" dirty="0">
                <a:latin typeface="Fago Pro"/>
              </a:rPr>
              <a:t> ring</a:t>
            </a:r>
            <a:br>
              <a:rPr lang="de-DE" dirty="0">
                <a:latin typeface="Fago Pro"/>
              </a:rPr>
            </a:br>
            <a:r>
              <a:rPr lang="de-DE" sz="2400" b="0" dirty="0" err="1">
                <a:latin typeface="Fago Pro"/>
              </a:rPr>
              <a:t>For</a:t>
            </a:r>
            <a:r>
              <a:rPr lang="de-DE" sz="2400" b="0" dirty="0">
                <a:latin typeface="Fago Pro"/>
              </a:rPr>
              <a:t> axial </a:t>
            </a:r>
            <a:r>
              <a:rPr lang="de-DE" sz="2400" b="0" dirty="0" err="1">
                <a:latin typeface="Fago Pro"/>
              </a:rPr>
              <a:t>locating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of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Workpieces</a:t>
            </a:r>
            <a:r>
              <a:rPr lang="de-DE" sz="2400" b="0" dirty="0">
                <a:latin typeface="Fago Pro"/>
              </a:rPr>
              <a:t> in </a:t>
            </a:r>
            <a:r>
              <a:rPr lang="de-DE" sz="2400" b="0" dirty="0" err="1">
                <a:latin typeface="Fago Pro"/>
              </a:rPr>
              <a:t>the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chuck</a:t>
            </a:r>
            <a:br>
              <a:rPr lang="de-DE" dirty="0"/>
            </a:b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D8BBC8-0543-1B2F-9D09-F2FCC0A627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C9A9333C-0B1E-BCA7-9827-343B7DDAB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D63EA0D-C53E-9816-7DA6-C9107E806E3D}"/>
              </a:ext>
            </a:extLst>
          </p:cNvPr>
          <p:cNvSpPr txBox="1"/>
          <p:nvPr/>
        </p:nvSpPr>
        <p:spPr>
          <a:xfrm>
            <a:off x="7028329" y="1598437"/>
            <a:ext cx="5135051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Integrated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air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sensing</a:t>
            </a:r>
            <a:br>
              <a:rPr lang="de-DE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Bores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for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air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sensing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in end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stop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Quick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installation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and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removal</a:t>
            </a:r>
            <a:br>
              <a:rPr lang="de-DE" sz="2000" b="1" dirty="0">
                <a:solidFill>
                  <a:srgbClr val="003D6A"/>
                </a:solidFill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Due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bajonett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system</a:t>
            </a:r>
            <a:endParaRPr lang="de-DE" sz="20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Machine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connection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Available for all common chuck manufacturers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>
              <a:buClr>
                <a:srgbClr val="009EE0"/>
              </a:buClr>
              <a:buSzPct val="100000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Solution expertise from a single source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Automation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technology</a:t>
            </a: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2F2C603-7122-8DA6-983B-FF154D4F243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498EE25-1E20-59FB-B7E5-FE9B57D0E672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C99A78B-E066-BE98-15BA-C032C4CDA33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BD866D1-3797-F23C-825A-1E2C5A907DF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5B1F5F7-0281-FDFB-4C38-EEF474F80D6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64B17C7F-8B7F-83CF-6B71-77AFD558E76C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83564AD9-EA2A-2377-E9D0-BF8AD612F61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BCFB4951-6F7E-E48B-1572-C38ABD7571B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1DBE52D-FB92-52B6-B810-8D9D49E93B9D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00D02895-A194-FD7F-DF75-E1A43D9653D2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52413536-FC9E-72B7-6B14-8AF271FDA896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375C7F0C-6FA1-82D1-19EF-0D6756D58ABA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8B269989-D320-1B56-1D5E-0AC3F1231019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  <a:ea typeface="+mn-lt"/>
                <a:cs typeface="+mn-lt"/>
              </a:rPr>
              <a:t>1529992</a:t>
            </a:r>
            <a:endParaRPr lang="en-US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7789D2B-0209-8261-F511-E6ED65BF608B}"/>
              </a:ext>
            </a:extLst>
          </p:cNvPr>
          <p:cNvGrpSpPr/>
          <p:nvPr/>
        </p:nvGrpSpPr>
        <p:grpSpPr>
          <a:xfrm>
            <a:off x="6000031" y="6089702"/>
            <a:ext cx="807008" cy="496411"/>
            <a:chOff x="10988291" y="1596795"/>
            <a:chExt cx="807008" cy="496411"/>
          </a:xfrm>
        </p:grpSpPr>
        <p:pic>
          <p:nvPicPr>
            <p:cNvPr id="6" name="Grafik 5" descr="Roboterhand mit einfarbiger Füllung">
              <a:extLst>
                <a:ext uri="{FF2B5EF4-FFF2-40B4-BE49-F238E27FC236}">
                  <a16:creationId xmlns:a16="http://schemas.microsoft.com/office/drawing/2014/main" id="{73C4EC61-1FF2-5CC9-95FA-7569095E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93795" y="1596795"/>
              <a:ext cx="396000" cy="39600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707019C-0214-5AF0-532B-D9637C986772}"/>
                </a:ext>
              </a:extLst>
            </p:cNvPr>
            <p:cNvSpPr txBox="1"/>
            <p:nvPr/>
          </p:nvSpPr>
          <p:spPr>
            <a:xfrm>
              <a:off x="10988291" y="196855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AUTOMATION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0D4D244-06A8-E373-508D-94419B7B44AC}"/>
              </a:ext>
            </a:extLst>
          </p:cNvPr>
          <p:cNvGrpSpPr/>
          <p:nvPr/>
        </p:nvGrpSpPr>
        <p:grpSpPr>
          <a:xfrm>
            <a:off x="5319489" y="6089453"/>
            <a:ext cx="807008" cy="623104"/>
            <a:chOff x="8398352" y="1596795"/>
            <a:chExt cx="807008" cy="623104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6175639-7262-8F63-3F21-7BCA0D8C8D84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1" name="Grafik 10" descr="Häkchen mit einfarbiger Füllung">
              <a:extLst>
                <a:ext uri="{FF2B5EF4-FFF2-40B4-BE49-F238E27FC236}">
                  <a16:creationId xmlns:a16="http://schemas.microsoft.com/office/drawing/2014/main" id="{E137EEDA-FCEC-8D3F-2EDA-ABF2152D6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1C7AF6B-D874-77FD-BE8A-B17D557DC0D8}"/>
              </a:ext>
            </a:extLst>
          </p:cNvPr>
          <p:cNvGrpSpPr/>
          <p:nvPr/>
        </p:nvGrpSpPr>
        <p:grpSpPr>
          <a:xfrm>
            <a:off x="4640423" y="6100034"/>
            <a:ext cx="807008" cy="616335"/>
            <a:chOff x="5251168" y="1601631"/>
            <a:chExt cx="807008" cy="616335"/>
          </a:xfrm>
        </p:grpSpPr>
        <p:pic>
          <p:nvPicPr>
            <p:cNvPr id="13" name="Grafik 12" descr="Einstellungen mit einfarbiger Füllung">
              <a:extLst>
                <a:ext uri="{FF2B5EF4-FFF2-40B4-BE49-F238E27FC236}">
                  <a16:creationId xmlns:a16="http://schemas.microsoft.com/office/drawing/2014/main" id="{32EDB60C-5094-11D0-B02B-EE6AFFBE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5456481" y="1601631"/>
              <a:ext cx="396000" cy="396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E97AA1-5088-A38B-C5E4-2E8B91050DD9}"/>
                </a:ext>
              </a:extLst>
            </p:cNvPr>
            <p:cNvSpPr txBox="1"/>
            <p:nvPr/>
          </p:nvSpPr>
          <p:spPr>
            <a:xfrm>
              <a:off x="5251168" y="1968667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FLEXIBILITY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F590DC1-3E3A-5885-BC56-7AF42C215CAE}"/>
              </a:ext>
            </a:extLst>
          </p:cNvPr>
          <p:cNvGrpSpPr/>
          <p:nvPr/>
        </p:nvGrpSpPr>
        <p:grpSpPr>
          <a:xfrm>
            <a:off x="3015875" y="6078016"/>
            <a:ext cx="807008" cy="645977"/>
            <a:chOff x="3923120" y="3907588"/>
            <a:chExt cx="807008" cy="645977"/>
          </a:xfrm>
        </p:grpSpPr>
        <p:pic>
          <p:nvPicPr>
            <p:cNvPr id="16" name="Grafik 15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BF9DB704-4649-B05A-9743-0EFB04431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974839C7-80E5-0C1A-85CA-7CE391B64F6B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7B702C3-5D00-75FA-2EE1-A0D741D6360A}"/>
              </a:ext>
            </a:extLst>
          </p:cNvPr>
          <p:cNvGrpSpPr/>
          <p:nvPr/>
        </p:nvGrpSpPr>
        <p:grpSpPr>
          <a:xfrm>
            <a:off x="839477" y="6201989"/>
            <a:ext cx="807008" cy="415363"/>
            <a:chOff x="4703042" y="2908550"/>
            <a:chExt cx="807008" cy="415363"/>
          </a:xfrm>
        </p:grpSpPr>
        <p:pic>
          <p:nvPicPr>
            <p:cNvPr id="4" name="Grafik 39" descr="Zylinder mit einfarbiger Füllung">
              <a:extLst>
                <a:ext uri="{FF2B5EF4-FFF2-40B4-BE49-F238E27FC236}">
                  <a16:creationId xmlns:a16="http://schemas.microsoft.com/office/drawing/2014/main" id="{190323C8-B868-D97A-B3EC-6A9B5D5E9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400000">
              <a:off x="4988656" y="2826273"/>
              <a:ext cx="231445" cy="396000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F341B54B-1EE2-B84F-FED0-2C6FFAC679D6}"/>
                </a:ext>
              </a:extLst>
            </p:cNvPr>
            <p:cNvSpPr txBox="1"/>
            <p:nvPr/>
          </p:nvSpPr>
          <p:spPr>
            <a:xfrm>
              <a:off x="4703042" y="319926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SHAFTS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29B079E-D3E0-4674-7145-965EC13F0D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88" y="1601229"/>
            <a:ext cx="7537621" cy="42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31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402B4-21B2-7588-3163-9D87E4081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BC1ADE-07BC-EC90-A02F-431B7E21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 err="1">
                <a:latin typeface="Fago Pro"/>
              </a:rPr>
              <a:t>Qucik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change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jaws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for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outer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clamping</a:t>
            </a:r>
            <a:br>
              <a:rPr lang="de-DE" dirty="0">
                <a:latin typeface="Fago Pro"/>
              </a:rPr>
            </a:br>
            <a:r>
              <a:rPr lang="de-DE" sz="2400" b="0" dirty="0" err="1">
                <a:latin typeface="Fago Pro"/>
              </a:rPr>
              <a:t>Clamping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of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housing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parts</a:t>
            </a:r>
            <a:br>
              <a:rPr lang="de-DE" dirty="0"/>
            </a:b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D8BBC8-0543-1B2F-9D09-F2FCC0A627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C9A9333C-0B1E-BCA7-9827-343B7DDAB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D63EA0D-C53E-9816-7DA6-C9107E806E3D}"/>
              </a:ext>
            </a:extLst>
          </p:cNvPr>
          <p:cNvSpPr txBox="1"/>
          <p:nvPr/>
        </p:nvSpPr>
        <p:spPr>
          <a:xfrm>
            <a:off x="7028329" y="1598437"/>
            <a:ext cx="5135051" cy="51398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High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flexibility</a:t>
            </a:r>
            <a:br>
              <a:rPr lang="de-DE" sz="2000" b="1" dirty="0">
                <a:solidFill>
                  <a:srgbClr val="003D6A"/>
                </a:solidFill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Quick, tool-free change of the quick-change jaws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b="1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Customized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jaw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conture</a:t>
            </a:r>
            <a:br>
              <a:rPr lang="de-DE" sz="2000" b="1" dirty="0">
                <a:solidFill>
                  <a:srgbClr val="003D6A"/>
                </a:solidFill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Reliable, form fitting clamping with balance compensation, even for more complex workpieces with three jaws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Solution expertise from a single source</a:t>
            </a:r>
            <a:br>
              <a:rPr lang="de-DE" sz="2000" b="1" dirty="0">
                <a:solidFill>
                  <a:srgbClr val="003D6A"/>
                </a:solidFill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Processes can be optimally automated with customized clamping jaws and gripper fingers from SCHUNK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>
              <a:buClr>
                <a:srgbClr val="009EE0"/>
              </a:buClr>
              <a:buSzPct val="100000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2F2C603-7122-8DA6-983B-FF154D4F243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498EE25-1E20-59FB-B7E5-FE9B57D0E672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C99A78B-E066-BE98-15BA-C032C4CDA33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BD866D1-3797-F23C-825A-1E2C5A907DF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5B1F5F7-0281-FDFB-4C38-EEF474F80D6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64B17C7F-8B7F-83CF-6B71-77AFD558E76C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83564AD9-EA2A-2377-E9D0-BF8AD612F61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BCFB4951-6F7E-E48B-1572-C38ABD7571B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1DBE52D-FB92-52B6-B810-8D9D49E93B9D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00D02895-A194-FD7F-DF75-E1A43D9653D2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52413536-FC9E-72B7-6B14-8AF271FDA896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375C7F0C-6FA1-82D1-19EF-0D6756D58ABA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8B269989-D320-1B56-1D5E-0AC3F1231019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  <a:ea typeface="+mn-lt"/>
                <a:cs typeface="+mn-lt"/>
              </a:rPr>
              <a:t>1463509</a:t>
            </a: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F2B1407-41D4-750E-3FB4-81B5B5D7E7AE}"/>
              </a:ext>
            </a:extLst>
          </p:cNvPr>
          <p:cNvGrpSpPr/>
          <p:nvPr/>
        </p:nvGrpSpPr>
        <p:grpSpPr>
          <a:xfrm>
            <a:off x="5316920" y="6089453"/>
            <a:ext cx="807008" cy="623104"/>
            <a:chOff x="8398352" y="1596795"/>
            <a:chExt cx="807008" cy="623104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AD9D619-EED2-F367-7458-3DD355D0A4FF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8" name="Grafik 7" descr="Häkchen mit einfarbiger Füllung">
              <a:extLst>
                <a:ext uri="{FF2B5EF4-FFF2-40B4-BE49-F238E27FC236}">
                  <a16:creationId xmlns:a16="http://schemas.microsoft.com/office/drawing/2014/main" id="{69B0AC41-61E1-010C-C991-E5115DE73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5E1A541-9F7B-62A6-EAA3-D08AAAB60361}"/>
              </a:ext>
            </a:extLst>
          </p:cNvPr>
          <p:cNvGrpSpPr/>
          <p:nvPr/>
        </p:nvGrpSpPr>
        <p:grpSpPr>
          <a:xfrm>
            <a:off x="5993417" y="6091085"/>
            <a:ext cx="807008" cy="496411"/>
            <a:chOff x="10988291" y="1596795"/>
            <a:chExt cx="807008" cy="496411"/>
          </a:xfrm>
        </p:grpSpPr>
        <p:pic>
          <p:nvPicPr>
            <p:cNvPr id="10" name="Grafik 9" descr="Roboterhand mit einfarbiger Füllung">
              <a:extLst>
                <a:ext uri="{FF2B5EF4-FFF2-40B4-BE49-F238E27FC236}">
                  <a16:creationId xmlns:a16="http://schemas.microsoft.com/office/drawing/2014/main" id="{F46FE3F4-BC51-EA91-2D3F-13C001BA1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93795" y="1596795"/>
              <a:ext cx="396000" cy="39600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9D0CA45-B92B-79C2-98E9-A82298FE9735}"/>
                </a:ext>
              </a:extLst>
            </p:cNvPr>
            <p:cNvSpPr txBox="1"/>
            <p:nvPr/>
          </p:nvSpPr>
          <p:spPr>
            <a:xfrm>
              <a:off x="10988291" y="196855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AUTOMATION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D8F9892-C6B5-9094-4111-C5B81750D45D}"/>
              </a:ext>
            </a:extLst>
          </p:cNvPr>
          <p:cNvGrpSpPr/>
          <p:nvPr/>
        </p:nvGrpSpPr>
        <p:grpSpPr>
          <a:xfrm>
            <a:off x="4641950" y="6101503"/>
            <a:ext cx="807008" cy="616335"/>
            <a:chOff x="5251168" y="1601631"/>
            <a:chExt cx="807008" cy="616335"/>
          </a:xfrm>
        </p:grpSpPr>
        <p:pic>
          <p:nvPicPr>
            <p:cNvPr id="13" name="Grafik 12" descr="Einstellungen mit einfarbiger Füllung">
              <a:extLst>
                <a:ext uri="{FF2B5EF4-FFF2-40B4-BE49-F238E27FC236}">
                  <a16:creationId xmlns:a16="http://schemas.microsoft.com/office/drawing/2014/main" id="{3421E3F6-DDE7-1369-BB78-3E31C2E9C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5456481" y="1601631"/>
              <a:ext cx="396000" cy="396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FB67AE13-43A3-C819-61C2-4A6FD6CBE136}"/>
                </a:ext>
              </a:extLst>
            </p:cNvPr>
            <p:cNvSpPr txBox="1"/>
            <p:nvPr/>
          </p:nvSpPr>
          <p:spPr>
            <a:xfrm>
              <a:off x="5251168" y="1968667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FLEXIBILITY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AEF01E7-D6EF-5BD2-A744-605040D422EE}"/>
              </a:ext>
            </a:extLst>
          </p:cNvPr>
          <p:cNvGrpSpPr/>
          <p:nvPr/>
        </p:nvGrpSpPr>
        <p:grpSpPr>
          <a:xfrm>
            <a:off x="337790" y="6109971"/>
            <a:ext cx="807008" cy="598184"/>
            <a:chOff x="7961512" y="2859010"/>
            <a:chExt cx="807008" cy="598184"/>
          </a:xfrm>
        </p:grpSpPr>
        <p:pic>
          <p:nvPicPr>
            <p:cNvPr id="16" name="Grafik 15" descr="Tablet Silhouette">
              <a:extLst>
                <a:ext uri="{FF2B5EF4-FFF2-40B4-BE49-F238E27FC236}">
                  <a16:creationId xmlns:a16="http://schemas.microsoft.com/office/drawing/2014/main" id="{C0F6DF06-1220-A339-F407-86D228DED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5451" t="15204" r="6149" b="16550"/>
            <a:stretch/>
          </p:blipFill>
          <p:spPr>
            <a:xfrm>
              <a:off x="8165756" y="2859010"/>
              <a:ext cx="396000" cy="305729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1C4974CC-AF48-6A1E-E533-F053D0653C7E}"/>
                </a:ext>
              </a:extLst>
            </p:cNvPr>
            <p:cNvSpPr txBox="1"/>
            <p:nvPr/>
          </p:nvSpPr>
          <p:spPr>
            <a:xfrm>
              <a:off x="7961512" y="3207895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MACHINE HOUSINGS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A3C9513-6271-BC5A-2E81-CF0029B4D2B1}"/>
              </a:ext>
            </a:extLst>
          </p:cNvPr>
          <p:cNvGrpSpPr/>
          <p:nvPr/>
        </p:nvGrpSpPr>
        <p:grpSpPr>
          <a:xfrm>
            <a:off x="1311096" y="6077311"/>
            <a:ext cx="807008" cy="635246"/>
            <a:chOff x="7295809" y="2826273"/>
            <a:chExt cx="807008" cy="635246"/>
          </a:xfrm>
        </p:grpSpPr>
        <p:pic>
          <p:nvPicPr>
            <p:cNvPr id="19" name="Grafik 18" descr="Glücksspielchips Silhouette">
              <a:extLst>
                <a:ext uri="{FF2B5EF4-FFF2-40B4-BE49-F238E27FC236}">
                  <a16:creationId xmlns:a16="http://schemas.microsoft.com/office/drawing/2014/main" id="{944EB882-4F79-28F2-9482-0E582DA32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9F3D5DD-F040-426E-3568-60BE3F1DD07F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DE6C177-16A7-A661-C9F9-7648542BC43A}"/>
              </a:ext>
            </a:extLst>
          </p:cNvPr>
          <p:cNvGrpSpPr/>
          <p:nvPr/>
        </p:nvGrpSpPr>
        <p:grpSpPr>
          <a:xfrm>
            <a:off x="3015875" y="6078016"/>
            <a:ext cx="807008" cy="645977"/>
            <a:chOff x="3923120" y="3907588"/>
            <a:chExt cx="807008" cy="645977"/>
          </a:xfrm>
        </p:grpSpPr>
        <p:pic>
          <p:nvPicPr>
            <p:cNvPr id="4" name="Grafik 3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1B86CB9E-B1F3-8D6A-D3C0-0960EFB97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F85C58E-A38C-408A-6793-5170FF38B7D4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F9ED979-CAB1-2329-2D44-B5D08E8EB5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50107" y="1529150"/>
            <a:ext cx="7517026" cy="414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09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4656B-6760-7083-60DD-FE9F56072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1C0F17B-DBF6-07BD-D8B5-50B1D8264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 err="1">
                <a:latin typeface="Fago Pro"/>
              </a:rPr>
              <a:t>Customized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application</a:t>
            </a:r>
            <a:br>
              <a:rPr lang="de-DE" dirty="0">
                <a:latin typeface="Fago Pro"/>
              </a:rPr>
            </a:br>
            <a:r>
              <a:rPr lang="de-DE" sz="2400" b="0" dirty="0" err="1">
                <a:latin typeface="Fago Pro"/>
              </a:rPr>
              <a:t>Clamping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of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crane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hooks</a:t>
            </a:r>
            <a:endParaRPr lang="de-DE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76EEB41-5244-5E35-190A-5BE25D73E9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CC54F7E-26F0-BD8C-2659-B59CDFBDB4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87C7DCD3-A445-C187-33E2-33373564A4AC}"/>
              </a:ext>
            </a:extLst>
          </p:cNvPr>
          <p:cNvSpPr txBox="1"/>
          <p:nvPr/>
        </p:nvSpPr>
        <p:spPr>
          <a:xfrm>
            <a:off x="7028329" y="1608062"/>
            <a:ext cx="5135051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Individual </a:t>
            </a:r>
            <a:r>
              <a:rPr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solutions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</a:br>
            <a:r>
              <a:rPr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Special solutions can also be found for components with more complex geometries.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Interchangeable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inserts</a:t>
            </a:r>
            <a:br>
              <a:rPr lang="de-DE" sz="2000" b="1" dirty="0">
                <a:solidFill>
                  <a:srgbClr val="003D6A"/>
                </a:solidFill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If the clamping points are worn, only the inserts need to be replaced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End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stop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in axial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direction</a:t>
            </a:r>
            <a:br>
              <a:rPr lang="de-DE" sz="2000" b="1" dirty="0">
                <a:solidFill>
                  <a:srgbClr val="003D6A"/>
                </a:solidFill>
                <a:latin typeface="Fago Pro"/>
              </a:rPr>
            </a:b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Solution expertise from a single source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Automation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technology</a:t>
            </a: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B9EB8139-C014-35ED-210F-2CC6F3C3B60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A525E71-D3F3-9AC8-EB07-A9C3479CB60E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0D41474-E4BC-88C1-7CAC-43E7B32611A8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4EF30D18-91CE-3A8A-08E6-A930259D842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5B4576DA-D556-36FF-FC20-07AC5719CEDB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F6256FAD-B462-96D3-892D-D9A103EA776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FD71C8E3-714B-6CF6-4E32-D1FBB5D1566F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291D2AF-6B2F-FD03-1DBB-E3A539F12C5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64E27EB-AA32-1942-D859-F2C14BEB45B4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D7847CF3-7D2E-0B4A-327C-D4C444B36712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DEF8B18E-D0E9-A2C3-AB60-24E30F5692B7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B216F9C2-4961-7EF8-7A82-0778085FC873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496511FF-BA43-D3C7-0589-41EA4F61D79D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10027797/135019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CBE02E9-0737-9B81-DDC4-D88D9444D3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EBE4F30-54CB-FE30-2BE1-9C1CFAD18C94}"/>
              </a:ext>
            </a:extLst>
          </p:cNvPr>
          <p:cNvGrpSpPr/>
          <p:nvPr/>
        </p:nvGrpSpPr>
        <p:grpSpPr>
          <a:xfrm>
            <a:off x="5993416" y="6109782"/>
            <a:ext cx="807008" cy="618803"/>
            <a:chOff x="6000454" y="1601631"/>
            <a:chExt cx="807008" cy="618803"/>
          </a:xfrm>
        </p:grpSpPr>
        <p:pic>
          <p:nvPicPr>
            <p:cNvPr id="6" name="Grafik 5" descr="Muskulöser Arm mit einfarbiger Füllung">
              <a:extLst>
                <a:ext uri="{FF2B5EF4-FFF2-40B4-BE49-F238E27FC236}">
                  <a16:creationId xmlns:a16="http://schemas.microsoft.com/office/drawing/2014/main" id="{BF3B0118-34EB-10F1-2ED1-4316042BC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8414" y="1601631"/>
              <a:ext cx="396000" cy="39600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47B7FA1-48AF-E6EA-983D-4A06F7695CE1}"/>
                </a:ext>
              </a:extLst>
            </p:cNvPr>
            <p:cNvSpPr txBox="1"/>
            <p:nvPr/>
          </p:nvSpPr>
          <p:spPr>
            <a:xfrm>
              <a:off x="6000454" y="1971135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LOW WEAR</a:t>
              </a:r>
              <a:br>
                <a:rPr lang="de-DE" sz="900">
                  <a:solidFill>
                    <a:srgbClr val="003D6A"/>
                  </a:solidFill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AND TEAR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AC5B6D4-1397-09A4-2B0B-1D6D405CB669}"/>
              </a:ext>
            </a:extLst>
          </p:cNvPr>
          <p:cNvGrpSpPr/>
          <p:nvPr/>
        </p:nvGrpSpPr>
        <p:grpSpPr>
          <a:xfrm>
            <a:off x="5316920" y="6099141"/>
            <a:ext cx="807008" cy="623104"/>
            <a:chOff x="8398352" y="1596795"/>
            <a:chExt cx="807008" cy="623104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9590E3F-401C-0476-CF12-952A60981AE2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1" name="Grafik 10" descr="Häkchen mit einfarbiger Füllung">
              <a:extLst>
                <a:ext uri="{FF2B5EF4-FFF2-40B4-BE49-F238E27FC236}">
                  <a16:creationId xmlns:a16="http://schemas.microsoft.com/office/drawing/2014/main" id="{DF2CEA93-8D00-4D5A-DB5E-D550649B4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AC2AE18-4B35-5C6A-8AA7-FE612254604F}"/>
              </a:ext>
            </a:extLst>
          </p:cNvPr>
          <p:cNvGrpSpPr/>
          <p:nvPr/>
        </p:nvGrpSpPr>
        <p:grpSpPr>
          <a:xfrm>
            <a:off x="4648573" y="6099141"/>
            <a:ext cx="807008" cy="621060"/>
            <a:chOff x="9194964" y="1596795"/>
            <a:chExt cx="807008" cy="621060"/>
          </a:xfrm>
        </p:grpSpPr>
        <p:pic>
          <p:nvPicPr>
            <p:cNvPr id="13" name="Grafik 12" descr="Lupe mit einfarbiger Füllung">
              <a:extLst>
                <a:ext uri="{FF2B5EF4-FFF2-40B4-BE49-F238E27FC236}">
                  <a16:creationId xmlns:a16="http://schemas.microsoft.com/office/drawing/2014/main" id="{8B587A21-8D80-97A1-E0AB-476A322CE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8DE360-6C67-3AE1-2E43-C6A6E3B96CAC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F8D1ECB-22B8-D843-109B-475F67456A17}"/>
              </a:ext>
            </a:extLst>
          </p:cNvPr>
          <p:cNvGrpSpPr/>
          <p:nvPr/>
        </p:nvGrpSpPr>
        <p:grpSpPr>
          <a:xfrm>
            <a:off x="334963" y="6093339"/>
            <a:ext cx="807008" cy="635246"/>
            <a:chOff x="7295809" y="2826273"/>
            <a:chExt cx="807008" cy="635246"/>
          </a:xfrm>
        </p:grpSpPr>
        <p:pic>
          <p:nvPicPr>
            <p:cNvPr id="16" name="Grafik 15" descr="Glücksspielchips Silhouette">
              <a:extLst>
                <a:ext uri="{FF2B5EF4-FFF2-40B4-BE49-F238E27FC236}">
                  <a16:creationId xmlns:a16="http://schemas.microsoft.com/office/drawing/2014/main" id="{145454D4-597B-24AF-3F1D-FC80B0E9E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B02E51B-A8AF-F65B-9578-45877B697B2F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E0C62D3-AB29-ACE0-632A-B4D62A4FBAEA}"/>
              </a:ext>
            </a:extLst>
          </p:cNvPr>
          <p:cNvGrpSpPr/>
          <p:nvPr/>
        </p:nvGrpSpPr>
        <p:grpSpPr>
          <a:xfrm>
            <a:off x="3015875" y="6078016"/>
            <a:ext cx="807008" cy="645977"/>
            <a:chOff x="3923120" y="3907588"/>
            <a:chExt cx="807008" cy="645977"/>
          </a:xfrm>
        </p:grpSpPr>
        <p:pic>
          <p:nvPicPr>
            <p:cNvPr id="19" name="Grafik 18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B5216FC8-724D-36A3-3D5B-60129D89C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1632CD0-29D4-162D-DCBE-F26E231CB578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C989902-3447-94F2-3224-7E8D75A649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865" y="1529148"/>
            <a:ext cx="7105134" cy="396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87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402B4-21B2-7588-3163-9D87E4081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BC1ADE-07BC-EC90-A02F-431B7E21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Special </a:t>
            </a:r>
            <a:r>
              <a:rPr lang="de-DE" dirty="0" err="1">
                <a:latin typeface="Fago Pro"/>
              </a:rPr>
              <a:t>jaws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for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inside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clamping</a:t>
            </a:r>
            <a:br>
              <a:rPr lang="de-DE" dirty="0">
                <a:latin typeface="Fago Pro"/>
              </a:rPr>
            </a:br>
            <a:r>
              <a:rPr lang="de-DE" sz="2400" b="0" dirty="0" err="1">
                <a:latin typeface="Fago Pro"/>
              </a:rPr>
              <a:t>For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clamping</a:t>
            </a:r>
            <a:r>
              <a:rPr lang="de-DE" sz="2400" b="0" dirty="0">
                <a:latin typeface="Fago Pro"/>
              </a:rPr>
              <a:t> a </a:t>
            </a:r>
            <a:r>
              <a:rPr lang="de-DE" sz="2400" b="0" dirty="0" err="1">
                <a:latin typeface="Fago Pro"/>
              </a:rPr>
              <a:t>housing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cover</a:t>
            </a:r>
            <a:br>
              <a:rPr lang="de-DE" dirty="0"/>
            </a:b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D8BBC8-0543-1B2F-9D09-F2FCC0A627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C9A9333C-0B1E-BCA7-9827-343B7DDAB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D63EA0D-C53E-9816-7DA6-C9107E806E3D}"/>
              </a:ext>
            </a:extLst>
          </p:cNvPr>
          <p:cNvSpPr txBox="1"/>
          <p:nvPr/>
        </p:nvSpPr>
        <p:spPr>
          <a:xfrm>
            <a:off x="6867247" y="1598437"/>
            <a:ext cx="5296133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Individual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solutions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Irregular shapes can also be clamped on lathe chucks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Perfect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for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thin-walled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worpieces</a:t>
            </a:r>
            <a:br>
              <a:rPr lang="de-DE" sz="2800" b="1" dirty="0">
                <a:solidFill>
                  <a:srgbClr val="003D6A"/>
                </a:solidFill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Significant reduction of material deformation due to evenly distributed clamping points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No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reclamping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necessary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 dirty="0">
                <a:solidFill>
                  <a:srgbClr val="003D6A"/>
                </a:solidFill>
                <a:latin typeface="Fago Pro"/>
              </a:rPr>
              <a:t>All external surfaces can be processed using internal clamping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Competent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project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planning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team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Design, construction and assembly by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2F2C603-7122-8DA6-983B-FF154D4F243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498EE25-1E20-59FB-B7E5-FE9B57D0E672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C99A78B-E066-BE98-15BA-C032C4CDA33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BD866D1-3797-F23C-825A-1E2C5A907DF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5B1F5F7-0281-FDFB-4C38-EEF474F80D6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64B17C7F-8B7F-83CF-6B71-77AFD558E76C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83564AD9-EA2A-2377-E9D0-BF8AD612F61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BCFB4951-6F7E-E48B-1572-C38ABD7571B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1DBE52D-FB92-52B6-B810-8D9D49E93B9D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00D02895-A194-FD7F-DF75-E1A43D9653D2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52413536-FC9E-72B7-6B14-8AF271FDA896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375C7F0C-6FA1-82D1-19EF-0D6756D58ABA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8B269989-D320-1B56-1D5E-0AC3F1231019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  <a:ea typeface="+mn-lt"/>
                <a:cs typeface="+mn-lt"/>
              </a:rPr>
              <a:t>1532038</a:t>
            </a:r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720E6B2-3646-FCAC-7BAA-103D93EBAF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E2AAF25-E4AA-1527-3C9C-290DE58E7140}"/>
              </a:ext>
            </a:extLst>
          </p:cNvPr>
          <p:cNvGrpSpPr/>
          <p:nvPr/>
        </p:nvGrpSpPr>
        <p:grpSpPr>
          <a:xfrm>
            <a:off x="4639668" y="6094344"/>
            <a:ext cx="807008" cy="623104"/>
            <a:chOff x="8398352" y="1596795"/>
            <a:chExt cx="807008" cy="623104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507D338-6605-0C05-6553-912255786502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9" name="Grafik 8" descr="Häkchen mit einfarbiger Füllung">
              <a:extLst>
                <a:ext uri="{FF2B5EF4-FFF2-40B4-BE49-F238E27FC236}">
                  <a16:creationId xmlns:a16="http://schemas.microsoft.com/office/drawing/2014/main" id="{C3955D7F-E4A5-D211-06E7-5C4D0588E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913D595-1CF4-8A56-EAD3-FB4F0E64FFD7}"/>
              </a:ext>
            </a:extLst>
          </p:cNvPr>
          <p:cNvGrpSpPr/>
          <p:nvPr/>
        </p:nvGrpSpPr>
        <p:grpSpPr>
          <a:xfrm>
            <a:off x="5316542" y="6087847"/>
            <a:ext cx="807008" cy="626315"/>
            <a:chOff x="3759965" y="1596795"/>
            <a:chExt cx="807008" cy="626315"/>
          </a:xfrm>
        </p:grpSpPr>
        <p:pic>
          <p:nvPicPr>
            <p:cNvPr id="11" name="Grafik 10" descr="Wein mit einfarbiger Füllung">
              <a:extLst>
                <a:ext uri="{FF2B5EF4-FFF2-40B4-BE49-F238E27FC236}">
                  <a16:creationId xmlns:a16="http://schemas.microsoft.com/office/drawing/2014/main" id="{6CED6C9E-2208-3C9E-7C39-7BF3A21B8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67591" y="1596795"/>
              <a:ext cx="396000" cy="39600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961A420-14B8-804E-3D0A-517FCC25506F}"/>
                </a:ext>
              </a:extLst>
            </p:cNvPr>
            <p:cNvSpPr txBox="1"/>
            <p:nvPr/>
          </p:nvSpPr>
          <p:spPr>
            <a:xfrm>
              <a:off x="3759965" y="1973811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GENTLE CLAMPING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475C930-8F65-3677-3216-BD1D4BC3C94E}"/>
              </a:ext>
            </a:extLst>
          </p:cNvPr>
          <p:cNvGrpSpPr/>
          <p:nvPr/>
        </p:nvGrpSpPr>
        <p:grpSpPr>
          <a:xfrm>
            <a:off x="5993417" y="6087847"/>
            <a:ext cx="807008" cy="621060"/>
            <a:chOff x="9194964" y="1596795"/>
            <a:chExt cx="807008" cy="621060"/>
          </a:xfrm>
        </p:grpSpPr>
        <p:pic>
          <p:nvPicPr>
            <p:cNvPr id="14" name="Grafik 13" descr="Lupe mit einfarbiger Füllung">
              <a:extLst>
                <a:ext uri="{FF2B5EF4-FFF2-40B4-BE49-F238E27FC236}">
                  <a16:creationId xmlns:a16="http://schemas.microsoft.com/office/drawing/2014/main" id="{D9C1E805-7906-E474-227B-249192B26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6FE93095-A94D-7CB1-5679-826A0973EC31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D560A4B-392B-13F1-7E6D-24F97041A4AB}"/>
              </a:ext>
            </a:extLst>
          </p:cNvPr>
          <p:cNvGrpSpPr/>
          <p:nvPr/>
        </p:nvGrpSpPr>
        <p:grpSpPr>
          <a:xfrm>
            <a:off x="1228069" y="6096363"/>
            <a:ext cx="807008" cy="598184"/>
            <a:chOff x="7961512" y="2859010"/>
            <a:chExt cx="807008" cy="598184"/>
          </a:xfrm>
        </p:grpSpPr>
        <p:pic>
          <p:nvPicPr>
            <p:cNvPr id="17" name="Grafik 16" descr="Tablet Silhouette">
              <a:extLst>
                <a:ext uri="{FF2B5EF4-FFF2-40B4-BE49-F238E27FC236}">
                  <a16:creationId xmlns:a16="http://schemas.microsoft.com/office/drawing/2014/main" id="{585CB2A1-5139-047D-93DD-E4DF3AD70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5451" t="15204" r="6149" b="16550"/>
            <a:stretch/>
          </p:blipFill>
          <p:spPr>
            <a:xfrm>
              <a:off x="8165756" y="2859010"/>
              <a:ext cx="396000" cy="305729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7CB85F0-E5E4-60F6-57C2-25BE66E10766}"/>
                </a:ext>
              </a:extLst>
            </p:cNvPr>
            <p:cNvSpPr txBox="1"/>
            <p:nvPr/>
          </p:nvSpPr>
          <p:spPr>
            <a:xfrm>
              <a:off x="7961512" y="3207895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MACHINE HOUSINGS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977A59A-B468-9F73-A34C-0892BE9B189F}"/>
              </a:ext>
            </a:extLst>
          </p:cNvPr>
          <p:cNvGrpSpPr/>
          <p:nvPr/>
        </p:nvGrpSpPr>
        <p:grpSpPr>
          <a:xfrm>
            <a:off x="390112" y="6059301"/>
            <a:ext cx="807008" cy="635246"/>
            <a:chOff x="7295809" y="2826273"/>
            <a:chExt cx="807008" cy="635246"/>
          </a:xfrm>
        </p:grpSpPr>
        <p:pic>
          <p:nvPicPr>
            <p:cNvPr id="20" name="Grafik 19" descr="Glücksspielchips Silhouette">
              <a:extLst>
                <a:ext uri="{FF2B5EF4-FFF2-40B4-BE49-F238E27FC236}">
                  <a16:creationId xmlns:a16="http://schemas.microsoft.com/office/drawing/2014/main" id="{08CDE118-7E3D-1E5E-4D9F-786D66E00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309F54B0-A3F3-0D76-464D-B5C91BAB1770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2F6D10D-96D1-9EB7-E563-C8BB639CA69E}"/>
              </a:ext>
            </a:extLst>
          </p:cNvPr>
          <p:cNvGrpSpPr/>
          <p:nvPr/>
        </p:nvGrpSpPr>
        <p:grpSpPr>
          <a:xfrm>
            <a:off x="3015875" y="6078016"/>
            <a:ext cx="807008" cy="645977"/>
            <a:chOff x="3923120" y="3907588"/>
            <a:chExt cx="807008" cy="645977"/>
          </a:xfrm>
        </p:grpSpPr>
        <p:pic>
          <p:nvPicPr>
            <p:cNvPr id="23" name="Grafik 22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17C97300-59B5-63C9-5B18-0EA7737F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864ED102-C3CD-159B-9500-EE9F237FC224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0EAD408-1982-A67D-7FBF-B873C071AF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595" y="1302608"/>
            <a:ext cx="7599405" cy="427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64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10739497" cy="1621116"/>
          </a:xfrm>
        </p:spPr>
        <p:txBody>
          <a:bodyPr/>
          <a:lstStyle/>
          <a:p>
            <a:r>
              <a:rPr lang="de-DE" dirty="0" err="1">
                <a:latin typeface="Fago Pro"/>
              </a:rPr>
              <a:t>Your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success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factors</a:t>
            </a:r>
            <a:r>
              <a:rPr lang="de-DE" dirty="0">
                <a:latin typeface="Fago Pro"/>
              </a:rPr>
              <a:t>:</a:t>
            </a:r>
            <a:br>
              <a:rPr lang="de-DE" dirty="0"/>
            </a:br>
            <a:r>
              <a:rPr lang="de-DE" dirty="0">
                <a:latin typeface="Fago Pro"/>
              </a:rPr>
              <a:t>Professional</a:t>
            </a:r>
            <a:r>
              <a:rPr lang="de-DE" dirty="0">
                <a:solidFill>
                  <a:schemeClr val="accent3"/>
                </a:solidFill>
                <a:latin typeface="Fago Pro"/>
              </a:rPr>
              <a:t> </a:t>
            </a:r>
            <a:r>
              <a:rPr lang="de-DE" dirty="0" err="1">
                <a:solidFill>
                  <a:schemeClr val="accent3"/>
                </a:solidFill>
                <a:latin typeface="Fago Pro"/>
              </a:rPr>
              <a:t>project</a:t>
            </a:r>
            <a:r>
              <a:rPr lang="de-DE" dirty="0">
                <a:solidFill>
                  <a:schemeClr val="accent3"/>
                </a:solidFill>
                <a:latin typeface="Fago Pro"/>
              </a:rPr>
              <a:t> </a:t>
            </a:r>
            <a:r>
              <a:rPr lang="de-DE" dirty="0" err="1">
                <a:solidFill>
                  <a:schemeClr val="accent3"/>
                </a:solidFill>
                <a:latin typeface="Fago Pro"/>
              </a:rPr>
              <a:t>management</a:t>
            </a:r>
            <a:r>
              <a:rPr lang="de-DE" dirty="0">
                <a:solidFill>
                  <a:schemeClr val="accent3"/>
                </a:solidFill>
                <a:latin typeface="Fago Pro"/>
              </a:rPr>
              <a:t> </a:t>
            </a:r>
            <a:r>
              <a:rPr lang="de-DE" dirty="0">
                <a:solidFill>
                  <a:srgbClr val="003D6A"/>
                </a:solidFill>
                <a:latin typeface="Fago Pro"/>
              </a:rPr>
              <a:t>and </a:t>
            </a:r>
            <a:r>
              <a:rPr lang="de-DE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dirty="0" err="1">
                <a:solidFill>
                  <a:srgbClr val="003D6A"/>
                </a:solidFill>
                <a:latin typeface="Fago Pro"/>
              </a:rPr>
              <a:t>highest</a:t>
            </a:r>
            <a:br>
              <a:rPr lang="de-DE" dirty="0">
                <a:solidFill>
                  <a:srgbClr val="003D6A"/>
                </a:solidFill>
                <a:latin typeface="Fago Pro"/>
              </a:rPr>
            </a:br>
            <a:r>
              <a:rPr lang="de-DE" dirty="0" err="1">
                <a:solidFill>
                  <a:srgbClr val="003D6A"/>
                </a:solidFill>
                <a:latin typeface="Fago Pro"/>
              </a:rPr>
              <a:t>level</a:t>
            </a:r>
            <a:r>
              <a:rPr lang="de-DE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dirty="0" err="1">
                <a:solidFill>
                  <a:srgbClr val="003D6A"/>
                </a:solidFill>
                <a:latin typeface="Fago Pro"/>
              </a:rPr>
              <a:t>technological</a:t>
            </a:r>
            <a:r>
              <a:rPr lang="de-DE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dirty="0" err="1">
                <a:solidFill>
                  <a:srgbClr val="003D6A"/>
                </a:solidFill>
                <a:latin typeface="Fago Pro"/>
              </a:rPr>
              <a:t>expertise</a:t>
            </a: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 - 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DDB806-3E8F-4DBF-B073-0D6F0A19A13D}"/>
              </a:ext>
            </a:extLst>
          </p:cNvPr>
          <p:cNvSpPr txBox="1"/>
          <p:nvPr/>
        </p:nvSpPr>
        <p:spPr>
          <a:xfrm>
            <a:off x="2129371" y="6098830"/>
            <a:ext cx="1602464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Automotive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96420C7-C047-4760-AC32-A180763C5D77}"/>
              </a:ext>
            </a:extLst>
          </p:cNvPr>
          <p:cNvSpPr txBox="1"/>
          <p:nvPr/>
        </p:nvSpPr>
        <p:spPr>
          <a:xfrm>
            <a:off x="4878882" y="6098829"/>
            <a:ext cx="1602464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Optics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F196482-189C-4741-B9A6-F2BE93FE1EEE}"/>
              </a:ext>
            </a:extLst>
          </p:cNvPr>
          <p:cNvSpPr txBox="1"/>
          <p:nvPr/>
        </p:nvSpPr>
        <p:spPr>
          <a:xfrm>
            <a:off x="7414575" y="6098828"/>
            <a:ext cx="2406976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Tool Machines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052D8C3-804C-4B59-9FB4-9CACDBEFF278}"/>
              </a:ext>
            </a:extLst>
          </p:cNvPr>
          <p:cNvSpPr txBox="1"/>
          <p:nvPr/>
        </p:nvSpPr>
        <p:spPr>
          <a:xfrm>
            <a:off x="7414575" y="4068895"/>
            <a:ext cx="2406976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Aerospace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90F80F-FCDB-F496-8055-FE8DB5B9296A}"/>
              </a:ext>
            </a:extLst>
          </p:cNvPr>
          <p:cNvSpPr txBox="1"/>
          <p:nvPr/>
        </p:nvSpPr>
        <p:spPr>
          <a:xfrm>
            <a:off x="1292303" y="4068895"/>
            <a:ext cx="3276600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eMobility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F27531-26F2-6022-BDC0-25B141691CDF}"/>
              </a:ext>
            </a:extLst>
          </p:cNvPr>
          <p:cNvSpPr txBox="1"/>
          <p:nvPr/>
        </p:nvSpPr>
        <p:spPr>
          <a:xfrm>
            <a:off x="4390243" y="4068895"/>
            <a:ext cx="2493265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 err="1">
                <a:solidFill>
                  <a:srgbClr val="003D6A"/>
                </a:solidFill>
                <a:latin typeface="Fago Pro"/>
              </a:rPr>
              <a:t>LifeScience</a:t>
            </a:r>
            <a:br>
              <a:rPr lang="de-DE" sz="2000">
                <a:solidFill>
                  <a:srgbClr val="003D6A"/>
                </a:solidFill>
                <a:latin typeface="Fago Pro"/>
              </a:rPr>
            </a:br>
            <a:endParaRPr lang="de-DE" sz="2000">
              <a:solidFill>
                <a:srgbClr val="003D6A"/>
              </a:solidFill>
              <a:latin typeface="Fago Pro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DD93C70-DE62-E60B-F71F-63BCB7CF7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139" y="2749897"/>
            <a:ext cx="2254928" cy="1260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FE179E5-4539-D953-E854-A64D9275D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456"/>
          <a:stretch/>
        </p:blipFill>
        <p:spPr>
          <a:xfrm>
            <a:off x="4646869" y="2749897"/>
            <a:ext cx="2254928" cy="1258736"/>
          </a:xfrm>
          <a:prstGeom prst="rect">
            <a:avLst/>
          </a:prstGeom>
        </p:spPr>
      </p:pic>
      <p:pic>
        <p:nvPicPr>
          <p:cNvPr id="13" name="Picture 2" descr="ELEKTROMOTOREN FÜR TURBINEN industrieller und jeglicher Art">
            <a:extLst>
              <a:ext uri="{FF2B5EF4-FFF2-40B4-BE49-F238E27FC236}">
                <a16:creationId xmlns:a16="http://schemas.microsoft.com/office/drawing/2014/main" id="{FF43500B-069D-6228-7AE5-22D60EB62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2" b="5350"/>
          <a:stretch/>
        </p:blipFill>
        <p:spPr bwMode="auto">
          <a:xfrm>
            <a:off x="7490599" y="2742100"/>
            <a:ext cx="2254928" cy="126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DAE128-6149-D05E-C723-A123B72FB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0" r="26529" b="1615"/>
          <a:stretch/>
        </p:blipFill>
        <p:spPr bwMode="auto">
          <a:xfrm>
            <a:off x="4646869" y="4785604"/>
            <a:ext cx="2254928" cy="125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20864E5-E2CB-45CD-9F93-57671A18D5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2" t="6843" r="3468" b="15018"/>
          <a:stretch/>
        </p:blipFill>
        <p:spPr>
          <a:xfrm>
            <a:off x="1809073" y="4785604"/>
            <a:ext cx="2248994" cy="1260000"/>
          </a:xfrm>
          <a:prstGeom prst="rect">
            <a:avLst/>
          </a:prstGeom>
        </p:spPr>
      </p:pic>
      <p:pic>
        <p:nvPicPr>
          <p:cNvPr id="1026" name="Picture 2" descr="Doppelgreifer EGU">
            <a:extLst>
              <a:ext uri="{FF2B5EF4-FFF2-40B4-BE49-F238E27FC236}">
                <a16:creationId xmlns:a16="http://schemas.microsoft.com/office/drawing/2014/main" id="{BB8CBDE9-C896-43C4-8AF9-7CD13F915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415"/>
          <a:stretch/>
        </p:blipFill>
        <p:spPr bwMode="auto">
          <a:xfrm>
            <a:off x="7490599" y="4787820"/>
            <a:ext cx="2254927" cy="125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026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4A9C7-6C81-183B-8298-AA4AD1CED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latin typeface="+mn-lt"/>
                <a:cs typeface="Calibri"/>
              </a:rPr>
              <a:t>4 Levels of </a:t>
            </a:r>
            <a:r>
              <a:rPr lang="en-US" sz="3400">
                <a:solidFill>
                  <a:schemeClr val="accent3"/>
                </a:solidFill>
                <a:latin typeface="+mn-lt"/>
                <a:cs typeface="Calibri"/>
              </a:rPr>
              <a:t>partnership</a:t>
            </a:r>
            <a:r>
              <a:rPr lang="en-US" sz="3400">
                <a:latin typeface="+mn-lt"/>
                <a:cs typeface="Calibri"/>
              </a:rPr>
              <a:t> - SCHUNK offers more</a:t>
            </a:r>
            <a:endParaRPr lang="en-US" sz="34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F4B2B8E-3822-597B-95C7-696A8E709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A4ECD5-F162-22FE-29FE-B9F7864828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SCHUNK Engineering Special clamping technology</a:t>
            </a:r>
          </a:p>
        </p:txBody>
      </p:sp>
      <p:sp>
        <p:nvSpPr>
          <p:cNvPr id="10" name="Rechteck 12">
            <a:extLst>
              <a:ext uri="{FF2B5EF4-FFF2-40B4-BE49-F238E27FC236}">
                <a16:creationId xmlns:a16="http://schemas.microsoft.com/office/drawing/2014/main" id="{8CF199FE-47A6-0F3E-5E72-FABB3DC021B3}"/>
              </a:ext>
            </a:extLst>
          </p:cNvPr>
          <p:cNvSpPr>
            <a:spLocks/>
          </p:cNvSpPr>
          <p:nvPr/>
        </p:nvSpPr>
        <p:spPr>
          <a:xfrm>
            <a:off x="719037" y="2196129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2000" b="1">
                <a:solidFill>
                  <a:srgbClr val="009EE0"/>
                </a:solidFill>
                <a:latin typeface="Fago Pro"/>
                <a:sym typeface="+mn-lt"/>
              </a:rPr>
              <a:t>Level 1 </a:t>
            </a:r>
            <a:endParaRPr kumimoji="0" lang="en-US" sz="2000" b="1" i="0" u="none" strike="noStrike" kern="1200" cap="none" spc="0" normalizeH="0" baseline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/>
              <a:sym typeface="+mn-lt"/>
            </a:endParaRPr>
          </a:p>
        </p:txBody>
      </p:sp>
      <p:sp>
        <p:nvSpPr>
          <p:cNvPr id="11" name="Rechteck 17">
            <a:extLst>
              <a:ext uri="{FF2B5EF4-FFF2-40B4-BE49-F238E27FC236}">
                <a16:creationId xmlns:a16="http://schemas.microsoft.com/office/drawing/2014/main" id="{1F2E30F2-F794-052C-D9CF-C92312B06DC4}"/>
              </a:ext>
            </a:extLst>
          </p:cNvPr>
          <p:cNvSpPr>
            <a:spLocks/>
          </p:cNvSpPr>
          <p:nvPr/>
        </p:nvSpPr>
        <p:spPr>
          <a:xfrm>
            <a:off x="719037" y="3295558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2</a:t>
            </a:r>
          </a:p>
        </p:txBody>
      </p:sp>
      <p:sp>
        <p:nvSpPr>
          <p:cNvPr id="12" name="Rechteck 23">
            <a:extLst>
              <a:ext uri="{FF2B5EF4-FFF2-40B4-BE49-F238E27FC236}">
                <a16:creationId xmlns:a16="http://schemas.microsoft.com/office/drawing/2014/main" id="{236FDBED-ACD3-B4DB-C989-2B6350CBA184}"/>
              </a:ext>
            </a:extLst>
          </p:cNvPr>
          <p:cNvSpPr>
            <a:spLocks/>
          </p:cNvSpPr>
          <p:nvPr/>
        </p:nvSpPr>
        <p:spPr>
          <a:xfrm>
            <a:off x="719037" y="4399151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3</a:t>
            </a:r>
          </a:p>
        </p:txBody>
      </p:sp>
      <p:sp>
        <p:nvSpPr>
          <p:cNvPr id="13" name="Rechteck 34">
            <a:extLst>
              <a:ext uri="{FF2B5EF4-FFF2-40B4-BE49-F238E27FC236}">
                <a16:creationId xmlns:a16="http://schemas.microsoft.com/office/drawing/2014/main" id="{39BF6A8E-50AE-C3DB-97BF-748DF3E84296}"/>
              </a:ext>
            </a:extLst>
          </p:cNvPr>
          <p:cNvSpPr>
            <a:spLocks/>
          </p:cNvSpPr>
          <p:nvPr/>
        </p:nvSpPr>
        <p:spPr>
          <a:xfrm>
            <a:off x="719037" y="5489867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CC5F821-2FF4-9146-3270-7590E2B485BA}"/>
              </a:ext>
            </a:extLst>
          </p:cNvPr>
          <p:cNvSpPr txBox="1"/>
          <p:nvPr/>
        </p:nvSpPr>
        <p:spPr>
          <a:xfrm>
            <a:off x="2090313" y="2227466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</a:pPr>
            <a:r>
              <a:rPr kumimoji="0" lang="en-US" sz="1800" b="1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Components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208F547-BFEA-0547-22A2-3606E4FD5191}"/>
              </a:ext>
            </a:extLst>
          </p:cNvPr>
          <p:cNvSpPr txBox="1"/>
          <p:nvPr/>
        </p:nvSpPr>
        <p:spPr>
          <a:xfrm>
            <a:off x="2090313" y="3330800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>
                <a:solidFill>
                  <a:schemeClr val="accent2"/>
                </a:solidFill>
              </a:rPr>
              <a:t>Customized Components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968EDD3-9CCE-4806-1937-8EE06D798F39}"/>
              </a:ext>
            </a:extLst>
          </p:cNvPr>
          <p:cNvSpPr txBox="1"/>
          <p:nvPr/>
        </p:nvSpPr>
        <p:spPr>
          <a:xfrm>
            <a:off x="2090313" y="4434134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>
                <a:solidFill>
                  <a:schemeClr val="accent2"/>
                </a:solidFill>
              </a:rPr>
              <a:t>Large Scale Projects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87E9E05-E20F-73ED-151A-BF65C0AE3575}"/>
              </a:ext>
            </a:extLst>
          </p:cNvPr>
          <p:cNvSpPr txBox="1"/>
          <p:nvPr/>
        </p:nvSpPr>
        <p:spPr>
          <a:xfrm>
            <a:off x="2090313" y="5537468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</a:pPr>
            <a:r>
              <a:rPr lang="en-US" sz="1800" b="1">
                <a:solidFill>
                  <a:schemeClr val="accent2"/>
                </a:solidFill>
              </a:rPr>
              <a:t>Machines</a:t>
            </a:r>
            <a:endParaRPr lang="en-US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57176FC-9C82-D0A6-AFC9-42B33B3F9E73}"/>
              </a:ext>
            </a:extLst>
          </p:cNvPr>
          <p:cNvCxnSpPr>
            <a:cxnSpLocks/>
          </p:cNvCxnSpPr>
          <p:nvPr/>
        </p:nvCxnSpPr>
        <p:spPr>
          <a:xfrm>
            <a:off x="2090312" y="2963799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DB9D1D8-5BDD-DA35-F962-4045A81423CF}"/>
              </a:ext>
            </a:extLst>
          </p:cNvPr>
          <p:cNvCxnSpPr>
            <a:cxnSpLocks/>
          </p:cNvCxnSpPr>
          <p:nvPr/>
        </p:nvCxnSpPr>
        <p:spPr>
          <a:xfrm>
            <a:off x="2090312" y="4067133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1D19B2B-0E17-D73B-E5A9-10310B98CB7C}"/>
              </a:ext>
            </a:extLst>
          </p:cNvPr>
          <p:cNvCxnSpPr>
            <a:cxnSpLocks/>
          </p:cNvCxnSpPr>
          <p:nvPr/>
        </p:nvCxnSpPr>
        <p:spPr>
          <a:xfrm>
            <a:off x="2090312" y="5170467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87670EE9-8C73-9052-9B0D-7479812B3BE9}"/>
              </a:ext>
            </a:extLst>
          </p:cNvPr>
          <p:cNvCxnSpPr>
            <a:cxnSpLocks/>
          </p:cNvCxnSpPr>
          <p:nvPr/>
        </p:nvCxnSpPr>
        <p:spPr>
          <a:xfrm>
            <a:off x="2090312" y="6273800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740DA08B-3220-C838-8DD6-B2A2E60EC2A1}"/>
              </a:ext>
            </a:extLst>
          </p:cNvPr>
          <p:cNvSpPr/>
          <p:nvPr/>
        </p:nvSpPr>
        <p:spPr>
          <a:xfrm>
            <a:off x="658813" y="2864453"/>
            <a:ext cx="8404505" cy="2421223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A636759-3202-6B7E-9A2E-E27A516BA789}"/>
              </a:ext>
            </a:extLst>
          </p:cNvPr>
          <p:cNvSpPr txBox="1"/>
          <p:nvPr/>
        </p:nvSpPr>
        <p:spPr>
          <a:xfrm>
            <a:off x="9162648" y="3914783"/>
            <a:ext cx="2595262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SCHUNK Engineering</a:t>
            </a:r>
          </a:p>
        </p:txBody>
      </p:sp>
      <p:pic>
        <p:nvPicPr>
          <p:cNvPr id="6" name="Picture 2" descr="iTENDO²">
            <a:extLst>
              <a:ext uri="{FF2B5EF4-FFF2-40B4-BE49-F238E27FC236}">
                <a16:creationId xmlns:a16="http://schemas.microsoft.com/office/drawing/2014/main" id="{BEBE864B-4935-8F88-EC2A-63EAC59CA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86" y="1999743"/>
            <a:ext cx="635768" cy="89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3781A8-BD32-9590-59B8-FF203A7DB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2" b="91098" l="9850" r="89983">
                        <a14:foregroundMark x1="43072" y1="91098" x2="55426" y2="90504"/>
                        <a14:foregroundMark x1="22037" y1="40950" x2="20868" y2="38872"/>
                        <a14:foregroundMark x1="31553" y1="31157" x2="31553" y2="31157"/>
                        <a14:foregroundMark x1="35893" y1="25519" x2="35893" y2="25519"/>
                        <a14:foregroundMark x1="65776" y1="28190" x2="65776" y2="28190"/>
                        <a14:foregroundMark x1="56093" y1="20772" x2="56093" y2="20772"/>
                        <a14:foregroundMark x1="69449" y1="32047" x2="69449" y2="32047"/>
                        <a14:foregroundMark x1="64107" y1="24926" x2="64107" y2="24926"/>
                        <a14:foregroundMark x1="21369" y1="54896" x2="21369" y2="54896"/>
                        <a14:foregroundMark x1="21369" y1="52819" x2="21369" y2="52819"/>
                        <a14:foregroundMark x1="34057" y1="23442" x2="34057" y2="23442"/>
                        <a14:foregroundMark x1="21703" y1="30267" x2="21703" y2="3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302" y="3113972"/>
            <a:ext cx="1505736" cy="84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B255135-012D-6614-8E9B-063D3A09C8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96970" l="3882" r="96327">
                        <a14:foregroundMark x1="13431" y1="39394" x2="16159" y2="55455"/>
                        <a14:foregroundMark x1="16159" y1="55455" x2="9129" y2="54848"/>
                        <a14:foregroundMark x1="9129" y1="54848" x2="5142" y2="67727"/>
                        <a14:foregroundMark x1="5142" y1="67727" x2="7660" y2="78636"/>
                        <a14:foregroundMark x1="7660" y1="78636" x2="62225" y2="87879"/>
                        <a14:foregroundMark x1="62225" y1="87879" x2="79224" y2="84091"/>
                        <a14:foregroundMark x1="79224" y1="84091" x2="94229" y2="71818"/>
                        <a14:foregroundMark x1="94229" y1="71818" x2="91501" y2="62576"/>
                        <a14:foregroundMark x1="91501" y1="62576" x2="83526" y2="47121"/>
                        <a14:foregroundMark x1="83526" y1="47121" x2="82267" y2="37576"/>
                        <a14:foregroundMark x1="94019" y1="63485" x2="96642" y2="70303"/>
                        <a14:foregroundMark x1="5981" y1="72879" x2="4092" y2="64242"/>
                        <a14:foregroundMark x1="4092" y1="64242" x2="4092" y2="64091"/>
                        <a14:foregroundMark x1="36621" y1="10303" x2="47114" y2="9697"/>
                        <a14:foregroundMark x1="47114" y1="9697" x2="55824" y2="10758"/>
                        <a14:foregroundMark x1="55824" y1="10758" x2="53620" y2="19091"/>
                        <a14:foregroundMark x1="53620" y1="19091" x2="48269" y2="22727"/>
                        <a14:foregroundMark x1="62329" y1="47576" x2="63694" y2="58636"/>
                        <a14:foregroundMark x1="60756" y1="96970" x2="62644" y2="92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9578" y="4202880"/>
            <a:ext cx="1187486" cy="82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66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feil: Fünfeck 4">
            <a:extLst>
              <a:ext uri="{FF2B5EF4-FFF2-40B4-BE49-F238E27FC236}">
                <a16:creationId xmlns:a16="http://schemas.microsoft.com/office/drawing/2014/main" id="{9AB50768-D749-B3CA-2CF3-E1DE08930E2B}"/>
              </a:ext>
            </a:extLst>
          </p:cNvPr>
          <p:cNvSpPr/>
          <p:nvPr/>
        </p:nvSpPr>
        <p:spPr>
          <a:xfrm>
            <a:off x="897735" y="3699979"/>
            <a:ext cx="10396530" cy="864481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BCB364-A8FF-4BF0-ADBF-AF9C2499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3"/>
                </a:solidFill>
                <a:latin typeface="Fago Pro"/>
              </a:rPr>
              <a:t>52 </a:t>
            </a:r>
            <a:r>
              <a:rPr lang="de-DE" dirty="0" err="1">
                <a:solidFill>
                  <a:schemeClr val="accent3"/>
                </a:solidFill>
                <a:latin typeface="Fago Pro"/>
              </a:rPr>
              <a:t>employees</a:t>
            </a:r>
            <a:r>
              <a:rPr lang="de-DE" dirty="0">
                <a:solidFill>
                  <a:schemeClr val="accent3"/>
                </a:solidFill>
                <a:latin typeface="Fago Pro"/>
              </a:rPr>
              <a:t> </a:t>
            </a:r>
            <a:r>
              <a:rPr lang="de-DE" dirty="0">
                <a:latin typeface="Fago Pro"/>
              </a:rPr>
              <a:t> - </a:t>
            </a:r>
            <a:r>
              <a:rPr lang="de-DE" dirty="0" err="1">
                <a:latin typeface="Fago Pro"/>
              </a:rPr>
              <a:t>one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goal</a:t>
            </a:r>
            <a:r>
              <a:rPr lang="de-DE" dirty="0">
                <a:latin typeface="Fago Pro"/>
              </a:rPr>
              <a:t>:</a:t>
            </a:r>
            <a:br>
              <a:rPr lang="de-DE" dirty="0"/>
            </a:br>
            <a:r>
              <a:rPr lang="en-US" dirty="0">
                <a:latin typeface="Fago Pro"/>
              </a:rPr>
              <a:t>Making your project a success</a:t>
            </a:r>
            <a:endParaRPr lang="de-DE" dirty="0">
              <a:latin typeface="Fago Pro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175DD30-3396-47AB-8341-313EA401AE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B11B0B-5B2D-476B-B812-CD6697F3F3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 - </a:t>
            </a:r>
            <a:r>
              <a:rPr lang="de-DE" err="1">
                <a:latin typeface="Fago Pro"/>
              </a:rPr>
              <a:t>Pitchdeck</a:t>
            </a:r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F27E702D-84F4-4F48-A7C5-3F8815061DEF}"/>
              </a:ext>
            </a:extLst>
          </p:cNvPr>
          <p:cNvSpPr/>
          <p:nvPr/>
        </p:nvSpPr>
        <p:spPr>
          <a:xfrm>
            <a:off x="341790" y="3165242"/>
            <a:ext cx="2463055" cy="733331"/>
          </a:xfrm>
          <a:prstGeom prst="snip2Diag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de-DE" dirty="0">
                <a:solidFill>
                  <a:schemeClr val="tx2"/>
                </a:solidFill>
                <a:latin typeface="Fago Pro"/>
              </a:rPr>
              <a:t>Engineering 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Sales</a:t>
            </a:r>
          </a:p>
        </p:txBody>
      </p:sp>
      <p:sp>
        <p:nvSpPr>
          <p:cNvPr id="8" name="Rechteck: diagonal liegende Ecken abgeschnitten 7">
            <a:extLst>
              <a:ext uri="{FF2B5EF4-FFF2-40B4-BE49-F238E27FC236}">
                <a16:creationId xmlns:a16="http://schemas.microsoft.com/office/drawing/2014/main" id="{29E5382A-611A-4AC2-8929-51ABBFF7C8B0}"/>
              </a:ext>
            </a:extLst>
          </p:cNvPr>
          <p:cNvSpPr/>
          <p:nvPr/>
        </p:nvSpPr>
        <p:spPr>
          <a:xfrm>
            <a:off x="2050799" y="4216933"/>
            <a:ext cx="2381061" cy="733331"/>
          </a:xfrm>
          <a:prstGeom prst="snip2Diag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Project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management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9" name="Rechteck: diagonal liegende Ecken abgeschnitten 8">
            <a:extLst>
              <a:ext uri="{FF2B5EF4-FFF2-40B4-BE49-F238E27FC236}">
                <a16:creationId xmlns:a16="http://schemas.microsoft.com/office/drawing/2014/main" id="{59A80992-9BF2-431A-A790-D4A2DD2C6DDB}"/>
              </a:ext>
            </a:extLst>
          </p:cNvPr>
          <p:cNvSpPr/>
          <p:nvPr/>
        </p:nvSpPr>
        <p:spPr>
          <a:xfrm>
            <a:off x="4686394" y="3165242"/>
            <a:ext cx="2381061" cy="733331"/>
          </a:xfrm>
          <a:prstGeom prst="snip2Diag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Design</a:t>
            </a:r>
          </a:p>
        </p:txBody>
      </p:sp>
      <p:sp>
        <p:nvSpPr>
          <p:cNvPr id="10" name="Rechteck: diagonal liegende Ecken abgeschnitten 9">
            <a:extLst>
              <a:ext uri="{FF2B5EF4-FFF2-40B4-BE49-F238E27FC236}">
                <a16:creationId xmlns:a16="http://schemas.microsoft.com/office/drawing/2014/main" id="{5AA4D96A-07E4-44B2-9B51-9FF00E2AC6A5}"/>
              </a:ext>
            </a:extLst>
          </p:cNvPr>
          <p:cNvSpPr/>
          <p:nvPr/>
        </p:nvSpPr>
        <p:spPr>
          <a:xfrm>
            <a:off x="6160045" y="4272310"/>
            <a:ext cx="2381061" cy="733331"/>
          </a:xfrm>
          <a:prstGeom prst="snip2Diag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Production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assembling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1" name="Rechteck: diagonal liegende Ecken abgeschnitten 10">
            <a:extLst>
              <a:ext uri="{FF2B5EF4-FFF2-40B4-BE49-F238E27FC236}">
                <a16:creationId xmlns:a16="http://schemas.microsoft.com/office/drawing/2014/main" id="{AB2379A8-50E3-470D-90CD-7A2ED80A06E4}"/>
              </a:ext>
            </a:extLst>
          </p:cNvPr>
          <p:cNvSpPr/>
          <p:nvPr/>
        </p:nvSpPr>
        <p:spPr>
          <a:xfrm>
            <a:off x="8387154" y="3198431"/>
            <a:ext cx="2381061" cy="733331"/>
          </a:xfrm>
          <a:prstGeom prst="snip2Diag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Service- und After Sales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60ED4B4-1228-4640-B56A-7DE333C07E40}"/>
              </a:ext>
            </a:extLst>
          </p:cNvPr>
          <p:cNvSpPr txBox="1"/>
          <p:nvPr/>
        </p:nvSpPr>
        <p:spPr>
          <a:xfrm>
            <a:off x="5876924" y="2968611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endParaRPr kumimoji="0" lang="de-DE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973F3CC-2588-458F-9BA9-2262F328518D}"/>
              </a:ext>
            </a:extLst>
          </p:cNvPr>
          <p:cNvSpPr txBox="1"/>
          <p:nvPr/>
        </p:nvSpPr>
        <p:spPr>
          <a:xfrm>
            <a:off x="326749" y="2221275"/>
            <a:ext cx="3149876" cy="75375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600" dirty="0">
                <a:solidFill>
                  <a:srgbClr val="003D6A"/>
                </a:solidFill>
                <a:latin typeface="Fago Pro"/>
              </a:rPr>
              <a:t>10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specialists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600" dirty="0">
                <a:solidFill>
                  <a:srgbClr val="003D6A"/>
                </a:solidFill>
                <a:latin typeface="Fago Pro"/>
              </a:rPr>
              <a:t>2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product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areas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3D6A"/>
                </a:solidFill>
                <a:latin typeface="Fago Pro"/>
              </a:rPr>
              <a:t>Price indication and calculation in advance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053688D-ED0D-427E-9970-246B88A52CF7}"/>
              </a:ext>
            </a:extLst>
          </p:cNvPr>
          <p:cNvSpPr txBox="1"/>
          <p:nvPr/>
        </p:nvSpPr>
        <p:spPr>
          <a:xfrm>
            <a:off x="1974158" y="5112796"/>
            <a:ext cx="3886891" cy="12715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Central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coordination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Industry-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specific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requirements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management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Time/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cost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/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schedule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planning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435AD54-2A3A-4A6B-8FC1-19F1701701DD}"/>
              </a:ext>
            </a:extLst>
          </p:cNvPr>
          <p:cNvSpPr txBox="1"/>
          <p:nvPr/>
        </p:nvSpPr>
        <p:spPr>
          <a:xfrm>
            <a:off x="4686394" y="2359190"/>
            <a:ext cx="3886891" cy="127155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rgbClr val="003D6A"/>
                </a:solidFill>
                <a:latin typeface="Fago Pro"/>
              </a:rPr>
              <a:t>Concept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development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mechanic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/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hydraulic</a:t>
            </a:r>
            <a:endParaRPr lang="de-DE" dirty="0"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FEM-simulation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/>
            </a:pP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74497E9-5347-4310-B1C9-AF7C02E3AA28}"/>
              </a:ext>
            </a:extLst>
          </p:cNvPr>
          <p:cNvSpPr txBox="1"/>
          <p:nvPr/>
        </p:nvSpPr>
        <p:spPr>
          <a:xfrm>
            <a:off x="8311157" y="2225227"/>
            <a:ext cx="4101203" cy="96463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Support in 34 INTECs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Repair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-/Maintenance</a:t>
            </a: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Ad-hoc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service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during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br>
              <a:rPr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production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downtime</a:t>
            </a:r>
            <a:endParaRPr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EE90DC3-2828-4280-9545-108C4DC38FDD}"/>
              </a:ext>
            </a:extLst>
          </p:cNvPr>
          <p:cNvSpPr txBox="1"/>
          <p:nvPr/>
        </p:nvSpPr>
        <p:spPr>
          <a:xfrm>
            <a:off x="6243527" y="5077179"/>
            <a:ext cx="3886891" cy="12715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Highest quality standards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Production of small series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Worldwide supplier network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23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C568B-3971-46E5-949C-138C13E1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855056" cy="1020318"/>
          </a:xfrm>
        </p:spPr>
        <p:txBody>
          <a:bodyPr/>
          <a:lstStyle/>
          <a:p>
            <a:r>
              <a:rPr lang="en-US" dirty="0">
                <a:latin typeface="Fago Pro"/>
              </a:rPr>
              <a:t>Team Lead Technical Sales Engineering</a:t>
            </a:r>
            <a:br>
              <a:rPr lang="en-US" dirty="0">
                <a:latin typeface="Fago Pro"/>
              </a:rPr>
            </a:br>
            <a:r>
              <a:rPr lang="en-US" dirty="0">
                <a:latin typeface="Fago Pro"/>
              </a:rPr>
              <a:t>Clamping Technology</a:t>
            </a:r>
            <a:endParaRPr lang="de-DE" dirty="0">
              <a:latin typeface="Fago Pro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4FDC7-E661-4E51-8F3B-82BB3D0A77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 - 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B1A441E-2E4B-42B3-B002-82037B27BBF0}"/>
              </a:ext>
            </a:extLst>
          </p:cNvPr>
          <p:cNvSpPr txBox="1"/>
          <p:nvPr/>
        </p:nvSpPr>
        <p:spPr>
          <a:xfrm>
            <a:off x="3866954" y="2170170"/>
            <a:ext cx="4196656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Thomas Marschollek</a:t>
            </a:r>
            <a:endParaRPr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+49-7133-103-2600</a:t>
            </a:r>
            <a:endParaRPr lang="de-DE"/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+49-160-2251271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err="1">
                <a:solidFill>
                  <a:srgbClr val="003D6A"/>
                </a:solidFill>
                <a:ea typeface="+mn-lt"/>
                <a:cs typeface="+mn-lt"/>
              </a:rPr>
              <a:t>thomas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r>
              <a:rPr lang="de-DE" sz="1600" err="1">
                <a:solidFill>
                  <a:srgbClr val="003D6A"/>
                </a:solidFill>
                <a:ea typeface="+mn-lt"/>
                <a:cs typeface="+mn-lt"/>
              </a:rPr>
              <a:t>marschollek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5F13A7-C284-E0E5-68CE-776501919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6" t="2184" r="5161" b="142"/>
          <a:stretch/>
        </p:blipFill>
        <p:spPr>
          <a:xfrm>
            <a:off x="658814" y="2176581"/>
            <a:ext cx="2451010" cy="252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60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Kleidung, Menschliches Gesicht, Person, Gebäude enthält.&#10;&#10;Automatisch generierte Beschreibung">
            <a:extLst>
              <a:ext uri="{FF2B5EF4-FFF2-40B4-BE49-F238E27FC236}">
                <a16:creationId xmlns:a16="http://schemas.microsoft.com/office/drawing/2014/main" id="{A672E831-6F4C-4A41-DBCF-21D5C1558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r="15708"/>
          <a:stretch/>
        </p:blipFill>
        <p:spPr>
          <a:xfrm>
            <a:off x="655831" y="3456235"/>
            <a:ext cx="1445230" cy="1410983"/>
          </a:xfrm>
          <a:prstGeom prst="rect">
            <a:avLst/>
          </a:prstGeom>
        </p:spPr>
      </p:pic>
      <p:pic>
        <p:nvPicPr>
          <p:cNvPr id="12" name="Grafik 11" descr="Ein Bild, das Shirt, Person, Menschliches Gesicht, Kleidung enthält.&#10;&#10;Automatisch generierte Beschreibung">
            <a:extLst>
              <a:ext uri="{FF2B5EF4-FFF2-40B4-BE49-F238E27FC236}">
                <a16:creationId xmlns:a16="http://schemas.microsoft.com/office/drawing/2014/main" id="{F7C12686-DD3D-F6CD-1038-2858586517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r="12522"/>
          <a:stretch/>
        </p:blipFill>
        <p:spPr>
          <a:xfrm>
            <a:off x="655831" y="1884447"/>
            <a:ext cx="1445230" cy="1410983"/>
          </a:xfrm>
          <a:prstGeom prst="rect">
            <a:avLst/>
          </a:prstGeom>
        </p:spPr>
      </p:pic>
      <p:pic>
        <p:nvPicPr>
          <p:cNvPr id="20" name="Grafik 19" descr="Ein Bild, das Menschliches Gesicht, Kleidung, Person, Shirt enthält.&#10;&#10;Automatisch generierte Beschreibung">
            <a:extLst>
              <a:ext uri="{FF2B5EF4-FFF2-40B4-BE49-F238E27FC236}">
                <a16:creationId xmlns:a16="http://schemas.microsoft.com/office/drawing/2014/main" id="{71540E02-3D15-4F16-0146-3CF581499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r="14604"/>
          <a:stretch/>
        </p:blipFill>
        <p:spPr>
          <a:xfrm>
            <a:off x="6512102" y="5028020"/>
            <a:ext cx="1445230" cy="1410983"/>
          </a:xfrm>
          <a:prstGeom prst="rect">
            <a:avLst/>
          </a:prstGeom>
        </p:spPr>
      </p:pic>
      <p:pic>
        <p:nvPicPr>
          <p:cNvPr id="22" name="Grafik 21" descr="Ein Bild, das Kleidung, Menschliches Gesicht, Person, Shirt enthält.&#10;&#10;Automatisch generierte Beschreibung">
            <a:extLst>
              <a:ext uri="{FF2B5EF4-FFF2-40B4-BE49-F238E27FC236}">
                <a16:creationId xmlns:a16="http://schemas.microsoft.com/office/drawing/2014/main" id="{71712BB6-AD77-A547-9371-109E891171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r="11601"/>
          <a:stretch/>
        </p:blipFill>
        <p:spPr>
          <a:xfrm>
            <a:off x="655831" y="5028021"/>
            <a:ext cx="1445230" cy="1410983"/>
          </a:xfrm>
          <a:prstGeom prst="rect">
            <a:avLst/>
          </a:prstGeom>
        </p:spPr>
      </p:pic>
      <p:pic>
        <p:nvPicPr>
          <p:cNvPr id="24" name="Grafik 23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D371A924-9CFF-B667-3C55-FB0CEF0B17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13682"/>
          <a:stretch/>
        </p:blipFill>
        <p:spPr>
          <a:xfrm>
            <a:off x="6512102" y="3456234"/>
            <a:ext cx="1445230" cy="1410983"/>
          </a:xfrm>
          <a:prstGeom prst="rect">
            <a:avLst/>
          </a:prstGeom>
        </p:spPr>
      </p:pic>
      <p:pic>
        <p:nvPicPr>
          <p:cNvPr id="26" name="Grafik 25" descr="Ein Bild, das Menschliches Gesicht, Person, Shirt, Lächeln enthält.&#10;&#10;Automatisch generierte Beschreibung">
            <a:extLst>
              <a:ext uri="{FF2B5EF4-FFF2-40B4-BE49-F238E27FC236}">
                <a16:creationId xmlns:a16="http://schemas.microsoft.com/office/drawing/2014/main" id="{8F397D8A-783B-78E1-C2A0-2ACB1CFEA2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8097"/>
          <a:stretch/>
        </p:blipFill>
        <p:spPr>
          <a:xfrm>
            <a:off x="6512100" y="1880366"/>
            <a:ext cx="1445231" cy="14435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5C568B-3971-46E5-949C-138C13E11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Fago Pro"/>
              </a:rPr>
              <a:t>Team </a:t>
            </a:r>
            <a:r>
              <a:rPr lang="en-US" dirty="0">
                <a:latin typeface="Fago Pro"/>
              </a:rPr>
              <a:t>Technical Sales Hydraulic Expansion Technology Clamping Technology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EC166D0-E944-4440-99EB-B9A764FAF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4FDC7-E661-4E51-8F3B-82BB3D0A77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 Engineering - 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32FF783-BB3D-4513-893E-6CD9CBB28672}"/>
              </a:ext>
            </a:extLst>
          </p:cNvPr>
          <p:cNvSpPr txBox="1"/>
          <p:nvPr/>
        </p:nvSpPr>
        <p:spPr>
          <a:xfrm>
            <a:off x="8066002" y="1883989"/>
            <a:ext cx="3059939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Magnus Deyhle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>
                <a:solidFill>
                  <a:srgbClr val="003D6A"/>
                </a:solidFill>
              </a:rPr>
              <a:t>+49-7133-103-3298</a:t>
            </a: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magnus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deyhle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486EBF7E-2FFC-40DC-99BF-5238848937A5}"/>
              </a:ext>
            </a:extLst>
          </p:cNvPr>
          <p:cNvSpPr txBox="1"/>
          <p:nvPr/>
        </p:nvSpPr>
        <p:spPr>
          <a:xfrm>
            <a:off x="2188796" y="3456683"/>
            <a:ext cx="2952616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Klaus Fein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+49-7133-103-2520/-2518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klaus.fein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2A28908B-4195-4E2A-9DA1-3EF7A462B37F}"/>
              </a:ext>
            </a:extLst>
          </p:cNvPr>
          <p:cNvSpPr txBox="1"/>
          <p:nvPr/>
        </p:nvSpPr>
        <p:spPr>
          <a:xfrm>
            <a:off x="2190129" y="5032996"/>
            <a:ext cx="3214121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Thomas Schinagel</a:t>
            </a:r>
            <a:endParaRPr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+49-7133-103-2400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+49-151-12001478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thomas.schinagel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B1A441E-2E4B-42B3-B002-82037B27BBF0}"/>
              </a:ext>
            </a:extLst>
          </p:cNvPr>
          <p:cNvSpPr txBox="1"/>
          <p:nvPr/>
        </p:nvSpPr>
        <p:spPr>
          <a:xfrm>
            <a:off x="2191425" y="1880366"/>
            <a:ext cx="3220925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Gunter Praxmarer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+49-7133-103-2780/-2836</a:t>
            </a:r>
            <a:endParaRPr lang="de-DE"/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+49-171-9794454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gunter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praxmarer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7BF6754-DD5C-42E8-A503-D4D556BB0686}"/>
              </a:ext>
            </a:extLst>
          </p:cNvPr>
          <p:cNvSpPr txBox="1"/>
          <p:nvPr/>
        </p:nvSpPr>
        <p:spPr>
          <a:xfrm>
            <a:off x="8066001" y="3423547"/>
            <a:ext cx="3256119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Thomas Siemens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+49-7133-103-3041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thomas.siemens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6FAA633-4C3F-CAB0-747E-B6269E56692D}"/>
              </a:ext>
            </a:extLst>
          </p:cNvPr>
          <p:cNvSpPr txBox="1"/>
          <p:nvPr/>
        </p:nvSpPr>
        <p:spPr>
          <a:xfrm>
            <a:off x="8066001" y="5028020"/>
            <a:ext cx="3256119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Norman Rost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+49-7133-103-2472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norman.rost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1067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95C60-E339-2CD3-65B2-D99908099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Menschliches Gesicht, Person, Shirt, Kleidung enthält.&#10;&#10;Automatisch generierte Beschreibung">
            <a:extLst>
              <a:ext uri="{FF2B5EF4-FFF2-40B4-BE49-F238E27FC236}">
                <a16:creationId xmlns:a16="http://schemas.microsoft.com/office/drawing/2014/main" id="{1BADC7E8-74F8-E7A1-BD9E-6A1899529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r="13174"/>
          <a:stretch/>
        </p:blipFill>
        <p:spPr>
          <a:xfrm>
            <a:off x="655834" y="1876704"/>
            <a:ext cx="1445230" cy="1418400"/>
          </a:xfrm>
          <a:prstGeom prst="rect">
            <a:avLst/>
          </a:prstGeom>
        </p:spPr>
      </p:pic>
      <p:pic>
        <p:nvPicPr>
          <p:cNvPr id="9" name="Grafik 8" descr="Ein Bild, das Person, Shirt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508D1D91-D5C2-9BF7-6B72-E6F29A1E9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r="13003"/>
          <a:stretch/>
        </p:blipFill>
        <p:spPr>
          <a:xfrm>
            <a:off x="6512103" y="1883989"/>
            <a:ext cx="1445230" cy="1410983"/>
          </a:xfrm>
          <a:prstGeom prst="rect">
            <a:avLst/>
          </a:prstGeom>
        </p:spPr>
      </p:pic>
      <p:pic>
        <p:nvPicPr>
          <p:cNvPr id="12" name="Grafik 11" descr="Ein Bild, das Menschliches Gesicht, Person, Kleidung, Shirt enthält.&#10;&#10;Automatisch generierte Beschreibung">
            <a:extLst>
              <a:ext uri="{FF2B5EF4-FFF2-40B4-BE49-F238E27FC236}">
                <a16:creationId xmlns:a16="http://schemas.microsoft.com/office/drawing/2014/main" id="{BD2FF284-BE15-478B-BAA4-5C84557BE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5" r="7237"/>
          <a:stretch/>
        </p:blipFill>
        <p:spPr>
          <a:xfrm>
            <a:off x="6512103" y="3463022"/>
            <a:ext cx="1445230" cy="1407780"/>
          </a:xfrm>
          <a:prstGeom prst="rect">
            <a:avLst/>
          </a:prstGeom>
        </p:spPr>
      </p:pic>
      <p:pic>
        <p:nvPicPr>
          <p:cNvPr id="15" name="Grafik 14" descr="Ein Bild, das Menschliches Gesicht, Kleidung, Person, Gebäude enthält.&#10;&#10;Automatisch generierte Beschreibung">
            <a:extLst>
              <a:ext uri="{FF2B5EF4-FFF2-40B4-BE49-F238E27FC236}">
                <a16:creationId xmlns:a16="http://schemas.microsoft.com/office/drawing/2014/main" id="{ABA87E8E-3F58-DE41-A84E-F69CE7B74C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t="-15" r="11165" b="15"/>
          <a:stretch/>
        </p:blipFill>
        <p:spPr>
          <a:xfrm>
            <a:off x="655831" y="3463022"/>
            <a:ext cx="1445231" cy="14114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782F08-7928-FF91-D8E2-1EC6E31F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Fago Pro"/>
              </a:rPr>
              <a:t>Team Technical Sales Chuck Jaws</a:t>
            </a:r>
            <a:br>
              <a:rPr lang="de-DE" dirty="0">
                <a:latin typeface="Fago Pro"/>
              </a:rPr>
            </a:br>
            <a:r>
              <a:rPr lang="en-US" dirty="0">
                <a:latin typeface="Fago Pro"/>
              </a:rPr>
              <a:t>Clamping Technology</a:t>
            </a:r>
            <a:br>
              <a:rPr lang="de-DE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B63E54B-D05B-300F-7AAB-AE3CC74BA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095C65-D613-4D88-57EB-3675C7EF4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 Engineering - 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A6A811-BA2F-C62D-15C9-2013780DD942}"/>
              </a:ext>
            </a:extLst>
          </p:cNvPr>
          <p:cNvSpPr txBox="1"/>
          <p:nvPr/>
        </p:nvSpPr>
        <p:spPr>
          <a:xfrm>
            <a:off x="8066002" y="1883989"/>
            <a:ext cx="3177996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Markus Wimmer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+49-7133-103-2161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markus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wimmer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09E870E-B768-5D23-3671-A5DD68F43F2A}"/>
              </a:ext>
            </a:extLst>
          </p:cNvPr>
          <p:cNvSpPr txBox="1"/>
          <p:nvPr/>
        </p:nvSpPr>
        <p:spPr>
          <a:xfrm>
            <a:off x="2188796" y="3456683"/>
            <a:ext cx="2952616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Isabel Conzatti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+49-7133-103-2031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+49-151-46265580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isabel.conzatti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178CA0C-3B95-50CF-8491-3C0F79FAAD47}"/>
              </a:ext>
            </a:extLst>
          </p:cNvPr>
          <p:cNvSpPr txBox="1"/>
          <p:nvPr/>
        </p:nvSpPr>
        <p:spPr>
          <a:xfrm>
            <a:off x="2191425" y="1880366"/>
            <a:ext cx="2952616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Fabian Eißele</a:t>
            </a:r>
            <a:endParaRPr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+49-7133-103-2951</a:t>
            </a:r>
            <a:endParaRPr lang="de-DE"/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+49-160-93146561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Tx/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fabian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eissele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6183D31-5711-99DB-18F5-DEF248E77A5F}"/>
              </a:ext>
            </a:extLst>
          </p:cNvPr>
          <p:cNvSpPr txBox="1"/>
          <p:nvPr/>
        </p:nvSpPr>
        <p:spPr>
          <a:xfrm>
            <a:off x="8066003" y="3461457"/>
            <a:ext cx="3287172" cy="146384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Mustafa Benali</a:t>
            </a:r>
            <a:endParaRPr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+49-7133-103-2224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mustafa.benali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650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EF95DFF2-9D3E-4F53-942F-B145F8BBF9D3}"/>
              </a:ext>
            </a:extLst>
          </p:cNvPr>
          <p:cNvCxnSpPr>
            <a:cxnSpLocks/>
          </p:cNvCxnSpPr>
          <p:nvPr/>
        </p:nvCxnSpPr>
        <p:spPr>
          <a:xfrm flipH="1">
            <a:off x="-185669" y="3955291"/>
            <a:ext cx="2442773" cy="223595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C01D72E0-4105-4762-A775-C5E4B2FC927D}"/>
              </a:ext>
            </a:extLst>
          </p:cNvPr>
          <p:cNvCxnSpPr>
            <a:cxnSpLocks/>
          </p:cNvCxnSpPr>
          <p:nvPr/>
        </p:nvCxnSpPr>
        <p:spPr>
          <a:xfrm flipV="1">
            <a:off x="3120707" y="2991320"/>
            <a:ext cx="2307162" cy="84038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437686" cy="1020318"/>
          </a:xfrm>
        </p:spPr>
        <p:txBody>
          <a:bodyPr/>
          <a:lstStyle/>
          <a:p>
            <a:r>
              <a:rPr lang="en-US" dirty="0">
                <a:latin typeface="Fago Pro"/>
              </a:rPr>
              <a:t>Customized products and systems from batch size 1 at the most attractive price and delivery time</a:t>
            </a:r>
            <a:br>
              <a:rPr lang="de-DE" dirty="0">
                <a:latin typeface="Fago Pro"/>
              </a:rPr>
            </a:br>
            <a:endParaRPr lang="de-DE" dirty="0">
              <a:latin typeface="Fago Pro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SCHUNK Engineering - Konfigurierbare Produkte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8321A60-8001-4F32-A15A-D784246D888E}"/>
              </a:ext>
            </a:extLst>
          </p:cNvPr>
          <p:cNvCxnSpPr>
            <a:cxnSpLocks/>
          </p:cNvCxnSpPr>
          <p:nvPr/>
        </p:nvCxnSpPr>
        <p:spPr>
          <a:xfrm>
            <a:off x="3120707" y="4039933"/>
            <a:ext cx="1478211" cy="941424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B5DF026D-3E24-44A5-BD1A-8F88D61922CD}"/>
              </a:ext>
            </a:extLst>
          </p:cNvPr>
          <p:cNvGrpSpPr/>
          <p:nvPr/>
        </p:nvGrpSpPr>
        <p:grpSpPr>
          <a:xfrm>
            <a:off x="1793960" y="3322622"/>
            <a:ext cx="1706844" cy="1276538"/>
            <a:chOff x="1793960" y="3322622"/>
            <a:chExt cx="1706844" cy="1276538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77FBA54-F021-4423-A693-9819ABF02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3960" y="3322622"/>
              <a:ext cx="1515885" cy="1276538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F3E6740A-71EF-461A-94AD-3A1AFE94D5B0}"/>
                </a:ext>
              </a:extLst>
            </p:cNvPr>
            <p:cNvSpPr txBox="1"/>
            <p:nvPr/>
          </p:nvSpPr>
          <p:spPr>
            <a:xfrm>
              <a:off x="1898340" y="4041566"/>
              <a:ext cx="1602464" cy="2855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schunk.com</a:t>
              </a: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D55A94FA-3C28-AC5B-A253-CE1F76580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78" t="-3197" r="36864" b="3197"/>
          <a:stretch/>
        </p:blipFill>
        <p:spPr bwMode="auto">
          <a:xfrm>
            <a:off x="4617633" y="4492038"/>
            <a:ext cx="1946421" cy="20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easyJAW">
            <a:extLst>
              <a:ext uri="{FF2B5EF4-FFF2-40B4-BE49-F238E27FC236}">
                <a16:creationId xmlns:a16="http://schemas.microsoft.com/office/drawing/2014/main" id="{02DA0A3C-5806-ECC6-F2BC-795ADDBA6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2" b="91098" l="9850" r="89983">
                        <a14:foregroundMark x1="43072" y1="91098" x2="55426" y2="90504"/>
                        <a14:foregroundMark x1="22037" y1="40950" x2="20868" y2="38872"/>
                        <a14:foregroundMark x1="31553" y1="31157" x2="31553" y2="31157"/>
                        <a14:foregroundMark x1="35893" y1="25519" x2="35893" y2="25519"/>
                        <a14:foregroundMark x1="65776" y1="28190" x2="65776" y2="28190"/>
                        <a14:foregroundMark x1="56093" y1="20772" x2="56093" y2="20772"/>
                        <a14:foregroundMark x1="69449" y1="32047" x2="69449" y2="32047"/>
                        <a14:foregroundMark x1="64107" y1="24926" x2="64107" y2="24926"/>
                        <a14:foregroundMark x1="21369" y1="54896" x2="21369" y2="54896"/>
                        <a14:foregroundMark x1="21369" y1="52819" x2="21369" y2="52819"/>
                        <a14:foregroundMark x1="34057" y1="23442" x2="34057" y2="23442"/>
                        <a14:foregroundMark x1="21703" y1="30267" x2="21703" y2="3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82" y="1758406"/>
            <a:ext cx="3909067" cy="219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346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062F9B1-9D01-44D9-AD5D-7A3FA5AFE6D1}">
  <we:reference id="ea4a38c2-de38-11e9-a1c6-00155de8db01" version="1.2.0.2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2d3ed10-cb0a-4b0f-a4f5-8f42e52865dd">
      <UserInfo>
        <DisplayName>Muras, Timo</DisplayName>
        <AccountId>46</AccountId>
        <AccountType/>
      </UserInfo>
      <UserInfo>
        <DisplayName>Hanselmann, Markus</DisplayName>
        <AccountId>47</AccountId>
        <AccountType/>
      </UserInfo>
      <UserInfo>
        <DisplayName>Langer, Lukas</DisplayName>
        <AccountId>69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F4ED7DFB86FA40BE02696CCA90DBC2" ma:contentTypeVersion="6" ma:contentTypeDescription="Ein neues Dokument erstellen." ma:contentTypeScope="" ma:versionID="fa97223ccb325ed110cce73ce6292578">
  <xsd:schema xmlns:xsd="http://www.w3.org/2001/XMLSchema" xmlns:xs="http://www.w3.org/2001/XMLSchema" xmlns:p="http://schemas.microsoft.com/office/2006/metadata/properties" xmlns:ns2="1e615603-9708-4ccc-9aff-6d123bd09acb" xmlns:ns3="c2d3ed10-cb0a-4b0f-a4f5-8f42e52865dd" targetNamespace="http://schemas.microsoft.com/office/2006/metadata/properties" ma:root="true" ma:fieldsID="6858845a8792ffa7e10f7f0d26facab9" ns2:_="" ns3:_="">
    <xsd:import namespace="1e615603-9708-4ccc-9aff-6d123bd09acb"/>
    <xsd:import namespace="c2d3ed10-cb0a-4b0f-a4f5-8f42e52865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15603-9708-4ccc-9aff-6d123bd09a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3ed10-cb0a-4b0f-a4f5-8f42e52865d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CCCA46-6503-496E-AF88-A10B9A9F4427}">
  <ds:schemaRefs>
    <ds:schemaRef ds:uri="http://schemas.microsoft.com/office/2006/documentManagement/types"/>
    <ds:schemaRef ds:uri="1e615603-9708-4ccc-9aff-6d123bd09acb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2d3ed10-cb0a-4b0f-a4f5-8f42e52865d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7DB7632-191E-42A4-95E1-F49D464E1F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F91705-5335-452A-82A9-79B85FD328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615603-9708-4ccc-9aff-6d123bd09acb"/>
    <ds:schemaRef ds:uri="c2d3ed10-cb0a-4b0f-a4f5-8f42e52865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2013</Words>
  <Application>Microsoft Office PowerPoint</Application>
  <PresentationFormat>Breitbild</PresentationFormat>
  <Paragraphs>519</Paragraphs>
  <Slides>27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5" baseType="lpstr">
      <vt:lpstr>Wingdings</vt:lpstr>
      <vt:lpstr>Courier New</vt:lpstr>
      <vt:lpstr>Arial</vt:lpstr>
      <vt:lpstr>Fago Pro</vt:lpstr>
      <vt:lpstr>Aptos</vt:lpstr>
      <vt:lpstr>Symbol</vt:lpstr>
      <vt:lpstr>Calibri</vt:lpstr>
      <vt:lpstr>Office</vt:lpstr>
      <vt:lpstr>SCHUNK Engineering</vt:lpstr>
      <vt:lpstr>SCHUNK Engineering:  Customized large-scale projects and product  configurators</vt:lpstr>
      <vt:lpstr>Your success factors: Professional project management and the highest level of technological expertise</vt:lpstr>
      <vt:lpstr>4 Levels of partnership - SCHUNK offers more</vt:lpstr>
      <vt:lpstr>52 employees  - one goal: Making your project a success</vt:lpstr>
      <vt:lpstr>Team Lead Technical Sales Engineering Clamping Technology</vt:lpstr>
      <vt:lpstr>Team Technical Sales Hydraulic Expansion Technology Clamping Technology </vt:lpstr>
      <vt:lpstr>Team Technical Sales Chuck Jaws Clamping Technology </vt:lpstr>
      <vt:lpstr>Customized products and systems from batch size 1 at the most attractive price and delivery time </vt:lpstr>
      <vt:lpstr>Why configuration?</vt:lpstr>
      <vt:lpstr>EasyJAW</vt:lpstr>
      <vt:lpstr>Customized components</vt:lpstr>
      <vt:lpstr>Hydraulic expansion arbor Clamping of turbine rotors </vt:lpstr>
      <vt:lpstr>Hydraulic expansion arbor with pendelum end stop Pendelanschlag Clamping of rotator stacks </vt:lpstr>
      <vt:lpstr>Hydraulic clamping chuck Clamping of rotary workpieces</vt:lpstr>
      <vt:lpstr>Hydraulic clamping device Clamping of planetary gear carriers </vt:lpstr>
      <vt:lpstr>Mechanical clamping arbor Inside clamping of rotary workpieces</vt:lpstr>
      <vt:lpstr>Mechanical clamping chuck Outer clamping of rotary workpieces</vt:lpstr>
      <vt:lpstr>Membran chuck for outer clamping High precision clamping of short workpieces</vt:lpstr>
      <vt:lpstr>Micro-adjustment fixture for glue joint scraper</vt:lpstr>
      <vt:lpstr>Hard pendulum jaws for inner clamping Clamping of car rims for turning operations</vt:lpstr>
      <vt:lpstr>Pendulum jaws and workpiece end stop Clamping of sliding sleeves</vt:lpstr>
      <vt:lpstr>Segmented aluminum jaws for outer clamping Clamping of compressor wheels</vt:lpstr>
      <vt:lpstr>Workpiece end stop ring For axial locating of Workpieces in the chuck </vt:lpstr>
      <vt:lpstr>Qucik change jaws for outer clamping Clamping of housing parts </vt:lpstr>
      <vt:lpstr>Customized application Clamping of crane hooks</vt:lpstr>
      <vt:lpstr>Special jaws for inside clamping For clamping a housing cover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Hanselmann, Markus</cp:lastModifiedBy>
  <cp:revision>120</cp:revision>
  <cp:lastPrinted>2022-12-12T08:48:42Z</cp:lastPrinted>
  <dcterms:created xsi:type="dcterms:W3CDTF">2022-07-14T15:38:34Z</dcterms:created>
  <dcterms:modified xsi:type="dcterms:W3CDTF">2024-05-29T05:36:11Z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0x01010090F4ED7DFB86FA40BE02696CCA90DBC2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</Properties>
</file>