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6" Type="http://schemas.openxmlformats.org/officeDocument/2006/relationships/custom-properties" Target="docProps/custom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4"/>
  </p:sldMasterIdLst>
  <p:notesMasterIdLst>
    <p:notesMasterId r:id="rId33"/>
  </p:notesMasterIdLst>
  <p:sldIdLst>
    <p:sldId id="258" r:id="rId5"/>
    <p:sldId id="6089" r:id="rId6"/>
    <p:sldId id="6090" r:id="rId7"/>
    <p:sldId id="6399" r:id="rId8"/>
    <p:sldId id="6091" r:id="rId9"/>
    <p:sldId id="6128" r:id="rId10"/>
    <p:sldId id="6092" r:id="rId11"/>
    <p:sldId id="6095" r:id="rId12"/>
    <p:sldId id="5980" r:id="rId13"/>
    <p:sldId id="3460" r:id="rId14"/>
    <p:sldId id="5991" r:id="rId15"/>
    <p:sldId id="6073" r:id="rId16"/>
    <p:sldId id="6102" r:id="rId17"/>
    <p:sldId id="6033" r:id="rId18"/>
    <p:sldId id="6103" r:id="rId19"/>
    <p:sldId id="6101" r:id="rId20"/>
    <p:sldId id="6104" r:id="rId21"/>
    <p:sldId id="6105" r:id="rId22"/>
    <p:sldId id="6106" r:id="rId23"/>
    <p:sldId id="6107" r:id="rId24"/>
    <p:sldId id="6111" r:id="rId25"/>
    <p:sldId id="6119" r:id="rId26"/>
    <p:sldId id="6113" r:id="rId27"/>
    <p:sldId id="6134" r:id="rId28"/>
    <p:sldId id="6108" r:id="rId29"/>
    <p:sldId id="6118" r:id="rId30"/>
    <p:sldId id="6129" r:id="rId31"/>
    <p:sldId id="6400" r:id="rId32"/>
  </p:sldIdLst>
  <p:sldSz cx="12192000" cy="6858000"/>
  <p:notesSz cx="9926638" cy="6797675"/>
  <p:embeddedFontLst>
    <p:embeddedFont>
      <p:font typeface="Fago Pro" panose="02000506040000020004" pitchFamily="2" charset="0"/>
      <p:regular r:id="rId34"/>
      <p:bold r:id="rId35"/>
      <p:italic r:id="rId36"/>
      <p:boldItalic r:id="rId37"/>
    </p:embeddedFont>
  </p:embeddedFontLst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feifer, Alexander" initials="PA" lastIdx="1" clrIdx="0">
    <p:extLst>
      <p:ext uri="{19B8F6BF-5375-455C-9EA6-DF929625EA0E}">
        <p15:presenceInfo xmlns:p15="http://schemas.microsoft.com/office/powerpoint/2012/main" userId="S::alexander.pfeifer@de.schunk.com::4c6a4c94-d5bb-4e2a-b715-9f960b6d207b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3E3E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C1BD8F2-3762-4AEB-B2EE-A483992C1CAE}" v="1" dt="2024-05-29T05:10:46.699"/>
    <p1510:client id="{59261807-7251-4D4A-80DC-69B6BE4C1B87}" v="5" dt="2024-05-29T05:38:04.03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Keine Formatvorlage, kein Ras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1" d="100"/>
          <a:sy n="101" d="100"/>
        </p:scale>
        <p:origin x="87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3570"/>
    </p:cViewPr>
  </p:sorter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font" Target="fonts/font1.fntdata"/><Relationship Id="rId42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notesMaster" Target="notesMasters/notesMaster1.xml"/><Relationship Id="rId38" Type="http://schemas.openxmlformats.org/officeDocument/2006/relationships/commentAuthors" Target="comment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font" Target="fonts/font4.fntdata"/><Relationship Id="rId40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font" Target="fonts/font3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font" Target="fonts/font2.fntdata"/><Relationship Id="rId43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anselmann, Markus" userId="029d1f02-3ca2-4544-88e9-d09c85e465e7" providerId="ADAL" clId="{C88B3716-BCF0-4337-9DEE-7FBB8E849266}"/>
    <pc:docChg chg="custSel addSld modSld">
      <pc:chgData name="Hanselmann, Markus" userId="029d1f02-3ca2-4544-88e9-d09c85e465e7" providerId="ADAL" clId="{C88B3716-BCF0-4337-9DEE-7FBB8E849266}" dt="2024-05-29T05:16:04.634" v="1" actId="700"/>
      <pc:docMkLst>
        <pc:docMk/>
      </pc:docMkLst>
      <pc:sldChg chg="delSp modSp new mod modClrScheme chgLayout">
        <pc:chgData name="Hanselmann, Markus" userId="029d1f02-3ca2-4544-88e9-d09c85e465e7" providerId="ADAL" clId="{C88B3716-BCF0-4337-9DEE-7FBB8E849266}" dt="2024-05-29T05:16:04.634" v="1" actId="700"/>
        <pc:sldMkLst>
          <pc:docMk/>
          <pc:sldMk cId="2941718018" sldId="6400"/>
        </pc:sldMkLst>
        <pc:spChg chg="del">
          <ac:chgData name="Hanselmann, Markus" userId="029d1f02-3ca2-4544-88e9-d09c85e465e7" providerId="ADAL" clId="{C88B3716-BCF0-4337-9DEE-7FBB8E849266}" dt="2024-05-29T05:16:04.634" v="1" actId="700"/>
          <ac:spMkLst>
            <pc:docMk/>
            <pc:sldMk cId="2941718018" sldId="6400"/>
            <ac:spMk id="2" creationId="{4BECE4E1-DB03-EA66-A929-B3C26ADCF139}"/>
          </ac:spMkLst>
        </pc:spChg>
        <pc:spChg chg="mod ord">
          <ac:chgData name="Hanselmann, Markus" userId="029d1f02-3ca2-4544-88e9-d09c85e465e7" providerId="ADAL" clId="{C88B3716-BCF0-4337-9DEE-7FBB8E849266}" dt="2024-05-29T05:16:04.634" v="1" actId="700"/>
          <ac:spMkLst>
            <pc:docMk/>
            <pc:sldMk cId="2941718018" sldId="6400"/>
            <ac:spMk id="3" creationId="{A0F08BBE-297E-B464-CAD4-4A5575F94BA7}"/>
          </ac:spMkLst>
        </pc:spChg>
        <pc:spChg chg="del">
          <ac:chgData name="Hanselmann, Markus" userId="029d1f02-3ca2-4544-88e9-d09c85e465e7" providerId="ADAL" clId="{C88B3716-BCF0-4337-9DEE-7FBB8E849266}" dt="2024-05-29T05:16:04.634" v="1" actId="700"/>
          <ac:spMkLst>
            <pc:docMk/>
            <pc:sldMk cId="2941718018" sldId="6400"/>
            <ac:spMk id="4" creationId="{032D46AA-3F7D-FBD5-2D6F-6B6DE859A394}"/>
          </ac:spMkLst>
        </pc:spChg>
        <pc:spChg chg="del">
          <ac:chgData name="Hanselmann, Markus" userId="029d1f02-3ca2-4544-88e9-d09c85e465e7" providerId="ADAL" clId="{C88B3716-BCF0-4337-9DEE-7FBB8E849266}" dt="2024-05-29T05:16:04.634" v="1" actId="700"/>
          <ac:spMkLst>
            <pc:docMk/>
            <pc:sldMk cId="2941718018" sldId="6400"/>
            <ac:spMk id="5" creationId="{844648D3-DD52-0F14-A101-BED30169894C}"/>
          </ac:spMkLst>
        </pc:spChg>
      </pc:sldChg>
    </pc:docChg>
  </pc:docChgLst>
  <pc:docChgLst>
    <pc:chgData name="Hanselmann, Markus" userId="029d1f02-3ca2-4544-88e9-d09c85e465e7" providerId="ADAL" clId="{0C1BD8F2-3762-4AEB-B2EE-A483992C1CAE}"/>
    <pc:docChg chg="addSld delSld modSld">
      <pc:chgData name="Hanselmann, Markus" userId="029d1f02-3ca2-4544-88e9-d09c85e465e7" providerId="ADAL" clId="{0C1BD8F2-3762-4AEB-B2EE-A483992C1CAE}" dt="2024-05-29T05:10:52.970" v="1" actId="47"/>
      <pc:docMkLst>
        <pc:docMk/>
      </pc:docMkLst>
      <pc:sldChg chg="del">
        <pc:chgData name="Hanselmann, Markus" userId="029d1f02-3ca2-4544-88e9-d09c85e465e7" providerId="ADAL" clId="{0C1BD8F2-3762-4AEB-B2EE-A483992C1CAE}" dt="2024-05-29T05:10:52.970" v="1" actId="47"/>
        <pc:sldMkLst>
          <pc:docMk/>
          <pc:sldMk cId="2257610290" sldId="285"/>
        </pc:sldMkLst>
      </pc:sldChg>
      <pc:sldChg chg="add">
        <pc:chgData name="Hanselmann, Markus" userId="029d1f02-3ca2-4544-88e9-d09c85e465e7" providerId="ADAL" clId="{0C1BD8F2-3762-4AEB-B2EE-A483992C1CAE}" dt="2024-05-29T05:10:46.695" v="0"/>
        <pc:sldMkLst>
          <pc:docMk/>
          <pc:sldMk cId="2730248782" sldId="6399"/>
        </pc:sldMkLst>
      </pc:sldChg>
    </pc:docChg>
  </pc:docChgLst>
  <pc:docChgLst>
    <pc:chgData name="Marschollek, Thomas" userId="S::thomas.marschollek@de.schunk.com::04e86899-59f3-4c98-913d-692a51d6ec29" providerId="AD" clId="Web-{4319D391-D12D-1DDA-A463-8CBF0EB6394F}"/>
    <pc:docChg chg="modSld">
      <pc:chgData name="Marschollek, Thomas" userId="S::thomas.marschollek@de.schunk.com::04e86899-59f3-4c98-913d-692a51d6ec29" providerId="AD" clId="Web-{4319D391-D12D-1DDA-A463-8CBF0EB6394F}" dt="2024-04-19T08:05:39.371" v="4" actId="20577"/>
      <pc:docMkLst>
        <pc:docMk/>
      </pc:docMkLst>
      <pc:sldChg chg="modSp">
        <pc:chgData name="Marschollek, Thomas" userId="S::thomas.marschollek@de.schunk.com::04e86899-59f3-4c98-913d-692a51d6ec29" providerId="AD" clId="Web-{4319D391-D12D-1DDA-A463-8CBF0EB6394F}" dt="2024-04-19T08:05:39.371" v="4" actId="20577"/>
        <pc:sldMkLst>
          <pc:docMk/>
          <pc:sldMk cId="3455935817" sldId="6102"/>
        </pc:sldMkLst>
        <pc:spChg chg="mod">
          <ac:chgData name="Marschollek, Thomas" userId="S::thomas.marschollek@de.schunk.com::04e86899-59f3-4c98-913d-692a51d6ec29" providerId="AD" clId="Web-{4319D391-D12D-1DDA-A463-8CBF0EB6394F}" dt="2024-04-19T08:05:39.371" v="4" actId="20577"/>
          <ac:spMkLst>
            <pc:docMk/>
            <pc:sldMk cId="3455935817" sldId="6102"/>
            <ac:spMk id="7" creationId="{691B71BA-0231-E0E0-91C5-92F4DA97A540}"/>
          </ac:spMkLst>
        </pc:spChg>
      </pc:sldChg>
    </pc:docChg>
  </pc:docChgLst>
  <pc:docChgLst>
    <pc:chgData name="Hanselmann, Markus" userId="029d1f02-3ca2-4544-88e9-d09c85e465e7" providerId="ADAL" clId="{59261807-7251-4D4A-80DC-69B6BE4C1B87}"/>
    <pc:docChg chg="custSel modSld modMainMaster">
      <pc:chgData name="Hanselmann, Markus" userId="029d1f02-3ca2-4544-88e9-d09c85e465e7" providerId="ADAL" clId="{59261807-7251-4D4A-80DC-69B6BE4C1B87}" dt="2024-05-29T05:38:04.032" v="5"/>
      <pc:docMkLst>
        <pc:docMk/>
      </pc:docMkLst>
      <pc:sldChg chg="addSp modSp">
        <pc:chgData name="Hanselmann, Markus" userId="029d1f02-3ca2-4544-88e9-d09c85e465e7" providerId="ADAL" clId="{59261807-7251-4D4A-80DC-69B6BE4C1B87}" dt="2024-05-29T05:34:24.271" v="0"/>
        <pc:sldMkLst>
          <pc:docMk/>
          <pc:sldMk cId="3461839794" sldId="258"/>
        </pc:sldMkLst>
        <pc:spChg chg="add mod">
          <ac:chgData name="Hanselmann, Markus" userId="029d1f02-3ca2-4544-88e9-d09c85e465e7" providerId="ADAL" clId="{59261807-7251-4D4A-80DC-69B6BE4C1B87}" dt="2024-05-29T05:34:24.271" v="0"/>
          <ac:spMkLst>
            <pc:docMk/>
            <pc:sldMk cId="3461839794" sldId="258"/>
            <ac:spMk id="4" creationId="{3C7CD850-F1B2-781A-57F4-D1825D74B426}"/>
          </ac:spMkLst>
        </pc:spChg>
      </pc:sldChg>
      <pc:sldChg chg="addSp delSp modSp mod">
        <pc:chgData name="Hanselmann, Markus" userId="029d1f02-3ca2-4544-88e9-d09c85e465e7" providerId="ADAL" clId="{59261807-7251-4D4A-80DC-69B6BE4C1B87}" dt="2024-05-29T05:37:36.116" v="2"/>
        <pc:sldMkLst>
          <pc:docMk/>
          <pc:sldMk cId="2193750080" sldId="6089"/>
        </pc:sldMkLst>
        <pc:grpChg chg="add mod">
          <ac:chgData name="Hanselmann, Markus" userId="029d1f02-3ca2-4544-88e9-d09c85e465e7" providerId="ADAL" clId="{59261807-7251-4D4A-80DC-69B6BE4C1B87}" dt="2024-05-29T05:37:36.116" v="2"/>
          <ac:grpSpMkLst>
            <pc:docMk/>
            <pc:sldMk cId="2193750080" sldId="6089"/>
            <ac:grpSpMk id="3" creationId="{39FD783D-3AA3-FE42-04C5-6B7A6ACE304D}"/>
          </ac:grpSpMkLst>
        </pc:grpChg>
        <pc:picChg chg="mod">
          <ac:chgData name="Hanselmann, Markus" userId="029d1f02-3ca2-4544-88e9-d09c85e465e7" providerId="ADAL" clId="{59261807-7251-4D4A-80DC-69B6BE4C1B87}" dt="2024-05-29T05:37:36.116" v="2"/>
          <ac:picMkLst>
            <pc:docMk/>
            <pc:sldMk cId="2193750080" sldId="6089"/>
            <ac:picMk id="4" creationId="{EDEC46A8-480B-8EFA-D4A4-2113C2B9A62D}"/>
          </ac:picMkLst>
        </pc:picChg>
        <pc:picChg chg="mod">
          <ac:chgData name="Hanselmann, Markus" userId="029d1f02-3ca2-4544-88e9-d09c85e465e7" providerId="ADAL" clId="{59261807-7251-4D4A-80DC-69B6BE4C1B87}" dt="2024-05-29T05:37:36.116" v="2"/>
          <ac:picMkLst>
            <pc:docMk/>
            <pc:sldMk cId="2193750080" sldId="6089"/>
            <ac:picMk id="5" creationId="{E3D8D85F-152C-0F03-29A2-FEE06F8EF510}"/>
          </ac:picMkLst>
        </pc:picChg>
        <pc:picChg chg="del">
          <ac:chgData name="Hanselmann, Markus" userId="029d1f02-3ca2-4544-88e9-d09c85e465e7" providerId="ADAL" clId="{59261807-7251-4D4A-80DC-69B6BE4C1B87}" dt="2024-05-29T05:37:35.707" v="1" actId="478"/>
          <ac:picMkLst>
            <pc:docMk/>
            <pc:sldMk cId="2193750080" sldId="6089"/>
            <ac:picMk id="11" creationId="{3A3631FD-8DE0-5035-304C-5AD362615FA4}"/>
          </ac:picMkLst>
        </pc:picChg>
        <pc:picChg chg="del">
          <ac:chgData name="Hanselmann, Markus" userId="029d1f02-3ca2-4544-88e9-d09c85e465e7" providerId="ADAL" clId="{59261807-7251-4D4A-80DC-69B6BE4C1B87}" dt="2024-05-29T05:37:35.707" v="1" actId="478"/>
          <ac:picMkLst>
            <pc:docMk/>
            <pc:sldMk cId="2193750080" sldId="6089"/>
            <ac:picMk id="13" creationId="{E91F4A8F-09F7-BDD4-312A-DF7EA36DAF59}"/>
          </ac:picMkLst>
        </pc:picChg>
      </pc:sldChg>
      <pc:sldMasterChg chg="modSldLayout">
        <pc:chgData name="Hanselmann, Markus" userId="029d1f02-3ca2-4544-88e9-d09c85e465e7" providerId="ADAL" clId="{59261807-7251-4D4A-80DC-69B6BE4C1B87}" dt="2024-05-29T05:38:04.032" v="5"/>
        <pc:sldMasterMkLst>
          <pc:docMk/>
          <pc:sldMasterMk cId="893599836" sldId="2147483648"/>
        </pc:sldMasterMkLst>
        <pc:sldLayoutChg chg="addSp modSp">
          <pc:chgData name="Hanselmann, Markus" userId="029d1f02-3ca2-4544-88e9-d09c85e465e7" providerId="ADAL" clId="{59261807-7251-4D4A-80DC-69B6BE4C1B87}" dt="2024-05-29T05:38:03.359" v="4"/>
          <pc:sldLayoutMkLst>
            <pc:docMk/>
            <pc:sldMasterMk cId="893599836" sldId="2147483648"/>
            <pc:sldLayoutMk cId="2688413615" sldId="2147483649"/>
          </pc:sldLayoutMkLst>
          <pc:spChg chg="add mod">
            <ac:chgData name="Hanselmann, Markus" userId="029d1f02-3ca2-4544-88e9-d09c85e465e7" providerId="ADAL" clId="{59261807-7251-4D4A-80DC-69B6BE4C1B87}" dt="2024-05-29T05:38:03.359" v="4"/>
            <ac:spMkLst>
              <pc:docMk/>
              <pc:sldMasterMk cId="893599836" sldId="2147483648"/>
              <pc:sldLayoutMk cId="2688413615" sldId="2147483649"/>
              <ac:spMk id="2" creationId="{0ED61335-4B7E-8363-C714-E0F6438EAC5D}"/>
            </ac:spMkLst>
          </pc:spChg>
        </pc:sldLayoutChg>
        <pc:sldLayoutChg chg="addSp modSp">
          <pc:chgData name="Hanselmann, Markus" userId="029d1f02-3ca2-4544-88e9-d09c85e465e7" providerId="ADAL" clId="{59261807-7251-4D4A-80DC-69B6BE4C1B87}" dt="2024-05-29T05:38:02.032" v="3"/>
          <pc:sldLayoutMkLst>
            <pc:docMk/>
            <pc:sldMasterMk cId="893599836" sldId="2147483648"/>
            <pc:sldLayoutMk cId="23993590" sldId="2147483650"/>
          </pc:sldLayoutMkLst>
          <pc:spChg chg="add mod">
            <ac:chgData name="Hanselmann, Markus" userId="029d1f02-3ca2-4544-88e9-d09c85e465e7" providerId="ADAL" clId="{59261807-7251-4D4A-80DC-69B6BE4C1B87}" dt="2024-05-29T05:38:02.032" v="3"/>
            <ac:spMkLst>
              <pc:docMk/>
              <pc:sldMasterMk cId="893599836" sldId="2147483648"/>
              <pc:sldLayoutMk cId="23993590" sldId="2147483650"/>
              <ac:spMk id="4" creationId="{BB5F07A5-3A2B-14A0-9DC8-D1AA96DEEC59}"/>
            </ac:spMkLst>
          </pc:spChg>
        </pc:sldLayoutChg>
        <pc:sldLayoutChg chg="addSp modSp">
          <pc:chgData name="Hanselmann, Markus" userId="029d1f02-3ca2-4544-88e9-d09c85e465e7" providerId="ADAL" clId="{59261807-7251-4D4A-80DC-69B6BE4C1B87}" dt="2024-05-29T05:38:04.032" v="5"/>
          <pc:sldLayoutMkLst>
            <pc:docMk/>
            <pc:sldMasterMk cId="893599836" sldId="2147483648"/>
            <pc:sldLayoutMk cId="1729450352" sldId="2147483651"/>
          </pc:sldLayoutMkLst>
          <pc:spChg chg="add mod">
            <ac:chgData name="Hanselmann, Markus" userId="029d1f02-3ca2-4544-88e9-d09c85e465e7" providerId="ADAL" clId="{59261807-7251-4D4A-80DC-69B6BE4C1B87}" dt="2024-05-29T05:38:04.032" v="5"/>
            <ac:spMkLst>
              <pc:docMk/>
              <pc:sldMasterMk cId="893599836" sldId="2147483648"/>
              <pc:sldLayoutMk cId="1729450352" sldId="2147483651"/>
              <ac:spMk id="4" creationId="{81EFDC52-3066-54FF-5EAC-768B655DC577}"/>
            </ac:spMkLst>
          </pc:spChg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301543" cy="3410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5622799" y="0"/>
            <a:ext cx="4301543" cy="3410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AA609D-33A1-49C1-99CD-9DA0D02D59BC}" type="datetimeFigureOut">
              <a:rPr lang="de-DE" smtClean="0"/>
              <a:t>29.05.2024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2925763" y="850900"/>
            <a:ext cx="4075112" cy="22923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992665" y="3271381"/>
            <a:ext cx="7941310" cy="267658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1" y="6456612"/>
            <a:ext cx="4301543" cy="34106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5622799" y="6456612"/>
            <a:ext cx="4301543" cy="34106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C4DAAC-953A-4DDC-ADA9-6566D2D0868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53104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44AB1C-571B-190C-2BD4-53FC05EF05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DB11CB0A-CA65-CACC-3B11-4BB239A4A60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70F368D9-4724-12BD-075C-2BC87DDE31F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E0320968-2A6E-A55C-74C5-0497067218F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C4DAAC-953A-4DDC-ADA9-6566D2D0868D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110041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4444DB-5407-44CF-1C7F-78BFAB3188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22F45ABC-2D00-51C8-2BA0-BD7B9F92D59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A54F6067-6860-3A04-ACDE-FC8A47D5C28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/>
              <a:t>Ansprechpartner: Norman Rost, zweiter Prozess??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7CA8409A-AC9D-CAED-7F5A-B2CE47F776F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C4DAAC-953A-4DDC-ADA9-6566D2D0868D}" type="slidenum">
              <a:rPr lang="de-DE" smtClean="0"/>
              <a:t>20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9452112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135009-E4EE-5AAB-F0CA-7E326545B4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60BD3AEE-88EB-FBEB-A232-6583C34F629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6BB8BAB1-D7C9-25D1-823B-9450F316137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800" kern="120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Ansprechpartner: Markus Wimmer</a:t>
            </a:r>
            <a:endParaRPr lang="de-DE">
              <a:effectLst/>
            </a:endParaRP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B91C8E45-A4CE-DA86-EBE5-629BCB79FFA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C4DAAC-953A-4DDC-ADA9-6566D2D0868D}" type="slidenum">
              <a:rPr lang="de-DE" smtClean="0"/>
              <a:t>21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3256702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51B8FD-209A-09C3-2BCE-A35DAA6C89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210A5493-BC6E-3681-C9E6-592F1BAF2CF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93301839-882A-38A2-A3BF-7402A493A4F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/>
              <a:t>Ansprechpartner: Markus Wimmer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7841DB69-CEBA-5AB3-4731-800FEC1FDB1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C4DAAC-953A-4DDC-ADA9-6566D2D0868D}" type="slidenum">
              <a:rPr lang="de-DE" smtClean="0"/>
              <a:t>22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1793118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FE6882-3925-8BFB-52DF-2990CC2DBA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B086C908-FCFB-75F2-9A2C-75B982F1F8C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E8D133CA-92FA-69B9-A62D-BB15C0E5B43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/>
              <a:t>Ansprechpartner: Fabian Eißele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A3A0F854-186B-5740-CAC4-6586184418C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C4DAAC-953A-4DDC-ADA9-6566D2D0868D}" type="slidenum">
              <a:rPr lang="de-DE" smtClean="0"/>
              <a:t>23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9480825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7279F0-17B9-C126-D678-30B1604032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D7AEF4ED-C060-2E94-4763-CA2C2071A42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367AE44B-2568-FD07-EBAA-AFDACAADC8E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/>
              <a:t>Ansprechpartner: Markus Wimmer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23773BE1-4741-7676-F49F-58BBBEC2640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C4DAAC-953A-4DDC-ADA9-6566D2D0868D}" type="slidenum">
              <a:rPr lang="de-DE" smtClean="0"/>
              <a:t>24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6196913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7279F0-17B9-C126-D678-30B1604032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D7AEF4ED-C060-2E94-4763-CA2C2071A42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367AE44B-2568-FD07-EBAA-AFDACAADC8E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/>
              <a:t>Ansprechpartner: Markus Wimmer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23773BE1-4741-7676-F49F-58BBBEC2640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C4DAAC-953A-4DDC-ADA9-6566D2D0868D}" type="slidenum">
              <a:rPr lang="de-DE" smtClean="0"/>
              <a:t>25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6354256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44068B-0774-6E93-CC24-0E9B20D6C7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B935E3C8-63A8-4564-19F5-FED271C08D5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059F91AD-DF34-490B-C6FF-1C121C2EF5E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/>
              <a:t>Ansprechpartner: Markus Wimmer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AC657CAE-FBDF-5F88-53A1-0C598AEE59F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C4DAAC-953A-4DDC-ADA9-6566D2D0868D}" type="slidenum">
              <a:rPr lang="de-DE" smtClean="0"/>
              <a:t>26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9813293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7279F0-17B9-C126-D678-30B1604032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D7AEF4ED-C060-2E94-4763-CA2C2071A42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367AE44B-2568-FD07-EBAA-AFDACAADC8E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/>
              <a:t>Ansprechpartner: Markus Wimmer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23773BE1-4741-7676-F49F-58BBBEC2640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C4DAAC-953A-4DDC-ADA9-6566D2D0868D}" type="slidenum">
              <a:rPr lang="de-DE" smtClean="0"/>
              <a:t>27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478162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/>
              <a:t>Ansprechpartner: Isabell </a:t>
            </a:r>
            <a:r>
              <a:rPr lang="de-DE" err="1"/>
              <a:t>Conzatti</a:t>
            </a:r>
            <a:endParaRPr lang="de-DE"/>
          </a:p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C4DAAC-953A-4DDC-ADA9-6566D2D0868D}" type="slidenum">
              <a:rPr lang="de-DE" smtClean="0"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286302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472D6A-2504-B9A1-23F1-0A82227601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03813B51-B5CF-2747-6AC5-87D892B1EDF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1CE4977C-6BFE-42C0-F092-6E2045C07B7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800" kern="120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Ansprechpartner: Gunter Praxmarer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460A3E01-5B03-B179-E713-C7204F9C799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C4DAAC-953A-4DDC-ADA9-6566D2D0868D}" type="slidenum">
              <a:rPr lang="de-DE" smtClean="0"/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255908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/>
              <a:t>Ansprechpartner: Norman Rost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C4DAAC-953A-4DDC-ADA9-6566D2D0868D}" type="slidenum">
              <a:rPr lang="de-DE" smtClean="0"/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630387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C199B0-C5C3-A92F-EF2A-A745F26F5E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33D886E5-E412-BAC3-18C6-0CCCEB01958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859374E6-AB6A-646A-06DE-F386BCF5F74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800" kern="120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Ansprechpartner: Gunter Praxmarer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2EBE239E-77D2-FB04-2C6D-D09F611E671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C4DAAC-953A-4DDC-ADA9-6566D2D0868D}" type="slidenum">
              <a:rPr lang="de-DE" smtClean="0"/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691003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B535B4-4972-C3AD-EEB9-99A124DDF6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F4C38935-1311-9615-6521-378736E0A23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90F3CB23-B5FF-F942-E7AF-92A1B9A5934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800" kern="120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Ansprechpartner: Norman Rost</a:t>
            </a:r>
            <a:endParaRPr lang="de-DE">
              <a:effectLst/>
            </a:endParaRPr>
          </a:p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694C4081-C48E-3307-AA30-D61ECDB2FE8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C4DAAC-953A-4DDC-ADA9-6566D2D0868D}" type="slidenum">
              <a:rPr lang="de-DE" smtClean="0"/>
              <a:t>16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919989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29AF1C-9A31-63AF-A3C9-B36469594D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C78C67C7-7C04-ED72-F616-3B94D48D2D7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780DEF20-13AD-D07B-867C-5C30D59DB9E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800" kern="120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Ansprechpartner: Magnus Deyhle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09277341-DF4A-DF8E-0178-C8629FDC6C8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C4DAAC-953A-4DDC-ADA9-6566D2D0868D}" type="slidenum">
              <a:rPr lang="de-DE" smtClean="0"/>
              <a:t>17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927357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81F267-B8FA-7E27-4978-A208F4DFBC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814F42F2-3110-5769-4ED0-152F916C186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C9985DC8-F9F3-B323-29A5-12292754B77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800" kern="120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Ansprechpartner: Gunter Praxmarer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39FB9D29-C1E3-1951-4B2D-2DB55C243A7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C4DAAC-953A-4DDC-ADA9-6566D2D0868D}" type="slidenum">
              <a:rPr lang="de-DE" smtClean="0"/>
              <a:t>18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7616282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B87EA0-1415-946D-D6CC-FF77F93499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C9305DB9-4699-49A5-6C9D-3443F986AA1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EB271D57-DCE6-9135-29F8-445D8E1FC8F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800" kern="120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Ansprechpartner: Norman Rost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3542137A-8838-47B3-33B5-3C0F161DABB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C4DAAC-953A-4DDC-ADA9-6566D2D0868D}" type="slidenum">
              <a:rPr lang="de-DE" smtClean="0"/>
              <a:t>19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929682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feld 9">
            <a:extLst>
              <a:ext uri="{FF2B5EF4-FFF2-40B4-BE49-F238E27FC236}">
                <a16:creationId xmlns:a16="http://schemas.microsoft.com/office/drawing/2014/main" id="{78CC97A4-1A82-DEDB-CB65-650832807737}"/>
              </a:ext>
            </a:extLst>
          </p:cNvPr>
          <p:cNvSpPr txBox="1"/>
          <p:nvPr userDrawn="1"/>
        </p:nvSpPr>
        <p:spPr>
          <a:xfrm>
            <a:off x="658813" y="271886"/>
            <a:ext cx="2009083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1800" b="1">
                <a:solidFill>
                  <a:schemeClr val="bg2"/>
                </a:solidFill>
                <a:latin typeface="Fago Pro" panose="02000506040000020004" pitchFamily="50" charset="0"/>
              </a:rPr>
              <a:t>Agenda</a:t>
            </a:r>
          </a:p>
        </p:txBody>
      </p:sp>
      <p:sp>
        <p:nvSpPr>
          <p:cNvPr id="13" name="Textplatzhalter 12">
            <a:extLst>
              <a:ext uri="{FF2B5EF4-FFF2-40B4-BE49-F238E27FC236}">
                <a16:creationId xmlns:a16="http://schemas.microsoft.com/office/drawing/2014/main" id="{01ECF792-B14B-88A1-18F5-A6044518CCC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58813" y="779585"/>
            <a:ext cx="8937625" cy="5494215"/>
          </a:xfrm>
        </p:spPr>
        <p:txBody>
          <a:bodyPr/>
          <a:lstStyle>
            <a:lvl1pPr marL="633413" indent="-633413">
              <a:buFont typeface="+mj-lt"/>
              <a:buAutoNum type="arabicPeriod"/>
              <a:defRPr sz="3000" b="1">
                <a:latin typeface="Fago Pro" panose="02000506040000020004" pitchFamily="50" charset="0"/>
              </a:defRPr>
            </a:lvl1pPr>
            <a:lvl2pPr marL="785813" indent="-176213">
              <a:tabLst>
                <a:tab pos="652463" algn="l"/>
                <a:tab pos="809625" algn="l"/>
              </a:tabLst>
              <a:defRPr sz="2000">
                <a:latin typeface="Fago Pro" panose="02000506040000020004" pitchFamily="50" charset="0"/>
              </a:defRPr>
            </a:lvl2pPr>
            <a:lvl3pPr marL="1014413" indent="-246063">
              <a:defRPr sz="2000">
                <a:latin typeface="Fago Pro" panose="02000506040000020004" pitchFamily="50" charset="0"/>
              </a:defRPr>
            </a:lvl3pPr>
            <a:lvl4pPr marL="1219200" indent="-204788">
              <a:defRPr sz="2000">
                <a:latin typeface="Fago Pro" panose="02000506040000020004" pitchFamily="50" charset="0"/>
              </a:defRPr>
            </a:lvl4pPr>
            <a:lvl5pPr marL="1441450" indent="-233363">
              <a:defRPr sz="2000">
                <a:latin typeface="Fago Pro" panose="02000506040000020004" pitchFamily="50" charset="0"/>
              </a:defRPr>
            </a:lvl5pPr>
          </a:lstStyle>
          <a:p>
            <a:pPr lvl="0"/>
            <a:r>
              <a:rPr lang="de-DE" err="1"/>
              <a:t>Agendapunkt</a:t>
            </a:r>
            <a:r>
              <a:rPr lang="de-DE"/>
              <a:t> eins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AF40E45D-1310-95F1-0289-F373E713D31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030968" y="351118"/>
            <a:ext cx="1826070" cy="465835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0ED61335-4B7E-8363-C714-E0F6438EAC5D}"/>
              </a:ext>
            </a:extLst>
          </p:cNvPr>
          <p:cNvSpPr txBox="1"/>
          <p:nvPr userDrawn="1"/>
        </p:nvSpPr>
        <p:spPr>
          <a:xfrm>
            <a:off x="10037820" y="921376"/>
            <a:ext cx="1793761" cy="14542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R="0" algn="ctr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ea typeface="+mn-ea"/>
                <a:cs typeface="+mn-cs"/>
              </a:rPr>
              <a:t>- Confidential Information - </a:t>
            </a:r>
          </a:p>
        </p:txBody>
      </p:sp>
    </p:spTree>
    <p:extLst>
      <p:ext uri="{BB962C8B-B14F-4D97-AF65-F5344CB8AC3E}">
        <p14:creationId xmlns:p14="http://schemas.microsoft.com/office/powerpoint/2010/main" val="26884136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11A6669-BEC9-635E-C610-2A750E8BEC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B608AA44-849E-76DD-D654-94961F47371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01C6B8FC-3DF4-DFC6-9D42-886621A4A3B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8814" y="271887"/>
            <a:ext cx="8996816" cy="338554"/>
          </a:xfrm>
        </p:spPr>
        <p:txBody>
          <a:bodyPr>
            <a:noAutofit/>
          </a:bodyPr>
          <a:lstStyle>
            <a:lvl1pPr marL="0" indent="0">
              <a:buNone/>
              <a:defRPr sz="1800" b="1">
                <a:solidFill>
                  <a:schemeClr val="bg2"/>
                </a:solidFill>
                <a:latin typeface="Fago Pro" panose="02000506040000020004" pitchFamily="50" charset="0"/>
              </a:defRPr>
            </a:lvl1pPr>
          </a:lstStyle>
          <a:p>
            <a:pPr lvl="0"/>
            <a:r>
              <a:rPr lang="de-DE"/>
              <a:t>Hier steht das Kapitel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1F6F39E2-88FE-A04B-0206-C2A69CE7F65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58813" y="2114550"/>
            <a:ext cx="11198225" cy="415925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AFACFECB-17DE-E53B-159A-D5268568834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030968" y="351118"/>
            <a:ext cx="1826070" cy="465835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BB5F07A5-3A2B-14A0-9DC8-D1AA96DEEC59}"/>
              </a:ext>
            </a:extLst>
          </p:cNvPr>
          <p:cNvSpPr txBox="1"/>
          <p:nvPr userDrawn="1"/>
        </p:nvSpPr>
        <p:spPr>
          <a:xfrm>
            <a:off x="10037820" y="921376"/>
            <a:ext cx="1793761" cy="14542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R="0" algn="ctr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ea typeface="+mn-ea"/>
                <a:cs typeface="+mn-cs"/>
              </a:rPr>
              <a:t>- Confidential Information - </a:t>
            </a:r>
          </a:p>
        </p:txBody>
      </p:sp>
    </p:spTree>
    <p:extLst>
      <p:ext uri="{BB962C8B-B14F-4D97-AF65-F5344CB8AC3E}">
        <p14:creationId xmlns:p14="http://schemas.microsoft.com/office/powerpoint/2010/main" val="239935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itat ­­­­- Fazit - Empfehl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FC792D1-F0A6-D256-D340-655CE5F32C4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8814" y="666750"/>
            <a:ext cx="8996816" cy="3286125"/>
          </a:xfrm>
        </p:spPr>
        <p:txBody>
          <a:bodyPr anchor="b" anchorCtr="0"/>
          <a:lstStyle>
            <a:lvl1pPr>
              <a:defRPr sz="5400"/>
            </a:lvl1pPr>
          </a:lstStyle>
          <a:p>
            <a:r>
              <a:rPr lang="de-DE"/>
              <a:t>Hier steht ein Zitat / Empfehlung / Fazit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A2253897-4149-A9A4-96B3-1666630B646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24" name="Grafik 22">
            <a:extLst>
              <a:ext uri="{FF2B5EF4-FFF2-40B4-BE49-F238E27FC236}">
                <a16:creationId xmlns:a16="http://schemas.microsoft.com/office/drawing/2014/main" id="{19CCC31C-6825-1ED2-D136-4A6E0AE52F11}"/>
              </a:ext>
            </a:extLst>
          </p:cNvPr>
          <p:cNvSpPr/>
          <p:nvPr/>
        </p:nvSpPr>
        <p:spPr>
          <a:xfrm>
            <a:off x="686183" y="4266814"/>
            <a:ext cx="2258186" cy="404695"/>
          </a:xfrm>
          <a:custGeom>
            <a:avLst/>
            <a:gdLst>
              <a:gd name="connsiteX0" fmla="*/ 1911685 w 3041035"/>
              <a:gd name="connsiteY0" fmla="*/ 185560 h 544991"/>
              <a:gd name="connsiteX1" fmla="*/ 1226038 w 3041035"/>
              <a:gd name="connsiteY1" fmla="*/ 544991 h 544991"/>
              <a:gd name="connsiteX2" fmla="*/ 0 w 3041035"/>
              <a:gd name="connsiteY2" fmla="*/ 544991 h 544991"/>
              <a:gd name="connsiteX3" fmla="*/ 0 w 3041035"/>
              <a:gd name="connsiteY3" fmla="*/ 359431 h 544991"/>
              <a:gd name="connsiteX4" fmla="*/ 1180367 w 3041035"/>
              <a:gd name="connsiteY4" fmla="*/ 359431 h 544991"/>
              <a:gd name="connsiteX5" fmla="*/ 1865971 w 3041035"/>
              <a:gd name="connsiteY5" fmla="*/ 0 h 544991"/>
              <a:gd name="connsiteX6" fmla="*/ 3041036 w 3041035"/>
              <a:gd name="connsiteY6" fmla="*/ 0 h 544991"/>
              <a:gd name="connsiteX7" fmla="*/ 3041036 w 3041035"/>
              <a:gd name="connsiteY7" fmla="*/ 185560 h 5449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41035" h="544991">
                <a:moveTo>
                  <a:pt x="1911685" y="185560"/>
                </a:moveTo>
                <a:lnTo>
                  <a:pt x="1226038" y="544991"/>
                </a:lnTo>
                <a:lnTo>
                  <a:pt x="0" y="544991"/>
                </a:lnTo>
                <a:lnTo>
                  <a:pt x="0" y="359431"/>
                </a:lnTo>
                <a:lnTo>
                  <a:pt x="1180367" y="359431"/>
                </a:lnTo>
                <a:lnTo>
                  <a:pt x="1865971" y="0"/>
                </a:lnTo>
                <a:lnTo>
                  <a:pt x="3041036" y="0"/>
                </a:lnTo>
                <a:lnTo>
                  <a:pt x="3041036" y="185560"/>
                </a:lnTo>
              </a:path>
            </a:pathLst>
          </a:custGeom>
          <a:solidFill>
            <a:schemeClr val="bg2"/>
          </a:solidFill>
          <a:ln w="21248" cap="flat">
            <a:noFill/>
            <a:prstDash val="solid"/>
            <a:miter/>
          </a:ln>
        </p:spPr>
        <p:txBody>
          <a:bodyPr rtlCol="0" anchor="ctr"/>
          <a:lstStyle/>
          <a:p>
            <a:endParaRPr lang="de-DE">
              <a:latin typeface="Fago Pro" panose="02000506040000020004" pitchFamily="50" charset="0"/>
            </a:endParaRPr>
          </a:p>
        </p:txBody>
      </p:sp>
      <p:sp>
        <p:nvSpPr>
          <p:cNvPr id="26" name="Textplatzhalter 25">
            <a:extLst>
              <a:ext uri="{FF2B5EF4-FFF2-40B4-BE49-F238E27FC236}">
                <a16:creationId xmlns:a16="http://schemas.microsoft.com/office/drawing/2014/main" id="{0B18618C-AB6E-049B-38C5-4999CED06E9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8813" y="5143500"/>
            <a:ext cx="8996816" cy="1130300"/>
          </a:xfrm>
        </p:spPr>
        <p:txBody>
          <a:bodyPr/>
          <a:lstStyle>
            <a:lvl1pPr marL="0" indent="0">
              <a:buNone/>
              <a:defRPr sz="2400" b="1">
                <a:solidFill>
                  <a:schemeClr val="bg2"/>
                </a:solidFill>
                <a:latin typeface="Fago Pro" panose="02000506040000020004" pitchFamily="50" charset="0"/>
              </a:defRPr>
            </a:lvl1pPr>
          </a:lstStyle>
          <a:p>
            <a:pPr lvl="0"/>
            <a:r>
              <a:rPr lang="de-DE"/>
              <a:t>Optional Zitatgeber</a:t>
            </a:r>
          </a:p>
        </p:txBody>
      </p:sp>
      <p:pic>
        <p:nvPicPr>
          <p:cNvPr id="28" name="Grafik 27">
            <a:extLst>
              <a:ext uri="{FF2B5EF4-FFF2-40B4-BE49-F238E27FC236}">
                <a16:creationId xmlns:a16="http://schemas.microsoft.com/office/drawing/2014/main" id="{6C5F3724-686E-CBBC-E9B6-90A5F7F4AC6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030968" y="351118"/>
            <a:ext cx="1826070" cy="465835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81EFDC52-3066-54FF-5EAC-768B655DC577}"/>
              </a:ext>
            </a:extLst>
          </p:cNvPr>
          <p:cNvSpPr txBox="1"/>
          <p:nvPr userDrawn="1"/>
        </p:nvSpPr>
        <p:spPr>
          <a:xfrm>
            <a:off x="10037820" y="921376"/>
            <a:ext cx="1793761" cy="14542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R="0" algn="ctr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ea typeface="+mn-ea"/>
                <a:cs typeface="+mn-cs"/>
              </a:rPr>
              <a:t>- Confidential Information - </a:t>
            </a:r>
          </a:p>
        </p:txBody>
      </p:sp>
    </p:spTree>
    <p:extLst>
      <p:ext uri="{BB962C8B-B14F-4D97-AF65-F5344CB8AC3E}">
        <p14:creationId xmlns:p14="http://schemas.microsoft.com/office/powerpoint/2010/main" val="172945035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hlussfoli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4F493582-DCC1-F192-74C6-EED58EE52B7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488531" y="1886839"/>
            <a:ext cx="5214938" cy="1542161"/>
          </a:xfrm>
          <a:prstGeom prst="rect">
            <a:avLst/>
          </a:prstGeom>
        </p:spPr>
      </p:pic>
      <p:sp>
        <p:nvSpPr>
          <p:cNvPr id="21" name="Textfeld 20">
            <a:extLst>
              <a:ext uri="{FF2B5EF4-FFF2-40B4-BE49-F238E27FC236}">
                <a16:creationId xmlns:a16="http://schemas.microsoft.com/office/drawing/2014/main" id="{C2900A8C-B0B5-C546-9BE1-53E2ECB57D02}"/>
              </a:ext>
            </a:extLst>
          </p:cNvPr>
          <p:cNvSpPr txBox="1"/>
          <p:nvPr userDrawn="1"/>
        </p:nvSpPr>
        <p:spPr>
          <a:xfrm>
            <a:off x="4193381" y="5905500"/>
            <a:ext cx="3805238" cy="36830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marL="0" marR="0" indent="0" algn="ctr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buFont typeface="Arial" panose="020B0604020202020204" pitchFamily="34" charset="0"/>
              <a:buNone/>
              <a:tabLst/>
            </a:pPr>
            <a:r>
              <a:rPr kumimoji="0" lang="de-DE" sz="12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t>© SCHUNK GmbH &amp; Co. KG</a:t>
            </a:r>
          </a:p>
          <a:p>
            <a:pPr marL="0" marR="0" indent="0" algn="ctr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buFont typeface="Arial" panose="020B0604020202020204" pitchFamily="34" charset="0"/>
              <a:buNone/>
              <a:tabLst/>
            </a:pPr>
            <a:r>
              <a:rPr kumimoji="0" lang="de-DE" sz="12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t>Schunk.com</a:t>
            </a:r>
          </a:p>
        </p:txBody>
      </p:sp>
      <p:grpSp>
        <p:nvGrpSpPr>
          <p:cNvPr id="5" name="Grafik 6">
            <a:extLst>
              <a:ext uri="{FF2B5EF4-FFF2-40B4-BE49-F238E27FC236}">
                <a16:creationId xmlns:a16="http://schemas.microsoft.com/office/drawing/2014/main" id="{94BC3787-8E20-671D-7B41-38B60F6FDA78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3474242" y="4744704"/>
            <a:ext cx="5269708" cy="324440"/>
            <a:chOff x="4381500" y="3324234"/>
            <a:chExt cx="3430676" cy="211216"/>
          </a:xfrm>
          <a:solidFill>
            <a:schemeClr val="bg1"/>
          </a:solidFill>
        </p:grpSpPr>
        <p:sp>
          <p:nvSpPr>
            <p:cNvPr id="6" name="Freihandform: Form 5">
              <a:extLst>
                <a:ext uri="{FF2B5EF4-FFF2-40B4-BE49-F238E27FC236}">
                  <a16:creationId xmlns:a16="http://schemas.microsoft.com/office/drawing/2014/main" id="{B9AD97F3-99FA-A188-8AA3-9615E6F9F198}"/>
                </a:ext>
              </a:extLst>
            </p:cNvPr>
            <p:cNvSpPr/>
            <p:nvPr/>
          </p:nvSpPr>
          <p:spPr>
            <a:xfrm>
              <a:off x="4381500" y="3343179"/>
              <a:ext cx="129997" cy="189566"/>
            </a:xfrm>
            <a:custGeom>
              <a:avLst/>
              <a:gdLst>
                <a:gd name="connsiteX0" fmla="*/ 92069 w 129997"/>
                <a:gd name="connsiteY0" fmla="*/ 189567 h 189566"/>
                <a:gd name="connsiteX1" fmla="*/ 92069 w 129997"/>
                <a:gd name="connsiteY1" fmla="*/ 102365 h 189566"/>
                <a:gd name="connsiteX2" fmla="*/ 37919 w 129997"/>
                <a:gd name="connsiteY2" fmla="*/ 102365 h 189566"/>
                <a:gd name="connsiteX3" fmla="*/ 37919 w 129997"/>
                <a:gd name="connsiteY3" fmla="*/ 189567 h 189566"/>
                <a:gd name="connsiteX4" fmla="*/ 0 w 129997"/>
                <a:gd name="connsiteY4" fmla="*/ 189567 h 189566"/>
                <a:gd name="connsiteX5" fmla="*/ 0 w 129997"/>
                <a:gd name="connsiteY5" fmla="*/ 0 h 189566"/>
                <a:gd name="connsiteX6" fmla="*/ 37919 w 129997"/>
                <a:gd name="connsiteY6" fmla="*/ 0 h 189566"/>
                <a:gd name="connsiteX7" fmla="*/ 37919 w 129997"/>
                <a:gd name="connsiteY7" fmla="*/ 73133 h 189566"/>
                <a:gd name="connsiteX8" fmla="*/ 92078 w 129997"/>
                <a:gd name="connsiteY8" fmla="*/ 73133 h 189566"/>
                <a:gd name="connsiteX9" fmla="*/ 92078 w 129997"/>
                <a:gd name="connsiteY9" fmla="*/ 0 h 189566"/>
                <a:gd name="connsiteX10" fmla="*/ 129997 w 129997"/>
                <a:gd name="connsiteY10" fmla="*/ 0 h 189566"/>
                <a:gd name="connsiteX11" fmla="*/ 129997 w 129997"/>
                <a:gd name="connsiteY11" fmla="*/ 189567 h 189566"/>
                <a:gd name="connsiteX12" fmla="*/ 92069 w 129997"/>
                <a:gd name="connsiteY12" fmla="*/ 189567 h 189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9997" h="189566">
                  <a:moveTo>
                    <a:pt x="92069" y="189567"/>
                  </a:moveTo>
                  <a:lnTo>
                    <a:pt x="92069" y="102365"/>
                  </a:lnTo>
                  <a:lnTo>
                    <a:pt x="37919" y="102365"/>
                  </a:lnTo>
                  <a:lnTo>
                    <a:pt x="37919" y="189567"/>
                  </a:lnTo>
                  <a:lnTo>
                    <a:pt x="0" y="189567"/>
                  </a:lnTo>
                  <a:lnTo>
                    <a:pt x="0" y="0"/>
                  </a:lnTo>
                  <a:lnTo>
                    <a:pt x="37919" y="0"/>
                  </a:lnTo>
                  <a:lnTo>
                    <a:pt x="37919" y="73133"/>
                  </a:lnTo>
                  <a:lnTo>
                    <a:pt x="92078" y="73133"/>
                  </a:lnTo>
                  <a:lnTo>
                    <a:pt x="92078" y="0"/>
                  </a:lnTo>
                  <a:lnTo>
                    <a:pt x="129997" y="0"/>
                  </a:lnTo>
                  <a:lnTo>
                    <a:pt x="129997" y="189567"/>
                  </a:lnTo>
                  <a:lnTo>
                    <a:pt x="92069" y="18956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8" name="Freihandform: Form 7">
              <a:extLst>
                <a:ext uri="{FF2B5EF4-FFF2-40B4-BE49-F238E27FC236}">
                  <a16:creationId xmlns:a16="http://schemas.microsoft.com/office/drawing/2014/main" id="{8B6A8E9D-4DA8-CFB1-1413-A17B09E1BC43}"/>
                </a:ext>
              </a:extLst>
            </p:cNvPr>
            <p:cNvSpPr/>
            <p:nvPr/>
          </p:nvSpPr>
          <p:spPr>
            <a:xfrm>
              <a:off x="4545282" y="3386508"/>
              <a:ext cx="116433" cy="148942"/>
            </a:xfrm>
            <a:custGeom>
              <a:avLst/>
              <a:gdLst>
                <a:gd name="connsiteX0" fmla="*/ 83410 w 116433"/>
                <a:gd name="connsiteY0" fmla="*/ 146237 h 148942"/>
                <a:gd name="connsiteX1" fmla="*/ 79343 w 116433"/>
                <a:gd name="connsiteY1" fmla="*/ 133512 h 148942"/>
                <a:gd name="connsiteX2" fmla="*/ 40615 w 116433"/>
                <a:gd name="connsiteY2" fmla="*/ 148942 h 148942"/>
                <a:gd name="connsiteX3" fmla="*/ 0 w 116433"/>
                <a:gd name="connsiteY3" fmla="*/ 102632 h 148942"/>
                <a:gd name="connsiteX4" fmla="*/ 53616 w 116433"/>
                <a:gd name="connsiteY4" fmla="*/ 56598 h 148942"/>
                <a:gd name="connsiteX5" fmla="*/ 78534 w 116433"/>
                <a:gd name="connsiteY5" fmla="*/ 56598 h 148942"/>
                <a:gd name="connsiteX6" fmla="*/ 78534 w 116433"/>
                <a:gd name="connsiteY6" fmla="*/ 46311 h 148942"/>
                <a:gd name="connsiteX7" fmla="*/ 58217 w 116433"/>
                <a:gd name="connsiteY7" fmla="*/ 30604 h 148942"/>
                <a:gd name="connsiteX8" fmla="*/ 12992 w 116433"/>
                <a:gd name="connsiteY8" fmla="*/ 38729 h 148942"/>
                <a:gd name="connsiteX9" fmla="*/ 12992 w 116433"/>
                <a:gd name="connsiteY9" fmla="*/ 8668 h 148942"/>
                <a:gd name="connsiteX10" fmla="*/ 64713 w 116433"/>
                <a:gd name="connsiteY10" fmla="*/ 0 h 148942"/>
                <a:gd name="connsiteX11" fmla="*/ 116434 w 116433"/>
                <a:gd name="connsiteY11" fmla="*/ 46568 h 148942"/>
                <a:gd name="connsiteX12" fmla="*/ 116434 w 116433"/>
                <a:gd name="connsiteY12" fmla="*/ 146237 h 148942"/>
                <a:gd name="connsiteX13" fmla="*/ 83410 w 116433"/>
                <a:gd name="connsiteY13" fmla="*/ 146237 h 148942"/>
                <a:gd name="connsiteX14" fmla="*/ 78534 w 116433"/>
                <a:gd name="connsiteY14" fmla="*/ 77448 h 148942"/>
                <a:gd name="connsiteX15" fmla="*/ 67704 w 116433"/>
                <a:gd name="connsiteY15" fmla="*/ 77734 h 148942"/>
                <a:gd name="connsiteX16" fmla="*/ 37929 w 116433"/>
                <a:gd name="connsiteY16" fmla="*/ 101832 h 148942"/>
                <a:gd name="connsiteX17" fmla="*/ 54435 w 116433"/>
                <a:gd name="connsiteY17" fmla="*/ 120787 h 148942"/>
                <a:gd name="connsiteX18" fmla="*/ 78543 w 116433"/>
                <a:gd name="connsiteY18" fmla="*/ 113738 h 148942"/>
                <a:gd name="connsiteX19" fmla="*/ 78543 w 116433"/>
                <a:gd name="connsiteY19" fmla="*/ 77448 h 148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6433" h="148942">
                  <a:moveTo>
                    <a:pt x="83410" y="146237"/>
                  </a:moveTo>
                  <a:lnTo>
                    <a:pt x="79343" y="133512"/>
                  </a:lnTo>
                  <a:cubicBezTo>
                    <a:pt x="69599" y="142999"/>
                    <a:pt x="56055" y="148942"/>
                    <a:pt x="40615" y="148942"/>
                  </a:cubicBezTo>
                  <a:cubicBezTo>
                    <a:pt x="23012" y="148942"/>
                    <a:pt x="0" y="141637"/>
                    <a:pt x="0" y="102632"/>
                  </a:cubicBezTo>
                  <a:cubicBezTo>
                    <a:pt x="0" y="63370"/>
                    <a:pt x="32223" y="56598"/>
                    <a:pt x="53616" y="56598"/>
                  </a:cubicBezTo>
                  <a:lnTo>
                    <a:pt x="78534" y="56598"/>
                  </a:lnTo>
                  <a:lnTo>
                    <a:pt x="78534" y="46311"/>
                  </a:lnTo>
                  <a:cubicBezTo>
                    <a:pt x="78534" y="32223"/>
                    <a:pt x="71218" y="30604"/>
                    <a:pt x="58217" y="30604"/>
                  </a:cubicBezTo>
                  <a:cubicBezTo>
                    <a:pt x="44948" y="30604"/>
                    <a:pt x="26270" y="34404"/>
                    <a:pt x="12992" y="38729"/>
                  </a:cubicBezTo>
                  <a:lnTo>
                    <a:pt x="12992" y="8668"/>
                  </a:lnTo>
                  <a:cubicBezTo>
                    <a:pt x="28975" y="3524"/>
                    <a:pt x="47111" y="0"/>
                    <a:pt x="64713" y="0"/>
                  </a:cubicBezTo>
                  <a:cubicBezTo>
                    <a:pt x="92869" y="0"/>
                    <a:pt x="116434" y="7048"/>
                    <a:pt x="116434" y="46568"/>
                  </a:cubicBezTo>
                  <a:lnTo>
                    <a:pt x="116434" y="146237"/>
                  </a:lnTo>
                  <a:lnTo>
                    <a:pt x="83410" y="146237"/>
                  </a:lnTo>
                  <a:close/>
                  <a:moveTo>
                    <a:pt x="78534" y="77448"/>
                  </a:moveTo>
                  <a:lnTo>
                    <a:pt x="67704" y="77734"/>
                  </a:lnTo>
                  <a:cubicBezTo>
                    <a:pt x="46320" y="78276"/>
                    <a:pt x="37929" y="83420"/>
                    <a:pt x="37929" y="101832"/>
                  </a:cubicBezTo>
                  <a:cubicBezTo>
                    <a:pt x="37929" y="116719"/>
                    <a:pt x="44691" y="120787"/>
                    <a:pt x="54435" y="120787"/>
                  </a:cubicBezTo>
                  <a:cubicBezTo>
                    <a:pt x="63922" y="120787"/>
                    <a:pt x="71228" y="117805"/>
                    <a:pt x="78543" y="113738"/>
                  </a:cubicBezTo>
                  <a:lnTo>
                    <a:pt x="78543" y="7744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9" name="Freihandform: Form 8">
              <a:extLst>
                <a:ext uri="{FF2B5EF4-FFF2-40B4-BE49-F238E27FC236}">
                  <a16:creationId xmlns:a16="http://schemas.microsoft.com/office/drawing/2014/main" id="{CB3D29B4-50AB-43DF-8566-2C7ECDEC7011}"/>
                </a:ext>
              </a:extLst>
            </p:cNvPr>
            <p:cNvSpPr/>
            <p:nvPr/>
          </p:nvSpPr>
          <p:spPr>
            <a:xfrm>
              <a:off x="4703664" y="3386499"/>
              <a:ext cx="124567" cy="146246"/>
            </a:xfrm>
            <a:custGeom>
              <a:avLst/>
              <a:gdLst>
                <a:gd name="connsiteX0" fmla="*/ 86658 w 124567"/>
                <a:gd name="connsiteY0" fmla="*/ 146247 h 146246"/>
                <a:gd name="connsiteX1" fmla="*/ 86658 w 124567"/>
                <a:gd name="connsiteY1" fmla="*/ 44958 h 146246"/>
                <a:gd name="connsiteX2" fmla="*/ 70409 w 124567"/>
                <a:gd name="connsiteY2" fmla="*/ 31433 h 146246"/>
                <a:gd name="connsiteX3" fmla="*/ 37919 w 124567"/>
                <a:gd name="connsiteY3" fmla="*/ 41720 h 146246"/>
                <a:gd name="connsiteX4" fmla="*/ 37919 w 124567"/>
                <a:gd name="connsiteY4" fmla="*/ 146247 h 146246"/>
                <a:gd name="connsiteX5" fmla="*/ 0 w 124567"/>
                <a:gd name="connsiteY5" fmla="*/ 146247 h 146246"/>
                <a:gd name="connsiteX6" fmla="*/ 0 w 124567"/>
                <a:gd name="connsiteY6" fmla="*/ 2705 h 146246"/>
                <a:gd name="connsiteX7" fmla="*/ 31680 w 124567"/>
                <a:gd name="connsiteY7" fmla="*/ 2705 h 146246"/>
                <a:gd name="connsiteX8" fmla="*/ 37100 w 124567"/>
                <a:gd name="connsiteY8" fmla="*/ 18155 h 146246"/>
                <a:gd name="connsiteX9" fmla="*/ 84763 w 124567"/>
                <a:gd name="connsiteY9" fmla="*/ 0 h 146246"/>
                <a:gd name="connsiteX10" fmla="*/ 124568 w 124567"/>
                <a:gd name="connsiteY10" fmla="*/ 42786 h 146246"/>
                <a:gd name="connsiteX11" fmla="*/ 124568 w 124567"/>
                <a:gd name="connsiteY11" fmla="*/ 146237 h 146246"/>
                <a:gd name="connsiteX12" fmla="*/ 86658 w 124567"/>
                <a:gd name="connsiteY12" fmla="*/ 146237 h 146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4567" h="146246">
                  <a:moveTo>
                    <a:pt x="86658" y="146247"/>
                  </a:moveTo>
                  <a:lnTo>
                    <a:pt x="86658" y="44958"/>
                  </a:lnTo>
                  <a:cubicBezTo>
                    <a:pt x="86658" y="34671"/>
                    <a:pt x="82591" y="31433"/>
                    <a:pt x="70409" y="31433"/>
                  </a:cubicBezTo>
                  <a:cubicBezTo>
                    <a:pt x="59855" y="31433"/>
                    <a:pt x="48206" y="35757"/>
                    <a:pt x="37919" y="41720"/>
                  </a:cubicBezTo>
                  <a:lnTo>
                    <a:pt x="37919" y="146247"/>
                  </a:lnTo>
                  <a:lnTo>
                    <a:pt x="0" y="146247"/>
                  </a:lnTo>
                  <a:lnTo>
                    <a:pt x="0" y="2705"/>
                  </a:lnTo>
                  <a:lnTo>
                    <a:pt x="31680" y="2705"/>
                  </a:lnTo>
                  <a:lnTo>
                    <a:pt x="37100" y="18155"/>
                  </a:lnTo>
                  <a:cubicBezTo>
                    <a:pt x="49273" y="8411"/>
                    <a:pt x="67151" y="0"/>
                    <a:pt x="84763" y="0"/>
                  </a:cubicBezTo>
                  <a:cubicBezTo>
                    <a:pt x="108585" y="0"/>
                    <a:pt x="124568" y="10563"/>
                    <a:pt x="124568" y="42786"/>
                  </a:cubicBezTo>
                  <a:lnTo>
                    <a:pt x="124568" y="146237"/>
                  </a:lnTo>
                  <a:lnTo>
                    <a:pt x="86658" y="14623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10" name="Freihandform: Form 9">
              <a:extLst>
                <a:ext uri="{FF2B5EF4-FFF2-40B4-BE49-F238E27FC236}">
                  <a16:creationId xmlns:a16="http://schemas.microsoft.com/office/drawing/2014/main" id="{D16DB84B-EF0D-C922-F83B-E8F6CDEF2FCD}"/>
                </a:ext>
              </a:extLst>
            </p:cNvPr>
            <p:cNvSpPr/>
            <p:nvPr/>
          </p:nvSpPr>
          <p:spPr>
            <a:xfrm>
              <a:off x="4862026" y="3337779"/>
              <a:ext cx="127292" cy="197672"/>
            </a:xfrm>
            <a:custGeom>
              <a:avLst/>
              <a:gdLst>
                <a:gd name="connsiteX0" fmla="*/ 96679 w 127292"/>
                <a:gd name="connsiteY0" fmla="*/ 194967 h 197672"/>
                <a:gd name="connsiteX1" fmla="*/ 92345 w 127292"/>
                <a:gd name="connsiteY1" fmla="*/ 183318 h 197672"/>
                <a:gd name="connsiteX2" fmla="*/ 54169 w 127292"/>
                <a:gd name="connsiteY2" fmla="*/ 197672 h 197672"/>
                <a:gd name="connsiteX3" fmla="*/ 0 w 127292"/>
                <a:gd name="connsiteY3" fmla="*/ 123206 h 197672"/>
                <a:gd name="connsiteX4" fmla="*/ 59579 w 127292"/>
                <a:gd name="connsiteY4" fmla="*/ 48739 h 197672"/>
                <a:gd name="connsiteX5" fmla="*/ 89373 w 127292"/>
                <a:gd name="connsiteY5" fmla="*/ 60103 h 197672"/>
                <a:gd name="connsiteX6" fmla="*/ 89373 w 127292"/>
                <a:gd name="connsiteY6" fmla="*/ 0 h 197672"/>
                <a:gd name="connsiteX7" fmla="*/ 127292 w 127292"/>
                <a:gd name="connsiteY7" fmla="*/ 0 h 197672"/>
                <a:gd name="connsiteX8" fmla="*/ 127292 w 127292"/>
                <a:gd name="connsiteY8" fmla="*/ 194967 h 197672"/>
                <a:gd name="connsiteX9" fmla="*/ 96679 w 127292"/>
                <a:gd name="connsiteY9" fmla="*/ 194967 h 197672"/>
                <a:gd name="connsiteX10" fmla="*/ 89383 w 127292"/>
                <a:gd name="connsiteY10" fmla="*/ 84753 h 197672"/>
                <a:gd name="connsiteX11" fmla="*/ 67713 w 127292"/>
                <a:gd name="connsiteY11" fmla="*/ 77429 h 197672"/>
                <a:gd name="connsiteX12" fmla="*/ 37919 w 127292"/>
                <a:gd name="connsiteY12" fmla="*/ 123196 h 197672"/>
                <a:gd name="connsiteX13" fmla="*/ 64999 w 127292"/>
                <a:gd name="connsiteY13" fmla="*/ 169507 h 197672"/>
                <a:gd name="connsiteX14" fmla="*/ 89373 w 127292"/>
                <a:gd name="connsiteY14" fmla="*/ 160582 h 197672"/>
                <a:gd name="connsiteX15" fmla="*/ 89373 w 127292"/>
                <a:gd name="connsiteY15" fmla="*/ 84753 h 197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7292" h="197672">
                  <a:moveTo>
                    <a:pt x="96679" y="194967"/>
                  </a:moveTo>
                  <a:lnTo>
                    <a:pt x="92345" y="183318"/>
                  </a:lnTo>
                  <a:cubicBezTo>
                    <a:pt x="83134" y="191443"/>
                    <a:pt x="69332" y="197672"/>
                    <a:pt x="54169" y="197672"/>
                  </a:cubicBezTo>
                  <a:cubicBezTo>
                    <a:pt x="31680" y="197672"/>
                    <a:pt x="0" y="188204"/>
                    <a:pt x="0" y="123206"/>
                  </a:cubicBezTo>
                  <a:cubicBezTo>
                    <a:pt x="0" y="56864"/>
                    <a:pt x="41434" y="48739"/>
                    <a:pt x="59579" y="48739"/>
                  </a:cubicBezTo>
                  <a:cubicBezTo>
                    <a:pt x="72038" y="48739"/>
                    <a:pt x="82867" y="53340"/>
                    <a:pt x="89373" y="60103"/>
                  </a:cubicBezTo>
                  <a:lnTo>
                    <a:pt x="89373" y="0"/>
                  </a:lnTo>
                  <a:lnTo>
                    <a:pt x="127292" y="0"/>
                  </a:lnTo>
                  <a:lnTo>
                    <a:pt x="127292" y="194967"/>
                  </a:lnTo>
                  <a:lnTo>
                    <a:pt x="96679" y="194967"/>
                  </a:lnTo>
                  <a:close/>
                  <a:moveTo>
                    <a:pt x="89383" y="84753"/>
                  </a:moveTo>
                  <a:cubicBezTo>
                    <a:pt x="83420" y="80686"/>
                    <a:pt x="75571" y="77429"/>
                    <a:pt x="67713" y="77429"/>
                  </a:cubicBezTo>
                  <a:cubicBezTo>
                    <a:pt x="51730" y="77429"/>
                    <a:pt x="37919" y="80410"/>
                    <a:pt x="37919" y="123196"/>
                  </a:cubicBezTo>
                  <a:cubicBezTo>
                    <a:pt x="37919" y="166526"/>
                    <a:pt x="49835" y="169507"/>
                    <a:pt x="64999" y="169507"/>
                  </a:cubicBezTo>
                  <a:cubicBezTo>
                    <a:pt x="72857" y="169507"/>
                    <a:pt x="81791" y="165983"/>
                    <a:pt x="89373" y="160582"/>
                  </a:cubicBezTo>
                  <a:lnTo>
                    <a:pt x="89373" y="8475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11" name="Freihandform: Form 10">
              <a:extLst>
                <a:ext uri="{FF2B5EF4-FFF2-40B4-BE49-F238E27FC236}">
                  <a16:creationId xmlns:a16="http://schemas.microsoft.com/office/drawing/2014/main" id="{B630B98E-43B1-EF41-09CD-546ECB205F8A}"/>
                </a:ext>
              </a:extLst>
            </p:cNvPr>
            <p:cNvSpPr/>
            <p:nvPr/>
          </p:nvSpPr>
          <p:spPr>
            <a:xfrm>
              <a:off x="5118401" y="3324234"/>
              <a:ext cx="44967" cy="208511"/>
            </a:xfrm>
            <a:custGeom>
              <a:avLst/>
              <a:gdLst>
                <a:gd name="connsiteX0" fmla="*/ 22479 w 44967"/>
                <a:gd name="connsiteY0" fmla="*/ 46025 h 208511"/>
                <a:gd name="connsiteX1" fmla="*/ 0 w 44967"/>
                <a:gd name="connsiteY1" fmla="*/ 23012 h 208511"/>
                <a:gd name="connsiteX2" fmla="*/ 22479 w 44967"/>
                <a:gd name="connsiteY2" fmla="*/ 0 h 208511"/>
                <a:gd name="connsiteX3" fmla="*/ 44968 w 44967"/>
                <a:gd name="connsiteY3" fmla="*/ 23012 h 208511"/>
                <a:gd name="connsiteX4" fmla="*/ 22479 w 44967"/>
                <a:gd name="connsiteY4" fmla="*/ 46025 h 208511"/>
                <a:gd name="connsiteX5" fmla="*/ 3524 w 44967"/>
                <a:gd name="connsiteY5" fmla="*/ 208512 h 208511"/>
                <a:gd name="connsiteX6" fmla="*/ 3524 w 44967"/>
                <a:gd name="connsiteY6" fmla="*/ 64970 h 208511"/>
                <a:gd name="connsiteX7" fmla="*/ 41443 w 44967"/>
                <a:gd name="connsiteY7" fmla="*/ 64970 h 208511"/>
                <a:gd name="connsiteX8" fmla="*/ 41443 w 44967"/>
                <a:gd name="connsiteY8" fmla="*/ 208512 h 208511"/>
                <a:gd name="connsiteX9" fmla="*/ 3524 w 44967"/>
                <a:gd name="connsiteY9" fmla="*/ 208512 h 2085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4967" h="208511">
                  <a:moveTo>
                    <a:pt x="22479" y="46025"/>
                  </a:moveTo>
                  <a:cubicBezTo>
                    <a:pt x="9754" y="46025"/>
                    <a:pt x="0" y="35481"/>
                    <a:pt x="0" y="23012"/>
                  </a:cubicBezTo>
                  <a:cubicBezTo>
                    <a:pt x="0" y="10563"/>
                    <a:pt x="9744" y="0"/>
                    <a:pt x="22479" y="0"/>
                  </a:cubicBezTo>
                  <a:cubicBezTo>
                    <a:pt x="35214" y="0"/>
                    <a:pt x="44968" y="10563"/>
                    <a:pt x="44968" y="23012"/>
                  </a:cubicBezTo>
                  <a:cubicBezTo>
                    <a:pt x="44958" y="35471"/>
                    <a:pt x="35204" y="46025"/>
                    <a:pt x="22479" y="46025"/>
                  </a:cubicBezTo>
                  <a:close/>
                  <a:moveTo>
                    <a:pt x="3524" y="208512"/>
                  </a:moveTo>
                  <a:lnTo>
                    <a:pt x="3524" y="64970"/>
                  </a:lnTo>
                  <a:lnTo>
                    <a:pt x="41443" y="64970"/>
                  </a:lnTo>
                  <a:lnTo>
                    <a:pt x="41443" y="208512"/>
                  </a:lnTo>
                  <a:lnTo>
                    <a:pt x="3524" y="20851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12" name="Freihandform: Form 11">
              <a:extLst>
                <a:ext uri="{FF2B5EF4-FFF2-40B4-BE49-F238E27FC236}">
                  <a16:creationId xmlns:a16="http://schemas.microsoft.com/office/drawing/2014/main" id="{445D5EEE-6290-E8CF-AD9D-51B0D2DBE7E2}"/>
                </a:ext>
              </a:extLst>
            </p:cNvPr>
            <p:cNvSpPr/>
            <p:nvPr/>
          </p:nvSpPr>
          <p:spPr>
            <a:xfrm>
              <a:off x="5201783" y="3386499"/>
              <a:ext cx="124567" cy="146246"/>
            </a:xfrm>
            <a:custGeom>
              <a:avLst/>
              <a:gdLst>
                <a:gd name="connsiteX0" fmla="*/ 86658 w 124567"/>
                <a:gd name="connsiteY0" fmla="*/ 146247 h 146246"/>
                <a:gd name="connsiteX1" fmla="*/ 86658 w 124567"/>
                <a:gd name="connsiteY1" fmla="*/ 44958 h 146246"/>
                <a:gd name="connsiteX2" fmla="*/ 70409 w 124567"/>
                <a:gd name="connsiteY2" fmla="*/ 31433 h 146246"/>
                <a:gd name="connsiteX3" fmla="*/ 37919 w 124567"/>
                <a:gd name="connsiteY3" fmla="*/ 41720 h 146246"/>
                <a:gd name="connsiteX4" fmla="*/ 37919 w 124567"/>
                <a:gd name="connsiteY4" fmla="*/ 146247 h 146246"/>
                <a:gd name="connsiteX5" fmla="*/ 0 w 124567"/>
                <a:gd name="connsiteY5" fmla="*/ 146247 h 146246"/>
                <a:gd name="connsiteX6" fmla="*/ 0 w 124567"/>
                <a:gd name="connsiteY6" fmla="*/ 2705 h 146246"/>
                <a:gd name="connsiteX7" fmla="*/ 31680 w 124567"/>
                <a:gd name="connsiteY7" fmla="*/ 2705 h 146246"/>
                <a:gd name="connsiteX8" fmla="*/ 37100 w 124567"/>
                <a:gd name="connsiteY8" fmla="*/ 18155 h 146246"/>
                <a:gd name="connsiteX9" fmla="*/ 84763 w 124567"/>
                <a:gd name="connsiteY9" fmla="*/ 0 h 146246"/>
                <a:gd name="connsiteX10" fmla="*/ 124568 w 124567"/>
                <a:gd name="connsiteY10" fmla="*/ 42786 h 146246"/>
                <a:gd name="connsiteX11" fmla="*/ 124568 w 124567"/>
                <a:gd name="connsiteY11" fmla="*/ 146237 h 146246"/>
                <a:gd name="connsiteX12" fmla="*/ 86658 w 124567"/>
                <a:gd name="connsiteY12" fmla="*/ 146237 h 146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4567" h="146246">
                  <a:moveTo>
                    <a:pt x="86658" y="146247"/>
                  </a:moveTo>
                  <a:lnTo>
                    <a:pt x="86658" y="44958"/>
                  </a:lnTo>
                  <a:cubicBezTo>
                    <a:pt x="86658" y="34671"/>
                    <a:pt x="82591" y="31433"/>
                    <a:pt x="70409" y="31433"/>
                  </a:cubicBezTo>
                  <a:cubicBezTo>
                    <a:pt x="59855" y="31433"/>
                    <a:pt x="48206" y="35757"/>
                    <a:pt x="37919" y="41720"/>
                  </a:cubicBezTo>
                  <a:lnTo>
                    <a:pt x="37919" y="146247"/>
                  </a:lnTo>
                  <a:lnTo>
                    <a:pt x="0" y="146247"/>
                  </a:lnTo>
                  <a:lnTo>
                    <a:pt x="0" y="2705"/>
                  </a:lnTo>
                  <a:lnTo>
                    <a:pt x="31680" y="2705"/>
                  </a:lnTo>
                  <a:lnTo>
                    <a:pt x="37100" y="18155"/>
                  </a:lnTo>
                  <a:cubicBezTo>
                    <a:pt x="49273" y="8411"/>
                    <a:pt x="67151" y="0"/>
                    <a:pt x="84763" y="0"/>
                  </a:cubicBezTo>
                  <a:cubicBezTo>
                    <a:pt x="108585" y="0"/>
                    <a:pt x="124568" y="10563"/>
                    <a:pt x="124568" y="42786"/>
                  </a:cubicBezTo>
                  <a:lnTo>
                    <a:pt x="124568" y="146237"/>
                  </a:lnTo>
                  <a:lnTo>
                    <a:pt x="86658" y="14623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13" name="Freihandform: Form 12">
              <a:extLst>
                <a:ext uri="{FF2B5EF4-FFF2-40B4-BE49-F238E27FC236}">
                  <a16:creationId xmlns:a16="http://schemas.microsoft.com/office/drawing/2014/main" id="{87D5CC84-381F-6533-8AD9-177551CADF4E}"/>
                </a:ext>
              </a:extLst>
            </p:cNvPr>
            <p:cNvSpPr/>
            <p:nvPr/>
          </p:nvSpPr>
          <p:spPr>
            <a:xfrm>
              <a:off x="5457624" y="3337779"/>
              <a:ext cx="124577" cy="194967"/>
            </a:xfrm>
            <a:custGeom>
              <a:avLst/>
              <a:gdLst>
                <a:gd name="connsiteX0" fmla="*/ 86659 w 124577"/>
                <a:gd name="connsiteY0" fmla="*/ 194967 h 194967"/>
                <a:gd name="connsiteX1" fmla="*/ 86659 w 124577"/>
                <a:gd name="connsiteY1" fmla="*/ 93678 h 194967"/>
                <a:gd name="connsiteX2" fmla="*/ 70409 w 124577"/>
                <a:gd name="connsiteY2" fmla="*/ 80153 h 194967"/>
                <a:gd name="connsiteX3" fmla="*/ 37919 w 124577"/>
                <a:gd name="connsiteY3" fmla="*/ 90440 h 194967"/>
                <a:gd name="connsiteX4" fmla="*/ 37919 w 124577"/>
                <a:gd name="connsiteY4" fmla="*/ 194967 h 194967"/>
                <a:gd name="connsiteX5" fmla="*/ 0 w 124577"/>
                <a:gd name="connsiteY5" fmla="*/ 194967 h 194967"/>
                <a:gd name="connsiteX6" fmla="*/ 0 w 124577"/>
                <a:gd name="connsiteY6" fmla="*/ 0 h 194967"/>
                <a:gd name="connsiteX7" fmla="*/ 37919 w 124577"/>
                <a:gd name="connsiteY7" fmla="*/ 0 h 194967"/>
                <a:gd name="connsiteX8" fmla="*/ 37919 w 124577"/>
                <a:gd name="connsiteY8" fmla="*/ 66342 h 194967"/>
                <a:gd name="connsiteX9" fmla="*/ 84773 w 124577"/>
                <a:gd name="connsiteY9" fmla="*/ 48730 h 194967"/>
                <a:gd name="connsiteX10" fmla="*/ 124578 w 124577"/>
                <a:gd name="connsiteY10" fmla="*/ 91516 h 194967"/>
                <a:gd name="connsiteX11" fmla="*/ 124578 w 124577"/>
                <a:gd name="connsiteY11" fmla="*/ 194967 h 194967"/>
                <a:gd name="connsiteX12" fmla="*/ 86659 w 124577"/>
                <a:gd name="connsiteY12" fmla="*/ 194967 h 194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4577" h="194967">
                  <a:moveTo>
                    <a:pt x="86659" y="194967"/>
                  </a:moveTo>
                  <a:lnTo>
                    <a:pt x="86659" y="93678"/>
                  </a:lnTo>
                  <a:cubicBezTo>
                    <a:pt x="86659" y="83391"/>
                    <a:pt x="82868" y="80153"/>
                    <a:pt x="70409" y="80153"/>
                  </a:cubicBezTo>
                  <a:cubicBezTo>
                    <a:pt x="61741" y="80153"/>
                    <a:pt x="50378" y="84220"/>
                    <a:pt x="37919" y="90440"/>
                  </a:cubicBezTo>
                  <a:lnTo>
                    <a:pt x="37919" y="194967"/>
                  </a:lnTo>
                  <a:lnTo>
                    <a:pt x="0" y="194967"/>
                  </a:lnTo>
                  <a:lnTo>
                    <a:pt x="0" y="0"/>
                  </a:lnTo>
                  <a:lnTo>
                    <a:pt x="37919" y="0"/>
                  </a:lnTo>
                  <a:lnTo>
                    <a:pt x="37919" y="66342"/>
                  </a:lnTo>
                  <a:cubicBezTo>
                    <a:pt x="50644" y="56855"/>
                    <a:pt x="68247" y="48730"/>
                    <a:pt x="84773" y="48730"/>
                  </a:cubicBezTo>
                  <a:cubicBezTo>
                    <a:pt x="108595" y="48730"/>
                    <a:pt x="124578" y="59836"/>
                    <a:pt x="124578" y="91516"/>
                  </a:cubicBezTo>
                  <a:lnTo>
                    <a:pt x="124578" y="194967"/>
                  </a:lnTo>
                  <a:lnTo>
                    <a:pt x="86659" y="19496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14" name="Freihandform: Form 13">
              <a:extLst>
                <a:ext uri="{FF2B5EF4-FFF2-40B4-BE49-F238E27FC236}">
                  <a16:creationId xmlns:a16="http://schemas.microsoft.com/office/drawing/2014/main" id="{92906D59-C67F-D48E-FD4C-1C787F0D018A}"/>
                </a:ext>
              </a:extLst>
            </p:cNvPr>
            <p:cNvSpPr/>
            <p:nvPr/>
          </p:nvSpPr>
          <p:spPr>
            <a:xfrm>
              <a:off x="5612206" y="3386508"/>
              <a:ext cx="116433" cy="148942"/>
            </a:xfrm>
            <a:custGeom>
              <a:avLst/>
              <a:gdLst>
                <a:gd name="connsiteX0" fmla="*/ 83410 w 116433"/>
                <a:gd name="connsiteY0" fmla="*/ 146237 h 148942"/>
                <a:gd name="connsiteX1" fmla="*/ 79343 w 116433"/>
                <a:gd name="connsiteY1" fmla="*/ 133512 h 148942"/>
                <a:gd name="connsiteX2" fmla="*/ 40615 w 116433"/>
                <a:gd name="connsiteY2" fmla="*/ 148942 h 148942"/>
                <a:gd name="connsiteX3" fmla="*/ 0 w 116433"/>
                <a:gd name="connsiteY3" fmla="*/ 102632 h 148942"/>
                <a:gd name="connsiteX4" fmla="*/ 53616 w 116433"/>
                <a:gd name="connsiteY4" fmla="*/ 56598 h 148942"/>
                <a:gd name="connsiteX5" fmla="*/ 78534 w 116433"/>
                <a:gd name="connsiteY5" fmla="*/ 56598 h 148942"/>
                <a:gd name="connsiteX6" fmla="*/ 78534 w 116433"/>
                <a:gd name="connsiteY6" fmla="*/ 46311 h 148942"/>
                <a:gd name="connsiteX7" fmla="*/ 58217 w 116433"/>
                <a:gd name="connsiteY7" fmla="*/ 30604 h 148942"/>
                <a:gd name="connsiteX8" fmla="*/ 12992 w 116433"/>
                <a:gd name="connsiteY8" fmla="*/ 38729 h 148942"/>
                <a:gd name="connsiteX9" fmla="*/ 12992 w 116433"/>
                <a:gd name="connsiteY9" fmla="*/ 8668 h 148942"/>
                <a:gd name="connsiteX10" fmla="*/ 64713 w 116433"/>
                <a:gd name="connsiteY10" fmla="*/ 0 h 148942"/>
                <a:gd name="connsiteX11" fmla="*/ 116434 w 116433"/>
                <a:gd name="connsiteY11" fmla="*/ 46568 h 148942"/>
                <a:gd name="connsiteX12" fmla="*/ 116434 w 116433"/>
                <a:gd name="connsiteY12" fmla="*/ 146237 h 148942"/>
                <a:gd name="connsiteX13" fmla="*/ 83410 w 116433"/>
                <a:gd name="connsiteY13" fmla="*/ 146237 h 148942"/>
                <a:gd name="connsiteX14" fmla="*/ 78534 w 116433"/>
                <a:gd name="connsiteY14" fmla="*/ 77448 h 148942"/>
                <a:gd name="connsiteX15" fmla="*/ 67694 w 116433"/>
                <a:gd name="connsiteY15" fmla="*/ 77724 h 148942"/>
                <a:gd name="connsiteX16" fmla="*/ 37919 w 116433"/>
                <a:gd name="connsiteY16" fmla="*/ 101822 h 148942"/>
                <a:gd name="connsiteX17" fmla="*/ 54426 w 116433"/>
                <a:gd name="connsiteY17" fmla="*/ 120777 h 148942"/>
                <a:gd name="connsiteX18" fmla="*/ 78534 w 116433"/>
                <a:gd name="connsiteY18" fmla="*/ 113729 h 148942"/>
                <a:gd name="connsiteX19" fmla="*/ 78534 w 116433"/>
                <a:gd name="connsiteY19" fmla="*/ 77448 h 148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6433" h="148942">
                  <a:moveTo>
                    <a:pt x="83410" y="146237"/>
                  </a:moveTo>
                  <a:lnTo>
                    <a:pt x="79343" y="133512"/>
                  </a:lnTo>
                  <a:cubicBezTo>
                    <a:pt x="69599" y="142999"/>
                    <a:pt x="56055" y="148942"/>
                    <a:pt x="40615" y="148942"/>
                  </a:cubicBezTo>
                  <a:cubicBezTo>
                    <a:pt x="23012" y="148942"/>
                    <a:pt x="0" y="141637"/>
                    <a:pt x="0" y="102632"/>
                  </a:cubicBezTo>
                  <a:cubicBezTo>
                    <a:pt x="0" y="63370"/>
                    <a:pt x="32223" y="56598"/>
                    <a:pt x="53616" y="56598"/>
                  </a:cubicBezTo>
                  <a:lnTo>
                    <a:pt x="78534" y="56598"/>
                  </a:lnTo>
                  <a:lnTo>
                    <a:pt x="78534" y="46311"/>
                  </a:lnTo>
                  <a:cubicBezTo>
                    <a:pt x="78534" y="32223"/>
                    <a:pt x="71218" y="30604"/>
                    <a:pt x="58217" y="30604"/>
                  </a:cubicBezTo>
                  <a:cubicBezTo>
                    <a:pt x="44949" y="30604"/>
                    <a:pt x="26270" y="34404"/>
                    <a:pt x="12992" y="38729"/>
                  </a:cubicBezTo>
                  <a:lnTo>
                    <a:pt x="12992" y="8668"/>
                  </a:lnTo>
                  <a:cubicBezTo>
                    <a:pt x="28975" y="3524"/>
                    <a:pt x="47111" y="0"/>
                    <a:pt x="64713" y="0"/>
                  </a:cubicBezTo>
                  <a:cubicBezTo>
                    <a:pt x="92869" y="0"/>
                    <a:pt x="116434" y="7048"/>
                    <a:pt x="116434" y="46568"/>
                  </a:cubicBezTo>
                  <a:lnTo>
                    <a:pt x="116434" y="146237"/>
                  </a:lnTo>
                  <a:lnTo>
                    <a:pt x="83410" y="146237"/>
                  </a:lnTo>
                  <a:close/>
                  <a:moveTo>
                    <a:pt x="78534" y="77448"/>
                  </a:moveTo>
                  <a:lnTo>
                    <a:pt x="67694" y="77724"/>
                  </a:lnTo>
                  <a:cubicBezTo>
                    <a:pt x="46311" y="78267"/>
                    <a:pt x="37919" y="83410"/>
                    <a:pt x="37919" y="101822"/>
                  </a:cubicBezTo>
                  <a:cubicBezTo>
                    <a:pt x="37919" y="116710"/>
                    <a:pt x="44682" y="120777"/>
                    <a:pt x="54426" y="120777"/>
                  </a:cubicBezTo>
                  <a:cubicBezTo>
                    <a:pt x="63913" y="120777"/>
                    <a:pt x="71218" y="117796"/>
                    <a:pt x="78534" y="113729"/>
                  </a:cubicBezTo>
                  <a:lnTo>
                    <a:pt x="78534" y="7744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15" name="Freihandform: Form 14">
              <a:extLst>
                <a:ext uri="{FF2B5EF4-FFF2-40B4-BE49-F238E27FC236}">
                  <a16:creationId xmlns:a16="http://schemas.microsoft.com/office/drawing/2014/main" id="{2BA0181B-0FD8-4750-65A4-1C63A382ADD9}"/>
                </a:ext>
              </a:extLst>
            </p:cNvPr>
            <p:cNvSpPr/>
            <p:nvPr/>
          </p:nvSpPr>
          <p:spPr>
            <a:xfrm>
              <a:off x="5770578" y="3386499"/>
              <a:ext cx="124567" cy="146246"/>
            </a:xfrm>
            <a:custGeom>
              <a:avLst/>
              <a:gdLst>
                <a:gd name="connsiteX0" fmla="*/ 86658 w 124567"/>
                <a:gd name="connsiteY0" fmla="*/ 146247 h 146246"/>
                <a:gd name="connsiteX1" fmla="*/ 86658 w 124567"/>
                <a:gd name="connsiteY1" fmla="*/ 44958 h 146246"/>
                <a:gd name="connsiteX2" fmla="*/ 70409 w 124567"/>
                <a:gd name="connsiteY2" fmla="*/ 31433 h 146246"/>
                <a:gd name="connsiteX3" fmla="*/ 37919 w 124567"/>
                <a:gd name="connsiteY3" fmla="*/ 41720 h 146246"/>
                <a:gd name="connsiteX4" fmla="*/ 37919 w 124567"/>
                <a:gd name="connsiteY4" fmla="*/ 146247 h 146246"/>
                <a:gd name="connsiteX5" fmla="*/ 0 w 124567"/>
                <a:gd name="connsiteY5" fmla="*/ 146247 h 146246"/>
                <a:gd name="connsiteX6" fmla="*/ 0 w 124567"/>
                <a:gd name="connsiteY6" fmla="*/ 2705 h 146246"/>
                <a:gd name="connsiteX7" fmla="*/ 31680 w 124567"/>
                <a:gd name="connsiteY7" fmla="*/ 2705 h 146246"/>
                <a:gd name="connsiteX8" fmla="*/ 37100 w 124567"/>
                <a:gd name="connsiteY8" fmla="*/ 18155 h 146246"/>
                <a:gd name="connsiteX9" fmla="*/ 84763 w 124567"/>
                <a:gd name="connsiteY9" fmla="*/ 0 h 146246"/>
                <a:gd name="connsiteX10" fmla="*/ 124568 w 124567"/>
                <a:gd name="connsiteY10" fmla="*/ 42786 h 146246"/>
                <a:gd name="connsiteX11" fmla="*/ 124568 w 124567"/>
                <a:gd name="connsiteY11" fmla="*/ 146237 h 146246"/>
                <a:gd name="connsiteX12" fmla="*/ 86658 w 124567"/>
                <a:gd name="connsiteY12" fmla="*/ 146237 h 146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4567" h="146246">
                  <a:moveTo>
                    <a:pt x="86658" y="146247"/>
                  </a:moveTo>
                  <a:lnTo>
                    <a:pt x="86658" y="44958"/>
                  </a:lnTo>
                  <a:cubicBezTo>
                    <a:pt x="86658" y="34671"/>
                    <a:pt x="82591" y="31433"/>
                    <a:pt x="70409" y="31433"/>
                  </a:cubicBezTo>
                  <a:cubicBezTo>
                    <a:pt x="59855" y="31433"/>
                    <a:pt x="48206" y="35757"/>
                    <a:pt x="37919" y="41720"/>
                  </a:cubicBezTo>
                  <a:lnTo>
                    <a:pt x="37919" y="146247"/>
                  </a:lnTo>
                  <a:lnTo>
                    <a:pt x="0" y="146247"/>
                  </a:lnTo>
                  <a:lnTo>
                    <a:pt x="0" y="2705"/>
                  </a:lnTo>
                  <a:lnTo>
                    <a:pt x="31680" y="2705"/>
                  </a:lnTo>
                  <a:lnTo>
                    <a:pt x="37100" y="18155"/>
                  </a:lnTo>
                  <a:cubicBezTo>
                    <a:pt x="49282" y="8411"/>
                    <a:pt x="67151" y="0"/>
                    <a:pt x="84763" y="0"/>
                  </a:cubicBezTo>
                  <a:cubicBezTo>
                    <a:pt x="108585" y="0"/>
                    <a:pt x="124568" y="10563"/>
                    <a:pt x="124568" y="42786"/>
                  </a:cubicBezTo>
                  <a:lnTo>
                    <a:pt x="124568" y="146237"/>
                  </a:lnTo>
                  <a:lnTo>
                    <a:pt x="86658" y="14623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16" name="Freihandform: Form 15">
              <a:extLst>
                <a:ext uri="{FF2B5EF4-FFF2-40B4-BE49-F238E27FC236}">
                  <a16:creationId xmlns:a16="http://schemas.microsoft.com/office/drawing/2014/main" id="{DADD0553-C42A-60B7-9A7C-E8730FF6BDA8}"/>
                </a:ext>
              </a:extLst>
            </p:cNvPr>
            <p:cNvSpPr/>
            <p:nvPr/>
          </p:nvSpPr>
          <p:spPr>
            <a:xfrm>
              <a:off x="5928941" y="3337779"/>
              <a:ext cx="127282" cy="197672"/>
            </a:xfrm>
            <a:custGeom>
              <a:avLst/>
              <a:gdLst>
                <a:gd name="connsiteX0" fmla="*/ 96679 w 127282"/>
                <a:gd name="connsiteY0" fmla="*/ 194967 h 197672"/>
                <a:gd name="connsiteX1" fmla="*/ 92345 w 127282"/>
                <a:gd name="connsiteY1" fmla="*/ 183318 h 197672"/>
                <a:gd name="connsiteX2" fmla="*/ 54169 w 127282"/>
                <a:gd name="connsiteY2" fmla="*/ 197672 h 197672"/>
                <a:gd name="connsiteX3" fmla="*/ 0 w 127282"/>
                <a:gd name="connsiteY3" fmla="*/ 123206 h 197672"/>
                <a:gd name="connsiteX4" fmla="*/ 59579 w 127282"/>
                <a:gd name="connsiteY4" fmla="*/ 48739 h 197672"/>
                <a:gd name="connsiteX5" fmla="*/ 89373 w 127282"/>
                <a:gd name="connsiteY5" fmla="*/ 60103 h 197672"/>
                <a:gd name="connsiteX6" fmla="*/ 89373 w 127282"/>
                <a:gd name="connsiteY6" fmla="*/ 0 h 197672"/>
                <a:gd name="connsiteX7" fmla="*/ 127283 w 127282"/>
                <a:gd name="connsiteY7" fmla="*/ 0 h 197672"/>
                <a:gd name="connsiteX8" fmla="*/ 127283 w 127282"/>
                <a:gd name="connsiteY8" fmla="*/ 194967 h 197672"/>
                <a:gd name="connsiteX9" fmla="*/ 96679 w 127282"/>
                <a:gd name="connsiteY9" fmla="*/ 194967 h 197672"/>
                <a:gd name="connsiteX10" fmla="*/ 89373 w 127282"/>
                <a:gd name="connsiteY10" fmla="*/ 84753 h 197672"/>
                <a:gd name="connsiteX11" fmla="*/ 67704 w 127282"/>
                <a:gd name="connsiteY11" fmla="*/ 77429 h 197672"/>
                <a:gd name="connsiteX12" fmla="*/ 37909 w 127282"/>
                <a:gd name="connsiteY12" fmla="*/ 123196 h 197672"/>
                <a:gd name="connsiteX13" fmla="*/ 64989 w 127282"/>
                <a:gd name="connsiteY13" fmla="*/ 169507 h 197672"/>
                <a:gd name="connsiteX14" fmla="*/ 89364 w 127282"/>
                <a:gd name="connsiteY14" fmla="*/ 160582 h 197672"/>
                <a:gd name="connsiteX15" fmla="*/ 89364 w 127282"/>
                <a:gd name="connsiteY15" fmla="*/ 84753 h 197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7282" h="197672">
                  <a:moveTo>
                    <a:pt x="96679" y="194967"/>
                  </a:moveTo>
                  <a:lnTo>
                    <a:pt x="92345" y="183318"/>
                  </a:lnTo>
                  <a:cubicBezTo>
                    <a:pt x="83134" y="191443"/>
                    <a:pt x="69333" y="197672"/>
                    <a:pt x="54169" y="197672"/>
                  </a:cubicBezTo>
                  <a:cubicBezTo>
                    <a:pt x="31680" y="197672"/>
                    <a:pt x="0" y="188204"/>
                    <a:pt x="0" y="123206"/>
                  </a:cubicBezTo>
                  <a:cubicBezTo>
                    <a:pt x="0" y="56864"/>
                    <a:pt x="41434" y="48739"/>
                    <a:pt x="59579" y="48739"/>
                  </a:cubicBezTo>
                  <a:cubicBezTo>
                    <a:pt x="72038" y="48739"/>
                    <a:pt x="82867" y="53340"/>
                    <a:pt x="89373" y="60103"/>
                  </a:cubicBezTo>
                  <a:lnTo>
                    <a:pt x="89373" y="0"/>
                  </a:lnTo>
                  <a:lnTo>
                    <a:pt x="127283" y="0"/>
                  </a:lnTo>
                  <a:lnTo>
                    <a:pt x="127283" y="194967"/>
                  </a:lnTo>
                  <a:lnTo>
                    <a:pt x="96679" y="194967"/>
                  </a:lnTo>
                  <a:close/>
                  <a:moveTo>
                    <a:pt x="89373" y="84753"/>
                  </a:moveTo>
                  <a:cubicBezTo>
                    <a:pt x="83410" y="80686"/>
                    <a:pt x="75562" y="77429"/>
                    <a:pt x="67704" y="77429"/>
                  </a:cubicBezTo>
                  <a:cubicBezTo>
                    <a:pt x="51721" y="77429"/>
                    <a:pt x="37909" y="80410"/>
                    <a:pt x="37909" y="123196"/>
                  </a:cubicBezTo>
                  <a:cubicBezTo>
                    <a:pt x="37909" y="166526"/>
                    <a:pt x="49825" y="169507"/>
                    <a:pt x="64989" y="169507"/>
                  </a:cubicBezTo>
                  <a:cubicBezTo>
                    <a:pt x="72847" y="169507"/>
                    <a:pt x="81782" y="165983"/>
                    <a:pt x="89364" y="160582"/>
                  </a:cubicBezTo>
                  <a:lnTo>
                    <a:pt x="89364" y="8475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17" name="Freihandform: Form 16">
              <a:extLst>
                <a:ext uri="{FF2B5EF4-FFF2-40B4-BE49-F238E27FC236}">
                  <a16:creationId xmlns:a16="http://schemas.microsoft.com/office/drawing/2014/main" id="{F5883756-7C62-4F66-36BC-79DFF5C6225D}"/>
                </a:ext>
              </a:extLst>
            </p:cNvPr>
            <p:cNvSpPr/>
            <p:nvPr/>
          </p:nvSpPr>
          <p:spPr>
            <a:xfrm>
              <a:off x="6169885" y="3335054"/>
              <a:ext cx="105613" cy="197700"/>
            </a:xfrm>
            <a:custGeom>
              <a:avLst/>
              <a:gdLst>
                <a:gd name="connsiteX0" fmla="*/ 76638 w 105613"/>
                <a:gd name="connsiteY0" fmla="*/ 30061 h 197700"/>
                <a:gd name="connsiteX1" fmla="*/ 62284 w 105613"/>
                <a:gd name="connsiteY1" fmla="*/ 46596 h 197700"/>
                <a:gd name="connsiteX2" fmla="*/ 62284 w 105613"/>
                <a:gd name="connsiteY2" fmla="*/ 54159 h 197700"/>
                <a:gd name="connsiteX3" fmla="*/ 94783 w 105613"/>
                <a:gd name="connsiteY3" fmla="*/ 54159 h 197700"/>
                <a:gd name="connsiteX4" fmla="*/ 91002 w 105613"/>
                <a:gd name="connsiteY4" fmla="*/ 79619 h 197700"/>
                <a:gd name="connsiteX5" fmla="*/ 62284 w 105613"/>
                <a:gd name="connsiteY5" fmla="*/ 79619 h 197700"/>
                <a:gd name="connsiteX6" fmla="*/ 62284 w 105613"/>
                <a:gd name="connsiteY6" fmla="*/ 197701 h 197700"/>
                <a:gd name="connsiteX7" fmla="*/ 24365 w 105613"/>
                <a:gd name="connsiteY7" fmla="*/ 197701 h 197700"/>
                <a:gd name="connsiteX8" fmla="*/ 24365 w 105613"/>
                <a:gd name="connsiteY8" fmla="*/ 79610 h 197700"/>
                <a:gd name="connsiteX9" fmla="*/ 0 w 105613"/>
                <a:gd name="connsiteY9" fmla="*/ 79610 h 197700"/>
                <a:gd name="connsiteX10" fmla="*/ 0 w 105613"/>
                <a:gd name="connsiteY10" fmla="*/ 54150 h 197700"/>
                <a:gd name="connsiteX11" fmla="*/ 24365 w 105613"/>
                <a:gd name="connsiteY11" fmla="*/ 54150 h 197700"/>
                <a:gd name="connsiteX12" fmla="*/ 24365 w 105613"/>
                <a:gd name="connsiteY12" fmla="*/ 44691 h 197700"/>
                <a:gd name="connsiteX13" fmla="*/ 70152 w 105613"/>
                <a:gd name="connsiteY13" fmla="*/ 0 h 197700"/>
                <a:gd name="connsiteX14" fmla="*/ 105613 w 105613"/>
                <a:gd name="connsiteY14" fmla="*/ 6506 h 197700"/>
                <a:gd name="connsiteX15" fmla="*/ 105613 w 105613"/>
                <a:gd name="connsiteY15" fmla="*/ 34404 h 197700"/>
                <a:gd name="connsiteX16" fmla="*/ 76638 w 105613"/>
                <a:gd name="connsiteY16" fmla="*/ 30061 h 19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05613" h="197700">
                  <a:moveTo>
                    <a:pt x="76638" y="30061"/>
                  </a:moveTo>
                  <a:cubicBezTo>
                    <a:pt x="66094" y="30061"/>
                    <a:pt x="62284" y="34661"/>
                    <a:pt x="62284" y="46596"/>
                  </a:cubicBezTo>
                  <a:lnTo>
                    <a:pt x="62284" y="54159"/>
                  </a:lnTo>
                  <a:lnTo>
                    <a:pt x="94783" y="54159"/>
                  </a:lnTo>
                  <a:lnTo>
                    <a:pt x="91002" y="79619"/>
                  </a:lnTo>
                  <a:lnTo>
                    <a:pt x="62284" y="79619"/>
                  </a:lnTo>
                  <a:lnTo>
                    <a:pt x="62284" y="197701"/>
                  </a:lnTo>
                  <a:lnTo>
                    <a:pt x="24365" y="197701"/>
                  </a:lnTo>
                  <a:lnTo>
                    <a:pt x="24365" y="79610"/>
                  </a:lnTo>
                  <a:lnTo>
                    <a:pt x="0" y="79610"/>
                  </a:lnTo>
                  <a:lnTo>
                    <a:pt x="0" y="54150"/>
                  </a:lnTo>
                  <a:lnTo>
                    <a:pt x="24365" y="54150"/>
                  </a:lnTo>
                  <a:lnTo>
                    <a:pt x="24365" y="44691"/>
                  </a:lnTo>
                  <a:cubicBezTo>
                    <a:pt x="24365" y="9744"/>
                    <a:pt x="46034" y="0"/>
                    <a:pt x="70152" y="0"/>
                  </a:cubicBezTo>
                  <a:cubicBezTo>
                    <a:pt x="83420" y="0"/>
                    <a:pt x="96945" y="2981"/>
                    <a:pt x="105613" y="6506"/>
                  </a:cubicBezTo>
                  <a:lnTo>
                    <a:pt x="105613" y="34404"/>
                  </a:lnTo>
                  <a:cubicBezTo>
                    <a:pt x="95869" y="31956"/>
                    <a:pt x="83677" y="30061"/>
                    <a:pt x="76638" y="3006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18" name="Freihandform: Form 17">
              <a:extLst>
                <a:ext uri="{FF2B5EF4-FFF2-40B4-BE49-F238E27FC236}">
                  <a16:creationId xmlns:a16="http://schemas.microsoft.com/office/drawing/2014/main" id="{EE79465C-5991-5C91-AA32-EFA93511255C}"/>
                </a:ext>
              </a:extLst>
            </p:cNvPr>
            <p:cNvSpPr/>
            <p:nvPr/>
          </p:nvSpPr>
          <p:spPr>
            <a:xfrm>
              <a:off x="6271679" y="3386518"/>
              <a:ext cx="131082" cy="148932"/>
            </a:xfrm>
            <a:custGeom>
              <a:avLst/>
              <a:gdLst>
                <a:gd name="connsiteX0" fmla="*/ 65541 w 131082"/>
                <a:gd name="connsiteY0" fmla="*/ 148933 h 148932"/>
                <a:gd name="connsiteX1" fmla="*/ 0 w 131082"/>
                <a:gd name="connsiteY1" fmla="*/ 74466 h 148932"/>
                <a:gd name="connsiteX2" fmla="*/ 65541 w 131082"/>
                <a:gd name="connsiteY2" fmla="*/ 0 h 148932"/>
                <a:gd name="connsiteX3" fmla="*/ 131083 w 131082"/>
                <a:gd name="connsiteY3" fmla="*/ 74466 h 148932"/>
                <a:gd name="connsiteX4" fmla="*/ 65541 w 131082"/>
                <a:gd name="connsiteY4" fmla="*/ 148933 h 148932"/>
                <a:gd name="connsiteX5" fmla="*/ 65541 w 131082"/>
                <a:gd name="connsiteY5" fmla="*/ 26803 h 148932"/>
                <a:gd name="connsiteX6" fmla="*/ 37919 w 131082"/>
                <a:gd name="connsiteY6" fmla="*/ 74457 h 148932"/>
                <a:gd name="connsiteX7" fmla="*/ 65541 w 131082"/>
                <a:gd name="connsiteY7" fmla="*/ 121853 h 148932"/>
                <a:gd name="connsiteX8" fmla="*/ 93164 w 131082"/>
                <a:gd name="connsiteY8" fmla="*/ 74457 h 148932"/>
                <a:gd name="connsiteX9" fmla="*/ 65541 w 131082"/>
                <a:gd name="connsiteY9" fmla="*/ 26803 h 148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1082" h="148932">
                  <a:moveTo>
                    <a:pt x="65541" y="148933"/>
                  </a:moveTo>
                  <a:cubicBezTo>
                    <a:pt x="36557" y="148933"/>
                    <a:pt x="0" y="138646"/>
                    <a:pt x="0" y="74466"/>
                  </a:cubicBezTo>
                  <a:cubicBezTo>
                    <a:pt x="0" y="11906"/>
                    <a:pt x="35481" y="0"/>
                    <a:pt x="65541" y="0"/>
                  </a:cubicBezTo>
                  <a:cubicBezTo>
                    <a:pt x="95317" y="0"/>
                    <a:pt x="131083" y="10030"/>
                    <a:pt x="131083" y="74466"/>
                  </a:cubicBezTo>
                  <a:cubicBezTo>
                    <a:pt x="131093" y="139465"/>
                    <a:pt x="94240" y="148933"/>
                    <a:pt x="65541" y="148933"/>
                  </a:cubicBezTo>
                  <a:close/>
                  <a:moveTo>
                    <a:pt x="65541" y="26803"/>
                  </a:moveTo>
                  <a:cubicBezTo>
                    <a:pt x="50654" y="26803"/>
                    <a:pt x="37919" y="31661"/>
                    <a:pt x="37919" y="74457"/>
                  </a:cubicBezTo>
                  <a:cubicBezTo>
                    <a:pt x="37919" y="116710"/>
                    <a:pt x="53350" y="121853"/>
                    <a:pt x="65541" y="121853"/>
                  </a:cubicBezTo>
                  <a:cubicBezTo>
                    <a:pt x="77733" y="121853"/>
                    <a:pt x="93164" y="116996"/>
                    <a:pt x="93164" y="74457"/>
                  </a:cubicBezTo>
                  <a:cubicBezTo>
                    <a:pt x="93164" y="30051"/>
                    <a:pt x="80429" y="26803"/>
                    <a:pt x="65541" y="2680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19" name="Freihandform: Form 18">
              <a:extLst>
                <a:ext uri="{FF2B5EF4-FFF2-40B4-BE49-F238E27FC236}">
                  <a16:creationId xmlns:a16="http://schemas.microsoft.com/office/drawing/2014/main" id="{D3432199-7093-5BB0-F834-EA6EC5DCA38C}"/>
                </a:ext>
              </a:extLst>
            </p:cNvPr>
            <p:cNvSpPr/>
            <p:nvPr/>
          </p:nvSpPr>
          <p:spPr>
            <a:xfrm>
              <a:off x="6435194" y="3386508"/>
              <a:ext cx="78000" cy="146237"/>
            </a:xfrm>
            <a:custGeom>
              <a:avLst/>
              <a:gdLst>
                <a:gd name="connsiteX0" fmla="*/ 78000 w 78000"/>
                <a:gd name="connsiteY0" fmla="*/ 37643 h 146237"/>
                <a:gd name="connsiteX1" fmla="*/ 56321 w 78000"/>
                <a:gd name="connsiteY1" fmla="*/ 34938 h 146237"/>
                <a:gd name="connsiteX2" fmla="*/ 37910 w 78000"/>
                <a:gd name="connsiteY2" fmla="*/ 40081 h 146237"/>
                <a:gd name="connsiteX3" fmla="*/ 37910 w 78000"/>
                <a:gd name="connsiteY3" fmla="*/ 146237 h 146237"/>
                <a:gd name="connsiteX4" fmla="*/ 0 w 78000"/>
                <a:gd name="connsiteY4" fmla="*/ 146237 h 146237"/>
                <a:gd name="connsiteX5" fmla="*/ 0 w 78000"/>
                <a:gd name="connsiteY5" fmla="*/ 2696 h 146237"/>
                <a:gd name="connsiteX6" fmla="*/ 30318 w 78000"/>
                <a:gd name="connsiteY6" fmla="*/ 2696 h 146237"/>
                <a:gd name="connsiteX7" fmla="*/ 35205 w 78000"/>
                <a:gd name="connsiteY7" fmla="*/ 17069 h 146237"/>
                <a:gd name="connsiteX8" fmla="*/ 61998 w 78000"/>
                <a:gd name="connsiteY8" fmla="*/ 0 h 146237"/>
                <a:gd name="connsiteX9" fmla="*/ 77991 w 78000"/>
                <a:gd name="connsiteY9" fmla="*/ 1619 h 146237"/>
                <a:gd name="connsiteX10" fmla="*/ 77991 w 78000"/>
                <a:gd name="connsiteY10" fmla="*/ 37643 h 146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8000" h="146237">
                  <a:moveTo>
                    <a:pt x="78000" y="37643"/>
                  </a:moveTo>
                  <a:cubicBezTo>
                    <a:pt x="69876" y="36024"/>
                    <a:pt x="60389" y="34938"/>
                    <a:pt x="56321" y="34938"/>
                  </a:cubicBezTo>
                  <a:cubicBezTo>
                    <a:pt x="51464" y="34938"/>
                    <a:pt x="44415" y="36814"/>
                    <a:pt x="37910" y="40081"/>
                  </a:cubicBezTo>
                  <a:lnTo>
                    <a:pt x="37910" y="146237"/>
                  </a:lnTo>
                  <a:lnTo>
                    <a:pt x="0" y="146237"/>
                  </a:lnTo>
                  <a:lnTo>
                    <a:pt x="0" y="2696"/>
                  </a:lnTo>
                  <a:lnTo>
                    <a:pt x="30318" y="2696"/>
                  </a:lnTo>
                  <a:lnTo>
                    <a:pt x="35205" y="17069"/>
                  </a:lnTo>
                  <a:cubicBezTo>
                    <a:pt x="41967" y="6220"/>
                    <a:pt x="51454" y="0"/>
                    <a:pt x="61998" y="0"/>
                  </a:cubicBezTo>
                  <a:cubicBezTo>
                    <a:pt x="67142" y="0"/>
                    <a:pt x="73647" y="543"/>
                    <a:pt x="77991" y="1619"/>
                  </a:cubicBezTo>
                  <a:lnTo>
                    <a:pt x="77991" y="376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22" name="Freihandform: Form 21">
              <a:extLst>
                <a:ext uri="{FF2B5EF4-FFF2-40B4-BE49-F238E27FC236}">
                  <a16:creationId xmlns:a16="http://schemas.microsoft.com/office/drawing/2014/main" id="{C4269B68-93E6-860F-E11C-D4D2D0DF1254}"/>
                </a:ext>
              </a:extLst>
            </p:cNvPr>
            <p:cNvSpPr/>
            <p:nvPr/>
          </p:nvSpPr>
          <p:spPr>
            <a:xfrm>
              <a:off x="6605482" y="3345875"/>
              <a:ext cx="97488" cy="189576"/>
            </a:xfrm>
            <a:custGeom>
              <a:avLst/>
              <a:gdLst>
                <a:gd name="connsiteX0" fmla="*/ 63637 w 97488"/>
                <a:gd name="connsiteY0" fmla="*/ 189576 h 189576"/>
                <a:gd name="connsiteX1" fmla="*/ 24375 w 97488"/>
                <a:gd name="connsiteY1" fmla="*/ 150847 h 189576"/>
                <a:gd name="connsiteX2" fmla="*/ 24375 w 97488"/>
                <a:gd name="connsiteY2" fmla="*/ 68790 h 189576"/>
                <a:gd name="connsiteX3" fmla="*/ 0 w 97488"/>
                <a:gd name="connsiteY3" fmla="*/ 68790 h 189576"/>
                <a:gd name="connsiteX4" fmla="*/ 0 w 97488"/>
                <a:gd name="connsiteY4" fmla="*/ 43329 h 189576"/>
                <a:gd name="connsiteX5" fmla="*/ 24375 w 97488"/>
                <a:gd name="connsiteY5" fmla="*/ 43329 h 189576"/>
                <a:gd name="connsiteX6" fmla="*/ 27080 w 97488"/>
                <a:gd name="connsiteY6" fmla="*/ 11649 h 189576"/>
                <a:gd name="connsiteX7" fmla="*/ 62284 w 97488"/>
                <a:gd name="connsiteY7" fmla="*/ 0 h 189576"/>
                <a:gd name="connsiteX8" fmla="*/ 62284 w 97488"/>
                <a:gd name="connsiteY8" fmla="*/ 43329 h 189576"/>
                <a:gd name="connsiteX9" fmla="*/ 94783 w 97488"/>
                <a:gd name="connsiteY9" fmla="*/ 43329 h 189576"/>
                <a:gd name="connsiteX10" fmla="*/ 91002 w 97488"/>
                <a:gd name="connsiteY10" fmla="*/ 68790 h 189576"/>
                <a:gd name="connsiteX11" fmla="*/ 62284 w 97488"/>
                <a:gd name="connsiteY11" fmla="*/ 68790 h 189576"/>
                <a:gd name="connsiteX12" fmla="*/ 62284 w 97488"/>
                <a:gd name="connsiteY12" fmla="*/ 150305 h 189576"/>
                <a:gd name="connsiteX13" fmla="*/ 71495 w 97488"/>
                <a:gd name="connsiteY13" fmla="*/ 159515 h 189576"/>
                <a:gd name="connsiteX14" fmla="*/ 97488 w 97488"/>
                <a:gd name="connsiteY14" fmla="*/ 154657 h 189576"/>
                <a:gd name="connsiteX15" fmla="*/ 97488 w 97488"/>
                <a:gd name="connsiteY15" fmla="*/ 183356 h 189576"/>
                <a:gd name="connsiteX16" fmla="*/ 63637 w 97488"/>
                <a:gd name="connsiteY16" fmla="*/ 189576 h 189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7488" h="189576">
                  <a:moveTo>
                    <a:pt x="63637" y="189576"/>
                  </a:moveTo>
                  <a:cubicBezTo>
                    <a:pt x="44148" y="189576"/>
                    <a:pt x="24375" y="184718"/>
                    <a:pt x="24375" y="150847"/>
                  </a:cubicBezTo>
                  <a:lnTo>
                    <a:pt x="24375" y="68790"/>
                  </a:lnTo>
                  <a:lnTo>
                    <a:pt x="0" y="68790"/>
                  </a:lnTo>
                  <a:lnTo>
                    <a:pt x="0" y="43329"/>
                  </a:lnTo>
                  <a:lnTo>
                    <a:pt x="24375" y="43329"/>
                  </a:lnTo>
                  <a:lnTo>
                    <a:pt x="27080" y="11649"/>
                  </a:lnTo>
                  <a:lnTo>
                    <a:pt x="62284" y="0"/>
                  </a:lnTo>
                  <a:lnTo>
                    <a:pt x="62284" y="43329"/>
                  </a:lnTo>
                  <a:lnTo>
                    <a:pt x="94783" y="43329"/>
                  </a:lnTo>
                  <a:lnTo>
                    <a:pt x="91002" y="68790"/>
                  </a:lnTo>
                  <a:lnTo>
                    <a:pt x="62284" y="68790"/>
                  </a:lnTo>
                  <a:lnTo>
                    <a:pt x="62284" y="150305"/>
                  </a:lnTo>
                  <a:cubicBezTo>
                    <a:pt x="62284" y="158429"/>
                    <a:pt x="66627" y="159515"/>
                    <a:pt x="71495" y="159515"/>
                  </a:cubicBezTo>
                  <a:cubicBezTo>
                    <a:pt x="75019" y="159515"/>
                    <a:pt x="88030" y="157096"/>
                    <a:pt x="97488" y="154657"/>
                  </a:cubicBezTo>
                  <a:lnTo>
                    <a:pt x="97488" y="183356"/>
                  </a:lnTo>
                  <a:cubicBezTo>
                    <a:pt x="87192" y="187147"/>
                    <a:pt x="73924" y="189576"/>
                    <a:pt x="63637" y="18957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23" name="Freihandform: Form 22">
              <a:extLst>
                <a:ext uri="{FF2B5EF4-FFF2-40B4-BE49-F238E27FC236}">
                  <a16:creationId xmlns:a16="http://schemas.microsoft.com/office/drawing/2014/main" id="{EFC8B9D1-197F-BA20-6F8F-37F1E4B8B1DD}"/>
                </a:ext>
              </a:extLst>
            </p:cNvPr>
            <p:cNvSpPr/>
            <p:nvPr/>
          </p:nvSpPr>
          <p:spPr>
            <a:xfrm>
              <a:off x="6714048" y="3386518"/>
              <a:ext cx="131064" cy="148932"/>
            </a:xfrm>
            <a:custGeom>
              <a:avLst/>
              <a:gdLst>
                <a:gd name="connsiteX0" fmla="*/ 65542 w 131064"/>
                <a:gd name="connsiteY0" fmla="*/ 148933 h 148932"/>
                <a:gd name="connsiteX1" fmla="*/ 0 w 131064"/>
                <a:gd name="connsiteY1" fmla="*/ 74466 h 148932"/>
                <a:gd name="connsiteX2" fmla="*/ 65542 w 131064"/>
                <a:gd name="connsiteY2" fmla="*/ 0 h 148932"/>
                <a:gd name="connsiteX3" fmla="*/ 131064 w 131064"/>
                <a:gd name="connsiteY3" fmla="*/ 74466 h 148932"/>
                <a:gd name="connsiteX4" fmla="*/ 65542 w 131064"/>
                <a:gd name="connsiteY4" fmla="*/ 148933 h 148932"/>
                <a:gd name="connsiteX5" fmla="*/ 65542 w 131064"/>
                <a:gd name="connsiteY5" fmla="*/ 26803 h 148932"/>
                <a:gd name="connsiteX6" fmla="*/ 37900 w 131064"/>
                <a:gd name="connsiteY6" fmla="*/ 74457 h 148932"/>
                <a:gd name="connsiteX7" fmla="*/ 65542 w 131064"/>
                <a:gd name="connsiteY7" fmla="*/ 121853 h 148932"/>
                <a:gd name="connsiteX8" fmla="*/ 93164 w 131064"/>
                <a:gd name="connsiteY8" fmla="*/ 74457 h 148932"/>
                <a:gd name="connsiteX9" fmla="*/ 65542 w 131064"/>
                <a:gd name="connsiteY9" fmla="*/ 26803 h 148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1064" h="148932">
                  <a:moveTo>
                    <a:pt x="65542" y="148933"/>
                  </a:moveTo>
                  <a:cubicBezTo>
                    <a:pt x="36557" y="148933"/>
                    <a:pt x="0" y="138646"/>
                    <a:pt x="0" y="74466"/>
                  </a:cubicBezTo>
                  <a:cubicBezTo>
                    <a:pt x="0" y="11906"/>
                    <a:pt x="35481" y="0"/>
                    <a:pt x="65542" y="0"/>
                  </a:cubicBezTo>
                  <a:cubicBezTo>
                    <a:pt x="95317" y="0"/>
                    <a:pt x="131064" y="10030"/>
                    <a:pt x="131064" y="74466"/>
                  </a:cubicBezTo>
                  <a:cubicBezTo>
                    <a:pt x="131064" y="139465"/>
                    <a:pt x="94240" y="148933"/>
                    <a:pt x="65542" y="148933"/>
                  </a:cubicBezTo>
                  <a:close/>
                  <a:moveTo>
                    <a:pt x="65542" y="26803"/>
                  </a:moveTo>
                  <a:cubicBezTo>
                    <a:pt x="50625" y="26803"/>
                    <a:pt x="37900" y="31661"/>
                    <a:pt x="37900" y="74457"/>
                  </a:cubicBezTo>
                  <a:cubicBezTo>
                    <a:pt x="37900" y="116710"/>
                    <a:pt x="53350" y="121853"/>
                    <a:pt x="65542" y="121853"/>
                  </a:cubicBezTo>
                  <a:cubicBezTo>
                    <a:pt x="77705" y="121853"/>
                    <a:pt x="93164" y="116996"/>
                    <a:pt x="93164" y="74457"/>
                  </a:cubicBezTo>
                  <a:cubicBezTo>
                    <a:pt x="93164" y="30051"/>
                    <a:pt x="80429" y="26803"/>
                    <a:pt x="65542" y="2680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24" name="Freihandform: Form 23">
              <a:extLst>
                <a:ext uri="{FF2B5EF4-FFF2-40B4-BE49-F238E27FC236}">
                  <a16:creationId xmlns:a16="http://schemas.microsoft.com/office/drawing/2014/main" id="{888ADFD8-2147-57B7-B418-F2C3EA028AEC}"/>
                </a:ext>
              </a:extLst>
            </p:cNvPr>
            <p:cNvSpPr/>
            <p:nvPr/>
          </p:nvSpPr>
          <p:spPr>
            <a:xfrm>
              <a:off x="6877554" y="3386499"/>
              <a:ext cx="194995" cy="146246"/>
            </a:xfrm>
            <a:custGeom>
              <a:avLst/>
              <a:gdLst>
                <a:gd name="connsiteX0" fmla="*/ 157067 w 194995"/>
                <a:gd name="connsiteY0" fmla="*/ 146247 h 146246"/>
                <a:gd name="connsiteX1" fmla="*/ 157067 w 194995"/>
                <a:gd name="connsiteY1" fmla="*/ 43882 h 146246"/>
                <a:gd name="connsiteX2" fmla="*/ 142180 w 194995"/>
                <a:gd name="connsiteY2" fmla="*/ 31433 h 146246"/>
                <a:gd name="connsiteX3" fmla="*/ 116462 w 194995"/>
                <a:gd name="connsiteY3" fmla="*/ 39815 h 146246"/>
                <a:gd name="connsiteX4" fmla="*/ 116462 w 194995"/>
                <a:gd name="connsiteY4" fmla="*/ 146247 h 146246"/>
                <a:gd name="connsiteX5" fmla="*/ 78534 w 194995"/>
                <a:gd name="connsiteY5" fmla="*/ 146247 h 146246"/>
                <a:gd name="connsiteX6" fmla="*/ 78534 w 194995"/>
                <a:gd name="connsiteY6" fmla="*/ 43882 h 146246"/>
                <a:gd name="connsiteX7" fmla="*/ 63646 w 194995"/>
                <a:gd name="connsiteY7" fmla="*/ 31433 h 146246"/>
                <a:gd name="connsiteX8" fmla="*/ 37929 w 194995"/>
                <a:gd name="connsiteY8" fmla="*/ 39815 h 146246"/>
                <a:gd name="connsiteX9" fmla="*/ 37929 w 194995"/>
                <a:gd name="connsiteY9" fmla="*/ 146247 h 146246"/>
                <a:gd name="connsiteX10" fmla="*/ 0 w 194995"/>
                <a:gd name="connsiteY10" fmla="*/ 146247 h 146246"/>
                <a:gd name="connsiteX11" fmla="*/ 0 w 194995"/>
                <a:gd name="connsiteY11" fmla="*/ 2705 h 146246"/>
                <a:gd name="connsiteX12" fmla="*/ 31680 w 194995"/>
                <a:gd name="connsiteY12" fmla="*/ 2705 h 146246"/>
                <a:gd name="connsiteX13" fmla="*/ 37100 w 194995"/>
                <a:gd name="connsiteY13" fmla="*/ 16793 h 146246"/>
                <a:gd name="connsiteX14" fmla="*/ 77991 w 194995"/>
                <a:gd name="connsiteY14" fmla="*/ 0 h 146246"/>
                <a:gd name="connsiteX15" fmla="*/ 112395 w 194995"/>
                <a:gd name="connsiteY15" fmla="*/ 19774 h 146246"/>
                <a:gd name="connsiteX16" fmla="*/ 156524 w 194995"/>
                <a:gd name="connsiteY16" fmla="*/ 0 h 146246"/>
                <a:gd name="connsiteX17" fmla="*/ 194996 w 194995"/>
                <a:gd name="connsiteY17" fmla="*/ 42786 h 146246"/>
                <a:gd name="connsiteX18" fmla="*/ 194996 w 194995"/>
                <a:gd name="connsiteY18" fmla="*/ 146237 h 146246"/>
                <a:gd name="connsiteX19" fmla="*/ 157067 w 194995"/>
                <a:gd name="connsiteY19" fmla="*/ 146237 h 146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94995" h="146246">
                  <a:moveTo>
                    <a:pt x="157067" y="146247"/>
                  </a:moveTo>
                  <a:lnTo>
                    <a:pt x="157067" y="43882"/>
                  </a:lnTo>
                  <a:cubicBezTo>
                    <a:pt x="157067" y="33880"/>
                    <a:pt x="151924" y="31433"/>
                    <a:pt x="142180" y="31433"/>
                  </a:cubicBezTo>
                  <a:cubicBezTo>
                    <a:pt x="134598" y="31433"/>
                    <a:pt x="124587" y="35214"/>
                    <a:pt x="116462" y="39815"/>
                  </a:cubicBezTo>
                  <a:lnTo>
                    <a:pt x="116462" y="146247"/>
                  </a:lnTo>
                  <a:lnTo>
                    <a:pt x="78534" y="146247"/>
                  </a:lnTo>
                  <a:lnTo>
                    <a:pt x="78534" y="43882"/>
                  </a:lnTo>
                  <a:cubicBezTo>
                    <a:pt x="78534" y="33880"/>
                    <a:pt x="73390" y="31433"/>
                    <a:pt x="63646" y="31433"/>
                  </a:cubicBezTo>
                  <a:cubicBezTo>
                    <a:pt x="55797" y="31433"/>
                    <a:pt x="46853" y="34414"/>
                    <a:pt x="37929" y="39815"/>
                  </a:cubicBezTo>
                  <a:lnTo>
                    <a:pt x="37929" y="146247"/>
                  </a:lnTo>
                  <a:lnTo>
                    <a:pt x="0" y="146247"/>
                  </a:lnTo>
                  <a:lnTo>
                    <a:pt x="0" y="2705"/>
                  </a:lnTo>
                  <a:lnTo>
                    <a:pt x="31680" y="2705"/>
                  </a:lnTo>
                  <a:lnTo>
                    <a:pt x="37100" y="16793"/>
                  </a:lnTo>
                  <a:cubicBezTo>
                    <a:pt x="46311" y="8125"/>
                    <a:pt x="61198" y="0"/>
                    <a:pt x="77991" y="0"/>
                  </a:cubicBezTo>
                  <a:cubicBezTo>
                    <a:pt x="95860" y="0"/>
                    <a:pt x="106975" y="6220"/>
                    <a:pt x="112395" y="19774"/>
                  </a:cubicBezTo>
                  <a:cubicBezTo>
                    <a:pt x="124301" y="8944"/>
                    <a:pt x="137855" y="0"/>
                    <a:pt x="156524" y="0"/>
                  </a:cubicBezTo>
                  <a:cubicBezTo>
                    <a:pt x="179279" y="0"/>
                    <a:pt x="194996" y="10830"/>
                    <a:pt x="194996" y="42786"/>
                  </a:cubicBezTo>
                  <a:lnTo>
                    <a:pt x="194996" y="146237"/>
                  </a:lnTo>
                  <a:lnTo>
                    <a:pt x="157067" y="14623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25" name="Freihandform: Form 24">
              <a:extLst>
                <a:ext uri="{FF2B5EF4-FFF2-40B4-BE49-F238E27FC236}">
                  <a16:creationId xmlns:a16="http://schemas.microsoft.com/office/drawing/2014/main" id="{14CA5783-03D3-C3E2-831A-AF4F5E82CB26}"/>
                </a:ext>
              </a:extLst>
            </p:cNvPr>
            <p:cNvSpPr/>
            <p:nvPr/>
          </p:nvSpPr>
          <p:spPr>
            <a:xfrm>
              <a:off x="7103630" y="3386518"/>
              <a:ext cx="131064" cy="148932"/>
            </a:xfrm>
            <a:custGeom>
              <a:avLst/>
              <a:gdLst>
                <a:gd name="connsiteX0" fmla="*/ 65542 w 131064"/>
                <a:gd name="connsiteY0" fmla="*/ 148933 h 148932"/>
                <a:gd name="connsiteX1" fmla="*/ 0 w 131064"/>
                <a:gd name="connsiteY1" fmla="*/ 74466 h 148932"/>
                <a:gd name="connsiteX2" fmla="*/ 65542 w 131064"/>
                <a:gd name="connsiteY2" fmla="*/ 0 h 148932"/>
                <a:gd name="connsiteX3" fmla="*/ 131064 w 131064"/>
                <a:gd name="connsiteY3" fmla="*/ 74466 h 148932"/>
                <a:gd name="connsiteX4" fmla="*/ 65542 w 131064"/>
                <a:gd name="connsiteY4" fmla="*/ 148933 h 148932"/>
                <a:gd name="connsiteX5" fmla="*/ 65542 w 131064"/>
                <a:gd name="connsiteY5" fmla="*/ 26803 h 148932"/>
                <a:gd name="connsiteX6" fmla="*/ 37900 w 131064"/>
                <a:gd name="connsiteY6" fmla="*/ 74457 h 148932"/>
                <a:gd name="connsiteX7" fmla="*/ 65542 w 131064"/>
                <a:gd name="connsiteY7" fmla="*/ 121853 h 148932"/>
                <a:gd name="connsiteX8" fmla="*/ 93164 w 131064"/>
                <a:gd name="connsiteY8" fmla="*/ 74457 h 148932"/>
                <a:gd name="connsiteX9" fmla="*/ 65542 w 131064"/>
                <a:gd name="connsiteY9" fmla="*/ 26803 h 148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1064" h="148932">
                  <a:moveTo>
                    <a:pt x="65542" y="148933"/>
                  </a:moveTo>
                  <a:cubicBezTo>
                    <a:pt x="36557" y="148933"/>
                    <a:pt x="0" y="138646"/>
                    <a:pt x="0" y="74466"/>
                  </a:cubicBezTo>
                  <a:cubicBezTo>
                    <a:pt x="0" y="11906"/>
                    <a:pt x="35481" y="0"/>
                    <a:pt x="65542" y="0"/>
                  </a:cubicBezTo>
                  <a:cubicBezTo>
                    <a:pt x="95317" y="0"/>
                    <a:pt x="131064" y="10030"/>
                    <a:pt x="131064" y="74466"/>
                  </a:cubicBezTo>
                  <a:cubicBezTo>
                    <a:pt x="131064" y="139465"/>
                    <a:pt x="94240" y="148933"/>
                    <a:pt x="65542" y="148933"/>
                  </a:cubicBezTo>
                  <a:close/>
                  <a:moveTo>
                    <a:pt x="65542" y="26803"/>
                  </a:moveTo>
                  <a:cubicBezTo>
                    <a:pt x="50635" y="26803"/>
                    <a:pt x="37900" y="31661"/>
                    <a:pt x="37900" y="74457"/>
                  </a:cubicBezTo>
                  <a:cubicBezTo>
                    <a:pt x="37900" y="116710"/>
                    <a:pt x="53350" y="121853"/>
                    <a:pt x="65542" y="121853"/>
                  </a:cubicBezTo>
                  <a:cubicBezTo>
                    <a:pt x="77705" y="121853"/>
                    <a:pt x="93164" y="116996"/>
                    <a:pt x="93164" y="74457"/>
                  </a:cubicBezTo>
                  <a:cubicBezTo>
                    <a:pt x="93154" y="30051"/>
                    <a:pt x="80429" y="26803"/>
                    <a:pt x="65542" y="2680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26" name="Freihandform: Form 25">
              <a:extLst>
                <a:ext uri="{FF2B5EF4-FFF2-40B4-BE49-F238E27FC236}">
                  <a16:creationId xmlns:a16="http://schemas.microsoft.com/office/drawing/2014/main" id="{41379709-396A-169C-5C45-4076C9B3F722}"/>
                </a:ext>
              </a:extLst>
            </p:cNvPr>
            <p:cNvSpPr/>
            <p:nvPr/>
          </p:nvSpPr>
          <p:spPr>
            <a:xfrm>
              <a:off x="7267127" y="3386508"/>
              <a:ext cx="77990" cy="146237"/>
            </a:xfrm>
            <a:custGeom>
              <a:avLst/>
              <a:gdLst>
                <a:gd name="connsiteX0" fmla="*/ 77991 w 77990"/>
                <a:gd name="connsiteY0" fmla="*/ 37643 h 146237"/>
                <a:gd name="connsiteX1" fmla="*/ 56340 w 77990"/>
                <a:gd name="connsiteY1" fmla="*/ 34938 h 146237"/>
                <a:gd name="connsiteX2" fmla="*/ 37929 w 77990"/>
                <a:gd name="connsiteY2" fmla="*/ 40081 h 146237"/>
                <a:gd name="connsiteX3" fmla="*/ 37929 w 77990"/>
                <a:gd name="connsiteY3" fmla="*/ 146237 h 146237"/>
                <a:gd name="connsiteX4" fmla="*/ 0 w 77990"/>
                <a:gd name="connsiteY4" fmla="*/ 146237 h 146237"/>
                <a:gd name="connsiteX5" fmla="*/ 0 w 77990"/>
                <a:gd name="connsiteY5" fmla="*/ 2696 h 146237"/>
                <a:gd name="connsiteX6" fmla="*/ 30337 w 77990"/>
                <a:gd name="connsiteY6" fmla="*/ 2696 h 146237"/>
                <a:gd name="connsiteX7" fmla="*/ 35195 w 77990"/>
                <a:gd name="connsiteY7" fmla="*/ 17069 h 146237"/>
                <a:gd name="connsiteX8" fmla="*/ 62017 w 77990"/>
                <a:gd name="connsiteY8" fmla="*/ 0 h 146237"/>
                <a:gd name="connsiteX9" fmla="*/ 77991 w 77990"/>
                <a:gd name="connsiteY9" fmla="*/ 1619 h 146237"/>
                <a:gd name="connsiteX10" fmla="*/ 77991 w 77990"/>
                <a:gd name="connsiteY10" fmla="*/ 37643 h 146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7990" h="146237">
                  <a:moveTo>
                    <a:pt x="77991" y="37643"/>
                  </a:moveTo>
                  <a:cubicBezTo>
                    <a:pt x="69866" y="36024"/>
                    <a:pt x="60398" y="34938"/>
                    <a:pt x="56340" y="34938"/>
                  </a:cubicBezTo>
                  <a:cubicBezTo>
                    <a:pt x="51454" y="34938"/>
                    <a:pt x="44415" y="36814"/>
                    <a:pt x="37929" y="40081"/>
                  </a:cubicBezTo>
                  <a:lnTo>
                    <a:pt x="37929" y="146237"/>
                  </a:lnTo>
                  <a:lnTo>
                    <a:pt x="0" y="146237"/>
                  </a:lnTo>
                  <a:lnTo>
                    <a:pt x="0" y="2696"/>
                  </a:lnTo>
                  <a:lnTo>
                    <a:pt x="30337" y="2696"/>
                  </a:lnTo>
                  <a:lnTo>
                    <a:pt x="35195" y="17069"/>
                  </a:lnTo>
                  <a:cubicBezTo>
                    <a:pt x="41977" y="6220"/>
                    <a:pt x="51445" y="0"/>
                    <a:pt x="62017" y="0"/>
                  </a:cubicBezTo>
                  <a:cubicBezTo>
                    <a:pt x="67161" y="0"/>
                    <a:pt x="73666" y="543"/>
                    <a:pt x="77991" y="1619"/>
                  </a:cubicBezTo>
                  <a:lnTo>
                    <a:pt x="77991" y="376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27" name="Freihandform: Form 26">
              <a:extLst>
                <a:ext uri="{FF2B5EF4-FFF2-40B4-BE49-F238E27FC236}">
                  <a16:creationId xmlns:a16="http://schemas.microsoft.com/office/drawing/2014/main" id="{1B2A0758-EF67-E539-4C1A-A4585148CE20}"/>
                </a:ext>
              </a:extLst>
            </p:cNvPr>
            <p:cNvSpPr/>
            <p:nvPr/>
          </p:nvSpPr>
          <p:spPr>
            <a:xfrm>
              <a:off x="7368387" y="3386508"/>
              <a:ext cx="78000" cy="146237"/>
            </a:xfrm>
            <a:custGeom>
              <a:avLst/>
              <a:gdLst>
                <a:gd name="connsiteX0" fmla="*/ 78000 w 78000"/>
                <a:gd name="connsiteY0" fmla="*/ 37643 h 146237"/>
                <a:gd name="connsiteX1" fmla="*/ 56321 w 78000"/>
                <a:gd name="connsiteY1" fmla="*/ 34938 h 146237"/>
                <a:gd name="connsiteX2" fmla="*/ 37909 w 78000"/>
                <a:gd name="connsiteY2" fmla="*/ 40081 h 146237"/>
                <a:gd name="connsiteX3" fmla="*/ 37909 w 78000"/>
                <a:gd name="connsiteY3" fmla="*/ 146237 h 146237"/>
                <a:gd name="connsiteX4" fmla="*/ 0 w 78000"/>
                <a:gd name="connsiteY4" fmla="*/ 146237 h 146237"/>
                <a:gd name="connsiteX5" fmla="*/ 0 w 78000"/>
                <a:gd name="connsiteY5" fmla="*/ 2696 h 146237"/>
                <a:gd name="connsiteX6" fmla="*/ 30318 w 78000"/>
                <a:gd name="connsiteY6" fmla="*/ 2696 h 146237"/>
                <a:gd name="connsiteX7" fmla="*/ 35204 w 78000"/>
                <a:gd name="connsiteY7" fmla="*/ 17069 h 146237"/>
                <a:gd name="connsiteX8" fmla="*/ 61998 w 78000"/>
                <a:gd name="connsiteY8" fmla="*/ 0 h 146237"/>
                <a:gd name="connsiteX9" fmla="*/ 77991 w 78000"/>
                <a:gd name="connsiteY9" fmla="*/ 1619 h 146237"/>
                <a:gd name="connsiteX10" fmla="*/ 77991 w 78000"/>
                <a:gd name="connsiteY10" fmla="*/ 37643 h 146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8000" h="146237">
                  <a:moveTo>
                    <a:pt x="78000" y="37643"/>
                  </a:moveTo>
                  <a:cubicBezTo>
                    <a:pt x="69875" y="36024"/>
                    <a:pt x="60388" y="34938"/>
                    <a:pt x="56321" y="34938"/>
                  </a:cubicBezTo>
                  <a:cubicBezTo>
                    <a:pt x="51463" y="34938"/>
                    <a:pt x="44415" y="36814"/>
                    <a:pt x="37909" y="40081"/>
                  </a:cubicBezTo>
                  <a:lnTo>
                    <a:pt x="37909" y="146237"/>
                  </a:lnTo>
                  <a:lnTo>
                    <a:pt x="0" y="146237"/>
                  </a:lnTo>
                  <a:lnTo>
                    <a:pt x="0" y="2696"/>
                  </a:lnTo>
                  <a:lnTo>
                    <a:pt x="30318" y="2696"/>
                  </a:lnTo>
                  <a:lnTo>
                    <a:pt x="35204" y="17069"/>
                  </a:lnTo>
                  <a:cubicBezTo>
                    <a:pt x="41967" y="6220"/>
                    <a:pt x="51454" y="0"/>
                    <a:pt x="61998" y="0"/>
                  </a:cubicBezTo>
                  <a:cubicBezTo>
                    <a:pt x="67142" y="0"/>
                    <a:pt x="73647" y="543"/>
                    <a:pt x="77991" y="1619"/>
                  </a:cubicBezTo>
                  <a:lnTo>
                    <a:pt x="77991" y="376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28" name="Freihandform: Form 27">
              <a:extLst>
                <a:ext uri="{FF2B5EF4-FFF2-40B4-BE49-F238E27FC236}">
                  <a16:creationId xmlns:a16="http://schemas.microsoft.com/office/drawing/2014/main" id="{FC4CEFF2-EE32-95F5-BC66-118D603CDE5D}"/>
                </a:ext>
              </a:extLst>
            </p:cNvPr>
            <p:cNvSpPr/>
            <p:nvPr/>
          </p:nvSpPr>
          <p:spPr>
            <a:xfrm>
              <a:off x="7457455" y="3386518"/>
              <a:ext cx="131064" cy="148932"/>
            </a:xfrm>
            <a:custGeom>
              <a:avLst/>
              <a:gdLst>
                <a:gd name="connsiteX0" fmla="*/ 65542 w 131064"/>
                <a:gd name="connsiteY0" fmla="*/ 148933 h 148932"/>
                <a:gd name="connsiteX1" fmla="*/ 0 w 131064"/>
                <a:gd name="connsiteY1" fmla="*/ 74466 h 148932"/>
                <a:gd name="connsiteX2" fmla="*/ 65542 w 131064"/>
                <a:gd name="connsiteY2" fmla="*/ 0 h 148932"/>
                <a:gd name="connsiteX3" fmla="*/ 131064 w 131064"/>
                <a:gd name="connsiteY3" fmla="*/ 74466 h 148932"/>
                <a:gd name="connsiteX4" fmla="*/ 65542 w 131064"/>
                <a:gd name="connsiteY4" fmla="*/ 148933 h 148932"/>
                <a:gd name="connsiteX5" fmla="*/ 65542 w 131064"/>
                <a:gd name="connsiteY5" fmla="*/ 26803 h 148932"/>
                <a:gd name="connsiteX6" fmla="*/ 37900 w 131064"/>
                <a:gd name="connsiteY6" fmla="*/ 74457 h 148932"/>
                <a:gd name="connsiteX7" fmla="*/ 65542 w 131064"/>
                <a:gd name="connsiteY7" fmla="*/ 121853 h 148932"/>
                <a:gd name="connsiteX8" fmla="*/ 93164 w 131064"/>
                <a:gd name="connsiteY8" fmla="*/ 74457 h 148932"/>
                <a:gd name="connsiteX9" fmla="*/ 65542 w 131064"/>
                <a:gd name="connsiteY9" fmla="*/ 26803 h 148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1064" h="148932">
                  <a:moveTo>
                    <a:pt x="65542" y="148933"/>
                  </a:moveTo>
                  <a:cubicBezTo>
                    <a:pt x="36557" y="148933"/>
                    <a:pt x="0" y="138646"/>
                    <a:pt x="0" y="74466"/>
                  </a:cubicBezTo>
                  <a:cubicBezTo>
                    <a:pt x="0" y="11906"/>
                    <a:pt x="35481" y="0"/>
                    <a:pt x="65542" y="0"/>
                  </a:cubicBezTo>
                  <a:cubicBezTo>
                    <a:pt x="95317" y="0"/>
                    <a:pt x="131064" y="10030"/>
                    <a:pt x="131064" y="74466"/>
                  </a:cubicBezTo>
                  <a:cubicBezTo>
                    <a:pt x="131064" y="139465"/>
                    <a:pt x="94240" y="148933"/>
                    <a:pt x="65542" y="148933"/>
                  </a:cubicBezTo>
                  <a:close/>
                  <a:moveTo>
                    <a:pt x="65542" y="26803"/>
                  </a:moveTo>
                  <a:cubicBezTo>
                    <a:pt x="50635" y="26803"/>
                    <a:pt x="37900" y="31661"/>
                    <a:pt x="37900" y="74457"/>
                  </a:cubicBezTo>
                  <a:cubicBezTo>
                    <a:pt x="37900" y="116710"/>
                    <a:pt x="53350" y="121853"/>
                    <a:pt x="65542" y="121853"/>
                  </a:cubicBezTo>
                  <a:cubicBezTo>
                    <a:pt x="77705" y="121853"/>
                    <a:pt x="93164" y="116996"/>
                    <a:pt x="93164" y="74457"/>
                  </a:cubicBezTo>
                  <a:cubicBezTo>
                    <a:pt x="93164" y="30051"/>
                    <a:pt x="80429" y="26803"/>
                    <a:pt x="65542" y="2680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29" name="Freihandform: Form 28">
              <a:extLst>
                <a:ext uri="{FF2B5EF4-FFF2-40B4-BE49-F238E27FC236}">
                  <a16:creationId xmlns:a16="http://schemas.microsoft.com/office/drawing/2014/main" id="{CDA27B0A-0E26-B0F8-4D48-D5FC8400CACD}"/>
                </a:ext>
              </a:extLst>
            </p:cNvPr>
            <p:cNvSpPr/>
            <p:nvPr/>
          </p:nvSpPr>
          <p:spPr>
            <a:xfrm>
              <a:off x="7600950" y="3389204"/>
              <a:ext cx="211226" cy="143541"/>
            </a:xfrm>
            <a:custGeom>
              <a:avLst/>
              <a:gdLst>
                <a:gd name="connsiteX0" fmla="*/ 181165 w 211226"/>
                <a:gd name="connsiteY0" fmla="*/ 143542 h 143541"/>
                <a:gd name="connsiteX1" fmla="*/ 129426 w 211226"/>
                <a:gd name="connsiteY1" fmla="*/ 143542 h 143541"/>
                <a:gd name="connsiteX2" fmla="*/ 117520 w 211226"/>
                <a:gd name="connsiteY2" fmla="*/ 85325 h 143541"/>
                <a:gd name="connsiteX3" fmla="*/ 105613 w 211226"/>
                <a:gd name="connsiteY3" fmla="*/ 22498 h 143541"/>
                <a:gd name="connsiteX4" fmla="*/ 93421 w 211226"/>
                <a:gd name="connsiteY4" fmla="*/ 83963 h 143541"/>
                <a:gd name="connsiteX5" fmla="*/ 81772 w 211226"/>
                <a:gd name="connsiteY5" fmla="*/ 143542 h 143541"/>
                <a:gd name="connsiteX6" fmla="*/ 30061 w 211226"/>
                <a:gd name="connsiteY6" fmla="*/ 143542 h 143541"/>
                <a:gd name="connsiteX7" fmla="*/ 0 w 211226"/>
                <a:gd name="connsiteY7" fmla="*/ 0 h 143541"/>
                <a:gd name="connsiteX8" fmla="*/ 41691 w 211226"/>
                <a:gd name="connsiteY8" fmla="*/ 0 h 143541"/>
                <a:gd name="connsiteX9" fmla="*/ 50102 w 211226"/>
                <a:gd name="connsiteY9" fmla="*/ 66904 h 143541"/>
                <a:gd name="connsiteX10" fmla="*/ 56064 w 211226"/>
                <a:gd name="connsiteY10" fmla="*/ 122958 h 143541"/>
                <a:gd name="connsiteX11" fmla="*/ 65808 w 211226"/>
                <a:gd name="connsiteY11" fmla="*/ 66904 h 143541"/>
                <a:gd name="connsiteX12" fmla="*/ 79877 w 211226"/>
                <a:gd name="connsiteY12" fmla="*/ 0 h 143541"/>
                <a:gd name="connsiteX13" fmla="*/ 131331 w 211226"/>
                <a:gd name="connsiteY13" fmla="*/ 0 h 143541"/>
                <a:gd name="connsiteX14" fmla="*/ 145418 w 211226"/>
                <a:gd name="connsiteY14" fmla="*/ 66904 h 143541"/>
                <a:gd name="connsiteX15" fmla="*/ 154629 w 211226"/>
                <a:gd name="connsiteY15" fmla="*/ 122958 h 143541"/>
                <a:gd name="connsiteX16" fmla="*/ 160849 w 211226"/>
                <a:gd name="connsiteY16" fmla="*/ 66904 h 143541"/>
                <a:gd name="connsiteX17" fmla="*/ 170059 w 211226"/>
                <a:gd name="connsiteY17" fmla="*/ 0 h 143541"/>
                <a:gd name="connsiteX18" fmla="*/ 211226 w 211226"/>
                <a:gd name="connsiteY18" fmla="*/ 0 h 143541"/>
                <a:gd name="connsiteX19" fmla="*/ 181165 w 211226"/>
                <a:gd name="connsiteY19" fmla="*/ 143542 h 143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11226" h="143541">
                  <a:moveTo>
                    <a:pt x="181165" y="143542"/>
                  </a:moveTo>
                  <a:lnTo>
                    <a:pt x="129426" y="143542"/>
                  </a:lnTo>
                  <a:lnTo>
                    <a:pt x="117520" y="85325"/>
                  </a:lnTo>
                  <a:cubicBezTo>
                    <a:pt x="115357" y="74495"/>
                    <a:pt x="109937" y="46320"/>
                    <a:pt x="105613" y="22498"/>
                  </a:cubicBezTo>
                  <a:cubicBezTo>
                    <a:pt x="100727" y="46053"/>
                    <a:pt x="95326" y="73676"/>
                    <a:pt x="93421" y="83963"/>
                  </a:cubicBezTo>
                  <a:lnTo>
                    <a:pt x="81772" y="143542"/>
                  </a:lnTo>
                  <a:lnTo>
                    <a:pt x="30061" y="143542"/>
                  </a:lnTo>
                  <a:lnTo>
                    <a:pt x="0" y="0"/>
                  </a:lnTo>
                  <a:lnTo>
                    <a:pt x="41691" y="0"/>
                  </a:lnTo>
                  <a:lnTo>
                    <a:pt x="50102" y="66904"/>
                  </a:lnTo>
                  <a:cubicBezTo>
                    <a:pt x="52264" y="83953"/>
                    <a:pt x="55788" y="120777"/>
                    <a:pt x="56064" y="122958"/>
                  </a:cubicBezTo>
                  <a:cubicBezTo>
                    <a:pt x="56607" y="119691"/>
                    <a:pt x="62008" y="84773"/>
                    <a:pt x="65808" y="66904"/>
                  </a:cubicBezTo>
                  <a:lnTo>
                    <a:pt x="79877" y="0"/>
                  </a:lnTo>
                  <a:lnTo>
                    <a:pt x="131331" y="0"/>
                  </a:lnTo>
                  <a:lnTo>
                    <a:pt x="145418" y="66904"/>
                  </a:lnTo>
                  <a:cubicBezTo>
                    <a:pt x="148657" y="83153"/>
                    <a:pt x="154086" y="119158"/>
                    <a:pt x="154629" y="122958"/>
                  </a:cubicBezTo>
                  <a:cubicBezTo>
                    <a:pt x="154886" y="120520"/>
                    <a:pt x="158410" y="83410"/>
                    <a:pt x="160849" y="66904"/>
                  </a:cubicBezTo>
                  <a:lnTo>
                    <a:pt x="170059" y="0"/>
                  </a:lnTo>
                  <a:lnTo>
                    <a:pt x="211226" y="0"/>
                  </a:lnTo>
                  <a:lnTo>
                    <a:pt x="181165" y="14354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076862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ohne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11A6669-BEC9-635E-C610-2A750E8BEC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1F6F39E2-88FE-A04B-0206-C2A69CE7F65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58813" y="2114550"/>
            <a:ext cx="11198225" cy="415925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29137462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9F8DBE8-CEE5-4F80-8643-149D420D0E9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406650" y="1501775"/>
            <a:ext cx="914400" cy="91440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5818748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24B176A3-0CCA-EE39-C7CC-A980B30259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4" y="666751"/>
            <a:ext cx="8996816" cy="102031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3547760-748F-E2D9-DB12-20A8218552C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44942" y="6384353"/>
            <a:ext cx="612095" cy="365125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>
                <a:solidFill>
                  <a:schemeClr val="tx2"/>
                </a:solidFill>
                <a:latin typeface="Fago Pro" panose="02000506040000020004" pitchFamily="50" charset="0"/>
              </a:defRPr>
            </a:lvl1pPr>
          </a:lstStyle>
          <a:p>
            <a:fld id="{73F7D4EC-FAF2-48D2-B8E5-457915FC50F3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23" name="Textplatzhalter 22">
            <a:extLst>
              <a:ext uri="{FF2B5EF4-FFF2-40B4-BE49-F238E27FC236}">
                <a16:creationId xmlns:a16="http://schemas.microsoft.com/office/drawing/2014/main" id="{19924481-2BAC-44B6-A3F3-4FF71CB8E9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58814" y="2112579"/>
            <a:ext cx="11198224" cy="416122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8935998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4" r:id="rId5"/>
    <p:sldLayoutId id="2147483653" r:id="rId6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2"/>
          </a:solidFill>
          <a:latin typeface="Fago Pro" panose="02000506040000020004" pitchFamily="50" charset="0"/>
          <a:ea typeface="+mj-ea"/>
          <a:cs typeface="+mj-cs"/>
        </a:defRPr>
      </a:lvl1pPr>
    </p:titleStyle>
    <p:bodyStyle>
      <a:lvl1pPr marL="247650" indent="-247650" algn="l" defTabSz="914400" rtl="0" eaLnBrk="1" latinLnBrk="0" hangingPunct="1">
        <a:lnSpc>
          <a:spcPct val="100000"/>
        </a:lnSpc>
        <a:spcBef>
          <a:spcPts val="600"/>
        </a:spcBef>
        <a:buClr>
          <a:schemeClr val="bg2"/>
        </a:buClr>
        <a:buFont typeface="Arial" panose="020B0604020202020204" pitchFamily="34" charset="0"/>
        <a:buChar char="•"/>
        <a:defRPr sz="2200" kern="1200">
          <a:solidFill>
            <a:schemeClr val="tx2"/>
          </a:solidFill>
          <a:latin typeface="Fago Pro" panose="02000506040000020004" pitchFamily="50" charset="0"/>
          <a:ea typeface="+mn-ea"/>
          <a:cs typeface="+mn-cs"/>
        </a:defRPr>
      </a:lvl1pPr>
      <a:lvl2pPr marL="636588" indent="-179388" algn="l" defTabSz="914400" rtl="0" eaLnBrk="1" latinLnBrk="0" hangingPunct="1">
        <a:lnSpc>
          <a:spcPct val="100000"/>
        </a:lnSpc>
        <a:spcBef>
          <a:spcPts val="300"/>
        </a:spcBef>
        <a:buClr>
          <a:schemeClr val="bg2"/>
        </a:buClr>
        <a:buFont typeface="Arial" panose="020B0604020202020204" pitchFamily="34" charset="0"/>
        <a:buChar char="•"/>
        <a:tabLst>
          <a:tab pos="652463" algn="l"/>
        </a:tabLst>
        <a:defRPr sz="1800" kern="1200">
          <a:solidFill>
            <a:schemeClr val="tx2"/>
          </a:solidFill>
          <a:latin typeface="Fago Pro" panose="02000506040000020004" pitchFamily="50" charset="0"/>
          <a:ea typeface="+mn-ea"/>
          <a:cs typeface="+mn-cs"/>
        </a:defRPr>
      </a:lvl2pPr>
      <a:lvl3pPr marL="925513" indent="-209550" algn="l" defTabSz="914400" rtl="0" eaLnBrk="1" latinLnBrk="0" hangingPunct="1">
        <a:lnSpc>
          <a:spcPct val="100000"/>
        </a:lnSpc>
        <a:spcBef>
          <a:spcPts val="300"/>
        </a:spcBef>
        <a:buClr>
          <a:schemeClr val="bg2"/>
        </a:buClr>
        <a:buFont typeface="Courier New" panose="02070309020205020404" pitchFamily="49" charset="0"/>
        <a:buChar char="o"/>
        <a:defRPr sz="1800" kern="1200">
          <a:solidFill>
            <a:schemeClr val="tx2"/>
          </a:solidFill>
          <a:latin typeface="Fago Pro" panose="02000506040000020004" pitchFamily="50" charset="0"/>
          <a:ea typeface="+mn-ea"/>
          <a:cs typeface="+mn-cs"/>
        </a:defRPr>
      </a:lvl3pPr>
      <a:lvl4pPr marL="1250950" indent="-196850" algn="l" defTabSz="914400" rtl="0" eaLnBrk="1" latinLnBrk="0" hangingPunct="1">
        <a:lnSpc>
          <a:spcPct val="100000"/>
        </a:lnSpc>
        <a:spcBef>
          <a:spcPts val="300"/>
        </a:spcBef>
        <a:buClr>
          <a:schemeClr val="bg2"/>
        </a:buClr>
        <a:buFont typeface="Wingdings" panose="05000000000000000000" pitchFamily="2" charset="2"/>
        <a:buChar char="§"/>
        <a:defRPr sz="1800" kern="1200">
          <a:solidFill>
            <a:schemeClr val="tx2"/>
          </a:solidFill>
          <a:latin typeface="Fago Pro" panose="02000506040000020004" pitchFamily="50" charset="0"/>
          <a:ea typeface="+mn-ea"/>
          <a:cs typeface="+mn-cs"/>
        </a:defRPr>
      </a:lvl4pPr>
      <a:lvl5pPr marL="1497013" indent="-196850" algn="l" defTabSz="914400" rtl="0" eaLnBrk="1" latinLnBrk="0" hangingPunct="1">
        <a:lnSpc>
          <a:spcPct val="100000"/>
        </a:lnSpc>
        <a:spcBef>
          <a:spcPts val="300"/>
        </a:spcBef>
        <a:buClr>
          <a:schemeClr val="bg2"/>
        </a:buClr>
        <a:buFont typeface="Symbol" panose="05050102010706020507" pitchFamily="18" charset="2"/>
        <a:buChar char="-"/>
        <a:defRPr sz="1800" kern="1200">
          <a:solidFill>
            <a:schemeClr val="tx2"/>
          </a:solidFill>
          <a:latin typeface="Fago Pro" panose="02000506040000020004" pitchFamily="50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952" userDrawn="1">
          <p15:clr>
            <a:srgbClr val="F26B43"/>
          </p15:clr>
        </p15:guide>
        <p15:guide id="2" pos="415" userDrawn="1">
          <p15:clr>
            <a:srgbClr val="F26B43"/>
          </p15:clr>
        </p15:guide>
        <p15:guide id="3" pos="7469" userDrawn="1">
          <p15:clr>
            <a:srgbClr val="F26B43"/>
          </p15:clr>
        </p15:guide>
        <p15:guide id="4" orient="horz" pos="42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microsoft.com/office/2007/relationships/hdphoto" Target="../media/hdphoto4.wdp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2.svg"/><Relationship Id="rId3" Type="http://schemas.openxmlformats.org/officeDocument/2006/relationships/image" Target="../media/image32.png"/><Relationship Id="rId7" Type="http://schemas.openxmlformats.org/officeDocument/2006/relationships/image" Target="../media/image36.svg"/><Relationship Id="rId12" Type="http://schemas.openxmlformats.org/officeDocument/2006/relationships/image" Target="../media/image4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11" Type="http://schemas.openxmlformats.org/officeDocument/2006/relationships/image" Target="../media/image40.svg"/><Relationship Id="rId5" Type="http://schemas.openxmlformats.org/officeDocument/2006/relationships/image" Target="../media/image34.svg"/><Relationship Id="rId10" Type="http://schemas.openxmlformats.org/officeDocument/2006/relationships/image" Target="../media/image39.png"/><Relationship Id="rId4" Type="http://schemas.openxmlformats.org/officeDocument/2006/relationships/image" Target="../media/image33.png"/><Relationship Id="rId9" Type="http://schemas.openxmlformats.org/officeDocument/2006/relationships/image" Target="../media/image38.svg"/><Relationship Id="rId14" Type="http://schemas.openxmlformats.org/officeDocument/2006/relationships/image" Target="../media/image4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44.png"/><Relationship Id="rId7" Type="http://schemas.openxmlformats.org/officeDocument/2006/relationships/image" Target="../media/image48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svg"/><Relationship Id="rId10" Type="http://schemas.openxmlformats.org/officeDocument/2006/relationships/image" Target="../media/image49.png"/><Relationship Id="rId4" Type="http://schemas.openxmlformats.org/officeDocument/2006/relationships/image" Target="../media/image45.png"/><Relationship Id="rId9" Type="http://schemas.openxmlformats.org/officeDocument/2006/relationships/image" Target="../media/image38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microsoft.com/office/2007/relationships/hdphoto" Target="../media/hdphoto2.wdp"/><Relationship Id="rId3" Type="http://schemas.openxmlformats.org/officeDocument/2006/relationships/image" Target="../media/image32.png"/><Relationship Id="rId7" Type="http://schemas.openxmlformats.org/officeDocument/2006/relationships/image" Target="../media/image38.svg"/><Relationship Id="rId12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11" Type="http://schemas.openxmlformats.org/officeDocument/2006/relationships/image" Target="../media/image40.svg"/><Relationship Id="rId5" Type="http://schemas.openxmlformats.org/officeDocument/2006/relationships/image" Target="../media/image34.svg"/><Relationship Id="rId10" Type="http://schemas.openxmlformats.org/officeDocument/2006/relationships/image" Target="../media/image39.png"/><Relationship Id="rId4" Type="http://schemas.openxmlformats.org/officeDocument/2006/relationships/image" Target="../media/image33.png"/><Relationship Id="rId9" Type="http://schemas.openxmlformats.org/officeDocument/2006/relationships/image" Target="../media/image36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53.svg"/><Relationship Id="rId3" Type="http://schemas.openxmlformats.org/officeDocument/2006/relationships/image" Target="../media/image32.png"/><Relationship Id="rId7" Type="http://schemas.openxmlformats.org/officeDocument/2006/relationships/image" Target="../media/image36.svg"/><Relationship Id="rId12" Type="http://schemas.openxmlformats.org/officeDocument/2006/relationships/image" Target="../media/image5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11" Type="http://schemas.openxmlformats.org/officeDocument/2006/relationships/image" Target="../media/image42.svg"/><Relationship Id="rId5" Type="http://schemas.openxmlformats.org/officeDocument/2006/relationships/image" Target="../media/image34.svg"/><Relationship Id="rId10" Type="http://schemas.openxmlformats.org/officeDocument/2006/relationships/image" Target="../media/image41.png"/><Relationship Id="rId4" Type="http://schemas.openxmlformats.org/officeDocument/2006/relationships/image" Target="../media/image33.png"/><Relationship Id="rId9" Type="http://schemas.openxmlformats.org/officeDocument/2006/relationships/image" Target="../media/image51.svg"/><Relationship Id="rId14" Type="http://schemas.openxmlformats.org/officeDocument/2006/relationships/image" Target="../media/image5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5.png"/><Relationship Id="rId7" Type="http://schemas.openxmlformats.org/officeDocument/2006/relationships/image" Target="../media/image46.sv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10" Type="http://schemas.openxmlformats.org/officeDocument/2006/relationships/image" Target="../media/image59.png"/><Relationship Id="rId4" Type="http://schemas.openxmlformats.org/officeDocument/2006/relationships/image" Target="../media/image56.svg"/><Relationship Id="rId9" Type="http://schemas.openxmlformats.org/officeDocument/2006/relationships/image" Target="../media/image58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45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svg"/><Relationship Id="rId5" Type="http://schemas.openxmlformats.org/officeDocument/2006/relationships/image" Target="../media/image55.png"/><Relationship Id="rId10" Type="http://schemas.openxmlformats.org/officeDocument/2006/relationships/image" Target="../media/image60.png"/><Relationship Id="rId4" Type="http://schemas.openxmlformats.org/officeDocument/2006/relationships/image" Target="../media/image46.svg"/><Relationship Id="rId9" Type="http://schemas.openxmlformats.org/officeDocument/2006/relationships/image" Target="../media/image58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svg"/><Relationship Id="rId13" Type="http://schemas.openxmlformats.org/officeDocument/2006/relationships/image" Target="../media/image65.svg"/><Relationship Id="rId3" Type="http://schemas.openxmlformats.org/officeDocument/2006/relationships/image" Target="../media/image45.png"/><Relationship Id="rId7" Type="http://schemas.openxmlformats.org/officeDocument/2006/relationships/image" Target="../media/image61.png"/><Relationship Id="rId12" Type="http://schemas.openxmlformats.org/officeDocument/2006/relationships/image" Target="../media/image6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svg"/><Relationship Id="rId11" Type="http://schemas.openxmlformats.org/officeDocument/2006/relationships/image" Target="../media/image53.svg"/><Relationship Id="rId5" Type="http://schemas.openxmlformats.org/officeDocument/2006/relationships/image" Target="../media/image50.png"/><Relationship Id="rId10" Type="http://schemas.openxmlformats.org/officeDocument/2006/relationships/image" Target="../media/image52.png"/><Relationship Id="rId4" Type="http://schemas.openxmlformats.org/officeDocument/2006/relationships/image" Target="../media/image46.svg"/><Relationship Id="rId9" Type="http://schemas.openxmlformats.org/officeDocument/2006/relationships/image" Target="../media/image63.png"/><Relationship Id="rId14" Type="http://schemas.openxmlformats.org/officeDocument/2006/relationships/image" Target="../media/image6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7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33.png"/><Relationship Id="rId7" Type="http://schemas.openxmlformats.org/officeDocument/2006/relationships/image" Target="../media/image6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svg"/><Relationship Id="rId11" Type="http://schemas.openxmlformats.org/officeDocument/2006/relationships/image" Target="../media/image69.png"/><Relationship Id="rId5" Type="http://schemas.openxmlformats.org/officeDocument/2006/relationships/image" Target="../media/image41.png"/><Relationship Id="rId10" Type="http://schemas.openxmlformats.org/officeDocument/2006/relationships/image" Target="../media/image53.svg"/><Relationship Id="rId4" Type="http://schemas.openxmlformats.org/officeDocument/2006/relationships/image" Target="../media/image34.svg"/><Relationship Id="rId9" Type="http://schemas.openxmlformats.org/officeDocument/2006/relationships/image" Target="../media/image5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svg"/><Relationship Id="rId3" Type="http://schemas.openxmlformats.org/officeDocument/2006/relationships/image" Target="../media/image33.png"/><Relationship Id="rId7" Type="http://schemas.openxmlformats.org/officeDocument/2006/relationships/image" Target="../media/image70.png"/><Relationship Id="rId12" Type="http://schemas.openxmlformats.org/officeDocument/2006/relationships/image" Target="../media/image7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svg"/><Relationship Id="rId11" Type="http://schemas.openxmlformats.org/officeDocument/2006/relationships/image" Target="../media/image44.png"/><Relationship Id="rId5" Type="http://schemas.openxmlformats.org/officeDocument/2006/relationships/image" Target="../media/image37.png"/><Relationship Id="rId10" Type="http://schemas.openxmlformats.org/officeDocument/2006/relationships/image" Target="../media/image36.svg"/><Relationship Id="rId4" Type="http://schemas.openxmlformats.org/officeDocument/2006/relationships/image" Target="../media/image34.svg"/><Relationship Id="rId9" Type="http://schemas.openxmlformats.org/officeDocument/2006/relationships/image" Target="../media/image35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svg"/><Relationship Id="rId3" Type="http://schemas.openxmlformats.org/officeDocument/2006/relationships/image" Target="../media/image70.png"/><Relationship Id="rId7" Type="http://schemas.openxmlformats.org/officeDocument/2006/relationships/image" Target="../media/image73.png"/><Relationship Id="rId12" Type="http://schemas.openxmlformats.org/officeDocument/2006/relationships/image" Target="../media/image7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svg"/><Relationship Id="rId11" Type="http://schemas.openxmlformats.org/officeDocument/2006/relationships/image" Target="../media/image56.svg"/><Relationship Id="rId5" Type="http://schemas.openxmlformats.org/officeDocument/2006/relationships/image" Target="../media/image41.png"/><Relationship Id="rId10" Type="http://schemas.openxmlformats.org/officeDocument/2006/relationships/image" Target="../media/image55.png"/><Relationship Id="rId4" Type="http://schemas.openxmlformats.org/officeDocument/2006/relationships/image" Target="../media/image71.svg"/><Relationship Id="rId9" Type="http://schemas.openxmlformats.org/officeDocument/2006/relationships/image" Target="../media/image44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svg"/><Relationship Id="rId3" Type="http://schemas.openxmlformats.org/officeDocument/2006/relationships/image" Target="../media/image73.png"/><Relationship Id="rId7" Type="http://schemas.openxmlformats.org/officeDocument/2006/relationships/image" Target="../media/image35.png"/><Relationship Id="rId12" Type="http://schemas.openxmlformats.org/officeDocument/2006/relationships/image" Target="../media/image7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svg"/><Relationship Id="rId11" Type="http://schemas.openxmlformats.org/officeDocument/2006/relationships/image" Target="../media/image44.png"/><Relationship Id="rId5" Type="http://schemas.openxmlformats.org/officeDocument/2006/relationships/image" Target="../media/image37.png"/><Relationship Id="rId10" Type="http://schemas.openxmlformats.org/officeDocument/2006/relationships/image" Target="../media/image34.svg"/><Relationship Id="rId4" Type="http://schemas.openxmlformats.org/officeDocument/2006/relationships/image" Target="../media/image74.svg"/><Relationship Id="rId9" Type="http://schemas.openxmlformats.org/officeDocument/2006/relationships/image" Target="../media/image33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sv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12" Type="http://schemas.openxmlformats.org/officeDocument/2006/relationships/image" Target="../media/image7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svg"/><Relationship Id="rId11" Type="http://schemas.openxmlformats.org/officeDocument/2006/relationships/image" Target="../media/image56.svg"/><Relationship Id="rId5" Type="http://schemas.openxmlformats.org/officeDocument/2006/relationships/image" Target="../media/image33.png"/><Relationship Id="rId10" Type="http://schemas.openxmlformats.org/officeDocument/2006/relationships/image" Target="../media/image55.png"/><Relationship Id="rId4" Type="http://schemas.openxmlformats.org/officeDocument/2006/relationships/image" Target="../media/image42.svg"/><Relationship Id="rId9" Type="http://schemas.openxmlformats.org/officeDocument/2006/relationships/image" Target="../media/image44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svg"/><Relationship Id="rId13" Type="http://schemas.openxmlformats.org/officeDocument/2006/relationships/image" Target="../media/image44.png"/><Relationship Id="rId3" Type="http://schemas.openxmlformats.org/officeDocument/2006/relationships/image" Target="../media/image33.png"/><Relationship Id="rId7" Type="http://schemas.openxmlformats.org/officeDocument/2006/relationships/image" Target="../media/image45.png"/><Relationship Id="rId12" Type="http://schemas.openxmlformats.org/officeDocument/2006/relationships/image" Target="../media/image36.sv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svg"/><Relationship Id="rId11" Type="http://schemas.openxmlformats.org/officeDocument/2006/relationships/image" Target="../media/image35.png"/><Relationship Id="rId5" Type="http://schemas.openxmlformats.org/officeDocument/2006/relationships/image" Target="../media/image41.png"/><Relationship Id="rId10" Type="http://schemas.openxmlformats.org/officeDocument/2006/relationships/image" Target="../media/image79.svg"/><Relationship Id="rId4" Type="http://schemas.openxmlformats.org/officeDocument/2006/relationships/image" Target="../media/image34.svg"/><Relationship Id="rId9" Type="http://schemas.openxmlformats.org/officeDocument/2006/relationships/image" Target="../media/image78.png"/><Relationship Id="rId14" Type="http://schemas.openxmlformats.org/officeDocument/2006/relationships/image" Target="../media/image80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svg"/><Relationship Id="rId3" Type="http://schemas.openxmlformats.org/officeDocument/2006/relationships/image" Target="../media/image70.png"/><Relationship Id="rId7" Type="http://schemas.openxmlformats.org/officeDocument/2006/relationships/image" Target="../media/image37.png"/><Relationship Id="rId12" Type="http://schemas.openxmlformats.org/officeDocument/2006/relationships/image" Target="../media/image8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svg"/><Relationship Id="rId11" Type="http://schemas.openxmlformats.org/officeDocument/2006/relationships/image" Target="../media/image44.png"/><Relationship Id="rId5" Type="http://schemas.openxmlformats.org/officeDocument/2006/relationships/image" Target="../media/image33.png"/><Relationship Id="rId10" Type="http://schemas.openxmlformats.org/officeDocument/2006/relationships/image" Target="../media/image36.svg"/><Relationship Id="rId4" Type="http://schemas.openxmlformats.org/officeDocument/2006/relationships/image" Target="../media/image71.svg"/><Relationship Id="rId9" Type="http://schemas.openxmlformats.org/officeDocument/2006/relationships/image" Target="../media/image35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svg"/><Relationship Id="rId13" Type="http://schemas.openxmlformats.org/officeDocument/2006/relationships/image" Target="../media/image44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12" Type="http://schemas.openxmlformats.org/officeDocument/2006/relationships/image" Target="../media/image36.sv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svg"/><Relationship Id="rId11" Type="http://schemas.openxmlformats.org/officeDocument/2006/relationships/image" Target="../media/image35.png"/><Relationship Id="rId5" Type="http://schemas.openxmlformats.org/officeDocument/2006/relationships/image" Target="../media/image73.png"/><Relationship Id="rId10" Type="http://schemas.openxmlformats.org/officeDocument/2006/relationships/image" Target="../media/image79.svg"/><Relationship Id="rId4" Type="http://schemas.openxmlformats.org/officeDocument/2006/relationships/image" Target="../media/image34.svg"/><Relationship Id="rId9" Type="http://schemas.openxmlformats.org/officeDocument/2006/relationships/image" Target="../media/image78.png"/><Relationship Id="rId14" Type="http://schemas.openxmlformats.org/officeDocument/2006/relationships/image" Target="../media/image82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emf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5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16.png"/><Relationship Id="rId4" Type="http://schemas.microsoft.com/office/2007/relationships/hdphoto" Target="../media/hdphoto3.wdp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16.png"/><Relationship Id="rId4" Type="http://schemas.microsoft.com/office/2007/relationships/hdphoto" Target="../media/hdphoto5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rafik 6">
            <a:extLst>
              <a:ext uri="{FF2B5EF4-FFF2-40B4-BE49-F238E27FC236}">
                <a16:creationId xmlns:a16="http://schemas.microsoft.com/office/drawing/2014/main" id="{F32B66DD-D6F4-1796-01DF-D4A8B6317F56}"/>
              </a:ext>
            </a:extLst>
          </p:cNvPr>
          <p:cNvSpPr>
            <a:spLocks noChangeAspect="1"/>
          </p:cNvSpPr>
          <p:nvPr/>
        </p:nvSpPr>
        <p:spPr>
          <a:xfrm>
            <a:off x="1010" y="1940915"/>
            <a:ext cx="12193726" cy="4332886"/>
          </a:xfrm>
          <a:custGeom>
            <a:avLst/>
            <a:gdLst>
              <a:gd name="connsiteX0" fmla="*/ 5562746 w 12190552"/>
              <a:gd name="connsiteY0" fmla="*/ 3630732 h 3630731"/>
              <a:gd name="connsiteX1" fmla="*/ 0 w 12190552"/>
              <a:gd name="connsiteY1" fmla="*/ 3630732 h 3630731"/>
              <a:gd name="connsiteX2" fmla="*/ 0 w 12190552"/>
              <a:gd name="connsiteY2" fmla="*/ 2211407 h 3630731"/>
              <a:gd name="connsiteX3" fmla="*/ 5208241 w 12190552"/>
              <a:gd name="connsiteY3" fmla="*/ 2211407 h 3630731"/>
              <a:gd name="connsiteX4" fmla="*/ 9359028 w 12190552"/>
              <a:gd name="connsiteY4" fmla="*/ 0 h 3630731"/>
              <a:gd name="connsiteX5" fmla="*/ 12190552 w 12190552"/>
              <a:gd name="connsiteY5" fmla="*/ 0 h 3630731"/>
              <a:gd name="connsiteX6" fmla="*/ 12190552 w 12190552"/>
              <a:gd name="connsiteY6" fmla="*/ 1419325 h 3630731"/>
              <a:gd name="connsiteX7" fmla="*/ 9713490 w 12190552"/>
              <a:gd name="connsiteY7" fmla="*/ 1419325 h 36307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0552" h="3630731">
                <a:moveTo>
                  <a:pt x="5562746" y="3630732"/>
                </a:moveTo>
                <a:lnTo>
                  <a:pt x="0" y="3630732"/>
                </a:lnTo>
                <a:lnTo>
                  <a:pt x="0" y="2211407"/>
                </a:lnTo>
                <a:lnTo>
                  <a:pt x="5208241" y="2211407"/>
                </a:lnTo>
                <a:lnTo>
                  <a:pt x="9359028" y="0"/>
                </a:lnTo>
                <a:lnTo>
                  <a:pt x="12190552" y="0"/>
                </a:lnTo>
                <a:lnTo>
                  <a:pt x="12190552" y="1419325"/>
                </a:lnTo>
                <a:lnTo>
                  <a:pt x="9713490" y="1419325"/>
                </a:lnTo>
                <a:close/>
              </a:path>
            </a:pathLst>
          </a:custGeom>
          <a:solidFill>
            <a:schemeClr val="bg2"/>
          </a:solidFill>
          <a:ln w="14193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ago Pro" panose="02000506040000020004" pitchFamily="50" charset="0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9B59122-F0D2-3DF0-C68F-19567F6BEC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3" y="669034"/>
            <a:ext cx="4653850" cy="1620773"/>
          </a:xfrm>
        </p:spPr>
        <p:txBody>
          <a:bodyPr/>
          <a:lstStyle/>
          <a:p>
            <a:r>
              <a:rPr lang="de-DE">
                <a:solidFill>
                  <a:schemeClr val="bg1"/>
                </a:solidFill>
                <a:latin typeface="Fago Pro"/>
              </a:rPr>
              <a:t>SCHUNK Engineering</a:t>
            </a:r>
            <a:endParaRPr lang="de-DE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8613B27D-8962-7460-E639-650453431A5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58812" y="2631207"/>
            <a:ext cx="5158093" cy="845602"/>
          </a:xfrm>
        </p:spPr>
        <p:txBody>
          <a:bodyPr/>
          <a:lstStyle/>
          <a:p>
            <a:pPr marL="0" indent="0">
              <a:buNone/>
            </a:pPr>
            <a:r>
              <a:rPr lang="de-DE" sz="2000" b="1">
                <a:solidFill>
                  <a:schemeClr val="bg2"/>
                </a:solidFill>
              </a:rPr>
              <a:t>Geschäftsbereich </a:t>
            </a:r>
            <a:br>
              <a:rPr lang="de-DE" sz="2000" b="1">
                <a:solidFill>
                  <a:schemeClr val="bg2"/>
                </a:solidFill>
              </a:rPr>
            </a:br>
            <a:r>
              <a:rPr lang="de-DE" sz="2000" b="1">
                <a:solidFill>
                  <a:schemeClr val="bg2"/>
                </a:solidFill>
              </a:rPr>
              <a:t>Sonderspanntechnik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C46D8C87-6B81-F830-758A-0472749170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258300" y="342900"/>
            <a:ext cx="2598738" cy="768498"/>
          </a:xfrm>
          <a:prstGeom prst="rect">
            <a:avLst/>
          </a:prstGeom>
        </p:spPr>
      </p:pic>
      <p:grpSp>
        <p:nvGrpSpPr>
          <p:cNvPr id="33" name="Grafik 6">
            <a:extLst>
              <a:ext uri="{FF2B5EF4-FFF2-40B4-BE49-F238E27FC236}">
                <a16:creationId xmlns:a16="http://schemas.microsoft.com/office/drawing/2014/main" id="{FDE898E1-F506-9614-BBF5-D9176F268AE7}"/>
              </a:ext>
            </a:extLst>
          </p:cNvPr>
          <p:cNvGrpSpPr>
            <a:grpSpLocks noChangeAspect="1"/>
          </p:cNvGrpSpPr>
          <p:nvPr/>
        </p:nvGrpSpPr>
        <p:grpSpPr>
          <a:xfrm>
            <a:off x="9222316" y="6107294"/>
            <a:ext cx="2631282" cy="162000"/>
            <a:chOff x="4381500" y="3324234"/>
            <a:chExt cx="3430676" cy="211216"/>
          </a:xfrm>
          <a:solidFill>
            <a:schemeClr val="bg1"/>
          </a:solidFill>
        </p:grpSpPr>
        <p:sp>
          <p:nvSpPr>
            <p:cNvPr id="34" name="Freihandform: Form 33">
              <a:extLst>
                <a:ext uri="{FF2B5EF4-FFF2-40B4-BE49-F238E27FC236}">
                  <a16:creationId xmlns:a16="http://schemas.microsoft.com/office/drawing/2014/main" id="{41278643-ACFF-7B56-D796-E513E14C0ACD}"/>
                </a:ext>
              </a:extLst>
            </p:cNvPr>
            <p:cNvSpPr/>
            <p:nvPr/>
          </p:nvSpPr>
          <p:spPr>
            <a:xfrm>
              <a:off x="4381500" y="3343179"/>
              <a:ext cx="129997" cy="189566"/>
            </a:xfrm>
            <a:custGeom>
              <a:avLst/>
              <a:gdLst>
                <a:gd name="connsiteX0" fmla="*/ 92069 w 129997"/>
                <a:gd name="connsiteY0" fmla="*/ 189567 h 189566"/>
                <a:gd name="connsiteX1" fmla="*/ 92069 w 129997"/>
                <a:gd name="connsiteY1" fmla="*/ 102365 h 189566"/>
                <a:gd name="connsiteX2" fmla="*/ 37919 w 129997"/>
                <a:gd name="connsiteY2" fmla="*/ 102365 h 189566"/>
                <a:gd name="connsiteX3" fmla="*/ 37919 w 129997"/>
                <a:gd name="connsiteY3" fmla="*/ 189567 h 189566"/>
                <a:gd name="connsiteX4" fmla="*/ 0 w 129997"/>
                <a:gd name="connsiteY4" fmla="*/ 189567 h 189566"/>
                <a:gd name="connsiteX5" fmla="*/ 0 w 129997"/>
                <a:gd name="connsiteY5" fmla="*/ 0 h 189566"/>
                <a:gd name="connsiteX6" fmla="*/ 37919 w 129997"/>
                <a:gd name="connsiteY6" fmla="*/ 0 h 189566"/>
                <a:gd name="connsiteX7" fmla="*/ 37919 w 129997"/>
                <a:gd name="connsiteY7" fmla="*/ 73133 h 189566"/>
                <a:gd name="connsiteX8" fmla="*/ 92078 w 129997"/>
                <a:gd name="connsiteY8" fmla="*/ 73133 h 189566"/>
                <a:gd name="connsiteX9" fmla="*/ 92078 w 129997"/>
                <a:gd name="connsiteY9" fmla="*/ 0 h 189566"/>
                <a:gd name="connsiteX10" fmla="*/ 129997 w 129997"/>
                <a:gd name="connsiteY10" fmla="*/ 0 h 189566"/>
                <a:gd name="connsiteX11" fmla="*/ 129997 w 129997"/>
                <a:gd name="connsiteY11" fmla="*/ 189567 h 189566"/>
                <a:gd name="connsiteX12" fmla="*/ 92069 w 129997"/>
                <a:gd name="connsiteY12" fmla="*/ 189567 h 189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9997" h="189566">
                  <a:moveTo>
                    <a:pt x="92069" y="189567"/>
                  </a:moveTo>
                  <a:lnTo>
                    <a:pt x="92069" y="102365"/>
                  </a:lnTo>
                  <a:lnTo>
                    <a:pt x="37919" y="102365"/>
                  </a:lnTo>
                  <a:lnTo>
                    <a:pt x="37919" y="189567"/>
                  </a:lnTo>
                  <a:lnTo>
                    <a:pt x="0" y="189567"/>
                  </a:lnTo>
                  <a:lnTo>
                    <a:pt x="0" y="0"/>
                  </a:lnTo>
                  <a:lnTo>
                    <a:pt x="37919" y="0"/>
                  </a:lnTo>
                  <a:lnTo>
                    <a:pt x="37919" y="73133"/>
                  </a:lnTo>
                  <a:lnTo>
                    <a:pt x="92078" y="73133"/>
                  </a:lnTo>
                  <a:lnTo>
                    <a:pt x="92078" y="0"/>
                  </a:lnTo>
                  <a:lnTo>
                    <a:pt x="129997" y="0"/>
                  </a:lnTo>
                  <a:lnTo>
                    <a:pt x="129997" y="189567"/>
                  </a:lnTo>
                  <a:lnTo>
                    <a:pt x="92069" y="18956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endParaRPr>
            </a:p>
          </p:txBody>
        </p:sp>
        <p:sp>
          <p:nvSpPr>
            <p:cNvPr id="35" name="Freihandform: Form 34">
              <a:extLst>
                <a:ext uri="{FF2B5EF4-FFF2-40B4-BE49-F238E27FC236}">
                  <a16:creationId xmlns:a16="http://schemas.microsoft.com/office/drawing/2014/main" id="{51F5CB54-3DA8-DCD9-33A8-66726413D83C}"/>
                </a:ext>
              </a:extLst>
            </p:cNvPr>
            <p:cNvSpPr/>
            <p:nvPr/>
          </p:nvSpPr>
          <p:spPr>
            <a:xfrm>
              <a:off x="4545282" y="3386508"/>
              <a:ext cx="116433" cy="148942"/>
            </a:xfrm>
            <a:custGeom>
              <a:avLst/>
              <a:gdLst>
                <a:gd name="connsiteX0" fmla="*/ 83410 w 116433"/>
                <a:gd name="connsiteY0" fmla="*/ 146237 h 148942"/>
                <a:gd name="connsiteX1" fmla="*/ 79343 w 116433"/>
                <a:gd name="connsiteY1" fmla="*/ 133512 h 148942"/>
                <a:gd name="connsiteX2" fmla="*/ 40615 w 116433"/>
                <a:gd name="connsiteY2" fmla="*/ 148942 h 148942"/>
                <a:gd name="connsiteX3" fmla="*/ 0 w 116433"/>
                <a:gd name="connsiteY3" fmla="*/ 102632 h 148942"/>
                <a:gd name="connsiteX4" fmla="*/ 53616 w 116433"/>
                <a:gd name="connsiteY4" fmla="*/ 56598 h 148942"/>
                <a:gd name="connsiteX5" fmla="*/ 78534 w 116433"/>
                <a:gd name="connsiteY5" fmla="*/ 56598 h 148942"/>
                <a:gd name="connsiteX6" fmla="*/ 78534 w 116433"/>
                <a:gd name="connsiteY6" fmla="*/ 46311 h 148942"/>
                <a:gd name="connsiteX7" fmla="*/ 58217 w 116433"/>
                <a:gd name="connsiteY7" fmla="*/ 30604 h 148942"/>
                <a:gd name="connsiteX8" fmla="*/ 12992 w 116433"/>
                <a:gd name="connsiteY8" fmla="*/ 38729 h 148942"/>
                <a:gd name="connsiteX9" fmla="*/ 12992 w 116433"/>
                <a:gd name="connsiteY9" fmla="*/ 8668 h 148942"/>
                <a:gd name="connsiteX10" fmla="*/ 64713 w 116433"/>
                <a:gd name="connsiteY10" fmla="*/ 0 h 148942"/>
                <a:gd name="connsiteX11" fmla="*/ 116434 w 116433"/>
                <a:gd name="connsiteY11" fmla="*/ 46568 h 148942"/>
                <a:gd name="connsiteX12" fmla="*/ 116434 w 116433"/>
                <a:gd name="connsiteY12" fmla="*/ 146237 h 148942"/>
                <a:gd name="connsiteX13" fmla="*/ 83410 w 116433"/>
                <a:gd name="connsiteY13" fmla="*/ 146237 h 148942"/>
                <a:gd name="connsiteX14" fmla="*/ 78534 w 116433"/>
                <a:gd name="connsiteY14" fmla="*/ 77448 h 148942"/>
                <a:gd name="connsiteX15" fmla="*/ 67704 w 116433"/>
                <a:gd name="connsiteY15" fmla="*/ 77734 h 148942"/>
                <a:gd name="connsiteX16" fmla="*/ 37929 w 116433"/>
                <a:gd name="connsiteY16" fmla="*/ 101832 h 148942"/>
                <a:gd name="connsiteX17" fmla="*/ 54435 w 116433"/>
                <a:gd name="connsiteY17" fmla="*/ 120787 h 148942"/>
                <a:gd name="connsiteX18" fmla="*/ 78543 w 116433"/>
                <a:gd name="connsiteY18" fmla="*/ 113738 h 148942"/>
                <a:gd name="connsiteX19" fmla="*/ 78543 w 116433"/>
                <a:gd name="connsiteY19" fmla="*/ 77448 h 148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6433" h="148942">
                  <a:moveTo>
                    <a:pt x="83410" y="146237"/>
                  </a:moveTo>
                  <a:lnTo>
                    <a:pt x="79343" y="133512"/>
                  </a:lnTo>
                  <a:cubicBezTo>
                    <a:pt x="69599" y="142999"/>
                    <a:pt x="56055" y="148942"/>
                    <a:pt x="40615" y="148942"/>
                  </a:cubicBezTo>
                  <a:cubicBezTo>
                    <a:pt x="23012" y="148942"/>
                    <a:pt x="0" y="141637"/>
                    <a:pt x="0" y="102632"/>
                  </a:cubicBezTo>
                  <a:cubicBezTo>
                    <a:pt x="0" y="63370"/>
                    <a:pt x="32223" y="56598"/>
                    <a:pt x="53616" y="56598"/>
                  </a:cubicBezTo>
                  <a:lnTo>
                    <a:pt x="78534" y="56598"/>
                  </a:lnTo>
                  <a:lnTo>
                    <a:pt x="78534" y="46311"/>
                  </a:lnTo>
                  <a:cubicBezTo>
                    <a:pt x="78534" y="32223"/>
                    <a:pt x="71218" y="30604"/>
                    <a:pt x="58217" y="30604"/>
                  </a:cubicBezTo>
                  <a:cubicBezTo>
                    <a:pt x="44948" y="30604"/>
                    <a:pt x="26270" y="34404"/>
                    <a:pt x="12992" y="38729"/>
                  </a:cubicBezTo>
                  <a:lnTo>
                    <a:pt x="12992" y="8668"/>
                  </a:lnTo>
                  <a:cubicBezTo>
                    <a:pt x="28975" y="3524"/>
                    <a:pt x="47111" y="0"/>
                    <a:pt x="64713" y="0"/>
                  </a:cubicBezTo>
                  <a:cubicBezTo>
                    <a:pt x="92869" y="0"/>
                    <a:pt x="116434" y="7048"/>
                    <a:pt x="116434" y="46568"/>
                  </a:cubicBezTo>
                  <a:lnTo>
                    <a:pt x="116434" y="146237"/>
                  </a:lnTo>
                  <a:lnTo>
                    <a:pt x="83410" y="146237"/>
                  </a:lnTo>
                  <a:close/>
                  <a:moveTo>
                    <a:pt x="78534" y="77448"/>
                  </a:moveTo>
                  <a:lnTo>
                    <a:pt x="67704" y="77734"/>
                  </a:lnTo>
                  <a:cubicBezTo>
                    <a:pt x="46320" y="78276"/>
                    <a:pt x="37929" y="83420"/>
                    <a:pt x="37929" y="101832"/>
                  </a:cubicBezTo>
                  <a:cubicBezTo>
                    <a:pt x="37929" y="116719"/>
                    <a:pt x="44691" y="120787"/>
                    <a:pt x="54435" y="120787"/>
                  </a:cubicBezTo>
                  <a:cubicBezTo>
                    <a:pt x="63922" y="120787"/>
                    <a:pt x="71228" y="117805"/>
                    <a:pt x="78543" y="113738"/>
                  </a:cubicBezTo>
                  <a:lnTo>
                    <a:pt x="78543" y="7744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endParaRPr>
            </a:p>
          </p:txBody>
        </p:sp>
        <p:sp>
          <p:nvSpPr>
            <p:cNvPr id="36" name="Freihandform: Form 35">
              <a:extLst>
                <a:ext uri="{FF2B5EF4-FFF2-40B4-BE49-F238E27FC236}">
                  <a16:creationId xmlns:a16="http://schemas.microsoft.com/office/drawing/2014/main" id="{A935F864-9389-D477-E90D-E85E5358B177}"/>
                </a:ext>
              </a:extLst>
            </p:cNvPr>
            <p:cNvSpPr/>
            <p:nvPr/>
          </p:nvSpPr>
          <p:spPr>
            <a:xfrm>
              <a:off x="4703664" y="3386499"/>
              <a:ext cx="124567" cy="146246"/>
            </a:xfrm>
            <a:custGeom>
              <a:avLst/>
              <a:gdLst>
                <a:gd name="connsiteX0" fmla="*/ 86658 w 124567"/>
                <a:gd name="connsiteY0" fmla="*/ 146247 h 146246"/>
                <a:gd name="connsiteX1" fmla="*/ 86658 w 124567"/>
                <a:gd name="connsiteY1" fmla="*/ 44958 h 146246"/>
                <a:gd name="connsiteX2" fmla="*/ 70409 w 124567"/>
                <a:gd name="connsiteY2" fmla="*/ 31433 h 146246"/>
                <a:gd name="connsiteX3" fmla="*/ 37919 w 124567"/>
                <a:gd name="connsiteY3" fmla="*/ 41720 h 146246"/>
                <a:gd name="connsiteX4" fmla="*/ 37919 w 124567"/>
                <a:gd name="connsiteY4" fmla="*/ 146247 h 146246"/>
                <a:gd name="connsiteX5" fmla="*/ 0 w 124567"/>
                <a:gd name="connsiteY5" fmla="*/ 146247 h 146246"/>
                <a:gd name="connsiteX6" fmla="*/ 0 w 124567"/>
                <a:gd name="connsiteY6" fmla="*/ 2705 h 146246"/>
                <a:gd name="connsiteX7" fmla="*/ 31680 w 124567"/>
                <a:gd name="connsiteY7" fmla="*/ 2705 h 146246"/>
                <a:gd name="connsiteX8" fmla="*/ 37100 w 124567"/>
                <a:gd name="connsiteY8" fmla="*/ 18155 h 146246"/>
                <a:gd name="connsiteX9" fmla="*/ 84763 w 124567"/>
                <a:gd name="connsiteY9" fmla="*/ 0 h 146246"/>
                <a:gd name="connsiteX10" fmla="*/ 124568 w 124567"/>
                <a:gd name="connsiteY10" fmla="*/ 42786 h 146246"/>
                <a:gd name="connsiteX11" fmla="*/ 124568 w 124567"/>
                <a:gd name="connsiteY11" fmla="*/ 146237 h 146246"/>
                <a:gd name="connsiteX12" fmla="*/ 86658 w 124567"/>
                <a:gd name="connsiteY12" fmla="*/ 146237 h 146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4567" h="146246">
                  <a:moveTo>
                    <a:pt x="86658" y="146247"/>
                  </a:moveTo>
                  <a:lnTo>
                    <a:pt x="86658" y="44958"/>
                  </a:lnTo>
                  <a:cubicBezTo>
                    <a:pt x="86658" y="34671"/>
                    <a:pt x="82591" y="31433"/>
                    <a:pt x="70409" y="31433"/>
                  </a:cubicBezTo>
                  <a:cubicBezTo>
                    <a:pt x="59855" y="31433"/>
                    <a:pt x="48206" y="35757"/>
                    <a:pt x="37919" y="41720"/>
                  </a:cubicBezTo>
                  <a:lnTo>
                    <a:pt x="37919" y="146247"/>
                  </a:lnTo>
                  <a:lnTo>
                    <a:pt x="0" y="146247"/>
                  </a:lnTo>
                  <a:lnTo>
                    <a:pt x="0" y="2705"/>
                  </a:lnTo>
                  <a:lnTo>
                    <a:pt x="31680" y="2705"/>
                  </a:lnTo>
                  <a:lnTo>
                    <a:pt x="37100" y="18155"/>
                  </a:lnTo>
                  <a:cubicBezTo>
                    <a:pt x="49273" y="8411"/>
                    <a:pt x="67151" y="0"/>
                    <a:pt x="84763" y="0"/>
                  </a:cubicBezTo>
                  <a:cubicBezTo>
                    <a:pt x="108585" y="0"/>
                    <a:pt x="124568" y="10563"/>
                    <a:pt x="124568" y="42786"/>
                  </a:cubicBezTo>
                  <a:lnTo>
                    <a:pt x="124568" y="146237"/>
                  </a:lnTo>
                  <a:lnTo>
                    <a:pt x="86658" y="14623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endParaRPr>
            </a:p>
          </p:txBody>
        </p:sp>
        <p:sp>
          <p:nvSpPr>
            <p:cNvPr id="37" name="Freihandform: Form 36">
              <a:extLst>
                <a:ext uri="{FF2B5EF4-FFF2-40B4-BE49-F238E27FC236}">
                  <a16:creationId xmlns:a16="http://schemas.microsoft.com/office/drawing/2014/main" id="{30CF436A-32D5-0754-C5AA-04CFAFD7BFA6}"/>
                </a:ext>
              </a:extLst>
            </p:cNvPr>
            <p:cNvSpPr/>
            <p:nvPr/>
          </p:nvSpPr>
          <p:spPr>
            <a:xfrm>
              <a:off x="4862026" y="3337779"/>
              <a:ext cx="127292" cy="197672"/>
            </a:xfrm>
            <a:custGeom>
              <a:avLst/>
              <a:gdLst>
                <a:gd name="connsiteX0" fmla="*/ 96679 w 127292"/>
                <a:gd name="connsiteY0" fmla="*/ 194967 h 197672"/>
                <a:gd name="connsiteX1" fmla="*/ 92345 w 127292"/>
                <a:gd name="connsiteY1" fmla="*/ 183318 h 197672"/>
                <a:gd name="connsiteX2" fmla="*/ 54169 w 127292"/>
                <a:gd name="connsiteY2" fmla="*/ 197672 h 197672"/>
                <a:gd name="connsiteX3" fmla="*/ 0 w 127292"/>
                <a:gd name="connsiteY3" fmla="*/ 123206 h 197672"/>
                <a:gd name="connsiteX4" fmla="*/ 59579 w 127292"/>
                <a:gd name="connsiteY4" fmla="*/ 48739 h 197672"/>
                <a:gd name="connsiteX5" fmla="*/ 89373 w 127292"/>
                <a:gd name="connsiteY5" fmla="*/ 60103 h 197672"/>
                <a:gd name="connsiteX6" fmla="*/ 89373 w 127292"/>
                <a:gd name="connsiteY6" fmla="*/ 0 h 197672"/>
                <a:gd name="connsiteX7" fmla="*/ 127292 w 127292"/>
                <a:gd name="connsiteY7" fmla="*/ 0 h 197672"/>
                <a:gd name="connsiteX8" fmla="*/ 127292 w 127292"/>
                <a:gd name="connsiteY8" fmla="*/ 194967 h 197672"/>
                <a:gd name="connsiteX9" fmla="*/ 96679 w 127292"/>
                <a:gd name="connsiteY9" fmla="*/ 194967 h 197672"/>
                <a:gd name="connsiteX10" fmla="*/ 89383 w 127292"/>
                <a:gd name="connsiteY10" fmla="*/ 84753 h 197672"/>
                <a:gd name="connsiteX11" fmla="*/ 67713 w 127292"/>
                <a:gd name="connsiteY11" fmla="*/ 77429 h 197672"/>
                <a:gd name="connsiteX12" fmla="*/ 37919 w 127292"/>
                <a:gd name="connsiteY12" fmla="*/ 123196 h 197672"/>
                <a:gd name="connsiteX13" fmla="*/ 64999 w 127292"/>
                <a:gd name="connsiteY13" fmla="*/ 169507 h 197672"/>
                <a:gd name="connsiteX14" fmla="*/ 89373 w 127292"/>
                <a:gd name="connsiteY14" fmla="*/ 160582 h 197672"/>
                <a:gd name="connsiteX15" fmla="*/ 89373 w 127292"/>
                <a:gd name="connsiteY15" fmla="*/ 84753 h 197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7292" h="197672">
                  <a:moveTo>
                    <a:pt x="96679" y="194967"/>
                  </a:moveTo>
                  <a:lnTo>
                    <a:pt x="92345" y="183318"/>
                  </a:lnTo>
                  <a:cubicBezTo>
                    <a:pt x="83134" y="191443"/>
                    <a:pt x="69332" y="197672"/>
                    <a:pt x="54169" y="197672"/>
                  </a:cubicBezTo>
                  <a:cubicBezTo>
                    <a:pt x="31680" y="197672"/>
                    <a:pt x="0" y="188204"/>
                    <a:pt x="0" y="123206"/>
                  </a:cubicBezTo>
                  <a:cubicBezTo>
                    <a:pt x="0" y="56864"/>
                    <a:pt x="41434" y="48739"/>
                    <a:pt x="59579" y="48739"/>
                  </a:cubicBezTo>
                  <a:cubicBezTo>
                    <a:pt x="72038" y="48739"/>
                    <a:pt x="82867" y="53340"/>
                    <a:pt x="89373" y="60103"/>
                  </a:cubicBezTo>
                  <a:lnTo>
                    <a:pt x="89373" y="0"/>
                  </a:lnTo>
                  <a:lnTo>
                    <a:pt x="127292" y="0"/>
                  </a:lnTo>
                  <a:lnTo>
                    <a:pt x="127292" y="194967"/>
                  </a:lnTo>
                  <a:lnTo>
                    <a:pt x="96679" y="194967"/>
                  </a:lnTo>
                  <a:close/>
                  <a:moveTo>
                    <a:pt x="89383" y="84753"/>
                  </a:moveTo>
                  <a:cubicBezTo>
                    <a:pt x="83420" y="80686"/>
                    <a:pt x="75571" y="77429"/>
                    <a:pt x="67713" y="77429"/>
                  </a:cubicBezTo>
                  <a:cubicBezTo>
                    <a:pt x="51730" y="77429"/>
                    <a:pt x="37919" y="80410"/>
                    <a:pt x="37919" y="123196"/>
                  </a:cubicBezTo>
                  <a:cubicBezTo>
                    <a:pt x="37919" y="166526"/>
                    <a:pt x="49835" y="169507"/>
                    <a:pt x="64999" y="169507"/>
                  </a:cubicBezTo>
                  <a:cubicBezTo>
                    <a:pt x="72857" y="169507"/>
                    <a:pt x="81791" y="165983"/>
                    <a:pt x="89373" y="160582"/>
                  </a:cubicBezTo>
                  <a:lnTo>
                    <a:pt x="89373" y="8475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endParaRPr>
            </a:p>
          </p:txBody>
        </p:sp>
        <p:sp>
          <p:nvSpPr>
            <p:cNvPr id="38" name="Freihandform: Form 37">
              <a:extLst>
                <a:ext uri="{FF2B5EF4-FFF2-40B4-BE49-F238E27FC236}">
                  <a16:creationId xmlns:a16="http://schemas.microsoft.com/office/drawing/2014/main" id="{C72DCCFF-76AD-410D-DCB6-7176DFCE294B}"/>
                </a:ext>
              </a:extLst>
            </p:cNvPr>
            <p:cNvSpPr/>
            <p:nvPr/>
          </p:nvSpPr>
          <p:spPr>
            <a:xfrm>
              <a:off x="5118401" y="3324234"/>
              <a:ext cx="44967" cy="208511"/>
            </a:xfrm>
            <a:custGeom>
              <a:avLst/>
              <a:gdLst>
                <a:gd name="connsiteX0" fmla="*/ 22479 w 44967"/>
                <a:gd name="connsiteY0" fmla="*/ 46025 h 208511"/>
                <a:gd name="connsiteX1" fmla="*/ 0 w 44967"/>
                <a:gd name="connsiteY1" fmla="*/ 23012 h 208511"/>
                <a:gd name="connsiteX2" fmla="*/ 22479 w 44967"/>
                <a:gd name="connsiteY2" fmla="*/ 0 h 208511"/>
                <a:gd name="connsiteX3" fmla="*/ 44968 w 44967"/>
                <a:gd name="connsiteY3" fmla="*/ 23012 h 208511"/>
                <a:gd name="connsiteX4" fmla="*/ 22479 w 44967"/>
                <a:gd name="connsiteY4" fmla="*/ 46025 h 208511"/>
                <a:gd name="connsiteX5" fmla="*/ 3524 w 44967"/>
                <a:gd name="connsiteY5" fmla="*/ 208512 h 208511"/>
                <a:gd name="connsiteX6" fmla="*/ 3524 w 44967"/>
                <a:gd name="connsiteY6" fmla="*/ 64970 h 208511"/>
                <a:gd name="connsiteX7" fmla="*/ 41443 w 44967"/>
                <a:gd name="connsiteY7" fmla="*/ 64970 h 208511"/>
                <a:gd name="connsiteX8" fmla="*/ 41443 w 44967"/>
                <a:gd name="connsiteY8" fmla="*/ 208512 h 208511"/>
                <a:gd name="connsiteX9" fmla="*/ 3524 w 44967"/>
                <a:gd name="connsiteY9" fmla="*/ 208512 h 2085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4967" h="208511">
                  <a:moveTo>
                    <a:pt x="22479" y="46025"/>
                  </a:moveTo>
                  <a:cubicBezTo>
                    <a:pt x="9754" y="46025"/>
                    <a:pt x="0" y="35481"/>
                    <a:pt x="0" y="23012"/>
                  </a:cubicBezTo>
                  <a:cubicBezTo>
                    <a:pt x="0" y="10563"/>
                    <a:pt x="9744" y="0"/>
                    <a:pt x="22479" y="0"/>
                  </a:cubicBezTo>
                  <a:cubicBezTo>
                    <a:pt x="35214" y="0"/>
                    <a:pt x="44968" y="10563"/>
                    <a:pt x="44968" y="23012"/>
                  </a:cubicBezTo>
                  <a:cubicBezTo>
                    <a:pt x="44958" y="35471"/>
                    <a:pt x="35204" y="46025"/>
                    <a:pt x="22479" y="46025"/>
                  </a:cubicBezTo>
                  <a:close/>
                  <a:moveTo>
                    <a:pt x="3524" y="208512"/>
                  </a:moveTo>
                  <a:lnTo>
                    <a:pt x="3524" y="64970"/>
                  </a:lnTo>
                  <a:lnTo>
                    <a:pt x="41443" y="64970"/>
                  </a:lnTo>
                  <a:lnTo>
                    <a:pt x="41443" y="208512"/>
                  </a:lnTo>
                  <a:lnTo>
                    <a:pt x="3524" y="20851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endParaRPr>
            </a:p>
          </p:txBody>
        </p:sp>
        <p:sp>
          <p:nvSpPr>
            <p:cNvPr id="39" name="Freihandform: Form 38">
              <a:extLst>
                <a:ext uri="{FF2B5EF4-FFF2-40B4-BE49-F238E27FC236}">
                  <a16:creationId xmlns:a16="http://schemas.microsoft.com/office/drawing/2014/main" id="{FA4AADC2-B332-75B3-C8EB-BB00CE8DEEF0}"/>
                </a:ext>
              </a:extLst>
            </p:cNvPr>
            <p:cNvSpPr/>
            <p:nvPr/>
          </p:nvSpPr>
          <p:spPr>
            <a:xfrm>
              <a:off x="5201783" y="3386499"/>
              <a:ext cx="124567" cy="146246"/>
            </a:xfrm>
            <a:custGeom>
              <a:avLst/>
              <a:gdLst>
                <a:gd name="connsiteX0" fmla="*/ 86658 w 124567"/>
                <a:gd name="connsiteY0" fmla="*/ 146247 h 146246"/>
                <a:gd name="connsiteX1" fmla="*/ 86658 w 124567"/>
                <a:gd name="connsiteY1" fmla="*/ 44958 h 146246"/>
                <a:gd name="connsiteX2" fmla="*/ 70409 w 124567"/>
                <a:gd name="connsiteY2" fmla="*/ 31433 h 146246"/>
                <a:gd name="connsiteX3" fmla="*/ 37919 w 124567"/>
                <a:gd name="connsiteY3" fmla="*/ 41720 h 146246"/>
                <a:gd name="connsiteX4" fmla="*/ 37919 w 124567"/>
                <a:gd name="connsiteY4" fmla="*/ 146247 h 146246"/>
                <a:gd name="connsiteX5" fmla="*/ 0 w 124567"/>
                <a:gd name="connsiteY5" fmla="*/ 146247 h 146246"/>
                <a:gd name="connsiteX6" fmla="*/ 0 w 124567"/>
                <a:gd name="connsiteY6" fmla="*/ 2705 h 146246"/>
                <a:gd name="connsiteX7" fmla="*/ 31680 w 124567"/>
                <a:gd name="connsiteY7" fmla="*/ 2705 h 146246"/>
                <a:gd name="connsiteX8" fmla="*/ 37100 w 124567"/>
                <a:gd name="connsiteY8" fmla="*/ 18155 h 146246"/>
                <a:gd name="connsiteX9" fmla="*/ 84763 w 124567"/>
                <a:gd name="connsiteY9" fmla="*/ 0 h 146246"/>
                <a:gd name="connsiteX10" fmla="*/ 124568 w 124567"/>
                <a:gd name="connsiteY10" fmla="*/ 42786 h 146246"/>
                <a:gd name="connsiteX11" fmla="*/ 124568 w 124567"/>
                <a:gd name="connsiteY11" fmla="*/ 146237 h 146246"/>
                <a:gd name="connsiteX12" fmla="*/ 86658 w 124567"/>
                <a:gd name="connsiteY12" fmla="*/ 146237 h 146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4567" h="146246">
                  <a:moveTo>
                    <a:pt x="86658" y="146247"/>
                  </a:moveTo>
                  <a:lnTo>
                    <a:pt x="86658" y="44958"/>
                  </a:lnTo>
                  <a:cubicBezTo>
                    <a:pt x="86658" y="34671"/>
                    <a:pt x="82591" y="31433"/>
                    <a:pt x="70409" y="31433"/>
                  </a:cubicBezTo>
                  <a:cubicBezTo>
                    <a:pt x="59855" y="31433"/>
                    <a:pt x="48206" y="35757"/>
                    <a:pt x="37919" y="41720"/>
                  </a:cubicBezTo>
                  <a:lnTo>
                    <a:pt x="37919" y="146247"/>
                  </a:lnTo>
                  <a:lnTo>
                    <a:pt x="0" y="146247"/>
                  </a:lnTo>
                  <a:lnTo>
                    <a:pt x="0" y="2705"/>
                  </a:lnTo>
                  <a:lnTo>
                    <a:pt x="31680" y="2705"/>
                  </a:lnTo>
                  <a:lnTo>
                    <a:pt x="37100" y="18155"/>
                  </a:lnTo>
                  <a:cubicBezTo>
                    <a:pt x="49273" y="8411"/>
                    <a:pt x="67151" y="0"/>
                    <a:pt x="84763" y="0"/>
                  </a:cubicBezTo>
                  <a:cubicBezTo>
                    <a:pt x="108585" y="0"/>
                    <a:pt x="124568" y="10563"/>
                    <a:pt x="124568" y="42786"/>
                  </a:cubicBezTo>
                  <a:lnTo>
                    <a:pt x="124568" y="146237"/>
                  </a:lnTo>
                  <a:lnTo>
                    <a:pt x="86658" y="14623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endParaRPr>
            </a:p>
          </p:txBody>
        </p:sp>
        <p:sp>
          <p:nvSpPr>
            <p:cNvPr id="40" name="Freihandform: Form 39">
              <a:extLst>
                <a:ext uri="{FF2B5EF4-FFF2-40B4-BE49-F238E27FC236}">
                  <a16:creationId xmlns:a16="http://schemas.microsoft.com/office/drawing/2014/main" id="{21640B04-8FE6-9C43-DAC7-8B9E2F6503B5}"/>
                </a:ext>
              </a:extLst>
            </p:cNvPr>
            <p:cNvSpPr/>
            <p:nvPr/>
          </p:nvSpPr>
          <p:spPr>
            <a:xfrm>
              <a:off x="5457624" y="3337779"/>
              <a:ext cx="124577" cy="194967"/>
            </a:xfrm>
            <a:custGeom>
              <a:avLst/>
              <a:gdLst>
                <a:gd name="connsiteX0" fmla="*/ 86659 w 124577"/>
                <a:gd name="connsiteY0" fmla="*/ 194967 h 194967"/>
                <a:gd name="connsiteX1" fmla="*/ 86659 w 124577"/>
                <a:gd name="connsiteY1" fmla="*/ 93678 h 194967"/>
                <a:gd name="connsiteX2" fmla="*/ 70409 w 124577"/>
                <a:gd name="connsiteY2" fmla="*/ 80153 h 194967"/>
                <a:gd name="connsiteX3" fmla="*/ 37919 w 124577"/>
                <a:gd name="connsiteY3" fmla="*/ 90440 h 194967"/>
                <a:gd name="connsiteX4" fmla="*/ 37919 w 124577"/>
                <a:gd name="connsiteY4" fmla="*/ 194967 h 194967"/>
                <a:gd name="connsiteX5" fmla="*/ 0 w 124577"/>
                <a:gd name="connsiteY5" fmla="*/ 194967 h 194967"/>
                <a:gd name="connsiteX6" fmla="*/ 0 w 124577"/>
                <a:gd name="connsiteY6" fmla="*/ 0 h 194967"/>
                <a:gd name="connsiteX7" fmla="*/ 37919 w 124577"/>
                <a:gd name="connsiteY7" fmla="*/ 0 h 194967"/>
                <a:gd name="connsiteX8" fmla="*/ 37919 w 124577"/>
                <a:gd name="connsiteY8" fmla="*/ 66342 h 194967"/>
                <a:gd name="connsiteX9" fmla="*/ 84773 w 124577"/>
                <a:gd name="connsiteY9" fmla="*/ 48730 h 194967"/>
                <a:gd name="connsiteX10" fmla="*/ 124578 w 124577"/>
                <a:gd name="connsiteY10" fmla="*/ 91516 h 194967"/>
                <a:gd name="connsiteX11" fmla="*/ 124578 w 124577"/>
                <a:gd name="connsiteY11" fmla="*/ 194967 h 194967"/>
                <a:gd name="connsiteX12" fmla="*/ 86659 w 124577"/>
                <a:gd name="connsiteY12" fmla="*/ 194967 h 194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4577" h="194967">
                  <a:moveTo>
                    <a:pt x="86659" y="194967"/>
                  </a:moveTo>
                  <a:lnTo>
                    <a:pt x="86659" y="93678"/>
                  </a:lnTo>
                  <a:cubicBezTo>
                    <a:pt x="86659" y="83391"/>
                    <a:pt x="82868" y="80153"/>
                    <a:pt x="70409" y="80153"/>
                  </a:cubicBezTo>
                  <a:cubicBezTo>
                    <a:pt x="61741" y="80153"/>
                    <a:pt x="50378" y="84220"/>
                    <a:pt x="37919" y="90440"/>
                  </a:cubicBezTo>
                  <a:lnTo>
                    <a:pt x="37919" y="194967"/>
                  </a:lnTo>
                  <a:lnTo>
                    <a:pt x="0" y="194967"/>
                  </a:lnTo>
                  <a:lnTo>
                    <a:pt x="0" y="0"/>
                  </a:lnTo>
                  <a:lnTo>
                    <a:pt x="37919" y="0"/>
                  </a:lnTo>
                  <a:lnTo>
                    <a:pt x="37919" y="66342"/>
                  </a:lnTo>
                  <a:cubicBezTo>
                    <a:pt x="50644" y="56855"/>
                    <a:pt x="68247" y="48730"/>
                    <a:pt x="84773" y="48730"/>
                  </a:cubicBezTo>
                  <a:cubicBezTo>
                    <a:pt x="108595" y="48730"/>
                    <a:pt x="124578" y="59836"/>
                    <a:pt x="124578" y="91516"/>
                  </a:cubicBezTo>
                  <a:lnTo>
                    <a:pt x="124578" y="194967"/>
                  </a:lnTo>
                  <a:lnTo>
                    <a:pt x="86659" y="19496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endParaRPr>
            </a:p>
          </p:txBody>
        </p:sp>
        <p:sp>
          <p:nvSpPr>
            <p:cNvPr id="41" name="Freihandform: Form 40">
              <a:extLst>
                <a:ext uri="{FF2B5EF4-FFF2-40B4-BE49-F238E27FC236}">
                  <a16:creationId xmlns:a16="http://schemas.microsoft.com/office/drawing/2014/main" id="{F40AC26B-8AF8-AF92-CFC3-E6A956B4A7D3}"/>
                </a:ext>
              </a:extLst>
            </p:cNvPr>
            <p:cNvSpPr/>
            <p:nvPr/>
          </p:nvSpPr>
          <p:spPr>
            <a:xfrm>
              <a:off x="5612206" y="3386508"/>
              <a:ext cx="116433" cy="148942"/>
            </a:xfrm>
            <a:custGeom>
              <a:avLst/>
              <a:gdLst>
                <a:gd name="connsiteX0" fmla="*/ 83410 w 116433"/>
                <a:gd name="connsiteY0" fmla="*/ 146237 h 148942"/>
                <a:gd name="connsiteX1" fmla="*/ 79343 w 116433"/>
                <a:gd name="connsiteY1" fmla="*/ 133512 h 148942"/>
                <a:gd name="connsiteX2" fmla="*/ 40615 w 116433"/>
                <a:gd name="connsiteY2" fmla="*/ 148942 h 148942"/>
                <a:gd name="connsiteX3" fmla="*/ 0 w 116433"/>
                <a:gd name="connsiteY3" fmla="*/ 102632 h 148942"/>
                <a:gd name="connsiteX4" fmla="*/ 53616 w 116433"/>
                <a:gd name="connsiteY4" fmla="*/ 56598 h 148942"/>
                <a:gd name="connsiteX5" fmla="*/ 78534 w 116433"/>
                <a:gd name="connsiteY5" fmla="*/ 56598 h 148942"/>
                <a:gd name="connsiteX6" fmla="*/ 78534 w 116433"/>
                <a:gd name="connsiteY6" fmla="*/ 46311 h 148942"/>
                <a:gd name="connsiteX7" fmla="*/ 58217 w 116433"/>
                <a:gd name="connsiteY7" fmla="*/ 30604 h 148942"/>
                <a:gd name="connsiteX8" fmla="*/ 12992 w 116433"/>
                <a:gd name="connsiteY8" fmla="*/ 38729 h 148942"/>
                <a:gd name="connsiteX9" fmla="*/ 12992 w 116433"/>
                <a:gd name="connsiteY9" fmla="*/ 8668 h 148942"/>
                <a:gd name="connsiteX10" fmla="*/ 64713 w 116433"/>
                <a:gd name="connsiteY10" fmla="*/ 0 h 148942"/>
                <a:gd name="connsiteX11" fmla="*/ 116434 w 116433"/>
                <a:gd name="connsiteY11" fmla="*/ 46568 h 148942"/>
                <a:gd name="connsiteX12" fmla="*/ 116434 w 116433"/>
                <a:gd name="connsiteY12" fmla="*/ 146237 h 148942"/>
                <a:gd name="connsiteX13" fmla="*/ 83410 w 116433"/>
                <a:gd name="connsiteY13" fmla="*/ 146237 h 148942"/>
                <a:gd name="connsiteX14" fmla="*/ 78534 w 116433"/>
                <a:gd name="connsiteY14" fmla="*/ 77448 h 148942"/>
                <a:gd name="connsiteX15" fmla="*/ 67694 w 116433"/>
                <a:gd name="connsiteY15" fmla="*/ 77724 h 148942"/>
                <a:gd name="connsiteX16" fmla="*/ 37919 w 116433"/>
                <a:gd name="connsiteY16" fmla="*/ 101822 h 148942"/>
                <a:gd name="connsiteX17" fmla="*/ 54426 w 116433"/>
                <a:gd name="connsiteY17" fmla="*/ 120777 h 148942"/>
                <a:gd name="connsiteX18" fmla="*/ 78534 w 116433"/>
                <a:gd name="connsiteY18" fmla="*/ 113729 h 148942"/>
                <a:gd name="connsiteX19" fmla="*/ 78534 w 116433"/>
                <a:gd name="connsiteY19" fmla="*/ 77448 h 148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6433" h="148942">
                  <a:moveTo>
                    <a:pt x="83410" y="146237"/>
                  </a:moveTo>
                  <a:lnTo>
                    <a:pt x="79343" y="133512"/>
                  </a:lnTo>
                  <a:cubicBezTo>
                    <a:pt x="69599" y="142999"/>
                    <a:pt x="56055" y="148942"/>
                    <a:pt x="40615" y="148942"/>
                  </a:cubicBezTo>
                  <a:cubicBezTo>
                    <a:pt x="23012" y="148942"/>
                    <a:pt x="0" y="141637"/>
                    <a:pt x="0" y="102632"/>
                  </a:cubicBezTo>
                  <a:cubicBezTo>
                    <a:pt x="0" y="63370"/>
                    <a:pt x="32223" y="56598"/>
                    <a:pt x="53616" y="56598"/>
                  </a:cubicBezTo>
                  <a:lnTo>
                    <a:pt x="78534" y="56598"/>
                  </a:lnTo>
                  <a:lnTo>
                    <a:pt x="78534" y="46311"/>
                  </a:lnTo>
                  <a:cubicBezTo>
                    <a:pt x="78534" y="32223"/>
                    <a:pt x="71218" y="30604"/>
                    <a:pt x="58217" y="30604"/>
                  </a:cubicBezTo>
                  <a:cubicBezTo>
                    <a:pt x="44949" y="30604"/>
                    <a:pt x="26270" y="34404"/>
                    <a:pt x="12992" y="38729"/>
                  </a:cubicBezTo>
                  <a:lnTo>
                    <a:pt x="12992" y="8668"/>
                  </a:lnTo>
                  <a:cubicBezTo>
                    <a:pt x="28975" y="3524"/>
                    <a:pt x="47111" y="0"/>
                    <a:pt x="64713" y="0"/>
                  </a:cubicBezTo>
                  <a:cubicBezTo>
                    <a:pt x="92869" y="0"/>
                    <a:pt x="116434" y="7048"/>
                    <a:pt x="116434" y="46568"/>
                  </a:cubicBezTo>
                  <a:lnTo>
                    <a:pt x="116434" y="146237"/>
                  </a:lnTo>
                  <a:lnTo>
                    <a:pt x="83410" y="146237"/>
                  </a:lnTo>
                  <a:close/>
                  <a:moveTo>
                    <a:pt x="78534" y="77448"/>
                  </a:moveTo>
                  <a:lnTo>
                    <a:pt x="67694" y="77724"/>
                  </a:lnTo>
                  <a:cubicBezTo>
                    <a:pt x="46311" y="78267"/>
                    <a:pt x="37919" y="83410"/>
                    <a:pt x="37919" y="101822"/>
                  </a:cubicBezTo>
                  <a:cubicBezTo>
                    <a:pt x="37919" y="116710"/>
                    <a:pt x="44682" y="120777"/>
                    <a:pt x="54426" y="120777"/>
                  </a:cubicBezTo>
                  <a:cubicBezTo>
                    <a:pt x="63913" y="120777"/>
                    <a:pt x="71218" y="117796"/>
                    <a:pt x="78534" y="113729"/>
                  </a:cubicBezTo>
                  <a:lnTo>
                    <a:pt x="78534" y="7744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endParaRPr>
            </a:p>
          </p:txBody>
        </p:sp>
        <p:sp>
          <p:nvSpPr>
            <p:cNvPr id="42" name="Freihandform: Form 41">
              <a:extLst>
                <a:ext uri="{FF2B5EF4-FFF2-40B4-BE49-F238E27FC236}">
                  <a16:creationId xmlns:a16="http://schemas.microsoft.com/office/drawing/2014/main" id="{ACFACCE2-FE07-C61B-ADC8-44BAC9D0947B}"/>
                </a:ext>
              </a:extLst>
            </p:cNvPr>
            <p:cNvSpPr/>
            <p:nvPr/>
          </p:nvSpPr>
          <p:spPr>
            <a:xfrm>
              <a:off x="5770578" y="3386499"/>
              <a:ext cx="124567" cy="146246"/>
            </a:xfrm>
            <a:custGeom>
              <a:avLst/>
              <a:gdLst>
                <a:gd name="connsiteX0" fmla="*/ 86658 w 124567"/>
                <a:gd name="connsiteY0" fmla="*/ 146247 h 146246"/>
                <a:gd name="connsiteX1" fmla="*/ 86658 w 124567"/>
                <a:gd name="connsiteY1" fmla="*/ 44958 h 146246"/>
                <a:gd name="connsiteX2" fmla="*/ 70409 w 124567"/>
                <a:gd name="connsiteY2" fmla="*/ 31433 h 146246"/>
                <a:gd name="connsiteX3" fmla="*/ 37919 w 124567"/>
                <a:gd name="connsiteY3" fmla="*/ 41720 h 146246"/>
                <a:gd name="connsiteX4" fmla="*/ 37919 w 124567"/>
                <a:gd name="connsiteY4" fmla="*/ 146247 h 146246"/>
                <a:gd name="connsiteX5" fmla="*/ 0 w 124567"/>
                <a:gd name="connsiteY5" fmla="*/ 146247 h 146246"/>
                <a:gd name="connsiteX6" fmla="*/ 0 w 124567"/>
                <a:gd name="connsiteY6" fmla="*/ 2705 h 146246"/>
                <a:gd name="connsiteX7" fmla="*/ 31680 w 124567"/>
                <a:gd name="connsiteY7" fmla="*/ 2705 h 146246"/>
                <a:gd name="connsiteX8" fmla="*/ 37100 w 124567"/>
                <a:gd name="connsiteY8" fmla="*/ 18155 h 146246"/>
                <a:gd name="connsiteX9" fmla="*/ 84763 w 124567"/>
                <a:gd name="connsiteY9" fmla="*/ 0 h 146246"/>
                <a:gd name="connsiteX10" fmla="*/ 124568 w 124567"/>
                <a:gd name="connsiteY10" fmla="*/ 42786 h 146246"/>
                <a:gd name="connsiteX11" fmla="*/ 124568 w 124567"/>
                <a:gd name="connsiteY11" fmla="*/ 146237 h 146246"/>
                <a:gd name="connsiteX12" fmla="*/ 86658 w 124567"/>
                <a:gd name="connsiteY12" fmla="*/ 146237 h 146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4567" h="146246">
                  <a:moveTo>
                    <a:pt x="86658" y="146247"/>
                  </a:moveTo>
                  <a:lnTo>
                    <a:pt x="86658" y="44958"/>
                  </a:lnTo>
                  <a:cubicBezTo>
                    <a:pt x="86658" y="34671"/>
                    <a:pt x="82591" y="31433"/>
                    <a:pt x="70409" y="31433"/>
                  </a:cubicBezTo>
                  <a:cubicBezTo>
                    <a:pt x="59855" y="31433"/>
                    <a:pt x="48206" y="35757"/>
                    <a:pt x="37919" y="41720"/>
                  </a:cubicBezTo>
                  <a:lnTo>
                    <a:pt x="37919" y="146247"/>
                  </a:lnTo>
                  <a:lnTo>
                    <a:pt x="0" y="146247"/>
                  </a:lnTo>
                  <a:lnTo>
                    <a:pt x="0" y="2705"/>
                  </a:lnTo>
                  <a:lnTo>
                    <a:pt x="31680" y="2705"/>
                  </a:lnTo>
                  <a:lnTo>
                    <a:pt x="37100" y="18155"/>
                  </a:lnTo>
                  <a:cubicBezTo>
                    <a:pt x="49282" y="8411"/>
                    <a:pt x="67151" y="0"/>
                    <a:pt x="84763" y="0"/>
                  </a:cubicBezTo>
                  <a:cubicBezTo>
                    <a:pt x="108585" y="0"/>
                    <a:pt x="124568" y="10563"/>
                    <a:pt x="124568" y="42786"/>
                  </a:cubicBezTo>
                  <a:lnTo>
                    <a:pt x="124568" y="146237"/>
                  </a:lnTo>
                  <a:lnTo>
                    <a:pt x="86658" y="14623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endParaRPr>
            </a:p>
          </p:txBody>
        </p:sp>
        <p:sp>
          <p:nvSpPr>
            <p:cNvPr id="43" name="Freihandform: Form 42">
              <a:extLst>
                <a:ext uri="{FF2B5EF4-FFF2-40B4-BE49-F238E27FC236}">
                  <a16:creationId xmlns:a16="http://schemas.microsoft.com/office/drawing/2014/main" id="{6C3D9910-3CA0-20C2-A815-FA27746DA94E}"/>
                </a:ext>
              </a:extLst>
            </p:cNvPr>
            <p:cNvSpPr/>
            <p:nvPr/>
          </p:nvSpPr>
          <p:spPr>
            <a:xfrm>
              <a:off x="5928941" y="3337779"/>
              <a:ext cx="127282" cy="197672"/>
            </a:xfrm>
            <a:custGeom>
              <a:avLst/>
              <a:gdLst>
                <a:gd name="connsiteX0" fmla="*/ 96679 w 127282"/>
                <a:gd name="connsiteY0" fmla="*/ 194967 h 197672"/>
                <a:gd name="connsiteX1" fmla="*/ 92345 w 127282"/>
                <a:gd name="connsiteY1" fmla="*/ 183318 h 197672"/>
                <a:gd name="connsiteX2" fmla="*/ 54169 w 127282"/>
                <a:gd name="connsiteY2" fmla="*/ 197672 h 197672"/>
                <a:gd name="connsiteX3" fmla="*/ 0 w 127282"/>
                <a:gd name="connsiteY3" fmla="*/ 123206 h 197672"/>
                <a:gd name="connsiteX4" fmla="*/ 59579 w 127282"/>
                <a:gd name="connsiteY4" fmla="*/ 48739 h 197672"/>
                <a:gd name="connsiteX5" fmla="*/ 89373 w 127282"/>
                <a:gd name="connsiteY5" fmla="*/ 60103 h 197672"/>
                <a:gd name="connsiteX6" fmla="*/ 89373 w 127282"/>
                <a:gd name="connsiteY6" fmla="*/ 0 h 197672"/>
                <a:gd name="connsiteX7" fmla="*/ 127283 w 127282"/>
                <a:gd name="connsiteY7" fmla="*/ 0 h 197672"/>
                <a:gd name="connsiteX8" fmla="*/ 127283 w 127282"/>
                <a:gd name="connsiteY8" fmla="*/ 194967 h 197672"/>
                <a:gd name="connsiteX9" fmla="*/ 96679 w 127282"/>
                <a:gd name="connsiteY9" fmla="*/ 194967 h 197672"/>
                <a:gd name="connsiteX10" fmla="*/ 89373 w 127282"/>
                <a:gd name="connsiteY10" fmla="*/ 84753 h 197672"/>
                <a:gd name="connsiteX11" fmla="*/ 67704 w 127282"/>
                <a:gd name="connsiteY11" fmla="*/ 77429 h 197672"/>
                <a:gd name="connsiteX12" fmla="*/ 37909 w 127282"/>
                <a:gd name="connsiteY12" fmla="*/ 123196 h 197672"/>
                <a:gd name="connsiteX13" fmla="*/ 64989 w 127282"/>
                <a:gd name="connsiteY13" fmla="*/ 169507 h 197672"/>
                <a:gd name="connsiteX14" fmla="*/ 89364 w 127282"/>
                <a:gd name="connsiteY14" fmla="*/ 160582 h 197672"/>
                <a:gd name="connsiteX15" fmla="*/ 89364 w 127282"/>
                <a:gd name="connsiteY15" fmla="*/ 84753 h 197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7282" h="197672">
                  <a:moveTo>
                    <a:pt x="96679" y="194967"/>
                  </a:moveTo>
                  <a:lnTo>
                    <a:pt x="92345" y="183318"/>
                  </a:lnTo>
                  <a:cubicBezTo>
                    <a:pt x="83134" y="191443"/>
                    <a:pt x="69333" y="197672"/>
                    <a:pt x="54169" y="197672"/>
                  </a:cubicBezTo>
                  <a:cubicBezTo>
                    <a:pt x="31680" y="197672"/>
                    <a:pt x="0" y="188204"/>
                    <a:pt x="0" y="123206"/>
                  </a:cubicBezTo>
                  <a:cubicBezTo>
                    <a:pt x="0" y="56864"/>
                    <a:pt x="41434" y="48739"/>
                    <a:pt x="59579" y="48739"/>
                  </a:cubicBezTo>
                  <a:cubicBezTo>
                    <a:pt x="72038" y="48739"/>
                    <a:pt x="82867" y="53340"/>
                    <a:pt x="89373" y="60103"/>
                  </a:cubicBezTo>
                  <a:lnTo>
                    <a:pt x="89373" y="0"/>
                  </a:lnTo>
                  <a:lnTo>
                    <a:pt x="127283" y="0"/>
                  </a:lnTo>
                  <a:lnTo>
                    <a:pt x="127283" y="194967"/>
                  </a:lnTo>
                  <a:lnTo>
                    <a:pt x="96679" y="194967"/>
                  </a:lnTo>
                  <a:close/>
                  <a:moveTo>
                    <a:pt x="89373" y="84753"/>
                  </a:moveTo>
                  <a:cubicBezTo>
                    <a:pt x="83410" y="80686"/>
                    <a:pt x="75562" y="77429"/>
                    <a:pt x="67704" y="77429"/>
                  </a:cubicBezTo>
                  <a:cubicBezTo>
                    <a:pt x="51721" y="77429"/>
                    <a:pt x="37909" y="80410"/>
                    <a:pt x="37909" y="123196"/>
                  </a:cubicBezTo>
                  <a:cubicBezTo>
                    <a:pt x="37909" y="166526"/>
                    <a:pt x="49825" y="169507"/>
                    <a:pt x="64989" y="169507"/>
                  </a:cubicBezTo>
                  <a:cubicBezTo>
                    <a:pt x="72847" y="169507"/>
                    <a:pt x="81782" y="165983"/>
                    <a:pt x="89364" y="160582"/>
                  </a:cubicBezTo>
                  <a:lnTo>
                    <a:pt x="89364" y="8475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endParaRPr>
            </a:p>
          </p:txBody>
        </p:sp>
        <p:sp>
          <p:nvSpPr>
            <p:cNvPr id="44" name="Freihandform: Form 43">
              <a:extLst>
                <a:ext uri="{FF2B5EF4-FFF2-40B4-BE49-F238E27FC236}">
                  <a16:creationId xmlns:a16="http://schemas.microsoft.com/office/drawing/2014/main" id="{BFB29795-EB5F-2F17-32BB-74CB5BD10E19}"/>
                </a:ext>
              </a:extLst>
            </p:cNvPr>
            <p:cNvSpPr/>
            <p:nvPr/>
          </p:nvSpPr>
          <p:spPr>
            <a:xfrm>
              <a:off x="6169885" y="3335054"/>
              <a:ext cx="105613" cy="197700"/>
            </a:xfrm>
            <a:custGeom>
              <a:avLst/>
              <a:gdLst>
                <a:gd name="connsiteX0" fmla="*/ 76638 w 105613"/>
                <a:gd name="connsiteY0" fmla="*/ 30061 h 197700"/>
                <a:gd name="connsiteX1" fmla="*/ 62284 w 105613"/>
                <a:gd name="connsiteY1" fmla="*/ 46596 h 197700"/>
                <a:gd name="connsiteX2" fmla="*/ 62284 w 105613"/>
                <a:gd name="connsiteY2" fmla="*/ 54159 h 197700"/>
                <a:gd name="connsiteX3" fmla="*/ 94783 w 105613"/>
                <a:gd name="connsiteY3" fmla="*/ 54159 h 197700"/>
                <a:gd name="connsiteX4" fmla="*/ 91002 w 105613"/>
                <a:gd name="connsiteY4" fmla="*/ 79619 h 197700"/>
                <a:gd name="connsiteX5" fmla="*/ 62284 w 105613"/>
                <a:gd name="connsiteY5" fmla="*/ 79619 h 197700"/>
                <a:gd name="connsiteX6" fmla="*/ 62284 w 105613"/>
                <a:gd name="connsiteY6" fmla="*/ 197701 h 197700"/>
                <a:gd name="connsiteX7" fmla="*/ 24365 w 105613"/>
                <a:gd name="connsiteY7" fmla="*/ 197701 h 197700"/>
                <a:gd name="connsiteX8" fmla="*/ 24365 w 105613"/>
                <a:gd name="connsiteY8" fmla="*/ 79610 h 197700"/>
                <a:gd name="connsiteX9" fmla="*/ 0 w 105613"/>
                <a:gd name="connsiteY9" fmla="*/ 79610 h 197700"/>
                <a:gd name="connsiteX10" fmla="*/ 0 w 105613"/>
                <a:gd name="connsiteY10" fmla="*/ 54150 h 197700"/>
                <a:gd name="connsiteX11" fmla="*/ 24365 w 105613"/>
                <a:gd name="connsiteY11" fmla="*/ 54150 h 197700"/>
                <a:gd name="connsiteX12" fmla="*/ 24365 w 105613"/>
                <a:gd name="connsiteY12" fmla="*/ 44691 h 197700"/>
                <a:gd name="connsiteX13" fmla="*/ 70152 w 105613"/>
                <a:gd name="connsiteY13" fmla="*/ 0 h 197700"/>
                <a:gd name="connsiteX14" fmla="*/ 105613 w 105613"/>
                <a:gd name="connsiteY14" fmla="*/ 6506 h 197700"/>
                <a:gd name="connsiteX15" fmla="*/ 105613 w 105613"/>
                <a:gd name="connsiteY15" fmla="*/ 34404 h 197700"/>
                <a:gd name="connsiteX16" fmla="*/ 76638 w 105613"/>
                <a:gd name="connsiteY16" fmla="*/ 30061 h 19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05613" h="197700">
                  <a:moveTo>
                    <a:pt x="76638" y="30061"/>
                  </a:moveTo>
                  <a:cubicBezTo>
                    <a:pt x="66094" y="30061"/>
                    <a:pt x="62284" y="34661"/>
                    <a:pt x="62284" y="46596"/>
                  </a:cubicBezTo>
                  <a:lnTo>
                    <a:pt x="62284" y="54159"/>
                  </a:lnTo>
                  <a:lnTo>
                    <a:pt x="94783" y="54159"/>
                  </a:lnTo>
                  <a:lnTo>
                    <a:pt x="91002" y="79619"/>
                  </a:lnTo>
                  <a:lnTo>
                    <a:pt x="62284" y="79619"/>
                  </a:lnTo>
                  <a:lnTo>
                    <a:pt x="62284" y="197701"/>
                  </a:lnTo>
                  <a:lnTo>
                    <a:pt x="24365" y="197701"/>
                  </a:lnTo>
                  <a:lnTo>
                    <a:pt x="24365" y="79610"/>
                  </a:lnTo>
                  <a:lnTo>
                    <a:pt x="0" y="79610"/>
                  </a:lnTo>
                  <a:lnTo>
                    <a:pt x="0" y="54150"/>
                  </a:lnTo>
                  <a:lnTo>
                    <a:pt x="24365" y="54150"/>
                  </a:lnTo>
                  <a:lnTo>
                    <a:pt x="24365" y="44691"/>
                  </a:lnTo>
                  <a:cubicBezTo>
                    <a:pt x="24365" y="9744"/>
                    <a:pt x="46034" y="0"/>
                    <a:pt x="70152" y="0"/>
                  </a:cubicBezTo>
                  <a:cubicBezTo>
                    <a:pt x="83420" y="0"/>
                    <a:pt x="96945" y="2981"/>
                    <a:pt x="105613" y="6506"/>
                  </a:cubicBezTo>
                  <a:lnTo>
                    <a:pt x="105613" y="34404"/>
                  </a:lnTo>
                  <a:cubicBezTo>
                    <a:pt x="95869" y="31956"/>
                    <a:pt x="83677" y="30061"/>
                    <a:pt x="76638" y="3006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endParaRPr>
            </a:p>
          </p:txBody>
        </p:sp>
        <p:sp>
          <p:nvSpPr>
            <p:cNvPr id="45" name="Freihandform: Form 44">
              <a:extLst>
                <a:ext uri="{FF2B5EF4-FFF2-40B4-BE49-F238E27FC236}">
                  <a16:creationId xmlns:a16="http://schemas.microsoft.com/office/drawing/2014/main" id="{B52D38E2-96AC-8DC9-8C00-690C53469C6B}"/>
                </a:ext>
              </a:extLst>
            </p:cNvPr>
            <p:cNvSpPr/>
            <p:nvPr/>
          </p:nvSpPr>
          <p:spPr>
            <a:xfrm>
              <a:off x="6271679" y="3386518"/>
              <a:ext cx="131082" cy="148932"/>
            </a:xfrm>
            <a:custGeom>
              <a:avLst/>
              <a:gdLst>
                <a:gd name="connsiteX0" fmla="*/ 65541 w 131082"/>
                <a:gd name="connsiteY0" fmla="*/ 148933 h 148932"/>
                <a:gd name="connsiteX1" fmla="*/ 0 w 131082"/>
                <a:gd name="connsiteY1" fmla="*/ 74466 h 148932"/>
                <a:gd name="connsiteX2" fmla="*/ 65541 w 131082"/>
                <a:gd name="connsiteY2" fmla="*/ 0 h 148932"/>
                <a:gd name="connsiteX3" fmla="*/ 131083 w 131082"/>
                <a:gd name="connsiteY3" fmla="*/ 74466 h 148932"/>
                <a:gd name="connsiteX4" fmla="*/ 65541 w 131082"/>
                <a:gd name="connsiteY4" fmla="*/ 148933 h 148932"/>
                <a:gd name="connsiteX5" fmla="*/ 65541 w 131082"/>
                <a:gd name="connsiteY5" fmla="*/ 26803 h 148932"/>
                <a:gd name="connsiteX6" fmla="*/ 37919 w 131082"/>
                <a:gd name="connsiteY6" fmla="*/ 74457 h 148932"/>
                <a:gd name="connsiteX7" fmla="*/ 65541 w 131082"/>
                <a:gd name="connsiteY7" fmla="*/ 121853 h 148932"/>
                <a:gd name="connsiteX8" fmla="*/ 93164 w 131082"/>
                <a:gd name="connsiteY8" fmla="*/ 74457 h 148932"/>
                <a:gd name="connsiteX9" fmla="*/ 65541 w 131082"/>
                <a:gd name="connsiteY9" fmla="*/ 26803 h 148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1082" h="148932">
                  <a:moveTo>
                    <a:pt x="65541" y="148933"/>
                  </a:moveTo>
                  <a:cubicBezTo>
                    <a:pt x="36557" y="148933"/>
                    <a:pt x="0" y="138646"/>
                    <a:pt x="0" y="74466"/>
                  </a:cubicBezTo>
                  <a:cubicBezTo>
                    <a:pt x="0" y="11906"/>
                    <a:pt x="35481" y="0"/>
                    <a:pt x="65541" y="0"/>
                  </a:cubicBezTo>
                  <a:cubicBezTo>
                    <a:pt x="95317" y="0"/>
                    <a:pt x="131083" y="10030"/>
                    <a:pt x="131083" y="74466"/>
                  </a:cubicBezTo>
                  <a:cubicBezTo>
                    <a:pt x="131093" y="139465"/>
                    <a:pt x="94240" y="148933"/>
                    <a:pt x="65541" y="148933"/>
                  </a:cubicBezTo>
                  <a:close/>
                  <a:moveTo>
                    <a:pt x="65541" y="26803"/>
                  </a:moveTo>
                  <a:cubicBezTo>
                    <a:pt x="50654" y="26803"/>
                    <a:pt x="37919" y="31661"/>
                    <a:pt x="37919" y="74457"/>
                  </a:cubicBezTo>
                  <a:cubicBezTo>
                    <a:pt x="37919" y="116710"/>
                    <a:pt x="53350" y="121853"/>
                    <a:pt x="65541" y="121853"/>
                  </a:cubicBezTo>
                  <a:cubicBezTo>
                    <a:pt x="77733" y="121853"/>
                    <a:pt x="93164" y="116996"/>
                    <a:pt x="93164" y="74457"/>
                  </a:cubicBezTo>
                  <a:cubicBezTo>
                    <a:pt x="93164" y="30051"/>
                    <a:pt x="80429" y="26803"/>
                    <a:pt x="65541" y="2680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endParaRPr>
            </a:p>
          </p:txBody>
        </p:sp>
        <p:sp>
          <p:nvSpPr>
            <p:cNvPr id="46" name="Freihandform: Form 45">
              <a:extLst>
                <a:ext uri="{FF2B5EF4-FFF2-40B4-BE49-F238E27FC236}">
                  <a16:creationId xmlns:a16="http://schemas.microsoft.com/office/drawing/2014/main" id="{15EA2298-E788-F807-F3CD-D5DB6860229A}"/>
                </a:ext>
              </a:extLst>
            </p:cNvPr>
            <p:cNvSpPr/>
            <p:nvPr/>
          </p:nvSpPr>
          <p:spPr>
            <a:xfrm>
              <a:off x="6435194" y="3386508"/>
              <a:ext cx="78000" cy="146237"/>
            </a:xfrm>
            <a:custGeom>
              <a:avLst/>
              <a:gdLst>
                <a:gd name="connsiteX0" fmla="*/ 78000 w 78000"/>
                <a:gd name="connsiteY0" fmla="*/ 37643 h 146237"/>
                <a:gd name="connsiteX1" fmla="*/ 56321 w 78000"/>
                <a:gd name="connsiteY1" fmla="*/ 34938 h 146237"/>
                <a:gd name="connsiteX2" fmla="*/ 37910 w 78000"/>
                <a:gd name="connsiteY2" fmla="*/ 40081 h 146237"/>
                <a:gd name="connsiteX3" fmla="*/ 37910 w 78000"/>
                <a:gd name="connsiteY3" fmla="*/ 146237 h 146237"/>
                <a:gd name="connsiteX4" fmla="*/ 0 w 78000"/>
                <a:gd name="connsiteY4" fmla="*/ 146237 h 146237"/>
                <a:gd name="connsiteX5" fmla="*/ 0 w 78000"/>
                <a:gd name="connsiteY5" fmla="*/ 2696 h 146237"/>
                <a:gd name="connsiteX6" fmla="*/ 30318 w 78000"/>
                <a:gd name="connsiteY6" fmla="*/ 2696 h 146237"/>
                <a:gd name="connsiteX7" fmla="*/ 35205 w 78000"/>
                <a:gd name="connsiteY7" fmla="*/ 17069 h 146237"/>
                <a:gd name="connsiteX8" fmla="*/ 61998 w 78000"/>
                <a:gd name="connsiteY8" fmla="*/ 0 h 146237"/>
                <a:gd name="connsiteX9" fmla="*/ 77991 w 78000"/>
                <a:gd name="connsiteY9" fmla="*/ 1619 h 146237"/>
                <a:gd name="connsiteX10" fmla="*/ 77991 w 78000"/>
                <a:gd name="connsiteY10" fmla="*/ 37643 h 146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8000" h="146237">
                  <a:moveTo>
                    <a:pt x="78000" y="37643"/>
                  </a:moveTo>
                  <a:cubicBezTo>
                    <a:pt x="69876" y="36024"/>
                    <a:pt x="60389" y="34938"/>
                    <a:pt x="56321" y="34938"/>
                  </a:cubicBezTo>
                  <a:cubicBezTo>
                    <a:pt x="51464" y="34938"/>
                    <a:pt x="44415" y="36814"/>
                    <a:pt x="37910" y="40081"/>
                  </a:cubicBezTo>
                  <a:lnTo>
                    <a:pt x="37910" y="146237"/>
                  </a:lnTo>
                  <a:lnTo>
                    <a:pt x="0" y="146237"/>
                  </a:lnTo>
                  <a:lnTo>
                    <a:pt x="0" y="2696"/>
                  </a:lnTo>
                  <a:lnTo>
                    <a:pt x="30318" y="2696"/>
                  </a:lnTo>
                  <a:lnTo>
                    <a:pt x="35205" y="17069"/>
                  </a:lnTo>
                  <a:cubicBezTo>
                    <a:pt x="41967" y="6220"/>
                    <a:pt x="51454" y="0"/>
                    <a:pt x="61998" y="0"/>
                  </a:cubicBezTo>
                  <a:cubicBezTo>
                    <a:pt x="67142" y="0"/>
                    <a:pt x="73647" y="543"/>
                    <a:pt x="77991" y="1619"/>
                  </a:cubicBezTo>
                  <a:lnTo>
                    <a:pt x="77991" y="376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endParaRPr>
            </a:p>
          </p:txBody>
        </p:sp>
        <p:sp>
          <p:nvSpPr>
            <p:cNvPr id="47" name="Freihandform: Form 46">
              <a:extLst>
                <a:ext uri="{FF2B5EF4-FFF2-40B4-BE49-F238E27FC236}">
                  <a16:creationId xmlns:a16="http://schemas.microsoft.com/office/drawing/2014/main" id="{F040B6A5-C1FD-9EE2-EA25-7476055E61A3}"/>
                </a:ext>
              </a:extLst>
            </p:cNvPr>
            <p:cNvSpPr/>
            <p:nvPr/>
          </p:nvSpPr>
          <p:spPr>
            <a:xfrm>
              <a:off x="6605482" y="3345875"/>
              <a:ext cx="97488" cy="189576"/>
            </a:xfrm>
            <a:custGeom>
              <a:avLst/>
              <a:gdLst>
                <a:gd name="connsiteX0" fmla="*/ 63637 w 97488"/>
                <a:gd name="connsiteY0" fmla="*/ 189576 h 189576"/>
                <a:gd name="connsiteX1" fmla="*/ 24375 w 97488"/>
                <a:gd name="connsiteY1" fmla="*/ 150847 h 189576"/>
                <a:gd name="connsiteX2" fmla="*/ 24375 w 97488"/>
                <a:gd name="connsiteY2" fmla="*/ 68790 h 189576"/>
                <a:gd name="connsiteX3" fmla="*/ 0 w 97488"/>
                <a:gd name="connsiteY3" fmla="*/ 68790 h 189576"/>
                <a:gd name="connsiteX4" fmla="*/ 0 w 97488"/>
                <a:gd name="connsiteY4" fmla="*/ 43329 h 189576"/>
                <a:gd name="connsiteX5" fmla="*/ 24375 w 97488"/>
                <a:gd name="connsiteY5" fmla="*/ 43329 h 189576"/>
                <a:gd name="connsiteX6" fmla="*/ 27080 w 97488"/>
                <a:gd name="connsiteY6" fmla="*/ 11649 h 189576"/>
                <a:gd name="connsiteX7" fmla="*/ 62284 w 97488"/>
                <a:gd name="connsiteY7" fmla="*/ 0 h 189576"/>
                <a:gd name="connsiteX8" fmla="*/ 62284 w 97488"/>
                <a:gd name="connsiteY8" fmla="*/ 43329 h 189576"/>
                <a:gd name="connsiteX9" fmla="*/ 94783 w 97488"/>
                <a:gd name="connsiteY9" fmla="*/ 43329 h 189576"/>
                <a:gd name="connsiteX10" fmla="*/ 91002 w 97488"/>
                <a:gd name="connsiteY10" fmla="*/ 68790 h 189576"/>
                <a:gd name="connsiteX11" fmla="*/ 62284 w 97488"/>
                <a:gd name="connsiteY11" fmla="*/ 68790 h 189576"/>
                <a:gd name="connsiteX12" fmla="*/ 62284 w 97488"/>
                <a:gd name="connsiteY12" fmla="*/ 150305 h 189576"/>
                <a:gd name="connsiteX13" fmla="*/ 71495 w 97488"/>
                <a:gd name="connsiteY13" fmla="*/ 159515 h 189576"/>
                <a:gd name="connsiteX14" fmla="*/ 97488 w 97488"/>
                <a:gd name="connsiteY14" fmla="*/ 154657 h 189576"/>
                <a:gd name="connsiteX15" fmla="*/ 97488 w 97488"/>
                <a:gd name="connsiteY15" fmla="*/ 183356 h 189576"/>
                <a:gd name="connsiteX16" fmla="*/ 63637 w 97488"/>
                <a:gd name="connsiteY16" fmla="*/ 189576 h 189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7488" h="189576">
                  <a:moveTo>
                    <a:pt x="63637" y="189576"/>
                  </a:moveTo>
                  <a:cubicBezTo>
                    <a:pt x="44148" y="189576"/>
                    <a:pt x="24375" y="184718"/>
                    <a:pt x="24375" y="150847"/>
                  </a:cubicBezTo>
                  <a:lnTo>
                    <a:pt x="24375" y="68790"/>
                  </a:lnTo>
                  <a:lnTo>
                    <a:pt x="0" y="68790"/>
                  </a:lnTo>
                  <a:lnTo>
                    <a:pt x="0" y="43329"/>
                  </a:lnTo>
                  <a:lnTo>
                    <a:pt x="24375" y="43329"/>
                  </a:lnTo>
                  <a:lnTo>
                    <a:pt x="27080" y="11649"/>
                  </a:lnTo>
                  <a:lnTo>
                    <a:pt x="62284" y="0"/>
                  </a:lnTo>
                  <a:lnTo>
                    <a:pt x="62284" y="43329"/>
                  </a:lnTo>
                  <a:lnTo>
                    <a:pt x="94783" y="43329"/>
                  </a:lnTo>
                  <a:lnTo>
                    <a:pt x="91002" y="68790"/>
                  </a:lnTo>
                  <a:lnTo>
                    <a:pt x="62284" y="68790"/>
                  </a:lnTo>
                  <a:lnTo>
                    <a:pt x="62284" y="150305"/>
                  </a:lnTo>
                  <a:cubicBezTo>
                    <a:pt x="62284" y="158429"/>
                    <a:pt x="66627" y="159515"/>
                    <a:pt x="71495" y="159515"/>
                  </a:cubicBezTo>
                  <a:cubicBezTo>
                    <a:pt x="75019" y="159515"/>
                    <a:pt x="88030" y="157096"/>
                    <a:pt x="97488" y="154657"/>
                  </a:cubicBezTo>
                  <a:lnTo>
                    <a:pt x="97488" y="183356"/>
                  </a:lnTo>
                  <a:cubicBezTo>
                    <a:pt x="87192" y="187147"/>
                    <a:pt x="73924" y="189576"/>
                    <a:pt x="63637" y="18957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endParaRPr>
            </a:p>
          </p:txBody>
        </p:sp>
        <p:sp>
          <p:nvSpPr>
            <p:cNvPr id="48" name="Freihandform: Form 47">
              <a:extLst>
                <a:ext uri="{FF2B5EF4-FFF2-40B4-BE49-F238E27FC236}">
                  <a16:creationId xmlns:a16="http://schemas.microsoft.com/office/drawing/2014/main" id="{88B83CA6-3D31-6742-946C-E2CAB99B4026}"/>
                </a:ext>
              </a:extLst>
            </p:cNvPr>
            <p:cNvSpPr/>
            <p:nvPr/>
          </p:nvSpPr>
          <p:spPr>
            <a:xfrm>
              <a:off x="6714048" y="3386518"/>
              <a:ext cx="131064" cy="148932"/>
            </a:xfrm>
            <a:custGeom>
              <a:avLst/>
              <a:gdLst>
                <a:gd name="connsiteX0" fmla="*/ 65542 w 131064"/>
                <a:gd name="connsiteY0" fmla="*/ 148933 h 148932"/>
                <a:gd name="connsiteX1" fmla="*/ 0 w 131064"/>
                <a:gd name="connsiteY1" fmla="*/ 74466 h 148932"/>
                <a:gd name="connsiteX2" fmla="*/ 65542 w 131064"/>
                <a:gd name="connsiteY2" fmla="*/ 0 h 148932"/>
                <a:gd name="connsiteX3" fmla="*/ 131064 w 131064"/>
                <a:gd name="connsiteY3" fmla="*/ 74466 h 148932"/>
                <a:gd name="connsiteX4" fmla="*/ 65542 w 131064"/>
                <a:gd name="connsiteY4" fmla="*/ 148933 h 148932"/>
                <a:gd name="connsiteX5" fmla="*/ 65542 w 131064"/>
                <a:gd name="connsiteY5" fmla="*/ 26803 h 148932"/>
                <a:gd name="connsiteX6" fmla="*/ 37900 w 131064"/>
                <a:gd name="connsiteY6" fmla="*/ 74457 h 148932"/>
                <a:gd name="connsiteX7" fmla="*/ 65542 w 131064"/>
                <a:gd name="connsiteY7" fmla="*/ 121853 h 148932"/>
                <a:gd name="connsiteX8" fmla="*/ 93164 w 131064"/>
                <a:gd name="connsiteY8" fmla="*/ 74457 h 148932"/>
                <a:gd name="connsiteX9" fmla="*/ 65542 w 131064"/>
                <a:gd name="connsiteY9" fmla="*/ 26803 h 148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1064" h="148932">
                  <a:moveTo>
                    <a:pt x="65542" y="148933"/>
                  </a:moveTo>
                  <a:cubicBezTo>
                    <a:pt x="36557" y="148933"/>
                    <a:pt x="0" y="138646"/>
                    <a:pt x="0" y="74466"/>
                  </a:cubicBezTo>
                  <a:cubicBezTo>
                    <a:pt x="0" y="11906"/>
                    <a:pt x="35481" y="0"/>
                    <a:pt x="65542" y="0"/>
                  </a:cubicBezTo>
                  <a:cubicBezTo>
                    <a:pt x="95317" y="0"/>
                    <a:pt x="131064" y="10030"/>
                    <a:pt x="131064" y="74466"/>
                  </a:cubicBezTo>
                  <a:cubicBezTo>
                    <a:pt x="131064" y="139465"/>
                    <a:pt x="94240" y="148933"/>
                    <a:pt x="65542" y="148933"/>
                  </a:cubicBezTo>
                  <a:close/>
                  <a:moveTo>
                    <a:pt x="65542" y="26803"/>
                  </a:moveTo>
                  <a:cubicBezTo>
                    <a:pt x="50625" y="26803"/>
                    <a:pt x="37900" y="31661"/>
                    <a:pt x="37900" y="74457"/>
                  </a:cubicBezTo>
                  <a:cubicBezTo>
                    <a:pt x="37900" y="116710"/>
                    <a:pt x="53350" y="121853"/>
                    <a:pt x="65542" y="121853"/>
                  </a:cubicBezTo>
                  <a:cubicBezTo>
                    <a:pt x="77705" y="121853"/>
                    <a:pt x="93164" y="116996"/>
                    <a:pt x="93164" y="74457"/>
                  </a:cubicBezTo>
                  <a:cubicBezTo>
                    <a:pt x="93164" y="30051"/>
                    <a:pt x="80429" y="26803"/>
                    <a:pt x="65542" y="2680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endParaRPr>
            </a:p>
          </p:txBody>
        </p:sp>
        <p:sp>
          <p:nvSpPr>
            <p:cNvPr id="49" name="Freihandform: Form 48">
              <a:extLst>
                <a:ext uri="{FF2B5EF4-FFF2-40B4-BE49-F238E27FC236}">
                  <a16:creationId xmlns:a16="http://schemas.microsoft.com/office/drawing/2014/main" id="{F79D9517-B32A-0964-AFB4-E4D8C8E93060}"/>
                </a:ext>
              </a:extLst>
            </p:cNvPr>
            <p:cNvSpPr/>
            <p:nvPr/>
          </p:nvSpPr>
          <p:spPr>
            <a:xfrm>
              <a:off x="6877554" y="3386499"/>
              <a:ext cx="194995" cy="146246"/>
            </a:xfrm>
            <a:custGeom>
              <a:avLst/>
              <a:gdLst>
                <a:gd name="connsiteX0" fmla="*/ 157067 w 194995"/>
                <a:gd name="connsiteY0" fmla="*/ 146247 h 146246"/>
                <a:gd name="connsiteX1" fmla="*/ 157067 w 194995"/>
                <a:gd name="connsiteY1" fmla="*/ 43882 h 146246"/>
                <a:gd name="connsiteX2" fmla="*/ 142180 w 194995"/>
                <a:gd name="connsiteY2" fmla="*/ 31433 h 146246"/>
                <a:gd name="connsiteX3" fmla="*/ 116462 w 194995"/>
                <a:gd name="connsiteY3" fmla="*/ 39815 h 146246"/>
                <a:gd name="connsiteX4" fmla="*/ 116462 w 194995"/>
                <a:gd name="connsiteY4" fmla="*/ 146247 h 146246"/>
                <a:gd name="connsiteX5" fmla="*/ 78534 w 194995"/>
                <a:gd name="connsiteY5" fmla="*/ 146247 h 146246"/>
                <a:gd name="connsiteX6" fmla="*/ 78534 w 194995"/>
                <a:gd name="connsiteY6" fmla="*/ 43882 h 146246"/>
                <a:gd name="connsiteX7" fmla="*/ 63646 w 194995"/>
                <a:gd name="connsiteY7" fmla="*/ 31433 h 146246"/>
                <a:gd name="connsiteX8" fmla="*/ 37929 w 194995"/>
                <a:gd name="connsiteY8" fmla="*/ 39815 h 146246"/>
                <a:gd name="connsiteX9" fmla="*/ 37929 w 194995"/>
                <a:gd name="connsiteY9" fmla="*/ 146247 h 146246"/>
                <a:gd name="connsiteX10" fmla="*/ 0 w 194995"/>
                <a:gd name="connsiteY10" fmla="*/ 146247 h 146246"/>
                <a:gd name="connsiteX11" fmla="*/ 0 w 194995"/>
                <a:gd name="connsiteY11" fmla="*/ 2705 h 146246"/>
                <a:gd name="connsiteX12" fmla="*/ 31680 w 194995"/>
                <a:gd name="connsiteY12" fmla="*/ 2705 h 146246"/>
                <a:gd name="connsiteX13" fmla="*/ 37100 w 194995"/>
                <a:gd name="connsiteY13" fmla="*/ 16793 h 146246"/>
                <a:gd name="connsiteX14" fmla="*/ 77991 w 194995"/>
                <a:gd name="connsiteY14" fmla="*/ 0 h 146246"/>
                <a:gd name="connsiteX15" fmla="*/ 112395 w 194995"/>
                <a:gd name="connsiteY15" fmla="*/ 19774 h 146246"/>
                <a:gd name="connsiteX16" fmla="*/ 156524 w 194995"/>
                <a:gd name="connsiteY16" fmla="*/ 0 h 146246"/>
                <a:gd name="connsiteX17" fmla="*/ 194996 w 194995"/>
                <a:gd name="connsiteY17" fmla="*/ 42786 h 146246"/>
                <a:gd name="connsiteX18" fmla="*/ 194996 w 194995"/>
                <a:gd name="connsiteY18" fmla="*/ 146237 h 146246"/>
                <a:gd name="connsiteX19" fmla="*/ 157067 w 194995"/>
                <a:gd name="connsiteY19" fmla="*/ 146237 h 146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94995" h="146246">
                  <a:moveTo>
                    <a:pt x="157067" y="146247"/>
                  </a:moveTo>
                  <a:lnTo>
                    <a:pt x="157067" y="43882"/>
                  </a:lnTo>
                  <a:cubicBezTo>
                    <a:pt x="157067" y="33880"/>
                    <a:pt x="151924" y="31433"/>
                    <a:pt x="142180" y="31433"/>
                  </a:cubicBezTo>
                  <a:cubicBezTo>
                    <a:pt x="134598" y="31433"/>
                    <a:pt x="124587" y="35214"/>
                    <a:pt x="116462" y="39815"/>
                  </a:cubicBezTo>
                  <a:lnTo>
                    <a:pt x="116462" y="146247"/>
                  </a:lnTo>
                  <a:lnTo>
                    <a:pt x="78534" y="146247"/>
                  </a:lnTo>
                  <a:lnTo>
                    <a:pt x="78534" y="43882"/>
                  </a:lnTo>
                  <a:cubicBezTo>
                    <a:pt x="78534" y="33880"/>
                    <a:pt x="73390" y="31433"/>
                    <a:pt x="63646" y="31433"/>
                  </a:cubicBezTo>
                  <a:cubicBezTo>
                    <a:pt x="55797" y="31433"/>
                    <a:pt x="46853" y="34414"/>
                    <a:pt x="37929" y="39815"/>
                  </a:cubicBezTo>
                  <a:lnTo>
                    <a:pt x="37929" y="146247"/>
                  </a:lnTo>
                  <a:lnTo>
                    <a:pt x="0" y="146247"/>
                  </a:lnTo>
                  <a:lnTo>
                    <a:pt x="0" y="2705"/>
                  </a:lnTo>
                  <a:lnTo>
                    <a:pt x="31680" y="2705"/>
                  </a:lnTo>
                  <a:lnTo>
                    <a:pt x="37100" y="16793"/>
                  </a:lnTo>
                  <a:cubicBezTo>
                    <a:pt x="46311" y="8125"/>
                    <a:pt x="61198" y="0"/>
                    <a:pt x="77991" y="0"/>
                  </a:cubicBezTo>
                  <a:cubicBezTo>
                    <a:pt x="95860" y="0"/>
                    <a:pt x="106975" y="6220"/>
                    <a:pt x="112395" y="19774"/>
                  </a:cubicBezTo>
                  <a:cubicBezTo>
                    <a:pt x="124301" y="8944"/>
                    <a:pt x="137855" y="0"/>
                    <a:pt x="156524" y="0"/>
                  </a:cubicBezTo>
                  <a:cubicBezTo>
                    <a:pt x="179279" y="0"/>
                    <a:pt x="194996" y="10830"/>
                    <a:pt x="194996" y="42786"/>
                  </a:cubicBezTo>
                  <a:lnTo>
                    <a:pt x="194996" y="146237"/>
                  </a:lnTo>
                  <a:lnTo>
                    <a:pt x="157067" y="14623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endParaRPr>
            </a:p>
          </p:txBody>
        </p:sp>
        <p:sp>
          <p:nvSpPr>
            <p:cNvPr id="50" name="Freihandform: Form 49">
              <a:extLst>
                <a:ext uri="{FF2B5EF4-FFF2-40B4-BE49-F238E27FC236}">
                  <a16:creationId xmlns:a16="http://schemas.microsoft.com/office/drawing/2014/main" id="{63B5D546-3A3E-F961-C03E-3BCF96F20814}"/>
                </a:ext>
              </a:extLst>
            </p:cNvPr>
            <p:cNvSpPr/>
            <p:nvPr/>
          </p:nvSpPr>
          <p:spPr>
            <a:xfrm>
              <a:off x="7103630" y="3386518"/>
              <a:ext cx="131064" cy="148932"/>
            </a:xfrm>
            <a:custGeom>
              <a:avLst/>
              <a:gdLst>
                <a:gd name="connsiteX0" fmla="*/ 65542 w 131064"/>
                <a:gd name="connsiteY0" fmla="*/ 148933 h 148932"/>
                <a:gd name="connsiteX1" fmla="*/ 0 w 131064"/>
                <a:gd name="connsiteY1" fmla="*/ 74466 h 148932"/>
                <a:gd name="connsiteX2" fmla="*/ 65542 w 131064"/>
                <a:gd name="connsiteY2" fmla="*/ 0 h 148932"/>
                <a:gd name="connsiteX3" fmla="*/ 131064 w 131064"/>
                <a:gd name="connsiteY3" fmla="*/ 74466 h 148932"/>
                <a:gd name="connsiteX4" fmla="*/ 65542 w 131064"/>
                <a:gd name="connsiteY4" fmla="*/ 148933 h 148932"/>
                <a:gd name="connsiteX5" fmla="*/ 65542 w 131064"/>
                <a:gd name="connsiteY5" fmla="*/ 26803 h 148932"/>
                <a:gd name="connsiteX6" fmla="*/ 37900 w 131064"/>
                <a:gd name="connsiteY6" fmla="*/ 74457 h 148932"/>
                <a:gd name="connsiteX7" fmla="*/ 65542 w 131064"/>
                <a:gd name="connsiteY7" fmla="*/ 121853 h 148932"/>
                <a:gd name="connsiteX8" fmla="*/ 93164 w 131064"/>
                <a:gd name="connsiteY8" fmla="*/ 74457 h 148932"/>
                <a:gd name="connsiteX9" fmla="*/ 65542 w 131064"/>
                <a:gd name="connsiteY9" fmla="*/ 26803 h 148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1064" h="148932">
                  <a:moveTo>
                    <a:pt x="65542" y="148933"/>
                  </a:moveTo>
                  <a:cubicBezTo>
                    <a:pt x="36557" y="148933"/>
                    <a:pt x="0" y="138646"/>
                    <a:pt x="0" y="74466"/>
                  </a:cubicBezTo>
                  <a:cubicBezTo>
                    <a:pt x="0" y="11906"/>
                    <a:pt x="35481" y="0"/>
                    <a:pt x="65542" y="0"/>
                  </a:cubicBezTo>
                  <a:cubicBezTo>
                    <a:pt x="95317" y="0"/>
                    <a:pt x="131064" y="10030"/>
                    <a:pt x="131064" y="74466"/>
                  </a:cubicBezTo>
                  <a:cubicBezTo>
                    <a:pt x="131064" y="139465"/>
                    <a:pt x="94240" y="148933"/>
                    <a:pt x="65542" y="148933"/>
                  </a:cubicBezTo>
                  <a:close/>
                  <a:moveTo>
                    <a:pt x="65542" y="26803"/>
                  </a:moveTo>
                  <a:cubicBezTo>
                    <a:pt x="50635" y="26803"/>
                    <a:pt x="37900" y="31661"/>
                    <a:pt x="37900" y="74457"/>
                  </a:cubicBezTo>
                  <a:cubicBezTo>
                    <a:pt x="37900" y="116710"/>
                    <a:pt x="53350" y="121853"/>
                    <a:pt x="65542" y="121853"/>
                  </a:cubicBezTo>
                  <a:cubicBezTo>
                    <a:pt x="77705" y="121853"/>
                    <a:pt x="93164" y="116996"/>
                    <a:pt x="93164" y="74457"/>
                  </a:cubicBezTo>
                  <a:cubicBezTo>
                    <a:pt x="93154" y="30051"/>
                    <a:pt x="80429" y="26803"/>
                    <a:pt x="65542" y="2680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endParaRPr>
            </a:p>
          </p:txBody>
        </p:sp>
        <p:sp>
          <p:nvSpPr>
            <p:cNvPr id="51" name="Freihandform: Form 50">
              <a:extLst>
                <a:ext uri="{FF2B5EF4-FFF2-40B4-BE49-F238E27FC236}">
                  <a16:creationId xmlns:a16="http://schemas.microsoft.com/office/drawing/2014/main" id="{9CC79D9F-A906-3BB3-E5E4-E426AAB9B6A7}"/>
                </a:ext>
              </a:extLst>
            </p:cNvPr>
            <p:cNvSpPr/>
            <p:nvPr/>
          </p:nvSpPr>
          <p:spPr>
            <a:xfrm>
              <a:off x="7267127" y="3386508"/>
              <a:ext cx="77990" cy="146237"/>
            </a:xfrm>
            <a:custGeom>
              <a:avLst/>
              <a:gdLst>
                <a:gd name="connsiteX0" fmla="*/ 77991 w 77990"/>
                <a:gd name="connsiteY0" fmla="*/ 37643 h 146237"/>
                <a:gd name="connsiteX1" fmla="*/ 56340 w 77990"/>
                <a:gd name="connsiteY1" fmla="*/ 34938 h 146237"/>
                <a:gd name="connsiteX2" fmla="*/ 37929 w 77990"/>
                <a:gd name="connsiteY2" fmla="*/ 40081 h 146237"/>
                <a:gd name="connsiteX3" fmla="*/ 37929 w 77990"/>
                <a:gd name="connsiteY3" fmla="*/ 146237 h 146237"/>
                <a:gd name="connsiteX4" fmla="*/ 0 w 77990"/>
                <a:gd name="connsiteY4" fmla="*/ 146237 h 146237"/>
                <a:gd name="connsiteX5" fmla="*/ 0 w 77990"/>
                <a:gd name="connsiteY5" fmla="*/ 2696 h 146237"/>
                <a:gd name="connsiteX6" fmla="*/ 30337 w 77990"/>
                <a:gd name="connsiteY6" fmla="*/ 2696 h 146237"/>
                <a:gd name="connsiteX7" fmla="*/ 35195 w 77990"/>
                <a:gd name="connsiteY7" fmla="*/ 17069 h 146237"/>
                <a:gd name="connsiteX8" fmla="*/ 62017 w 77990"/>
                <a:gd name="connsiteY8" fmla="*/ 0 h 146237"/>
                <a:gd name="connsiteX9" fmla="*/ 77991 w 77990"/>
                <a:gd name="connsiteY9" fmla="*/ 1619 h 146237"/>
                <a:gd name="connsiteX10" fmla="*/ 77991 w 77990"/>
                <a:gd name="connsiteY10" fmla="*/ 37643 h 146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7990" h="146237">
                  <a:moveTo>
                    <a:pt x="77991" y="37643"/>
                  </a:moveTo>
                  <a:cubicBezTo>
                    <a:pt x="69866" y="36024"/>
                    <a:pt x="60398" y="34938"/>
                    <a:pt x="56340" y="34938"/>
                  </a:cubicBezTo>
                  <a:cubicBezTo>
                    <a:pt x="51454" y="34938"/>
                    <a:pt x="44415" y="36814"/>
                    <a:pt x="37929" y="40081"/>
                  </a:cubicBezTo>
                  <a:lnTo>
                    <a:pt x="37929" y="146237"/>
                  </a:lnTo>
                  <a:lnTo>
                    <a:pt x="0" y="146237"/>
                  </a:lnTo>
                  <a:lnTo>
                    <a:pt x="0" y="2696"/>
                  </a:lnTo>
                  <a:lnTo>
                    <a:pt x="30337" y="2696"/>
                  </a:lnTo>
                  <a:lnTo>
                    <a:pt x="35195" y="17069"/>
                  </a:lnTo>
                  <a:cubicBezTo>
                    <a:pt x="41977" y="6220"/>
                    <a:pt x="51445" y="0"/>
                    <a:pt x="62017" y="0"/>
                  </a:cubicBezTo>
                  <a:cubicBezTo>
                    <a:pt x="67161" y="0"/>
                    <a:pt x="73666" y="543"/>
                    <a:pt x="77991" y="1619"/>
                  </a:cubicBezTo>
                  <a:lnTo>
                    <a:pt x="77991" y="376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endParaRPr>
            </a:p>
          </p:txBody>
        </p:sp>
        <p:sp>
          <p:nvSpPr>
            <p:cNvPr id="52" name="Freihandform: Form 51">
              <a:extLst>
                <a:ext uri="{FF2B5EF4-FFF2-40B4-BE49-F238E27FC236}">
                  <a16:creationId xmlns:a16="http://schemas.microsoft.com/office/drawing/2014/main" id="{8E924B88-5CDA-0EAB-EDE4-4D418BAB3010}"/>
                </a:ext>
              </a:extLst>
            </p:cNvPr>
            <p:cNvSpPr/>
            <p:nvPr/>
          </p:nvSpPr>
          <p:spPr>
            <a:xfrm>
              <a:off x="7368387" y="3386508"/>
              <a:ext cx="78000" cy="146237"/>
            </a:xfrm>
            <a:custGeom>
              <a:avLst/>
              <a:gdLst>
                <a:gd name="connsiteX0" fmla="*/ 78000 w 78000"/>
                <a:gd name="connsiteY0" fmla="*/ 37643 h 146237"/>
                <a:gd name="connsiteX1" fmla="*/ 56321 w 78000"/>
                <a:gd name="connsiteY1" fmla="*/ 34938 h 146237"/>
                <a:gd name="connsiteX2" fmla="*/ 37909 w 78000"/>
                <a:gd name="connsiteY2" fmla="*/ 40081 h 146237"/>
                <a:gd name="connsiteX3" fmla="*/ 37909 w 78000"/>
                <a:gd name="connsiteY3" fmla="*/ 146237 h 146237"/>
                <a:gd name="connsiteX4" fmla="*/ 0 w 78000"/>
                <a:gd name="connsiteY4" fmla="*/ 146237 h 146237"/>
                <a:gd name="connsiteX5" fmla="*/ 0 w 78000"/>
                <a:gd name="connsiteY5" fmla="*/ 2696 h 146237"/>
                <a:gd name="connsiteX6" fmla="*/ 30318 w 78000"/>
                <a:gd name="connsiteY6" fmla="*/ 2696 h 146237"/>
                <a:gd name="connsiteX7" fmla="*/ 35204 w 78000"/>
                <a:gd name="connsiteY7" fmla="*/ 17069 h 146237"/>
                <a:gd name="connsiteX8" fmla="*/ 61998 w 78000"/>
                <a:gd name="connsiteY8" fmla="*/ 0 h 146237"/>
                <a:gd name="connsiteX9" fmla="*/ 77991 w 78000"/>
                <a:gd name="connsiteY9" fmla="*/ 1619 h 146237"/>
                <a:gd name="connsiteX10" fmla="*/ 77991 w 78000"/>
                <a:gd name="connsiteY10" fmla="*/ 37643 h 146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8000" h="146237">
                  <a:moveTo>
                    <a:pt x="78000" y="37643"/>
                  </a:moveTo>
                  <a:cubicBezTo>
                    <a:pt x="69875" y="36024"/>
                    <a:pt x="60388" y="34938"/>
                    <a:pt x="56321" y="34938"/>
                  </a:cubicBezTo>
                  <a:cubicBezTo>
                    <a:pt x="51463" y="34938"/>
                    <a:pt x="44415" y="36814"/>
                    <a:pt x="37909" y="40081"/>
                  </a:cubicBezTo>
                  <a:lnTo>
                    <a:pt x="37909" y="146237"/>
                  </a:lnTo>
                  <a:lnTo>
                    <a:pt x="0" y="146237"/>
                  </a:lnTo>
                  <a:lnTo>
                    <a:pt x="0" y="2696"/>
                  </a:lnTo>
                  <a:lnTo>
                    <a:pt x="30318" y="2696"/>
                  </a:lnTo>
                  <a:lnTo>
                    <a:pt x="35204" y="17069"/>
                  </a:lnTo>
                  <a:cubicBezTo>
                    <a:pt x="41967" y="6220"/>
                    <a:pt x="51454" y="0"/>
                    <a:pt x="61998" y="0"/>
                  </a:cubicBezTo>
                  <a:cubicBezTo>
                    <a:pt x="67142" y="0"/>
                    <a:pt x="73647" y="543"/>
                    <a:pt x="77991" y="1619"/>
                  </a:cubicBezTo>
                  <a:lnTo>
                    <a:pt x="77991" y="376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endParaRPr>
            </a:p>
          </p:txBody>
        </p:sp>
        <p:sp>
          <p:nvSpPr>
            <p:cNvPr id="53" name="Freihandform: Form 52">
              <a:extLst>
                <a:ext uri="{FF2B5EF4-FFF2-40B4-BE49-F238E27FC236}">
                  <a16:creationId xmlns:a16="http://schemas.microsoft.com/office/drawing/2014/main" id="{63812E2F-E3DC-B98C-547D-770EAF7F8C87}"/>
                </a:ext>
              </a:extLst>
            </p:cNvPr>
            <p:cNvSpPr/>
            <p:nvPr/>
          </p:nvSpPr>
          <p:spPr>
            <a:xfrm>
              <a:off x="7457455" y="3386518"/>
              <a:ext cx="131064" cy="148932"/>
            </a:xfrm>
            <a:custGeom>
              <a:avLst/>
              <a:gdLst>
                <a:gd name="connsiteX0" fmla="*/ 65542 w 131064"/>
                <a:gd name="connsiteY0" fmla="*/ 148933 h 148932"/>
                <a:gd name="connsiteX1" fmla="*/ 0 w 131064"/>
                <a:gd name="connsiteY1" fmla="*/ 74466 h 148932"/>
                <a:gd name="connsiteX2" fmla="*/ 65542 w 131064"/>
                <a:gd name="connsiteY2" fmla="*/ 0 h 148932"/>
                <a:gd name="connsiteX3" fmla="*/ 131064 w 131064"/>
                <a:gd name="connsiteY3" fmla="*/ 74466 h 148932"/>
                <a:gd name="connsiteX4" fmla="*/ 65542 w 131064"/>
                <a:gd name="connsiteY4" fmla="*/ 148933 h 148932"/>
                <a:gd name="connsiteX5" fmla="*/ 65542 w 131064"/>
                <a:gd name="connsiteY5" fmla="*/ 26803 h 148932"/>
                <a:gd name="connsiteX6" fmla="*/ 37900 w 131064"/>
                <a:gd name="connsiteY6" fmla="*/ 74457 h 148932"/>
                <a:gd name="connsiteX7" fmla="*/ 65542 w 131064"/>
                <a:gd name="connsiteY7" fmla="*/ 121853 h 148932"/>
                <a:gd name="connsiteX8" fmla="*/ 93164 w 131064"/>
                <a:gd name="connsiteY8" fmla="*/ 74457 h 148932"/>
                <a:gd name="connsiteX9" fmla="*/ 65542 w 131064"/>
                <a:gd name="connsiteY9" fmla="*/ 26803 h 148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1064" h="148932">
                  <a:moveTo>
                    <a:pt x="65542" y="148933"/>
                  </a:moveTo>
                  <a:cubicBezTo>
                    <a:pt x="36557" y="148933"/>
                    <a:pt x="0" y="138646"/>
                    <a:pt x="0" y="74466"/>
                  </a:cubicBezTo>
                  <a:cubicBezTo>
                    <a:pt x="0" y="11906"/>
                    <a:pt x="35481" y="0"/>
                    <a:pt x="65542" y="0"/>
                  </a:cubicBezTo>
                  <a:cubicBezTo>
                    <a:pt x="95317" y="0"/>
                    <a:pt x="131064" y="10030"/>
                    <a:pt x="131064" y="74466"/>
                  </a:cubicBezTo>
                  <a:cubicBezTo>
                    <a:pt x="131064" y="139465"/>
                    <a:pt x="94240" y="148933"/>
                    <a:pt x="65542" y="148933"/>
                  </a:cubicBezTo>
                  <a:close/>
                  <a:moveTo>
                    <a:pt x="65542" y="26803"/>
                  </a:moveTo>
                  <a:cubicBezTo>
                    <a:pt x="50635" y="26803"/>
                    <a:pt x="37900" y="31661"/>
                    <a:pt x="37900" y="74457"/>
                  </a:cubicBezTo>
                  <a:cubicBezTo>
                    <a:pt x="37900" y="116710"/>
                    <a:pt x="53350" y="121853"/>
                    <a:pt x="65542" y="121853"/>
                  </a:cubicBezTo>
                  <a:cubicBezTo>
                    <a:pt x="77705" y="121853"/>
                    <a:pt x="93164" y="116996"/>
                    <a:pt x="93164" y="74457"/>
                  </a:cubicBezTo>
                  <a:cubicBezTo>
                    <a:pt x="93164" y="30051"/>
                    <a:pt x="80429" y="26803"/>
                    <a:pt x="65542" y="2680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endParaRPr>
            </a:p>
          </p:txBody>
        </p:sp>
        <p:sp>
          <p:nvSpPr>
            <p:cNvPr id="54" name="Freihandform: Form 53">
              <a:extLst>
                <a:ext uri="{FF2B5EF4-FFF2-40B4-BE49-F238E27FC236}">
                  <a16:creationId xmlns:a16="http://schemas.microsoft.com/office/drawing/2014/main" id="{78F564FD-62AA-6849-1275-4A57EE1ACFCA}"/>
                </a:ext>
              </a:extLst>
            </p:cNvPr>
            <p:cNvSpPr/>
            <p:nvPr/>
          </p:nvSpPr>
          <p:spPr>
            <a:xfrm>
              <a:off x="7600950" y="3389204"/>
              <a:ext cx="211226" cy="143541"/>
            </a:xfrm>
            <a:custGeom>
              <a:avLst/>
              <a:gdLst>
                <a:gd name="connsiteX0" fmla="*/ 181165 w 211226"/>
                <a:gd name="connsiteY0" fmla="*/ 143542 h 143541"/>
                <a:gd name="connsiteX1" fmla="*/ 129426 w 211226"/>
                <a:gd name="connsiteY1" fmla="*/ 143542 h 143541"/>
                <a:gd name="connsiteX2" fmla="*/ 117520 w 211226"/>
                <a:gd name="connsiteY2" fmla="*/ 85325 h 143541"/>
                <a:gd name="connsiteX3" fmla="*/ 105613 w 211226"/>
                <a:gd name="connsiteY3" fmla="*/ 22498 h 143541"/>
                <a:gd name="connsiteX4" fmla="*/ 93421 w 211226"/>
                <a:gd name="connsiteY4" fmla="*/ 83963 h 143541"/>
                <a:gd name="connsiteX5" fmla="*/ 81772 w 211226"/>
                <a:gd name="connsiteY5" fmla="*/ 143542 h 143541"/>
                <a:gd name="connsiteX6" fmla="*/ 30061 w 211226"/>
                <a:gd name="connsiteY6" fmla="*/ 143542 h 143541"/>
                <a:gd name="connsiteX7" fmla="*/ 0 w 211226"/>
                <a:gd name="connsiteY7" fmla="*/ 0 h 143541"/>
                <a:gd name="connsiteX8" fmla="*/ 41691 w 211226"/>
                <a:gd name="connsiteY8" fmla="*/ 0 h 143541"/>
                <a:gd name="connsiteX9" fmla="*/ 50102 w 211226"/>
                <a:gd name="connsiteY9" fmla="*/ 66904 h 143541"/>
                <a:gd name="connsiteX10" fmla="*/ 56064 w 211226"/>
                <a:gd name="connsiteY10" fmla="*/ 122958 h 143541"/>
                <a:gd name="connsiteX11" fmla="*/ 65808 w 211226"/>
                <a:gd name="connsiteY11" fmla="*/ 66904 h 143541"/>
                <a:gd name="connsiteX12" fmla="*/ 79877 w 211226"/>
                <a:gd name="connsiteY12" fmla="*/ 0 h 143541"/>
                <a:gd name="connsiteX13" fmla="*/ 131331 w 211226"/>
                <a:gd name="connsiteY13" fmla="*/ 0 h 143541"/>
                <a:gd name="connsiteX14" fmla="*/ 145418 w 211226"/>
                <a:gd name="connsiteY14" fmla="*/ 66904 h 143541"/>
                <a:gd name="connsiteX15" fmla="*/ 154629 w 211226"/>
                <a:gd name="connsiteY15" fmla="*/ 122958 h 143541"/>
                <a:gd name="connsiteX16" fmla="*/ 160849 w 211226"/>
                <a:gd name="connsiteY16" fmla="*/ 66904 h 143541"/>
                <a:gd name="connsiteX17" fmla="*/ 170059 w 211226"/>
                <a:gd name="connsiteY17" fmla="*/ 0 h 143541"/>
                <a:gd name="connsiteX18" fmla="*/ 211226 w 211226"/>
                <a:gd name="connsiteY18" fmla="*/ 0 h 143541"/>
                <a:gd name="connsiteX19" fmla="*/ 181165 w 211226"/>
                <a:gd name="connsiteY19" fmla="*/ 143542 h 143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11226" h="143541">
                  <a:moveTo>
                    <a:pt x="181165" y="143542"/>
                  </a:moveTo>
                  <a:lnTo>
                    <a:pt x="129426" y="143542"/>
                  </a:lnTo>
                  <a:lnTo>
                    <a:pt x="117520" y="85325"/>
                  </a:lnTo>
                  <a:cubicBezTo>
                    <a:pt x="115357" y="74495"/>
                    <a:pt x="109937" y="46320"/>
                    <a:pt x="105613" y="22498"/>
                  </a:cubicBezTo>
                  <a:cubicBezTo>
                    <a:pt x="100727" y="46053"/>
                    <a:pt x="95326" y="73676"/>
                    <a:pt x="93421" y="83963"/>
                  </a:cubicBezTo>
                  <a:lnTo>
                    <a:pt x="81772" y="143542"/>
                  </a:lnTo>
                  <a:lnTo>
                    <a:pt x="30061" y="143542"/>
                  </a:lnTo>
                  <a:lnTo>
                    <a:pt x="0" y="0"/>
                  </a:lnTo>
                  <a:lnTo>
                    <a:pt x="41691" y="0"/>
                  </a:lnTo>
                  <a:lnTo>
                    <a:pt x="50102" y="66904"/>
                  </a:lnTo>
                  <a:cubicBezTo>
                    <a:pt x="52264" y="83953"/>
                    <a:pt x="55788" y="120777"/>
                    <a:pt x="56064" y="122958"/>
                  </a:cubicBezTo>
                  <a:cubicBezTo>
                    <a:pt x="56607" y="119691"/>
                    <a:pt x="62008" y="84773"/>
                    <a:pt x="65808" y="66904"/>
                  </a:cubicBezTo>
                  <a:lnTo>
                    <a:pt x="79877" y="0"/>
                  </a:lnTo>
                  <a:lnTo>
                    <a:pt x="131331" y="0"/>
                  </a:lnTo>
                  <a:lnTo>
                    <a:pt x="145418" y="66904"/>
                  </a:lnTo>
                  <a:cubicBezTo>
                    <a:pt x="148657" y="83153"/>
                    <a:pt x="154086" y="119158"/>
                    <a:pt x="154629" y="122958"/>
                  </a:cubicBezTo>
                  <a:cubicBezTo>
                    <a:pt x="154886" y="120520"/>
                    <a:pt x="158410" y="83410"/>
                    <a:pt x="160849" y="66904"/>
                  </a:cubicBezTo>
                  <a:lnTo>
                    <a:pt x="170059" y="0"/>
                  </a:lnTo>
                  <a:lnTo>
                    <a:pt x="211226" y="0"/>
                  </a:lnTo>
                  <a:lnTo>
                    <a:pt x="181165" y="14354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endParaRPr>
            </a:p>
          </p:txBody>
        </p:sp>
      </p:grpSp>
      <p:sp>
        <p:nvSpPr>
          <p:cNvPr id="4" name="Rechteck 3">
            <a:extLst>
              <a:ext uri="{FF2B5EF4-FFF2-40B4-BE49-F238E27FC236}">
                <a16:creationId xmlns:a16="http://schemas.microsoft.com/office/drawing/2014/main" id="{3C7CD850-F1B2-781A-57F4-D1825D74B426}"/>
              </a:ext>
            </a:extLst>
          </p:cNvPr>
          <p:cNvSpPr/>
          <p:nvPr/>
        </p:nvSpPr>
        <p:spPr>
          <a:xfrm>
            <a:off x="8495013" y="3099816"/>
            <a:ext cx="3696987" cy="2228938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Ins="360000"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t>Hinweis: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ago Pro" panose="02000506040000020004" pitchFamily="50" charset="0"/>
              <a:ea typeface="+mn-ea"/>
              <a:cs typeface="+mn-cs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t>Diese Präsentation enthält vertrauliche Informationen und ist nur zur nicht-öffentlichen Verwendung bei Kunden und Lieferanten freigegeben. Ggf. Rücksprache mit Fachbereich notwendig.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sz="1200" b="1" i="1">
              <a:solidFill>
                <a:prstClr val="white"/>
              </a:solidFill>
              <a:latin typeface="Fago Pro" panose="02000506040000020004" pitchFamily="50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b="1" i="1">
                <a:solidFill>
                  <a:prstClr val="white"/>
                </a:solidFill>
                <a:latin typeface="Fago Pro" panose="02000506040000020004" pitchFamily="50" charset="0"/>
              </a:rPr>
              <a:t>- Diesen Hinweis vor Benutzung entfernen -</a:t>
            </a:r>
            <a:endParaRPr kumimoji="0" lang="de-DE" sz="1200" b="1" i="1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ago Pro" panose="02000506040000020004" pitchFamily="50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18397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9DE04E8-8FB9-D692-3843-DBC9E455E0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33245" y="2564548"/>
            <a:ext cx="3990975" cy="306705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6E78C4C-6512-0FD1-1932-7220E6341A17}"/>
              </a:ext>
            </a:extLst>
          </p:cNvPr>
          <p:cNvSpPr/>
          <p:nvPr/>
        </p:nvSpPr>
        <p:spPr>
          <a:xfrm>
            <a:off x="4059044" y="2683727"/>
            <a:ext cx="3739375" cy="21782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8C4DB5F5-1587-A656-499A-0886EA88F4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Warum Konfiguration?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14F27D93-0B97-6CDF-E59F-2BE432B432F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10</a:t>
            </a:fld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9A261370-196D-10D2-FBCD-7DAFE51F27F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b="1"/>
              <a:t>SCHUNK Engineering - </a:t>
            </a:r>
            <a:r>
              <a:rPr lang="de-DE"/>
              <a:t>Konfiguratoren bei SCHUNK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D4D47F0A-B8F9-8942-5327-DDAEFFFF2C49}"/>
              </a:ext>
            </a:extLst>
          </p:cNvPr>
          <p:cNvSpPr txBox="1"/>
          <p:nvPr/>
        </p:nvSpPr>
        <p:spPr>
          <a:xfrm>
            <a:off x="802433" y="2108718"/>
            <a:ext cx="914400" cy="9144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R="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endParaRPr kumimoji="0" lang="de-DE" sz="2200" b="0" i="0" u="none" strike="noStrike" kern="1200" cap="none" spc="0" normalizeH="0" baseline="0" noProof="0" err="1">
              <a:ln>
                <a:noFill/>
              </a:ln>
              <a:solidFill>
                <a:srgbClr val="003D6A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0A5A5A4E-4A76-6D18-7F34-E0B1177012FF}"/>
              </a:ext>
            </a:extLst>
          </p:cNvPr>
          <p:cNvSpPr txBox="1"/>
          <p:nvPr/>
        </p:nvSpPr>
        <p:spPr>
          <a:xfrm>
            <a:off x="308472" y="1558212"/>
            <a:ext cx="4582088" cy="55050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R="0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kumimoji="0" lang="de-DE" b="1" i="0" u="none" strike="noStrike" kern="1200" cap="none" spc="0" normalizeH="0" baseline="0" noProof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Keine Entwicklungskenntnisse erforderlich</a:t>
            </a:r>
          </a:p>
          <a:p>
            <a:pPr marR="0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lang="de-DE" b="1">
                <a:solidFill>
                  <a:srgbClr val="003D6A"/>
                </a:solidFill>
                <a:sym typeface="Wingdings" panose="05000000000000000000" pitchFamily="2" charset="2"/>
              </a:rPr>
              <a:t> Ressourcenschonend</a:t>
            </a:r>
            <a:endParaRPr kumimoji="0" lang="de-DE" b="1" i="0" u="none" strike="noStrike" kern="1200" cap="none" spc="0" normalizeH="0" baseline="0" noProof="0">
              <a:ln>
                <a:noFill/>
              </a:ln>
              <a:solidFill>
                <a:srgbClr val="003D6A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2681991E-4C33-BF69-3610-739614AC03B3}"/>
              </a:ext>
            </a:extLst>
          </p:cNvPr>
          <p:cNvSpPr txBox="1"/>
          <p:nvPr/>
        </p:nvSpPr>
        <p:spPr>
          <a:xfrm>
            <a:off x="470340" y="3133868"/>
            <a:ext cx="5411755" cy="9144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R="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kumimoji="0" lang="de-DE" b="1" i="0" u="none" strike="noStrike" kern="1200" cap="none" spc="0" normalizeH="0" baseline="0" noProof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SCHUNK Expertenwissen</a:t>
            </a:r>
          </a:p>
          <a:p>
            <a:pPr marR="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lang="de-DE" b="1">
                <a:solidFill>
                  <a:srgbClr val="003D6A"/>
                </a:solidFill>
                <a:sym typeface="Wingdings" panose="05000000000000000000" pitchFamily="2" charset="2"/>
              </a:rPr>
              <a:t> Risikoreduktion</a:t>
            </a:r>
            <a:endParaRPr kumimoji="0" lang="de-DE" b="1" i="0" u="none" strike="noStrike" kern="1200" cap="none" spc="0" normalizeH="0" baseline="0" noProof="0" err="1">
              <a:ln>
                <a:noFill/>
              </a:ln>
              <a:solidFill>
                <a:srgbClr val="003D6A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4B8EAE53-310F-22F6-8C9A-F4DF1E3E2B0E}"/>
              </a:ext>
            </a:extLst>
          </p:cNvPr>
          <p:cNvSpPr txBox="1"/>
          <p:nvPr/>
        </p:nvSpPr>
        <p:spPr>
          <a:xfrm>
            <a:off x="802433" y="5505061"/>
            <a:ext cx="2169368" cy="20993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R="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kumimoji="0" lang="de-DE" b="1" i="0" u="none" strike="noStrike" kern="1200" cap="none" spc="0" normalizeH="0" baseline="0" noProof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Schnell und einfach</a:t>
            </a: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857FF16C-7C05-ACFE-3EE2-CFD3A5DCCD50}"/>
              </a:ext>
            </a:extLst>
          </p:cNvPr>
          <p:cNvSpPr txBox="1"/>
          <p:nvPr/>
        </p:nvSpPr>
        <p:spPr>
          <a:xfrm>
            <a:off x="3316078" y="5970946"/>
            <a:ext cx="2288916" cy="299613"/>
          </a:xfrm>
          <a:prstGeom prst="rect">
            <a:avLst/>
          </a:prstGeom>
          <a:noFill/>
        </p:spPr>
        <p:txBody>
          <a:bodyPr wrap="square" lIns="72000" tIns="72000" rIns="72000" bIns="72000" rtlCol="0">
            <a:noAutofit/>
          </a:bodyPr>
          <a:lstStyle>
            <a:defPPr>
              <a:defRPr lang="de-DE"/>
            </a:defPPr>
            <a:lvl1pPr marR="0" fontAlgn="auto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  <a:defRPr kumimoji="0" b="1" i="0" u="none" strike="noStrike" cap="none" spc="0" normalizeH="0" baseline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</a:defRPr>
            </a:lvl1pPr>
          </a:lstStyle>
          <a:p>
            <a:r>
              <a:rPr lang="de-DE"/>
              <a:t>Preis und Lieferzeit</a:t>
            </a:r>
          </a:p>
          <a:p>
            <a:endParaRPr lang="de-DE"/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6F73C182-DB52-267C-0AF6-1AE01567A7C9}"/>
              </a:ext>
            </a:extLst>
          </p:cNvPr>
          <p:cNvSpPr txBox="1"/>
          <p:nvPr/>
        </p:nvSpPr>
        <p:spPr>
          <a:xfrm>
            <a:off x="8792390" y="5103003"/>
            <a:ext cx="3064647" cy="914400"/>
          </a:xfrm>
          <a:prstGeom prst="rect">
            <a:avLst/>
          </a:prstGeom>
          <a:noFill/>
        </p:spPr>
        <p:txBody>
          <a:bodyPr wrap="square" lIns="72000" tIns="72000" rIns="72000" bIns="72000" rtlCol="0">
            <a:noAutofit/>
          </a:bodyPr>
          <a:lstStyle/>
          <a:p>
            <a:pPr marR="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kumimoji="0" lang="de-DE" b="1" i="0" u="none" strike="noStrike" kern="1200" cap="none" spc="0" normalizeH="0" baseline="0" noProof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Ausschluss fehlerhafter</a:t>
            </a:r>
            <a:r>
              <a:rPr lang="de-DE" b="1">
                <a:solidFill>
                  <a:srgbClr val="003D6A"/>
                </a:solidFill>
              </a:rPr>
              <a:t>/ unmöglicher Konfigurationen</a:t>
            </a:r>
            <a:endParaRPr kumimoji="0" lang="de-DE" b="1" i="0" u="none" strike="noStrike" kern="1200" cap="none" spc="0" normalizeH="0" baseline="0" noProof="0">
              <a:ln>
                <a:noFill/>
              </a:ln>
              <a:solidFill>
                <a:srgbClr val="003D6A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3C52893B-388E-1393-8198-FD48DEE27C2B}"/>
              </a:ext>
            </a:extLst>
          </p:cNvPr>
          <p:cNvSpPr txBox="1"/>
          <p:nvPr/>
        </p:nvSpPr>
        <p:spPr>
          <a:xfrm>
            <a:off x="8905372" y="2794375"/>
            <a:ext cx="2645617" cy="501275"/>
          </a:xfrm>
          <a:prstGeom prst="rect">
            <a:avLst/>
          </a:prstGeom>
          <a:noFill/>
        </p:spPr>
        <p:txBody>
          <a:bodyPr wrap="square" lIns="72000" tIns="72000" rIns="72000" bIns="72000" rtlCol="0">
            <a:noAutofit/>
          </a:bodyPr>
          <a:lstStyle/>
          <a:p>
            <a:pPr marR="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kumimoji="0" lang="de-DE" b="1" i="0" u="none" strike="noStrike" kern="1200" cap="none" spc="0" normalizeH="0" baseline="0" noProof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Produkt- &amp;</a:t>
            </a:r>
          </a:p>
          <a:p>
            <a:pPr marR="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kumimoji="0" lang="de-DE" b="1" i="0" u="none" strike="noStrike" kern="1200" cap="none" spc="0" normalizeH="0" baseline="0" noProof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CAD-Daten</a:t>
            </a: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02E68741-72F4-96A5-94EB-8ED1E9BE0A08}"/>
              </a:ext>
            </a:extLst>
          </p:cNvPr>
          <p:cNvSpPr txBox="1"/>
          <p:nvPr/>
        </p:nvSpPr>
        <p:spPr>
          <a:xfrm>
            <a:off x="7738424" y="1260546"/>
            <a:ext cx="4377376" cy="677159"/>
          </a:xfrm>
          <a:prstGeom prst="rect">
            <a:avLst/>
          </a:prstGeom>
          <a:noFill/>
        </p:spPr>
        <p:txBody>
          <a:bodyPr wrap="square" lIns="72000" tIns="72000" rIns="72000" bIns="72000" rtlCol="0">
            <a:noAutofit/>
          </a:bodyPr>
          <a:lstStyle/>
          <a:p>
            <a:pPr marR="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kumimoji="0" lang="de-DE" b="1" i="0" u="none" strike="noStrike" kern="1200" cap="none" spc="0" normalizeH="0" baseline="0" noProof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Webbasiertes &amp; Lizenzfreies Online-Tool</a:t>
            </a:r>
          </a:p>
          <a:p>
            <a:pPr marR="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lang="de-DE" b="1">
                <a:solidFill>
                  <a:srgbClr val="003D6A"/>
                </a:solidFill>
                <a:sym typeface="Wingdings" panose="05000000000000000000" pitchFamily="2" charset="2"/>
              </a:rPr>
              <a:t> Keine CAD-Programm erforderlich</a:t>
            </a:r>
            <a:endParaRPr kumimoji="0" lang="de-DE" b="1" i="0" u="none" strike="noStrike" kern="1200" cap="none" spc="0" normalizeH="0" baseline="0" noProof="0">
              <a:ln>
                <a:noFill/>
              </a:ln>
              <a:solidFill>
                <a:srgbClr val="003D6A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cxnSp>
        <p:nvCxnSpPr>
          <p:cNvPr id="44" name="Verbinder: gewinkelt 43">
            <a:extLst>
              <a:ext uri="{FF2B5EF4-FFF2-40B4-BE49-F238E27FC236}">
                <a16:creationId xmlns:a16="http://schemas.microsoft.com/office/drawing/2014/main" id="{F7F0E707-5390-0A6A-DC18-CDF2AD2CB4B0}"/>
              </a:ext>
            </a:extLst>
          </p:cNvPr>
          <p:cNvCxnSpPr>
            <a:cxnSpLocks/>
            <a:stCxn id="21" idx="1"/>
          </p:cNvCxnSpPr>
          <p:nvPr/>
        </p:nvCxnSpPr>
        <p:spPr>
          <a:xfrm rot="10800000" flipV="1">
            <a:off x="7638686" y="3045012"/>
            <a:ext cx="1266686" cy="691215"/>
          </a:xfrm>
          <a:prstGeom prst="bentConnector3">
            <a:avLst>
              <a:gd name="adj1" fmla="val 50000"/>
            </a:avLst>
          </a:prstGeom>
          <a:ln w="41275">
            <a:solidFill>
              <a:srgbClr val="009EE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9AEE0D39-8537-73F3-96C1-EC7AA8FBFC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87980" y="2732978"/>
            <a:ext cx="3388577" cy="2070410"/>
          </a:xfrm>
          <a:prstGeom prst="rect">
            <a:avLst/>
          </a:prstGeom>
        </p:spPr>
      </p:pic>
      <p:cxnSp>
        <p:nvCxnSpPr>
          <p:cNvPr id="48" name="Verbinder: gewinkelt 47">
            <a:extLst>
              <a:ext uri="{FF2B5EF4-FFF2-40B4-BE49-F238E27FC236}">
                <a16:creationId xmlns:a16="http://schemas.microsoft.com/office/drawing/2014/main" id="{1D146D27-7A54-852C-4531-99086766F1DC}"/>
              </a:ext>
            </a:extLst>
          </p:cNvPr>
          <p:cNvCxnSpPr>
            <a:cxnSpLocks/>
            <a:stCxn id="22" idx="1"/>
          </p:cNvCxnSpPr>
          <p:nvPr/>
        </p:nvCxnSpPr>
        <p:spPr>
          <a:xfrm rot="10800000" flipV="1">
            <a:off x="7145926" y="1599126"/>
            <a:ext cx="592499" cy="1409588"/>
          </a:xfrm>
          <a:prstGeom prst="bentConnector2">
            <a:avLst/>
          </a:prstGeom>
          <a:ln w="41275">
            <a:solidFill>
              <a:srgbClr val="009EE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Verbinder: gewinkelt 10">
            <a:extLst>
              <a:ext uri="{FF2B5EF4-FFF2-40B4-BE49-F238E27FC236}">
                <a16:creationId xmlns:a16="http://schemas.microsoft.com/office/drawing/2014/main" id="{9FFA216E-4C52-64C7-7974-C0916240AFFE}"/>
              </a:ext>
            </a:extLst>
          </p:cNvPr>
          <p:cNvCxnSpPr>
            <a:cxnSpLocks/>
            <a:endCxn id="13" idx="3"/>
          </p:cNvCxnSpPr>
          <p:nvPr/>
        </p:nvCxnSpPr>
        <p:spPr>
          <a:xfrm rot="16200000" flipV="1">
            <a:off x="4614480" y="2109546"/>
            <a:ext cx="1300403" cy="748242"/>
          </a:xfrm>
          <a:prstGeom prst="bentConnector2">
            <a:avLst/>
          </a:prstGeom>
          <a:ln w="41275">
            <a:solidFill>
              <a:srgbClr val="009EE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Verbinder: gewinkelt 28">
            <a:extLst>
              <a:ext uri="{FF2B5EF4-FFF2-40B4-BE49-F238E27FC236}">
                <a16:creationId xmlns:a16="http://schemas.microsoft.com/office/drawing/2014/main" id="{FA21964F-7DA2-531E-CB3A-BE91FA04719B}"/>
              </a:ext>
            </a:extLst>
          </p:cNvPr>
          <p:cNvCxnSpPr>
            <a:cxnSpLocks/>
            <a:stCxn id="19" idx="1"/>
          </p:cNvCxnSpPr>
          <p:nvPr/>
        </p:nvCxnSpPr>
        <p:spPr>
          <a:xfrm rot="10800000">
            <a:off x="7571086" y="4204659"/>
            <a:ext cx="1221304" cy="1355544"/>
          </a:xfrm>
          <a:prstGeom prst="bentConnector2">
            <a:avLst/>
          </a:prstGeom>
          <a:ln w="41275">
            <a:solidFill>
              <a:srgbClr val="009EE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Verbinder: gewinkelt 27">
            <a:extLst>
              <a:ext uri="{FF2B5EF4-FFF2-40B4-BE49-F238E27FC236}">
                <a16:creationId xmlns:a16="http://schemas.microsoft.com/office/drawing/2014/main" id="{8DE97B78-3D8D-2F88-AD30-C241E1694180}"/>
              </a:ext>
            </a:extLst>
          </p:cNvPr>
          <p:cNvCxnSpPr>
            <a:cxnSpLocks/>
            <a:endCxn id="17" idx="3"/>
          </p:cNvCxnSpPr>
          <p:nvPr/>
        </p:nvCxnSpPr>
        <p:spPr>
          <a:xfrm rot="10800000" flipV="1">
            <a:off x="2971801" y="4695631"/>
            <a:ext cx="1191416" cy="914400"/>
          </a:xfrm>
          <a:prstGeom prst="bentConnector3">
            <a:avLst>
              <a:gd name="adj1" fmla="val 50000"/>
            </a:avLst>
          </a:prstGeom>
          <a:ln w="41275">
            <a:solidFill>
              <a:srgbClr val="009EE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Verbinder: gewinkelt 30">
            <a:extLst>
              <a:ext uri="{FF2B5EF4-FFF2-40B4-BE49-F238E27FC236}">
                <a16:creationId xmlns:a16="http://schemas.microsoft.com/office/drawing/2014/main" id="{3EC13424-F6EC-0014-8306-1DC3A7A9D884}"/>
              </a:ext>
            </a:extLst>
          </p:cNvPr>
          <p:cNvCxnSpPr>
            <a:cxnSpLocks/>
          </p:cNvCxnSpPr>
          <p:nvPr/>
        </p:nvCxnSpPr>
        <p:spPr>
          <a:xfrm rot="10800000">
            <a:off x="3038475" y="3488455"/>
            <a:ext cx="1257300" cy="387319"/>
          </a:xfrm>
          <a:prstGeom prst="bentConnector3">
            <a:avLst>
              <a:gd name="adj1" fmla="val 50000"/>
            </a:avLst>
          </a:prstGeom>
          <a:ln w="41275">
            <a:solidFill>
              <a:srgbClr val="009EE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Verbinder: gewinkelt 29">
            <a:extLst>
              <a:ext uri="{FF2B5EF4-FFF2-40B4-BE49-F238E27FC236}">
                <a16:creationId xmlns:a16="http://schemas.microsoft.com/office/drawing/2014/main" id="{A2275C6B-DAE9-C5B4-23DB-015DCD81F6EF}"/>
              </a:ext>
            </a:extLst>
          </p:cNvPr>
          <p:cNvCxnSpPr>
            <a:cxnSpLocks/>
            <a:stCxn id="18" idx="3"/>
          </p:cNvCxnSpPr>
          <p:nvPr/>
        </p:nvCxnSpPr>
        <p:spPr>
          <a:xfrm flipV="1">
            <a:off x="5604994" y="4799802"/>
            <a:ext cx="787429" cy="1320951"/>
          </a:xfrm>
          <a:prstGeom prst="bentConnector2">
            <a:avLst/>
          </a:prstGeom>
          <a:ln w="41275">
            <a:solidFill>
              <a:srgbClr val="009EE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247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8E54B6B-C2EE-4308-A9AF-D1FF23AB97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err="1">
                <a:latin typeface="Fago Pro"/>
              </a:rPr>
              <a:t>EasyJAW</a:t>
            </a:r>
            <a:endParaRPr lang="de-DE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8ED1EF86-EB2F-4594-A8D2-E0417D61CBB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11</a:t>
            </a:fld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BD2F34CC-3221-49BE-ADAD-D647F87B3CB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b="1"/>
              <a:t>SCHUNK Engineering - </a:t>
            </a:r>
            <a:r>
              <a:rPr lang="de-DE"/>
              <a:t>Konfigurierbare Produkte </a:t>
            </a:r>
          </a:p>
        </p:txBody>
      </p:sp>
      <p:sp>
        <p:nvSpPr>
          <p:cNvPr id="10" name="Textplatzhalter 4">
            <a:extLst>
              <a:ext uri="{FF2B5EF4-FFF2-40B4-BE49-F238E27FC236}">
                <a16:creationId xmlns:a16="http://schemas.microsoft.com/office/drawing/2014/main" id="{C4761AB2-D032-42AD-82FE-5D871672E8B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58814" y="2114550"/>
            <a:ext cx="6222344" cy="4159250"/>
          </a:xfrm>
        </p:spPr>
        <p:txBody>
          <a:bodyPr vert="horz" lIns="0" tIns="0" rIns="0" bIns="0" rtlCol="0" anchor="t">
            <a:noAutofit/>
          </a:bodyPr>
          <a:lstStyle/>
          <a:p>
            <a:r>
              <a:rPr lang="de-DE" sz="1200" b="1">
                <a:latin typeface="Calibri"/>
                <a:cs typeface="Calibri"/>
              </a:rPr>
              <a:t>Passgenaue Lösung</a:t>
            </a:r>
            <a:br>
              <a:rPr lang="de-DE" sz="1200">
                <a:latin typeface="Fago Pro"/>
              </a:rPr>
            </a:br>
            <a:r>
              <a:rPr lang="de-DE" sz="1200">
                <a:latin typeface="Calibri"/>
                <a:cs typeface="Calibri"/>
              </a:rPr>
              <a:t>Abmaße werden vom Kunden festgelegt.</a:t>
            </a:r>
            <a:endParaRPr lang="de-DE" sz="1200" b="0" i="0">
              <a:effectLst/>
              <a:latin typeface="Calibri"/>
              <a:cs typeface="Calibri"/>
            </a:endParaRPr>
          </a:p>
          <a:p>
            <a:r>
              <a:rPr lang="de-DE" sz="1200" b="1">
                <a:latin typeface="Calibri"/>
                <a:cs typeface="Calibri"/>
              </a:rPr>
              <a:t>Große Variantenauswahl</a:t>
            </a:r>
            <a:br>
              <a:rPr lang="de-DE" sz="1200"/>
            </a:br>
            <a:r>
              <a:rPr lang="de-DE" sz="1200">
                <a:latin typeface="Calibri"/>
                <a:cs typeface="Calibri"/>
              </a:rPr>
              <a:t>verschiedene Geometriemodelle zur Auswahl.</a:t>
            </a:r>
          </a:p>
          <a:p>
            <a:r>
              <a:rPr lang="de-DE" sz="1200" b="1">
                <a:latin typeface="Calibri"/>
                <a:cs typeface="Calibri"/>
              </a:rPr>
              <a:t>Backenwerkstoffe definierbar.</a:t>
            </a:r>
            <a:br>
              <a:rPr lang="de-DE" sz="1200">
                <a:latin typeface="Fago Pro"/>
              </a:rPr>
            </a:br>
            <a:r>
              <a:rPr lang="de-DE" sz="1200">
                <a:latin typeface="Calibri"/>
                <a:cs typeface="Calibri"/>
              </a:rPr>
              <a:t>mehrere Backenmaterialien für jede Anwendung.</a:t>
            </a:r>
          </a:p>
          <a:p>
            <a:r>
              <a:rPr lang="de-DE" sz="1200" b="1" i="0">
                <a:effectLst/>
                <a:latin typeface="Calibri"/>
                <a:cs typeface="Calibri"/>
              </a:rPr>
              <a:t>Lizenzfreies und browserbasiertes Webtool</a:t>
            </a:r>
            <a:br>
              <a:rPr lang="de-DE" sz="1200"/>
            </a:br>
            <a:r>
              <a:rPr lang="de-DE" sz="1200" b="0" i="0">
                <a:effectLst/>
                <a:latin typeface="Calibri"/>
                <a:cs typeface="Calibri"/>
              </a:rPr>
              <a:t>kann ohne eigenes CAD-Programm genutzt werden</a:t>
            </a:r>
          </a:p>
          <a:p>
            <a:r>
              <a:rPr lang="de-DE" sz="1200" b="1" i="0">
                <a:effectLst/>
                <a:latin typeface="Calibri"/>
                <a:cs typeface="Calibri"/>
              </a:rPr>
              <a:t>Sofortige Anzeige von Preis und Lieferzeit</a:t>
            </a:r>
            <a:br>
              <a:rPr lang="de-DE" sz="1200"/>
            </a:br>
            <a:r>
              <a:rPr lang="de-DE" sz="1200" b="0" i="0">
                <a:effectLst/>
                <a:latin typeface="Calibri"/>
                <a:cs typeface="Calibri"/>
              </a:rPr>
              <a:t>ermöglicht kürzeste Anfrage- und Bestellvorgänge</a:t>
            </a:r>
          </a:p>
          <a:p>
            <a:r>
              <a:rPr lang="de-DE" sz="1200" b="1" i="0">
                <a:effectLst/>
                <a:latin typeface="Calibri"/>
                <a:cs typeface="Calibri"/>
              </a:rPr>
              <a:t>Reduzierte Konstruktionsaufwände</a:t>
            </a:r>
            <a:br>
              <a:rPr lang="de-DE" sz="1200"/>
            </a:br>
            <a:r>
              <a:rPr lang="de-DE" sz="1200" b="0" i="0">
                <a:effectLst/>
                <a:latin typeface="Calibri"/>
                <a:cs typeface="Calibri"/>
              </a:rPr>
              <a:t>Einfache und schnelle Konstruktion von individuellen </a:t>
            </a:r>
            <a:r>
              <a:rPr lang="de-DE" sz="1200">
                <a:latin typeface="Calibri"/>
                <a:cs typeface="Calibri"/>
              </a:rPr>
              <a:t>Backen</a:t>
            </a:r>
            <a:r>
              <a:rPr lang="de-DE" sz="1200" b="0" i="0">
                <a:effectLst/>
                <a:latin typeface="Calibri"/>
                <a:cs typeface="Calibri"/>
              </a:rPr>
              <a:t> über das Webtool</a:t>
            </a:r>
          </a:p>
          <a:p>
            <a:r>
              <a:rPr lang="de-DE" sz="1200" b="1">
                <a:latin typeface="Calibri"/>
                <a:cs typeface="Calibri"/>
              </a:rPr>
              <a:t>SCHUNK Know-how</a:t>
            </a:r>
            <a:br>
              <a:rPr lang="de-DE" sz="1200" b="1">
                <a:latin typeface="Calibri"/>
                <a:cs typeface="Calibri"/>
              </a:rPr>
            </a:br>
            <a:r>
              <a:rPr lang="de-DE" sz="1200">
                <a:latin typeface="Calibri"/>
                <a:cs typeface="Calibri"/>
              </a:rPr>
              <a:t>reduziert Ihren Aufwand und Ihr Risiko</a:t>
            </a:r>
          </a:p>
          <a:p>
            <a:r>
              <a:rPr lang="de-DE" sz="1200" b="1" i="0">
                <a:effectLst/>
                <a:latin typeface="Calibri"/>
                <a:cs typeface="Calibri"/>
              </a:rPr>
              <a:t>CAD-Daten auf Knopfdruck verfügbar</a:t>
            </a:r>
            <a:br>
              <a:rPr lang="de-DE" sz="1200"/>
            </a:br>
            <a:r>
              <a:rPr lang="de-DE" sz="1200">
                <a:latin typeface="Calibri"/>
                <a:cs typeface="Calibri"/>
              </a:rPr>
              <a:t>Backen</a:t>
            </a:r>
            <a:r>
              <a:rPr lang="de-DE" sz="1200" b="0" i="0">
                <a:effectLst/>
                <a:latin typeface="Calibri"/>
                <a:cs typeface="Calibri"/>
              </a:rPr>
              <a:t> </a:t>
            </a:r>
            <a:r>
              <a:rPr lang="de-DE" sz="1200">
                <a:latin typeface="Calibri"/>
                <a:cs typeface="Calibri"/>
              </a:rPr>
              <a:t>können sofort</a:t>
            </a:r>
            <a:r>
              <a:rPr lang="de-DE" sz="1200" b="0" i="0">
                <a:effectLst/>
                <a:latin typeface="Calibri"/>
                <a:cs typeface="Calibri"/>
              </a:rPr>
              <a:t> in der CAD-Anlagen-Konstruktion eingebunden werden</a:t>
            </a:r>
          </a:p>
        </p:txBody>
      </p:sp>
      <p:pic>
        <p:nvPicPr>
          <p:cNvPr id="7" name="Picture 6" descr="easyJAW">
            <a:extLst>
              <a:ext uri="{FF2B5EF4-FFF2-40B4-BE49-F238E27FC236}">
                <a16:creationId xmlns:a16="http://schemas.microsoft.com/office/drawing/2014/main" id="{7046543C-4413-F337-D0D2-60734FF153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92" b="91098" l="9850" r="89983">
                        <a14:foregroundMark x1="43072" y1="91098" x2="55426" y2="90504"/>
                        <a14:foregroundMark x1="22037" y1="40950" x2="20868" y2="38872"/>
                        <a14:foregroundMark x1="31553" y1="31157" x2="31553" y2="31157"/>
                        <a14:foregroundMark x1="35893" y1="25519" x2="35893" y2="25519"/>
                        <a14:foregroundMark x1="65776" y1="28190" x2="65776" y2="28190"/>
                        <a14:foregroundMark x1="56093" y1="20772" x2="56093" y2="20772"/>
                        <a14:foregroundMark x1="69449" y1="32047" x2="69449" y2="32047"/>
                        <a14:foregroundMark x1="64107" y1="24926" x2="64107" y2="24926"/>
                        <a14:foregroundMark x1="21369" y1="54896" x2="21369" y2="54896"/>
                        <a14:foregroundMark x1="21369" y1="52819" x2="21369" y2="52819"/>
                        <a14:foregroundMark x1="34057" y1="23442" x2="34057" y2="23442"/>
                        <a14:foregroundMark x1="21703" y1="30267" x2="21703" y2="302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4254" y="1627027"/>
            <a:ext cx="6405273" cy="3605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43668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DB9A713-3305-47AF-8A17-AFF721E2AF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Kundenspezifische Komponenten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DFA9318-CBF5-438F-A77A-17584041207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12</a:t>
            </a:fld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13A4012C-3C1D-43B9-9ADC-E3453AB5623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 vert="horz" lIns="0" tIns="0" rIns="0" bIns="0" rtlCol="0" anchor="t">
            <a:noAutofit/>
          </a:bodyPr>
          <a:lstStyle/>
          <a:p>
            <a:r>
              <a:rPr lang="de-DE">
                <a:latin typeface="Fago Pro"/>
              </a:rPr>
              <a:t>SCHUNK Engineering</a:t>
            </a:r>
            <a:endParaRPr lang="de-DE"/>
          </a:p>
        </p:txBody>
      </p:sp>
      <p:pic>
        <p:nvPicPr>
          <p:cNvPr id="6" name="Grafik 12">
            <a:extLst>
              <a:ext uri="{FF2B5EF4-FFF2-40B4-BE49-F238E27FC236}">
                <a16:creationId xmlns:a16="http://schemas.microsoft.com/office/drawing/2014/main" id="{B270DBE2-15EA-11F4-9196-BA7AA3CD07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977" b="96579" l="7500" r="96094">
                        <a14:foregroundMark x1="24375" y1="14308" x2="60000" y2="3733"/>
                        <a14:foregroundMark x1="60000" y1="3733" x2="77656" y2="18974"/>
                        <a14:foregroundMark x1="77656" y1="18974" x2="94844" y2="57854"/>
                        <a14:foregroundMark x1="94844" y1="57854" x2="86406" y2="72006"/>
                        <a14:foregroundMark x1="86406" y1="72006" x2="65000" y2="92535"/>
                        <a14:foregroundMark x1="65000" y1="92535" x2="43594" y2="93002"/>
                        <a14:foregroundMark x1="43594" y1="93002" x2="28906" y2="84603"/>
                        <a14:foregroundMark x1="28906" y1="84603" x2="8906" y2="59565"/>
                        <a14:foregroundMark x1="8906" y1="59565" x2="7500" y2="47589"/>
                        <a14:foregroundMark x1="7500" y1="47589" x2="19844" y2="29393"/>
                        <a14:foregroundMark x1="19844" y1="29393" x2="21250" y2="19907"/>
                        <a14:foregroundMark x1="39063" y1="9487" x2="45938" y2="4977"/>
                        <a14:foregroundMark x1="93750" y1="42146" x2="94219" y2="53499"/>
                        <a14:foregroundMark x1="62031" y1="93935" x2="48594" y2="96267"/>
                        <a14:foregroundMark x1="48594" y1="96267" x2="48281" y2="96579"/>
                        <a14:foregroundMark x1="76719" y1="12131" x2="76719" y2="12131"/>
                        <a14:foregroundMark x1="96094" y1="46501" x2="96094" y2="4650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616805" y="1394303"/>
            <a:ext cx="4044968" cy="4063929"/>
          </a:xfrm>
          <a:prstGeom prst="rect">
            <a:avLst/>
          </a:prstGeom>
        </p:spPr>
      </p:pic>
      <p:pic>
        <p:nvPicPr>
          <p:cNvPr id="9" name="Grafik 10">
            <a:extLst>
              <a:ext uri="{FF2B5EF4-FFF2-40B4-BE49-F238E27FC236}">
                <a16:creationId xmlns:a16="http://schemas.microsoft.com/office/drawing/2014/main" id="{EC1D9612-FE28-4880-6698-A914B138F1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697" b="96970" l="3882" r="96327">
                        <a14:foregroundMark x1="13431" y1="39394" x2="16159" y2="55455"/>
                        <a14:foregroundMark x1="16159" y1="55455" x2="9129" y2="54848"/>
                        <a14:foregroundMark x1="9129" y1="54848" x2="5142" y2="67727"/>
                        <a14:foregroundMark x1="5142" y1="67727" x2="7660" y2="78636"/>
                        <a14:foregroundMark x1="7660" y1="78636" x2="62225" y2="87879"/>
                        <a14:foregroundMark x1="62225" y1="87879" x2="79224" y2="84091"/>
                        <a14:foregroundMark x1="79224" y1="84091" x2="94229" y2="71818"/>
                        <a14:foregroundMark x1="94229" y1="71818" x2="91501" y2="62576"/>
                        <a14:foregroundMark x1="91501" y1="62576" x2="83526" y2="47121"/>
                        <a14:foregroundMark x1="83526" y1="47121" x2="82267" y2="37576"/>
                        <a14:foregroundMark x1="94019" y1="63485" x2="96642" y2="70303"/>
                        <a14:foregroundMark x1="5981" y1="72879" x2="4092" y2="64242"/>
                        <a14:foregroundMark x1="4092" y1="64242" x2="4092" y2="64091"/>
                        <a14:foregroundMark x1="36621" y1="10303" x2="47114" y2="9697"/>
                        <a14:foregroundMark x1="47114" y1="9697" x2="55824" y2="10758"/>
                        <a14:foregroundMark x1="55824" y1="10758" x2="53620" y2="19091"/>
                        <a14:foregroundMark x1="53620" y1="19091" x2="48269" y2="22727"/>
                        <a14:foregroundMark x1="62329" y1="47576" x2="63694" y2="58636"/>
                        <a14:foregroundMark x1="60756" y1="96970" x2="62644" y2="9257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01126" y="2790730"/>
            <a:ext cx="5082875" cy="3520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11668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AD3E84-0D2A-0A7C-96A3-0800EB6E3F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691B71BA-0231-E0E0-91C5-92F4DA97A5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1188" y="619107"/>
            <a:ext cx="9391338" cy="1020318"/>
          </a:xfrm>
        </p:spPr>
        <p:txBody>
          <a:bodyPr/>
          <a:lstStyle/>
          <a:p>
            <a:r>
              <a:rPr lang="de-DE" dirty="0">
                <a:latin typeface="Fago Pro"/>
              </a:rPr>
              <a:t>Hydraulischer Dehnspanndorn</a:t>
            </a:r>
            <a:br>
              <a:rPr lang="de-DE" dirty="0">
                <a:latin typeface="Fago Pro"/>
              </a:rPr>
            </a:br>
            <a:r>
              <a:rPr lang="de-DE" sz="2400" b="0" dirty="0">
                <a:latin typeface="Fago Pro"/>
              </a:rPr>
              <a:t>Spannen von Turbinenrotoren</a:t>
            </a:r>
            <a:br>
              <a:rPr lang="de-DE" dirty="0">
                <a:latin typeface="Fago Pro"/>
              </a:rPr>
            </a:br>
            <a:endParaRPr lang="de-DE" sz="2400" b="0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F4A677FA-4324-03C8-5934-E82EE62BEC5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 vert="horz" lIns="0" tIns="0" rIns="0" bIns="0" rtlCol="0" anchor="t">
            <a:noAutofit/>
          </a:bodyPr>
          <a:lstStyle/>
          <a:p>
            <a:r>
              <a:rPr lang="de-DE">
                <a:latin typeface="Fago Pro"/>
              </a:rPr>
              <a:t>SCHUNK Engineering</a:t>
            </a:r>
            <a:endParaRPr lang="en-US"/>
          </a:p>
        </p:txBody>
      </p:sp>
      <p:sp>
        <p:nvSpPr>
          <p:cNvPr id="102" name="Foliennummernplatzhalter 2">
            <a:extLst>
              <a:ext uri="{FF2B5EF4-FFF2-40B4-BE49-F238E27FC236}">
                <a16:creationId xmlns:a16="http://schemas.microsoft.com/office/drawing/2014/main" id="{517C2974-E4C3-3493-0410-C633730320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244942" y="6384353"/>
            <a:ext cx="612095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F7D4EC-FAF2-48D2-B8E5-457915FC50F3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 panose="02000506040000020004" pitchFamily="50" charset="0"/>
              <a:ea typeface="+mn-ea"/>
              <a:cs typeface="+mn-cs"/>
            </a:endParaRPr>
          </a:p>
        </p:txBody>
      </p:sp>
      <p:sp>
        <p:nvSpPr>
          <p:cNvPr id="95" name="Textfeld 94">
            <a:extLst>
              <a:ext uri="{FF2B5EF4-FFF2-40B4-BE49-F238E27FC236}">
                <a16:creationId xmlns:a16="http://schemas.microsoft.com/office/drawing/2014/main" id="{33BB5DA1-9178-E889-B1E1-60BE77CB9629}"/>
              </a:ext>
            </a:extLst>
          </p:cNvPr>
          <p:cNvSpPr txBox="1"/>
          <p:nvPr/>
        </p:nvSpPr>
        <p:spPr>
          <a:xfrm>
            <a:off x="7028329" y="1533785"/>
            <a:ext cx="5135051" cy="557075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2900" indent="-342900"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defRPr/>
            </a:pPr>
            <a:r>
              <a:rPr lang="de-DE" sz="2000" b="1">
                <a:solidFill>
                  <a:srgbClr val="003D6A"/>
                </a:solidFill>
                <a:latin typeface="Fago Pro"/>
              </a:rPr>
              <a:t>Planlaufgenauigkeit </a:t>
            </a:r>
            <a:br>
              <a:rPr lang="de-DE" sz="20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Fago Pro"/>
              </a:rPr>
            </a:br>
            <a:r>
              <a:rPr lang="de-DE" sz="1600">
                <a:solidFill>
                  <a:srgbClr val="003D6A"/>
                </a:solidFill>
                <a:latin typeface="Fago Pro"/>
              </a:rPr>
              <a:t>Planlaufgenauigkeit von &lt; 0,005 mm</a:t>
            </a:r>
            <a:endParaRPr lang="de-DE" sz="1600" i="0" u="none" strike="noStrike" kern="1200" cap="none" spc="0" normalizeH="0" baseline="0" noProof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/>
            </a:endParaRPr>
          </a:p>
          <a:p>
            <a:pPr marL="342900" indent="-342900"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defRPr/>
            </a:pPr>
            <a:endParaRPr lang="de-DE" sz="1600">
              <a:solidFill>
                <a:srgbClr val="003D6A"/>
              </a:solidFill>
              <a:latin typeface="Fago Pro"/>
            </a:endParaRPr>
          </a:p>
          <a:p>
            <a:pPr marL="342900" indent="-342900"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defRPr/>
            </a:pPr>
            <a:r>
              <a:rPr lang="de-DE" sz="2000" b="1">
                <a:solidFill>
                  <a:srgbClr val="003D6A"/>
                </a:solidFill>
                <a:latin typeface="Fago Pro"/>
              </a:rPr>
              <a:t>Sicherheitsbolzen</a:t>
            </a:r>
            <a:br>
              <a:rPr lang="de-DE" sz="2000" b="1">
                <a:latin typeface="Fago Pro"/>
              </a:rPr>
            </a:br>
            <a:r>
              <a:rPr lang="de-DE" sz="1600">
                <a:solidFill>
                  <a:srgbClr val="003D6A"/>
                </a:solidFill>
                <a:latin typeface="Fago Pro"/>
              </a:rPr>
              <a:t>Zeigt sicheres Spannen an</a:t>
            </a:r>
          </a:p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EE0"/>
              </a:buClr>
              <a:buSzPct val="100000"/>
              <a:buNone/>
              <a:tabLst/>
              <a:defRPr/>
            </a:pPr>
            <a:endParaRPr lang="de-DE" sz="2000" b="1" i="0" u="none" strike="noStrike" kern="1200" cap="none" spc="0" normalizeH="0" baseline="0" noProof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/>
            </a:endParaRPr>
          </a:p>
          <a:p>
            <a:pPr marL="342900" indent="-342900"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defRPr/>
            </a:pPr>
            <a:r>
              <a:rPr lang="de-DE" sz="2000" b="1">
                <a:solidFill>
                  <a:srgbClr val="003D6A"/>
                </a:solidFill>
                <a:latin typeface="Fago Pro"/>
              </a:rPr>
              <a:t>Maschinenanbindung </a:t>
            </a:r>
            <a:br>
              <a:rPr lang="de-DE" sz="20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Fago Pro"/>
              </a:rPr>
            </a:br>
            <a:r>
              <a:rPr lang="de-DE" sz="1600">
                <a:solidFill>
                  <a:srgbClr val="003D6A"/>
                </a:solidFill>
                <a:latin typeface="Fago Pro"/>
              </a:rPr>
              <a:t>Pneumatische Betätigung</a:t>
            </a:r>
          </a:p>
          <a:p>
            <a:pPr marL="342900" indent="-342900"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defRPr/>
            </a:pPr>
            <a:endParaRPr lang="de-DE" sz="1600" b="1" i="0" u="none" strike="noStrike" kern="1200" cap="none" spc="0" normalizeH="0" baseline="0" noProof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/>
            </a:endParaRPr>
          </a:p>
          <a:p>
            <a:pPr marL="342900" indent="-342900"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defRPr/>
            </a:pPr>
            <a:r>
              <a:rPr lang="de-DE" sz="2000" b="1" i="0" u="none" strike="noStrike" kern="1200" cap="none" spc="0" normalizeH="0" baseline="0" noProof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</a:rPr>
              <a:t>Abschaltbare Vibrationsdämpfung</a:t>
            </a:r>
          </a:p>
          <a:p>
            <a:pPr>
              <a:buClr>
                <a:srgbClr val="009EE0"/>
              </a:buClr>
              <a:buSzPct val="100000"/>
              <a:defRPr/>
            </a:pPr>
            <a:endParaRPr lang="de-DE" sz="2000" b="1">
              <a:solidFill>
                <a:srgbClr val="003D6A"/>
              </a:solidFill>
              <a:latin typeface="Fago Pro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tabLst/>
              <a:defRPr/>
            </a:pPr>
            <a:r>
              <a:rPr lang="de-DE" sz="2000" b="1">
                <a:solidFill>
                  <a:srgbClr val="003D6A"/>
                </a:solidFill>
                <a:latin typeface="Fago Pro"/>
              </a:rPr>
              <a:t>Kompetentes</a:t>
            </a:r>
            <a:r>
              <a:rPr kumimoji="0" lang="de-DE" sz="2000" b="1" i="0" u="none" strike="noStrike" kern="1200" cap="none" spc="0" normalizeH="0" baseline="0" noProof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 Projektierungsteam</a:t>
            </a:r>
            <a:br>
              <a:rPr lang="de-DE" sz="20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Fago Pro"/>
              </a:rPr>
            </a:br>
            <a:r>
              <a:rPr kumimoji="0" lang="de-DE" sz="1600" b="0" i="0" u="none" strike="noStrike" kern="1200" cap="none" spc="0" normalizeH="0" baseline="0" noProof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Auslegung, Konstruktion und Montage durch SCHUNK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tabLst/>
              <a:defRPr/>
            </a:pPr>
            <a:endParaRPr kumimoji="0" lang="de-DE" sz="1600" b="0" i="0" u="none" strike="noStrike" kern="1200" cap="none" spc="0" normalizeH="0" baseline="0" noProof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tabLst/>
              <a:defRPr/>
            </a:pPr>
            <a:r>
              <a:rPr lang="de-DE" sz="2000" b="1">
                <a:solidFill>
                  <a:srgbClr val="003D6A"/>
                </a:solidFill>
                <a:latin typeface="Fago Pro"/>
              </a:rPr>
              <a:t>Lösungskompetenz aus einer Hand</a:t>
            </a:r>
            <a:br>
              <a:rPr lang="de-DE" sz="20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Fago Pro"/>
              </a:rPr>
            </a:br>
            <a:r>
              <a:rPr lang="de-DE" sz="1600">
                <a:solidFill>
                  <a:srgbClr val="003D6A"/>
                </a:solidFill>
                <a:latin typeface="Fago Pro"/>
              </a:rPr>
              <a:t>Automation und Spanntechnik</a:t>
            </a:r>
            <a:endParaRPr lang="de-DE" sz="1600" b="0" i="0" u="none" strike="noStrike" kern="1200" cap="none" spc="0" normalizeH="0" baseline="0" noProof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tabLst/>
              <a:defRPr/>
            </a:pPr>
            <a:endParaRPr kumimoji="0" lang="de-DE" sz="1600" b="0" i="0" u="none" strike="noStrike" kern="1200" cap="none" spc="0" normalizeH="0" baseline="0" noProof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tabLst/>
              <a:defRPr/>
            </a:pPr>
            <a:endParaRPr kumimoji="0" lang="de-DE" sz="1600" b="0" i="0" u="none" strike="noStrike" kern="1200" cap="none" spc="0" normalizeH="0" baseline="0" noProof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tabLst/>
              <a:defRPr/>
            </a:pPr>
            <a:endParaRPr kumimoji="0" lang="de-DE" sz="2000" b="0" i="0" u="none" strike="noStrike" kern="1200" cap="none" spc="0" normalizeH="0" baseline="0" noProof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/>
              <a:ea typeface="+mn-ea"/>
              <a:cs typeface="+mn-cs"/>
            </a:endParaRPr>
          </a:p>
        </p:txBody>
      </p:sp>
      <p:grpSp>
        <p:nvGrpSpPr>
          <p:cNvPr id="66" name="Gruppieren 65">
            <a:extLst>
              <a:ext uri="{FF2B5EF4-FFF2-40B4-BE49-F238E27FC236}">
                <a16:creationId xmlns:a16="http://schemas.microsoft.com/office/drawing/2014/main" id="{ACE157F5-1EFF-D902-D6C8-4F42F4D3974F}"/>
              </a:ext>
            </a:extLst>
          </p:cNvPr>
          <p:cNvGrpSpPr/>
          <p:nvPr/>
        </p:nvGrpSpPr>
        <p:grpSpPr>
          <a:xfrm>
            <a:off x="264292" y="5794124"/>
            <a:ext cx="1920000" cy="960002"/>
            <a:chOff x="30192" y="3612786"/>
            <a:chExt cx="1440000" cy="720000"/>
          </a:xfrm>
        </p:grpSpPr>
        <p:sp>
          <p:nvSpPr>
            <p:cNvPr id="79" name="Textfeld 78">
              <a:extLst>
                <a:ext uri="{FF2B5EF4-FFF2-40B4-BE49-F238E27FC236}">
                  <a16:creationId xmlns:a16="http://schemas.microsoft.com/office/drawing/2014/main" id="{A57A7991-81DB-F250-1821-1F7DAA95B72C}"/>
                </a:ext>
              </a:extLst>
            </p:cNvPr>
            <p:cNvSpPr txBox="1"/>
            <p:nvPr/>
          </p:nvSpPr>
          <p:spPr>
            <a:xfrm>
              <a:off x="30192" y="3631591"/>
              <a:ext cx="1440000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400" b="0" i="0" u="none" strike="noStrike" kern="1200" cap="none" spc="0" normalizeH="0" baseline="0" noProof="0">
                  <a:ln>
                    <a:noFill/>
                  </a:ln>
                  <a:solidFill>
                    <a:srgbClr val="00446B"/>
                  </a:solidFill>
                  <a:effectLst/>
                  <a:uLnTx/>
                  <a:uFillTx/>
                  <a:latin typeface="Fago Pro"/>
                  <a:ea typeface="+mn-ea"/>
                  <a:cs typeface="+mn-cs"/>
                </a:rPr>
                <a:t>TYPICAL PRODUCTS</a:t>
              </a:r>
            </a:p>
          </p:txBody>
        </p:sp>
        <p:sp>
          <p:nvSpPr>
            <p:cNvPr id="80" name="Rechteck 79">
              <a:extLst>
                <a:ext uri="{FF2B5EF4-FFF2-40B4-BE49-F238E27FC236}">
                  <a16:creationId xmlns:a16="http://schemas.microsoft.com/office/drawing/2014/main" id="{05FCEAB6-B986-1A3C-A10A-71BBE988C3EB}"/>
                </a:ext>
              </a:extLst>
            </p:cNvPr>
            <p:cNvSpPr/>
            <p:nvPr/>
          </p:nvSpPr>
          <p:spPr>
            <a:xfrm>
              <a:off x="30192" y="3612786"/>
              <a:ext cx="1440000" cy="720000"/>
            </a:xfrm>
            <a:prstGeom prst="rect">
              <a:avLst/>
            </a:prstGeom>
            <a:noFill/>
            <a:ln w="9525">
              <a:solidFill>
                <a:srgbClr val="003C6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/>
                <a:ea typeface="+mn-ea"/>
                <a:cs typeface="+mn-cs"/>
              </a:endParaRPr>
            </a:p>
          </p:txBody>
        </p:sp>
      </p:grpSp>
      <p:grpSp>
        <p:nvGrpSpPr>
          <p:cNvPr id="71" name="Gruppieren 70">
            <a:extLst>
              <a:ext uri="{FF2B5EF4-FFF2-40B4-BE49-F238E27FC236}">
                <a16:creationId xmlns:a16="http://schemas.microsoft.com/office/drawing/2014/main" id="{5987A537-7B76-7CFD-F5DE-85A40D2A9871}"/>
              </a:ext>
            </a:extLst>
          </p:cNvPr>
          <p:cNvGrpSpPr/>
          <p:nvPr/>
        </p:nvGrpSpPr>
        <p:grpSpPr>
          <a:xfrm>
            <a:off x="2324226" y="5794112"/>
            <a:ext cx="2160000" cy="960000"/>
            <a:chOff x="1512203" y="3612787"/>
            <a:chExt cx="1620000" cy="720000"/>
          </a:xfrm>
        </p:grpSpPr>
        <p:sp>
          <p:nvSpPr>
            <p:cNvPr id="91" name="Textfeld 90">
              <a:extLst>
                <a:ext uri="{FF2B5EF4-FFF2-40B4-BE49-F238E27FC236}">
                  <a16:creationId xmlns:a16="http://schemas.microsoft.com/office/drawing/2014/main" id="{A3E93EE7-4AA0-BC8C-5B63-565AF503C1E3}"/>
                </a:ext>
              </a:extLst>
            </p:cNvPr>
            <p:cNvSpPr txBox="1"/>
            <p:nvPr/>
          </p:nvSpPr>
          <p:spPr>
            <a:xfrm>
              <a:off x="1528540" y="3631593"/>
              <a:ext cx="1603663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400" b="0" i="0" u="none" strike="noStrike" kern="1200" cap="none" spc="0" normalizeH="0" baseline="0" noProof="0">
                  <a:ln>
                    <a:noFill/>
                  </a:ln>
                  <a:solidFill>
                    <a:srgbClr val="00446B"/>
                  </a:solidFill>
                  <a:effectLst/>
                  <a:uLnTx/>
                  <a:uFillTx/>
                  <a:latin typeface="Fago Pro"/>
                  <a:ea typeface="+mn-ea"/>
                  <a:cs typeface="+mn-cs"/>
                </a:rPr>
                <a:t>TYPICAL PROCESS</a:t>
              </a:r>
            </a:p>
          </p:txBody>
        </p:sp>
        <p:sp>
          <p:nvSpPr>
            <p:cNvPr id="100" name="Rechteck 99">
              <a:extLst>
                <a:ext uri="{FF2B5EF4-FFF2-40B4-BE49-F238E27FC236}">
                  <a16:creationId xmlns:a16="http://schemas.microsoft.com/office/drawing/2014/main" id="{824F27D4-5649-52B0-6D9F-79DBE2D32EB3}"/>
                </a:ext>
              </a:extLst>
            </p:cNvPr>
            <p:cNvSpPr/>
            <p:nvPr/>
          </p:nvSpPr>
          <p:spPr>
            <a:xfrm>
              <a:off x="1512203" y="3612787"/>
              <a:ext cx="1620000" cy="720000"/>
            </a:xfrm>
            <a:prstGeom prst="rect">
              <a:avLst/>
            </a:prstGeom>
            <a:noFill/>
            <a:ln w="9525">
              <a:solidFill>
                <a:srgbClr val="003C6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/>
                <a:ea typeface="+mn-ea"/>
                <a:cs typeface="+mn-cs"/>
              </a:endParaRPr>
            </a:p>
          </p:txBody>
        </p:sp>
      </p:grpSp>
      <p:grpSp>
        <p:nvGrpSpPr>
          <p:cNvPr id="107" name="Gruppieren 106">
            <a:extLst>
              <a:ext uri="{FF2B5EF4-FFF2-40B4-BE49-F238E27FC236}">
                <a16:creationId xmlns:a16="http://schemas.microsoft.com/office/drawing/2014/main" id="{A6074213-30BE-ABD2-2A1D-A444A7A40422}"/>
              </a:ext>
            </a:extLst>
          </p:cNvPr>
          <p:cNvGrpSpPr/>
          <p:nvPr/>
        </p:nvGrpSpPr>
        <p:grpSpPr>
          <a:xfrm>
            <a:off x="4640424" y="5794112"/>
            <a:ext cx="2160000" cy="960000"/>
            <a:chOff x="1528539" y="3612787"/>
            <a:chExt cx="1620001" cy="720000"/>
          </a:xfrm>
        </p:grpSpPr>
        <p:sp>
          <p:nvSpPr>
            <p:cNvPr id="117" name="Textfeld 116">
              <a:extLst>
                <a:ext uri="{FF2B5EF4-FFF2-40B4-BE49-F238E27FC236}">
                  <a16:creationId xmlns:a16="http://schemas.microsoft.com/office/drawing/2014/main" id="{2CD7CCA2-58DC-EC9C-B2DA-126E055C3363}"/>
                </a:ext>
              </a:extLst>
            </p:cNvPr>
            <p:cNvSpPr txBox="1"/>
            <p:nvPr/>
          </p:nvSpPr>
          <p:spPr>
            <a:xfrm>
              <a:off x="1528540" y="3631592"/>
              <a:ext cx="1620000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400" b="0" i="0" u="none" strike="noStrike" kern="1200" cap="none" spc="0" normalizeH="0" baseline="0" noProof="0">
                  <a:ln>
                    <a:noFill/>
                  </a:ln>
                  <a:solidFill>
                    <a:srgbClr val="00446B"/>
                  </a:solidFill>
                  <a:effectLst/>
                  <a:uLnTx/>
                  <a:uFillTx/>
                  <a:latin typeface="Fago Pro"/>
                  <a:ea typeface="+mn-ea"/>
                  <a:cs typeface="+mn-cs"/>
                </a:rPr>
                <a:t>REQUIREMENTS</a:t>
              </a:r>
              <a:endParaRPr kumimoji="0" lang="de-DE" sz="1000" b="0" i="0" u="none" strike="noStrike" kern="1200" cap="none" spc="0" normalizeH="0" baseline="0" noProof="0">
                <a:ln>
                  <a:noFill/>
                </a:ln>
                <a:solidFill>
                  <a:srgbClr val="00446B"/>
                </a:solidFill>
                <a:effectLst/>
                <a:uLnTx/>
                <a:uFillTx/>
                <a:latin typeface="Fago Pro"/>
                <a:ea typeface="+mn-ea"/>
                <a:cs typeface="+mn-cs"/>
              </a:endParaRPr>
            </a:p>
          </p:txBody>
        </p:sp>
        <p:sp>
          <p:nvSpPr>
            <p:cNvPr id="118" name="Rechteck 117">
              <a:extLst>
                <a:ext uri="{FF2B5EF4-FFF2-40B4-BE49-F238E27FC236}">
                  <a16:creationId xmlns:a16="http://schemas.microsoft.com/office/drawing/2014/main" id="{630D8C9B-A1AB-63E5-DF2E-2CFD3F37FBB3}"/>
                </a:ext>
              </a:extLst>
            </p:cNvPr>
            <p:cNvSpPr/>
            <p:nvPr/>
          </p:nvSpPr>
          <p:spPr>
            <a:xfrm>
              <a:off x="1528539" y="3612787"/>
              <a:ext cx="1620001" cy="720000"/>
            </a:xfrm>
            <a:prstGeom prst="rect">
              <a:avLst/>
            </a:prstGeom>
            <a:noFill/>
            <a:ln w="9525">
              <a:solidFill>
                <a:srgbClr val="003C6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/>
                <a:ea typeface="+mn-ea"/>
                <a:cs typeface="+mn-cs"/>
              </a:endParaRPr>
            </a:p>
          </p:txBody>
        </p:sp>
      </p:grpSp>
      <p:grpSp>
        <p:nvGrpSpPr>
          <p:cNvPr id="423" name="Gruppieren 422">
            <a:extLst>
              <a:ext uri="{FF2B5EF4-FFF2-40B4-BE49-F238E27FC236}">
                <a16:creationId xmlns:a16="http://schemas.microsoft.com/office/drawing/2014/main" id="{9ACDD9A1-3F13-E407-5FE7-06DFF0A0B049}"/>
              </a:ext>
            </a:extLst>
          </p:cNvPr>
          <p:cNvGrpSpPr/>
          <p:nvPr/>
        </p:nvGrpSpPr>
        <p:grpSpPr>
          <a:xfrm>
            <a:off x="7243004" y="6401005"/>
            <a:ext cx="1077130" cy="331820"/>
            <a:chOff x="30192" y="3612786"/>
            <a:chExt cx="1440000" cy="720000"/>
          </a:xfrm>
        </p:grpSpPr>
        <p:sp>
          <p:nvSpPr>
            <p:cNvPr id="424" name="Textfeld 423">
              <a:extLst>
                <a:ext uri="{FF2B5EF4-FFF2-40B4-BE49-F238E27FC236}">
                  <a16:creationId xmlns:a16="http://schemas.microsoft.com/office/drawing/2014/main" id="{F2F8C131-95EE-4641-17F0-724F06A844C9}"/>
                </a:ext>
              </a:extLst>
            </p:cNvPr>
            <p:cNvSpPr txBox="1"/>
            <p:nvPr/>
          </p:nvSpPr>
          <p:spPr>
            <a:xfrm>
              <a:off x="30192" y="3631590"/>
              <a:ext cx="1440000" cy="667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400" b="0" i="0" u="none" strike="noStrike" kern="1200" cap="none" spc="0" normalizeH="0" baseline="0" noProof="0">
                  <a:ln>
                    <a:noFill/>
                  </a:ln>
                  <a:solidFill>
                    <a:srgbClr val="00446B"/>
                  </a:solidFill>
                  <a:effectLst/>
                  <a:uLnTx/>
                  <a:uFillTx/>
                  <a:latin typeface="Fago Pro"/>
                  <a:ea typeface="+mn-ea"/>
                  <a:cs typeface="+mn-cs"/>
                </a:rPr>
                <a:t>SCHUNK ID</a:t>
              </a:r>
            </a:p>
          </p:txBody>
        </p:sp>
        <p:sp>
          <p:nvSpPr>
            <p:cNvPr id="425" name="Rechteck 424">
              <a:extLst>
                <a:ext uri="{FF2B5EF4-FFF2-40B4-BE49-F238E27FC236}">
                  <a16:creationId xmlns:a16="http://schemas.microsoft.com/office/drawing/2014/main" id="{6CEF7435-3966-BBA3-8910-384BFA976C66}"/>
                </a:ext>
              </a:extLst>
            </p:cNvPr>
            <p:cNvSpPr/>
            <p:nvPr/>
          </p:nvSpPr>
          <p:spPr>
            <a:xfrm>
              <a:off x="30192" y="3612786"/>
              <a:ext cx="1440000" cy="720000"/>
            </a:xfrm>
            <a:prstGeom prst="rect">
              <a:avLst/>
            </a:prstGeom>
            <a:noFill/>
            <a:ln w="9525">
              <a:solidFill>
                <a:srgbClr val="003C6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/>
                <a:ea typeface="+mn-ea"/>
                <a:cs typeface="+mn-cs"/>
              </a:endParaRPr>
            </a:p>
          </p:txBody>
        </p:sp>
      </p:grpSp>
      <p:sp>
        <p:nvSpPr>
          <p:cNvPr id="428" name="Rechteck 427">
            <a:extLst>
              <a:ext uri="{FF2B5EF4-FFF2-40B4-BE49-F238E27FC236}">
                <a16:creationId xmlns:a16="http://schemas.microsoft.com/office/drawing/2014/main" id="{D17D6469-74A1-6475-4893-E99832B94071}"/>
              </a:ext>
            </a:extLst>
          </p:cNvPr>
          <p:cNvSpPr/>
          <p:nvPr/>
        </p:nvSpPr>
        <p:spPr>
          <a:xfrm>
            <a:off x="8390179" y="6401005"/>
            <a:ext cx="1713488" cy="331820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 w="952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600">
                <a:solidFill>
                  <a:schemeClr val="tx1"/>
                </a:solidFill>
              </a:rPr>
              <a:t>1451126</a:t>
            </a:r>
          </a:p>
        </p:txBody>
      </p: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A0B7F32C-99E3-ECD8-B0A2-C936CA32B2D9}"/>
              </a:ext>
            </a:extLst>
          </p:cNvPr>
          <p:cNvGrpSpPr/>
          <p:nvPr/>
        </p:nvGrpSpPr>
        <p:grpSpPr>
          <a:xfrm>
            <a:off x="3011613" y="6086848"/>
            <a:ext cx="807008" cy="645977"/>
            <a:chOff x="4741422" y="4032260"/>
            <a:chExt cx="807008" cy="645977"/>
          </a:xfrm>
        </p:grpSpPr>
        <p:pic>
          <p:nvPicPr>
            <p:cNvPr id="6" name="Grafik 5" descr="Ein Bild, das Reihe, Diagramm, Screenshot, Grafiken enthält.&#10;&#10;Beschreibung automatisch generiert.">
              <a:extLst>
                <a:ext uri="{FF2B5EF4-FFF2-40B4-BE49-F238E27FC236}">
                  <a16:creationId xmlns:a16="http://schemas.microsoft.com/office/drawing/2014/main" id="{9AE36E16-8DF8-B0BC-1BFE-772D3B67EA2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859011" y="4032260"/>
              <a:ext cx="575127" cy="504000"/>
            </a:xfrm>
            <a:prstGeom prst="rect">
              <a:avLst/>
            </a:prstGeom>
          </p:spPr>
        </p:pic>
        <p:sp>
          <p:nvSpPr>
            <p:cNvPr id="9" name="Textfeld 8">
              <a:extLst>
                <a:ext uri="{FF2B5EF4-FFF2-40B4-BE49-F238E27FC236}">
                  <a16:creationId xmlns:a16="http://schemas.microsoft.com/office/drawing/2014/main" id="{F475EB3F-73E3-1B70-CC55-C732E8BF9685}"/>
                </a:ext>
              </a:extLst>
            </p:cNvPr>
            <p:cNvSpPr txBox="1"/>
            <p:nvPr/>
          </p:nvSpPr>
          <p:spPr>
            <a:xfrm>
              <a:off x="4741422" y="4553587"/>
              <a:ext cx="807008" cy="12465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R="0" algn="ctr" defTabSz="914400" rtl="0" eaLnBrk="1" fontAlgn="auto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0"/>
                </a:spcAft>
                <a:buClr>
                  <a:srgbClr val="009EE0"/>
                </a:buClr>
                <a:buSzTx/>
                <a:tabLst/>
              </a:pPr>
              <a:r>
                <a:rPr kumimoji="0" lang="de-DE" sz="900" b="0" i="0" u="none" strike="noStrike" kern="1200" cap="none" spc="0" normalizeH="0" baseline="0" noProof="0">
                  <a:ln>
                    <a:noFill/>
                  </a:ln>
                  <a:solidFill>
                    <a:srgbClr val="003D6A"/>
                  </a:solidFill>
                  <a:effectLst/>
                  <a:uLnTx/>
                  <a:uFillTx/>
                  <a:ea typeface="+mn-ea"/>
                  <a:cs typeface="+mn-cs"/>
                </a:rPr>
                <a:t>MILLING</a:t>
              </a:r>
            </a:p>
          </p:txBody>
        </p:sp>
      </p:grpSp>
      <p:grpSp>
        <p:nvGrpSpPr>
          <p:cNvPr id="10" name="Gruppieren 9">
            <a:extLst>
              <a:ext uri="{FF2B5EF4-FFF2-40B4-BE49-F238E27FC236}">
                <a16:creationId xmlns:a16="http://schemas.microsoft.com/office/drawing/2014/main" id="{66E4923B-7054-71B0-B114-231D16A8277E}"/>
              </a:ext>
            </a:extLst>
          </p:cNvPr>
          <p:cNvGrpSpPr/>
          <p:nvPr/>
        </p:nvGrpSpPr>
        <p:grpSpPr>
          <a:xfrm>
            <a:off x="4644552" y="6080660"/>
            <a:ext cx="807008" cy="623104"/>
            <a:chOff x="8398352" y="1596795"/>
            <a:chExt cx="807008" cy="623104"/>
          </a:xfrm>
        </p:grpSpPr>
        <p:sp>
          <p:nvSpPr>
            <p:cNvPr id="11" name="Textfeld 10">
              <a:extLst>
                <a:ext uri="{FF2B5EF4-FFF2-40B4-BE49-F238E27FC236}">
                  <a16:creationId xmlns:a16="http://schemas.microsoft.com/office/drawing/2014/main" id="{AF046841-7C22-B691-ABF4-535B119771A7}"/>
                </a:ext>
              </a:extLst>
            </p:cNvPr>
            <p:cNvSpPr txBox="1"/>
            <p:nvPr/>
          </p:nvSpPr>
          <p:spPr>
            <a:xfrm>
              <a:off x="8398352" y="1970600"/>
              <a:ext cx="807008" cy="2492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R="0" algn="ctr" defTabSz="914400" rtl="0" eaLnBrk="1" fontAlgn="auto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0"/>
                </a:spcAft>
                <a:buClr>
                  <a:srgbClr val="009EE0"/>
                </a:buClr>
                <a:buSzTx/>
                <a:tabLst/>
              </a:pPr>
              <a:r>
                <a:rPr kumimoji="0" lang="de-DE" sz="900" b="0" i="0" u="none" strike="noStrike" kern="1200" cap="none" spc="0" normalizeH="0" baseline="0" noProof="0">
                  <a:ln>
                    <a:noFill/>
                  </a:ln>
                  <a:solidFill>
                    <a:srgbClr val="003D6A"/>
                  </a:solidFill>
                  <a:effectLst/>
                  <a:uLnTx/>
                  <a:uFillTx/>
                  <a:ea typeface="+mn-ea"/>
                  <a:cs typeface="+mn-cs"/>
                </a:rPr>
                <a:t>INDIVIDUAL SOLUTION</a:t>
              </a:r>
            </a:p>
          </p:txBody>
        </p:sp>
        <p:pic>
          <p:nvPicPr>
            <p:cNvPr id="12" name="Grafik 11" descr="Häkchen mit einfarbiger Füllung">
              <a:extLst>
                <a:ext uri="{FF2B5EF4-FFF2-40B4-BE49-F238E27FC236}">
                  <a16:creationId xmlns:a16="http://schemas.microsoft.com/office/drawing/2014/main" id="{B60153FA-C863-77D9-FB4C-D940152EAC6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8603856" y="1596795"/>
              <a:ext cx="396000" cy="396000"/>
            </a:xfrm>
            <a:prstGeom prst="rect">
              <a:avLst/>
            </a:prstGeom>
          </p:spPr>
        </p:pic>
      </p:grpSp>
      <p:grpSp>
        <p:nvGrpSpPr>
          <p:cNvPr id="13" name="Gruppieren 12">
            <a:extLst>
              <a:ext uri="{FF2B5EF4-FFF2-40B4-BE49-F238E27FC236}">
                <a16:creationId xmlns:a16="http://schemas.microsoft.com/office/drawing/2014/main" id="{12A4D130-1594-2D74-6617-7C8991E32A99}"/>
              </a:ext>
            </a:extLst>
          </p:cNvPr>
          <p:cNvGrpSpPr/>
          <p:nvPr/>
        </p:nvGrpSpPr>
        <p:grpSpPr>
          <a:xfrm>
            <a:off x="414040" y="6086213"/>
            <a:ext cx="807008" cy="635246"/>
            <a:chOff x="7295809" y="2826273"/>
            <a:chExt cx="807008" cy="635246"/>
          </a:xfrm>
        </p:grpSpPr>
        <p:pic>
          <p:nvPicPr>
            <p:cNvPr id="14" name="Grafik 13" descr="Glücksspielchips Silhouette">
              <a:extLst>
                <a:ext uri="{FF2B5EF4-FFF2-40B4-BE49-F238E27FC236}">
                  <a16:creationId xmlns:a16="http://schemas.microsoft.com/office/drawing/2014/main" id="{058D6E3A-6C61-03EB-8B80-EB5227024EF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7501313" y="2826273"/>
              <a:ext cx="396000" cy="396000"/>
            </a:xfrm>
            <a:prstGeom prst="rect">
              <a:avLst/>
            </a:prstGeom>
          </p:spPr>
        </p:pic>
        <p:sp>
          <p:nvSpPr>
            <p:cNvPr id="15" name="Textfeld 14">
              <a:extLst>
                <a:ext uri="{FF2B5EF4-FFF2-40B4-BE49-F238E27FC236}">
                  <a16:creationId xmlns:a16="http://schemas.microsoft.com/office/drawing/2014/main" id="{C42176C2-3CB2-1536-D097-4537628E641F}"/>
                </a:ext>
              </a:extLst>
            </p:cNvPr>
            <p:cNvSpPr txBox="1"/>
            <p:nvPr/>
          </p:nvSpPr>
          <p:spPr>
            <a:xfrm>
              <a:off x="7295809" y="3212220"/>
              <a:ext cx="807008" cy="2492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R="0" algn="ctr" defTabSz="914400" rtl="0" eaLnBrk="1" fontAlgn="auto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0"/>
                </a:spcAft>
                <a:buClr>
                  <a:srgbClr val="009EE0"/>
                </a:buClr>
                <a:buSzTx/>
                <a:tabLst/>
              </a:pPr>
              <a:r>
                <a:rPr kumimoji="0" lang="de-DE" sz="900" b="0" i="0" u="none" strike="noStrike" kern="1200" cap="none" spc="0" normalizeH="0" baseline="0" noProof="0">
                  <a:ln>
                    <a:noFill/>
                  </a:ln>
                  <a:solidFill>
                    <a:srgbClr val="003D6A"/>
                  </a:solidFill>
                  <a:effectLst/>
                  <a:uLnTx/>
                  <a:uFillTx/>
                  <a:ea typeface="+mn-ea"/>
                  <a:cs typeface="+mn-cs"/>
                </a:rPr>
                <a:t>COMPLEX GEOMETRY</a:t>
              </a:r>
            </a:p>
          </p:txBody>
        </p:sp>
      </p:grp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479954DF-9F47-7FDA-0C8F-51309452DADD}"/>
              </a:ext>
            </a:extLst>
          </p:cNvPr>
          <p:cNvGrpSpPr/>
          <p:nvPr/>
        </p:nvGrpSpPr>
        <p:grpSpPr>
          <a:xfrm>
            <a:off x="5993416" y="6082760"/>
            <a:ext cx="807008" cy="621060"/>
            <a:chOff x="9194964" y="1596795"/>
            <a:chExt cx="807008" cy="621060"/>
          </a:xfrm>
        </p:grpSpPr>
        <p:pic>
          <p:nvPicPr>
            <p:cNvPr id="16" name="Grafik 15" descr="Lupe mit einfarbiger Füllung">
              <a:extLst>
                <a:ext uri="{FF2B5EF4-FFF2-40B4-BE49-F238E27FC236}">
                  <a16:creationId xmlns:a16="http://schemas.microsoft.com/office/drawing/2014/main" id="{BB3C7368-3F64-371C-DDBE-A8C70190168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9410864" y="1596795"/>
              <a:ext cx="396000" cy="396000"/>
            </a:xfrm>
            <a:prstGeom prst="rect">
              <a:avLst/>
            </a:prstGeom>
          </p:spPr>
        </p:pic>
        <p:sp>
          <p:nvSpPr>
            <p:cNvPr id="17" name="Textfeld 16">
              <a:extLst>
                <a:ext uri="{FF2B5EF4-FFF2-40B4-BE49-F238E27FC236}">
                  <a16:creationId xmlns:a16="http://schemas.microsoft.com/office/drawing/2014/main" id="{6607717F-D2E6-A65E-1AEA-EB4AD06A9481}"/>
                </a:ext>
              </a:extLst>
            </p:cNvPr>
            <p:cNvSpPr txBox="1"/>
            <p:nvPr/>
          </p:nvSpPr>
          <p:spPr>
            <a:xfrm>
              <a:off x="9194964" y="1968556"/>
              <a:ext cx="807008" cy="2492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R="0" algn="ctr" defTabSz="914400" rtl="0" eaLnBrk="1" fontAlgn="auto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0"/>
                </a:spcAft>
                <a:buClr>
                  <a:srgbClr val="009EE0"/>
                </a:buClr>
                <a:buSzTx/>
                <a:tabLst/>
              </a:pPr>
              <a:r>
                <a:rPr kumimoji="0" lang="de-DE" sz="900" b="0" i="0" u="none" strike="noStrike" kern="1200" cap="none" spc="0" normalizeH="0" baseline="0" noProof="0">
                  <a:ln>
                    <a:noFill/>
                  </a:ln>
                  <a:solidFill>
                    <a:srgbClr val="003D6A"/>
                  </a:solidFill>
                  <a:effectLst/>
                  <a:uLnTx/>
                  <a:uFillTx/>
                  <a:ea typeface="+mn-ea"/>
                  <a:cs typeface="+mn-cs"/>
                </a:rPr>
                <a:t>HIGH</a:t>
              </a:r>
              <a:br>
                <a:rPr kumimoji="0" lang="de-DE" sz="900" b="0" i="0" u="none" strike="noStrike" kern="1200" cap="none" spc="0" normalizeH="0" baseline="0" noProof="0">
                  <a:ln>
                    <a:noFill/>
                  </a:ln>
                  <a:solidFill>
                    <a:srgbClr val="003D6A"/>
                  </a:solidFill>
                  <a:effectLst/>
                  <a:uLnTx/>
                  <a:uFillTx/>
                  <a:ea typeface="+mn-ea"/>
                  <a:cs typeface="+mn-cs"/>
                </a:rPr>
              </a:br>
              <a:r>
                <a:rPr kumimoji="0" lang="de-DE" sz="900" b="0" i="0" u="none" strike="noStrike" kern="1200" cap="none" spc="0" normalizeH="0" baseline="0" noProof="0">
                  <a:ln>
                    <a:noFill/>
                  </a:ln>
                  <a:solidFill>
                    <a:srgbClr val="003D6A"/>
                  </a:solidFill>
                  <a:effectLst/>
                  <a:uLnTx/>
                  <a:uFillTx/>
                  <a:ea typeface="+mn-ea"/>
                  <a:cs typeface="+mn-cs"/>
                </a:rPr>
                <a:t>PRECISION</a:t>
              </a:r>
            </a:p>
          </p:txBody>
        </p:sp>
      </p:grpSp>
      <p:grpSp>
        <p:nvGrpSpPr>
          <p:cNvPr id="18" name="Gruppieren 17">
            <a:extLst>
              <a:ext uri="{FF2B5EF4-FFF2-40B4-BE49-F238E27FC236}">
                <a16:creationId xmlns:a16="http://schemas.microsoft.com/office/drawing/2014/main" id="{913455D1-B379-CCE7-6C2B-2F987E89297B}"/>
              </a:ext>
            </a:extLst>
          </p:cNvPr>
          <p:cNvGrpSpPr/>
          <p:nvPr/>
        </p:nvGrpSpPr>
        <p:grpSpPr>
          <a:xfrm>
            <a:off x="1162090" y="6070330"/>
            <a:ext cx="807008" cy="526479"/>
            <a:chOff x="11316787" y="2810391"/>
            <a:chExt cx="807008" cy="526479"/>
          </a:xfrm>
        </p:grpSpPr>
        <p:pic>
          <p:nvPicPr>
            <p:cNvPr id="19" name="Grafik 18" descr="Flugzeug mit einfarbiger Füllung">
              <a:extLst>
                <a:ext uri="{FF2B5EF4-FFF2-40B4-BE49-F238E27FC236}">
                  <a16:creationId xmlns:a16="http://schemas.microsoft.com/office/drawing/2014/main" id="{2BC679CB-B12B-96EC-64D7-F9363E508BB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11521862" y="2810391"/>
              <a:ext cx="396000" cy="396000"/>
            </a:xfrm>
            <a:prstGeom prst="rect">
              <a:avLst/>
            </a:prstGeom>
          </p:spPr>
        </p:pic>
        <p:sp>
          <p:nvSpPr>
            <p:cNvPr id="20" name="Textfeld 19">
              <a:extLst>
                <a:ext uri="{FF2B5EF4-FFF2-40B4-BE49-F238E27FC236}">
                  <a16:creationId xmlns:a16="http://schemas.microsoft.com/office/drawing/2014/main" id="{9A1766D7-6FE1-70B8-93F0-E71689324827}"/>
                </a:ext>
              </a:extLst>
            </p:cNvPr>
            <p:cNvSpPr txBox="1"/>
            <p:nvPr/>
          </p:nvSpPr>
          <p:spPr>
            <a:xfrm>
              <a:off x="11316787" y="3212220"/>
              <a:ext cx="807008" cy="12465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R="0" algn="ctr" defTabSz="914400" rtl="0" eaLnBrk="1" fontAlgn="auto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0"/>
                </a:spcAft>
                <a:buClr>
                  <a:srgbClr val="009EE0"/>
                </a:buClr>
                <a:buSzTx/>
                <a:tabLst/>
              </a:pPr>
              <a:r>
                <a:rPr kumimoji="0" lang="de-DE" sz="900" b="0" i="0" u="none" strike="noStrike" kern="1200" cap="none" spc="0" normalizeH="0" baseline="0" noProof="0">
                  <a:ln>
                    <a:noFill/>
                  </a:ln>
                  <a:solidFill>
                    <a:srgbClr val="003D6A"/>
                  </a:solidFill>
                  <a:effectLst/>
                  <a:uLnTx/>
                  <a:uFillTx/>
                  <a:ea typeface="+mn-ea"/>
                  <a:cs typeface="+mn-cs"/>
                </a:rPr>
                <a:t>Aerospace</a:t>
              </a:r>
            </a:p>
          </p:txBody>
        </p:sp>
      </p:grpSp>
      <p:grpSp>
        <p:nvGrpSpPr>
          <p:cNvPr id="24" name="Gruppieren 23">
            <a:extLst>
              <a:ext uri="{FF2B5EF4-FFF2-40B4-BE49-F238E27FC236}">
                <a16:creationId xmlns:a16="http://schemas.microsoft.com/office/drawing/2014/main" id="{AD12FDB4-DC35-FA62-B4EB-12026DC5D51E}"/>
              </a:ext>
            </a:extLst>
          </p:cNvPr>
          <p:cNvGrpSpPr/>
          <p:nvPr/>
        </p:nvGrpSpPr>
        <p:grpSpPr>
          <a:xfrm>
            <a:off x="5316101" y="6082709"/>
            <a:ext cx="807008" cy="496411"/>
            <a:chOff x="10988291" y="1596795"/>
            <a:chExt cx="807008" cy="496411"/>
          </a:xfrm>
        </p:grpSpPr>
        <p:pic>
          <p:nvPicPr>
            <p:cNvPr id="25" name="Grafik 24" descr="Roboterhand mit einfarbiger Füllung">
              <a:extLst>
                <a:ext uri="{FF2B5EF4-FFF2-40B4-BE49-F238E27FC236}">
                  <a16:creationId xmlns:a16="http://schemas.microsoft.com/office/drawing/2014/main" id="{3B9FA07E-2306-C0BB-D4A8-A27F1743611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11193795" y="1596795"/>
              <a:ext cx="396000" cy="396000"/>
            </a:xfrm>
            <a:prstGeom prst="rect">
              <a:avLst/>
            </a:prstGeom>
          </p:spPr>
        </p:pic>
        <p:sp>
          <p:nvSpPr>
            <p:cNvPr id="26" name="Textfeld 25">
              <a:extLst>
                <a:ext uri="{FF2B5EF4-FFF2-40B4-BE49-F238E27FC236}">
                  <a16:creationId xmlns:a16="http://schemas.microsoft.com/office/drawing/2014/main" id="{5B6ABBB8-0587-8855-D4BF-9D9B8E32C0CD}"/>
                </a:ext>
              </a:extLst>
            </p:cNvPr>
            <p:cNvSpPr txBox="1"/>
            <p:nvPr/>
          </p:nvSpPr>
          <p:spPr>
            <a:xfrm>
              <a:off x="10988291" y="1968556"/>
              <a:ext cx="807008" cy="12465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R="0" algn="ctr" defTabSz="914400" rtl="0" eaLnBrk="1" fontAlgn="auto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0"/>
                </a:spcAft>
                <a:buClr>
                  <a:srgbClr val="009EE0"/>
                </a:buClr>
                <a:buSzTx/>
                <a:tabLst/>
              </a:pPr>
              <a:r>
                <a:rPr kumimoji="0" lang="de-DE" sz="900" b="0" i="0" u="none" strike="noStrike" kern="1200" cap="none" spc="0" normalizeH="0" baseline="0" noProof="0">
                  <a:ln>
                    <a:noFill/>
                  </a:ln>
                  <a:solidFill>
                    <a:srgbClr val="003D6A"/>
                  </a:solidFill>
                  <a:effectLst/>
                  <a:uLnTx/>
                  <a:uFillTx/>
                  <a:ea typeface="+mn-ea"/>
                  <a:cs typeface="+mn-cs"/>
                </a:rPr>
                <a:t>AUTOMATION</a:t>
              </a:r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6936317F-7E9E-216C-9C1C-DC83F1A837D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73676" y="1663014"/>
            <a:ext cx="6096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59358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127EEE11-F9FC-4E91-BE6F-4049214575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1188" y="619107"/>
            <a:ext cx="9391338" cy="1020318"/>
          </a:xfrm>
        </p:spPr>
        <p:txBody>
          <a:bodyPr/>
          <a:lstStyle/>
          <a:p>
            <a:r>
              <a:rPr lang="de-DE" dirty="0">
                <a:latin typeface="Fago Pro"/>
              </a:rPr>
              <a:t>Hydrodehnspanndorn mit Pendelanschlag</a:t>
            </a:r>
            <a:br>
              <a:rPr lang="de-DE" dirty="0">
                <a:latin typeface="Fago Pro"/>
              </a:rPr>
            </a:br>
            <a:r>
              <a:rPr lang="de-DE" sz="2400" b="0" dirty="0">
                <a:latin typeface="Fago Pro"/>
              </a:rPr>
              <a:t>Spannen von </a:t>
            </a:r>
            <a:r>
              <a:rPr lang="de-DE" sz="2400" b="0" dirty="0" err="1">
                <a:latin typeface="Fago Pro"/>
              </a:rPr>
              <a:t>Rotatorenpaketen</a:t>
            </a:r>
            <a:r>
              <a:rPr lang="de-DE" sz="2400" b="0" dirty="0">
                <a:latin typeface="Fago Pro"/>
              </a:rPr>
              <a:t> </a:t>
            </a:r>
            <a:endParaRPr lang="de-DE" b="0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C121E24C-A557-4EE9-8A77-8EC4084E419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 vert="horz" lIns="0" tIns="0" rIns="0" bIns="0" rtlCol="0" anchor="t">
            <a:noAutofit/>
          </a:bodyPr>
          <a:lstStyle/>
          <a:p>
            <a:r>
              <a:rPr lang="de-DE" dirty="0">
                <a:latin typeface="Fago Pro"/>
              </a:rPr>
              <a:t>SCHUNK Engineering</a:t>
            </a:r>
            <a:endParaRPr lang="en-US" dirty="0"/>
          </a:p>
        </p:txBody>
      </p:sp>
      <p:sp>
        <p:nvSpPr>
          <p:cNvPr id="102" name="Foliennummernplatzhalter 2">
            <a:extLst>
              <a:ext uri="{FF2B5EF4-FFF2-40B4-BE49-F238E27FC236}">
                <a16:creationId xmlns:a16="http://schemas.microsoft.com/office/drawing/2014/main" id="{3BFE4A2D-D368-472C-8DD0-EBC0A0CC982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244942" y="6384353"/>
            <a:ext cx="612095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F7D4EC-FAF2-48D2-B8E5-457915FC50F3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 panose="02000506040000020004" pitchFamily="50" charset="0"/>
              <a:ea typeface="+mn-ea"/>
              <a:cs typeface="+mn-cs"/>
            </a:endParaRPr>
          </a:p>
        </p:txBody>
      </p:sp>
      <p:sp>
        <p:nvSpPr>
          <p:cNvPr id="95" name="Textfeld 94">
            <a:extLst>
              <a:ext uri="{FF2B5EF4-FFF2-40B4-BE49-F238E27FC236}">
                <a16:creationId xmlns:a16="http://schemas.microsoft.com/office/drawing/2014/main" id="{520F8020-14BD-47CD-B3D2-666A5CD7FFB1}"/>
              </a:ext>
            </a:extLst>
          </p:cNvPr>
          <p:cNvSpPr txBox="1"/>
          <p:nvPr/>
        </p:nvSpPr>
        <p:spPr>
          <a:xfrm>
            <a:off x="7028329" y="1598437"/>
            <a:ext cx="5135051" cy="535531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2900" indent="-342900"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defRPr/>
            </a:pPr>
            <a:r>
              <a:rPr lang="de-DE" sz="2000" b="1">
                <a:solidFill>
                  <a:srgbClr val="003D6A"/>
                </a:solidFill>
              </a:rPr>
              <a:t>Spannen durch Hydraulikdruck</a:t>
            </a:r>
            <a:br>
              <a:rPr lang="de-DE" sz="2000" b="1"/>
            </a:br>
            <a:r>
              <a:rPr lang="de-DE" sz="1600">
                <a:solidFill>
                  <a:srgbClr val="003D6A"/>
                </a:solidFill>
              </a:rPr>
              <a:t>Druckbetätigt durch Maschinenkolben</a:t>
            </a:r>
          </a:p>
          <a:p>
            <a:pPr marL="342900" indent="-342900"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defRPr/>
            </a:pPr>
            <a:endParaRPr lang="de-DE" sz="1600">
              <a:solidFill>
                <a:srgbClr val="003D6A"/>
              </a:solidFill>
            </a:endParaRPr>
          </a:p>
          <a:p>
            <a:pPr marL="342900" indent="-342900"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defRPr/>
            </a:pPr>
            <a:r>
              <a:rPr lang="de-DE" sz="2000" b="1">
                <a:solidFill>
                  <a:srgbClr val="003D6A"/>
                </a:solidFill>
              </a:rPr>
              <a:t>Rundlaufgenauigkeit</a:t>
            </a:r>
            <a:r>
              <a:rPr lang="de-DE" sz="2400" b="1">
                <a:solidFill>
                  <a:srgbClr val="003D6A"/>
                </a:solidFill>
              </a:rPr>
              <a:t> </a:t>
            </a:r>
            <a:br>
              <a:rPr lang="de-DE" sz="2400" b="1"/>
            </a:br>
            <a:r>
              <a:rPr lang="de-DE" sz="1600" err="1">
                <a:solidFill>
                  <a:srgbClr val="003D6A"/>
                </a:solidFill>
              </a:rPr>
              <a:t>Rundlaufgenauigkeit</a:t>
            </a:r>
            <a:r>
              <a:rPr lang="de-DE" sz="1600">
                <a:solidFill>
                  <a:srgbClr val="003D6A"/>
                </a:solidFill>
              </a:rPr>
              <a:t> von &lt; 0,005 mm</a:t>
            </a:r>
          </a:p>
          <a:p>
            <a:pPr marL="342900" indent="-342900"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defRPr/>
            </a:pPr>
            <a:endParaRPr lang="de-DE">
              <a:solidFill>
                <a:srgbClr val="003D6A"/>
              </a:solidFill>
            </a:endParaRPr>
          </a:p>
          <a:p>
            <a:pPr marL="342900" indent="-342900"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defRPr/>
            </a:pPr>
            <a:r>
              <a:rPr lang="de-DE" sz="2000" b="1">
                <a:solidFill>
                  <a:srgbClr val="003D6A"/>
                </a:solidFill>
              </a:rPr>
              <a:t>Ausgleich von Planlauffehlern </a:t>
            </a:r>
            <a:br>
              <a:rPr lang="de-DE" sz="2000" b="1"/>
            </a:br>
            <a:r>
              <a:rPr lang="de-DE" sz="1600">
                <a:solidFill>
                  <a:srgbClr val="003D6A"/>
                </a:solidFill>
              </a:rPr>
              <a:t>Planlauffehler an der Anschlagfläche werden durch den Pendelanschlag ausgeglichen</a:t>
            </a:r>
            <a:endParaRPr lang="de-DE" sz="2000" b="1">
              <a:solidFill>
                <a:srgbClr val="003D6A"/>
              </a:solidFill>
            </a:endParaRPr>
          </a:p>
          <a:p>
            <a:pPr marL="342900" indent="-342900"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defRPr/>
            </a:pPr>
            <a:endParaRPr lang="de-DE" sz="2000">
              <a:solidFill>
                <a:srgbClr val="003D6A"/>
              </a:solidFill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tabLst/>
              <a:defRPr/>
            </a:pPr>
            <a:r>
              <a:rPr lang="de-DE" sz="2000" b="1">
                <a:solidFill>
                  <a:srgbClr val="003D6A"/>
                </a:solidFill>
                <a:latin typeface="Fago Pro"/>
              </a:rPr>
              <a:t>Kompetentes</a:t>
            </a:r>
            <a:r>
              <a:rPr kumimoji="0" lang="de-DE" sz="2000" b="1" i="0" u="none" strike="noStrike" kern="1200" cap="none" spc="0" normalizeH="0" baseline="0" noProof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 Projektierungsteam</a:t>
            </a:r>
            <a:br>
              <a:rPr lang="de-DE" sz="20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Fago Pro"/>
              </a:rPr>
            </a:br>
            <a:r>
              <a:rPr kumimoji="0" lang="de-DE" sz="1600" b="0" i="0" u="none" strike="noStrike" kern="1200" cap="none" spc="0" normalizeH="0" baseline="0" noProof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Auslegung, Konstruktion und Montage durch SCHUNK</a:t>
            </a:r>
            <a:endParaRPr lang="de-DE" sz="1600">
              <a:solidFill>
                <a:srgbClr val="003D6A"/>
              </a:solidFill>
              <a:latin typeface="Fago Pro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tabLst/>
              <a:defRPr/>
            </a:pPr>
            <a:endParaRPr lang="de-DE" sz="2000" b="1" i="0" u="none" strike="noStrike" kern="1200" cap="none" spc="0" normalizeH="0" baseline="0" noProof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tabLst/>
              <a:defRPr/>
            </a:pPr>
            <a:r>
              <a:rPr lang="de-DE" sz="2000" b="1">
                <a:solidFill>
                  <a:srgbClr val="003D6A"/>
                </a:solidFill>
                <a:latin typeface="Fago Pro"/>
              </a:rPr>
              <a:t>Lösungskompetenz aus einer Hand</a:t>
            </a:r>
            <a:br>
              <a:rPr lang="de-DE" sz="20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Fago Pro"/>
              </a:rPr>
            </a:br>
            <a:r>
              <a:rPr lang="de-DE" sz="1600">
                <a:solidFill>
                  <a:srgbClr val="003D6A"/>
                </a:solidFill>
                <a:latin typeface="Fago Pro"/>
              </a:rPr>
              <a:t>Automation und Spanntechnik</a:t>
            </a:r>
            <a:endParaRPr lang="de-DE" sz="1600" b="0" i="0" u="none" strike="noStrike" kern="1200" cap="none" spc="0" normalizeH="0" baseline="0" noProof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tabLst/>
              <a:defRPr/>
            </a:pPr>
            <a:endParaRPr kumimoji="0" lang="de-DE" sz="1600" b="0" i="0" u="none" strike="noStrike" kern="1200" cap="none" spc="0" normalizeH="0" baseline="0" noProof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tabLst/>
              <a:defRPr/>
            </a:pPr>
            <a:endParaRPr kumimoji="0" lang="de-DE" sz="1600" b="0" i="0" u="none" strike="noStrike" kern="1200" cap="none" spc="0" normalizeH="0" baseline="0" noProof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tabLst/>
              <a:defRPr/>
            </a:pPr>
            <a:endParaRPr kumimoji="0" lang="de-DE" sz="2000" b="0" i="0" u="none" strike="noStrike" kern="1200" cap="none" spc="0" normalizeH="0" baseline="0" noProof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/>
              <a:ea typeface="+mn-ea"/>
              <a:cs typeface="+mn-cs"/>
            </a:endParaRPr>
          </a:p>
        </p:txBody>
      </p:sp>
      <p:grpSp>
        <p:nvGrpSpPr>
          <p:cNvPr id="66" name="Gruppieren 65">
            <a:extLst>
              <a:ext uri="{FF2B5EF4-FFF2-40B4-BE49-F238E27FC236}">
                <a16:creationId xmlns:a16="http://schemas.microsoft.com/office/drawing/2014/main" id="{0A3365DB-0200-4739-9C38-0D3850B668D1}"/>
              </a:ext>
            </a:extLst>
          </p:cNvPr>
          <p:cNvGrpSpPr/>
          <p:nvPr/>
        </p:nvGrpSpPr>
        <p:grpSpPr>
          <a:xfrm>
            <a:off x="264292" y="5794124"/>
            <a:ext cx="1920000" cy="960002"/>
            <a:chOff x="30192" y="3612786"/>
            <a:chExt cx="1440000" cy="720000"/>
          </a:xfrm>
        </p:grpSpPr>
        <p:sp>
          <p:nvSpPr>
            <p:cNvPr id="79" name="Textfeld 78">
              <a:extLst>
                <a:ext uri="{FF2B5EF4-FFF2-40B4-BE49-F238E27FC236}">
                  <a16:creationId xmlns:a16="http://schemas.microsoft.com/office/drawing/2014/main" id="{F0526658-112F-47D2-8477-5B3C44B65299}"/>
                </a:ext>
              </a:extLst>
            </p:cNvPr>
            <p:cNvSpPr txBox="1"/>
            <p:nvPr/>
          </p:nvSpPr>
          <p:spPr>
            <a:xfrm>
              <a:off x="30192" y="3631591"/>
              <a:ext cx="1440000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400" b="0" i="0" u="none" strike="noStrike" kern="1200" cap="none" spc="0" normalizeH="0" baseline="0" noProof="0">
                  <a:ln>
                    <a:noFill/>
                  </a:ln>
                  <a:solidFill>
                    <a:srgbClr val="00446B"/>
                  </a:solidFill>
                  <a:effectLst/>
                  <a:uLnTx/>
                  <a:uFillTx/>
                  <a:latin typeface="Fago Pro"/>
                  <a:ea typeface="+mn-ea"/>
                  <a:cs typeface="+mn-cs"/>
                </a:rPr>
                <a:t>TYPICAL PRODUCTS</a:t>
              </a:r>
            </a:p>
          </p:txBody>
        </p:sp>
        <p:sp>
          <p:nvSpPr>
            <p:cNvPr id="80" name="Rechteck 79">
              <a:extLst>
                <a:ext uri="{FF2B5EF4-FFF2-40B4-BE49-F238E27FC236}">
                  <a16:creationId xmlns:a16="http://schemas.microsoft.com/office/drawing/2014/main" id="{CD737B83-2DDD-415F-8581-C37ACEA311CB}"/>
                </a:ext>
              </a:extLst>
            </p:cNvPr>
            <p:cNvSpPr/>
            <p:nvPr/>
          </p:nvSpPr>
          <p:spPr>
            <a:xfrm>
              <a:off x="30192" y="3612786"/>
              <a:ext cx="1440000" cy="720000"/>
            </a:xfrm>
            <a:prstGeom prst="rect">
              <a:avLst/>
            </a:prstGeom>
            <a:noFill/>
            <a:ln w="9525">
              <a:solidFill>
                <a:srgbClr val="003C6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/>
                <a:ea typeface="+mn-ea"/>
                <a:cs typeface="+mn-cs"/>
              </a:endParaRPr>
            </a:p>
          </p:txBody>
        </p:sp>
      </p:grpSp>
      <p:grpSp>
        <p:nvGrpSpPr>
          <p:cNvPr id="71" name="Gruppieren 70">
            <a:extLst>
              <a:ext uri="{FF2B5EF4-FFF2-40B4-BE49-F238E27FC236}">
                <a16:creationId xmlns:a16="http://schemas.microsoft.com/office/drawing/2014/main" id="{8F49AC4A-53CA-4E21-B2C4-E4A419A07757}"/>
              </a:ext>
            </a:extLst>
          </p:cNvPr>
          <p:cNvGrpSpPr/>
          <p:nvPr/>
        </p:nvGrpSpPr>
        <p:grpSpPr>
          <a:xfrm>
            <a:off x="2324226" y="5794112"/>
            <a:ext cx="2160000" cy="960000"/>
            <a:chOff x="1512203" y="3612787"/>
            <a:chExt cx="1620000" cy="720000"/>
          </a:xfrm>
        </p:grpSpPr>
        <p:sp>
          <p:nvSpPr>
            <p:cNvPr id="91" name="Textfeld 90">
              <a:extLst>
                <a:ext uri="{FF2B5EF4-FFF2-40B4-BE49-F238E27FC236}">
                  <a16:creationId xmlns:a16="http://schemas.microsoft.com/office/drawing/2014/main" id="{659757AC-EAC0-43FE-9741-545C57FB58B4}"/>
                </a:ext>
              </a:extLst>
            </p:cNvPr>
            <p:cNvSpPr txBox="1"/>
            <p:nvPr/>
          </p:nvSpPr>
          <p:spPr>
            <a:xfrm>
              <a:off x="1528540" y="3631593"/>
              <a:ext cx="1603663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400" b="0" i="0" u="none" strike="noStrike" kern="1200" cap="none" spc="0" normalizeH="0" baseline="0" noProof="0">
                  <a:ln>
                    <a:noFill/>
                  </a:ln>
                  <a:solidFill>
                    <a:srgbClr val="00446B"/>
                  </a:solidFill>
                  <a:effectLst/>
                  <a:uLnTx/>
                  <a:uFillTx/>
                  <a:latin typeface="Fago Pro"/>
                  <a:ea typeface="+mn-ea"/>
                  <a:cs typeface="+mn-cs"/>
                </a:rPr>
                <a:t>TYPICAL PROCESS</a:t>
              </a:r>
            </a:p>
          </p:txBody>
        </p:sp>
        <p:sp>
          <p:nvSpPr>
            <p:cNvPr id="100" name="Rechteck 99">
              <a:extLst>
                <a:ext uri="{FF2B5EF4-FFF2-40B4-BE49-F238E27FC236}">
                  <a16:creationId xmlns:a16="http://schemas.microsoft.com/office/drawing/2014/main" id="{2ABE592E-78D5-4ED0-905C-832C2C1F02EA}"/>
                </a:ext>
              </a:extLst>
            </p:cNvPr>
            <p:cNvSpPr/>
            <p:nvPr/>
          </p:nvSpPr>
          <p:spPr>
            <a:xfrm>
              <a:off x="1512203" y="3612787"/>
              <a:ext cx="1620000" cy="720000"/>
            </a:xfrm>
            <a:prstGeom prst="rect">
              <a:avLst/>
            </a:prstGeom>
            <a:noFill/>
            <a:ln w="9525">
              <a:solidFill>
                <a:srgbClr val="003C6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/>
                <a:ea typeface="+mn-ea"/>
                <a:cs typeface="+mn-cs"/>
              </a:endParaRPr>
            </a:p>
          </p:txBody>
        </p:sp>
      </p:grpSp>
      <p:grpSp>
        <p:nvGrpSpPr>
          <p:cNvPr id="107" name="Gruppieren 106">
            <a:extLst>
              <a:ext uri="{FF2B5EF4-FFF2-40B4-BE49-F238E27FC236}">
                <a16:creationId xmlns:a16="http://schemas.microsoft.com/office/drawing/2014/main" id="{8701CABA-7EE9-4D2E-B2D7-ED2B789A885F}"/>
              </a:ext>
            </a:extLst>
          </p:cNvPr>
          <p:cNvGrpSpPr/>
          <p:nvPr/>
        </p:nvGrpSpPr>
        <p:grpSpPr>
          <a:xfrm>
            <a:off x="4640424" y="5794112"/>
            <a:ext cx="2160000" cy="960000"/>
            <a:chOff x="1528539" y="3612787"/>
            <a:chExt cx="1620001" cy="720000"/>
          </a:xfrm>
        </p:grpSpPr>
        <p:sp>
          <p:nvSpPr>
            <p:cNvPr id="117" name="Textfeld 116">
              <a:extLst>
                <a:ext uri="{FF2B5EF4-FFF2-40B4-BE49-F238E27FC236}">
                  <a16:creationId xmlns:a16="http://schemas.microsoft.com/office/drawing/2014/main" id="{CC680A84-494D-47B5-8380-8C315538D8C3}"/>
                </a:ext>
              </a:extLst>
            </p:cNvPr>
            <p:cNvSpPr txBox="1"/>
            <p:nvPr/>
          </p:nvSpPr>
          <p:spPr>
            <a:xfrm>
              <a:off x="1528540" y="3631592"/>
              <a:ext cx="1620000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400" b="0" i="0" u="none" strike="noStrike" kern="1200" cap="none" spc="0" normalizeH="0" baseline="0" noProof="0">
                  <a:ln>
                    <a:noFill/>
                  </a:ln>
                  <a:solidFill>
                    <a:srgbClr val="00446B"/>
                  </a:solidFill>
                  <a:effectLst/>
                  <a:uLnTx/>
                  <a:uFillTx/>
                  <a:latin typeface="Fago Pro"/>
                  <a:ea typeface="+mn-ea"/>
                  <a:cs typeface="+mn-cs"/>
                </a:rPr>
                <a:t>REQUIREMENTS</a:t>
              </a:r>
              <a:endParaRPr kumimoji="0" lang="de-DE" sz="1000" b="0" i="0" u="none" strike="noStrike" kern="1200" cap="none" spc="0" normalizeH="0" baseline="0" noProof="0">
                <a:ln>
                  <a:noFill/>
                </a:ln>
                <a:solidFill>
                  <a:srgbClr val="00446B"/>
                </a:solidFill>
                <a:effectLst/>
                <a:uLnTx/>
                <a:uFillTx/>
                <a:latin typeface="Fago Pro"/>
                <a:ea typeface="+mn-ea"/>
                <a:cs typeface="+mn-cs"/>
              </a:endParaRPr>
            </a:p>
          </p:txBody>
        </p:sp>
        <p:sp>
          <p:nvSpPr>
            <p:cNvPr id="118" name="Rechteck 117">
              <a:extLst>
                <a:ext uri="{FF2B5EF4-FFF2-40B4-BE49-F238E27FC236}">
                  <a16:creationId xmlns:a16="http://schemas.microsoft.com/office/drawing/2014/main" id="{8D6AB909-1E9F-4D00-A608-CC8A93E89547}"/>
                </a:ext>
              </a:extLst>
            </p:cNvPr>
            <p:cNvSpPr/>
            <p:nvPr/>
          </p:nvSpPr>
          <p:spPr>
            <a:xfrm>
              <a:off x="1528539" y="3612787"/>
              <a:ext cx="1620001" cy="720000"/>
            </a:xfrm>
            <a:prstGeom prst="rect">
              <a:avLst/>
            </a:prstGeom>
            <a:noFill/>
            <a:ln w="9525">
              <a:solidFill>
                <a:srgbClr val="003C6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/>
                <a:ea typeface="+mn-ea"/>
                <a:cs typeface="+mn-cs"/>
              </a:endParaRPr>
            </a:p>
          </p:txBody>
        </p:sp>
      </p:grpSp>
      <p:grpSp>
        <p:nvGrpSpPr>
          <p:cNvPr id="423" name="Gruppieren 422">
            <a:extLst>
              <a:ext uri="{FF2B5EF4-FFF2-40B4-BE49-F238E27FC236}">
                <a16:creationId xmlns:a16="http://schemas.microsoft.com/office/drawing/2014/main" id="{E071DD09-C6FA-446F-8D58-0562C48B6B6D}"/>
              </a:ext>
            </a:extLst>
          </p:cNvPr>
          <p:cNvGrpSpPr/>
          <p:nvPr/>
        </p:nvGrpSpPr>
        <p:grpSpPr>
          <a:xfrm>
            <a:off x="7243004" y="6401005"/>
            <a:ext cx="1077130" cy="331820"/>
            <a:chOff x="30192" y="3612786"/>
            <a:chExt cx="1440000" cy="720000"/>
          </a:xfrm>
        </p:grpSpPr>
        <p:sp>
          <p:nvSpPr>
            <p:cNvPr id="424" name="Textfeld 423">
              <a:extLst>
                <a:ext uri="{FF2B5EF4-FFF2-40B4-BE49-F238E27FC236}">
                  <a16:creationId xmlns:a16="http://schemas.microsoft.com/office/drawing/2014/main" id="{1FBC6C75-80F2-4CB5-9D71-7CE4FD90CB43}"/>
                </a:ext>
              </a:extLst>
            </p:cNvPr>
            <p:cNvSpPr txBox="1"/>
            <p:nvPr/>
          </p:nvSpPr>
          <p:spPr>
            <a:xfrm>
              <a:off x="30192" y="3631590"/>
              <a:ext cx="1440000" cy="667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400" b="0" i="0" u="none" strike="noStrike" kern="1200" cap="none" spc="0" normalizeH="0" baseline="0" noProof="0">
                  <a:ln>
                    <a:noFill/>
                  </a:ln>
                  <a:solidFill>
                    <a:srgbClr val="00446B"/>
                  </a:solidFill>
                  <a:effectLst/>
                  <a:uLnTx/>
                  <a:uFillTx/>
                  <a:latin typeface="Fago Pro"/>
                  <a:ea typeface="+mn-ea"/>
                  <a:cs typeface="+mn-cs"/>
                </a:rPr>
                <a:t>SCHUNK ID</a:t>
              </a:r>
            </a:p>
          </p:txBody>
        </p:sp>
        <p:sp>
          <p:nvSpPr>
            <p:cNvPr id="425" name="Rechteck 424">
              <a:extLst>
                <a:ext uri="{FF2B5EF4-FFF2-40B4-BE49-F238E27FC236}">
                  <a16:creationId xmlns:a16="http://schemas.microsoft.com/office/drawing/2014/main" id="{D9AFB3F6-5735-4D68-9EB4-7CDB839AA7C2}"/>
                </a:ext>
              </a:extLst>
            </p:cNvPr>
            <p:cNvSpPr/>
            <p:nvPr/>
          </p:nvSpPr>
          <p:spPr>
            <a:xfrm>
              <a:off x="30192" y="3612786"/>
              <a:ext cx="1440000" cy="720000"/>
            </a:xfrm>
            <a:prstGeom prst="rect">
              <a:avLst/>
            </a:prstGeom>
            <a:noFill/>
            <a:ln w="9525">
              <a:solidFill>
                <a:srgbClr val="003C6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/>
                <a:ea typeface="+mn-ea"/>
                <a:cs typeface="+mn-cs"/>
              </a:endParaRPr>
            </a:p>
          </p:txBody>
        </p:sp>
      </p:grpSp>
      <p:sp>
        <p:nvSpPr>
          <p:cNvPr id="428" name="Rechteck 427">
            <a:extLst>
              <a:ext uri="{FF2B5EF4-FFF2-40B4-BE49-F238E27FC236}">
                <a16:creationId xmlns:a16="http://schemas.microsoft.com/office/drawing/2014/main" id="{B5D868DB-0B3C-4AD5-B6DA-096EFBDC34E7}"/>
              </a:ext>
            </a:extLst>
          </p:cNvPr>
          <p:cNvSpPr/>
          <p:nvPr/>
        </p:nvSpPr>
        <p:spPr>
          <a:xfrm>
            <a:off x="8390179" y="6401005"/>
            <a:ext cx="1713488" cy="331820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 w="952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600">
                <a:solidFill>
                  <a:schemeClr val="tx1"/>
                </a:solidFill>
              </a:rPr>
              <a:t>1499288</a:t>
            </a:r>
          </a:p>
        </p:txBody>
      </p:sp>
      <p:sp>
        <p:nvSpPr>
          <p:cNvPr id="2" name="AutoShape 2">
            <a:extLst>
              <a:ext uri="{FF2B5EF4-FFF2-40B4-BE49-F238E27FC236}">
                <a16:creationId xmlns:a16="http://schemas.microsoft.com/office/drawing/2014/main" id="{E4767794-DE45-4C4C-91A4-4C63C947346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ago Pro"/>
              <a:ea typeface="+mn-ea"/>
              <a:cs typeface="+mn-cs"/>
            </a:endParaRPr>
          </a:p>
        </p:txBody>
      </p: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6BD29091-58C4-BBFC-1D67-C85F43E8D439}"/>
              </a:ext>
            </a:extLst>
          </p:cNvPr>
          <p:cNvGrpSpPr/>
          <p:nvPr/>
        </p:nvGrpSpPr>
        <p:grpSpPr>
          <a:xfrm>
            <a:off x="3011613" y="6077285"/>
            <a:ext cx="807008" cy="645977"/>
            <a:chOff x="3923120" y="3907588"/>
            <a:chExt cx="807008" cy="645977"/>
          </a:xfrm>
        </p:grpSpPr>
        <p:pic>
          <p:nvPicPr>
            <p:cNvPr id="9" name="Grafik 8" descr="Ein Bild, das Screenshot, Reihe, Diagramm, Rechteck enthält.&#10;&#10;Beschreibung automatisch generiert.">
              <a:extLst>
                <a:ext uri="{FF2B5EF4-FFF2-40B4-BE49-F238E27FC236}">
                  <a16:creationId xmlns:a16="http://schemas.microsoft.com/office/drawing/2014/main" id="{44B42F77-D73E-CFAD-730F-ED97D70CE47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151655" y="3907588"/>
              <a:ext cx="349938" cy="504000"/>
            </a:xfrm>
            <a:prstGeom prst="rect">
              <a:avLst/>
            </a:prstGeom>
          </p:spPr>
        </p:pic>
        <p:sp>
          <p:nvSpPr>
            <p:cNvPr id="11" name="Textfeld 10">
              <a:extLst>
                <a:ext uri="{FF2B5EF4-FFF2-40B4-BE49-F238E27FC236}">
                  <a16:creationId xmlns:a16="http://schemas.microsoft.com/office/drawing/2014/main" id="{49C1EE4C-AE41-C838-13C4-4D5E3EBDE086}"/>
                </a:ext>
              </a:extLst>
            </p:cNvPr>
            <p:cNvSpPr txBox="1"/>
            <p:nvPr/>
          </p:nvSpPr>
          <p:spPr>
            <a:xfrm>
              <a:off x="3923120" y="4428915"/>
              <a:ext cx="807008" cy="12465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R="0" algn="ctr" defTabSz="914400" rtl="0" eaLnBrk="1" fontAlgn="auto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0"/>
                </a:spcAft>
                <a:buClr>
                  <a:srgbClr val="009EE0"/>
                </a:buClr>
                <a:buSzTx/>
                <a:tabLst/>
              </a:pPr>
              <a:r>
                <a:rPr kumimoji="0" lang="de-DE" sz="900" b="0" i="0" u="none" strike="noStrike" kern="1200" cap="none" spc="0" normalizeH="0" baseline="0" noProof="0">
                  <a:ln>
                    <a:noFill/>
                  </a:ln>
                  <a:solidFill>
                    <a:srgbClr val="003D6A"/>
                  </a:solidFill>
                  <a:effectLst/>
                  <a:uLnTx/>
                  <a:uFillTx/>
                  <a:ea typeface="+mn-ea"/>
                  <a:cs typeface="+mn-cs"/>
                </a:rPr>
                <a:t>TURNING</a:t>
              </a:r>
            </a:p>
          </p:txBody>
        </p:sp>
      </p:grpSp>
      <p:grpSp>
        <p:nvGrpSpPr>
          <p:cNvPr id="15" name="Gruppieren 14">
            <a:extLst>
              <a:ext uri="{FF2B5EF4-FFF2-40B4-BE49-F238E27FC236}">
                <a16:creationId xmlns:a16="http://schemas.microsoft.com/office/drawing/2014/main" id="{4145012C-4F4A-8A5E-9731-A7C183817650}"/>
              </a:ext>
            </a:extLst>
          </p:cNvPr>
          <p:cNvGrpSpPr/>
          <p:nvPr/>
        </p:nvGrpSpPr>
        <p:grpSpPr>
          <a:xfrm>
            <a:off x="4641271" y="6101503"/>
            <a:ext cx="807008" cy="616335"/>
            <a:chOff x="5251168" y="1601631"/>
            <a:chExt cx="807008" cy="616335"/>
          </a:xfrm>
        </p:grpSpPr>
        <p:pic>
          <p:nvPicPr>
            <p:cNvPr id="19" name="Grafik 18" descr="Einstellungen mit einfarbiger Füllung">
              <a:extLst>
                <a:ext uri="{FF2B5EF4-FFF2-40B4-BE49-F238E27FC236}">
                  <a16:creationId xmlns:a16="http://schemas.microsoft.com/office/drawing/2014/main" id="{5FAEAB71-45C4-0103-4B8A-313D7611347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16200000">
              <a:off x="5456481" y="1601631"/>
              <a:ext cx="396000" cy="396000"/>
            </a:xfrm>
            <a:prstGeom prst="rect">
              <a:avLst/>
            </a:prstGeom>
          </p:spPr>
        </p:pic>
        <p:sp>
          <p:nvSpPr>
            <p:cNvPr id="20" name="Textfeld 19">
              <a:extLst>
                <a:ext uri="{FF2B5EF4-FFF2-40B4-BE49-F238E27FC236}">
                  <a16:creationId xmlns:a16="http://schemas.microsoft.com/office/drawing/2014/main" id="{19356E4C-3383-B70D-A343-165E2148659E}"/>
                </a:ext>
              </a:extLst>
            </p:cNvPr>
            <p:cNvSpPr txBox="1"/>
            <p:nvPr/>
          </p:nvSpPr>
          <p:spPr>
            <a:xfrm>
              <a:off x="5251168" y="1968667"/>
              <a:ext cx="807008" cy="2492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R="0" algn="ctr" defTabSz="914400" rtl="0" eaLnBrk="1" fontAlgn="auto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0"/>
                </a:spcAft>
                <a:buClr>
                  <a:srgbClr val="009EE0"/>
                </a:buClr>
                <a:buSzTx/>
                <a:tabLst/>
              </a:pPr>
              <a:r>
                <a:rPr kumimoji="0" lang="de-DE" sz="900" b="0" i="0" u="none" strike="noStrike" kern="1200" cap="none" spc="0" normalizeH="0" baseline="0" noProof="0">
                  <a:ln>
                    <a:noFill/>
                  </a:ln>
                  <a:solidFill>
                    <a:srgbClr val="003D6A"/>
                  </a:solidFill>
                  <a:effectLst/>
                  <a:uLnTx/>
                  <a:uFillTx/>
                  <a:ea typeface="+mn-ea"/>
                  <a:cs typeface="+mn-cs"/>
                </a:rPr>
                <a:t>HIGH</a:t>
              </a:r>
              <a:br>
                <a:rPr kumimoji="0" lang="de-DE" sz="900" b="0" i="0" u="none" strike="noStrike" kern="1200" cap="none" spc="0" normalizeH="0" baseline="0" noProof="0">
                  <a:ln>
                    <a:noFill/>
                  </a:ln>
                  <a:solidFill>
                    <a:srgbClr val="003D6A"/>
                  </a:solidFill>
                  <a:effectLst/>
                  <a:uLnTx/>
                  <a:uFillTx/>
                  <a:ea typeface="+mn-ea"/>
                  <a:cs typeface="+mn-cs"/>
                </a:rPr>
              </a:br>
              <a:r>
                <a:rPr kumimoji="0" lang="de-DE" sz="900" b="0" i="0" u="none" strike="noStrike" kern="1200" cap="none" spc="0" normalizeH="0" baseline="0" noProof="0">
                  <a:ln>
                    <a:noFill/>
                  </a:ln>
                  <a:solidFill>
                    <a:srgbClr val="003D6A"/>
                  </a:solidFill>
                  <a:effectLst/>
                  <a:uLnTx/>
                  <a:uFillTx/>
                  <a:ea typeface="+mn-ea"/>
                  <a:cs typeface="+mn-cs"/>
                </a:rPr>
                <a:t>FLEXIBILITY</a:t>
              </a:r>
            </a:p>
          </p:txBody>
        </p:sp>
      </p:grpSp>
      <p:grpSp>
        <p:nvGrpSpPr>
          <p:cNvPr id="21" name="Gruppieren 20">
            <a:extLst>
              <a:ext uri="{FF2B5EF4-FFF2-40B4-BE49-F238E27FC236}">
                <a16:creationId xmlns:a16="http://schemas.microsoft.com/office/drawing/2014/main" id="{FFABEEEF-DEC1-E3C4-3815-405198FC03EC}"/>
              </a:ext>
            </a:extLst>
          </p:cNvPr>
          <p:cNvGrpSpPr/>
          <p:nvPr/>
        </p:nvGrpSpPr>
        <p:grpSpPr>
          <a:xfrm>
            <a:off x="5976931" y="6203602"/>
            <a:ext cx="823494" cy="513846"/>
            <a:chOff x="7556748" y="1701430"/>
            <a:chExt cx="823494" cy="513846"/>
          </a:xfrm>
        </p:grpSpPr>
        <p:sp>
          <p:nvSpPr>
            <p:cNvPr id="22" name="Pfeil: nach links und rechts 21">
              <a:extLst>
                <a:ext uri="{FF2B5EF4-FFF2-40B4-BE49-F238E27FC236}">
                  <a16:creationId xmlns:a16="http://schemas.microsoft.com/office/drawing/2014/main" id="{DDDC0F32-4851-B906-3917-2295EB6E79FE}"/>
                </a:ext>
              </a:extLst>
            </p:cNvPr>
            <p:cNvSpPr/>
            <p:nvPr/>
          </p:nvSpPr>
          <p:spPr>
            <a:xfrm>
              <a:off x="7731800" y="1701430"/>
              <a:ext cx="468000" cy="216000"/>
            </a:xfrm>
            <a:prstGeom prst="leftRightArrow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3" name="Textfeld 22">
              <a:extLst>
                <a:ext uri="{FF2B5EF4-FFF2-40B4-BE49-F238E27FC236}">
                  <a16:creationId xmlns:a16="http://schemas.microsoft.com/office/drawing/2014/main" id="{C5FAC3F3-F05A-56FD-FC57-3C0DE0BFA279}"/>
                </a:ext>
              </a:extLst>
            </p:cNvPr>
            <p:cNvSpPr txBox="1"/>
            <p:nvPr/>
          </p:nvSpPr>
          <p:spPr>
            <a:xfrm>
              <a:off x="7556748" y="1965977"/>
              <a:ext cx="823494" cy="2492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R="0" algn="ctr" defTabSz="914400" rtl="0" eaLnBrk="1" fontAlgn="auto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0"/>
                </a:spcAft>
                <a:buClr>
                  <a:srgbClr val="009EE0"/>
                </a:buClr>
                <a:buSzTx/>
                <a:tabLst/>
              </a:pPr>
              <a:r>
                <a:rPr kumimoji="0" lang="de-DE" sz="900" b="0" i="0" u="none" strike="noStrike" kern="1200" cap="none" spc="0" normalizeH="0" baseline="0" noProof="0">
                  <a:ln>
                    <a:noFill/>
                  </a:ln>
                  <a:solidFill>
                    <a:srgbClr val="003D6A"/>
                  </a:solidFill>
                  <a:effectLst/>
                  <a:uLnTx/>
                  <a:uFillTx/>
                  <a:ea typeface="+mn-ea"/>
                  <a:cs typeface="+mn-cs"/>
                </a:rPr>
                <a:t>LARGE CLAMPING RANGE</a:t>
              </a:r>
            </a:p>
          </p:txBody>
        </p:sp>
      </p:grpSp>
      <p:grpSp>
        <p:nvGrpSpPr>
          <p:cNvPr id="24" name="Gruppieren 23">
            <a:extLst>
              <a:ext uri="{FF2B5EF4-FFF2-40B4-BE49-F238E27FC236}">
                <a16:creationId xmlns:a16="http://schemas.microsoft.com/office/drawing/2014/main" id="{18FBFC54-13AF-6B13-1072-ECB2F26915AD}"/>
              </a:ext>
            </a:extLst>
          </p:cNvPr>
          <p:cNvGrpSpPr/>
          <p:nvPr/>
        </p:nvGrpSpPr>
        <p:grpSpPr>
          <a:xfrm>
            <a:off x="403123" y="6111309"/>
            <a:ext cx="807008" cy="480439"/>
            <a:chOff x="6565958" y="2859010"/>
            <a:chExt cx="807008" cy="480439"/>
          </a:xfrm>
        </p:grpSpPr>
        <p:sp>
          <p:nvSpPr>
            <p:cNvPr id="25" name="Kreis: nicht ausgefüllt 24">
              <a:extLst>
                <a:ext uri="{FF2B5EF4-FFF2-40B4-BE49-F238E27FC236}">
                  <a16:creationId xmlns:a16="http://schemas.microsoft.com/office/drawing/2014/main" id="{0BAB8E5C-5FA4-AF19-FC74-33D9C722B2D9}"/>
                </a:ext>
              </a:extLst>
            </p:cNvPr>
            <p:cNvSpPr/>
            <p:nvPr/>
          </p:nvSpPr>
          <p:spPr>
            <a:xfrm>
              <a:off x="6807462" y="2859010"/>
              <a:ext cx="324000" cy="324000"/>
            </a:xfrm>
            <a:prstGeom prst="donut">
              <a:avLst>
                <a:gd name="adj" fmla="val 7959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tx1"/>
                </a:solidFill>
              </a:endParaRPr>
            </a:p>
          </p:txBody>
        </p:sp>
        <p:sp>
          <p:nvSpPr>
            <p:cNvPr id="26" name="Textfeld 25">
              <a:extLst>
                <a:ext uri="{FF2B5EF4-FFF2-40B4-BE49-F238E27FC236}">
                  <a16:creationId xmlns:a16="http://schemas.microsoft.com/office/drawing/2014/main" id="{8EB125FE-AC4F-48A0-89C8-D4805BCEBCD5}"/>
                </a:ext>
              </a:extLst>
            </p:cNvPr>
            <p:cNvSpPr txBox="1"/>
            <p:nvPr/>
          </p:nvSpPr>
          <p:spPr>
            <a:xfrm>
              <a:off x="6565958" y="3214799"/>
              <a:ext cx="807008" cy="12465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R="0" algn="ctr" defTabSz="914400" rtl="0" eaLnBrk="1" fontAlgn="auto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0"/>
                </a:spcAft>
                <a:buClr>
                  <a:srgbClr val="009EE0"/>
                </a:buClr>
                <a:buSzTx/>
                <a:tabLst/>
              </a:pPr>
              <a:r>
                <a:rPr kumimoji="0" lang="de-DE" sz="900" b="0" i="0" u="none" strike="noStrike" kern="1200" cap="none" spc="0" normalizeH="0" baseline="0" noProof="0">
                  <a:ln>
                    <a:noFill/>
                  </a:ln>
                  <a:solidFill>
                    <a:srgbClr val="003D6A"/>
                  </a:solidFill>
                  <a:effectLst/>
                  <a:uLnTx/>
                  <a:uFillTx/>
                  <a:ea typeface="+mn-ea"/>
                  <a:cs typeface="+mn-cs"/>
                </a:rPr>
                <a:t>THIN-WALLED</a:t>
              </a:r>
            </a:p>
          </p:txBody>
        </p:sp>
      </p:grpSp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3EE2143F-5D96-3B83-331D-AD0A3C2F3DB9}"/>
              </a:ext>
            </a:extLst>
          </p:cNvPr>
          <p:cNvGrpSpPr/>
          <p:nvPr/>
        </p:nvGrpSpPr>
        <p:grpSpPr>
          <a:xfrm>
            <a:off x="1233498" y="6077285"/>
            <a:ext cx="807008" cy="508819"/>
            <a:chOff x="10473810" y="2826273"/>
            <a:chExt cx="807008" cy="508819"/>
          </a:xfrm>
        </p:grpSpPr>
        <p:pic>
          <p:nvPicPr>
            <p:cNvPr id="10" name="Grafik 9" descr="Auto mit einfarbiger Füllung">
              <a:extLst>
                <a:ext uri="{FF2B5EF4-FFF2-40B4-BE49-F238E27FC236}">
                  <a16:creationId xmlns:a16="http://schemas.microsoft.com/office/drawing/2014/main" id="{24EA2F9F-49D9-E749-D8D2-B545CDF5C48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0676589" y="2826273"/>
              <a:ext cx="396000" cy="396000"/>
            </a:xfrm>
            <a:prstGeom prst="rect">
              <a:avLst/>
            </a:prstGeom>
          </p:spPr>
        </p:pic>
        <p:sp>
          <p:nvSpPr>
            <p:cNvPr id="12" name="Textfeld 11">
              <a:extLst>
                <a:ext uri="{FF2B5EF4-FFF2-40B4-BE49-F238E27FC236}">
                  <a16:creationId xmlns:a16="http://schemas.microsoft.com/office/drawing/2014/main" id="{2DEFBD91-FF42-A659-C24E-7DCA239D1AC0}"/>
                </a:ext>
              </a:extLst>
            </p:cNvPr>
            <p:cNvSpPr txBox="1"/>
            <p:nvPr/>
          </p:nvSpPr>
          <p:spPr>
            <a:xfrm>
              <a:off x="10473810" y="3210442"/>
              <a:ext cx="807008" cy="12465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R="0" algn="ctr" defTabSz="914400" rtl="0" eaLnBrk="1" fontAlgn="auto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0"/>
                </a:spcAft>
                <a:buClr>
                  <a:srgbClr val="009EE0"/>
                </a:buClr>
                <a:buSzTx/>
                <a:tabLst/>
              </a:pPr>
              <a:r>
                <a:rPr kumimoji="0" lang="de-DE" sz="900" b="0" i="0" u="none" strike="noStrike" kern="1200" cap="none" spc="0" normalizeH="0" baseline="0" noProof="0">
                  <a:ln>
                    <a:noFill/>
                  </a:ln>
                  <a:solidFill>
                    <a:srgbClr val="003D6A"/>
                  </a:solidFill>
                  <a:effectLst/>
                  <a:uLnTx/>
                  <a:uFillTx/>
                  <a:ea typeface="+mn-ea"/>
                  <a:cs typeface="+mn-cs"/>
                </a:rPr>
                <a:t>Automotive</a:t>
              </a:r>
            </a:p>
          </p:txBody>
        </p:sp>
      </p:grpSp>
      <p:grpSp>
        <p:nvGrpSpPr>
          <p:cNvPr id="13" name="Gruppieren 12">
            <a:extLst>
              <a:ext uri="{FF2B5EF4-FFF2-40B4-BE49-F238E27FC236}">
                <a16:creationId xmlns:a16="http://schemas.microsoft.com/office/drawing/2014/main" id="{B57747E3-F687-3512-3F99-C4953CB1A1DD}"/>
              </a:ext>
            </a:extLst>
          </p:cNvPr>
          <p:cNvGrpSpPr/>
          <p:nvPr/>
        </p:nvGrpSpPr>
        <p:grpSpPr>
          <a:xfrm>
            <a:off x="5288992" y="6090475"/>
            <a:ext cx="807008" cy="621060"/>
            <a:chOff x="9194964" y="1596795"/>
            <a:chExt cx="807008" cy="621060"/>
          </a:xfrm>
        </p:grpSpPr>
        <p:pic>
          <p:nvPicPr>
            <p:cNvPr id="14" name="Grafik 13" descr="Lupe mit einfarbiger Füllung">
              <a:extLst>
                <a:ext uri="{FF2B5EF4-FFF2-40B4-BE49-F238E27FC236}">
                  <a16:creationId xmlns:a16="http://schemas.microsoft.com/office/drawing/2014/main" id="{057EC032-8657-58E7-FF57-3BBA54FF17E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9410864" y="1596795"/>
              <a:ext cx="396000" cy="396000"/>
            </a:xfrm>
            <a:prstGeom prst="rect">
              <a:avLst/>
            </a:prstGeom>
          </p:spPr>
        </p:pic>
        <p:sp>
          <p:nvSpPr>
            <p:cNvPr id="16" name="Textfeld 15">
              <a:extLst>
                <a:ext uri="{FF2B5EF4-FFF2-40B4-BE49-F238E27FC236}">
                  <a16:creationId xmlns:a16="http://schemas.microsoft.com/office/drawing/2014/main" id="{B92C0A9F-3A67-E83B-A71C-BE8F3351EFFF}"/>
                </a:ext>
              </a:extLst>
            </p:cNvPr>
            <p:cNvSpPr txBox="1"/>
            <p:nvPr/>
          </p:nvSpPr>
          <p:spPr>
            <a:xfrm>
              <a:off x="9194964" y="1968556"/>
              <a:ext cx="807008" cy="2492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R="0" algn="ctr" defTabSz="914400" rtl="0" eaLnBrk="1" fontAlgn="auto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0"/>
                </a:spcAft>
                <a:buClr>
                  <a:srgbClr val="009EE0"/>
                </a:buClr>
                <a:buSzTx/>
                <a:tabLst/>
              </a:pPr>
              <a:r>
                <a:rPr kumimoji="0" lang="de-DE" sz="900" b="0" i="0" u="none" strike="noStrike" kern="1200" cap="none" spc="0" normalizeH="0" baseline="0" noProof="0">
                  <a:ln>
                    <a:noFill/>
                  </a:ln>
                  <a:solidFill>
                    <a:srgbClr val="003D6A"/>
                  </a:solidFill>
                  <a:effectLst/>
                  <a:uLnTx/>
                  <a:uFillTx/>
                  <a:ea typeface="+mn-ea"/>
                  <a:cs typeface="+mn-cs"/>
                </a:rPr>
                <a:t>HIGH</a:t>
              </a:r>
              <a:br>
                <a:rPr kumimoji="0" lang="de-DE" sz="900" b="0" i="0" u="none" strike="noStrike" kern="1200" cap="none" spc="0" normalizeH="0" baseline="0" noProof="0">
                  <a:ln>
                    <a:noFill/>
                  </a:ln>
                  <a:solidFill>
                    <a:srgbClr val="003D6A"/>
                  </a:solidFill>
                  <a:effectLst/>
                  <a:uLnTx/>
                  <a:uFillTx/>
                  <a:ea typeface="+mn-ea"/>
                  <a:cs typeface="+mn-cs"/>
                </a:rPr>
              </a:br>
              <a:r>
                <a:rPr kumimoji="0" lang="de-DE" sz="900" b="0" i="0" u="none" strike="noStrike" kern="1200" cap="none" spc="0" normalizeH="0" baseline="0" noProof="0">
                  <a:ln>
                    <a:noFill/>
                  </a:ln>
                  <a:solidFill>
                    <a:srgbClr val="003D6A"/>
                  </a:solidFill>
                  <a:effectLst/>
                  <a:uLnTx/>
                  <a:uFillTx/>
                  <a:ea typeface="+mn-ea"/>
                  <a:cs typeface="+mn-cs"/>
                </a:rPr>
                <a:t>PRECISION</a:t>
              </a: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AC9801CF-1061-08F7-25FD-593971E24FA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339811" y="1323204"/>
            <a:ext cx="7486134" cy="4201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224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BAF8DE-3764-F6E5-5AD3-639CA33293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579F6BC8-053A-3337-301C-1C4AEC78D5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1188" y="619107"/>
            <a:ext cx="9391338" cy="1020318"/>
          </a:xfrm>
        </p:spPr>
        <p:txBody>
          <a:bodyPr/>
          <a:lstStyle/>
          <a:p>
            <a:r>
              <a:rPr lang="de-DE" dirty="0">
                <a:latin typeface="Fago Pro"/>
              </a:rPr>
              <a:t>Hydraulisches Dehnspannfutter</a:t>
            </a:r>
            <a:br>
              <a:rPr lang="de-DE" dirty="0">
                <a:latin typeface="Fago Pro"/>
              </a:rPr>
            </a:br>
            <a:r>
              <a:rPr lang="de-DE" sz="2400" b="0" dirty="0">
                <a:latin typeface="Fago Pro"/>
              </a:rPr>
              <a:t>Spannen von Rotationsteilen</a:t>
            </a:r>
            <a:endParaRPr lang="de-DE" sz="2400" b="0" dirty="0">
              <a:highlight>
                <a:srgbClr val="FF0000"/>
              </a:highlight>
            </a:endParaRP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C5827E2B-C24F-EBFD-45B5-2F1F70F8C70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 vert="horz" lIns="0" tIns="0" rIns="0" bIns="0" rtlCol="0" anchor="t">
            <a:noAutofit/>
          </a:bodyPr>
          <a:lstStyle/>
          <a:p>
            <a:r>
              <a:rPr lang="de-DE">
                <a:latin typeface="Fago Pro"/>
              </a:rPr>
              <a:t>SCHUNK Engineering</a:t>
            </a:r>
            <a:endParaRPr lang="en-US"/>
          </a:p>
        </p:txBody>
      </p:sp>
      <p:sp>
        <p:nvSpPr>
          <p:cNvPr id="102" name="Foliennummernplatzhalter 2">
            <a:extLst>
              <a:ext uri="{FF2B5EF4-FFF2-40B4-BE49-F238E27FC236}">
                <a16:creationId xmlns:a16="http://schemas.microsoft.com/office/drawing/2014/main" id="{50199839-6F18-23A4-B058-2D79BAF92A8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244942" y="6384353"/>
            <a:ext cx="612095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F7D4EC-FAF2-48D2-B8E5-457915FC50F3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 panose="02000506040000020004" pitchFamily="50" charset="0"/>
              <a:ea typeface="+mn-ea"/>
              <a:cs typeface="+mn-cs"/>
            </a:endParaRPr>
          </a:p>
        </p:txBody>
      </p:sp>
      <p:sp>
        <p:nvSpPr>
          <p:cNvPr id="95" name="Textfeld 94">
            <a:extLst>
              <a:ext uri="{FF2B5EF4-FFF2-40B4-BE49-F238E27FC236}">
                <a16:creationId xmlns:a16="http://schemas.microsoft.com/office/drawing/2014/main" id="{802BAF38-ECF5-5259-BB7E-4A4432707C44}"/>
              </a:ext>
            </a:extLst>
          </p:cNvPr>
          <p:cNvSpPr txBox="1"/>
          <p:nvPr/>
        </p:nvSpPr>
        <p:spPr>
          <a:xfrm>
            <a:off x="7028329" y="1608062"/>
            <a:ext cx="5135051" cy="495520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2900" indent="-342900"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defRPr/>
            </a:pPr>
            <a:r>
              <a:rPr lang="de-DE" sz="2000" b="1">
                <a:solidFill>
                  <a:srgbClr val="003D6A"/>
                </a:solidFill>
                <a:latin typeface="Fago Pro"/>
              </a:rPr>
              <a:t>Rundlaufgenauigkeit </a:t>
            </a:r>
            <a:br>
              <a:rPr lang="de-DE" sz="20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Fago Pro"/>
              </a:rPr>
            </a:br>
            <a:r>
              <a:rPr lang="de-DE" sz="1600">
                <a:solidFill>
                  <a:srgbClr val="003D6A"/>
                </a:solidFill>
                <a:latin typeface="Fago Pro"/>
              </a:rPr>
              <a:t>Rundlaufgenauigkeit von &lt; 0,005 mm</a:t>
            </a:r>
          </a:p>
          <a:p>
            <a:pPr marL="342900" indent="-342900"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defRPr/>
            </a:pPr>
            <a:endParaRPr lang="de-DE" sz="1600" i="0" u="none" strike="noStrike" kern="1200" cap="none" spc="0" normalizeH="0" baseline="0" noProof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/>
            </a:endParaRPr>
          </a:p>
          <a:p>
            <a:pPr marL="342900" indent="-342900"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defRPr/>
            </a:pPr>
            <a:r>
              <a:rPr lang="de-DE" sz="2000" b="1">
                <a:solidFill>
                  <a:srgbClr val="003D6A"/>
                </a:solidFill>
                <a:latin typeface="Fago Pro"/>
              </a:rPr>
              <a:t>Bis zu 5 kN Spannkraft</a:t>
            </a:r>
            <a:br>
              <a:rPr lang="de-DE" sz="2000" b="1">
                <a:solidFill>
                  <a:srgbClr val="003D6A"/>
                </a:solidFill>
                <a:latin typeface="Fago Pro"/>
              </a:rPr>
            </a:br>
            <a:r>
              <a:rPr lang="de-DE" sz="1600">
                <a:solidFill>
                  <a:srgbClr val="003D6A"/>
                </a:solidFill>
                <a:latin typeface="Fago Pro"/>
              </a:rPr>
              <a:t>Dabei bis zu 80 </a:t>
            </a:r>
            <a:r>
              <a:rPr lang="de-DE" sz="1600" err="1">
                <a:solidFill>
                  <a:srgbClr val="003D6A"/>
                </a:solidFill>
                <a:latin typeface="Fago Pro"/>
              </a:rPr>
              <a:t>Nm</a:t>
            </a:r>
            <a:r>
              <a:rPr lang="de-DE" sz="1600">
                <a:solidFill>
                  <a:srgbClr val="003D6A"/>
                </a:solidFill>
                <a:latin typeface="Fago Pro"/>
              </a:rPr>
              <a:t> Drehmoment übertragbar</a:t>
            </a:r>
            <a:endParaRPr lang="de-DE" sz="2000" b="1" i="0" u="none" strike="noStrike" kern="1200" cap="none" spc="0" normalizeH="0" baseline="0" noProof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/>
            </a:endParaRPr>
          </a:p>
          <a:p>
            <a:pPr marL="342900" indent="-342900"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defRPr/>
            </a:pPr>
            <a:endParaRPr lang="de-DE" sz="1600">
              <a:solidFill>
                <a:srgbClr val="003D6A"/>
              </a:solidFill>
              <a:latin typeface="Fago Pro"/>
            </a:endParaRPr>
          </a:p>
          <a:p>
            <a:pPr marL="342900" indent="-342900"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defRPr/>
            </a:pPr>
            <a:r>
              <a:rPr lang="de-DE" sz="2000" b="1">
                <a:solidFill>
                  <a:srgbClr val="003D6A"/>
                </a:solidFill>
                <a:latin typeface="Fago Pro"/>
              </a:rPr>
              <a:t>Hohe Prozesssicherheit</a:t>
            </a:r>
            <a:br>
              <a:rPr lang="de-DE" sz="20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Fago Pro"/>
              </a:rPr>
            </a:br>
            <a:r>
              <a:rPr lang="de-DE" sz="1600">
                <a:solidFill>
                  <a:srgbClr val="003D6A"/>
                </a:solidFill>
                <a:latin typeface="Fago Pro"/>
              </a:rPr>
              <a:t>Durch Vibrationsdämpfung</a:t>
            </a:r>
            <a:endParaRPr lang="de-DE" sz="2000" b="1" i="0" u="none" strike="noStrike" kern="1200" cap="none" spc="0" normalizeH="0" baseline="0" noProof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/>
            </a:endParaRPr>
          </a:p>
          <a:p>
            <a:pPr>
              <a:buClr>
                <a:srgbClr val="009EE0"/>
              </a:buClr>
              <a:buSzPct val="100000"/>
              <a:defRPr/>
            </a:pPr>
            <a:endParaRPr lang="de-DE" sz="2000" b="1">
              <a:solidFill>
                <a:srgbClr val="003D6A"/>
              </a:solidFill>
              <a:latin typeface="Fago Pro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tabLst/>
              <a:defRPr/>
            </a:pPr>
            <a:r>
              <a:rPr lang="de-DE" sz="2000" b="1">
                <a:solidFill>
                  <a:srgbClr val="003D6A"/>
                </a:solidFill>
                <a:latin typeface="Fago Pro"/>
              </a:rPr>
              <a:t>Kompetentes</a:t>
            </a:r>
            <a:r>
              <a:rPr kumimoji="0" lang="de-DE" sz="2000" b="1" i="0" u="none" strike="noStrike" kern="1200" cap="none" spc="0" normalizeH="0" baseline="0" noProof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 Projektierungsteam</a:t>
            </a:r>
            <a:br>
              <a:rPr lang="de-DE" sz="20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Fago Pro"/>
              </a:rPr>
            </a:br>
            <a:r>
              <a:rPr kumimoji="0" lang="de-DE" sz="1600" b="0" i="0" u="none" strike="noStrike" kern="1200" cap="none" spc="0" normalizeH="0" baseline="0" noProof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Auslegung, Konstruktion und Montage durch SCHUNK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tabLst/>
              <a:defRPr/>
            </a:pPr>
            <a:endParaRPr kumimoji="0" lang="de-DE" sz="1600" b="0" i="0" u="none" strike="noStrike" kern="1200" cap="none" spc="0" normalizeH="0" baseline="0" noProof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tabLst/>
              <a:defRPr/>
            </a:pPr>
            <a:r>
              <a:rPr lang="de-DE" sz="2000" b="1">
                <a:solidFill>
                  <a:srgbClr val="003D6A"/>
                </a:solidFill>
                <a:latin typeface="Fago Pro"/>
              </a:rPr>
              <a:t>Lösungskompetenz aus einer Hand</a:t>
            </a:r>
            <a:br>
              <a:rPr lang="de-DE" sz="20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Fago Pro"/>
              </a:rPr>
            </a:br>
            <a:r>
              <a:rPr lang="de-DE" sz="1600">
                <a:solidFill>
                  <a:srgbClr val="003D6A"/>
                </a:solidFill>
                <a:latin typeface="Fago Pro"/>
              </a:rPr>
              <a:t>Automation und Spanntechnik</a:t>
            </a:r>
            <a:endParaRPr lang="de-DE" sz="1600" b="0" i="0" u="none" strike="noStrike" kern="1200" cap="none" spc="0" normalizeH="0" baseline="0" noProof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tabLst/>
              <a:defRPr/>
            </a:pPr>
            <a:endParaRPr kumimoji="0" lang="de-DE" sz="1600" b="0" i="0" u="none" strike="noStrike" kern="1200" cap="none" spc="0" normalizeH="0" baseline="0" noProof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tabLst/>
              <a:defRPr/>
            </a:pPr>
            <a:endParaRPr kumimoji="0" lang="de-DE" sz="1600" b="0" i="0" u="none" strike="noStrike" kern="1200" cap="none" spc="0" normalizeH="0" baseline="0" noProof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tabLst/>
              <a:defRPr/>
            </a:pPr>
            <a:endParaRPr kumimoji="0" lang="de-DE" sz="2000" b="0" i="0" u="none" strike="noStrike" kern="1200" cap="none" spc="0" normalizeH="0" baseline="0" noProof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/>
              <a:ea typeface="+mn-ea"/>
              <a:cs typeface="+mn-cs"/>
            </a:endParaRPr>
          </a:p>
        </p:txBody>
      </p:sp>
      <p:grpSp>
        <p:nvGrpSpPr>
          <p:cNvPr id="66" name="Gruppieren 65">
            <a:extLst>
              <a:ext uri="{FF2B5EF4-FFF2-40B4-BE49-F238E27FC236}">
                <a16:creationId xmlns:a16="http://schemas.microsoft.com/office/drawing/2014/main" id="{8A6B8C26-39FC-4A22-79AB-6F4AFF0B7E96}"/>
              </a:ext>
            </a:extLst>
          </p:cNvPr>
          <p:cNvGrpSpPr/>
          <p:nvPr/>
        </p:nvGrpSpPr>
        <p:grpSpPr>
          <a:xfrm>
            <a:off x="264292" y="5794124"/>
            <a:ext cx="1920000" cy="960002"/>
            <a:chOff x="30192" y="3612786"/>
            <a:chExt cx="1440000" cy="720000"/>
          </a:xfrm>
        </p:grpSpPr>
        <p:sp>
          <p:nvSpPr>
            <p:cNvPr id="79" name="Textfeld 78">
              <a:extLst>
                <a:ext uri="{FF2B5EF4-FFF2-40B4-BE49-F238E27FC236}">
                  <a16:creationId xmlns:a16="http://schemas.microsoft.com/office/drawing/2014/main" id="{E0C0BB38-6A3A-8E1D-1A79-B2568B84C395}"/>
                </a:ext>
              </a:extLst>
            </p:cNvPr>
            <p:cNvSpPr txBox="1"/>
            <p:nvPr/>
          </p:nvSpPr>
          <p:spPr>
            <a:xfrm>
              <a:off x="30192" y="3631591"/>
              <a:ext cx="1440000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400" b="0" i="0" u="none" strike="noStrike" kern="1200" cap="none" spc="0" normalizeH="0" baseline="0" noProof="0">
                  <a:ln>
                    <a:noFill/>
                  </a:ln>
                  <a:solidFill>
                    <a:srgbClr val="00446B"/>
                  </a:solidFill>
                  <a:effectLst/>
                  <a:uLnTx/>
                  <a:uFillTx/>
                  <a:latin typeface="Fago Pro"/>
                  <a:ea typeface="+mn-ea"/>
                  <a:cs typeface="+mn-cs"/>
                </a:rPr>
                <a:t>TYPICAL PRODUCTS</a:t>
              </a:r>
            </a:p>
          </p:txBody>
        </p:sp>
        <p:sp>
          <p:nvSpPr>
            <p:cNvPr id="80" name="Rechteck 79">
              <a:extLst>
                <a:ext uri="{FF2B5EF4-FFF2-40B4-BE49-F238E27FC236}">
                  <a16:creationId xmlns:a16="http://schemas.microsoft.com/office/drawing/2014/main" id="{77AD6602-5250-21AE-BBE0-68C870F22080}"/>
                </a:ext>
              </a:extLst>
            </p:cNvPr>
            <p:cNvSpPr/>
            <p:nvPr/>
          </p:nvSpPr>
          <p:spPr>
            <a:xfrm>
              <a:off x="30192" y="3612786"/>
              <a:ext cx="1440000" cy="720000"/>
            </a:xfrm>
            <a:prstGeom prst="rect">
              <a:avLst/>
            </a:prstGeom>
            <a:noFill/>
            <a:ln w="9525">
              <a:solidFill>
                <a:srgbClr val="003C6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/>
                <a:ea typeface="+mn-ea"/>
                <a:cs typeface="+mn-cs"/>
              </a:endParaRPr>
            </a:p>
          </p:txBody>
        </p:sp>
      </p:grpSp>
      <p:grpSp>
        <p:nvGrpSpPr>
          <p:cNvPr id="71" name="Gruppieren 70">
            <a:extLst>
              <a:ext uri="{FF2B5EF4-FFF2-40B4-BE49-F238E27FC236}">
                <a16:creationId xmlns:a16="http://schemas.microsoft.com/office/drawing/2014/main" id="{9E03BBB7-390A-C597-B900-047553BF6914}"/>
              </a:ext>
            </a:extLst>
          </p:cNvPr>
          <p:cNvGrpSpPr/>
          <p:nvPr/>
        </p:nvGrpSpPr>
        <p:grpSpPr>
          <a:xfrm>
            <a:off x="2324226" y="5794112"/>
            <a:ext cx="2160000" cy="960000"/>
            <a:chOff x="1512203" y="3612787"/>
            <a:chExt cx="1620000" cy="720000"/>
          </a:xfrm>
        </p:grpSpPr>
        <p:sp>
          <p:nvSpPr>
            <p:cNvPr id="91" name="Textfeld 90">
              <a:extLst>
                <a:ext uri="{FF2B5EF4-FFF2-40B4-BE49-F238E27FC236}">
                  <a16:creationId xmlns:a16="http://schemas.microsoft.com/office/drawing/2014/main" id="{1821B755-5D91-F915-CEF5-A3EDC384EACD}"/>
                </a:ext>
              </a:extLst>
            </p:cNvPr>
            <p:cNvSpPr txBox="1"/>
            <p:nvPr/>
          </p:nvSpPr>
          <p:spPr>
            <a:xfrm>
              <a:off x="1528540" y="3631593"/>
              <a:ext cx="1603663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400" b="0" i="0" u="none" strike="noStrike" kern="1200" cap="none" spc="0" normalizeH="0" baseline="0" noProof="0">
                  <a:ln>
                    <a:noFill/>
                  </a:ln>
                  <a:solidFill>
                    <a:srgbClr val="00446B"/>
                  </a:solidFill>
                  <a:effectLst/>
                  <a:uLnTx/>
                  <a:uFillTx/>
                  <a:latin typeface="Fago Pro"/>
                  <a:ea typeface="+mn-ea"/>
                  <a:cs typeface="+mn-cs"/>
                </a:rPr>
                <a:t>TYPICAL PROCESS</a:t>
              </a:r>
            </a:p>
          </p:txBody>
        </p:sp>
        <p:sp>
          <p:nvSpPr>
            <p:cNvPr id="100" name="Rechteck 99">
              <a:extLst>
                <a:ext uri="{FF2B5EF4-FFF2-40B4-BE49-F238E27FC236}">
                  <a16:creationId xmlns:a16="http://schemas.microsoft.com/office/drawing/2014/main" id="{1261DDC3-EF32-2CC1-240D-8DA65D6D84B1}"/>
                </a:ext>
              </a:extLst>
            </p:cNvPr>
            <p:cNvSpPr/>
            <p:nvPr/>
          </p:nvSpPr>
          <p:spPr>
            <a:xfrm>
              <a:off x="1512203" y="3612787"/>
              <a:ext cx="1620000" cy="720000"/>
            </a:xfrm>
            <a:prstGeom prst="rect">
              <a:avLst/>
            </a:prstGeom>
            <a:noFill/>
            <a:ln w="9525">
              <a:solidFill>
                <a:srgbClr val="003C6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/>
                <a:ea typeface="+mn-ea"/>
                <a:cs typeface="+mn-cs"/>
              </a:endParaRPr>
            </a:p>
          </p:txBody>
        </p:sp>
      </p:grpSp>
      <p:grpSp>
        <p:nvGrpSpPr>
          <p:cNvPr id="107" name="Gruppieren 106">
            <a:extLst>
              <a:ext uri="{FF2B5EF4-FFF2-40B4-BE49-F238E27FC236}">
                <a16:creationId xmlns:a16="http://schemas.microsoft.com/office/drawing/2014/main" id="{E47A113D-7A5C-D11C-2704-3F05E75C0612}"/>
              </a:ext>
            </a:extLst>
          </p:cNvPr>
          <p:cNvGrpSpPr/>
          <p:nvPr/>
        </p:nvGrpSpPr>
        <p:grpSpPr>
          <a:xfrm>
            <a:off x="4640424" y="5794112"/>
            <a:ext cx="2160000" cy="960000"/>
            <a:chOff x="1528539" y="3612787"/>
            <a:chExt cx="1620001" cy="720000"/>
          </a:xfrm>
        </p:grpSpPr>
        <p:sp>
          <p:nvSpPr>
            <p:cNvPr id="117" name="Textfeld 116">
              <a:extLst>
                <a:ext uri="{FF2B5EF4-FFF2-40B4-BE49-F238E27FC236}">
                  <a16:creationId xmlns:a16="http://schemas.microsoft.com/office/drawing/2014/main" id="{CC00934F-4AB5-4CA4-B234-7AB90E4E40C2}"/>
                </a:ext>
              </a:extLst>
            </p:cNvPr>
            <p:cNvSpPr txBox="1"/>
            <p:nvPr/>
          </p:nvSpPr>
          <p:spPr>
            <a:xfrm>
              <a:off x="1528540" y="3631592"/>
              <a:ext cx="1620000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400" b="0" i="0" u="none" strike="noStrike" kern="1200" cap="none" spc="0" normalizeH="0" baseline="0" noProof="0">
                  <a:ln>
                    <a:noFill/>
                  </a:ln>
                  <a:solidFill>
                    <a:srgbClr val="00446B"/>
                  </a:solidFill>
                  <a:effectLst/>
                  <a:uLnTx/>
                  <a:uFillTx/>
                  <a:latin typeface="Fago Pro"/>
                  <a:ea typeface="+mn-ea"/>
                  <a:cs typeface="+mn-cs"/>
                </a:rPr>
                <a:t>REQUIREMENTS</a:t>
              </a:r>
              <a:endParaRPr kumimoji="0" lang="de-DE" sz="1000" b="0" i="0" u="none" strike="noStrike" kern="1200" cap="none" spc="0" normalizeH="0" baseline="0" noProof="0">
                <a:ln>
                  <a:noFill/>
                </a:ln>
                <a:solidFill>
                  <a:srgbClr val="00446B"/>
                </a:solidFill>
                <a:effectLst/>
                <a:uLnTx/>
                <a:uFillTx/>
                <a:latin typeface="Fago Pro"/>
                <a:ea typeface="+mn-ea"/>
                <a:cs typeface="+mn-cs"/>
              </a:endParaRPr>
            </a:p>
          </p:txBody>
        </p:sp>
        <p:sp>
          <p:nvSpPr>
            <p:cNvPr id="118" name="Rechteck 117">
              <a:extLst>
                <a:ext uri="{FF2B5EF4-FFF2-40B4-BE49-F238E27FC236}">
                  <a16:creationId xmlns:a16="http://schemas.microsoft.com/office/drawing/2014/main" id="{73CBD74B-F779-4A56-35D1-F1451BD54BC1}"/>
                </a:ext>
              </a:extLst>
            </p:cNvPr>
            <p:cNvSpPr/>
            <p:nvPr/>
          </p:nvSpPr>
          <p:spPr>
            <a:xfrm>
              <a:off x="1528539" y="3612787"/>
              <a:ext cx="1620001" cy="720000"/>
            </a:xfrm>
            <a:prstGeom prst="rect">
              <a:avLst/>
            </a:prstGeom>
            <a:noFill/>
            <a:ln w="9525">
              <a:solidFill>
                <a:srgbClr val="003C6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/>
                <a:ea typeface="+mn-ea"/>
                <a:cs typeface="+mn-cs"/>
              </a:endParaRPr>
            </a:p>
          </p:txBody>
        </p:sp>
      </p:grpSp>
      <p:grpSp>
        <p:nvGrpSpPr>
          <p:cNvPr id="423" name="Gruppieren 422">
            <a:extLst>
              <a:ext uri="{FF2B5EF4-FFF2-40B4-BE49-F238E27FC236}">
                <a16:creationId xmlns:a16="http://schemas.microsoft.com/office/drawing/2014/main" id="{812C2670-04C7-ED4B-1080-939CF4243FDC}"/>
              </a:ext>
            </a:extLst>
          </p:cNvPr>
          <p:cNvGrpSpPr/>
          <p:nvPr/>
        </p:nvGrpSpPr>
        <p:grpSpPr>
          <a:xfrm>
            <a:off x="7243004" y="6401005"/>
            <a:ext cx="1077130" cy="331820"/>
            <a:chOff x="30192" y="3612786"/>
            <a:chExt cx="1440000" cy="720000"/>
          </a:xfrm>
        </p:grpSpPr>
        <p:sp>
          <p:nvSpPr>
            <p:cNvPr id="424" name="Textfeld 423">
              <a:extLst>
                <a:ext uri="{FF2B5EF4-FFF2-40B4-BE49-F238E27FC236}">
                  <a16:creationId xmlns:a16="http://schemas.microsoft.com/office/drawing/2014/main" id="{7BCD6183-C3FE-FDB9-0329-D7850336BFD6}"/>
                </a:ext>
              </a:extLst>
            </p:cNvPr>
            <p:cNvSpPr txBox="1"/>
            <p:nvPr/>
          </p:nvSpPr>
          <p:spPr>
            <a:xfrm>
              <a:off x="30192" y="3631590"/>
              <a:ext cx="1440000" cy="667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400" b="0" i="0" u="none" strike="noStrike" kern="1200" cap="none" spc="0" normalizeH="0" baseline="0" noProof="0">
                  <a:ln>
                    <a:noFill/>
                  </a:ln>
                  <a:solidFill>
                    <a:srgbClr val="00446B"/>
                  </a:solidFill>
                  <a:effectLst/>
                  <a:uLnTx/>
                  <a:uFillTx/>
                  <a:latin typeface="Fago Pro"/>
                  <a:ea typeface="+mn-ea"/>
                  <a:cs typeface="+mn-cs"/>
                </a:rPr>
                <a:t>SCHUNK ID</a:t>
              </a:r>
            </a:p>
          </p:txBody>
        </p:sp>
        <p:sp>
          <p:nvSpPr>
            <p:cNvPr id="425" name="Rechteck 424">
              <a:extLst>
                <a:ext uri="{FF2B5EF4-FFF2-40B4-BE49-F238E27FC236}">
                  <a16:creationId xmlns:a16="http://schemas.microsoft.com/office/drawing/2014/main" id="{CF25B7F6-623D-B189-3A95-1AE4E69A7378}"/>
                </a:ext>
              </a:extLst>
            </p:cNvPr>
            <p:cNvSpPr/>
            <p:nvPr/>
          </p:nvSpPr>
          <p:spPr>
            <a:xfrm>
              <a:off x="30192" y="3612786"/>
              <a:ext cx="1440000" cy="720000"/>
            </a:xfrm>
            <a:prstGeom prst="rect">
              <a:avLst/>
            </a:prstGeom>
            <a:noFill/>
            <a:ln w="9525">
              <a:solidFill>
                <a:srgbClr val="003C6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/>
                <a:ea typeface="+mn-ea"/>
                <a:cs typeface="+mn-cs"/>
              </a:endParaRPr>
            </a:p>
          </p:txBody>
        </p:sp>
      </p:grpSp>
      <p:sp>
        <p:nvSpPr>
          <p:cNvPr id="428" name="Rechteck 427">
            <a:extLst>
              <a:ext uri="{FF2B5EF4-FFF2-40B4-BE49-F238E27FC236}">
                <a16:creationId xmlns:a16="http://schemas.microsoft.com/office/drawing/2014/main" id="{B48DD887-D606-7F83-A461-EFB2C9A1C8B9}"/>
              </a:ext>
            </a:extLst>
          </p:cNvPr>
          <p:cNvSpPr/>
          <p:nvPr/>
        </p:nvSpPr>
        <p:spPr>
          <a:xfrm>
            <a:off x="8390179" y="6401005"/>
            <a:ext cx="1713488" cy="331820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 w="952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600">
                <a:solidFill>
                  <a:schemeClr val="tx1"/>
                </a:solidFill>
              </a:rPr>
              <a:t>1411588</a:t>
            </a:r>
          </a:p>
        </p:txBody>
      </p:sp>
      <p:sp>
        <p:nvSpPr>
          <p:cNvPr id="2" name="AutoShape 2">
            <a:extLst>
              <a:ext uri="{FF2B5EF4-FFF2-40B4-BE49-F238E27FC236}">
                <a16:creationId xmlns:a16="http://schemas.microsoft.com/office/drawing/2014/main" id="{3694D98F-6E16-269A-6062-821CD00BE4E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ago Pro"/>
              <a:ea typeface="+mn-ea"/>
              <a:cs typeface="+mn-cs"/>
            </a:endParaRPr>
          </a:p>
        </p:txBody>
      </p:sp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3B19B5AB-4ED9-15F1-5877-91C73D044631}"/>
              </a:ext>
            </a:extLst>
          </p:cNvPr>
          <p:cNvGrpSpPr/>
          <p:nvPr/>
        </p:nvGrpSpPr>
        <p:grpSpPr>
          <a:xfrm>
            <a:off x="3011613" y="6086848"/>
            <a:ext cx="807008" cy="645977"/>
            <a:chOff x="4741422" y="4032260"/>
            <a:chExt cx="807008" cy="645977"/>
          </a:xfrm>
        </p:grpSpPr>
        <p:pic>
          <p:nvPicPr>
            <p:cNvPr id="9" name="Grafik 8" descr="Ein Bild, das Reihe, Diagramm, Screenshot, Grafiken enthält.&#10;&#10;Beschreibung automatisch generiert.">
              <a:extLst>
                <a:ext uri="{FF2B5EF4-FFF2-40B4-BE49-F238E27FC236}">
                  <a16:creationId xmlns:a16="http://schemas.microsoft.com/office/drawing/2014/main" id="{38DDB189-811D-E87A-B7AC-5A40E59ECA1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859011" y="4032260"/>
              <a:ext cx="575127" cy="504000"/>
            </a:xfrm>
            <a:prstGeom prst="rect">
              <a:avLst/>
            </a:prstGeom>
          </p:spPr>
        </p:pic>
        <p:sp>
          <p:nvSpPr>
            <p:cNvPr id="10" name="Textfeld 9">
              <a:extLst>
                <a:ext uri="{FF2B5EF4-FFF2-40B4-BE49-F238E27FC236}">
                  <a16:creationId xmlns:a16="http://schemas.microsoft.com/office/drawing/2014/main" id="{A0E38D95-F1CD-88BD-0883-64579B028064}"/>
                </a:ext>
              </a:extLst>
            </p:cNvPr>
            <p:cNvSpPr txBox="1"/>
            <p:nvPr/>
          </p:nvSpPr>
          <p:spPr>
            <a:xfrm>
              <a:off x="4741422" y="4553587"/>
              <a:ext cx="807008" cy="12465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R="0" algn="ctr" defTabSz="914400" rtl="0" eaLnBrk="1" fontAlgn="auto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0"/>
                </a:spcAft>
                <a:buClr>
                  <a:srgbClr val="009EE0"/>
                </a:buClr>
                <a:buSzTx/>
                <a:tabLst/>
              </a:pPr>
              <a:r>
                <a:rPr kumimoji="0" lang="de-DE" sz="900" b="0" i="0" u="none" strike="noStrike" kern="1200" cap="none" spc="0" normalizeH="0" baseline="0" noProof="0">
                  <a:ln>
                    <a:noFill/>
                  </a:ln>
                  <a:solidFill>
                    <a:srgbClr val="003D6A"/>
                  </a:solidFill>
                  <a:effectLst/>
                  <a:uLnTx/>
                  <a:uFillTx/>
                  <a:ea typeface="+mn-ea"/>
                  <a:cs typeface="+mn-cs"/>
                </a:rPr>
                <a:t>MILLING</a:t>
              </a:r>
            </a:p>
          </p:txBody>
        </p:sp>
      </p:grpSp>
      <p:grpSp>
        <p:nvGrpSpPr>
          <p:cNvPr id="11" name="Gruppieren 10">
            <a:extLst>
              <a:ext uri="{FF2B5EF4-FFF2-40B4-BE49-F238E27FC236}">
                <a16:creationId xmlns:a16="http://schemas.microsoft.com/office/drawing/2014/main" id="{0E2D5454-F8DD-A375-F880-07A5E301D5FA}"/>
              </a:ext>
            </a:extLst>
          </p:cNvPr>
          <p:cNvGrpSpPr/>
          <p:nvPr/>
        </p:nvGrpSpPr>
        <p:grpSpPr>
          <a:xfrm>
            <a:off x="4904899" y="6049440"/>
            <a:ext cx="807008" cy="623104"/>
            <a:chOff x="8398352" y="1596795"/>
            <a:chExt cx="807008" cy="623104"/>
          </a:xfrm>
        </p:grpSpPr>
        <p:sp>
          <p:nvSpPr>
            <p:cNvPr id="12" name="Textfeld 11">
              <a:extLst>
                <a:ext uri="{FF2B5EF4-FFF2-40B4-BE49-F238E27FC236}">
                  <a16:creationId xmlns:a16="http://schemas.microsoft.com/office/drawing/2014/main" id="{A5580DC8-9E27-561F-04B6-A4A5254754A5}"/>
                </a:ext>
              </a:extLst>
            </p:cNvPr>
            <p:cNvSpPr txBox="1"/>
            <p:nvPr/>
          </p:nvSpPr>
          <p:spPr>
            <a:xfrm>
              <a:off x="8398352" y="1970600"/>
              <a:ext cx="807008" cy="2492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R="0" algn="ctr" defTabSz="914400" rtl="0" eaLnBrk="1" fontAlgn="auto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0"/>
                </a:spcAft>
                <a:buClr>
                  <a:srgbClr val="009EE0"/>
                </a:buClr>
                <a:buSzTx/>
                <a:tabLst/>
              </a:pPr>
              <a:r>
                <a:rPr kumimoji="0" lang="de-DE" sz="900" b="0" i="0" u="none" strike="noStrike" kern="1200" cap="none" spc="0" normalizeH="0" baseline="0" noProof="0">
                  <a:ln>
                    <a:noFill/>
                  </a:ln>
                  <a:solidFill>
                    <a:srgbClr val="003D6A"/>
                  </a:solidFill>
                  <a:effectLst/>
                  <a:uLnTx/>
                  <a:uFillTx/>
                  <a:ea typeface="+mn-ea"/>
                  <a:cs typeface="+mn-cs"/>
                </a:rPr>
                <a:t>INDIVIDUAL SOLUTION</a:t>
              </a:r>
            </a:p>
          </p:txBody>
        </p:sp>
        <p:pic>
          <p:nvPicPr>
            <p:cNvPr id="13" name="Grafik 12" descr="Häkchen mit einfarbiger Füllung">
              <a:extLst>
                <a:ext uri="{FF2B5EF4-FFF2-40B4-BE49-F238E27FC236}">
                  <a16:creationId xmlns:a16="http://schemas.microsoft.com/office/drawing/2014/main" id="{5020618E-E5B9-BF9C-EF29-5CB9832BE65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8603856" y="1596795"/>
              <a:ext cx="396000" cy="396000"/>
            </a:xfrm>
            <a:prstGeom prst="rect">
              <a:avLst/>
            </a:prstGeom>
          </p:spPr>
        </p:pic>
      </p:grpSp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D58F71E0-15E0-6532-3ADD-14073409E489}"/>
              </a:ext>
            </a:extLst>
          </p:cNvPr>
          <p:cNvGrpSpPr/>
          <p:nvPr/>
        </p:nvGrpSpPr>
        <p:grpSpPr>
          <a:xfrm>
            <a:off x="5717263" y="6049440"/>
            <a:ext cx="807008" cy="621060"/>
            <a:chOff x="9194964" y="1596795"/>
            <a:chExt cx="807008" cy="621060"/>
          </a:xfrm>
        </p:grpSpPr>
        <p:pic>
          <p:nvPicPr>
            <p:cNvPr id="14" name="Grafik 13" descr="Lupe mit einfarbiger Füllung">
              <a:extLst>
                <a:ext uri="{FF2B5EF4-FFF2-40B4-BE49-F238E27FC236}">
                  <a16:creationId xmlns:a16="http://schemas.microsoft.com/office/drawing/2014/main" id="{D1283200-20DA-38AF-DE86-18166BCF80F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9410864" y="1596795"/>
              <a:ext cx="396000" cy="396000"/>
            </a:xfrm>
            <a:prstGeom prst="rect">
              <a:avLst/>
            </a:prstGeom>
          </p:spPr>
        </p:pic>
        <p:sp>
          <p:nvSpPr>
            <p:cNvPr id="15" name="Textfeld 14">
              <a:extLst>
                <a:ext uri="{FF2B5EF4-FFF2-40B4-BE49-F238E27FC236}">
                  <a16:creationId xmlns:a16="http://schemas.microsoft.com/office/drawing/2014/main" id="{9B7CE0B5-032D-1B74-C2C9-BB624BC6EE81}"/>
                </a:ext>
              </a:extLst>
            </p:cNvPr>
            <p:cNvSpPr txBox="1"/>
            <p:nvPr/>
          </p:nvSpPr>
          <p:spPr>
            <a:xfrm>
              <a:off x="9194964" y="1968556"/>
              <a:ext cx="807008" cy="2492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R="0" algn="ctr" defTabSz="914400" rtl="0" eaLnBrk="1" fontAlgn="auto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0"/>
                </a:spcAft>
                <a:buClr>
                  <a:srgbClr val="009EE0"/>
                </a:buClr>
                <a:buSzTx/>
                <a:tabLst/>
              </a:pPr>
              <a:r>
                <a:rPr kumimoji="0" lang="de-DE" sz="900" b="0" i="0" u="none" strike="noStrike" kern="1200" cap="none" spc="0" normalizeH="0" baseline="0" noProof="0">
                  <a:ln>
                    <a:noFill/>
                  </a:ln>
                  <a:solidFill>
                    <a:srgbClr val="003D6A"/>
                  </a:solidFill>
                  <a:effectLst/>
                  <a:uLnTx/>
                  <a:uFillTx/>
                  <a:ea typeface="+mn-ea"/>
                  <a:cs typeface="+mn-cs"/>
                </a:rPr>
                <a:t>HIGH</a:t>
              </a:r>
              <a:br>
                <a:rPr kumimoji="0" lang="de-DE" sz="900" b="0" i="0" u="none" strike="noStrike" kern="1200" cap="none" spc="0" normalizeH="0" baseline="0" noProof="0">
                  <a:ln>
                    <a:noFill/>
                  </a:ln>
                  <a:solidFill>
                    <a:srgbClr val="003D6A"/>
                  </a:solidFill>
                  <a:effectLst/>
                  <a:uLnTx/>
                  <a:uFillTx/>
                  <a:ea typeface="+mn-ea"/>
                  <a:cs typeface="+mn-cs"/>
                </a:rPr>
              </a:br>
              <a:r>
                <a:rPr kumimoji="0" lang="de-DE" sz="900" b="0" i="0" u="none" strike="noStrike" kern="1200" cap="none" spc="0" normalizeH="0" baseline="0" noProof="0">
                  <a:ln>
                    <a:noFill/>
                  </a:ln>
                  <a:solidFill>
                    <a:srgbClr val="003D6A"/>
                  </a:solidFill>
                  <a:effectLst/>
                  <a:uLnTx/>
                  <a:uFillTx/>
                  <a:ea typeface="+mn-ea"/>
                  <a:cs typeface="+mn-cs"/>
                </a:rPr>
                <a:t>PRECISION</a:t>
              </a:r>
            </a:p>
          </p:txBody>
        </p:sp>
      </p:grpSp>
      <p:grpSp>
        <p:nvGrpSpPr>
          <p:cNvPr id="16" name="Gruppieren 15">
            <a:extLst>
              <a:ext uri="{FF2B5EF4-FFF2-40B4-BE49-F238E27FC236}">
                <a16:creationId xmlns:a16="http://schemas.microsoft.com/office/drawing/2014/main" id="{21B47046-8AA7-9E2A-74D9-863CCC518AC0}"/>
              </a:ext>
            </a:extLst>
          </p:cNvPr>
          <p:cNvGrpSpPr/>
          <p:nvPr/>
        </p:nvGrpSpPr>
        <p:grpSpPr>
          <a:xfrm>
            <a:off x="441653" y="6082202"/>
            <a:ext cx="807008" cy="635246"/>
            <a:chOff x="7295809" y="2826273"/>
            <a:chExt cx="807008" cy="635246"/>
          </a:xfrm>
        </p:grpSpPr>
        <p:pic>
          <p:nvPicPr>
            <p:cNvPr id="17" name="Grafik 16" descr="Glücksspielchips Silhouette">
              <a:extLst>
                <a:ext uri="{FF2B5EF4-FFF2-40B4-BE49-F238E27FC236}">
                  <a16:creationId xmlns:a16="http://schemas.microsoft.com/office/drawing/2014/main" id="{6B9C7303-A426-8241-1476-A7F0999A3E9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7501313" y="2826273"/>
              <a:ext cx="396000" cy="396000"/>
            </a:xfrm>
            <a:prstGeom prst="rect">
              <a:avLst/>
            </a:prstGeom>
          </p:spPr>
        </p:pic>
        <p:sp>
          <p:nvSpPr>
            <p:cNvPr id="18" name="Textfeld 17">
              <a:extLst>
                <a:ext uri="{FF2B5EF4-FFF2-40B4-BE49-F238E27FC236}">
                  <a16:creationId xmlns:a16="http://schemas.microsoft.com/office/drawing/2014/main" id="{1021ABAB-34F2-4101-EA29-6D451EDF863E}"/>
                </a:ext>
              </a:extLst>
            </p:cNvPr>
            <p:cNvSpPr txBox="1"/>
            <p:nvPr/>
          </p:nvSpPr>
          <p:spPr>
            <a:xfrm>
              <a:off x="7295809" y="3212220"/>
              <a:ext cx="807008" cy="2492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R="0" algn="ctr" defTabSz="914400" rtl="0" eaLnBrk="1" fontAlgn="auto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0"/>
                </a:spcAft>
                <a:buClr>
                  <a:srgbClr val="009EE0"/>
                </a:buClr>
                <a:buSzTx/>
                <a:tabLst/>
              </a:pPr>
              <a:r>
                <a:rPr kumimoji="0" lang="de-DE" sz="900" b="0" i="0" u="none" strike="noStrike" kern="1200" cap="none" spc="0" normalizeH="0" baseline="0" noProof="0">
                  <a:ln>
                    <a:noFill/>
                  </a:ln>
                  <a:solidFill>
                    <a:srgbClr val="003D6A"/>
                  </a:solidFill>
                  <a:effectLst/>
                  <a:uLnTx/>
                  <a:uFillTx/>
                  <a:ea typeface="+mn-ea"/>
                  <a:cs typeface="+mn-cs"/>
                </a:rPr>
                <a:t>COMPLEX GEOMETRY</a:t>
              </a:r>
            </a:p>
          </p:txBody>
        </p:sp>
      </p:grpSp>
      <p:grpSp>
        <p:nvGrpSpPr>
          <p:cNvPr id="19" name="Gruppieren 18">
            <a:extLst>
              <a:ext uri="{FF2B5EF4-FFF2-40B4-BE49-F238E27FC236}">
                <a16:creationId xmlns:a16="http://schemas.microsoft.com/office/drawing/2014/main" id="{61B1E24F-EE46-20E4-4BF4-EEDF2DFDE247}"/>
              </a:ext>
            </a:extLst>
          </p:cNvPr>
          <p:cNvGrpSpPr/>
          <p:nvPr/>
        </p:nvGrpSpPr>
        <p:grpSpPr>
          <a:xfrm>
            <a:off x="1195070" y="6065003"/>
            <a:ext cx="807008" cy="526479"/>
            <a:chOff x="11316787" y="2810391"/>
            <a:chExt cx="807008" cy="526479"/>
          </a:xfrm>
        </p:grpSpPr>
        <p:pic>
          <p:nvPicPr>
            <p:cNvPr id="20" name="Grafik 19" descr="Flugzeug mit einfarbiger Füllung">
              <a:extLst>
                <a:ext uri="{FF2B5EF4-FFF2-40B4-BE49-F238E27FC236}">
                  <a16:creationId xmlns:a16="http://schemas.microsoft.com/office/drawing/2014/main" id="{4A21BCB3-23A7-6A72-A2C2-2BB5B08019C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11521862" y="2810391"/>
              <a:ext cx="396000" cy="396000"/>
            </a:xfrm>
            <a:prstGeom prst="rect">
              <a:avLst/>
            </a:prstGeom>
          </p:spPr>
        </p:pic>
        <p:sp>
          <p:nvSpPr>
            <p:cNvPr id="21" name="Textfeld 20">
              <a:extLst>
                <a:ext uri="{FF2B5EF4-FFF2-40B4-BE49-F238E27FC236}">
                  <a16:creationId xmlns:a16="http://schemas.microsoft.com/office/drawing/2014/main" id="{01D1E875-7D05-B3A3-D91C-AFACC321EC4E}"/>
                </a:ext>
              </a:extLst>
            </p:cNvPr>
            <p:cNvSpPr txBox="1"/>
            <p:nvPr/>
          </p:nvSpPr>
          <p:spPr>
            <a:xfrm>
              <a:off x="11316787" y="3212220"/>
              <a:ext cx="807008" cy="12465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R="0" algn="ctr" defTabSz="914400" rtl="0" eaLnBrk="1" fontAlgn="auto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0"/>
                </a:spcAft>
                <a:buClr>
                  <a:srgbClr val="009EE0"/>
                </a:buClr>
                <a:buSzTx/>
                <a:tabLst/>
              </a:pPr>
              <a:r>
                <a:rPr kumimoji="0" lang="de-DE" sz="900" b="0" i="0" u="none" strike="noStrike" kern="1200" cap="none" spc="0" normalizeH="0" baseline="0" noProof="0">
                  <a:ln>
                    <a:noFill/>
                  </a:ln>
                  <a:solidFill>
                    <a:srgbClr val="003D6A"/>
                  </a:solidFill>
                  <a:effectLst/>
                  <a:uLnTx/>
                  <a:uFillTx/>
                  <a:ea typeface="+mn-ea"/>
                  <a:cs typeface="+mn-cs"/>
                </a:rPr>
                <a:t>Aerospace</a:t>
              </a:r>
            </a:p>
          </p:txBody>
        </p:sp>
      </p:grpSp>
      <p:pic>
        <p:nvPicPr>
          <p:cNvPr id="23" name="Grafik 10">
            <a:extLst>
              <a:ext uri="{FF2B5EF4-FFF2-40B4-BE49-F238E27FC236}">
                <a16:creationId xmlns:a16="http://schemas.microsoft.com/office/drawing/2014/main" id="{25BEB00A-FA7E-EE3A-B9E5-38ECB4F597D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697" b="96970" l="3882" r="96327">
                        <a14:foregroundMark x1="13431" y1="39394" x2="16159" y2="55455"/>
                        <a14:foregroundMark x1="16159" y1="55455" x2="9129" y2="54848"/>
                        <a14:foregroundMark x1="9129" y1="54848" x2="5142" y2="67727"/>
                        <a14:foregroundMark x1="5142" y1="67727" x2="7660" y2="78636"/>
                        <a14:foregroundMark x1="7660" y1="78636" x2="62225" y2="87879"/>
                        <a14:foregroundMark x1="62225" y1="87879" x2="79224" y2="84091"/>
                        <a14:foregroundMark x1="79224" y1="84091" x2="94229" y2="71818"/>
                        <a14:foregroundMark x1="94229" y1="71818" x2="91501" y2="62576"/>
                        <a14:foregroundMark x1="91501" y1="62576" x2="83526" y2="47121"/>
                        <a14:foregroundMark x1="83526" y1="47121" x2="82267" y2="37576"/>
                        <a14:foregroundMark x1="94019" y1="63485" x2="96642" y2="70303"/>
                        <a14:foregroundMark x1="5981" y1="72879" x2="4092" y2="64242"/>
                        <a14:foregroundMark x1="4092" y1="64242" x2="4092" y2="64091"/>
                        <a14:foregroundMark x1="36621" y1="10303" x2="47114" y2="9697"/>
                        <a14:foregroundMark x1="47114" y1="9697" x2="55824" y2="10758"/>
                        <a14:foregroundMark x1="55824" y1="10758" x2="53620" y2="19091"/>
                        <a14:foregroundMark x1="53620" y1="19091" x2="48269" y2="22727"/>
                        <a14:foregroundMark x1="62329" y1="47576" x2="63694" y2="58636"/>
                        <a14:foregroundMark x1="60756" y1="96970" x2="62644" y2="9257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40504" y="1585947"/>
            <a:ext cx="5597740" cy="3993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53783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1F59C5-18F4-8675-834C-85F6F48DF7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E451F7ED-0726-1F61-3D51-B4862F97B7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1188" y="619107"/>
            <a:ext cx="9391338" cy="1020318"/>
          </a:xfrm>
        </p:spPr>
        <p:txBody>
          <a:bodyPr/>
          <a:lstStyle/>
          <a:p>
            <a:r>
              <a:rPr lang="de-DE">
                <a:latin typeface="Fago Pro"/>
              </a:rPr>
              <a:t>Hydraulische Spannvorrichtung </a:t>
            </a:r>
            <a:br>
              <a:rPr lang="de-DE">
                <a:latin typeface="Fago Pro"/>
              </a:rPr>
            </a:br>
            <a:r>
              <a:rPr lang="de-DE" sz="2400" b="0">
                <a:latin typeface="Fago Pro"/>
              </a:rPr>
              <a:t>Spannen von Planetenradträger </a:t>
            </a:r>
            <a:endParaRPr lang="de-DE" b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9F197025-3F0F-111C-D200-00B56E098CF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 vert="horz" lIns="0" tIns="0" rIns="0" bIns="0" rtlCol="0" anchor="t">
            <a:noAutofit/>
          </a:bodyPr>
          <a:lstStyle/>
          <a:p>
            <a:r>
              <a:rPr lang="de-DE">
                <a:latin typeface="Fago Pro"/>
              </a:rPr>
              <a:t>SCHUNK Engineering</a:t>
            </a:r>
            <a:endParaRPr lang="en-US"/>
          </a:p>
        </p:txBody>
      </p:sp>
      <p:sp>
        <p:nvSpPr>
          <p:cNvPr id="102" name="Foliennummernplatzhalter 2">
            <a:extLst>
              <a:ext uri="{FF2B5EF4-FFF2-40B4-BE49-F238E27FC236}">
                <a16:creationId xmlns:a16="http://schemas.microsoft.com/office/drawing/2014/main" id="{BCC8237E-4020-FE77-52D3-5EC24CA93F3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244942" y="6384353"/>
            <a:ext cx="612095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F7D4EC-FAF2-48D2-B8E5-457915FC50F3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 panose="02000506040000020004" pitchFamily="50" charset="0"/>
              <a:ea typeface="+mn-ea"/>
              <a:cs typeface="+mn-cs"/>
            </a:endParaRPr>
          </a:p>
        </p:txBody>
      </p:sp>
      <p:sp>
        <p:nvSpPr>
          <p:cNvPr id="95" name="Textfeld 94">
            <a:extLst>
              <a:ext uri="{FF2B5EF4-FFF2-40B4-BE49-F238E27FC236}">
                <a16:creationId xmlns:a16="http://schemas.microsoft.com/office/drawing/2014/main" id="{923FA3A3-7158-0AAB-1BDB-358A63BF59F0}"/>
              </a:ext>
            </a:extLst>
          </p:cNvPr>
          <p:cNvSpPr txBox="1"/>
          <p:nvPr/>
        </p:nvSpPr>
        <p:spPr>
          <a:xfrm>
            <a:off x="7028329" y="1617687"/>
            <a:ext cx="5135051" cy="526297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2900" indent="-342900"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defRPr/>
            </a:pPr>
            <a:r>
              <a:rPr lang="de-DE" sz="2000" b="1">
                <a:solidFill>
                  <a:srgbClr val="003D6A"/>
                </a:solidFill>
                <a:latin typeface="Fago Pro"/>
              </a:rPr>
              <a:t>Rundlaufgenauigkeit </a:t>
            </a:r>
            <a:br>
              <a:rPr lang="de-DE" sz="20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Fago Pro"/>
              </a:rPr>
            </a:br>
            <a:r>
              <a:rPr lang="de-DE" sz="1600">
                <a:solidFill>
                  <a:srgbClr val="003D6A"/>
                </a:solidFill>
                <a:latin typeface="Fago Pro"/>
              </a:rPr>
              <a:t>Rundlaufgenauigkeit von &lt; 0,008 mm</a:t>
            </a:r>
            <a:endParaRPr lang="de-DE" sz="1600" i="0" u="none" strike="noStrike" kern="1200" cap="none" spc="0" normalizeH="0" baseline="0" noProof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/>
            </a:endParaRPr>
          </a:p>
          <a:p>
            <a:pPr marL="342900" indent="-342900"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defRPr/>
            </a:pPr>
            <a:endParaRPr lang="de-DE" sz="1600">
              <a:solidFill>
                <a:srgbClr val="003D6A"/>
              </a:solidFill>
              <a:latin typeface="Fago Pro"/>
            </a:endParaRPr>
          </a:p>
          <a:p>
            <a:pPr marL="342900" indent="-342900"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defRPr/>
            </a:pPr>
            <a:r>
              <a:rPr lang="de-DE" sz="2000" b="1">
                <a:solidFill>
                  <a:srgbClr val="003D6A"/>
                </a:solidFill>
                <a:latin typeface="Fago Pro"/>
              </a:rPr>
              <a:t>Spülfunktion durch Kühlmitteldüsen</a:t>
            </a:r>
            <a:br>
              <a:rPr lang="de-DE" sz="2000" b="1">
                <a:solidFill>
                  <a:srgbClr val="003D6A"/>
                </a:solidFill>
                <a:latin typeface="Fago Pro"/>
              </a:rPr>
            </a:br>
            <a:endParaRPr lang="de-DE" sz="2000" b="1" i="0" u="none" strike="noStrike" kern="1200" cap="none" spc="0" normalizeH="0" baseline="0" noProof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/>
            </a:endParaRPr>
          </a:p>
          <a:p>
            <a:pPr marL="342900" indent="-342900"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defRPr/>
            </a:pPr>
            <a:r>
              <a:rPr lang="de-DE" sz="2000" b="1">
                <a:solidFill>
                  <a:srgbClr val="003D6A"/>
                </a:solidFill>
                <a:latin typeface="Fago Pro"/>
              </a:rPr>
              <a:t>Maschinenanbindung </a:t>
            </a:r>
            <a:br>
              <a:rPr lang="de-DE" sz="20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Fago Pro"/>
              </a:rPr>
            </a:br>
            <a:r>
              <a:rPr lang="de-DE" sz="1600">
                <a:solidFill>
                  <a:srgbClr val="003D6A"/>
                </a:solidFill>
                <a:latin typeface="Fago Pro"/>
              </a:rPr>
              <a:t>Maschinenanbindung genau auf Kundenanforderung zugeschnitten</a:t>
            </a:r>
            <a:endParaRPr lang="de-DE" sz="2000" b="1" i="0" u="none" strike="noStrike" kern="1200" cap="none" spc="0" normalizeH="0" baseline="0" noProof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/>
            </a:endParaRPr>
          </a:p>
          <a:p>
            <a:pPr>
              <a:buClr>
                <a:srgbClr val="009EE0"/>
              </a:buClr>
              <a:buSzPct val="100000"/>
              <a:defRPr/>
            </a:pPr>
            <a:endParaRPr lang="de-DE" sz="2000" b="1">
              <a:solidFill>
                <a:srgbClr val="003D6A"/>
              </a:solidFill>
              <a:latin typeface="Fago Pro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tabLst/>
              <a:defRPr/>
            </a:pPr>
            <a:r>
              <a:rPr lang="de-DE" sz="2000" b="1">
                <a:solidFill>
                  <a:srgbClr val="003D6A"/>
                </a:solidFill>
                <a:latin typeface="Fago Pro"/>
              </a:rPr>
              <a:t>Kompetentes</a:t>
            </a:r>
            <a:r>
              <a:rPr kumimoji="0" lang="de-DE" sz="2000" b="1" i="0" u="none" strike="noStrike" kern="1200" cap="none" spc="0" normalizeH="0" baseline="0" noProof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 Projektierungsteam</a:t>
            </a:r>
            <a:br>
              <a:rPr lang="de-DE" sz="20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Fago Pro"/>
              </a:rPr>
            </a:br>
            <a:r>
              <a:rPr kumimoji="0" lang="de-DE" sz="1600" b="0" i="0" u="none" strike="noStrike" kern="1200" cap="none" spc="0" normalizeH="0" baseline="0" noProof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Auslegung, Konstruktion und Montage durch SCHUNK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tabLst/>
              <a:defRPr/>
            </a:pPr>
            <a:endParaRPr kumimoji="0" lang="de-DE" sz="1600" b="0" i="0" u="none" strike="noStrike" kern="1200" cap="none" spc="0" normalizeH="0" baseline="0" noProof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tabLst/>
              <a:defRPr/>
            </a:pPr>
            <a:r>
              <a:rPr lang="de-DE" sz="2000" b="1">
                <a:solidFill>
                  <a:srgbClr val="003D6A"/>
                </a:solidFill>
                <a:latin typeface="Fago Pro"/>
              </a:rPr>
              <a:t>Lösungskompetenz aus einer Hand</a:t>
            </a:r>
            <a:br>
              <a:rPr lang="de-DE" sz="20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Fago Pro"/>
              </a:rPr>
            </a:br>
            <a:r>
              <a:rPr lang="de-DE" sz="1600">
                <a:solidFill>
                  <a:srgbClr val="003D6A"/>
                </a:solidFill>
                <a:latin typeface="Fago Pro"/>
              </a:rPr>
              <a:t>Be- und Entladung durch SCHUNK Greifer automatisierbar</a:t>
            </a:r>
            <a:endParaRPr lang="de-DE" sz="1600" b="0" i="0" u="none" strike="noStrike" kern="1200" cap="none" spc="0" normalizeH="0" baseline="0" noProof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tabLst/>
              <a:defRPr/>
            </a:pPr>
            <a:endParaRPr kumimoji="0" lang="de-DE" sz="1600" b="0" i="0" u="none" strike="noStrike" kern="1200" cap="none" spc="0" normalizeH="0" baseline="0" noProof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tabLst/>
              <a:defRPr/>
            </a:pPr>
            <a:endParaRPr kumimoji="0" lang="de-DE" sz="1600" b="0" i="0" u="none" strike="noStrike" kern="1200" cap="none" spc="0" normalizeH="0" baseline="0" noProof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tabLst/>
              <a:defRPr/>
            </a:pPr>
            <a:endParaRPr kumimoji="0" lang="de-DE" sz="2000" b="0" i="0" u="none" strike="noStrike" kern="1200" cap="none" spc="0" normalizeH="0" baseline="0" noProof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/>
              <a:ea typeface="+mn-ea"/>
              <a:cs typeface="+mn-cs"/>
            </a:endParaRPr>
          </a:p>
        </p:txBody>
      </p:sp>
      <p:grpSp>
        <p:nvGrpSpPr>
          <p:cNvPr id="66" name="Gruppieren 65">
            <a:extLst>
              <a:ext uri="{FF2B5EF4-FFF2-40B4-BE49-F238E27FC236}">
                <a16:creationId xmlns:a16="http://schemas.microsoft.com/office/drawing/2014/main" id="{F7C1F29A-3DAF-A60E-9BF9-A510731A4AD9}"/>
              </a:ext>
            </a:extLst>
          </p:cNvPr>
          <p:cNvGrpSpPr/>
          <p:nvPr/>
        </p:nvGrpSpPr>
        <p:grpSpPr>
          <a:xfrm>
            <a:off x="264292" y="5794124"/>
            <a:ext cx="1920000" cy="960002"/>
            <a:chOff x="30192" y="3612786"/>
            <a:chExt cx="1440000" cy="720000"/>
          </a:xfrm>
        </p:grpSpPr>
        <p:sp>
          <p:nvSpPr>
            <p:cNvPr id="79" name="Textfeld 78">
              <a:extLst>
                <a:ext uri="{FF2B5EF4-FFF2-40B4-BE49-F238E27FC236}">
                  <a16:creationId xmlns:a16="http://schemas.microsoft.com/office/drawing/2014/main" id="{78B24AB0-BE30-D3BF-08D2-DD5531D93EFA}"/>
                </a:ext>
              </a:extLst>
            </p:cNvPr>
            <p:cNvSpPr txBox="1"/>
            <p:nvPr/>
          </p:nvSpPr>
          <p:spPr>
            <a:xfrm>
              <a:off x="30192" y="3631591"/>
              <a:ext cx="1440000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400" b="0" i="0" u="none" strike="noStrike" kern="1200" cap="none" spc="0" normalizeH="0" baseline="0" noProof="0">
                  <a:ln>
                    <a:noFill/>
                  </a:ln>
                  <a:solidFill>
                    <a:srgbClr val="00446B"/>
                  </a:solidFill>
                  <a:effectLst/>
                  <a:uLnTx/>
                  <a:uFillTx/>
                  <a:latin typeface="Fago Pro"/>
                  <a:ea typeface="+mn-ea"/>
                  <a:cs typeface="+mn-cs"/>
                </a:rPr>
                <a:t>TYPICAL PRODUCTS</a:t>
              </a:r>
            </a:p>
          </p:txBody>
        </p:sp>
        <p:sp>
          <p:nvSpPr>
            <p:cNvPr id="80" name="Rechteck 79">
              <a:extLst>
                <a:ext uri="{FF2B5EF4-FFF2-40B4-BE49-F238E27FC236}">
                  <a16:creationId xmlns:a16="http://schemas.microsoft.com/office/drawing/2014/main" id="{8DC664F1-9A48-C41D-1721-C16EA8A3466F}"/>
                </a:ext>
              </a:extLst>
            </p:cNvPr>
            <p:cNvSpPr/>
            <p:nvPr/>
          </p:nvSpPr>
          <p:spPr>
            <a:xfrm>
              <a:off x="30192" y="3612786"/>
              <a:ext cx="1440000" cy="720000"/>
            </a:xfrm>
            <a:prstGeom prst="rect">
              <a:avLst/>
            </a:prstGeom>
            <a:noFill/>
            <a:ln w="9525">
              <a:solidFill>
                <a:srgbClr val="003C6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/>
                <a:ea typeface="+mn-ea"/>
                <a:cs typeface="+mn-cs"/>
              </a:endParaRPr>
            </a:p>
          </p:txBody>
        </p:sp>
      </p:grpSp>
      <p:grpSp>
        <p:nvGrpSpPr>
          <p:cNvPr id="71" name="Gruppieren 70">
            <a:extLst>
              <a:ext uri="{FF2B5EF4-FFF2-40B4-BE49-F238E27FC236}">
                <a16:creationId xmlns:a16="http://schemas.microsoft.com/office/drawing/2014/main" id="{A1166098-4A1D-41B0-F5BD-3EC85FF48E65}"/>
              </a:ext>
            </a:extLst>
          </p:cNvPr>
          <p:cNvGrpSpPr/>
          <p:nvPr/>
        </p:nvGrpSpPr>
        <p:grpSpPr>
          <a:xfrm>
            <a:off x="2324226" y="5794112"/>
            <a:ext cx="2160000" cy="960000"/>
            <a:chOff x="1512203" y="3612787"/>
            <a:chExt cx="1620000" cy="720000"/>
          </a:xfrm>
        </p:grpSpPr>
        <p:sp>
          <p:nvSpPr>
            <p:cNvPr id="91" name="Textfeld 90">
              <a:extLst>
                <a:ext uri="{FF2B5EF4-FFF2-40B4-BE49-F238E27FC236}">
                  <a16:creationId xmlns:a16="http://schemas.microsoft.com/office/drawing/2014/main" id="{8E4FED16-BDBF-D2A6-C0CB-675F65B078D6}"/>
                </a:ext>
              </a:extLst>
            </p:cNvPr>
            <p:cNvSpPr txBox="1"/>
            <p:nvPr/>
          </p:nvSpPr>
          <p:spPr>
            <a:xfrm>
              <a:off x="1528540" y="3631593"/>
              <a:ext cx="1603663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400" b="0" i="0" u="none" strike="noStrike" kern="1200" cap="none" spc="0" normalizeH="0" baseline="0" noProof="0">
                  <a:ln>
                    <a:noFill/>
                  </a:ln>
                  <a:solidFill>
                    <a:srgbClr val="00446B"/>
                  </a:solidFill>
                  <a:effectLst/>
                  <a:uLnTx/>
                  <a:uFillTx/>
                  <a:latin typeface="Fago Pro"/>
                  <a:ea typeface="+mn-ea"/>
                  <a:cs typeface="+mn-cs"/>
                </a:rPr>
                <a:t>TYPICAL PROCESS</a:t>
              </a:r>
            </a:p>
          </p:txBody>
        </p:sp>
        <p:sp>
          <p:nvSpPr>
            <p:cNvPr id="100" name="Rechteck 99">
              <a:extLst>
                <a:ext uri="{FF2B5EF4-FFF2-40B4-BE49-F238E27FC236}">
                  <a16:creationId xmlns:a16="http://schemas.microsoft.com/office/drawing/2014/main" id="{3D7B82AD-73EF-4C4F-DAF5-68DD36DBAC1A}"/>
                </a:ext>
              </a:extLst>
            </p:cNvPr>
            <p:cNvSpPr/>
            <p:nvPr/>
          </p:nvSpPr>
          <p:spPr>
            <a:xfrm>
              <a:off x="1512203" y="3612787"/>
              <a:ext cx="1620000" cy="720000"/>
            </a:xfrm>
            <a:prstGeom prst="rect">
              <a:avLst/>
            </a:prstGeom>
            <a:noFill/>
            <a:ln w="9525">
              <a:solidFill>
                <a:srgbClr val="003C6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/>
                <a:ea typeface="+mn-ea"/>
                <a:cs typeface="+mn-cs"/>
              </a:endParaRPr>
            </a:p>
          </p:txBody>
        </p:sp>
      </p:grpSp>
      <p:grpSp>
        <p:nvGrpSpPr>
          <p:cNvPr id="107" name="Gruppieren 106">
            <a:extLst>
              <a:ext uri="{FF2B5EF4-FFF2-40B4-BE49-F238E27FC236}">
                <a16:creationId xmlns:a16="http://schemas.microsoft.com/office/drawing/2014/main" id="{4581F4A2-9F19-E67B-82B2-D22A9D017905}"/>
              </a:ext>
            </a:extLst>
          </p:cNvPr>
          <p:cNvGrpSpPr/>
          <p:nvPr/>
        </p:nvGrpSpPr>
        <p:grpSpPr>
          <a:xfrm>
            <a:off x="4640424" y="5794112"/>
            <a:ext cx="2160000" cy="960000"/>
            <a:chOff x="1528539" y="3612787"/>
            <a:chExt cx="1620001" cy="720000"/>
          </a:xfrm>
        </p:grpSpPr>
        <p:sp>
          <p:nvSpPr>
            <p:cNvPr id="117" name="Textfeld 116">
              <a:extLst>
                <a:ext uri="{FF2B5EF4-FFF2-40B4-BE49-F238E27FC236}">
                  <a16:creationId xmlns:a16="http://schemas.microsoft.com/office/drawing/2014/main" id="{7B913471-2F90-7043-3FF6-F5D9759AF920}"/>
                </a:ext>
              </a:extLst>
            </p:cNvPr>
            <p:cNvSpPr txBox="1"/>
            <p:nvPr/>
          </p:nvSpPr>
          <p:spPr>
            <a:xfrm>
              <a:off x="1528540" y="3631592"/>
              <a:ext cx="1620000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400" b="0" i="0" u="none" strike="noStrike" kern="1200" cap="none" spc="0" normalizeH="0" baseline="0" noProof="0">
                  <a:ln>
                    <a:noFill/>
                  </a:ln>
                  <a:solidFill>
                    <a:srgbClr val="00446B"/>
                  </a:solidFill>
                  <a:effectLst/>
                  <a:uLnTx/>
                  <a:uFillTx/>
                  <a:latin typeface="Fago Pro"/>
                  <a:ea typeface="+mn-ea"/>
                  <a:cs typeface="+mn-cs"/>
                </a:rPr>
                <a:t>REQUIREMENTS</a:t>
              </a:r>
              <a:endParaRPr kumimoji="0" lang="de-DE" sz="1000" b="0" i="0" u="none" strike="noStrike" kern="1200" cap="none" spc="0" normalizeH="0" baseline="0" noProof="0">
                <a:ln>
                  <a:noFill/>
                </a:ln>
                <a:solidFill>
                  <a:srgbClr val="00446B"/>
                </a:solidFill>
                <a:effectLst/>
                <a:uLnTx/>
                <a:uFillTx/>
                <a:latin typeface="Fago Pro"/>
                <a:ea typeface="+mn-ea"/>
                <a:cs typeface="+mn-cs"/>
              </a:endParaRPr>
            </a:p>
          </p:txBody>
        </p:sp>
        <p:sp>
          <p:nvSpPr>
            <p:cNvPr id="118" name="Rechteck 117">
              <a:extLst>
                <a:ext uri="{FF2B5EF4-FFF2-40B4-BE49-F238E27FC236}">
                  <a16:creationId xmlns:a16="http://schemas.microsoft.com/office/drawing/2014/main" id="{82DE929A-77B3-8D61-F183-3131BEEFC504}"/>
                </a:ext>
              </a:extLst>
            </p:cNvPr>
            <p:cNvSpPr/>
            <p:nvPr/>
          </p:nvSpPr>
          <p:spPr>
            <a:xfrm>
              <a:off x="1528539" y="3612787"/>
              <a:ext cx="1620001" cy="720000"/>
            </a:xfrm>
            <a:prstGeom prst="rect">
              <a:avLst/>
            </a:prstGeom>
            <a:noFill/>
            <a:ln w="9525">
              <a:solidFill>
                <a:srgbClr val="003C6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/>
                <a:ea typeface="+mn-ea"/>
                <a:cs typeface="+mn-cs"/>
              </a:endParaRPr>
            </a:p>
          </p:txBody>
        </p:sp>
      </p:grpSp>
      <p:grpSp>
        <p:nvGrpSpPr>
          <p:cNvPr id="423" name="Gruppieren 422">
            <a:extLst>
              <a:ext uri="{FF2B5EF4-FFF2-40B4-BE49-F238E27FC236}">
                <a16:creationId xmlns:a16="http://schemas.microsoft.com/office/drawing/2014/main" id="{72DD5F60-1CC7-D30C-4897-FCBD1E66AEDB}"/>
              </a:ext>
            </a:extLst>
          </p:cNvPr>
          <p:cNvGrpSpPr/>
          <p:nvPr/>
        </p:nvGrpSpPr>
        <p:grpSpPr>
          <a:xfrm>
            <a:off x="7243004" y="6401005"/>
            <a:ext cx="1077130" cy="331820"/>
            <a:chOff x="30192" y="3612786"/>
            <a:chExt cx="1440000" cy="720000"/>
          </a:xfrm>
        </p:grpSpPr>
        <p:sp>
          <p:nvSpPr>
            <p:cNvPr id="424" name="Textfeld 423">
              <a:extLst>
                <a:ext uri="{FF2B5EF4-FFF2-40B4-BE49-F238E27FC236}">
                  <a16:creationId xmlns:a16="http://schemas.microsoft.com/office/drawing/2014/main" id="{CC7BDE83-9866-4DA5-4EF1-9A3D99186BBE}"/>
                </a:ext>
              </a:extLst>
            </p:cNvPr>
            <p:cNvSpPr txBox="1"/>
            <p:nvPr/>
          </p:nvSpPr>
          <p:spPr>
            <a:xfrm>
              <a:off x="30192" y="3631590"/>
              <a:ext cx="1440000" cy="667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400" b="0" i="0" u="none" strike="noStrike" kern="1200" cap="none" spc="0" normalizeH="0" baseline="0" noProof="0">
                  <a:ln>
                    <a:noFill/>
                  </a:ln>
                  <a:solidFill>
                    <a:srgbClr val="00446B"/>
                  </a:solidFill>
                  <a:effectLst/>
                  <a:uLnTx/>
                  <a:uFillTx/>
                  <a:latin typeface="Fago Pro"/>
                  <a:ea typeface="+mn-ea"/>
                  <a:cs typeface="+mn-cs"/>
                </a:rPr>
                <a:t>SCHUNK ID</a:t>
              </a:r>
            </a:p>
          </p:txBody>
        </p:sp>
        <p:sp>
          <p:nvSpPr>
            <p:cNvPr id="425" name="Rechteck 424">
              <a:extLst>
                <a:ext uri="{FF2B5EF4-FFF2-40B4-BE49-F238E27FC236}">
                  <a16:creationId xmlns:a16="http://schemas.microsoft.com/office/drawing/2014/main" id="{06A515A4-4DF9-3F9A-4B6A-ADD167537333}"/>
                </a:ext>
              </a:extLst>
            </p:cNvPr>
            <p:cNvSpPr/>
            <p:nvPr/>
          </p:nvSpPr>
          <p:spPr>
            <a:xfrm>
              <a:off x="30192" y="3612786"/>
              <a:ext cx="1440000" cy="720000"/>
            </a:xfrm>
            <a:prstGeom prst="rect">
              <a:avLst/>
            </a:prstGeom>
            <a:noFill/>
            <a:ln w="9525">
              <a:solidFill>
                <a:srgbClr val="003C6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/>
                <a:ea typeface="+mn-ea"/>
                <a:cs typeface="+mn-cs"/>
              </a:endParaRPr>
            </a:p>
          </p:txBody>
        </p:sp>
      </p:grpSp>
      <p:sp>
        <p:nvSpPr>
          <p:cNvPr id="428" name="Rechteck 427">
            <a:extLst>
              <a:ext uri="{FF2B5EF4-FFF2-40B4-BE49-F238E27FC236}">
                <a16:creationId xmlns:a16="http://schemas.microsoft.com/office/drawing/2014/main" id="{E6A90B5C-C9F7-8EC4-FEF4-C9ABB286AABC}"/>
              </a:ext>
            </a:extLst>
          </p:cNvPr>
          <p:cNvSpPr/>
          <p:nvPr/>
        </p:nvSpPr>
        <p:spPr>
          <a:xfrm>
            <a:off x="8390179" y="6401005"/>
            <a:ext cx="1713488" cy="331820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 w="952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600">
                <a:solidFill>
                  <a:schemeClr val="tx1"/>
                </a:solidFill>
              </a:rPr>
              <a:t>1502804</a:t>
            </a:r>
          </a:p>
        </p:txBody>
      </p:sp>
      <p:sp>
        <p:nvSpPr>
          <p:cNvPr id="2" name="AutoShape 2">
            <a:extLst>
              <a:ext uri="{FF2B5EF4-FFF2-40B4-BE49-F238E27FC236}">
                <a16:creationId xmlns:a16="http://schemas.microsoft.com/office/drawing/2014/main" id="{F449CED3-85EE-129E-63BB-28625D4535A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ago Pro"/>
              <a:ea typeface="+mn-ea"/>
              <a:cs typeface="+mn-cs"/>
            </a:endParaRPr>
          </a:p>
        </p:txBody>
      </p:sp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BBBF477C-C299-5A58-9A1F-4171B4FB50AA}"/>
              </a:ext>
            </a:extLst>
          </p:cNvPr>
          <p:cNvGrpSpPr/>
          <p:nvPr/>
        </p:nvGrpSpPr>
        <p:grpSpPr>
          <a:xfrm>
            <a:off x="2996500" y="6078988"/>
            <a:ext cx="807008" cy="645977"/>
            <a:chOff x="4741422" y="4032260"/>
            <a:chExt cx="807008" cy="645977"/>
          </a:xfrm>
        </p:grpSpPr>
        <p:pic>
          <p:nvPicPr>
            <p:cNvPr id="9" name="Grafik 8" descr="Ein Bild, das Reihe, Diagramm, Screenshot, Grafiken enthält.&#10;&#10;Beschreibung automatisch generiert.">
              <a:extLst>
                <a:ext uri="{FF2B5EF4-FFF2-40B4-BE49-F238E27FC236}">
                  <a16:creationId xmlns:a16="http://schemas.microsoft.com/office/drawing/2014/main" id="{C01FD24E-2A19-EE60-AD11-16F2EA842EC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859011" y="4032260"/>
              <a:ext cx="575127" cy="504000"/>
            </a:xfrm>
            <a:prstGeom prst="rect">
              <a:avLst/>
            </a:prstGeom>
          </p:spPr>
        </p:pic>
        <p:sp>
          <p:nvSpPr>
            <p:cNvPr id="10" name="Textfeld 9">
              <a:extLst>
                <a:ext uri="{FF2B5EF4-FFF2-40B4-BE49-F238E27FC236}">
                  <a16:creationId xmlns:a16="http://schemas.microsoft.com/office/drawing/2014/main" id="{B235B137-69C9-B2C0-DA61-A960C83E0F2D}"/>
                </a:ext>
              </a:extLst>
            </p:cNvPr>
            <p:cNvSpPr txBox="1"/>
            <p:nvPr/>
          </p:nvSpPr>
          <p:spPr>
            <a:xfrm>
              <a:off x="4741422" y="4553587"/>
              <a:ext cx="807008" cy="12465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R="0" algn="ctr" defTabSz="914400" rtl="0" eaLnBrk="1" fontAlgn="auto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0"/>
                </a:spcAft>
                <a:buClr>
                  <a:srgbClr val="009EE0"/>
                </a:buClr>
                <a:buSzTx/>
                <a:tabLst/>
              </a:pPr>
              <a:r>
                <a:rPr kumimoji="0" lang="de-DE" sz="900" b="0" i="0" u="none" strike="noStrike" kern="1200" cap="none" spc="0" normalizeH="0" baseline="0" noProof="0">
                  <a:ln>
                    <a:noFill/>
                  </a:ln>
                  <a:solidFill>
                    <a:srgbClr val="003D6A"/>
                  </a:solidFill>
                  <a:effectLst/>
                  <a:uLnTx/>
                  <a:uFillTx/>
                  <a:ea typeface="+mn-ea"/>
                  <a:cs typeface="+mn-cs"/>
                </a:rPr>
                <a:t>MILLING</a:t>
              </a:r>
            </a:p>
          </p:txBody>
        </p:sp>
      </p:grpSp>
      <p:grpSp>
        <p:nvGrpSpPr>
          <p:cNvPr id="11" name="Gruppieren 10">
            <a:extLst>
              <a:ext uri="{FF2B5EF4-FFF2-40B4-BE49-F238E27FC236}">
                <a16:creationId xmlns:a16="http://schemas.microsoft.com/office/drawing/2014/main" id="{38694465-17AF-D95C-323E-1A3FE2147065}"/>
              </a:ext>
            </a:extLst>
          </p:cNvPr>
          <p:cNvGrpSpPr/>
          <p:nvPr/>
        </p:nvGrpSpPr>
        <p:grpSpPr>
          <a:xfrm>
            <a:off x="4665715" y="6101861"/>
            <a:ext cx="807008" cy="623104"/>
            <a:chOff x="8398352" y="1596795"/>
            <a:chExt cx="807008" cy="623104"/>
          </a:xfrm>
        </p:grpSpPr>
        <p:sp>
          <p:nvSpPr>
            <p:cNvPr id="12" name="Textfeld 11">
              <a:extLst>
                <a:ext uri="{FF2B5EF4-FFF2-40B4-BE49-F238E27FC236}">
                  <a16:creationId xmlns:a16="http://schemas.microsoft.com/office/drawing/2014/main" id="{478D428A-8CC7-8AC9-F580-B92A9CF77791}"/>
                </a:ext>
              </a:extLst>
            </p:cNvPr>
            <p:cNvSpPr txBox="1"/>
            <p:nvPr/>
          </p:nvSpPr>
          <p:spPr>
            <a:xfrm>
              <a:off x="8398352" y="1970600"/>
              <a:ext cx="807008" cy="2492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R="0" algn="ctr" defTabSz="914400" rtl="0" eaLnBrk="1" fontAlgn="auto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0"/>
                </a:spcAft>
                <a:buClr>
                  <a:srgbClr val="009EE0"/>
                </a:buClr>
                <a:buSzTx/>
                <a:tabLst/>
              </a:pPr>
              <a:r>
                <a:rPr kumimoji="0" lang="de-DE" sz="900" b="0" i="0" u="none" strike="noStrike" kern="1200" cap="none" spc="0" normalizeH="0" baseline="0" noProof="0">
                  <a:ln>
                    <a:noFill/>
                  </a:ln>
                  <a:solidFill>
                    <a:srgbClr val="003D6A"/>
                  </a:solidFill>
                  <a:effectLst/>
                  <a:uLnTx/>
                  <a:uFillTx/>
                  <a:ea typeface="+mn-ea"/>
                  <a:cs typeface="+mn-cs"/>
                </a:rPr>
                <a:t>INDIVIDUAL SOLUTION</a:t>
              </a:r>
            </a:p>
          </p:txBody>
        </p:sp>
        <p:pic>
          <p:nvPicPr>
            <p:cNvPr id="13" name="Grafik 12" descr="Häkchen mit einfarbiger Füllung">
              <a:extLst>
                <a:ext uri="{FF2B5EF4-FFF2-40B4-BE49-F238E27FC236}">
                  <a16:creationId xmlns:a16="http://schemas.microsoft.com/office/drawing/2014/main" id="{AC9BB70E-E2EC-94F8-452E-8EE89BC4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8603856" y="1596795"/>
              <a:ext cx="396000" cy="396000"/>
            </a:xfrm>
            <a:prstGeom prst="rect">
              <a:avLst/>
            </a:prstGeom>
          </p:spPr>
        </p:pic>
      </p:grpSp>
      <p:grpSp>
        <p:nvGrpSpPr>
          <p:cNvPr id="14" name="Gruppieren 13">
            <a:extLst>
              <a:ext uri="{FF2B5EF4-FFF2-40B4-BE49-F238E27FC236}">
                <a16:creationId xmlns:a16="http://schemas.microsoft.com/office/drawing/2014/main" id="{69C1546B-6C28-8426-A392-844F56F35D04}"/>
              </a:ext>
            </a:extLst>
          </p:cNvPr>
          <p:cNvGrpSpPr/>
          <p:nvPr/>
        </p:nvGrpSpPr>
        <p:grpSpPr>
          <a:xfrm>
            <a:off x="413405" y="6078988"/>
            <a:ext cx="807008" cy="635246"/>
            <a:chOff x="7295809" y="2826273"/>
            <a:chExt cx="807008" cy="635246"/>
          </a:xfrm>
        </p:grpSpPr>
        <p:pic>
          <p:nvPicPr>
            <p:cNvPr id="15" name="Grafik 14" descr="Glücksspielchips Silhouette">
              <a:extLst>
                <a:ext uri="{FF2B5EF4-FFF2-40B4-BE49-F238E27FC236}">
                  <a16:creationId xmlns:a16="http://schemas.microsoft.com/office/drawing/2014/main" id="{76027265-ECE3-F744-711A-8795BDA1E7B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7501313" y="2826273"/>
              <a:ext cx="396000" cy="396000"/>
            </a:xfrm>
            <a:prstGeom prst="rect">
              <a:avLst/>
            </a:prstGeom>
          </p:spPr>
        </p:pic>
        <p:sp>
          <p:nvSpPr>
            <p:cNvPr id="16" name="Textfeld 15">
              <a:extLst>
                <a:ext uri="{FF2B5EF4-FFF2-40B4-BE49-F238E27FC236}">
                  <a16:creationId xmlns:a16="http://schemas.microsoft.com/office/drawing/2014/main" id="{2FE621E0-7A06-A4D5-5B93-0CCB910E2D12}"/>
                </a:ext>
              </a:extLst>
            </p:cNvPr>
            <p:cNvSpPr txBox="1"/>
            <p:nvPr/>
          </p:nvSpPr>
          <p:spPr>
            <a:xfrm>
              <a:off x="7295809" y="3212220"/>
              <a:ext cx="807008" cy="2492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R="0" algn="ctr" defTabSz="914400" rtl="0" eaLnBrk="1" fontAlgn="auto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0"/>
                </a:spcAft>
                <a:buClr>
                  <a:srgbClr val="009EE0"/>
                </a:buClr>
                <a:buSzTx/>
                <a:tabLst/>
              </a:pPr>
              <a:r>
                <a:rPr kumimoji="0" lang="de-DE" sz="900" b="0" i="0" u="none" strike="noStrike" kern="1200" cap="none" spc="0" normalizeH="0" baseline="0" noProof="0">
                  <a:ln>
                    <a:noFill/>
                  </a:ln>
                  <a:solidFill>
                    <a:srgbClr val="003D6A"/>
                  </a:solidFill>
                  <a:effectLst/>
                  <a:uLnTx/>
                  <a:uFillTx/>
                  <a:ea typeface="+mn-ea"/>
                  <a:cs typeface="+mn-cs"/>
                </a:rPr>
                <a:t>COMPLEX GEOMETRY</a:t>
              </a:r>
            </a:p>
          </p:txBody>
        </p:sp>
      </p:grpSp>
      <p:grpSp>
        <p:nvGrpSpPr>
          <p:cNvPr id="17" name="Gruppieren 16">
            <a:extLst>
              <a:ext uri="{FF2B5EF4-FFF2-40B4-BE49-F238E27FC236}">
                <a16:creationId xmlns:a16="http://schemas.microsoft.com/office/drawing/2014/main" id="{BD2CA6EF-66E1-EBDC-A385-4D64ADCCF05C}"/>
              </a:ext>
            </a:extLst>
          </p:cNvPr>
          <p:cNvGrpSpPr/>
          <p:nvPr/>
        </p:nvGrpSpPr>
        <p:grpSpPr>
          <a:xfrm>
            <a:off x="1168958" y="6097216"/>
            <a:ext cx="807008" cy="508292"/>
            <a:chOff x="5232383" y="2813874"/>
            <a:chExt cx="807008" cy="508292"/>
          </a:xfrm>
        </p:grpSpPr>
        <p:pic>
          <p:nvPicPr>
            <p:cNvPr id="18" name="Grafik 23" descr="Zahnräder mit einfarbiger Füllung">
              <a:extLst>
                <a:ext uri="{FF2B5EF4-FFF2-40B4-BE49-F238E27FC236}">
                  <a16:creationId xmlns:a16="http://schemas.microsoft.com/office/drawing/2014/main" id="{780EEF11-9195-BC0C-DAA5-5FB5D1BFC94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5440986" y="2813874"/>
              <a:ext cx="396000" cy="396000"/>
            </a:xfrm>
            <a:prstGeom prst="rect">
              <a:avLst/>
            </a:prstGeom>
          </p:spPr>
        </p:pic>
        <p:sp>
          <p:nvSpPr>
            <p:cNvPr id="19" name="Textfeld 18">
              <a:extLst>
                <a:ext uri="{FF2B5EF4-FFF2-40B4-BE49-F238E27FC236}">
                  <a16:creationId xmlns:a16="http://schemas.microsoft.com/office/drawing/2014/main" id="{C091B84B-E23E-B3FA-6B78-991F4BDB3C07}"/>
                </a:ext>
              </a:extLst>
            </p:cNvPr>
            <p:cNvSpPr txBox="1"/>
            <p:nvPr/>
          </p:nvSpPr>
          <p:spPr>
            <a:xfrm>
              <a:off x="5232383" y="3197516"/>
              <a:ext cx="807008" cy="12465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R="0" algn="ctr" defTabSz="914400" rtl="0" eaLnBrk="1" fontAlgn="auto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0"/>
                </a:spcAft>
                <a:buClr>
                  <a:srgbClr val="009EE0"/>
                </a:buClr>
                <a:buSzTx/>
                <a:tabLst/>
              </a:pPr>
              <a:r>
                <a:rPr kumimoji="0" lang="de-DE" sz="900" b="0" i="0" u="none" strike="noStrike" kern="1200" cap="none" spc="0" normalizeH="0" baseline="0" noProof="0">
                  <a:ln>
                    <a:noFill/>
                  </a:ln>
                  <a:solidFill>
                    <a:srgbClr val="003D6A"/>
                  </a:solidFill>
                  <a:effectLst/>
                  <a:uLnTx/>
                  <a:uFillTx/>
                  <a:ea typeface="+mn-ea"/>
                  <a:cs typeface="+mn-cs"/>
                </a:rPr>
                <a:t>GEARS</a:t>
              </a:r>
            </a:p>
          </p:txBody>
        </p:sp>
      </p:grpSp>
      <p:grpSp>
        <p:nvGrpSpPr>
          <p:cNvPr id="20" name="Gruppieren 19">
            <a:extLst>
              <a:ext uri="{FF2B5EF4-FFF2-40B4-BE49-F238E27FC236}">
                <a16:creationId xmlns:a16="http://schemas.microsoft.com/office/drawing/2014/main" id="{ABA5745A-29B9-FA95-5077-7ED42C6D373C}"/>
              </a:ext>
            </a:extLst>
          </p:cNvPr>
          <p:cNvGrpSpPr/>
          <p:nvPr/>
        </p:nvGrpSpPr>
        <p:grpSpPr>
          <a:xfrm>
            <a:off x="5969765" y="6103337"/>
            <a:ext cx="807008" cy="496411"/>
            <a:chOff x="10988291" y="1596795"/>
            <a:chExt cx="807008" cy="496411"/>
          </a:xfrm>
        </p:grpSpPr>
        <p:pic>
          <p:nvPicPr>
            <p:cNvPr id="21" name="Grafik 20" descr="Roboterhand mit einfarbiger Füllung">
              <a:extLst>
                <a:ext uri="{FF2B5EF4-FFF2-40B4-BE49-F238E27FC236}">
                  <a16:creationId xmlns:a16="http://schemas.microsoft.com/office/drawing/2014/main" id="{323B989A-4155-E316-D994-27F4F1D45D4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11193795" y="1596795"/>
              <a:ext cx="396000" cy="396000"/>
            </a:xfrm>
            <a:prstGeom prst="rect">
              <a:avLst/>
            </a:prstGeom>
          </p:spPr>
        </p:pic>
        <p:sp>
          <p:nvSpPr>
            <p:cNvPr id="22" name="Textfeld 21">
              <a:extLst>
                <a:ext uri="{FF2B5EF4-FFF2-40B4-BE49-F238E27FC236}">
                  <a16:creationId xmlns:a16="http://schemas.microsoft.com/office/drawing/2014/main" id="{9CA70F05-ED3A-537A-B33A-CC8BA97ACDF9}"/>
                </a:ext>
              </a:extLst>
            </p:cNvPr>
            <p:cNvSpPr txBox="1"/>
            <p:nvPr/>
          </p:nvSpPr>
          <p:spPr>
            <a:xfrm>
              <a:off x="10988291" y="1968556"/>
              <a:ext cx="807008" cy="12465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R="0" algn="ctr" defTabSz="914400" rtl="0" eaLnBrk="1" fontAlgn="auto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0"/>
                </a:spcAft>
                <a:buClr>
                  <a:srgbClr val="009EE0"/>
                </a:buClr>
                <a:buSzTx/>
                <a:tabLst/>
              </a:pPr>
              <a:r>
                <a:rPr kumimoji="0" lang="de-DE" sz="900" b="0" i="0" u="none" strike="noStrike" kern="1200" cap="none" spc="0" normalizeH="0" baseline="0" noProof="0">
                  <a:ln>
                    <a:noFill/>
                  </a:ln>
                  <a:solidFill>
                    <a:srgbClr val="003D6A"/>
                  </a:solidFill>
                  <a:effectLst/>
                  <a:uLnTx/>
                  <a:uFillTx/>
                  <a:ea typeface="+mn-ea"/>
                  <a:cs typeface="+mn-cs"/>
                </a:rPr>
                <a:t>AUTOMATION</a:t>
              </a:r>
            </a:p>
          </p:txBody>
        </p:sp>
      </p:grpSp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A8AF9D73-80A4-DCB8-5FCE-C46B7D170B86}"/>
              </a:ext>
            </a:extLst>
          </p:cNvPr>
          <p:cNvGrpSpPr/>
          <p:nvPr/>
        </p:nvGrpSpPr>
        <p:grpSpPr>
          <a:xfrm>
            <a:off x="5305640" y="6094379"/>
            <a:ext cx="807008" cy="630585"/>
            <a:chOff x="10030478" y="1587270"/>
            <a:chExt cx="807008" cy="630585"/>
          </a:xfrm>
        </p:grpSpPr>
        <p:pic>
          <p:nvPicPr>
            <p:cNvPr id="23" name="Grafik 22" descr="Eimer und Wischmopp mit einfarbiger Füllung">
              <a:extLst>
                <a:ext uri="{FF2B5EF4-FFF2-40B4-BE49-F238E27FC236}">
                  <a16:creationId xmlns:a16="http://schemas.microsoft.com/office/drawing/2014/main" id="{8CB9930A-5EF3-4897-87F9-47F7567A102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10234824" y="1587270"/>
              <a:ext cx="396000" cy="396000"/>
            </a:xfrm>
            <a:prstGeom prst="rect">
              <a:avLst/>
            </a:prstGeom>
          </p:spPr>
        </p:pic>
        <p:sp>
          <p:nvSpPr>
            <p:cNvPr id="24" name="Textfeld 23">
              <a:extLst>
                <a:ext uri="{FF2B5EF4-FFF2-40B4-BE49-F238E27FC236}">
                  <a16:creationId xmlns:a16="http://schemas.microsoft.com/office/drawing/2014/main" id="{6D1A89FE-108C-673F-F9A7-6850380182E0}"/>
                </a:ext>
              </a:extLst>
            </p:cNvPr>
            <p:cNvSpPr txBox="1"/>
            <p:nvPr/>
          </p:nvSpPr>
          <p:spPr>
            <a:xfrm>
              <a:off x="10030478" y="1968556"/>
              <a:ext cx="807008" cy="2492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R="0" algn="ctr" defTabSz="914400" rtl="0" eaLnBrk="1" fontAlgn="auto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0"/>
                </a:spcAft>
                <a:buClr>
                  <a:srgbClr val="009EE0"/>
                </a:buClr>
                <a:buSzTx/>
                <a:tabLst/>
              </a:pPr>
              <a:r>
                <a:rPr kumimoji="0" lang="de-DE" sz="900" b="0" i="0" u="none" strike="noStrike" kern="1200" cap="none" spc="0" normalizeH="0" baseline="0" noProof="0">
                  <a:ln>
                    <a:noFill/>
                  </a:ln>
                  <a:solidFill>
                    <a:srgbClr val="003D6A"/>
                  </a:solidFill>
                  <a:effectLst/>
                  <a:uLnTx/>
                  <a:uFillTx/>
                  <a:ea typeface="+mn-ea"/>
                  <a:cs typeface="+mn-cs"/>
                </a:rPr>
                <a:t>DIRT</a:t>
              </a:r>
              <a:br>
                <a:rPr kumimoji="0" lang="de-DE" sz="900" b="0" i="0" u="none" strike="noStrike" kern="1200" cap="none" spc="0" normalizeH="0" baseline="0" noProof="0">
                  <a:ln>
                    <a:noFill/>
                  </a:ln>
                  <a:solidFill>
                    <a:srgbClr val="003D6A"/>
                  </a:solidFill>
                  <a:effectLst/>
                  <a:uLnTx/>
                  <a:uFillTx/>
                  <a:ea typeface="+mn-ea"/>
                  <a:cs typeface="+mn-cs"/>
                </a:rPr>
              </a:br>
              <a:r>
                <a:rPr kumimoji="0" lang="de-DE" sz="900" b="0" i="0" u="none" strike="noStrike" kern="1200" cap="none" spc="0" normalizeH="0" baseline="0" noProof="0">
                  <a:ln>
                    <a:noFill/>
                  </a:ln>
                  <a:solidFill>
                    <a:srgbClr val="003D6A"/>
                  </a:solidFill>
                  <a:effectLst/>
                  <a:uLnTx/>
                  <a:uFillTx/>
                  <a:ea typeface="+mn-ea"/>
                  <a:cs typeface="+mn-cs"/>
                </a:rPr>
                <a:t>RESISTANT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4794B148-5EEC-80C1-7B57-78A304DC12F7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t="-745" r="15493"/>
          <a:stretch/>
        </p:blipFill>
        <p:spPr>
          <a:xfrm>
            <a:off x="-82379" y="1477662"/>
            <a:ext cx="6187085" cy="4180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072199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27D6B7-57BF-4400-56FD-9657E5DFC3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BD6C92B3-AB25-7A40-DC02-0476D1F075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1188" y="619107"/>
            <a:ext cx="9391338" cy="1020318"/>
          </a:xfrm>
        </p:spPr>
        <p:txBody>
          <a:bodyPr/>
          <a:lstStyle/>
          <a:p>
            <a:r>
              <a:rPr lang="de-DE">
                <a:latin typeface="Fago Pro"/>
              </a:rPr>
              <a:t>Mechanischer Spanndorn</a:t>
            </a:r>
            <a:br>
              <a:rPr lang="de-DE">
                <a:latin typeface="Fago Pro"/>
              </a:rPr>
            </a:br>
            <a:r>
              <a:rPr lang="de-DE" sz="2400" b="0">
                <a:latin typeface="Fago Pro"/>
              </a:rPr>
              <a:t>Innenspannung von Rotationsteilen</a:t>
            </a:r>
            <a:endParaRPr lang="de-DE" sz="2400" b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BC645DB0-A583-923E-69AE-B17464321FF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 vert="horz" lIns="0" tIns="0" rIns="0" bIns="0" rtlCol="0" anchor="t">
            <a:noAutofit/>
          </a:bodyPr>
          <a:lstStyle/>
          <a:p>
            <a:r>
              <a:rPr lang="de-DE">
                <a:latin typeface="Fago Pro"/>
              </a:rPr>
              <a:t>SCHUNK Engineering</a:t>
            </a:r>
            <a:endParaRPr lang="en-US"/>
          </a:p>
        </p:txBody>
      </p:sp>
      <p:sp>
        <p:nvSpPr>
          <p:cNvPr id="102" name="Foliennummernplatzhalter 2">
            <a:extLst>
              <a:ext uri="{FF2B5EF4-FFF2-40B4-BE49-F238E27FC236}">
                <a16:creationId xmlns:a16="http://schemas.microsoft.com/office/drawing/2014/main" id="{6BF0AA4C-2B2C-9A37-5BE5-A958A472C81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244942" y="6384353"/>
            <a:ext cx="612095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F7D4EC-FAF2-48D2-B8E5-457915FC50F3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 panose="02000506040000020004" pitchFamily="50" charset="0"/>
              <a:ea typeface="+mn-ea"/>
              <a:cs typeface="+mn-cs"/>
            </a:endParaRPr>
          </a:p>
        </p:txBody>
      </p:sp>
      <p:sp>
        <p:nvSpPr>
          <p:cNvPr id="95" name="Textfeld 94">
            <a:extLst>
              <a:ext uri="{FF2B5EF4-FFF2-40B4-BE49-F238E27FC236}">
                <a16:creationId xmlns:a16="http://schemas.microsoft.com/office/drawing/2014/main" id="{D33BE49A-799C-8652-F324-226854AD5977}"/>
              </a:ext>
            </a:extLst>
          </p:cNvPr>
          <p:cNvSpPr txBox="1"/>
          <p:nvPr/>
        </p:nvSpPr>
        <p:spPr>
          <a:xfrm>
            <a:off x="7028329" y="1598437"/>
            <a:ext cx="5135051" cy="477053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2900" indent="-342900"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defRPr/>
            </a:pPr>
            <a:r>
              <a:rPr lang="de-DE" sz="2000" b="1">
                <a:solidFill>
                  <a:srgbClr val="003D6A"/>
                </a:solidFill>
                <a:latin typeface="Fago Pro"/>
              </a:rPr>
              <a:t>Rundlaufgenauigkeit </a:t>
            </a:r>
            <a:br>
              <a:rPr lang="de-DE" sz="20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Fago Pro"/>
              </a:rPr>
            </a:br>
            <a:r>
              <a:rPr lang="de-DE" sz="1600">
                <a:solidFill>
                  <a:srgbClr val="003D6A"/>
                </a:solidFill>
                <a:latin typeface="Fago Pro"/>
              </a:rPr>
              <a:t>Rundlaufgenauigkeit von &lt; 0,01 mm</a:t>
            </a:r>
            <a:endParaRPr lang="de-DE" sz="1600" i="0" u="none" strike="noStrike" kern="1200" cap="none" spc="0" normalizeH="0" baseline="0" noProof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/>
            </a:endParaRPr>
          </a:p>
          <a:p>
            <a:pPr marL="342900" indent="-342900"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defRPr/>
            </a:pPr>
            <a:endParaRPr lang="de-DE" sz="1600">
              <a:solidFill>
                <a:srgbClr val="003D6A"/>
              </a:solidFill>
              <a:latin typeface="Fago Pro"/>
            </a:endParaRPr>
          </a:p>
          <a:p>
            <a:pPr marL="342900" indent="-342900"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defRPr/>
            </a:pPr>
            <a:r>
              <a:rPr lang="de-DE" sz="2000" b="1">
                <a:solidFill>
                  <a:srgbClr val="003D6A"/>
                </a:solidFill>
                <a:latin typeface="Fago Pro"/>
              </a:rPr>
              <a:t>Maschinenanbindung </a:t>
            </a:r>
            <a:br>
              <a:rPr lang="de-DE" sz="20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Fago Pro"/>
              </a:rPr>
            </a:br>
            <a:r>
              <a:rPr lang="de-DE" sz="1600">
                <a:solidFill>
                  <a:srgbClr val="003D6A"/>
                </a:solidFill>
                <a:latin typeface="Fago Pro"/>
              </a:rPr>
              <a:t>Kurzkegel Größe 6</a:t>
            </a:r>
            <a:endParaRPr lang="de-DE" sz="1600" i="0" u="none" strike="noStrike" kern="1200" cap="none" spc="0" normalizeH="0" baseline="0" noProof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/>
            </a:endParaRPr>
          </a:p>
          <a:p>
            <a:pPr>
              <a:buClr>
                <a:srgbClr val="009EE0"/>
              </a:buClr>
              <a:buSzPct val="100000"/>
              <a:defRPr/>
            </a:pPr>
            <a:endParaRPr lang="de-DE" sz="2000" b="1">
              <a:solidFill>
                <a:srgbClr val="003D6A"/>
              </a:solidFill>
              <a:latin typeface="Fago Pro"/>
            </a:endParaRPr>
          </a:p>
          <a:p>
            <a:pPr marL="342900" indent="-342900"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defRPr/>
            </a:pPr>
            <a:r>
              <a:rPr lang="de-DE" sz="2000" b="1">
                <a:solidFill>
                  <a:srgbClr val="003D6A"/>
                </a:solidFill>
                <a:latin typeface="Fago Pro"/>
              </a:rPr>
              <a:t>Anschlag mit radialer Positionierung</a:t>
            </a:r>
            <a:endParaRPr lang="de-DE" sz="2000" b="1">
              <a:latin typeface="Fago Pro"/>
            </a:endParaRPr>
          </a:p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EE0"/>
              </a:buClr>
              <a:buSzPct val="100000"/>
              <a:buNone/>
              <a:tabLst/>
              <a:defRPr/>
            </a:pPr>
            <a:endParaRPr lang="de-DE" sz="2000" b="1" i="0" u="none" strike="noStrike" kern="1200" cap="none" spc="0" normalizeH="0" baseline="0" noProof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tabLst/>
              <a:defRPr/>
            </a:pPr>
            <a:r>
              <a:rPr lang="de-DE" sz="2000" b="1">
                <a:solidFill>
                  <a:srgbClr val="003D6A"/>
                </a:solidFill>
                <a:latin typeface="Fago Pro"/>
              </a:rPr>
              <a:t>Kompetentes</a:t>
            </a:r>
            <a:r>
              <a:rPr kumimoji="0" lang="de-DE" sz="2000" b="1" i="0" u="none" strike="noStrike" kern="1200" cap="none" spc="0" normalizeH="0" baseline="0" noProof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 Projektierungsteam</a:t>
            </a:r>
            <a:br>
              <a:rPr lang="de-DE" sz="20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Fago Pro"/>
              </a:rPr>
            </a:br>
            <a:r>
              <a:rPr kumimoji="0" lang="de-DE" sz="1600" b="0" i="0" u="none" strike="noStrike" kern="1200" cap="none" spc="0" normalizeH="0" baseline="0" noProof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Auslegung, Konstruktion und Montage durch SCHUNK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tabLst/>
              <a:defRPr/>
            </a:pPr>
            <a:endParaRPr kumimoji="0" lang="de-DE" sz="1600" b="0" i="0" u="none" strike="noStrike" kern="1200" cap="none" spc="0" normalizeH="0" baseline="0" noProof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tabLst/>
              <a:defRPr/>
            </a:pPr>
            <a:r>
              <a:rPr lang="de-DE" sz="2000" b="1">
                <a:solidFill>
                  <a:srgbClr val="003D6A"/>
                </a:solidFill>
                <a:latin typeface="Fago Pro"/>
              </a:rPr>
              <a:t>Lösungskompetenz aus einer Hand</a:t>
            </a:r>
            <a:br>
              <a:rPr lang="de-DE" sz="20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Fago Pro"/>
              </a:rPr>
            </a:br>
            <a:r>
              <a:rPr lang="de-DE" sz="1600">
                <a:solidFill>
                  <a:srgbClr val="003D6A"/>
                </a:solidFill>
                <a:latin typeface="Fago Pro"/>
              </a:rPr>
              <a:t>Automation und Spanntechnik</a:t>
            </a:r>
            <a:endParaRPr lang="de-DE" sz="1600" b="0" i="0" u="none" strike="noStrike" kern="1200" cap="none" spc="0" normalizeH="0" baseline="0" noProof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tabLst/>
              <a:defRPr/>
            </a:pPr>
            <a:endParaRPr kumimoji="0" lang="de-DE" sz="1600" b="0" i="0" u="none" strike="noStrike" kern="1200" cap="none" spc="0" normalizeH="0" baseline="0" noProof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tabLst/>
              <a:defRPr/>
            </a:pPr>
            <a:endParaRPr kumimoji="0" lang="de-DE" sz="1600" b="0" i="0" u="none" strike="noStrike" kern="1200" cap="none" spc="0" normalizeH="0" baseline="0" noProof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tabLst/>
              <a:defRPr/>
            </a:pPr>
            <a:endParaRPr kumimoji="0" lang="de-DE" sz="2000" b="0" i="0" u="none" strike="noStrike" kern="1200" cap="none" spc="0" normalizeH="0" baseline="0" noProof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/>
              <a:ea typeface="+mn-ea"/>
              <a:cs typeface="+mn-cs"/>
            </a:endParaRPr>
          </a:p>
        </p:txBody>
      </p:sp>
      <p:grpSp>
        <p:nvGrpSpPr>
          <p:cNvPr id="66" name="Gruppieren 65">
            <a:extLst>
              <a:ext uri="{FF2B5EF4-FFF2-40B4-BE49-F238E27FC236}">
                <a16:creationId xmlns:a16="http://schemas.microsoft.com/office/drawing/2014/main" id="{E835A08A-995B-83E1-9641-68D7BB90A476}"/>
              </a:ext>
            </a:extLst>
          </p:cNvPr>
          <p:cNvGrpSpPr/>
          <p:nvPr/>
        </p:nvGrpSpPr>
        <p:grpSpPr>
          <a:xfrm>
            <a:off x="264292" y="5794124"/>
            <a:ext cx="1920000" cy="960002"/>
            <a:chOff x="30192" y="3612786"/>
            <a:chExt cx="1440000" cy="720000"/>
          </a:xfrm>
        </p:grpSpPr>
        <p:sp>
          <p:nvSpPr>
            <p:cNvPr id="79" name="Textfeld 78">
              <a:extLst>
                <a:ext uri="{FF2B5EF4-FFF2-40B4-BE49-F238E27FC236}">
                  <a16:creationId xmlns:a16="http://schemas.microsoft.com/office/drawing/2014/main" id="{877D3B2E-7353-42CB-9438-0822B2116D34}"/>
                </a:ext>
              </a:extLst>
            </p:cNvPr>
            <p:cNvSpPr txBox="1"/>
            <p:nvPr/>
          </p:nvSpPr>
          <p:spPr>
            <a:xfrm>
              <a:off x="30192" y="3631591"/>
              <a:ext cx="1440000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400" b="0" i="0" u="none" strike="noStrike" kern="1200" cap="none" spc="0" normalizeH="0" baseline="0" noProof="0">
                  <a:ln>
                    <a:noFill/>
                  </a:ln>
                  <a:solidFill>
                    <a:srgbClr val="00446B"/>
                  </a:solidFill>
                  <a:effectLst/>
                  <a:uLnTx/>
                  <a:uFillTx/>
                  <a:latin typeface="Fago Pro"/>
                  <a:ea typeface="+mn-ea"/>
                  <a:cs typeface="+mn-cs"/>
                </a:rPr>
                <a:t>TYPICAL PRODUCTS</a:t>
              </a:r>
            </a:p>
          </p:txBody>
        </p:sp>
        <p:sp>
          <p:nvSpPr>
            <p:cNvPr id="80" name="Rechteck 79">
              <a:extLst>
                <a:ext uri="{FF2B5EF4-FFF2-40B4-BE49-F238E27FC236}">
                  <a16:creationId xmlns:a16="http://schemas.microsoft.com/office/drawing/2014/main" id="{4265C0DF-A6AA-C19F-57C0-5325C3C705F8}"/>
                </a:ext>
              </a:extLst>
            </p:cNvPr>
            <p:cNvSpPr/>
            <p:nvPr/>
          </p:nvSpPr>
          <p:spPr>
            <a:xfrm>
              <a:off x="30192" y="3612786"/>
              <a:ext cx="1440000" cy="720000"/>
            </a:xfrm>
            <a:prstGeom prst="rect">
              <a:avLst/>
            </a:prstGeom>
            <a:noFill/>
            <a:ln w="9525">
              <a:solidFill>
                <a:srgbClr val="003C6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/>
                <a:ea typeface="+mn-ea"/>
                <a:cs typeface="+mn-cs"/>
              </a:endParaRPr>
            </a:p>
          </p:txBody>
        </p:sp>
      </p:grpSp>
      <p:grpSp>
        <p:nvGrpSpPr>
          <p:cNvPr id="71" name="Gruppieren 70">
            <a:extLst>
              <a:ext uri="{FF2B5EF4-FFF2-40B4-BE49-F238E27FC236}">
                <a16:creationId xmlns:a16="http://schemas.microsoft.com/office/drawing/2014/main" id="{71FB5B5B-D714-36A0-7290-26A3CDE05274}"/>
              </a:ext>
            </a:extLst>
          </p:cNvPr>
          <p:cNvGrpSpPr/>
          <p:nvPr/>
        </p:nvGrpSpPr>
        <p:grpSpPr>
          <a:xfrm>
            <a:off x="2324226" y="5794112"/>
            <a:ext cx="2160000" cy="960000"/>
            <a:chOff x="1512203" y="3612787"/>
            <a:chExt cx="1620000" cy="720000"/>
          </a:xfrm>
        </p:grpSpPr>
        <p:sp>
          <p:nvSpPr>
            <p:cNvPr id="91" name="Textfeld 90">
              <a:extLst>
                <a:ext uri="{FF2B5EF4-FFF2-40B4-BE49-F238E27FC236}">
                  <a16:creationId xmlns:a16="http://schemas.microsoft.com/office/drawing/2014/main" id="{18C3F4DA-989E-6CDE-653E-1A19FDD39948}"/>
                </a:ext>
              </a:extLst>
            </p:cNvPr>
            <p:cNvSpPr txBox="1"/>
            <p:nvPr/>
          </p:nvSpPr>
          <p:spPr>
            <a:xfrm>
              <a:off x="1528540" y="3631593"/>
              <a:ext cx="1603663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400" b="0" i="0" u="none" strike="noStrike" kern="1200" cap="none" spc="0" normalizeH="0" baseline="0" noProof="0">
                  <a:ln>
                    <a:noFill/>
                  </a:ln>
                  <a:solidFill>
                    <a:srgbClr val="00446B"/>
                  </a:solidFill>
                  <a:effectLst/>
                  <a:uLnTx/>
                  <a:uFillTx/>
                  <a:latin typeface="Fago Pro"/>
                  <a:ea typeface="+mn-ea"/>
                  <a:cs typeface="+mn-cs"/>
                </a:rPr>
                <a:t>TYPICAL PROCESS</a:t>
              </a:r>
            </a:p>
          </p:txBody>
        </p:sp>
        <p:sp>
          <p:nvSpPr>
            <p:cNvPr id="100" name="Rechteck 99">
              <a:extLst>
                <a:ext uri="{FF2B5EF4-FFF2-40B4-BE49-F238E27FC236}">
                  <a16:creationId xmlns:a16="http://schemas.microsoft.com/office/drawing/2014/main" id="{503F146B-F08C-268D-4AD1-D6FF29600826}"/>
                </a:ext>
              </a:extLst>
            </p:cNvPr>
            <p:cNvSpPr/>
            <p:nvPr/>
          </p:nvSpPr>
          <p:spPr>
            <a:xfrm>
              <a:off x="1512203" y="3612787"/>
              <a:ext cx="1620000" cy="720000"/>
            </a:xfrm>
            <a:prstGeom prst="rect">
              <a:avLst/>
            </a:prstGeom>
            <a:noFill/>
            <a:ln w="9525">
              <a:solidFill>
                <a:srgbClr val="003C6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/>
                <a:ea typeface="+mn-ea"/>
                <a:cs typeface="+mn-cs"/>
              </a:endParaRPr>
            </a:p>
          </p:txBody>
        </p:sp>
      </p:grpSp>
      <p:grpSp>
        <p:nvGrpSpPr>
          <p:cNvPr id="107" name="Gruppieren 106">
            <a:extLst>
              <a:ext uri="{FF2B5EF4-FFF2-40B4-BE49-F238E27FC236}">
                <a16:creationId xmlns:a16="http://schemas.microsoft.com/office/drawing/2014/main" id="{65E937E1-13C4-1724-ACE0-D72B8AD7A8D9}"/>
              </a:ext>
            </a:extLst>
          </p:cNvPr>
          <p:cNvGrpSpPr/>
          <p:nvPr/>
        </p:nvGrpSpPr>
        <p:grpSpPr>
          <a:xfrm>
            <a:off x="4640424" y="5794112"/>
            <a:ext cx="2160000" cy="960000"/>
            <a:chOff x="1528539" y="3612787"/>
            <a:chExt cx="1620001" cy="720000"/>
          </a:xfrm>
        </p:grpSpPr>
        <p:sp>
          <p:nvSpPr>
            <p:cNvPr id="117" name="Textfeld 116">
              <a:extLst>
                <a:ext uri="{FF2B5EF4-FFF2-40B4-BE49-F238E27FC236}">
                  <a16:creationId xmlns:a16="http://schemas.microsoft.com/office/drawing/2014/main" id="{6AD1EC1E-0C6E-2A66-1588-48AF3021011B}"/>
                </a:ext>
              </a:extLst>
            </p:cNvPr>
            <p:cNvSpPr txBox="1"/>
            <p:nvPr/>
          </p:nvSpPr>
          <p:spPr>
            <a:xfrm>
              <a:off x="1528540" y="3631592"/>
              <a:ext cx="1620000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400" b="0" i="0" u="none" strike="noStrike" kern="1200" cap="none" spc="0" normalizeH="0" baseline="0" noProof="0">
                  <a:ln>
                    <a:noFill/>
                  </a:ln>
                  <a:solidFill>
                    <a:srgbClr val="00446B"/>
                  </a:solidFill>
                  <a:effectLst/>
                  <a:uLnTx/>
                  <a:uFillTx/>
                  <a:latin typeface="Fago Pro"/>
                  <a:ea typeface="+mn-ea"/>
                  <a:cs typeface="+mn-cs"/>
                </a:rPr>
                <a:t>REQUIREMENTS</a:t>
              </a:r>
              <a:endParaRPr kumimoji="0" lang="de-DE" sz="1000" b="0" i="0" u="none" strike="noStrike" kern="1200" cap="none" spc="0" normalizeH="0" baseline="0" noProof="0">
                <a:ln>
                  <a:noFill/>
                </a:ln>
                <a:solidFill>
                  <a:srgbClr val="00446B"/>
                </a:solidFill>
                <a:effectLst/>
                <a:uLnTx/>
                <a:uFillTx/>
                <a:latin typeface="Fago Pro"/>
                <a:ea typeface="+mn-ea"/>
                <a:cs typeface="+mn-cs"/>
              </a:endParaRPr>
            </a:p>
          </p:txBody>
        </p:sp>
        <p:sp>
          <p:nvSpPr>
            <p:cNvPr id="118" name="Rechteck 117">
              <a:extLst>
                <a:ext uri="{FF2B5EF4-FFF2-40B4-BE49-F238E27FC236}">
                  <a16:creationId xmlns:a16="http://schemas.microsoft.com/office/drawing/2014/main" id="{FD352BA8-C91B-F850-07E9-8E7BF4F122E9}"/>
                </a:ext>
              </a:extLst>
            </p:cNvPr>
            <p:cNvSpPr/>
            <p:nvPr/>
          </p:nvSpPr>
          <p:spPr>
            <a:xfrm>
              <a:off x="1528539" y="3612787"/>
              <a:ext cx="1620001" cy="720000"/>
            </a:xfrm>
            <a:prstGeom prst="rect">
              <a:avLst/>
            </a:prstGeom>
            <a:noFill/>
            <a:ln w="9525">
              <a:solidFill>
                <a:srgbClr val="003C6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/>
                <a:ea typeface="+mn-ea"/>
                <a:cs typeface="+mn-cs"/>
              </a:endParaRPr>
            </a:p>
          </p:txBody>
        </p:sp>
      </p:grpSp>
      <p:grpSp>
        <p:nvGrpSpPr>
          <p:cNvPr id="423" name="Gruppieren 422">
            <a:extLst>
              <a:ext uri="{FF2B5EF4-FFF2-40B4-BE49-F238E27FC236}">
                <a16:creationId xmlns:a16="http://schemas.microsoft.com/office/drawing/2014/main" id="{F93EA91F-DD81-A726-2EA2-9CC4E4BF5634}"/>
              </a:ext>
            </a:extLst>
          </p:cNvPr>
          <p:cNvGrpSpPr/>
          <p:nvPr/>
        </p:nvGrpSpPr>
        <p:grpSpPr>
          <a:xfrm>
            <a:off x="7243004" y="6401005"/>
            <a:ext cx="1077130" cy="331820"/>
            <a:chOff x="30192" y="3612786"/>
            <a:chExt cx="1440000" cy="720000"/>
          </a:xfrm>
        </p:grpSpPr>
        <p:sp>
          <p:nvSpPr>
            <p:cNvPr id="424" name="Textfeld 423">
              <a:extLst>
                <a:ext uri="{FF2B5EF4-FFF2-40B4-BE49-F238E27FC236}">
                  <a16:creationId xmlns:a16="http://schemas.microsoft.com/office/drawing/2014/main" id="{3F0D683B-F8CE-E47B-1116-AAF6BF558B56}"/>
                </a:ext>
              </a:extLst>
            </p:cNvPr>
            <p:cNvSpPr txBox="1"/>
            <p:nvPr/>
          </p:nvSpPr>
          <p:spPr>
            <a:xfrm>
              <a:off x="30192" y="3631590"/>
              <a:ext cx="1440000" cy="667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400" b="0" i="0" u="none" strike="noStrike" kern="1200" cap="none" spc="0" normalizeH="0" baseline="0" noProof="0">
                  <a:ln>
                    <a:noFill/>
                  </a:ln>
                  <a:solidFill>
                    <a:srgbClr val="00446B"/>
                  </a:solidFill>
                  <a:effectLst/>
                  <a:uLnTx/>
                  <a:uFillTx/>
                  <a:latin typeface="Fago Pro"/>
                  <a:ea typeface="+mn-ea"/>
                  <a:cs typeface="+mn-cs"/>
                </a:rPr>
                <a:t>SCHUNK ID</a:t>
              </a:r>
            </a:p>
          </p:txBody>
        </p:sp>
        <p:sp>
          <p:nvSpPr>
            <p:cNvPr id="425" name="Rechteck 424">
              <a:extLst>
                <a:ext uri="{FF2B5EF4-FFF2-40B4-BE49-F238E27FC236}">
                  <a16:creationId xmlns:a16="http://schemas.microsoft.com/office/drawing/2014/main" id="{2408C92D-1BD9-8489-1AA8-23546558833F}"/>
                </a:ext>
              </a:extLst>
            </p:cNvPr>
            <p:cNvSpPr/>
            <p:nvPr/>
          </p:nvSpPr>
          <p:spPr>
            <a:xfrm>
              <a:off x="30192" y="3612786"/>
              <a:ext cx="1440000" cy="720000"/>
            </a:xfrm>
            <a:prstGeom prst="rect">
              <a:avLst/>
            </a:prstGeom>
            <a:noFill/>
            <a:ln w="9525">
              <a:solidFill>
                <a:srgbClr val="003C6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/>
                <a:ea typeface="+mn-ea"/>
                <a:cs typeface="+mn-cs"/>
              </a:endParaRPr>
            </a:p>
          </p:txBody>
        </p:sp>
      </p:grpSp>
      <p:sp>
        <p:nvSpPr>
          <p:cNvPr id="428" name="Rechteck 427">
            <a:extLst>
              <a:ext uri="{FF2B5EF4-FFF2-40B4-BE49-F238E27FC236}">
                <a16:creationId xmlns:a16="http://schemas.microsoft.com/office/drawing/2014/main" id="{90A7A39B-D2E4-2CDE-0A31-16F6B60C6150}"/>
              </a:ext>
            </a:extLst>
          </p:cNvPr>
          <p:cNvSpPr/>
          <p:nvPr/>
        </p:nvSpPr>
        <p:spPr>
          <a:xfrm>
            <a:off x="8390179" y="6401005"/>
            <a:ext cx="1713488" cy="331820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 w="952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600">
                <a:solidFill>
                  <a:schemeClr val="tx1"/>
                </a:solidFill>
              </a:rPr>
              <a:t>20064740</a:t>
            </a:r>
          </a:p>
        </p:txBody>
      </p:sp>
      <p:sp>
        <p:nvSpPr>
          <p:cNvPr id="2" name="AutoShape 2">
            <a:extLst>
              <a:ext uri="{FF2B5EF4-FFF2-40B4-BE49-F238E27FC236}">
                <a16:creationId xmlns:a16="http://schemas.microsoft.com/office/drawing/2014/main" id="{C39404C9-D652-00EB-9003-888EB0D200E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ago Pro"/>
              <a:ea typeface="+mn-ea"/>
              <a:cs typeface="+mn-cs"/>
            </a:endParaRPr>
          </a:p>
        </p:txBody>
      </p:sp>
      <p:grpSp>
        <p:nvGrpSpPr>
          <p:cNvPr id="31" name="Gruppieren 30">
            <a:extLst>
              <a:ext uri="{FF2B5EF4-FFF2-40B4-BE49-F238E27FC236}">
                <a16:creationId xmlns:a16="http://schemas.microsoft.com/office/drawing/2014/main" id="{237AE4C4-EE1F-62BC-743B-1D9B1A105827}"/>
              </a:ext>
            </a:extLst>
          </p:cNvPr>
          <p:cNvGrpSpPr/>
          <p:nvPr/>
        </p:nvGrpSpPr>
        <p:grpSpPr>
          <a:xfrm>
            <a:off x="395067" y="6135475"/>
            <a:ext cx="807008" cy="598183"/>
            <a:chOff x="331680" y="6099700"/>
            <a:chExt cx="807008" cy="598183"/>
          </a:xfrm>
        </p:grpSpPr>
        <p:sp>
          <p:nvSpPr>
            <p:cNvPr id="64" name="Ellipse 63">
              <a:extLst>
                <a:ext uri="{FF2B5EF4-FFF2-40B4-BE49-F238E27FC236}">
                  <a16:creationId xmlns:a16="http://schemas.microsoft.com/office/drawing/2014/main" id="{56EBE347-C6D4-FCF2-C31A-2FE99CB900B0}"/>
                </a:ext>
              </a:extLst>
            </p:cNvPr>
            <p:cNvSpPr/>
            <p:nvPr/>
          </p:nvSpPr>
          <p:spPr>
            <a:xfrm rot="2042778">
              <a:off x="607248" y="6099700"/>
              <a:ext cx="246727" cy="3240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5" name="Textfeld 64">
              <a:extLst>
                <a:ext uri="{FF2B5EF4-FFF2-40B4-BE49-F238E27FC236}">
                  <a16:creationId xmlns:a16="http://schemas.microsoft.com/office/drawing/2014/main" id="{04239FC4-6BB2-43F6-1A1E-4991FF2B5AB9}"/>
                </a:ext>
              </a:extLst>
            </p:cNvPr>
            <p:cNvSpPr txBox="1"/>
            <p:nvPr/>
          </p:nvSpPr>
          <p:spPr>
            <a:xfrm>
              <a:off x="331680" y="6448584"/>
              <a:ext cx="807008" cy="2492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R="0" algn="ctr" defTabSz="914400" rtl="0" eaLnBrk="1" fontAlgn="auto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0"/>
                </a:spcAft>
                <a:buClr>
                  <a:srgbClr val="009EE0"/>
                </a:buClr>
                <a:buSzTx/>
                <a:tabLst/>
              </a:pPr>
              <a:r>
                <a:rPr kumimoji="0" lang="de-DE" sz="900" b="0" i="0" u="none" strike="noStrike" kern="1200" cap="none" spc="0" normalizeH="0" baseline="0" noProof="0">
                  <a:ln>
                    <a:noFill/>
                  </a:ln>
                  <a:solidFill>
                    <a:srgbClr val="003D6A"/>
                  </a:solidFill>
                  <a:effectLst/>
                  <a:uLnTx/>
                  <a:uFillTx/>
                  <a:ea typeface="+mn-ea"/>
                  <a:cs typeface="+mn-cs"/>
                </a:rPr>
                <a:t>OUT OF ROUND PARTS</a:t>
              </a:r>
            </a:p>
          </p:txBody>
        </p:sp>
      </p:grpSp>
      <p:grpSp>
        <p:nvGrpSpPr>
          <p:cNvPr id="67" name="Gruppieren 66">
            <a:extLst>
              <a:ext uri="{FF2B5EF4-FFF2-40B4-BE49-F238E27FC236}">
                <a16:creationId xmlns:a16="http://schemas.microsoft.com/office/drawing/2014/main" id="{2369F901-E0BF-EA8E-6F7D-11313C28DE22}"/>
              </a:ext>
            </a:extLst>
          </p:cNvPr>
          <p:cNvGrpSpPr/>
          <p:nvPr/>
        </p:nvGrpSpPr>
        <p:grpSpPr>
          <a:xfrm>
            <a:off x="1241151" y="6188242"/>
            <a:ext cx="807008" cy="415363"/>
            <a:chOff x="4703042" y="2908550"/>
            <a:chExt cx="807008" cy="415363"/>
          </a:xfrm>
        </p:grpSpPr>
        <p:pic>
          <p:nvPicPr>
            <p:cNvPr id="68" name="Grafik 39" descr="Zylinder mit einfarbiger Füllung">
              <a:extLst>
                <a:ext uri="{FF2B5EF4-FFF2-40B4-BE49-F238E27FC236}">
                  <a16:creationId xmlns:a16="http://schemas.microsoft.com/office/drawing/2014/main" id="{1FC14C5C-400F-1D03-31B6-4461F826B9F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 rot="5400000">
              <a:off x="4986275" y="2826273"/>
              <a:ext cx="231445" cy="396000"/>
            </a:xfrm>
            <a:prstGeom prst="rect">
              <a:avLst/>
            </a:prstGeom>
          </p:spPr>
        </p:pic>
        <p:sp>
          <p:nvSpPr>
            <p:cNvPr id="69" name="Textfeld 68">
              <a:extLst>
                <a:ext uri="{FF2B5EF4-FFF2-40B4-BE49-F238E27FC236}">
                  <a16:creationId xmlns:a16="http://schemas.microsoft.com/office/drawing/2014/main" id="{6348ED10-E238-8B65-291E-A60E4EA58A84}"/>
                </a:ext>
              </a:extLst>
            </p:cNvPr>
            <p:cNvSpPr txBox="1"/>
            <p:nvPr/>
          </p:nvSpPr>
          <p:spPr>
            <a:xfrm>
              <a:off x="4703042" y="3199263"/>
              <a:ext cx="807008" cy="12465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R="0" algn="ctr" defTabSz="914400" rtl="0" eaLnBrk="1" fontAlgn="auto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0"/>
                </a:spcAft>
                <a:buClr>
                  <a:srgbClr val="009EE0"/>
                </a:buClr>
                <a:buSzTx/>
                <a:tabLst/>
              </a:pPr>
              <a:r>
                <a:rPr kumimoji="0" lang="de-DE" sz="900" b="0" i="0" u="none" strike="noStrike" kern="1200" cap="none" spc="0" normalizeH="0" baseline="0" noProof="0">
                  <a:ln>
                    <a:noFill/>
                  </a:ln>
                  <a:solidFill>
                    <a:srgbClr val="003D6A"/>
                  </a:solidFill>
                  <a:effectLst/>
                  <a:uLnTx/>
                  <a:uFillTx/>
                  <a:ea typeface="+mn-ea"/>
                  <a:cs typeface="+mn-cs"/>
                </a:rPr>
                <a:t>SHAFTS</a:t>
              </a:r>
            </a:p>
          </p:txBody>
        </p:sp>
      </p:grpSp>
      <p:grpSp>
        <p:nvGrpSpPr>
          <p:cNvPr id="70" name="Gruppieren 69">
            <a:extLst>
              <a:ext uri="{FF2B5EF4-FFF2-40B4-BE49-F238E27FC236}">
                <a16:creationId xmlns:a16="http://schemas.microsoft.com/office/drawing/2014/main" id="{5D7F85FB-5258-D096-3437-8C5BBC8B36AC}"/>
              </a:ext>
            </a:extLst>
          </p:cNvPr>
          <p:cNvGrpSpPr/>
          <p:nvPr/>
        </p:nvGrpSpPr>
        <p:grpSpPr>
          <a:xfrm>
            <a:off x="3011613" y="6077285"/>
            <a:ext cx="807008" cy="645977"/>
            <a:chOff x="3923120" y="3907588"/>
            <a:chExt cx="807008" cy="645977"/>
          </a:xfrm>
        </p:grpSpPr>
        <p:pic>
          <p:nvPicPr>
            <p:cNvPr id="72" name="Grafik 71" descr="Ein Bild, das Screenshot, Reihe, Diagramm, Rechteck enthält.&#10;&#10;Beschreibung automatisch generiert.">
              <a:extLst>
                <a:ext uri="{FF2B5EF4-FFF2-40B4-BE49-F238E27FC236}">
                  <a16:creationId xmlns:a16="http://schemas.microsoft.com/office/drawing/2014/main" id="{210388BC-000F-9DD1-183E-81DC84D7573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151655" y="3907588"/>
              <a:ext cx="349938" cy="504000"/>
            </a:xfrm>
            <a:prstGeom prst="rect">
              <a:avLst/>
            </a:prstGeom>
          </p:spPr>
        </p:pic>
        <p:sp>
          <p:nvSpPr>
            <p:cNvPr id="73" name="Textfeld 72">
              <a:extLst>
                <a:ext uri="{FF2B5EF4-FFF2-40B4-BE49-F238E27FC236}">
                  <a16:creationId xmlns:a16="http://schemas.microsoft.com/office/drawing/2014/main" id="{D9AE52A9-12DD-473F-6A59-6D36707CF35C}"/>
                </a:ext>
              </a:extLst>
            </p:cNvPr>
            <p:cNvSpPr txBox="1"/>
            <p:nvPr/>
          </p:nvSpPr>
          <p:spPr>
            <a:xfrm>
              <a:off x="3923120" y="4428915"/>
              <a:ext cx="807008" cy="12465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R="0" algn="ctr" defTabSz="914400" rtl="0" eaLnBrk="1" fontAlgn="auto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0"/>
                </a:spcAft>
                <a:buClr>
                  <a:srgbClr val="009EE0"/>
                </a:buClr>
                <a:buSzTx/>
                <a:tabLst/>
              </a:pPr>
              <a:r>
                <a:rPr kumimoji="0" lang="de-DE" sz="900" b="0" i="0" u="none" strike="noStrike" kern="1200" cap="none" spc="0" normalizeH="0" baseline="0" noProof="0">
                  <a:ln>
                    <a:noFill/>
                  </a:ln>
                  <a:solidFill>
                    <a:srgbClr val="003D6A"/>
                  </a:solidFill>
                  <a:effectLst/>
                  <a:uLnTx/>
                  <a:uFillTx/>
                  <a:ea typeface="+mn-ea"/>
                  <a:cs typeface="+mn-cs"/>
                </a:rPr>
                <a:t>TURNING</a:t>
              </a:r>
            </a:p>
          </p:txBody>
        </p:sp>
      </p:grp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1962A440-93EF-058A-A909-9DE52C79D277}"/>
              </a:ext>
            </a:extLst>
          </p:cNvPr>
          <p:cNvGrpSpPr/>
          <p:nvPr/>
        </p:nvGrpSpPr>
        <p:grpSpPr>
          <a:xfrm>
            <a:off x="5320465" y="6092837"/>
            <a:ext cx="807008" cy="616335"/>
            <a:chOff x="5251168" y="1601631"/>
            <a:chExt cx="807008" cy="616335"/>
          </a:xfrm>
        </p:grpSpPr>
        <p:pic>
          <p:nvPicPr>
            <p:cNvPr id="4" name="Grafik 3" descr="Einstellungen mit einfarbiger Füllung">
              <a:extLst>
                <a:ext uri="{FF2B5EF4-FFF2-40B4-BE49-F238E27FC236}">
                  <a16:creationId xmlns:a16="http://schemas.microsoft.com/office/drawing/2014/main" id="{616A1E83-4D17-38DC-F1ED-173D1798BF2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 rot="16200000">
              <a:off x="5456481" y="1601631"/>
              <a:ext cx="396000" cy="396000"/>
            </a:xfrm>
            <a:prstGeom prst="rect">
              <a:avLst/>
            </a:prstGeom>
          </p:spPr>
        </p:pic>
        <p:sp>
          <p:nvSpPr>
            <p:cNvPr id="6" name="Textfeld 5">
              <a:extLst>
                <a:ext uri="{FF2B5EF4-FFF2-40B4-BE49-F238E27FC236}">
                  <a16:creationId xmlns:a16="http://schemas.microsoft.com/office/drawing/2014/main" id="{B3E9A416-D373-06B1-C64E-75023B66ED22}"/>
                </a:ext>
              </a:extLst>
            </p:cNvPr>
            <p:cNvSpPr txBox="1"/>
            <p:nvPr/>
          </p:nvSpPr>
          <p:spPr>
            <a:xfrm>
              <a:off x="5251168" y="1968667"/>
              <a:ext cx="807008" cy="2492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R="0" algn="ctr" defTabSz="914400" rtl="0" eaLnBrk="1" fontAlgn="auto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0"/>
                </a:spcAft>
                <a:buClr>
                  <a:srgbClr val="009EE0"/>
                </a:buClr>
                <a:buSzTx/>
                <a:tabLst/>
              </a:pPr>
              <a:r>
                <a:rPr kumimoji="0" lang="de-DE" sz="900" b="0" i="0" u="none" strike="noStrike" kern="1200" cap="none" spc="0" normalizeH="0" baseline="0" noProof="0">
                  <a:ln>
                    <a:noFill/>
                  </a:ln>
                  <a:solidFill>
                    <a:srgbClr val="003D6A"/>
                  </a:solidFill>
                  <a:effectLst/>
                  <a:uLnTx/>
                  <a:uFillTx/>
                  <a:ea typeface="+mn-ea"/>
                  <a:cs typeface="+mn-cs"/>
                </a:rPr>
                <a:t>HIGH</a:t>
              </a:r>
              <a:br>
                <a:rPr kumimoji="0" lang="de-DE" sz="900" b="0" i="0" u="none" strike="noStrike" kern="1200" cap="none" spc="0" normalizeH="0" baseline="0" noProof="0">
                  <a:ln>
                    <a:noFill/>
                  </a:ln>
                  <a:solidFill>
                    <a:srgbClr val="003D6A"/>
                  </a:solidFill>
                  <a:effectLst/>
                  <a:uLnTx/>
                  <a:uFillTx/>
                  <a:ea typeface="+mn-ea"/>
                  <a:cs typeface="+mn-cs"/>
                </a:rPr>
              </a:br>
              <a:r>
                <a:rPr kumimoji="0" lang="de-DE" sz="900" b="0" i="0" u="none" strike="noStrike" kern="1200" cap="none" spc="0" normalizeH="0" baseline="0" noProof="0">
                  <a:ln>
                    <a:noFill/>
                  </a:ln>
                  <a:solidFill>
                    <a:srgbClr val="003D6A"/>
                  </a:solidFill>
                  <a:effectLst/>
                  <a:uLnTx/>
                  <a:uFillTx/>
                  <a:ea typeface="+mn-ea"/>
                  <a:cs typeface="+mn-cs"/>
                </a:rPr>
                <a:t>FLEXIBILITY</a:t>
              </a:r>
            </a:p>
          </p:txBody>
        </p:sp>
      </p:grpSp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DE9F4DA4-0ADC-2900-2BD8-9EAD6FAA9604}"/>
              </a:ext>
            </a:extLst>
          </p:cNvPr>
          <p:cNvGrpSpPr/>
          <p:nvPr/>
        </p:nvGrpSpPr>
        <p:grpSpPr>
          <a:xfrm>
            <a:off x="5980299" y="6197658"/>
            <a:ext cx="823494" cy="513846"/>
            <a:chOff x="7556748" y="1701430"/>
            <a:chExt cx="823494" cy="513846"/>
          </a:xfrm>
        </p:grpSpPr>
        <p:sp>
          <p:nvSpPr>
            <p:cNvPr id="10" name="Pfeil: nach links und rechts 9">
              <a:extLst>
                <a:ext uri="{FF2B5EF4-FFF2-40B4-BE49-F238E27FC236}">
                  <a16:creationId xmlns:a16="http://schemas.microsoft.com/office/drawing/2014/main" id="{A12857A8-5B1C-2D82-46C9-7759CDEC22D5}"/>
                </a:ext>
              </a:extLst>
            </p:cNvPr>
            <p:cNvSpPr/>
            <p:nvPr/>
          </p:nvSpPr>
          <p:spPr>
            <a:xfrm>
              <a:off x="7731800" y="1701430"/>
              <a:ext cx="468000" cy="216000"/>
            </a:xfrm>
            <a:prstGeom prst="leftRightArrow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1" name="Textfeld 10">
              <a:extLst>
                <a:ext uri="{FF2B5EF4-FFF2-40B4-BE49-F238E27FC236}">
                  <a16:creationId xmlns:a16="http://schemas.microsoft.com/office/drawing/2014/main" id="{B6328847-DE60-B8A2-696D-A9B1DB2953C6}"/>
                </a:ext>
              </a:extLst>
            </p:cNvPr>
            <p:cNvSpPr txBox="1"/>
            <p:nvPr/>
          </p:nvSpPr>
          <p:spPr>
            <a:xfrm>
              <a:off x="7556748" y="1965977"/>
              <a:ext cx="823494" cy="2492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R="0" algn="ctr" defTabSz="914400" rtl="0" eaLnBrk="1" fontAlgn="auto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0"/>
                </a:spcAft>
                <a:buClr>
                  <a:srgbClr val="009EE0"/>
                </a:buClr>
                <a:buSzTx/>
                <a:tabLst/>
              </a:pPr>
              <a:r>
                <a:rPr kumimoji="0" lang="de-DE" sz="900" b="0" i="0" u="none" strike="noStrike" kern="1200" cap="none" spc="0" normalizeH="0" baseline="0" noProof="0">
                  <a:ln>
                    <a:noFill/>
                  </a:ln>
                  <a:solidFill>
                    <a:srgbClr val="003D6A"/>
                  </a:solidFill>
                  <a:effectLst/>
                  <a:uLnTx/>
                  <a:uFillTx/>
                  <a:ea typeface="+mn-ea"/>
                  <a:cs typeface="+mn-cs"/>
                </a:rPr>
                <a:t>LARGE CLAMPING RANGE</a:t>
              </a:r>
            </a:p>
          </p:txBody>
        </p:sp>
      </p:grpSp>
      <p:grpSp>
        <p:nvGrpSpPr>
          <p:cNvPr id="12" name="Gruppieren 11">
            <a:extLst>
              <a:ext uri="{FF2B5EF4-FFF2-40B4-BE49-F238E27FC236}">
                <a16:creationId xmlns:a16="http://schemas.microsoft.com/office/drawing/2014/main" id="{CF34B912-63F8-8BA2-BADE-A655FD08F281}"/>
              </a:ext>
            </a:extLst>
          </p:cNvPr>
          <p:cNvGrpSpPr/>
          <p:nvPr/>
        </p:nvGrpSpPr>
        <p:grpSpPr>
          <a:xfrm>
            <a:off x="4648646" y="6094177"/>
            <a:ext cx="807008" cy="618379"/>
            <a:chOff x="4543271" y="1601631"/>
            <a:chExt cx="807008" cy="618379"/>
          </a:xfrm>
        </p:grpSpPr>
        <p:pic>
          <p:nvPicPr>
            <p:cNvPr id="13" name="Grafik 12" descr="Sanduhr 30% mit einfarbiger Füllung">
              <a:extLst>
                <a:ext uri="{FF2B5EF4-FFF2-40B4-BE49-F238E27FC236}">
                  <a16:creationId xmlns:a16="http://schemas.microsoft.com/office/drawing/2014/main" id="{103847A4-0E88-469F-72D5-DC78B464001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4748582" y="1601631"/>
              <a:ext cx="396000" cy="396000"/>
            </a:xfrm>
            <a:prstGeom prst="rect">
              <a:avLst/>
            </a:prstGeom>
          </p:spPr>
        </p:pic>
        <p:sp>
          <p:nvSpPr>
            <p:cNvPr id="14" name="Textfeld 13">
              <a:extLst>
                <a:ext uri="{FF2B5EF4-FFF2-40B4-BE49-F238E27FC236}">
                  <a16:creationId xmlns:a16="http://schemas.microsoft.com/office/drawing/2014/main" id="{CC3F0058-54E5-51AF-7FA1-92AA07647427}"/>
                </a:ext>
              </a:extLst>
            </p:cNvPr>
            <p:cNvSpPr txBox="1"/>
            <p:nvPr/>
          </p:nvSpPr>
          <p:spPr>
            <a:xfrm>
              <a:off x="4543271" y="1970711"/>
              <a:ext cx="807008" cy="2492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R="0" algn="ctr" defTabSz="914400" rtl="0" eaLnBrk="1" fontAlgn="auto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0"/>
                </a:spcAft>
                <a:buClr>
                  <a:srgbClr val="009EE0"/>
                </a:buClr>
                <a:buSzTx/>
                <a:tabLst/>
              </a:pPr>
              <a:r>
                <a:rPr kumimoji="0" lang="de-DE" sz="900" b="0" i="0" u="none" strike="noStrike" kern="1200" cap="none" spc="0" normalizeH="0" baseline="0" noProof="0">
                  <a:ln>
                    <a:noFill/>
                  </a:ln>
                  <a:solidFill>
                    <a:srgbClr val="003D6A"/>
                  </a:solidFill>
                  <a:effectLst/>
                  <a:uLnTx/>
                  <a:uFillTx/>
                  <a:ea typeface="+mn-ea"/>
                  <a:cs typeface="+mn-cs"/>
                </a:rPr>
                <a:t>QUICK CLAMPING CYCLES</a:t>
              </a: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4F8510D9-F5E4-C5B6-B29F-A51ACD03A19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329513" y="1518852"/>
            <a:ext cx="7362567" cy="4190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831353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F06F3B-B961-5CD7-EBBE-E9F3C859A3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AF5255F8-5192-8DD6-6784-B42B0819C6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1188" y="619107"/>
            <a:ext cx="9391338" cy="1020318"/>
          </a:xfrm>
        </p:spPr>
        <p:txBody>
          <a:bodyPr/>
          <a:lstStyle/>
          <a:p>
            <a:r>
              <a:rPr lang="de-DE">
                <a:latin typeface="Fago Pro"/>
              </a:rPr>
              <a:t>Mechanisches Spannfutter</a:t>
            </a:r>
            <a:br>
              <a:rPr lang="de-DE">
                <a:latin typeface="Fago Pro"/>
              </a:rPr>
            </a:br>
            <a:r>
              <a:rPr lang="de-DE" sz="2400" b="0">
                <a:latin typeface="Fago Pro"/>
              </a:rPr>
              <a:t>Außenspannung von Rotationsteilen</a:t>
            </a:r>
            <a:endParaRPr lang="de-DE" sz="2400" b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77157369-41D7-2F98-0576-F855970F914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 vert="horz" lIns="0" tIns="0" rIns="0" bIns="0" rtlCol="0" anchor="t">
            <a:noAutofit/>
          </a:bodyPr>
          <a:lstStyle/>
          <a:p>
            <a:r>
              <a:rPr lang="de-DE">
                <a:latin typeface="Fago Pro"/>
              </a:rPr>
              <a:t>SCHUNK Engineering</a:t>
            </a:r>
            <a:endParaRPr lang="en-US"/>
          </a:p>
        </p:txBody>
      </p:sp>
      <p:sp>
        <p:nvSpPr>
          <p:cNvPr id="102" name="Foliennummernplatzhalter 2">
            <a:extLst>
              <a:ext uri="{FF2B5EF4-FFF2-40B4-BE49-F238E27FC236}">
                <a16:creationId xmlns:a16="http://schemas.microsoft.com/office/drawing/2014/main" id="{D6F81E02-CA97-6807-25B8-53B816F97B4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244942" y="6384353"/>
            <a:ext cx="612095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F7D4EC-FAF2-48D2-B8E5-457915FC50F3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 panose="02000506040000020004" pitchFamily="50" charset="0"/>
              <a:ea typeface="+mn-ea"/>
              <a:cs typeface="+mn-cs"/>
            </a:endParaRPr>
          </a:p>
        </p:txBody>
      </p:sp>
      <p:sp>
        <p:nvSpPr>
          <p:cNvPr id="95" name="Textfeld 94">
            <a:extLst>
              <a:ext uri="{FF2B5EF4-FFF2-40B4-BE49-F238E27FC236}">
                <a16:creationId xmlns:a16="http://schemas.microsoft.com/office/drawing/2014/main" id="{B419A195-11FC-55A0-8D4F-25D4D35F818B}"/>
              </a:ext>
            </a:extLst>
          </p:cNvPr>
          <p:cNvSpPr txBox="1"/>
          <p:nvPr/>
        </p:nvSpPr>
        <p:spPr>
          <a:xfrm>
            <a:off x="7028329" y="1598437"/>
            <a:ext cx="5135051" cy="477053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2900" indent="-342900"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defRPr/>
            </a:pPr>
            <a:r>
              <a:rPr lang="de-DE" sz="2000" b="1">
                <a:solidFill>
                  <a:srgbClr val="003D6A"/>
                </a:solidFill>
                <a:latin typeface="Fago Pro"/>
              </a:rPr>
              <a:t>Rundlaufgenauigkeit </a:t>
            </a:r>
            <a:br>
              <a:rPr lang="de-DE" sz="20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Fago Pro"/>
              </a:rPr>
            </a:br>
            <a:r>
              <a:rPr lang="de-DE" sz="1600">
                <a:solidFill>
                  <a:srgbClr val="003D6A"/>
                </a:solidFill>
                <a:latin typeface="Fago Pro"/>
              </a:rPr>
              <a:t>Rundlaufgenauigkeit von &lt; 0,02 mm</a:t>
            </a:r>
            <a:endParaRPr lang="de-DE" sz="1600" i="0" u="none" strike="noStrike" kern="1200" cap="none" spc="0" normalizeH="0" baseline="0" noProof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/>
            </a:endParaRPr>
          </a:p>
          <a:p>
            <a:pPr marL="342900" indent="-342900"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defRPr/>
            </a:pPr>
            <a:endParaRPr lang="de-DE" sz="1600">
              <a:solidFill>
                <a:srgbClr val="003D6A"/>
              </a:solidFill>
              <a:latin typeface="Fago Pro"/>
            </a:endParaRPr>
          </a:p>
          <a:p>
            <a:pPr marL="342900" indent="-342900"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defRPr/>
            </a:pPr>
            <a:r>
              <a:rPr lang="de-DE" sz="2000" b="1">
                <a:solidFill>
                  <a:srgbClr val="003D6A"/>
                </a:solidFill>
                <a:latin typeface="Fago Pro"/>
              </a:rPr>
              <a:t>Anbindung zum Grundfutter Gr. 66</a:t>
            </a:r>
            <a:endParaRPr lang="de-DE" sz="2000" b="1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Fago Pro"/>
            </a:endParaRPr>
          </a:p>
          <a:p>
            <a:pPr>
              <a:buClr>
                <a:srgbClr val="009EE0"/>
              </a:buClr>
              <a:buSzPct val="100000"/>
              <a:defRPr/>
            </a:pPr>
            <a:endParaRPr lang="de-DE" sz="2000" b="1">
              <a:solidFill>
                <a:srgbClr val="003D6A"/>
              </a:solidFill>
              <a:latin typeface="Fago Pro"/>
            </a:endParaRPr>
          </a:p>
          <a:p>
            <a:pPr marL="342900" indent="-342900"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defRPr/>
            </a:pPr>
            <a:r>
              <a:rPr lang="de-DE" sz="2000" b="1">
                <a:solidFill>
                  <a:srgbClr val="003D6A"/>
                </a:solidFill>
                <a:latin typeface="Fago Pro"/>
              </a:rPr>
              <a:t>Spannhülse austauschbar</a:t>
            </a:r>
            <a:br>
              <a:rPr lang="de-DE" sz="2000" b="1">
                <a:solidFill>
                  <a:srgbClr val="003D6A"/>
                </a:solidFill>
                <a:latin typeface="Fago Pro"/>
              </a:rPr>
            </a:br>
            <a:r>
              <a:rPr lang="de-DE" sz="1600">
                <a:solidFill>
                  <a:srgbClr val="003D6A"/>
                </a:solidFill>
                <a:latin typeface="Fago Pro"/>
              </a:rPr>
              <a:t>flexibel im Spanndurchmesser</a:t>
            </a:r>
            <a:endParaRPr lang="de-DE" sz="1600">
              <a:solidFill>
                <a:srgbClr val="003D6A"/>
              </a:solidFill>
            </a:endParaRPr>
          </a:p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EE0"/>
              </a:buClr>
              <a:buSzPct val="100000"/>
              <a:buNone/>
              <a:tabLst/>
              <a:defRPr/>
            </a:pPr>
            <a:endParaRPr lang="de-DE" sz="2000" b="1" i="0" u="none" strike="noStrike" kern="1200" cap="none" spc="0" normalizeH="0" baseline="0" noProof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tabLst/>
              <a:defRPr/>
            </a:pPr>
            <a:r>
              <a:rPr lang="de-DE" sz="2000" b="1">
                <a:solidFill>
                  <a:srgbClr val="003D6A"/>
                </a:solidFill>
                <a:latin typeface="Fago Pro"/>
              </a:rPr>
              <a:t>Kompetentes</a:t>
            </a:r>
            <a:r>
              <a:rPr kumimoji="0" lang="de-DE" sz="2000" b="1" i="0" u="none" strike="noStrike" kern="1200" cap="none" spc="0" normalizeH="0" baseline="0" noProof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 Projektierungsteam</a:t>
            </a:r>
            <a:br>
              <a:rPr lang="de-DE" sz="20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Fago Pro"/>
              </a:rPr>
            </a:br>
            <a:r>
              <a:rPr kumimoji="0" lang="de-DE" sz="1600" b="0" i="0" u="none" strike="noStrike" kern="1200" cap="none" spc="0" normalizeH="0" baseline="0" noProof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Auslegung, Konstruktion und Montage durch SCHUNK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tabLst/>
              <a:defRPr/>
            </a:pPr>
            <a:endParaRPr kumimoji="0" lang="de-DE" sz="1600" b="0" i="0" u="none" strike="noStrike" kern="1200" cap="none" spc="0" normalizeH="0" baseline="0" noProof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tabLst/>
              <a:defRPr/>
            </a:pPr>
            <a:r>
              <a:rPr lang="de-DE" sz="2000" b="1">
                <a:solidFill>
                  <a:srgbClr val="003D6A"/>
                </a:solidFill>
                <a:latin typeface="Fago Pro"/>
              </a:rPr>
              <a:t>Lösungskompetenz aus einer Hand</a:t>
            </a:r>
            <a:br>
              <a:rPr lang="de-DE" sz="20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Fago Pro"/>
              </a:rPr>
            </a:br>
            <a:r>
              <a:rPr lang="de-DE" sz="1600">
                <a:solidFill>
                  <a:srgbClr val="003D6A"/>
                </a:solidFill>
                <a:latin typeface="Fago Pro"/>
              </a:rPr>
              <a:t>Automation und Spanntechnik</a:t>
            </a:r>
            <a:endParaRPr lang="de-DE" sz="1600" b="0" i="0" u="none" strike="noStrike" kern="1200" cap="none" spc="0" normalizeH="0" baseline="0" noProof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tabLst/>
              <a:defRPr/>
            </a:pPr>
            <a:endParaRPr kumimoji="0" lang="de-DE" sz="1600" b="0" i="0" u="none" strike="noStrike" kern="1200" cap="none" spc="0" normalizeH="0" baseline="0" noProof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tabLst/>
              <a:defRPr/>
            </a:pPr>
            <a:endParaRPr kumimoji="0" lang="de-DE" sz="1600" b="0" i="0" u="none" strike="noStrike" kern="1200" cap="none" spc="0" normalizeH="0" baseline="0" noProof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tabLst/>
              <a:defRPr/>
            </a:pPr>
            <a:endParaRPr kumimoji="0" lang="de-DE" sz="2000" b="0" i="0" u="none" strike="noStrike" kern="1200" cap="none" spc="0" normalizeH="0" baseline="0" noProof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/>
              <a:ea typeface="+mn-ea"/>
              <a:cs typeface="+mn-cs"/>
            </a:endParaRPr>
          </a:p>
        </p:txBody>
      </p:sp>
      <p:grpSp>
        <p:nvGrpSpPr>
          <p:cNvPr id="66" name="Gruppieren 65">
            <a:extLst>
              <a:ext uri="{FF2B5EF4-FFF2-40B4-BE49-F238E27FC236}">
                <a16:creationId xmlns:a16="http://schemas.microsoft.com/office/drawing/2014/main" id="{3E6CBCF9-BFE7-19A8-D4EF-E40BDA67E396}"/>
              </a:ext>
            </a:extLst>
          </p:cNvPr>
          <p:cNvGrpSpPr/>
          <p:nvPr/>
        </p:nvGrpSpPr>
        <p:grpSpPr>
          <a:xfrm>
            <a:off x="264292" y="5794124"/>
            <a:ext cx="1920000" cy="960002"/>
            <a:chOff x="30192" y="3612786"/>
            <a:chExt cx="1440000" cy="720000"/>
          </a:xfrm>
        </p:grpSpPr>
        <p:sp>
          <p:nvSpPr>
            <p:cNvPr id="79" name="Textfeld 78">
              <a:extLst>
                <a:ext uri="{FF2B5EF4-FFF2-40B4-BE49-F238E27FC236}">
                  <a16:creationId xmlns:a16="http://schemas.microsoft.com/office/drawing/2014/main" id="{4358411F-F3AB-69B2-6730-9AD5E30D46FC}"/>
                </a:ext>
              </a:extLst>
            </p:cNvPr>
            <p:cNvSpPr txBox="1"/>
            <p:nvPr/>
          </p:nvSpPr>
          <p:spPr>
            <a:xfrm>
              <a:off x="30192" y="3631591"/>
              <a:ext cx="1440000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400" b="0" i="0" u="none" strike="noStrike" kern="1200" cap="none" spc="0" normalizeH="0" baseline="0" noProof="0">
                  <a:ln>
                    <a:noFill/>
                  </a:ln>
                  <a:solidFill>
                    <a:srgbClr val="00446B"/>
                  </a:solidFill>
                  <a:effectLst/>
                  <a:uLnTx/>
                  <a:uFillTx/>
                  <a:latin typeface="Fago Pro"/>
                  <a:ea typeface="+mn-ea"/>
                  <a:cs typeface="+mn-cs"/>
                </a:rPr>
                <a:t>TYPICAL PRODUCTS</a:t>
              </a:r>
            </a:p>
          </p:txBody>
        </p:sp>
        <p:sp>
          <p:nvSpPr>
            <p:cNvPr id="80" name="Rechteck 79">
              <a:extLst>
                <a:ext uri="{FF2B5EF4-FFF2-40B4-BE49-F238E27FC236}">
                  <a16:creationId xmlns:a16="http://schemas.microsoft.com/office/drawing/2014/main" id="{A889CF3C-257D-40D2-B39B-154E516CC3D4}"/>
                </a:ext>
              </a:extLst>
            </p:cNvPr>
            <p:cNvSpPr/>
            <p:nvPr/>
          </p:nvSpPr>
          <p:spPr>
            <a:xfrm>
              <a:off x="30192" y="3612786"/>
              <a:ext cx="1440000" cy="720000"/>
            </a:xfrm>
            <a:prstGeom prst="rect">
              <a:avLst/>
            </a:prstGeom>
            <a:noFill/>
            <a:ln w="9525">
              <a:solidFill>
                <a:srgbClr val="003C6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/>
                <a:ea typeface="+mn-ea"/>
                <a:cs typeface="+mn-cs"/>
              </a:endParaRPr>
            </a:p>
          </p:txBody>
        </p:sp>
      </p:grpSp>
      <p:grpSp>
        <p:nvGrpSpPr>
          <p:cNvPr id="71" name="Gruppieren 70">
            <a:extLst>
              <a:ext uri="{FF2B5EF4-FFF2-40B4-BE49-F238E27FC236}">
                <a16:creationId xmlns:a16="http://schemas.microsoft.com/office/drawing/2014/main" id="{EDAE376B-BCD7-87CC-8A65-95FCD3C12A02}"/>
              </a:ext>
            </a:extLst>
          </p:cNvPr>
          <p:cNvGrpSpPr/>
          <p:nvPr/>
        </p:nvGrpSpPr>
        <p:grpSpPr>
          <a:xfrm>
            <a:off x="2324226" y="5794112"/>
            <a:ext cx="2160000" cy="960000"/>
            <a:chOff x="1512203" y="3612787"/>
            <a:chExt cx="1620000" cy="720000"/>
          </a:xfrm>
        </p:grpSpPr>
        <p:sp>
          <p:nvSpPr>
            <p:cNvPr id="91" name="Textfeld 90">
              <a:extLst>
                <a:ext uri="{FF2B5EF4-FFF2-40B4-BE49-F238E27FC236}">
                  <a16:creationId xmlns:a16="http://schemas.microsoft.com/office/drawing/2014/main" id="{2AC6538A-BC20-8056-A6AC-92C6553BFCBF}"/>
                </a:ext>
              </a:extLst>
            </p:cNvPr>
            <p:cNvSpPr txBox="1"/>
            <p:nvPr/>
          </p:nvSpPr>
          <p:spPr>
            <a:xfrm>
              <a:off x="1528540" y="3631593"/>
              <a:ext cx="1603663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400" b="0" i="0" u="none" strike="noStrike" kern="1200" cap="none" spc="0" normalizeH="0" baseline="0" noProof="0">
                  <a:ln>
                    <a:noFill/>
                  </a:ln>
                  <a:solidFill>
                    <a:srgbClr val="00446B"/>
                  </a:solidFill>
                  <a:effectLst/>
                  <a:uLnTx/>
                  <a:uFillTx/>
                  <a:latin typeface="Fago Pro"/>
                  <a:ea typeface="+mn-ea"/>
                  <a:cs typeface="+mn-cs"/>
                </a:rPr>
                <a:t>TYPICAL PROCESS</a:t>
              </a:r>
            </a:p>
          </p:txBody>
        </p:sp>
        <p:sp>
          <p:nvSpPr>
            <p:cNvPr id="100" name="Rechteck 99">
              <a:extLst>
                <a:ext uri="{FF2B5EF4-FFF2-40B4-BE49-F238E27FC236}">
                  <a16:creationId xmlns:a16="http://schemas.microsoft.com/office/drawing/2014/main" id="{14CE2167-5E3B-0F2A-8B05-38A79FCE64A3}"/>
                </a:ext>
              </a:extLst>
            </p:cNvPr>
            <p:cNvSpPr/>
            <p:nvPr/>
          </p:nvSpPr>
          <p:spPr>
            <a:xfrm>
              <a:off x="1512203" y="3612787"/>
              <a:ext cx="1620000" cy="720000"/>
            </a:xfrm>
            <a:prstGeom prst="rect">
              <a:avLst/>
            </a:prstGeom>
            <a:noFill/>
            <a:ln w="9525">
              <a:solidFill>
                <a:srgbClr val="003C6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/>
                <a:ea typeface="+mn-ea"/>
                <a:cs typeface="+mn-cs"/>
              </a:endParaRPr>
            </a:p>
          </p:txBody>
        </p:sp>
      </p:grpSp>
      <p:grpSp>
        <p:nvGrpSpPr>
          <p:cNvPr id="107" name="Gruppieren 106">
            <a:extLst>
              <a:ext uri="{FF2B5EF4-FFF2-40B4-BE49-F238E27FC236}">
                <a16:creationId xmlns:a16="http://schemas.microsoft.com/office/drawing/2014/main" id="{00EE2E47-603B-FEF2-12F8-B67CBDD8462C}"/>
              </a:ext>
            </a:extLst>
          </p:cNvPr>
          <p:cNvGrpSpPr/>
          <p:nvPr/>
        </p:nvGrpSpPr>
        <p:grpSpPr>
          <a:xfrm>
            <a:off x="4640424" y="5794112"/>
            <a:ext cx="2160000" cy="960000"/>
            <a:chOff x="1528539" y="3612787"/>
            <a:chExt cx="1620001" cy="720000"/>
          </a:xfrm>
        </p:grpSpPr>
        <p:sp>
          <p:nvSpPr>
            <p:cNvPr id="117" name="Textfeld 116">
              <a:extLst>
                <a:ext uri="{FF2B5EF4-FFF2-40B4-BE49-F238E27FC236}">
                  <a16:creationId xmlns:a16="http://schemas.microsoft.com/office/drawing/2014/main" id="{97BBA596-704C-E085-8CD7-125244BA91D2}"/>
                </a:ext>
              </a:extLst>
            </p:cNvPr>
            <p:cNvSpPr txBox="1"/>
            <p:nvPr/>
          </p:nvSpPr>
          <p:spPr>
            <a:xfrm>
              <a:off x="1528540" y="3631592"/>
              <a:ext cx="1620000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400" b="0" i="0" u="none" strike="noStrike" kern="1200" cap="none" spc="0" normalizeH="0" baseline="0" noProof="0">
                  <a:ln>
                    <a:noFill/>
                  </a:ln>
                  <a:solidFill>
                    <a:srgbClr val="00446B"/>
                  </a:solidFill>
                  <a:effectLst/>
                  <a:uLnTx/>
                  <a:uFillTx/>
                  <a:latin typeface="Fago Pro"/>
                  <a:ea typeface="+mn-ea"/>
                  <a:cs typeface="+mn-cs"/>
                </a:rPr>
                <a:t>REQUIREMENTS</a:t>
              </a:r>
              <a:endParaRPr kumimoji="0" lang="de-DE" sz="1000" b="0" i="0" u="none" strike="noStrike" kern="1200" cap="none" spc="0" normalizeH="0" baseline="0" noProof="0">
                <a:ln>
                  <a:noFill/>
                </a:ln>
                <a:solidFill>
                  <a:srgbClr val="00446B"/>
                </a:solidFill>
                <a:effectLst/>
                <a:uLnTx/>
                <a:uFillTx/>
                <a:latin typeface="Fago Pro"/>
                <a:ea typeface="+mn-ea"/>
                <a:cs typeface="+mn-cs"/>
              </a:endParaRPr>
            </a:p>
          </p:txBody>
        </p:sp>
        <p:sp>
          <p:nvSpPr>
            <p:cNvPr id="118" name="Rechteck 117">
              <a:extLst>
                <a:ext uri="{FF2B5EF4-FFF2-40B4-BE49-F238E27FC236}">
                  <a16:creationId xmlns:a16="http://schemas.microsoft.com/office/drawing/2014/main" id="{A94183FA-18DC-5568-154D-56CF4AD5EE02}"/>
                </a:ext>
              </a:extLst>
            </p:cNvPr>
            <p:cNvSpPr/>
            <p:nvPr/>
          </p:nvSpPr>
          <p:spPr>
            <a:xfrm>
              <a:off x="1528539" y="3612787"/>
              <a:ext cx="1620001" cy="720000"/>
            </a:xfrm>
            <a:prstGeom prst="rect">
              <a:avLst/>
            </a:prstGeom>
            <a:noFill/>
            <a:ln w="9525">
              <a:solidFill>
                <a:srgbClr val="003C6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/>
                <a:ea typeface="+mn-ea"/>
                <a:cs typeface="+mn-cs"/>
              </a:endParaRPr>
            </a:p>
          </p:txBody>
        </p:sp>
      </p:grpSp>
      <p:grpSp>
        <p:nvGrpSpPr>
          <p:cNvPr id="423" name="Gruppieren 422">
            <a:extLst>
              <a:ext uri="{FF2B5EF4-FFF2-40B4-BE49-F238E27FC236}">
                <a16:creationId xmlns:a16="http://schemas.microsoft.com/office/drawing/2014/main" id="{8AC8C2DB-8DCE-F980-2874-05C72A823E5F}"/>
              </a:ext>
            </a:extLst>
          </p:cNvPr>
          <p:cNvGrpSpPr/>
          <p:nvPr/>
        </p:nvGrpSpPr>
        <p:grpSpPr>
          <a:xfrm>
            <a:off x="7243004" y="6401005"/>
            <a:ext cx="1077130" cy="331820"/>
            <a:chOff x="30192" y="3612786"/>
            <a:chExt cx="1440000" cy="720000"/>
          </a:xfrm>
        </p:grpSpPr>
        <p:sp>
          <p:nvSpPr>
            <p:cNvPr id="424" name="Textfeld 423">
              <a:extLst>
                <a:ext uri="{FF2B5EF4-FFF2-40B4-BE49-F238E27FC236}">
                  <a16:creationId xmlns:a16="http://schemas.microsoft.com/office/drawing/2014/main" id="{A094B939-5770-6511-008A-58B12F4844D5}"/>
                </a:ext>
              </a:extLst>
            </p:cNvPr>
            <p:cNvSpPr txBox="1"/>
            <p:nvPr/>
          </p:nvSpPr>
          <p:spPr>
            <a:xfrm>
              <a:off x="30192" y="3631590"/>
              <a:ext cx="1440000" cy="667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400" b="0" i="0" u="none" strike="noStrike" kern="1200" cap="none" spc="0" normalizeH="0" baseline="0" noProof="0">
                  <a:ln>
                    <a:noFill/>
                  </a:ln>
                  <a:solidFill>
                    <a:srgbClr val="00446B"/>
                  </a:solidFill>
                  <a:effectLst/>
                  <a:uLnTx/>
                  <a:uFillTx/>
                  <a:latin typeface="Fago Pro"/>
                  <a:ea typeface="+mn-ea"/>
                  <a:cs typeface="+mn-cs"/>
                </a:rPr>
                <a:t>SCHUNK ID</a:t>
              </a:r>
            </a:p>
          </p:txBody>
        </p:sp>
        <p:sp>
          <p:nvSpPr>
            <p:cNvPr id="425" name="Rechteck 424">
              <a:extLst>
                <a:ext uri="{FF2B5EF4-FFF2-40B4-BE49-F238E27FC236}">
                  <a16:creationId xmlns:a16="http://schemas.microsoft.com/office/drawing/2014/main" id="{B9CFE1BF-777B-6C6B-6142-260632D8A833}"/>
                </a:ext>
              </a:extLst>
            </p:cNvPr>
            <p:cNvSpPr/>
            <p:nvPr/>
          </p:nvSpPr>
          <p:spPr>
            <a:xfrm>
              <a:off x="30192" y="3612786"/>
              <a:ext cx="1440000" cy="720000"/>
            </a:xfrm>
            <a:prstGeom prst="rect">
              <a:avLst/>
            </a:prstGeom>
            <a:noFill/>
            <a:ln w="9525">
              <a:solidFill>
                <a:srgbClr val="003C6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/>
                <a:ea typeface="+mn-ea"/>
                <a:cs typeface="+mn-cs"/>
              </a:endParaRPr>
            </a:p>
          </p:txBody>
        </p:sp>
      </p:grpSp>
      <p:sp>
        <p:nvSpPr>
          <p:cNvPr id="428" name="Rechteck 427">
            <a:extLst>
              <a:ext uri="{FF2B5EF4-FFF2-40B4-BE49-F238E27FC236}">
                <a16:creationId xmlns:a16="http://schemas.microsoft.com/office/drawing/2014/main" id="{2EB6E357-4DDB-3810-068A-5022C5029948}"/>
              </a:ext>
            </a:extLst>
          </p:cNvPr>
          <p:cNvSpPr/>
          <p:nvPr/>
        </p:nvSpPr>
        <p:spPr>
          <a:xfrm>
            <a:off x="8390179" y="6401005"/>
            <a:ext cx="1713488" cy="331820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 w="952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600">
                <a:solidFill>
                  <a:schemeClr val="tx1"/>
                </a:solidFill>
              </a:rPr>
              <a:t>1516118</a:t>
            </a:r>
          </a:p>
        </p:txBody>
      </p:sp>
      <p:sp>
        <p:nvSpPr>
          <p:cNvPr id="2" name="AutoShape 2">
            <a:extLst>
              <a:ext uri="{FF2B5EF4-FFF2-40B4-BE49-F238E27FC236}">
                <a16:creationId xmlns:a16="http://schemas.microsoft.com/office/drawing/2014/main" id="{F8AD3645-EC01-B892-015B-C6802EAD661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ago Pro"/>
              <a:ea typeface="+mn-ea"/>
              <a:cs typeface="+mn-cs"/>
            </a:endParaRPr>
          </a:p>
        </p:txBody>
      </p:sp>
      <p:grpSp>
        <p:nvGrpSpPr>
          <p:cNvPr id="13" name="Gruppieren 12">
            <a:extLst>
              <a:ext uri="{FF2B5EF4-FFF2-40B4-BE49-F238E27FC236}">
                <a16:creationId xmlns:a16="http://schemas.microsoft.com/office/drawing/2014/main" id="{11A0783A-B2E2-F129-F37D-6EF1ECE71A86}"/>
              </a:ext>
            </a:extLst>
          </p:cNvPr>
          <p:cNvGrpSpPr/>
          <p:nvPr/>
        </p:nvGrpSpPr>
        <p:grpSpPr>
          <a:xfrm>
            <a:off x="5320465" y="6092837"/>
            <a:ext cx="807008" cy="616335"/>
            <a:chOff x="5251168" y="1601631"/>
            <a:chExt cx="807008" cy="616335"/>
          </a:xfrm>
        </p:grpSpPr>
        <p:pic>
          <p:nvPicPr>
            <p:cNvPr id="11" name="Grafik 10" descr="Einstellungen mit einfarbiger Füllung">
              <a:extLst>
                <a:ext uri="{FF2B5EF4-FFF2-40B4-BE49-F238E27FC236}">
                  <a16:creationId xmlns:a16="http://schemas.microsoft.com/office/drawing/2014/main" id="{5A49FA38-16CF-1427-4340-EE69203E7D9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 rot="16200000">
              <a:off x="5456481" y="1601631"/>
              <a:ext cx="396000" cy="396000"/>
            </a:xfrm>
            <a:prstGeom prst="rect">
              <a:avLst/>
            </a:prstGeom>
          </p:spPr>
        </p:pic>
        <p:sp>
          <p:nvSpPr>
            <p:cNvPr id="12" name="Textfeld 11">
              <a:extLst>
                <a:ext uri="{FF2B5EF4-FFF2-40B4-BE49-F238E27FC236}">
                  <a16:creationId xmlns:a16="http://schemas.microsoft.com/office/drawing/2014/main" id="{F53E8D99-075C-2926-8DBE-6ABB9AF67A79}"/>
                </a:ext>
              </a:extLst>
            </p:cNvPr>
            <p:cNvSpPr txBox="1"/>
            <p:nvPr/>
          </p:nvSpPr>
          <p:spPr>
            <a:xfrm>
              <a:off x="5251168" y="1968667"/>
              <a:ext cx="807008" cy="2492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R="0" algn="ctr" defTabSz="914400" rtl="0" eaLnBrk="1" fontAlgn="auto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0"/>
                </a:spcAft>
                <a:buClr>
                  <a:srgbClr val="009EE0"/>
                </a:buClr>
                <a:buSzTx/>
                <a:tabLst/>
              </a:pPr>
              <a:r>
                <a:rPr kumimoji="0" lang="de-DE" sz="900" b="0" i="0" u="none" strike="noStrike" kern="1200" cap="none" spc="0" normalizeH="0" baseline="0" noProof="0">
                  <a:ln>
                    <a:noFill/>
                  </a:ln>
                  <a:solidFill>
                    <a:srgbClr val="003D6A"/>
                  </a:solidFill>
                  <a:effectLst/>
                  <a:uLnTx/>
                  <a:uFillTx/>
                  <a:ea typeface="+mn-ea"/>
                  <a:cs typeface="+mn-cs"/>
                </a:rPr>
                <a:t>HIGH</a:t>
              </a:r>
              <a:br>
                <a:rPr kumimoji="0" lang="de-DE" sz="900" b="0" i="0" u="none" strike="noStrike" kern="1200" cap="none" spc="0" normalizeH="0" baseline="0" noProof="0">
                  <a:ln>
                    <a:noFill/>
                  </a:ln>
                  <a:solidFill>
                    <a:srgbClr val="003D6A"/>
                  </a:solidFill>
                  <a:effectLst/>
                  <a:uLnTx/>
                  <a:uFillTx/>
                  <a:ea typeface="+mn-ea"/>
                  <a:cs typeface="+mn-cs"/>
                </a:rPr>
              </a:br>
              <a:r>
                <a:rPr kumimoji="0" lang="de-DE" sz="900" b="0" i="0" u="none" strike="noStrike" kern="1200" cap="none" spc="0" normalizeH="0" baseline="0" noProof="0">
                  <a:ln>
                    <a:noFill/>
                  </a:ln>
                  <a:solidFill>
                    <a:srgbClr val="003D6A"/>
                  </a:solidFill>
                  <a:effectLst/>
                  <a:uLnTx/>
                  <a:uFillTx/>
                  <a:ea typeface="+mn-ea"/>
                  <a:cs typeface="+mn-cs"/>
                </a:rPr>
                <a:t>FLEXIBILITY</a:t>
              </a:r>
            </a:p>
          </p:txBody>
        </p:sp>
      </p:grpSp>
      <p:grpSp>
        <p:nvGrpSpPr>
          <p:cNvPr id="28" name="Gruppieren 27">
            <a:extLst>
              <a:ext uri="{FF2B5EF4-FFF2-40B4-BE49-F238E27FC236}">
                <a16:creationId xmlns:a16="http://schemas.microsoft.com/office/drawing/2014/main" id="{EAECFF54-24F0-987B-3ED1-C1D1C95CE89B}"/>
              </a:ext>
            </a:extLst>
          </p:cNvPr>
          <p:cNvGrpSpPr/>
          <p:nvPr/>
        </p:nvGrpSpPr>
        <p:grpSpPr>
          <a:xfrm>
            <a:off x="395067" y="6135475"/>
            <a:ext cx="807008" cy="598183"/>
            <a:chOff x="331680" y="6099700"/>
            <a:chExt cx="807008" cy="598183"/>
          </a:xfrm>
        </p:grpSpPr>
        <p:sp>
          <p:nvSpPr>
            <p:cNvPr id="15" name="Ellipse 14">
              <a:extLst>
                <a:ext uri="{FF2B5EF4-FFF2-40B4-BE49-F238E27FC236}">
                  <a16:creationId xmlns:a16="http://schemas.microsoft.com/office/drawing/2014/main" id="{17A6400F-0013-0EE7-34D7-724EDD4BD3DD}"/>
                </a:ext>
              </a:extLst>
            </p:cNvPr>
            <p:cNvSpPr/>
            <p:nvPr/>
          </p:nvSpPr>
          <p:spPr>
            <a:xfrm rot="2042778">
              <a:off x="607248" y="6099700"/>
              <a:ext cx="246727" cy="3240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7" name="Textfeld 16">
              <a:extLst>
                <a:ext uri="{FF2B5EF4-FFF2-40B4-BE49-F238E27FC236}">
                  <a16:creationId xmlns:a16="http://schemas.microsoft.com/office/drawing/2014/main" id="{71535B42-F9E3-3424-2B95-7EB2979C8090}"/>
                </a:ext>
              </a:extLst>
            </p:cNvPr>
            <p:cNvSpPr txBox="1"/>
            <p:nvPr/>
          </p:nvSpPr>
          <p:spPr>
            <a:xfrm>
              <a:off x="331680" y="6448584"/>
              <a:ext cx="807008" cy="2492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R="0" algn="ctr" defTabSz="914400" rtl="0" eaLnBrk="1" fontAlgn="auto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0"/>
                </a:spcAft>
                <a:buClr>
                  <a:srgbClr val="009EE0"/>
                </a:buClr>
                <a:buSzTx/>
                <a:tabLst/>
              </a:pPr>
              <a:r>
                <a:rPr kumimoji="0" lang="de-DE" sz="900" b="0" i="0" u="none" strike="noStrike" kern="1200" cap="none" spc="0" normalizeH="0" baseline="0" noProof="0">
                  <a:ln>
                    <a:noFill/>
                  </a:ln>
                  <a:solidFill>
                    <a:srgbClr val="003D6A"/>
                  </a:solidFill>
                  <a:effectLst/>
                  <a:uLnTx/>
                  <a:uFillTx/>
                  <a:ea typeface="+mn-ea"/>
                  <a:cs typeface="+mn-cs"/>
                </a:rPr>
                <a:t>OUT OF ROUND PARTS</a:t>
              </a:r>
            </a:p>
          </p:txBody>
        </p:sp>
      </p:grpSp>
      <p:grpSp>
        <p:nvGrpSpPr>
          <p:cNvPr id="10" name="Gruppieren 9">
            <a:extLst>
              <a:ext uri="{FF2B5EF4-FFF2-40B4-BE49-F238E27FC236}">
                <a16:creationId xmlns:a16="http://schemas.microsoft.com/office/drawing/2014/main" id="{3E7A5946-F15B-8FD4-E636-3E06D0AFCF47}"/>
              </a:ext>
            </a:extLst>
          </p:cNvPr>
          <p:cNvGrpSpPr/>
          <p:nvPr/>
        </p:nvGrpSpPr>
        <p:grpSpPr>
          <a:xfrm>
            <a:off x="1241151" y="6188242"/>
            <a:ext cx="807008" cy="415363"/>
            <a:chOff x="4703042" y="2908550"/>
            <a:chExt cx="807008" cy="415363"/>
          </a:xfrm>
        </p:grpSpPr>
        <p:pic>
          <p:nvPicPr>
            <p:cNvPr id="14" name="Grafik 39" descr="Zylinder mit einfarbiger Füllung">
              <a:extLst>
                <a:ext uri="{FF2B5EF4-FFF2-40B4-BE49-F238E27FC236}">
                  <a16:creationId xmlns:a16="http://schemas.microsoft.com/office/drawing/2014/main" id="{81AC89DF-281B-8D0C-40FB-51B91F4196A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 rot="5400000">
              <a:off x="4986275" y="2826273"/>
              <a:ext cx="231445" cy="396000"/>
            </a:xfrm>
            <a:prstGeom prst="rect">
              <a:avLst/>
            </a:prstGeom>
          </p:spPr>
        </p:pic>
        <p:sp>
          <p:nvSpPr>
            <p:cNvPr id="16" name="Textfeld 15">
              <a:extLst>
                <a:ext uri="{FF2B5EF4-FFF2-40B4-BE49-F238E27FC236}">
                  <a16:creationId xmlns:a16="http://schemas.microsoft.com/office/drawing/2014/main" id="{2ACFC072-663F-C433-5781-1874A7A373C8}"/>
                </a:ext>
              </a:extLst>
            </p:cNvPr>
            <p:cNvSpPr txBox="1"/>
            <p:nvPr/>
          </p:nvSpPr>
          <p:spPr>
            <a:xfrm>
              <a:off x="4703042" y="3199263"/>
              <a:ext cx="807008" cy="12465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R="0" algn="ctr" defTabSz="914400" rtl="0" eaLnBrk="1" fontAlgn="auto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0"/>
                </a:spcAft>
                <a:buClr>
                  <a:srgbClr val="009EE0"/>
                </a:buClr>
                <a:buSzTx/>
                <a:tabLst/>
              </a:pPr>
              <a:r>
                <a:rPr kumimoji="0" lang="de-DE" sz="900" b="0" i="0" u="none" strike="noStrike" kern="1200" cap="none" spc="0" normalizeH="0" baseline="0" noProof="0">
                  <a:ln>
                    <a:noFill/>
                  </a:ln>
                  <a:solidFill>
                    <a:srgbClr val="003D6A"/>
                  </a:solidFill>
                  <a:effectLst/>
                  <a:uLnTx/>
                  <a:uFillTx/>
                  <a:ea typeface="+mn-ea"/>
                  <a:cs typeface="+mn-cs"/>
                </a:rPr>
                <a:t>SHAFTS</a:t>
              </a:r>
            </a:p>
          </p:txBody>
        </p:sp>
      </p:grpSp>
      <p:grpSp>
        <p:nvGrpSpPr>
          <p:cNvPr id="18" name="Gruppieren 17">
            <a:extLst>
              <a:ext uri="{FF2B5EF4-FFF2-40B4-BE49-F238E27FC236}">
                <a16:creationId xmlns:a16="http://schemas.microsoft.com/office/drawing/2014/main" id="{424F3B78-34C3-6145-E5C3-78A5797442D8}"/>
              </a:ext>
            </a:extLst>
          </p:cNvPr>
          <p:cNvGrpSpPr/>
          <p:nvPr/>
        </p:nvGrpSpPr>
        <p:grpSpPr>
          <a:xfrm>
            <a:off x="3011613" y="6077285"/>
            <a:ext cx="807008" cy="645977"/>
            <a:chOff x="3923120" y="3907588"/>
            <a:chExt cx="807008" cy="645977"/>
          </a:xfrm>
        </p:grpSpPr>
        <p:pic>
          <p:nvPicPr>
            <p:cNvPr id="20" name="Grafik 19" descr="Ein Bild, das Screenshot, Reihe, Diagramm, Rechteck enthält.&#10;&#10;Beschreibung automatisch generiert.">
              <a:extLst>
                <a:ext uri="{FF2B5EF4-FFF2-40B4-BE49-F238E27FC236}">
                  <a16:creationId xmlns:a16="http://schemas.microsoft.com/office/drawing/2014/main" id="{5B2BEE77-FD6D-6ADC-F078-19E988127DF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151655" y="3907588"/>
              <a:ext cx="349938" cy="504000"/>
            </a:xfrm>
            <a:prstGeom prst="rect">
              <a:avLst/>
            </a:prstGeom>
          </p:spPr>
        </p:pic>
        <p:sp>
          <p:nvSpPr>
            <p:cNvPr id="24" name="Textfeld 23">
              <a:extLst>
                <a:ext uri="{FF2B5EF4-FFF2-40B4-BE49-F238E27FC236}">
                  <a16:creationId xmlns:a16="http://schemas.microsoft.com/office/drawing/2014/main" id="{EE794BBD-ABA6-DB9F-A531-5AC4608EE821}"/>
                </a:ext>
              </a:extLst>
            </p:cNvPr>
            <p:cNvSpPr txBox="1"/>
            <p:nvPr/>
          </p:nvSpPr>
          <p:spPr>
            <a:xfrm>
              <a:off x="3923120" y="4428915"/>
              <a:ext cx="807008" cy="12465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R="0" algn="ctr" defTabSz="914400" rtl="0" eaLnBrk="1" fontAlgn="auto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0"/>
                </a:spcAft>
                <a:buClr>
                  <a:srgbClr val="009EE0"/>
                </a:buClr>
                <a:buSzTx/>
                <a:tabLst/>
              </a:pPr>
              <a:r>
                <a:rPr kumimoji="0" lang="de-DE" sz="900" b="0" i="0" u="none" strike="noStrike" kern="1200" cap="none" spc="0" normalizeH="0" baseline="0" noProof="0">
                  <a:ln>
                    <a:noFill/>
                  </a:ln>
                  <a:solidFill>
                    <a:srgbClr val="003D6A"/>
                  </a:solidFill>
                  <a:effectLst/>
                  <a:uLnTx/>
                  <a:uFillTx/>
                  <a:ea typeface="+mn-ea"/>
                  <a:cs typeface="+mn-cs"/>
                </a:rPr>
                <a:t>TURNING</a:t>
              </a:r>
            </a:p>
          </p:txBody>
        </p:sp>
      </p:grpSp>
      <p:grpSp>
        <p:nvGrpSpPr>
          <p:cNvPr id="25" name="Gruppieren 24">
            <a:extLst>
              <a:ext uri="{FF2B5EF4-FFF2-40B4-BE49-F238E27FC236}">
                <a16:creationId xmlns:a16="http://schemas.microsoft.com/office/drawing/2014/main" id="{10F24FC1-9D15-4F82-B796-7370FCAD6EAE}"/>
              </a:ext>
            </a:extLst>
          </p:cNvPr>
          <p:cNvGrpSpPr/>
          <p:nvPr/>
        </p:nvGrpSpPr>
        <p:grpSpPr>
          <a:xfrm>
            <a:off x="5980299" y="6197658"/>
            <a:ext cx="823494" cy="513846"/>
            <a:chOff x="7556748" y="1701430"/>
            <a:chExt cx="823494" cy="513846"/>
          </a:xfrm>
        </p:grpSpPr>
        <p:sp>
          <p:nvSpPr>
            <p:cNvPr id="26" name="Pfeil: nach links und rechts 25">
              <a:extLst>
                <a:ext uri="{FF2B5EF4-FFF2-40B4-BE49-F238E27FC236}">
                  <a16:creationId xmlns:a16="http://schemas.microsoft.com/office/drawing/2014/main" id="{464AFF15-61E1-29F8-8FDF-80272904D3F1}"/>
                </a:ext>
              </a:extLst>
            </p:cNvPr>
            <p:cNvSpPr/>
            <p:nvPr/>
          </p:nvSpPr>
          <p:spPr>
            <a:xfrm>
              <a:off x="7731800" y="1701430"/>
              <a:ext cx="468000" cy="216000"/>
            </a:xfrm>
            <a:prstGeom prst="leftRightArrow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7" name="Textfeld 26">
              <a:extLst>
                <a:ext uri="{FF2B5EF4-FFF2-40B4-BE49-F238E27FC236}">
                  <a16:creationId xmlns:a16="http://schemas.microsoft.com/office/drawing/2014/main" id="{64275910-623A-59DD-0627-38AE34E0F588}"/>
                </a:ext>
              </a:extLst>
            </p:cNvPr>
            <p:cNvSpPr txBox="1"/>
            <p:nvPr/>
          </p:nvSpPr>
          <p:spPr>
            <a:xfrm>
              <a:off x="7556748" y="1965977"/>
              <a:ext cx="823494" cy="2492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R="0" algn="ctr" defTabSz="914400" rtl="0" eaLnBrk="1" fontAlgn="auto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0"/>
                </a:spcAft>
                <a:buClr>
                  <a:srgbClr val="009EE0"/>
                </a:buClr>
                <a:buSzTx/>
                <a:tabLst/>
              </a:pPr>
              <a:r>
                <a:rPr kumimoji="0" lang="de-DE" sz="900" b="0" i="0" u="none" strike="noStrike" kern="1200" cap="none" spc="0" normalizeH="0" baseline="0" noProof="0">
                  <a:ln>
                    <a:noFill/>
                  </a:ln>
                  <a:solidFill>
                    <a:srgbClr val="003D6A"/>
                  </a:solidFill>
                  <a:effectLst/>
                  <a:uLnTx/>
                  <a:uFillTx/>
                  <a:ea typeface="+mn-ea"/>
                  <a:cs typeface="+mn-cs"/>
                </a:rPr>
                <a:t>LARGE CLAMPING RANGE</a:t>
              </a:r>
            </a:p>
          </p:txBody>
        </p:sp>
      </p:grp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D7331039-2411-2646-FC5F-8C8A2441BB4F}"/>
              </a:ext>
            </a:extLst>
          </p:cNvPr>
          <p:cNvGrpSpPr/>
          <p:nvPr/>
        </p:nvGrpSpPr>
        <p:grpSpPr>
          <a:xfrm>
            <a:off x="4648646" y="6094177"/>
            <a:ext cx="807008" cy="618379"/>
            <a:chOff x="4543271" y="1601631"/>
            <a:chExt cx="807008" cy="618379"/>
          </a:xfrm>
        </p:grpSpPr>
        <p:pic>
          <p:nvPicPr>
            <p:cNvPr id="4" name="Grafik 3" descr="Sanduhr 30% mit einfarbiger Füllung">
              <a:extLst>
                <a:ext uri="{FF2B5EF4-FFF2-40B4-BE49-F238E27FC236}">
                  <a16:creationId xmlns:a16="http://schemas.microsoft.com/office/drawing/2014/main" id="{A6AA883E-3811-A546-725F-6208E4B8148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4748582" y="1601631"/>
              <a:ext cx="396000" cy="396000"/>
            </a:xfrm>
            <a:prstGeom prst="rect">
              <a:avLst/>
            </a:prstGeom>
          </p:spPr>
        </p:pic>
        <p:sp>
          <p:nvSpPr>
            <p:cNvPr id="8" name="Textfeld 7">
              <a:extLst>
                <a:ext uri="{FF2B5EF4-FFF2-40B4-BE49-F238E27FC236}">
                  <a16:creationId xmlns:a16="http://schemas.microsoft.com/office/drawing/2014/main" id="{F8B381FF-9254-D384-4D57-215C76BA7DE6}"/>
                </a:ext>
              </a:extLst>
            </p:cNvPr>
            <p:cNvSpPr txBox="1"/>
            <p:nvPr/>
          </p:nvSpPr>
          <p:spPr>
            <a:xfrm>
              <a:off x="4543271" y="1970711"/>
              <a:ext cx="807008" cy="2492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R="0" algn="ctr" defTabSz="914400" rtl="0" eaLnBrk="1" fontAlgn="auto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0"/>
                </a:spcAft>
                <a:buClr>
                  <a:srgbClr val="009EE0"/>
                </a:buClr>
                <a:buSzTx/>
                <a:tabLst/>
              </a:pPr>
              <a:r>
                <a:rPr kumimoji="0" lang="de-DE" sz="900" b="0" i="0" u="none" strike="noStrike" kern="1200" cap="none" spc="0" normalizeH="0" baseline="0" noProof="0">
                  <a:ln>
                    <a:noFill/>
                  </a:ln>
                  <a:solidFill>
                    <a:srgbClr val="003D6A"/>
                  </a:solidFill>
                  <a:effectLst/>
                  <a:uLnTx/>
                  <a:uFillTx/>
                  <a:ea typeface="+mn-ea"/>
                  <a:cs typeface="+mn-cs"/>
                </a:rPr>
                <a:t>QUICK CLAMPING CYCLES</a:t>
              </a: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4CC9B2C7-AA2B-3A8E-B701-9F9A3A50965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401594" y="1539446"/>
            <a:ext cx="7599405" cy="4252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32750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E9EEFD-9B24-FDE6-76A3-ED9BFCADDE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683D1AB5-34FE-59CD-7225-945E3F5944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1188" y="619107"/>
            <a:ext cx="9391338" cy="1020318"/>
          </a:xfrm>
        </p:spPr>
        <p:txBody>
          <a:bodyPr/>
          <a:lstStyle/>
          <a:p>
            <a:r>
              <a:rPr lang="de-DE" dirty="0">
                <a:latin typeface="Fago Pro"/>
              </a:rPr>
              <a:t>Membranspannfutter für Außenspannung</a:t>
            </a:r>
            <a:br>
              <a:rPr lang="de-DE">
                <a:latin typeface="Fago Pro"/>
              </a:rPr>
            </a:br>
            <a:r>
              <a:rPr lang="de-DE" sz="2400" b="0" dirty="0">
                <a:latin typeface="Fago Pro"/>
              </a:rPr>
              <a:t>Hochgenaues Spannen von kurzen Werkstücken</a:t>
            </a:r>
            <a:endParaRPr lang="de-DE" sz="2400" b="0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49EAB277-BD78-9337-50AE-93E6DFD6C03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 vert="horz" lIns="0" tIns="0" rIns="0" bIns="0" rtlCol="0" anchor="t">
            <a:noAutofit/>
          </a:bodyPr>
          <a:lstStyle/>
          <a:p>
            <a:r>
              <a:rPr lang="de-DE">
                <a:latin typeface="Fago Pro"/>
              </a:rPr>
              <a:t>SCHUNK Engineering</a:t>
            </a:r>
            <a:endParaRPr lang="en-US"/>
          </a:p>
        </p:txBody>
      </p:sp>
      <p:sp>
        <p:nvSpPr>
          <p:cNvPr id="102" name="Foliennummernplatzhalter 2">
            <a:extLst>
              <a:ext uri="{FF2B5EF4-FFF2-40B4-BE49-F238E27FC236}">
                <a16:creationId xmlns:a16="http://schemas.microsoft.com/office/drawing/2014/main" id="{3B633DF4-01A9-B988-4BA3-EEAEEC0764C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244942" y="6384353"/>
            <a:ext cx="612095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F7D4EC-FAF2-48D2-B8E5-457915FC50F3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 panose="02000506040000020004" pitchFamily="50" charset="0"/>
              <a:ea typeface="+mn-ea"/>
              <a:cs typeface="+mn-cs"/>
            </a:endParaRPr>
          </a:p>
        </p:txBody>
      </p:sp>
      <p:sp>
        <p:nvSpPr>
          <p:cNvPr id="95" name="Textfeld 94">
            <a:extLst>
              <a:ext uri="{FF2B5EF4-FFF2-40B4-BE49-F238E27FC236}">
                <a16:creationId xmlns:a16="http://schemas.microsoft.com/office/drawing/2014/main" id="{5CD19861-CFEB-4F46-9103-694E399626EB}"/>
              </a:ext>
            </a:extLst>
          </p:cNvPr>
          <p:cNvSpPr txBox="1"/>
          <p:nvPr/>
        </p:nvSpPr>
        <p:spPr>
          <a:xfrm>
            <a:off x="7028329" y="1598437"/>
            <a:ext cx="5135051" cy="581697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2900" indent="-342900"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defRPr/>
            </a:pPr>
            <a:r>
              <a:rPr lang="de-DE" sz="2000" b="1">
                <a:solidFill>
                  <a:srgbClr val="003D6A"/>
                </a:solidFill>
                <a:latin typeface="Fago Pro"/>
              </a:rPr>
              <a:t>Rundlaufgenauigkeit </a:t>
            </a:r>
            <a:br>
              <a:rPr lang="de-DE" sz="20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Fago Pro"/>
              </a:rPr>
            </a:br>
            <a:r>
              <a:rPr lang="de-DE" sz="1600">
                <a:solidFill>
                  <a:srgbClr val="003D6A"/>
                </a:solidFill>
                <a:latin typeface="Fago Pro"/>
              </a:rPr>
              <a:t>Rundlaufgenauigkeit von &lt; 0,005 mm</a:t>
            </a:r>
          </a:p>
          <a:p>
            <a:pPr marL="342900" indent="-342900"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defRPr/>
            </a:pPr>
            <a:endParaRPr lang="de-DE" sz="1600" i="0" u="none" strike="noStrike" kern="1200" cap="none" spc="0" normalizeH="0" baseline="0" noProof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/>
            </a:endParaRPr>
          </a:p>
          <a:p>
            <a:pPr marL="342900" indent="-342900"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defRPr/>
            </a:pPr>
            <a:r>
              <a:rPr lang="de-DE" sz="2000" b="1" dirty="0">
                <a:solidFill>
                  <a:srgbClr val="003D6A"/>
                </a:solidFill>
                <a:latin typeface="Fago Pro"/>
              </a:rPr>
              <a:t>Spannen durch Verformung der Membran</a:t>
            </a:r>
            <a:br>
              <a:rPr lang="de-DE" sz="2000" b="1">
                <a:solidFill>
                  <a:srgbClr val="003D6A"/>
                </a:solidFill>
                <a:latin typeface="Fago Pro"/>
              </a:rPr>
            </a:br>
            <a:r>
              <a:rPr lang="de-DE" sz="1600" dirty="0">
                <a:solidFill>
                  <a:srgbClr val="003D6A"/>
                </a:solidFill>
                <a:latin typeface="Fago Pro"/>
              </a:rPr>
              <a:t>Keine schmutzempfindliche außenliegende Mechanik</a:t>
            </a:r>
            <a:endParaRPr lang="de-DE" sz="2000" i="0" u="none" strike="noStrike" kern="1200" cap="none" spc="0" normalizeH="0" baseline="0" noProof="0" dirty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/>
            </a:endParaRPr>
          </a:p>
          <a:p>
            <a:pPr marL="342900" indent="-342900"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defRPr/>
            </a:pPr>
            <a:endParaRPr lang="de-DE" sz="1600">
              <a:solidFill>
                <a:srgbClr val="003D6A"/>
              </a:solidFill>
              <a:latin typeface="Fago Pro"/>
            </a:endParaRPr>
          </a:p>
          <a:p>
            <a:pPr marL="342900" indent="-342900"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defRPr/>
            </a:pPr>
            <a:r>
              <a:rPr lang="de-DE" sz="2000" b="1" dirty="0">
                <a:solidFill>
                  <a:srgbClr val="003D6A"/>
                </a:solidFill>
                <a:latin typeface="Fago Pro"/>
              </a:rPr>
              <a:t>Anbindung flexibel gestaltbar</a:t>
            </a:r>
            <a:br>
              <a:rPr lang="de-DE" sz="20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Fago Pro"/>
              </a:rPr>
            </a:br>
            <a:r>
              <a:rPr lang="de-DE" sz="1600" dirty="0">
                <a:solidFill>
                  <a:srgbClr val="003D6A"/>
                </a:solidFill>
                <a:latin typeface="Fago Pro"/>
              </a:rPr>
              <a:t>Maschinenanbindung direkt auf Spindel oder Schunk Grundfutter</a:t>
            </a:r>
            <a:endParaRPr lang="de-DE" sz="1600" i="0" u="none" strike="noStrike" kern="1200" cap="none" spc="0" normalizeH="0" baseline="0" noProof="0" dirty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/>
            </a:endParaRPr>
          </a:p>
          <a:p>
            <a:pPr>
              <a:buClr>
                <a:srgbClr val="009EE0"/>
              </a:buClr>
              <a:buSzPct val="100000"/>
              <a:defRPr/>
            </a:pPr>
            <a:endParaRPr lang="de-DE" sz="2000" b="1">
              <a:solidFill>
                <a:srgbClr val="003D6A"/>
              </a:solidFill>
              <a:latin typeface="Fago Pro"/>
            </a:endParaRPr>
          </a:p>
          <a:p>
            <a:pPr marL="342900" indent="-342900"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defRPr/>
            </a:pPr>
            <a:r>
              <a:rPr lang="de-DE" sz="2000" b="1">
                <a:solidFill>
                  <a:srgbClr val="003D6A"/>
                </a:solidFill>
                <a:latin typeface="Fago Pro"/>
              </a:rPr>
              <a:t>Auswechselbare Backen</a:t>
            </a:r>
          </a:p>
          <a:p>
            <a:pPr>
              <a:buClr>
                <a:srgbClr val="009EE0"/>
              </a:buClr>
              <a:buSzPct val="100000"/>
              <a:defRPr/>
            </a:pPr>
            <a:endParaRPr lang="de-DE" sz="2000" b="1">
              <a:solidFill>
                <a:srgbClr val="003D6A"/>
              </a:solidFill>
              <a:latin typeface="Fago Pro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tabLst/>
              <a:defRPr/>
            </a:pPr>
            <a:r>
              <a:rPr lang="de-DE" sz="2000" b="1" dirty="0">
                <a:solidFill>
                  <a:srgbClr val="003D6A"/>
                </a:solidFill>
                <a:latin typeface="Fago Pro"/>
              </a:rPr>
              <a:t>Kompetentes</a:t>
            </a:r>
            <a: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 Projektierungsteam</a:t>
            </a:r>
            <a:br>
              <a:rPr lang="de-DE" sz="20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Fago Pro"/>
              </a:rPr>
            </a:b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Auslegung, Konstruktion und Montage durch SCHUNK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tabLst/>
              <a:defRPr/>
            </a:pPr>
            <a:endParaRPr kumimoji="0" lang="de-DE" sz="1600" b="0" i="0" u="none" strike="noStrike" kern="1200" cap="none" spc="0" normalizeH="0" baseline="0" noProof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tabLst/>
              <a:defRPr/>
            </a:pPr>
            <a:endParaRPr kumimoji="0" lang="de-DE" sz="1600" b="0" i="0" u="none" strike="noStrike" kern="1200" cap="none" spc="0" normalizeH="0" baseline="0" noProof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tabLst/>
              <a:defRPr/>
            </a:pPr>
            <a:endParaRPr kumimoji="0" lang="de-DE" sz="1600" b="0" i="0" u="none" strike="noStrike" kern="1200" cap="none" spc="0" normalizeH="0" baseline="0" noProof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tabLst/>
              <a:defRPr/>
            </a:pPr>
            <a:endParaRPr kumimoji="0" lang="de-DE" sz="2000" b="0" i="0" u="none" strike="noStrike" kern="1200" cap="none" spc="0" normalizeH="0" baseline="0" noProof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/>
              <a:ea typeface="+mn-ea"/>
              <a:cs typeface="+mn-cs"/>
            </a:endParaRPr>
          </a:p>
        </p:txBody>
      </p:sp>
      <p:grpSp>
        <p:nvGrpSpPr>
          <p:cNvPr id="66" name="Gruppieren 65">
            <a:extLst>
              <a:ext uri="{FF2B5EF4-FFF2-40B4-BE49-F238E27FC236}">
                <a16:creationId xmlns:a16="http://schemas.microsoft.com/office/drawing/2014/main" id="{9F2B0170-0D8D-7257-93D3-CC06F33C7FD8}"/>
              </a:ext>
            </a:extLst>
          </p:cNvPr>
          <p:cNvGrpSpPr/>
          <p:nvPr/>
        </p:nvGrpSpPr>
        <p:grpSpPr>
          <a:xfrm>
            <a:off x="264292" y="5794124"/>
            <a:ext cx="1920000" cy="960002"/>
            <a:chOff x="30192" y="3612786"/>
            <a:chExt cx="1440000" cy="720000"/>
          </a:xfrm>
        </p:grpSpPr>
        <p:sp>
          <p:nvSpPr>
            <p:cNvPr id="79" name="Textfeld 78">
              <a:extLst>
                <a:ext uri="{FF2B5EF4-FFF2-40B4-BE49-F238E27FC236}">
                  <a16:creationId xmlns:a16="http://schemas.microsoft.com/office/drawing/2014/main" id="{C572827D-2ED7-E7F6-747C-44F39AA53B57}"/>
                </a:ext>
              </a:extLst>
            </p:cNvPr>
            <p:cNvSpPr txBox="1"/>
            <p:nvPr/>
          </p:nvSpPr>
          <p:spPr>
            <a:xfrm>
              <a:off x="30192" y="3631591"/>
              <a:ext cx="1440000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400" b="0" i="0" u="none" strike="noStrike" kern="1200" cap="none" spc="0" normalizeH="0" baseline="0" noProof="0">
                  <a:ln>
                    <a:noFill/>
                  </a:ln>
                  <a:solidFill>
                    <a:srgbClr val="00446B"/>
                  </a:solidFill>
                  <a:effectLst/>
                  <a:uLnTx/>
                  <a:uFillTx/>
                  <a:latin typeface="Fago Pro"/>
                  <a:ea typeface="+mn-ea"/>
                  <a:cs typeface="+mn-cs"/>
                </a:rPr>
                <a:t>TYPICAL PRODUCTS</a:t>
              </a:r>
            </a:p>
          </p:txBody>
        </p:sp>
        <p:sp>
          <p:nvSpPr>
            <p:cNvPr id="80" name="Rechteck 79">
              <a:extLst>
                <a:ext uri="{FF2B5EF4-FFF2-40B4-BE49-F238E27FC236}">
                  <a16:creationId xmlns:a16="http://schemas.microsoft.com/office/drawing/2014/main" id="{813F3BD3-27BB-1846-5E09-A0253F7E0113}"/>
                </a:ext>
              </a:extLst>
            </p:cNvPr>
            <p:cNvSpPr/>
            <p:nvPr/>
          </p:nvSpPr>
          <p:spPr>
            <a:xfrm>
              <a:off x="30192" y="3612786"/>
              <a:ext cx="1440000" cy="720000"/>
            </a:xfrm>
            <a:prstGeom prst="rect">
              <a:avLst/>
            </a:prstGeom>
            <a:noFill/>
            <a:ln w="9525">
              <a:solidFill>
                <a:srgbClr val="003C6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/>
                <a:ea typeface="+mn-ea"/>
                <a:cs typeface="+mn-cs"/>
              </a:endParaRPr>
            </a:p>
          </p:txBody>
        </p:sp>
      </p:grpSp>
      <p:grpSp>
        <p:nvGrpSpPr>
          <p:cNvPr id="71" name="Gruppieren 70">
            <a:extLst>
              <a:ext uri="{FF2B5EF4-FFF2-40B4-BE49-F238E27FC236}">
                <a16:creationId xmlns:a16="http://schemas.microsoft.com/office/drawing/2014/main" id="{A56377EA-13BD-5A02-BF22-168BB27C2A7B}"/>
              </a:ext>
            </a:extLst>
          </p:cNvPr>
          <p:cNvGrpSpPr/>
          <p:nvPr/>
        </p:nvGrpSpPr>
        <p:grpSpPr>
          <a:xfrm>
            <a:off x="2324226" y="5794112"/>
            <a:ext cx="2160000" cy="960000"/>
            <a:chOff x="1512203" y="3612787"/>
            <a:chExt cx="1620000" cy="720000"/>
          </a:xfrm>
        </p:grpSpPr>
        <p:sp>
          <p:nvSpPr>
            <p:cNvPr id="91" name="Textfeld 90">
              <a:extLst>
                <a:ext uri="{FF2B5EF4-FFF2-40B4-BE49-F238E27FC236}">
                  <a16:creationId xmlns:a16="http://schemas.microsoft.com/office/drawing/2014/main" id="{CAC45A4C-10EF-B7CC-0D9C-8E2FE6ECA82D}"/>
                </a:ext>
              </a:extLst>
            </p:cNvPr>
            <p:cNvSpPr txBox="1"/>
            <p:nvPr/>
          </p:nvSpPr>
          <p:spPr>
            <a:xfrm>
              <a:off x="1528540" y="3631593"/>
              <a:ext cx="1603663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400" b="0" i="0" u="none" strike="noStrike" kern="1200" cap="none" spc="0" normalizeH="0" baseline="0" noProof="0">
                  <a:ln>
                    <a:noFill/>
                  </a:ln>
                  <a:solidFill>
                    <a:srgbClr val="00446B"/>
                  </a:solidFill>
                  <a:effectLst/>
                  <a:uLnTx/>
                  <a:uFillTx/>
                  <a:latin typeface="Fago Pro"/>
                  <a:ea typeface="+mn-ea"/>
                  <a:cs typeface="+mn-cs"/>
                </a:rPr>
                <a:t>TYPICAL PROCESS</a:t>
              </a:r>
            </a:p>
          </p:txBody>
        </p:sp>
        <p:sp>
          <p:nvSpPr>
            <p:cNvPr id="100" name="Rechteck 99">
              <a:extLst>
                <a:ext uri="{FF2B5EF4-FFF2-40B4-BE49-F238E27FC236}">
                  <a16:creationId xmlns:a16="http://schemas.microsoft.com/office/drawing/2014/main" id="{F0478C42-7D5B-4E64-49C5-DBA6412D9F6E}"/>
                </a:ext>
              </a:extLst>
            </p:cNvPr>
            <p:cNvSpPr/>
            <p:nvPr/>
          </p:nvSpPr>
          <p:spPr>
            <a:xfrm>
              <a:off x="1512203" y="3612787"/>
              <a:ext cx="1620000" cy="720000"/>
            </a:xfrm>
            <a:prstGeom prst="rect">
              <a:avLst/>
            </a:prstGeom>
            <a:noFill/>
            <a:ln w="9525">
              <a:solidFill>
                <a:srgbClr val="003C6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/>
                <a:ea typeface="+mn-ea"/>
                <a:cs typeface="+mn-cs"/>
              </a:endParaRPr>
            </a:p>
          </p:txBody>
        </p:sp>
      </p:grpSp>
      <p:grpSp>
        <p:nvGrpSpPr>
          <p:cNvPr id="107" name="Gruppieren 106">
            <a:extLst>
              <a:ext uri="{FF2B5EF4-FFF2-40B4-BE49-F238E27FC236}">
                <a16:creationId xmlns:a16="http://schemas.microsoft.com/office/drawing/2014/main" id="{02AA646B-BED0-CEC5-7626-59BC95275280}"/>
              </a:ext>
            </a:extLst>
          </p:cNvPr>
          <p:cNvGrpSpPr/>
          <p:nvPr/>
        </p:nvGrpSpPr>
        <p:grpSpPr>
          <a:xfrm>
            <a:off x="4640424" y="5794112"/>
            <a:ext cx="2160000" cy="960000"/>
            <a:chOff x="1528539" y="3612787"/>
            <a:chExt cx="1620001" cy="720000"/>
          </a:xfrm>
        </p:grpSpPr>
        <p:sp>
          <p:nvSpPr>
            <p:cNvPr id="117" name="Textfeld 116">
              <a:extLst>
                <a:ext uri="{FF2B5EF4-FFF2-40B4-BE49-F238E27FC236}">
                  <a16:creationId xmlns:a16="http://schemas.microsoft.com/office/drawing/2014/main" id="{D73E619D-380C-A596-6D6F-8827FD272DDA}"/>
                </a:ext>
              </a:extLst>
            </p:cNvPr>
            <p:cNvSpPr txBox="1"/>
            <p:nvPr/>
          </p:nvSpPr>
          <p:spPr>
            <a:xfrm>
              <a:off x="1528540" y="3631592"/>
              <a:ext cx="1620000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400" b="0" i="0" u="none" strike="noStrike" kern="1200" cap="none" spc="0" normalizeH="0" baseline="0" noProof="0">
                  <a:ln>
                    <a:noFill/>
                  </a:ln>
                  <a:solidFill>
                    <a:srgbClr val="00446B"/>
                  </a:solidFill>
                  <a:effectLst/>
                  <a:uLnTx/>
                  <a:uFillTx/>
                  <a:latin typeface="Fago Pro"/>
                  <a:ea typeface="+mn-ea"/>
                  <a:cs typeface="+mn-cs"/>
                </a:rPr>
                <a:t>REQUIREMENTS</a:t>
              </a:r>
              <a:endParaRPr kumimoji="0" lang="de-DE" sz="1000" b="0" i="0" u="none" strike="noStrike" kern="1200" cap="none" spc="0" normalizeH="0" baseline="0" noProof="0">
                <a:ln>
                  <a:noFill/>
                </a:ln>
                <a:solidFill>
                  <a:srgbClr val="00446B"/>
                </a:solidFill>
                <a:effectLst/>
                <a:uLnTx/>
                <a:uFillTx/>
                <a:latin typeface="Fago Pro"/>
                <a:ea typeface="+mn-ea"/>
                <a:cs typeface="+mn-cs"/>
              </a:endParaRPr>
            </a:p>
          </p:txBody>
        </p:sp>
        <p:sp>
          <p:nvSpPr>
            <p:cNvPr id="118" name="Rechteck 117">
              <a:extLst>
                <a:ext uri="{FF2B5EF4-FFF2-40B4-BE49-F238E27FC236}">
                  <a16:creationId xmlns:a16="http://schemas.microsoft.com/office/drawing/2014/main" id="{36E3A7FC-6E9B-4C01-5C01-9419658C07BD}"/>
                </a:ext>
              </a:extLst>
            </p:cNvPr>
            <p:cNvSpPr/>
            <p:nvPr/>
          </p:nvSpPr>
          <p:spPr>
            <a:xfrm>
              <a:off x="1528539" y="3612787"/>
              <a:ext cx="1620001" cy="720000"/>
            </a:xfrm>
            <a:prstGeom prst="rect">
              <a:avLst/>
            </a:prstGeom>
            <a:noFill/>
            <a:ln w="9525">
              <a:solidFill>
                <a:srgbClr val="003C6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/>
                <a:ea typeface="+mn-ea"/>
                <a:cs typeface="+mn-cs"/>
              </a:endParaRPr>
            </a:p>
          </p:txBody>
        </p:sp>
      </p:grpSp>
      <p:grpSp>
        <p:nvGrpSpPr>
          <p:cNvPr id="423" name="Gruppieren 422">
            <a:extLst>
              <a:ext uri="{FF2B5EF4-FFF2-40B4-BE49-F238E27FC236}">
                <a16:creationId xmlns:a16="http://schemas.microsoft.com/office/drawing/2014/main" id="{D860750A-E8E4-C16F-3F7D-87E43E906F41}"/>
              </a:ext>
            </a:extLst>
          </p:cNvPr>
          <p:cNvGrpSpPr/>
          <p:nvPr/>
        </p:nvGrpSpPr>
        <p:grpSpPr>
          <a:xfrm>
            <a:off x="7243004" y="6401005"/>
            <a:ext cx="1077130" cy="331820"/>
            <a:chOff x="30192" y="3612786"/>
            <a:chExt cx="1440000" cy="720000"/>
          </a:xfrm>
        </p:grpSpPr>
        <p:sp>
          <p:nvSpPr>
            <p:cNvPr id="424" name="Textfeld 423">
              <a:extLst>
                <a:ext uri="{FF2B5EF4-FFF2-40B4-BE49-F238E27FC236}">
                  <a16:creationId xmlns:a16="http://schemas.microsoft.com/office/drawing/2014/main" id="{EF73B243-AF32-C795-9775-C5A5FCF9F5CE}"/>
                </a:ext>
              </a:extLst>
            </p:cNvPr>
            <p:cNvSpPr txBox="1"/>
            <p:nvPr/>
          </p:nvSpPr>
          <p:spPr>
            <a:xfrm>
              <a:off x="30192" y="3631590"/>
              <a:ext cx="1440000" cy="667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446B"/>
                  </a:solidFill>
                  <a:effectLst/>
                  <a:uLnTx/>
                  <a:uFillTx/>
                  <a:latin typeface="Fago Pro"/>
                  <a:ea typeface="+mn-ea"/>
                  <a:cs typeface="+mn-cs"/>
                </a:rPr>
                <a:t>SCHUNK ID</a:t>
              </a:r>
            </a:p>
          </p:txBody>
        </p:sp>
        <p:sp>
          <p:nvSpPr>
            <p:cNvPr id="425" name="Rechteck 424">
              <a:extLst>
                <a:ext uri="{FF2B5EF4-FFF2-40B4-BE49-F238E27FC236}">
                  <a16:creationId xmlns:a16="http://schemas.microsoft.com/office/drawing/2014/main" id="{5E29E42D-AF97-AC8F-C93A-728F75B04BD9}"/>
                </a:ext>
              </a:extLst>
            </p:cNvPr>
            <p:cNvSpPr/>
            <p:nvPr/>
          </p:nvSpPr>
          <p:spPr>
            <a:xfrm>
              <a:off x="30192" y="3612786"/>
              <a:ext cx="1440000" cy="720000"/>
            </a:xfrm>
            <a:prstGeom prst="rect">
              <a:avLst/>
            </a:prstGeom>
            <a:noFill/>
            <a:ln w="9525">
              <a:solidFill>
                <a:srgbClr val="003C6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/>
                <a:ea typeface="+mn-ea"/>
                <a:cs typeface="+mn-cs"/>
              </a:endParaRPr>
            </a:p>
          </p:txBody>
        </p:sp>
      </p:grpSp>
      <p:sp>
        <p:nvSpPr>
          <p:cNvPr id="428" name="Rechteck 427">
            <a:extLst>
              <a:ext uri="{FF2B5EF4-FFF2-40B4-BE49-F238E27FC236}">
                <a16:creationId xmlns:a16="http://schemas.microsoft.com/office/drawing/2014/main" id="{F7EAE2E8-0893-253A-5965-4D72632DF7BB}"/>
              </a:ext>
            </a:extLst>
          </p:cNvPr>
          <p:cNvSpPr/>
          <p:nvPr/>
        </p:nvSpPr>
        <p:spPr>
          <a:xfrm>
            <a:off x="8390179" y="6401005"/>
            <a:ext cx="1713488" cy="331820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 w="952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600">
                <a:solidFill>
                  <a:schemeClr val="tx1"/>
                </a:solidFill>
              </a:rPr>
              <a:t>1489117</a:t>
            </a:r>
          </a:p>
        </p:txBody>
      </p:sp>
      <p:sp>
        <p:nvSpPr>
          <p:cNvPr id="2" name="AutoShape 2">
            <a:extLst>
              <a:ext uri="{FF2B5EF4-FFF2-40B4-BE49-F238E27FC236}">
                <a16:creationId xmlns:a16="http://schemas.microsoft.com/office/drawing/2014/main" id="{D03DFC62-14AD-2A6E-088F-355F2CA405E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ago Pro"/>
              <a:ea typeface="+mn-ea"/>
              <a:cs typeface="+mn-cs"/>
            </a:endParaRPr>
          </a:p>
        </p:txBody>
      </p:sp>
      <p:grpSp>
        <p:nvGrpSpPr>
          <p:cNvPr id="10" name="Gruppieren 9">
            <a:extLst>
              <a:ext uri="{FF2B5EF4-FFF2-40B4-BE49-F238E27FC236}">
                <a16:creationId xmlns:a16="http://schemas.microsoft.com/office/drawing/2014/main" id="{760D9C4A-05BC-3845-741E-3B91F77AB499}"/>
              </a:ext>
            </a:extLst>
          </p:cNvPr>
          <p:cNvGrpSpPr/>
          <p:nvPr/>
        </p:nvGrpSpPr>
        <p:grpSpPr>
          <a:xfrm>
            <a:off x="4638034" y="6092837"/>
            <a:ext cx="807008" cy="616335"/>
            <a:chOff x="5251168" y="1601631"/>
            <a:chExt cx="807008" cy="616335"/>
          </a:xfrm>
        </p:grpSpPr>
        <p:pic>
          <p:nvPicPr>
            <p:cNvPr id="8" name="Grafik 7" descr="Einstellungen mit einfarbiger Füllung">
              <a:extLst>
                <a:ext uri="{FF2B5EF4-FFF2-40B4-BE49-F238E27FC236}">
                  <a16:creationId xmlns:a16="http://schemas.microsoft.com/office/drawing/2014/main" id="{33EBA0BE-1E75-54BD-2280-131EA6C98F4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 rot="16200000">
              <a:off x="5456481" y="1601631"/>
              <a:ext cx="396000" cy="396000"/>
            </a:xfrm>
            <a:prstGeom prst="rect">
              <a:avLst/>
            </a:prstGeom>
          </p:spPr>
        </p:pic>
        <p:sp>
          <p:nvSpPr>
            <p:cNvPr id="9" name="Textfeld 8">
              <a:extLst>
                <a:ext uri="{FF2B5EF4-FFF2-40B4-BE49-F238E27FC236}">
                  <a16:creationId xmlns:a16="http://schemas.microsoft.com/office/drawing/2014/main" id="{F7A47515-65BC-D3DA-D8D1-FE7385939B24}"/>
                </a:ext>
              </a:extLst>
            </p:cNvPr>
            <p:cNvSpPr txBox="1"/>
            <p:nvPr/>
          </p:nvSpPr>
          <p:spPr>
            <a:xfrm>
              <a:off x="5251168" y="1968667"/>
              <a:ext cx="807008" cy="2492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R="0" algn="ctr" defTabSz="914400" rtl="0" eaLnBrk="1" fontAlgn="auto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0"/>
                </a:spcAft>
                <a:buClr>
                  <a:srgbClr val="009EE0"/>
                </a:buClr>
                <a:buSzTx/>
                <a:tabLst/>
              </a:pPr>
              <a:r>
                <a:rPr kumimoji="0" lang="de-DE" sz="900" b="0" i="0" u="none" strike="noStrike" kern="1200" cap="none" spc="0" normalizeH="0" baseline="0" noProof="0">
                  <a:ln>
                    <a:noFill/>
                  </a:ln>
                  <a:solidFill>
                    <a:srgbClr val="003D6A"/>
                  </a:solidFill>
                  <a:effectLst/>
                  <a:uLnTx/>
                  <a:uFillTx/>
                  <a:ea typeface="+mn-ea"/>
                  <a:cs typeface="+mn-cs"/>
                </a:rPr>
                <a:t>HIGH</a:t>
              </a:r>
              <a:br>
                <a:rPr kumimoji="0" lang="de-DE" sz="900" b="0" i="0" u="none" strike="noStrike" kern="1200" cap="none" spc="0" normalizeH="0" baseline="0" noProof="0">
                  <a:ln>
                    <a:noFill/>
                  </a:ln>
                  <a:solidFill>
                    <a:srgbClr val="003D6A"/>
                  </a:solidFill>
                  <a:effectLst/>
                  <a:uLnTx/>
                  <a:uFillTx/>
                  <a:ea typeface="+mn-ea"/>
                  <a:cs typeface="+mn-cs"/>
                </a:rPr>
              </a:br>
              <a:r>
                <a:rPr kumimoji="0" lang="de-DE" sz="900" b="0" i="0" u="none" strike="noStrike" kern="1200" cap="none" spc="0" normalizeH="0" baseline="0" noProof="0">
                  <a:ln>
                    <a:noFill/>
                  </a:ln>
                  <a:solidFill>
                    <a:srgbClr val="003D6A"/>
                  </a:solidFill>
                  <a:effectLst/>
                  <a:uLnTx/>
                  <a:uFillTx/>
                  <a:ea typeface="+mn-ea"/>
                  <a:cs typeface="+mn-cs"/>
                </a:rPr>
                <a:t>FLEXIBILITY</a:t>
              </a:r>
            </a:p>
          </p:txBody>
        </p:sp>
      </p:grpSp>
      <p:grpSp>
        <p:nvGrpSpPr>
          <p:cNvPr id="17" name="Gruppieren 16">
            <a:extLst>
              <a:ext uri="{FF2B5EF4-FFF2-40B4-BE49-F238E27FC236}">
                <a16:creationId xmlns:a16="http://schemas.microsoft.com/office/drawing/2014/main" id="{FE279637-C5E2-5F22-1314-8096E9546BB6}"/>
              </a:ext>
            </a:extLst>
          </p:cNvPr>
          <p:cNvGrpSpPr/>
          <p:nvPr/>
        </p:nvGrpSpPr>
        <p:grpSpPr>
          <a:xfrm>
            <a:off x="1169924" y="6152048"/>
            <a:ext cx="807008" cy="508292"/>
            <a:chOff x="5232383" y="2813874"/>
            <a:chExt cx="807008" cy="508292"/>
          </a:xfrm>
        </p:grpSpPr>
        <p:pic>
          <p:nvPicPr>
            <p:cNvPr id="18" name="Grafik 23" descr="Zahnräder mit einfarbiger Füllung">
              <a:extLst>
                <a:ext uri="{FF2B5EF4-FFF2-40B4-BE49-F238E27FC236}">
                  <a16:creationId xmlns:a16="http://schemas.microsoft.com/office/drawing/2014/main" id="{991804C7-7260-45AC-9326-59A5A4D66F8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5440986" y="2813874"/>
              <a:ext cx="396000" cy="396000"/>
            </a:xfrm>
            <a:prstGeom prst="rect">
              <a:avLst/>
            </a:prstGeom>
          </p:spPr>
        </p:pic>
        <p:sp>
          <p:nvSpPr>
            <p:cNvPr id="19" name="Textfeld 18">
              <a:extLst>
                <a:ext uri="{FF2B5EF4-FFF2-40B4-BE49-F238E27FC236}">
                  <a16:creationId xmlns:a16="http://schemas.microsoft.com/office/drawing/2014/main" id="{AFE8ABB2-A933-4D87-29FF-7669A74DF796}"/>
                </a:ext>
              </a:extLst>
            </p:cNvPr>
            <p:cNvSpPr txBox="1"/>
            <p:nvPr/>
          </p:nvSpPr>
          <p:spPr>
            <a:xfrm>
              <a:off x="5232383" y="3197516"/>
              <a:ext cx="807008" cy="12465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R="0" algn="ctr" defTabSz="914400" rtl="0" eaLnBrk="1" fontAlgn="auto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0"/>
                </a:spcAft>
                <a:buClr>
                  <a:srgbClr val="009EE0"/>
                </a:buClr>
                <a:buSzTx/>
                <a:tabLst/>
              </a:pPr>
              <a:r>
                <a:rPr kumimoji="0" lang="de-DE" sz="900" b="0" i="0" u="none" strike="noStrike" kern="1200" cap="none" spc="0" normalizeH="0" baseline="0" noProof="0">
                  <a:ln>
                    <a:noFill/>
                  </a:ln>
                  <a:solidFill>
                    <a:srgbClr val="003D6A"/>
                  </a:solidFill>
                  <a:effectLst/>
                  <a:uLnTx/>
                  <a:uFillTx/>
                  <a:ea typeface="+mn-ea"/>
                  <a:cs typeface="+mn-cs"/>
                </a:rPr>
                <a:t>GEARS</a:t>
              </a:r>
            </a:p>
          </p:txBody>
        </p:sp>
      </p:grpSp>
      <p:grpSp>
        <p:nvGrpSpPr>
          <p:cNvPr id="20" name="Gruppieren 19">
            <a:extLst>
              <a:ext uri="{FF2B5EF4-FFF2-40B4-BE49-F238E27FC236}">
                <a16:creationId xmlns:a16="http://schemas.microsoft.com/office/drawing/2014/main" id="{9D49E755-4C0B-10AD-EA81-E8636362CE54}"/>
              </a:ext>
            </a:extLst>
          </p:cNvPr>
          <p:cNvGrpSpPr/>
          <p:nvPr/>
        </p:nvGrpSpPr>
        <p:grpSpPr>
          <a:xfrm>
            <a:off x="426859" y="6126962"/>
            <a:ext cx="807008" cy="518087"/>
            <a:chOff x="4168668" y="2811893"/>
            <a:chExt cx="807008" cy="518087"/>
          </a:xfrm>
        </p:grpSpPr>
        <p:pic>
          <p:nvPicPr>
            <p:cNvPr id="21" name="Graphic 23" descr="Auge mit einfarbiger Füllung">
              <a:extLst>
                <a:ext uri="{FF2B5EF4-FFF2-40B4-BE49-F238E27FC236}">
                  <a16:creationId xmlns:a16="http://schemas.microsoft.com/office/drawing/2014/main" id="{F93D4994-82ED-D6CC-B0AD-31DC4E2FD85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4371389" y="2811893"/>
              <a:ext cx="396000" cy="396000"/>
            </a:xfrm>
            <a:prstGeom prst="rect">
              <a:avLst/>
            </a:prstGeom>
          </p:spPr>
        </p:pic>
        <p:sp>
          <p:nvSpPr>
            <p:cNvPr id="22" name="Textfeld 21">
              <a:extLst>
                <a:ext uri="{FF2B5EF4-FFF2-40B4-BE49-F238E27FC236}">
                  <a16:creationId xmlns:a16="http://schemas.microsoft.com/office/drawing/2014/main" id="{9A5F8D6A-B52A-FA41-0486-236D8BE2529A}"/>
                </a:ext>
              </a:extLst>
            </p:cNvPr>
            <p:cNvSpPr txBox="1"/>
            <p:nvPr/>
          </p:nvSpPr>
          <p:spPr>
            <a:xfrm>
              <a:off x="4168668" y="3205330"/>
              <a:ext cx="807008" cy="12465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R="0" algn="ctr" defTabSz="914400" rtl="0" eaLnBrk="1" fontAlgn="auto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0"/>
                </a:spcAft>
                <a:buClr>
                  <a:srgbClr val="009EE0"/>
                </a:buClr>
                <a:buSzTx/>
                <a:tabLst/>
              </a:pPr>
              <a:r>
                <a:rPr kumimoji="0" lang="de-DE" sz="900" b="0" i="0" u="none" strike="noStrike" kern="1200" cap="none" spc="0" normalizeH="0" baseline="0" noProof="0">
                  <a:ln>
                    <a:noFill/>
                  </a:ln>
                  <a:solidFill>
                    <a:srgbClr val="003D6A"/>
                  </a:solidFill>
                  <a:effectLst/>
                  <a:uLnTx/>
                  <a:uFillTx/>
                  <a:ea typeface="+mn-ea"/>
                  <a:cs typeface="+mn-cs"/>
                </a:rPr>
                <a:t>OPTICS</a:t>
              </a:r>
            </a:p>
          </p:txBody>
        </p:sp>
      </p:grpSp>
      <p:grpSp>
        <p:nvGrpSpPr>
          <p:cNvPr id="23" name="Gruppieren 22">
            <a:extLst>
              <a:ext uri="{FF2B5EF4-FFF2-40B4-BE49-F238E27FC236}">
                <a16:creationId xmlns:a16="http://schemas.microsoft.com/office/drawing/2014/main" id="{1180EAA1-7721-9DD7-58A3-A8A58BD63BB7}"/>
              </a:ext>
            </a:extLst>
          </p:cNvPr>
          <p:cNvGrpSpPr/>
          <p:nvPr/>
        </p:nvGrpSpPr>
        <p:grpSpPr>
          <a:xfrm>
            <a:off x="3011613" y="6077948"/>
            <a:ext cx="807008" cy="646113"/>
            <a:chOff x="5633691" y="4032260"/>
            <a:chExt cx="807008" cy="646113"/>
          </a:xfrm>
        </p:grpSpPr>
        <p:pic>
          <p:nvPicPr>
            <p:cNvPr id="24" name="Grafik 23" descr="Ein Bild, das Kreis, Grafiken, Kunst, Design enthält.&#10;&#10;Beschreibung automatisch generiert.">
              <a:extLst>
                <a:ext uri="{FF2B5EF4-FFF2-40B4-BE49-F238E27FC236}">
                  <a16:creationId xmlns:a16="http://schemas.microsoft.com/office/drawing/2014/main" id="{0B3BB7BB-BA88-B3E7-4364-943B6643269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805750" y="4032260"/>
              <a:ext cx="580500" cy="504000"/>
            </a:xfrm>
            <a:prstGeom prst="rect">
              <a:avLst/>
            </a:prstGeom>
          </p:spPr>
        </p:pic>
        <p:sp>
          <p:nvSpPr>
            <p:cNvPr id="25" name="Textfeld 24">
              <a:extLst>
                <a:ext uri="{FF2B5EF4-FFF2-40B4-BE49-F238E27FC236}">
                  <a16:creationId xmlns:a16="http://schemas.microsoft.com/office/drawing/2014/main" id="{23A12974-5CEF-E283-07DB-070821458B6D}"/>
                </a:ext>
              </a:extLst>
            </p:cNvPr>
            <p:cNvSpPr txBox="1"/>
            <p:nvPr/>
          </p:nvSpPr>
          <p:spPr>
            <a:xfrm>
              <a:off x="5633691" y="4553723"/>
              <a:ext cx="807008" cy="12465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R="0" algn="ctr" defTabSz="914400" rtl="0" eaLnBrk="1" fontAlgn="auto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0"/>
                </a:spcAft>
                <a:buClr>
                  <a:srgbClr val="009EE0"/>
                </a:buClr>
                <a:buSzTx/>
                <a:tabLst/>
              </a:pPr>
              <a:r>
                <a:rPr kumimoji="0" lang="de-DE" sz="900" b="0" i="0" u="none" strike="noStrike" kern="1200" cap="none" spc="0" normalizeH="0" baseline="0" noProof="0">
                  <a:ln>
                    <a:noFill/>
                  </a:ln>
                  <a:solidFill>
                    <a:srgbClr val="003D6A"/>
                  </a:solidFill>
                  <a:effectLst/>
                  <a:uLnTx/>
                  <a:uFillTx/>
                  <a:ea typeface="+mn-ea"/>
                  <a:cs typeface="+mn-cs"/>
                </a:rPr>
                <a:t>GRINDING</a:t>
              </a:r>
            </a:p>
          </p:txBody>
        </p:sp>
      </p:grp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966908C7-F755-8463-4E40-CF981ACED69D}"/>
              </a:ext>
            </a:extLst>
          </p:cNvPr>
          <p:cNvGrpSpPr/>
          <p:nvPr/>
        </p:nvGrpSpPr>
        <p:grpSpPr>
          <a:xfrm>
            <a:off x="5986333" y="6077948"/>
            <a:ext cx="807008" cy="630585"/>
            <a:chOff x="10030478" y="1587270"/>
            <a:chExt cx="807008" cy="630585"/>
          </a:xfrm>
        </p:grpSpPr>
        <p:pic>
          <p:nvPicPr>
            <p:cNvPr id="4" name="Grafik 3" descr="Eimer und Wischmopp mit einfarbiger Füllung">
              <a:extLst>
                <a:ext uri="{FF2B5EF4-FFF2-40B4-BE49-F238E27FC236}">
                  <a16:creationId xmlns:a16="http://schemas.microsoft.com/office/drawing/2014/main" id="{7510CADD-561F-486F-17D1-8102F59B5D1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10234824" y="1587270"/>
              <a:ext cx="396000" cy="396000"/>
            </a:xfrm>
            <a:prstGeom prst="rect">
              <a:avLst/>
            </a:prstGeom>
          </p:spPr>
        </p:pic>
        <p:sp>
          <p:nvSpPr>
            <p:cNvPr id="6" name="Textfeld 5">
              <a:extLst>
                <a:ext uri="{FF2B5EF4-FFF2-40B4-BE49-F238E27FC236}">
                  <a16:creationId xmlns:a16="http://schemas.microsoft.com/office/drawing/2014/main" id="{C94EF6DC-32D0-579F-E4A6-1414D52B496B}"/>
                </a:ext>
              </a:extLst>
            </p:cNvPr>
            <p:cNvSpPr txBox="1"/>
            <p:nvPr/>
          </p:nvSpPr>
          <p:spPr>
            <a:xfrm>
              <a:off x="10030478" y="1968556"/>
              <a:ext cx="807008" cy="2492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R="0" algn="ctr" defTabSz="914400" rtl="0" eaLnBrk="1" fontAlgn="auto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0"/>
                </a:spcAft>
                <a:buClr>
                  <a:srgbClr val="009EE0"/>
                </a:buClr>
                <a:buSzTx/>
                <a:tabLst/>
              </a:pPr>
              <a:r>
                <a:rPr kumimoji="0" lang="de-DE" sz="900" b="0" i="0" u="none" strike="noStrike" kern="1200" cap="none" spc="0" normalizeH="0" baseline="0" noProof="0">
                  <a:ln>
                    <a:noFill/>
                  </a:ln>
                  <a:solidFill>
                    <a:srgbClr val="003D6A"/>
                  </a:solidFill>
                  <a:effectLst/>
                  <a:uLnTx/>
                  <a:uFillTx/>
                  <a:ea typeface="+mn-ea"/>
                  <a:cs typeface="+mn-cs"/>
                </a:rPr>
                <a:t>DIRT</a:t>
              </a:r>
              <a:br>
                <a:rPr kumimoji="0" lang="de-DE" sz="900" b="0" i="0" u="none" strike="noStrike" kern="1200" cap="none" spc="0" normalizeH="0" baseline="0" noProof="0">
                  <a:ln>
                    <a:noFill/>
                  </a:ln>
                  <a:solidFill>
                    <a:srgbClr val="003D6A"/>
                  </a:solidFill>
                  <a:effectLst/>
                  <a:uLnTx/>
                  <a:uFillTx/>
                  <a:ea typeface="+mn-ea"/>
                  <a:cs typeface="+mn-cs"/>
                </a:rPr>
              </a:br>
              <a:r>
                <a:rPr kumimoji="0" lang="de-DE" sz="900" b="0" i="0" u="none" strike="noStrike" kern="1200" cap="none" spc="0" normalizeH="0" baseline="0" noProof="0">
                  <a:ln>
                    <a:noFill/>
                  </a:ln>
                  <a:solidFill>
                    <a:srgbClr val="003D6A"/>
                  </a:solidFill>
                  <a:effectLst/>
                  <a:uLnTx/>
                  <a:uFillTx/>
                  <a:ea typeface="+mn-ea"/>
                  <a:cs typeface="+mn-cs"/>
                </a:rPr>
                <a:t>RESISTANT</a:t>
              </a:r>
            </a:p>
          </p:txBody>
        </p:sp>
      </p:grpSp>
      <p:grpSp>
        <p:nvGrpSpPr>
          <p:cNvPr id="11" name="Gruppieren 10">
            <a:extLst>
              <a:ext uri="{FF2B5EF4-FFF2-40B4-BE49-F238E27FC236}">
                <a16:creationId xmlns:a16="http://schemas.microsoft.com/office/drawing/2014/main" id="{4A2E7E89-15FA-60E8-A059-2CDA99D8C751}"/>
              </a:ext>
            </a:extLst>
          </p:cNvPr>
          <p:cNvGrpSpPr/>
          <p:nvPr/>
        </p:nvGrpSpPr>
        <p:grpSpPr>
          <a:xfrm>
            <a:off x="5327841" y="6087473"/>
            <a:ext cx="807008" cy="621060"/>
            <a:chOff x="6780426" y="1596795"/>
            <a:chExt cx="807008" cy="621060"/>
          </a:xfrm>
        </p:grpSpPr>
        <p:pic>
          <p:nvPicPr>
            <p:cNvPr id="12" name="Grafik 11" descr="Tools mit einfarbiger Füllung">
              <a:extLst>
                <a:ext uri="{FF2B5EF4-FFF2-40B4-BE49-F238E27FC236}">
                  <a16:creationId xmlns:a16="http://schemas.microsoft.com/office/drawing/2014/main" id="{4AED6C10-8445-D65F-0A76-89479C15870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6984216" y="1596795"/>
              <a:ext cx="396000" cy="396000"/>
            </a:xfrm>
            <a:prstGeom prst="rect">
              <a:avLst/>
            </a:prstGeom>
          </p:spPr>
        </p:pic>
        <p:sp>
          <p:nvSpPr>
            <p:cNvPr id="13" name="Textfeld 12">
              <a:extLst>
                <a:ext uri="{FF2B5EF4-FFF2-40B4-BE49-F238E27FC236}">
                  <a16:creationId xmlns:a16="http://schemas.microsoft.com/office/drawing/2014/main" id="{95527011-CCD2-6BFF-EDB2-1011393066EB}"/>
                </a:ext>
              </a:extLst>
            </p:cNvPr>
            <p:cNvSpPr txBox="1"/>
            <p:nvPr/>
          </p:nvSpPr>
          <p:spPr>
            <a:xfrm>
              <a:off x="6780426" y="1968556"/>
              <a:ext cx="807008" cy="2492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R="0" algn="ctr" defTabSz="914400" rtl="0" eaLnBrk="1" fontAlgn="auto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0"/>
                </a:spcAft>
                <a:buClr>
                  <a:srgbClr val="009EE0"/>
                </a:buClr>
                <a:buSzTx/>
                <a:tabLst/>
              </a:pPr>
              <a:r>
                <a:rPr kumimoji="0" lang="de-DE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003D6A"/>
                  </a:solidFill>
                  <a:effectLst/>
                  <a:uLnTx/>
                  <a:uFillTx/>
                  <a:ea typeface="+mn-ea"/>
                  <a:cs typeface="+mn-cs"/>
                </a:rPr>
                <a:t>LOW </a:t>
              </a:r>
              <a:r>
                <a:rPr lang="de-DE" sz="900" dirty="0">
                  <a:solidFill>
                    <a:srgbClr val="003D6A"/>
                  </a:solidFill>
                </a:rPr>
                <a:t>M</a:t>
              </a:r>
              <a:r>
                <a:rPr kumimoji="0" lang="de-DE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003D6A"/>
                  </a:solidFill>
                  <a:effectLst/>
                  <a:uLnTx/>
                  <a:uFillTx/>
                  <a:ea typeface="+mn-ea"/>
                  <a:cs typeface="+mn-cs"/>
                </a:rPr>
                <a:t>AINTAINANCE</a:t>
              </a: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198D935A-B26D-D395-18C1-9A5C694F290C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-1040027" y="890717"/>
            <a:ext cx="9216080" cy="5210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76603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rafik 5">
            <a:extLst>
              <a:ext uri="{FF2B5EF4-FFF2-40B4-BE49-F238E27FC236}">
                <a16:creationId xmlns:a16="http://schemas.microsoft.com/office/drawing/2014/main" id="{3ADADA67-6181-6BAB-1863-64774744AB51}"/>
              </a:ext>
            </a:extLst>
          </p:cNvPr>
          <p:cNvSpPr>
            <a:spLocks noChangeAspect="1"/>
          </p:cNvSpPr>
          <p:nvPr/>
        </p:nvSpPr>
        <p:spPr>
          <a:xfrm>
            <a:off x="0" y="1176910"/>
            <a:ext cx="12187767" cy="5683528"/>
          </a:xfrm>
          <a:custGeom>
            <a:avLst/>
            <a:gdLst>
              <a:gd name="connsiteX0" fmla="*/ 2905125 w 6858000"/>
              <a:gd name="connsiteY0" fmla="*/ 2912812 h 2912811"/>
              <a:gd name="connsiteX1" fmla="*/ 0 w 6858000"/>
              <a:gd name="connsiteY1" fmla="*/ 2912812 h 2912811"/>
              <a:gd name="connsiteX2" fmla="*/ 0 w 6858000"/>
              <a:gd name="connsiteY2" fmla="*/ 1484062 h 2912811"/>
              <a:gd name="connsiteX3" fmla="*/ 2548271 w 6858000"/>
              <a:gd name="connsiteY3" fmla="*/ 1484062 h 2912811"/>
              <a:gd name="connsiteX4" fmla="*/ 5333810 w 6858000"/>
              <a:gd name="connsiteY4" fmla="*/ 0 h 2912811"/>
              <a:gd name="connsiteX5" fmla="*/ 6858000 w 6858000"/>
              <a:gd name="connsiteY5" fmla="*/ 0 h 2912811"/>
              <a:gd name="connsiteX6" fmla="*/ 6858000 w 6858000"/>
              <a:gd name="connsiteY6" fmla="*/ 1428750 h 2912811"/>
              <a:gd name="connsiteX7" fmla="*/ 5690664 w 6858000"/>
              <a:gd name="connsiteY7" fmla="*/ 1428750 h 29128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858000" h="2912811">
                <a:moveTo>
                  <a:pt x="2905125" y="2912812"/>
                </a:moveTo>
                <a:lnTo>
                  <a:pt x="0" y="2912812"/>
                </a:lnTo>
                <a:lnTo>
                  <a:pt x="0" y="1484062"/>
                </a:lnTo>
                <a:lnTo>
                  <a:pt x="2548271" y="1484062"/>
                </a:lnTo>
                <a:lnTo>
                  <a:pt x="5333810" y="0"/>
                </a:lnTo>
                <a:lnTo>
                  <a:pt x="6858000" y="0"/>
                </a:lnTo>
                <a:lnTo>
                  <a:pt x="6858000" y="1428750"/>
                </a:lnTo>
                <a:lnTo>
                  <a:pt x="5690664" y="1428750"/>
                </a:lnTo>
                <a:close/>
              </a:path>
            </a:pathLst>
          </a:custGeom>
          <a:solidFill>
            <a:schemeClr val="bg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ago Pro" panose="02000506040000020004" pitchFamily="50" charset="0"/>
              <a:ea typeface="+mn-ea"/>
              <a:cs typeface="+mn-cs"/>
            </a:endParaRPr>
          </a:p>
        </p:txBody>
      </p:sp>
      <p:sp>
        <p:nvSpPr>
          <p:cNvPr id="14" name="Titel 13">
            <a:extLst>
              <a:ext uri="{FF2B5EF4-FFF2-40B4-BE49-F238E27FC236}">
                <a16:creationId xmlns:a16="http://schemas.microsoft.com/office/drawing/2014/main" id="{B873213A-5297-BE91-8BF0-02CE46C67B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3" y="666751"/>
            <a:ext cx="8996816" cy="1020318"/>
          </a:xfrm>
        </p:spPr>
        <p:txBody>
          <a:bodyPr/>
          <a:lstStyle/>
          <a:p>
            <a:r>
              <a:rPr lang="de-DE">
                <a:latin typeface="Fago Pro"/>
              </a:rPr>
              <a:t>SCHUNK Engineering: </a:t>
            </a:r>
            <a:br>
              <a:rPr lang="de-DE"/>
            </a:br>
            <a:r>
              <a:rPr lang="de-DE">
                <a:latin typeface="Fago Pro"/>
              </a:rPr>
              <a:t>kundenspezifische Großprojekte </a:t>
            </a:r>
            <a:br>
              <a:rPr lang="de-DE"/>
            </a:br>
            <a:r>
              <a:rPr lang="de-DE">
                <a:latin typeface="Fago Pro"/>
              </a:rPr>
              <a:t>und Produktkonfigurationen</a:t>
            </a:r>
          </a:p>
        </p:txBody>
      </p:sp>
      <p:sp>
        <p:nvSpPr>
          <p:cNvPr id="15" name="Textplatzhalter 14">
            <a:extLst>
              <a:ext uri="{FF2B5EF4-FFF2-40B4-BE49-F238E27FC236}">
                <a16:creationId xmlns:a16="http://schemas.microsoft.com/office/drawing/2014/main" id="{C8A95CD4-9138-5BD7-07F5-45096E14439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 vert="horz" lIns="0" tIns="0" rIns="0" bIns="0" rtlCol="0" anchor="t">
            <a:noAutofit/>
          </a:bodyPr>
          <a:lstStyle/>
          <a:p>
            <a:r>
              <a:rPr lang="de-DE">
                <a:latin typeface="Fago Pro"/>
              </a:rPr>
              <a:t>SCHUNK Engineering - </a:t>
            </a:r>
            <a:r>
              <a:rPr lang="de-DE" err="1">
                <a:latin typeface="Fago Pro"/>
              </a:rPr>
              <a:t>Pitchdeck</a:t>
            </a:r>
            <a:endParaRPr lang="de-DE">
              <a:latin typeface="Fago Pro"/>
            </a:endParaRPr>
          </a:p>
        </p:txBody>
      </p:sp>
      <p:sp>
        <p:nvSpPr>
          <p:cNvPr id="16" name="Textplatzhalter 15">
            <a:extLst>
              <a:ext uri="{FF2B5EF4-FFF2-40B4-BE49-F238E27FC236}">
                <a16:creationId xmlns:a16="http://schemas.microsoft.com/office/drawing/2014/main" id="{B2431B81-88F8-6D10-F1A0-E64BD86FC67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67701" y="2427358"/>
            <a:ext cx="5081083" cy="1194707"/>
          </a:xfrm>
        </p:spPr>
        <p:txBody>
          <a:bodyPr/>
          <a:lstStyle/>
          <a:p>
            <a:pPr marL="265113" marR="0" lvl="0" indent="-265113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9EE0"/>
              </a:buClr>
              <a:buSzTx/>
              <a:buFont typeface="Arial" panose="020B0604020202020204" pitchFamily="34" charset="0"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tabLst/>
              <a:defRPr/>
            </a:pPr>
            <a:r>
              <a:rPr kumimoji="0" lang="de-DE" sz="2200" b="0" i="0" u="none" strike="noStrike" kern="1200" cap="none" spc="0" normalizeH="0" baseline="0" noProof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Mechanisch</a:t>
            </a:r>
          </a:p>
          <a:p>
            <a:pPr marL="265113" marR="0" lvl="0" indent="-265113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9EE0"/>
              </a:buClr>
              <a:buSzTx/>
              <a:buFont typeface="Arial" panose="020B0604020202020204" pitchFamily="34" charset="0"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tabLst/>
              <a:defRPr/>
            </a:pPr>
            <a:r>
              <a:rPr lang="de-DE">
                <a:solidFill>
                  <a:srgbClr val="003D6A"/>
                </a:solidFill>
              </a:rPr>
              <a:t>Hydraulisch</a:t>
            </a:r>
          </a:p>
          <a:p>
            <a:pPr marL="265113" marR="0" lvl="0" indent="-265113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9EE0"/>
              </a:buClr>
              <a:buSzTx/>
              <a:buFont typeface="Arial" panose="020B0604020202020204" pitchFamily="34" charset="0"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tabLst/>
              <a:defRPr/>
            </a:pPr>
            <a:r>
              <a:rPr lang="de-DE">
                <a:solidFill>
                  <a:srgbClr val="003D6A"/>
                </a:solidFill>
              </a:rPr>
              <a:t>Hybrid</a:t>
            </a:r>
          </a:p>
        </p:txBody>
      </p:sp>
      <p:sp>
        <p:nvSpPr>
          <p:cNvPr id="19" name="Titel 11">
            <a:extLst>
              <a:ext uri="{FF2B5EF4-FFF2-40B4-BE49-F238E27FC236}">
                <a16:creationId xmlns:a16="http://schemas.microsoft.com/office/drawing/2014/main" id="{BF76A8A5-DD1B-6722-BE8A-EA19FB2D3471}"/>
              </a:ext>
            </a:extLst>
          </p:cNvPr>
          <p:cNvSpPr txBox="1">
            <a:spLocks/>
          </p:cNvSpPr>
          <p:nvPr/>
        </p:nvSpPr>
        <p:spPr>
          <a:xfrm>
            <a:off x="1046575" y="6114278"/>
            <a:ext cx="4914671" cy="52473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 panose="02000506040000020004" pitchFamily="50" charset="0"/>
                <a:ea typeface="+mj-ea"/>
                <a:cs typeface="+mj-cs"/>
              </a:rPr>
              <a:t>Projekte pro Jahr</a:t>
            </a:r>
          </a:p>
        </p:txBody>
      </p:sp>
      <p:sp>
        <p:nvSpPr>
          <p:cNvPr id="20" name="Titel 11">
            <a:extLst>
              <a:ext uri="{FF2B5EF4-FFF2-40B4-BE49-F238E27FC236}">
                <a16:creationId xmlns:a16="http://schemas.microsoft.com/office/drawing/2014/main" id="{72635FD9-0EA8-B947-097E-41785001D50F}"/>
              </a:ext>
            </a:extLst>
          </p:cNvPr>
          <p:cNvSpPr txBox="1">
            <a:spLocks/>
          </p:cNvSpPr>
          <p:nvPr/>
        </p:nvSpPr>
        <p:spPr>
          <a:xfrm>
            <a:off x="980465" y="4638734"/>
            <a:ext cx="4914672" cy="114862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/>
              </a:rPr>
              <a:t>über</a:t>
            </a:r>
            <a:r>
              <a:rPr kumimoji="0" lang="de-DE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/>
              </a:rPr>
              <a:t> </a:t>
            </a:r>
            <a:r>
              <a:rPr lang="de-DE" sz="11000" b="1" dirty="0">
                <a:solidFill>
                  <a:srgbClr val="BCCF00"/>
                </a:solidFill>
                <a:latin typeface="Fago Pro"/>
              </a:rPr>
              <a:t>300</a:t>
            </a:r>
            <a:endParaRPr kumimoji="0" lang="de-DE" sz="11000" b="1" i="0" u="none" strike="noStrike" kern="1200" cap="none" spc="0" normalizeH="0" baseline="0" noProof="0" dirty="0">
              <a:ln>
                <a:noFill/>
              </a:ln>
              <a:solidFill>
                <a:srgbClr val="BCCF00"/>
              </a:solidFill>
              <a:effectLst/>
              <a:uLnTx/>
              <a:uFillTx/>
              <a:latin typeface="Fago Pro" panose="02000506040000020004" pitchFamily="50" charset="0"/>
              <a:ea typeface="+mj-ea"/>
              <a:cs typeface="+mj-cs"/>
            </a:endParaRPr>
          </a:p>
        </p:txBody>
      </p:sp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00B6196B-EDA0-0D13-12C5-FC5EBEA49A3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F7D4EC-FAF2-48D2-B8E5-457915FC50F3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 panose="02000506040000020004" pitchFamily="50" charset="0"/>
              <a:ea typeface="+mn-ea"/>
              <a:cs typeface="+mn-cs"/>
            </a:endParaRPr>
          </a:p>
        </p:txBody>
      </p: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39FD783D-3AA3-FE42-04C5-6B7A6ACE304D}"/>
              </a:ext>
            </a:extLst>
          </p:cNvPr>
          <p:cNvGrpSpPr/>
          <p:nvPr/>
        </p:nvGrpSpPr>
        <p:grpSpPr>
          <a:xfrm>
            <a:off x="4732883" y="1052662"/>
            <a:ext cx="6691416" cy="5381780"/>
            <a:chOff x="4732883" y="755871"/>
            <a:chExt cx="7060430" cy="5678571"/>
          </a:xfrm>
        </p:grpSpPr>
        <p:pic>
          <p:nvPicPr>
            <p:cNvPr id="4" name="Grafik 3">
              <a:extLst>
                <a:ext uri="{FF2B5EF4-FFF2-40B4-BE49-F238E27FC236}">
                  <a16:creationId xmlns:a16="http://schemas.microsoft.com/office/drawing/2014/main" id="{EDEC46A8-480B-8EFA-D4A4-2113C2B9A62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977" b="96579" l="7500" r="96094">
                          <a14:foregroundMark x1="24375" y1="14308" x2="60000" y2="3733"/>
                          <a14:foregroundMark x1="60000" y1="3733" x2="77656" y2="18974"/>
                          <a14:foregroundMark x1="77656" y1="18974" x2="94844" y2="57854"/>
                          <a14:foregroundMark x1="94844" y1="57854" x2="86406" y2="72006"/>
                          <a14:foregroundMark x1="86406" y1="72006" x2="65000" y2="92535"/>
                          <a14:foregroundMark x1="65000" y1="92535" x2="43594" y2="93002"/>
                          <a14:foregroundMark x1="43594" y1="93002" x2="28906" y2="84603"/>
                          <a14:foregroundMark x1="28906" y1="84603" x2="8906" y2="59565"/>
                          <a14:foregroundMark x1="8906" y1="59565" x2="7500" y2="47589"/>
                          <a14:foregroundMark x1="7500" y1="47589" x2="19844" y2="29393"/>
                          <a14:foregroundMark x1="19844" y1="29393" x2="21250" y2="19907"/>
                          <a14:foregroundMark x1="39063" y1="9487" x2="45938" y2="4977"/>
                          <a14:foregroundMark x1="93750" y1="42146" x2="94219" y2="53499"/>
                          <a14:foregroundMark x1="62031" y1="93935" x2="48594" y2="96267"/>
                          <a14:foregroundMark x1="48594" y1="96267" x2="48281" y2="96579"/>
                          <a14:foregroundMark x1="76719" y1="12131" x2="76719" y2="12131"/>
                          <a14:foregroundMark x1="96094" y1="46501" x2="96094" y2="46501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748345" y="755871"/>
              <a:ext cx="4044968" cy="4063929"/>
            </a:xfrm>
            <a:prstGeom prst="rect">
              <a:avLst/>
            </a:prstGeom>
          </p:spPr>
        </p:pic>
        <p:pic>
          <p:nvPicPr>
            <p:cNvPr id="5" name="Grafik 4">
              <a:extLst>
                <a:ext uri="{FF2B5EF4-FFF2-40B4-BE49-F238E27FC236}">
                  <a16:creationId xmlns:a16="http://schemas.microsoft.com/office/drawing/2014/main" id="{E3D8D85F-152C-0F03-29A2-FEE06F8EF51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9697" b="96970" l="3882" r="96327">
                          <a14:foregroundMark x1="13431" y1="39394" x2="16159" y2="55455"/>
                          <a14:foregroundMark x1="16159" y1="55455" x2="9129" y2="54848"/>
                          <a14:foregroundMark x1="9129" y1="54848" x2="5142" y2="67727"/>
                          <a14:foregroundMark x1="5142" y1="67727" x2="7660" y2="78636"/>
                          <a14:foregroundMark x1="7660" y1="78636" x2="62225" y2="87879"/>
                          <a14:foregroundMark x1="62225" y1="87879" x2="79224" y2="84091"/>
                          <a14:foregroundMark x1="79224" y1="84091" x2="94229" y2="71818"/>
                          <a14:foregroundMark x1="94229" y1="71818" x2="91501" y2="62576"/>
                          <a14:foregroundMark x1="91501" y1="62576" x2="83526" y2="47121"/>
                          <a14:foregroundMark x1="83526" y1="47121" x2="82267" y2="37576"/>
                          <a14:foregroundMark x1="94019" y1="63485" x2="96642" y2="70303"/>
                          <a14:foregroundMark x1="5981" y1="72879" x2="4092" y2="64242"/>
                          <a14:foregroundMark x1="4092" y1="64242" x2="4092" y2="64091"/>
                          <a14:foregroundMark x1="36621" y1="10303" x2="47114" y2="9697"/>
                          <a14:foregroundMark x1="47114" y1="9697" x2="55824" y2="10758"/>
                          <a14:foregroundMark x1="55824" y1="10758" x2="53620" y2="19091"/>
                          <a14:foregroundMark x1="53620" y1="19091" x2="48269" y2="22727"/>
                          <a14:foregroundMark x1="62329" y1="47576" x2="63694" y2="58636"/>
                          <a14:foregroundMark x1="60756" y1="96970" x2="62644" y2="92576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732883" y="2914298"/>
              <a:ext cx="5082875" cy="352014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9375008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3CF62E-CD07-2E3D-86F9-F39FE47C1B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276E0F9A-7429-849D-3A66-33C74E6B6B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1188" y="619107"/>
            <a:ext cx="9391338" cy="1020318"/>
          </a:xfrm>
        </p:spPr>
        <p:txBody>
          <a:bodyPr/>
          <a:lstStyle/>
          <a:p>
            <a:r>
              <a:rPr lang="de-DE">
                <a:latin typeface="Fago Pro"/>
              </a:rPr>
              <a:t>Mikroverstellung Tastschuh</a:t>
            </a:r>
            <a:br>
              <a:rPr lang="de-DE">
                <a:latin typeface="Fago Pro"/>
              </a:rPr>
            </a:br>
            <a:r>
              <a:rPr lang="de-DE" sz="2400" b="0">
                <a:latin typeface="Fago Pro"/>
              </a:rPr>
              <a:t>für Leimfugenziehklinge</a:t>
            </a:r>
            <a:endParaRPr lang="de-DE" sz="2400" b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C3A8C0BC-DAEE-C487-8CB5-3ED34A84A88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 vert="horz" lIns="0" tIns="0" rIns="0" bIns="0" rtlCol="0" anchor="t">
            <a:noAutofit/>
          </a:bodyPr>
          <a:lstStyle/>
          <a:p>
            <a:r>
              <a:rPr lang="de-DE">
                <a:latin typeface="Fago Pro"/>
              </a:rPr>
              <a:t>SCHUNK Engineering</a:t>
            </a:r>
            <a:endParaRPr lang="en-US"/>
          </a:p>
        </p:txBody>
      </p:sp>
      <p:sp>
        <p:nvSpPr>
          <p:cNvPr id="102" name="Foliennummernplatzhalter 2">
            <a:extLst>
              <a:ext uri="{FF2B5EF4-FFF2-40B4-BE49-F238E27FC236}">
                <a16:creationId xmlns:a16="http://schemas.microsoft.com/office/drawing/2014/main" id="{AAFEA900-9924-7AF3-8F7A-0272D9C5EC1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244942" y="6384353"/>
            <a:ext cx="612095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F7D4EC-FAF2-48D2-B8E5-457915FC50F3}" type="slidenum">
              <a:rPr kumimoji="0" lang="de-DE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 panose="02000506040000020004" pitchFamily="50" charset="0"/>
              <a:ea typeface="+mn-ea"/>
              <a:cs typeface="+mn-cs"/>
            </a:endParaRPr>
          </a:p>
        </p:txBody>
      </p:sp>
      <p:sp>
        <p:nvSpPr>
          <p:cNvPr id="95" name="Textfeld 94">
            <a:extLst>
              <a:ext uri="{FF2B5EF4-FFF2-40B4-BE49-F238E27FC236}">
                <a16:creationId xmlns:a16="http://schemas.microsoft.com/office/drawing/2014/main" id="{A394D9CB-C6BB-947F-DA5A-E7823BBF9F93}"/>
              </a:ext>
            </a:extLst>
          </p:cNvPr>
          <p:cNvSpPr txBox="1"/>
          <p:nvPr/>
        </p:nvSpPr>
        <p:spPr>
          <a:xfrm>
            <a:off x="7028329" y="1598437"/>
            <a:ext cx="5135051" cy="550920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2900" indent="-342900"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defRPr/>
            </a:pPr>
            <a:r>
              <a:rPr lang="el-GR" sz="2000" b="1">
                <a:solidFill>
                  <a:srgbClr val="003D6A"/>
                </a:solidFill>
                <a:latin typeface="Fago Pro"/>
              </a:rPr>
              <a:t>μ</a:t>
            </a:r>
            <a:r>
              <a:rPr lang="de-DE" sz="2000" b="1">
                <a:solidFill>
                  <a:srgbClr val="003D6A"/>
                </a:solidFill>
                <a:latin typeface="Fago Pro"/>
              </a:rPr>
              <a:t>m-genaue Axialverstellung</a:t>
            </a:r>
            <a:br>
              <a:rPr lang="de-DE" sz="2000" b="1">
                <a:solidFill>
                  <a:srgbClr val="003D6A"/>
                </a:solidFill>
                <a:latin typeface="Fago Pro"/>
              </a:rPr>
            </a:br>
            <a:r>
              <a:rPr lang="de-DE" sz="1600">
                <a:solidFill>
                  <a:srgbClr val="003D6A"/>
                </a:solidFill>
                <a:latin typeface="Fago Pro"/>
              </a:rPr>
              <a:t>Hochpräzise Längenänderung durch Hydraulikdruckgesteuerte Dehnspanntechnik</a:t>
            </a:r>
            <a:endParaRPr lang="de-DE" sz="2000" b="1">
              <a:solidFill>
                <a:srgbClr val="003D6A"/>
              </a:solidFill>
              <a:latin typeface="Fago Pro"/>
            </a:endParaRPr>
          </a:p>
          <a:p>
            <a:pPr marL="342900" indent="-342900"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defRPr/>
            </a:pPr>
            <a:endParaRPr lang="de-DE" sz="2000" b="1">
              <a:solidFill>
                <a:srgbClr val="003D6A"/>
              </a:solidFill>
              <a:latin typeface="Fago Pro"/>
            </a:endParaRPr>
          </a:p>
          <a:p>
            <a:pPr marL="342900" indent="-342900"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defRPr/>
            </a:pPr>
            <a:r>
              <a:rPr lang="de-DE" sz="2000" b="1">
                <a:solidFill>
                  <a:srgbClr val="003D6A"/>
                </a:solidFill>
                <a:latin typeface="Fago Pro"/>
              </a:rPr>
              <a:t>Rundlaufgenauigkeit </a:t>
            </a:r>
            <a:br>
              <a:rPr lang="de-DE" sz="20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Fago Pro"/>
              </a:rPr>
            </a:br>
            <a:r>
              <a:rPr lang="de-DE" sz="1600">
                <a:solidFill>
                  <a:srgbClr val="003D6A"/>
                </a:solidFill>
                <a:latin typeface="Fago Pro"/>
              </a:rPr>
              <a:t>Rundlaufgenauigkeit von &lt; 0,005 mm</a:t>
            </a:r>
            <a:endParaRPr lang="de-DE" sz="1600" i="0" u="none" strike="noStrike" kern="1200" cap="none" spc="0" normalizeH="0" baseline="0" noProof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/>
            </a:endParaRPr>
          </a:p>
          <a:p>
            <a:pPr marL="342900" indent="-342900"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defRPr/>
            </a:pPr>
            <a:endParaRPr lang="de-DE" sz="1600">
              <a:solidFill>
                <a:srgbClr val="003D6A"/>
              </a:solidFill>
              <a:latin typeface="Fago Pro"/>
            </a:endParaRPr>
          </a:p>
          <a:p>
            <a:pPr marL="342900" indent="-342900"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defRPr/>
            </a:pPr>
            <a:r>
              <a:rPr lang="de-DE" sz="2000" b="1">
                <a:solidFill>
                  <a:srgbClr val="003D6A"/>
                </a:solidFill>
                <a:latin typeface="Fago Pro"/>
              </a:rPr>
              <a:t>Maschinenanbindung </a:t>
            </a:r>
            <a:br>
              <a:rPr lang="de-DE" sz="20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Fago Pro"/>
              </a:rPr>
            </a:br>
            <a:r>
              <a:rPr lang="de-DE" sz="1600">
                <a:solidFill>
                  <a:srgbClr val="003D6A"/>
                </a:solidFill>
                <a:latin typeface="Fago Pro"/>
              </a:rPr>
              <a:t>Maschinenanbindung genau auf Kundenanforderung zugeschnitten</a:t>
            </a:r>
            <a:endParaRPr lang="de-DE" sz="2000" b="1" i="0" u="none" strike="noStrike" kern="1200" cap="none" spc="0" normalizeH="0" baseline="0" noProof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/>
            </a:endParaRPr>
          </a:p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EE0"/>
              </a:buClr>
              <a:buSzPct val="100000"/>
              <a:buNone/>
              <a:tabLst/>
              <a:defRPr/>
            </a:pPr>
            <a:endParaRPr lang="de-DE" sz="2000" b="1" i="0" u="none" strike="noStrike" kern="1200" cap="none" spc="0" normalizeH="0" baseline="0" noProof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tabLst/>
              <a:defRPr/>
            </a:pPr>
            <a:r>
              <a:rPr lang="de-DE" sz="2000" b="1">
                <a:solidFill>
                  <a:srgbClr val="003D6A"/>
                </a:solidFill>
                <a:latin typeface="Fago Pro"/>
              </a:rPr>
              <a:t>Kompetentes</a:t>
            </a:r>
            <a:r>
              <a:rPr kumimoji="0" lang="de-DE" sz="2000" b="1" i="0" u="none" strike="noStrike" kern="1200" cap="none" spc="0" normalizeH="0" baseline="0" noProof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 Projektierungsteam</a:t>
            </a:r>
            <a:br>
              <a:rPr lang="de-DE" sz="20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Fago Pro"/>
              </a:rPr>
            </a:br>
            <a:r>
              <a:rPr kumimoji="0" lang="de-DE" sz="1600" b="0" i="0" u="none" strike="noStrike" kern="1200" cap="none" spc="0" normalizeH="0" baseline="0" noProof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Auslegung, Konstruktion und Montage durch SCHUNK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tabLst/>
              <a:defRPr/>
            </a:pPr>
            <a:endParaRPr kumimoji="0" lang="de-DE" sz="1600" b="0" i="0" u="none" strike="noStrike" kern="1200" cap="none" spc="0" normalizeH="0" baseline="0" noProof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tabLst/>
              <a:defRPr/>
            </a:pPr>
            <a:r>
              <a:rPr lang="de-DE" sz="2000" b="1">
                <a:solidFill>
                  <a:srgbClr val="003D6A"/>
                </a:solidFill>
                <a:latin typeface="Fago Pro"/>
              </a:rPr>
              <a:t>Lösungskompetenz aus einer Hand</a:t>
            </a:r>
            <a:br>
              <a:rPr lang="de-DE" sz="20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Fago Pro"/>
              </a:rPr>
            </a:br>
            <a:r>
              <a:rPr lang="de-DE" sz="1600">
                <a:solidFill>
                  <a:srgbClr val="003D6A"/>
                </a:solidFill>
                <a:latin typeface="Fago Pro"/>
              </a:rPr>
              <a:t>Automation und Spanntechnik</a:t>
            </a:r>
            <a:endParaRPr lang="de-DE" sz="1600" b="0" i="0" u="none" strike="noStrike" kern="1200" cap="none" spc="0" normalizeH="0" baseline="0" noProof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tabLst/>
              <a:defRPr/>
            </a:pPr>
            <a:endParaRPr kumimoji="0" lang="de-DE" sz="1600" b="0" i="0" u="none" strike="noStrike" kern="1200" cap="none" spc="0" normalizeH="0" baseline="0" noProof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tabLst/>
              <a:defRPr/>
            </a:pPr>
            <a:endParaRPr kumimoji="0" lang="de-DE" sz="1600" b="0" i="0" u="none" strike="noStrike" kern="1200" cap="none" spc="0" normalizeH="0" baseline="0" noProof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tabLst/>
              <a:defRPr/>
            </a:pPr>
            <a:endParaRPr kumimoji="0" lang="de-DE" sz="2000" b="0" i="0" u="none" strike="noStrike" kern="1200" cap="none" spc="0" normalizeH="0" baseline="0" noProof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/>
              <a:ea typeface="+mn-ea"/>
              <a:cs typeface="+mn-cs"/>
            </a:endParaRPr>
          </a:p>
        </p:txBody>
      </p:sp>
      <p:grpSp>
        <p:nvGrpSpPr>
          <p:cNvPr id="66" name="Gruppieren 65">
            <a:extLst>
              <a:ext uri="{FF2B5EF4-FFF2-40B4-BE49-F238E27FC236}">
                <a16:creationId xmlns:a16="http://schemas.microsoft.com/office/drawing/2014/main" id="{EE48EC3F-3C85-D934-B21E-07714351B555}"/>
              </a:ext>
            </a:extLst>
          </p:cNvPr>
          <p:cNvGrpSpPr/>
          <p:nvPr/>
        </p:nvGrpSpPr>
        <p:grpSpPr>
          <a:xfrm>
            <a:off x="264292" y="5794124"/>
            <a:ext cx="1920000" cy="960002"/>
            <a:chOff x="30192" y="3612786"/>
            <a:chExt cx="1440000" cy="720000"/>
          </a:xfrm>
        </p:grpSpPr>
        <p:sp>
          <p:nvSpPr>
            <p:cNvPr id="79" name="Textfeld 78">
              <a:extLst>
                <a:ext uri="{FF2B5EF4-FFF2-40B4-BE49-F238E27FC236}">
                  <a16:creationId xmlns:a16="http://schemas.microsoft.com/office/drawing/2014/main" id="{B2CC18FA-F542-4034-8B3B-D2D0B6ECF67B}"/>
                </a:ext>
              </a:extLst>
            </p:cNvPr>
            <p:cNvSpPr txBox="1"/>
            <p:nvPr/>
          </p:nvSpPr>
          <p:spPr>
            <a:xfrm>
              <a:off x="30192" y="3631591"/>
              <a:ext cx="1440000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400" b="0" i="0" u="none" strike="noStrike" kern="1200" cap="none" spc="0" normalizeH="0" baseline="0" noProof="0">
                  <a:ln>
                    <a:noFill/>
                  </a:ln>
                  <a:solidFill>
                    <a:srgbClr val="00446B"/>
                  </a:solidFill>
                  <a:effectLst/>
                  <a:uLnTx/>
                  <a:uFillTx/>
                  <a:latin typeface="Fago Pro"/>
                  <a:ea typeface="+mn-ea"/>
                  <a:cs typeface="+mn-cs"/>
                </a:rPr>
                <a:t>TYPICAL PRODUCTS</a:t>
              </a:r>
            </a:p>
          </p:txBody>
        </p:sp>
        <p:sp>
          <p:nvSpPr>
            <p:cNvPr id="80" name="Rechteck 79">
              <a:extLst>
                <a:ext uri="{FF2B5EF4-FFF2-40B4-BE49-F238E27FC236}">
                  <a16:creationId xmlns:a16="http://schemas.microsoft.com/office/drawing/2014/main" id="{09A9B53F-E73A-8A90-2C58-C8DC0567F77D}"/>
                </a:ext>
              </a:extLst>
            </p:cNvPr>
            <p:cNvSpPr/>
            <p:nvPr/>
          </p:nvSpPr>
          <p:spPr>
            <a:xfrm>
              <a:off x="30192" y="3612786"/>
              <a:ext cx="1440000" cy="720000"/>
            </a:xfrm>
            <a:prstGeom prst="rect">
              <a:avLst/>
            </a:prstGeom>
            <a:noFill/>
            <a:ln w="9525">
              <a:solidFill>
                <a:srgbClr val="003C6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/>
                <a:ea typeface="+mn-ea"/>
                <a:cs typeface="+mn-cs"/>
              </a:endParaRPr>
            </a:p>
          </p:txBody>
        </p:sp>
      </p:grpSp>
      <p:grpSp>
        <p:nvGrpSpPr>
          <p:cNvPr id="71" name="Gruppieren 70">
            <a:extLst>
              <a:ext uri="{FF2B5EF4-FFF2-40B4-BE49-F238E27FC236}">
                <a16:creationId xmlns:a16="http://schemas.microsoft.com/office/drawing/2014/main" id="{0625386A-165F-14E0-F345-DAAC5C639D50}"/>
              </a:ext>
            </a:extLst>
          </p:cNvPr>
          <p:cNvGrpSpPr/>
          <p:nvPr/>
        </p:nvGrpSpPr>
        <p:grpSpPr>
          <a:xfrm>
            <a:off x="2324226" y="5794112"/>
            <a:ext cx="2160000" cy="960000"/>
            <a:chOff x="1512203" y="3612787"/>
            <a:chExt cx="1620000" cy="720000"/>
          </a:xfrm>
        </p:grpSpPr>
        <p:sp>
          <p:nvSpPr>
            <p:cNvPr id="91" name="Textfeld 90">
              <a:extLst>
                <a:ext uri="{FF2B5EF4-FFF2-40B4-BE49-F238E27FC236}">
                  <a16:creationId xmlns:a16="http://schemas.microsoft.com/office/drawing/2014/main" id="{9A580DDD-1784-F689-481E-1669424B07B6}"/>
                </a:ext>
              </a:extLst>
            </p:cNvPr>
            <p:cNvSpPr txBox="1"/>
            <p:nvPr/>
          </p:nvSpPr>
          <p:spPr>
            <a:xfrm>
              <a:off x="1528540" y="3631593"/>
              <a:ext cx="1603663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400" b="0" i="0" u="none" strike="noStrike" kern="1200" cap="none" spc="0" normalizeH="0" baseline="0" noProof="0">
                  <a:ln>
                    <a:noFill/>
                  </a:ln>
                  <a:solidFill>
                    <a:srgbClr val="00446B"/>
                  </a:solidFill>
                  <a:effectLst/>
                  <a:uLnTx/>
                  <a:uFillTx/>
                  <a:latin typeface="Fago Pro"/>
                  <a:ea typeface="+mn-ea"/>
                  <a:cs typeface="+mn-cs"/>
                </a:rPr>
                <a:t>TYPICAL PROCESS</a:t>
              </a:r>
            </a:p>
          </p:txBody>
        </p:sp>
        <p:sp>
          <p:nvSpPr>
            <p:cNvPr id="100" name="Rechteck 99">
              <a:extLst>
                <a:ext uri="{FF2B5EF4-FFF2-40B4-BE49-F238E27FC236}">
                  <a16:creationId xmlns:a16="http://schemas.microsoft.com/office/drawing/2014/main" id="{1E152E3A-723F-DA12-A689-4980017E303A}"/>
                </a:ext>
              </a:extLst>
            </p:cNvPr>
            <p:cNvSpPr/>
            <p:nvPr/>
          </p:nvSpPr>
          <p:spPr>
            <a:xfrm>
              <a:off x="1512203" y="3612787"/>
              <a:ext cx="1620000" cy="720000"/>
            </a:xfrm>
            <a:prstGeom prst="rect">
              <a:avLst/>
            </a:prstGeom>
            <a:noFill/>
            <a:ln w="9525">
              <a:solidFill>
                <a:srgbClr val="003C6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/>
                <a:ea typeface="+mn-ea"/>
                <a:cs typeface="+mn-cs"/>
              </a:endParaRPr>
            </a:p>
          </p:txBody>
        </p:sp>
      </p:grpSp>
      <p:grpSp>
        <p:nvGrpSpPr>
          <p:cNvPr id="107" name="Gruppieren 106">
            <a:extLst>
              <a:ext uri="{FF2B5EF4-FFF2-40B4-BE49-F238E27FC236}">
                <a16:creationId xmlns:a16="http://schemas.microsoft.com/office/drawing/2014/main" id="{ABB9F844-75E3-8DF8-A667-8DA0CF342D82}"/>
              </a:ext>
            </a:extLst>
          </p:cNvPr>
          <p:cNvGrpSpPr/>
          <p:nvPr/>
        </p:nvGrpSpPr>
        <p:grpSpPr>
          <a:xfrm>
            <a:off x="4640424" y="5794112"/>
            <a:ext cx="2160000" cy="960000"/>
            <a:chOff x="1528539" y="3612787"/>
            <a:chExt cx="1620001" cy="720000"/>
          </a:xfrm>
        </p:grpSpPr>
        <p:sp>
          <p:nvSpPr>
            <p:cNvPr id="117" name="Textfeld 116">
              <a:extLst>
                <a:ext uri="{FF2B5EF4-FFF2-40B4-BE49-F238E27FC236}">
                  <a16:creationId xmlns:a16="http://schemas.microsoft.com/office/drawing/2014/main" id="{2A29A9F6-E92A-57BF-E1F5-1AA5A970F92A}"/>
                </a:ext>
              </a:extLst>
            </p:cNvPr>
            <p:cNvSpPr txBox="1"/>
            <p:nvPr/>
          </p:nvSpPr>
          <p:spPr>
            <a:xfrm>
              <a:off x="1528540" y="3631592"/>
              <a:ext cx="1620000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400" b="0" i="0" u="none" strike="noStrike" kern="1200" cap="none" spc="0" normalizeH="0" baseline="0" noProof="0">
                  <a:ln>
                    <a:noFill/>
                  </a:ln>
                  <a:solidFill>
                    <a:srgbClr val="00446B"/>
                  </a:solidFill>
                  <a:effectLst/>
                  <a:uLnTx/>
                  <a:uFillTx/>
                  <a:latin typeface="Fago Pro"/>
                  <a:ea typeface="+mn-ea"/>
                  <a:cs typeface="+mn-cs"/>
                </a:rPr>
                <a:t>REQUIREMENTS</a:t>
              </a:r>
              <a:endParaRPr kumimoji="0" lang="de-DE" sz="1000" b="0" i="0" u="none" strike="noStrike" kern="1200" cap="none" spc="0" normalizeH="0" baseline="0" noProof="0">
                <a:ln>
                  <a:noFill/>
                </a:ln>
                <a:solidFill>
                  <a:srgbClr val="00446B"/>
                </a:solidFill>
                <a:effectLst/>
                <a:uLnTx/>
                <a:uFillTx/>
                <a:latin typeface="Fago Pro"/>
                <a:ea typeface="+mn-ea"/>
                <a:cs typeface="+mn-cs"/>
              </a:endParaRPr>
            </a:p>
          </p:txBody>
        </p:sp>
        <p:sp>
          <p:nvSpPr>
            <p:cNvPr id="118" name="Rechteck 117">
              <a:extLst>
                <a:ext uri="{FF2B5EF4-FFF2-40B4-BE49-F238E27FC236}">
                  <a16:creationId xmlns:a16="http://schemas.microsoft.com/office/drawing/2014/main" id="{36C71C15-ADF9-2DAE-4878-314E491F3941}"/>
                </a:ext>
              </a:extLst>
            </p:cNvPr>
            <p:cNvSpPr/>
            <p:nvPr/>
          </p:nvSpPr>
          <p:spPr>
            <a:xfrm>
              <a:off x="1528539" y="3612787"/>
              <a:ext cx="1620001" cy="720000"/>
            </a:xfrm>
            <a:prstGeom prst="rect">
              <a:avLst/>
            </a:prstGeom>
            <a:noFill/>
            <a:ln w="9525">
              <a:solidFill>
                <a:srgbClr val="003C6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/>
                <a:ea typeface="+mn-ea"/>
                <a:cs typeface="+mn-cs"/>
              </a:endParaRPr>
            </a:p>
          </p:txBody>
        </p:sp>
      </p:grpSp>
      <p:grpSp>
        <p:nvGrpSpPr>
          <p:cNvPr id="423" name="Gruppieren 422">
            <a:extLst>
              <a:ext uri="{FF2B5EF4-FFF2-40B4-BE49-F238E27FC236}">
                <a16:creationId xmlns:a16="http://schemas.microsoft.com/office/drawing/2014/main" id="{73F5BCF0-8633-407B-CD5A-1408D5FE05CF}"/>
              </a:ext>
            </a:extLst>
          </p:cNvPr>
          <p:cNvGrpSpPr/>
          <p:nvPr/>
        </p:nvGrpSpPr>
        <p:grpSpPr>
          <a:xfrm>
            <a:off x="7243004" y="6401005"/>
            <a:ext cx="1077130" cy="331820"/>
            <a:chOff x="30192" y="3612786"/>
            <a:chExt cx="1440000" cy="720000"/>
          </a:xfrm>
        </p:grpSpPr>
        <p:sp>
          <p:nvSpPr>
            <p:cNvPr id="424" name="Textfeld 423">
              <a:extLst>
                <a:ext uri="{FF2B5EF4-FFF2-40B4-BE49-F238E27FC236}">
                  <a16:creationId xmlns:a16="http://schemas.microsoft.com/office/drawing/2014/main" id="{D0F3088D-854D-3EAC-3BA4-D0D6338955AF}"/>
                </a:ext>
              </a:extLst>
            </p:cNvPr>
            <p:cNvSpPr txBox="1"/>
            <p:nvPr/>
          </p:nvSpPr>
          <p:spPr>
            <a:xfrm>
              <a:off x="30192" y="3631590"/>
              <a:ext cx="1440000" cy="667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400" b="0" i="0" u="none" strike="noStrike" kern="1200" cap="none" spc="0" normalizeH="0" baseline="0" noProof="0">
                  <a:ln>
                    <a:noFill/>
                  </a:ln>
                  <a:solidFill>
                    <a:srgbClr val="00446B"/>
                  </a:solidFill>
                  <a:effectLst/>
                  <a:uLnTx/>
                  <a:uFillTx/>
                  <a:latin typeface="Fago Pro"/>
                  <a:ea typeface="+mn-ea"/>
                  <a:cs typeface="+mn-cs"/>
                </a:rPr>
                <a:t>SCHUNK ID</a:t>
              </a:r>
            </a:p>
          </p:txBody>
        </p:sp>
        <p:sp>
          <p:nvSpPr>
            <p:cNvPr id="425" name="Rechteck 424">
              <a:extLst>
                <a:ext uri="{FF2B5EF4-FFF2-40B4-BE49-F238E27FC236}">
                  <a16:creationId xmlns:a16="http://schemas.microsoft.com/office/drawing/2014/main" id="{E7BA115B-D5AE-7A23-AEBB-612233352B29}"/>
                </a:ext>
              </a:extLst>
            </p:cNvPr>
            <p:cNvSpPr/>
            <p:nvPr/>
          </p:nvSpPr>
          <p:spPr>
            <a:xfrm>
              <a:off x="30192" y="3612786"/>
              <a:ext cx="1440000" cy="720000"/>
            </a:xfrm>
            <a:prstGeom prst="rect">
              <a:avLst/>
            </a:prstGeom>
            <a:noFill/>
            <a:ln w="9525">
              <a:solidFill>
                <a:srgbClr val="003C6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/>
                <a:ea typeface="+mn-ea"/>
                <a:cs typeface="+mn-cs"/>
              </a:endParaRPr>
            </a:p>
          </p:txBody>
        </p:sp>
      </p:grpSp>
      <p:sp>
        <p:nvSpPr>
          <p:cNvPr id="428" name="Rechteck 427">
            <a:extLst>
              <a:ext uri="{FF2B5EF4-FFF2-40B4-BE49-F238E27FC236}">
                <a16:creationId xmlns:a16="http://schemas.microsoft.com/office/drawing/2014/main" id="{C7213912-822C-9108-F4B8-16902DD62B38}"/>
              </a:ext>
            </a:extLst>
          </p:cNvPr>
          <p:cNvSpPr/>
          <p:nvPr/>
        </p:nvSpPr>
        <p:spPr>
          <a:xfrm>
            <a:off x="8390179" y="6401005"/>
            <a:ext cx="1713488" cy="331820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 w="952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600">
                <a:solidFill>
                  <a:schemeClr val="tx1"/>
                </a:solidFill>
              </a:rPr>
              <a:t>20057150</a:t>
            </a:r>
          </a:p>
        </p:txBody>
      </p:sp>
      <p:sp>
        <p:nvSpPr>
          <p:cNvPr id="2" name="AutoShape 2">
            <a:extLst>
              <a:ext uri="{FF2B5EF4-FFF2-40B4-BE49-F238E27FC236}">
                <a16:creationId xmlns:a16="http://schemas.microsoft.com/office/drawing/2014/main" id="{8693F675-0E56-0E8A-6FF7-7AB6C24962F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ago Pro"/>
              <a:ea typeface="+mn-ea"/>
              <a:cs typeface="+mn-cs"/>
            </a:endParaRPr>
          </a:p>
        </p:txBody>
      </p:sp>
      <p:grpSp>
        <p:nvGrpSpPr>
          <p:cNvPr id="12" name="Gruppieren 11">
            <a:extLst>
              <a:ext uri="{FF2B5EF4-FFF2-40B4-BE49-F238E27FC236}">
                <a16:creationId xmlns:a16="http://schemas.microsoft.com/office/drawing/2014/main" id="{F2B2FBCE-D1DA-B71C-3E1D-55AE5A856CBC}"/>
              </a:ext>
            </a:extLst>
          </p:cNvPr>
          <p:cNvGrpSpPr/>
          <p:nvPr/>
        </p:nvGrpSpPr>
        <p:grpSpPr>
          <a:xfrm>
            <a:off x="4640423" y="6089453"/>
            <a:ext cx="807008" cy="623104"/>
            <a:chOff x="8398352" y="1596795"/>
            <a:chExt cx="807008" cy="623104"/>
          </a:xfrm>
        </p:grpSpPr>
        <p:sp>
          <p:nvSpPr>
            <p:cNvPr id="10" name="Textfeld 9">
              <a:extLst>
                <a:ext uri="{FF2B5EF4-FFF2-40B4-BE49-F238E27FC236}">
                  <a16:creationId xmlns:a16="http://schemas.microsoft.com/office/drawing/2014/main" id="{CEA90F63-88EF-5ECE-D9B3-C469860BC65B}"/>
                </a:ext>
              </a:extLst>
            </p:cNvPr>
            <p:cNvSpPr txBox="1"/>
            <p:nvPr/>
          </p:nvSpPr>
          <p:spPr>
            <a:xfrm>
              <a:off x="8398352" y="1970600"/>
              <a:ext cx="807008" cy="2492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R="0" algn="ctr" defTabSz="914400" rtl="0" eaLnBrk="1" fontAlgn="auto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0"/>
                </a:spcAft>
                <a:buClr>
                  <a:srgbClr val="009EE0"/>
                </a:buClr>
                <a:buSzTx/>
                <a:tabLst/>
              </a:pPr>
              <a:r>
                <a:rPr kumimoji="0" lang="de-DE" sz="900" b="0" i="0" u="none" strike="noStrike" kern="1200" cap="none" spc="0" normalizeH="0" baseline="0" noProof="0">
                  <a:ln>
                    <a:noFill/>
                  </a:ln>
                  <a:solidFill>
                    <a:srgbClr val="003D6A"/>
                  </a:solidFill>
                  <a:effectLst/>
                  <a:uLnTx/>
                  <a:uFillTx/>
                  <a:ea typeface="+mn-ea"/>
                  <a:cs typeface="+mn-cs"/>
                </a:rPr>
                <a:t>INDIVIDUAL SOLUTION</a:t>
              </a:r>
            </a:p>
          </p:txBody>
        </p:sp>
        <p:pic>
          <p:nvPicPr>
            <p:cNvPr id="11" name="Grafik 10" descr="Häkchen mit einfarbiger Füllung">
              <a:extLst>
                <a:ext uri="{FF2B5EF4-FFF2-40B4-BE49-F238E27FC236}">
                  <a16:creationId xmlns:a16="http://schemas.microsoft.com/office/drawing/2014/main" id="{0662C771-0020-2FC7-1014-E6EEFF5A711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8603856" y="1596795"/>
              <a:ext cx="396000" cy="396000"/>
            </a:xfrm>
            <a:prstGeom prst="rect">
              <a:avLst/>
            </a:prstGeom>
          </p:spPr>
        </p:pic>
      </p:grpSp>
      <p:grpSp>
        <p:nvGrpSpPr>
          <p:cNvPr id="16" name="Gruppieren 15">
            <a:extLst>
              <a:ext uri="{FF2B5EF4-FFF2-40B4-BE49-F238E27FC236}">
                <a16:creationId xmlns:a16="http://schemas.microsoft.com/office/drawing/2014/main" id="{418D75E6-A4FE-FB57-5631-253CD28EC7AC}"/>
              </a:ext>
            </a:extLst>
          </p:cNvPr>
          <p:cNvGrpSpPr/>
          <p:nvPr/>
        </p:nvGrpSpPr>
        <p:grpSpPr>
          <a:xfrm>
            <a:off x="5316919" y="6095088"/>
            <a:ext cx="807008" cy="496411"/>
            <a:chOff x="10988291" y="1596795"/>
            <a:chExt cx="807008" cy="496411"/>
          </a:xfrm>
        </p:grpSpPr>
        <p:pic>
          <p:nvPicPr>
            <p:cNvPr id="14" name="Grafik 13" descr="Roboterhand mit einfarbiger Füllung">
              <a:extLst>
                <a:ext uri="{FF2B5EF4-FFF2-40B4-BE49-F238E27FC236}">
                  <a16:creationId xmlns:a16="http://schemas.microsoft.com/office/drawing/2014/main" id="{138B5946-7629-8D43-7B29-BD63A571C9F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1193795" y="1596795"/>
              <a:ext cx="396000" cy="396000"/>
            </a:xfrm>
            <a:prstGeom prst="rect">
              <a:avLst/>
            </a:prstGeom>
          </p:spPr>
        </p:pic>
        <p:sp>
          <p:nvSpPr>
            <p:cNvPr id="15" name="Textfeld 14">
              <a:extLst>
                <a:ext uri="{FF2B5EF4-FFF2-40B4-BE49-F238E27FC236}">
                  <a16:creationId xmlns:a16="http://schemas.microsoft.com/office/drawing/2014/main" id="{F763867D-940C-F571-0911-6EE05E2F2C76}"/>
                </a:ext>
              </a:extLst>
            </p:cNvPr>
            <p:cNvSpPr txBox="1"/>
            <p:nvPr/>
          </p:nvSpPr>
          <p:spPr>
            <a:xfrm>
              <a:off x="10988291" y="1968556"/>
              <a:ext cx="807008" cy="12465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R="0" algn="ctr" defTabSz="914400" rtl="0" eaLnBrk="1" fontAlgn="auto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0"/>
                </a:spcAft>
                <a:buClr>
                  <a:srgbClr val="009EE0"/>
                </a:buClr>
                <a:buSzTx/>
                <a:tabLst/>
              </a:pPr>
              <a:r>
                <a:rPr kumimoji="0" lang="de-DE" sz="900" b="0" i="0" u="none" strike="noStrike" kern="1200" cap="none" spc="0" normalizeH="0" baseline="0" noProof="0">
                  <a:ln>
                    <a:noFill/>
                  </a:ln>
                  <a:solidFill>
                    <a:srgbClr val="003D6A"/>
                  </a:solidFill>
                  <a:effectLst/>
                  <a:uLnTx/>
                  <a:uFillTx/>
                  <a:ea typeface="+mn-ea"/>
                  <a:cs typeface="+mn-cs"/>
                </a:rPr>
                <a:t>AUTOMATION</a:t>
              </a:r>
            </a:p>
          </p:txBody>
        </p:sp>
      </p:grp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101F9E37-DD5D-FC6B-A82E-A161EACC7CBF}"/>
              </a:ext>
            </a:extLst>
          </p:cNvPr>
          <p:cNvGrpSpPr/>
          <p:nvPr/>
        </p:nvGrpSpPr>
        <p:grpSpPr>
          <a:xfrm>
            <a:off x="820788" y="6186987"/>
            <a:ext cx="807008" cy="473533"/>
            <a:chOff x="9652667" y="2859010"/>
            <a:chExt cx="807008" cy="473533"/>
          </a:xfrm>
        </p:grpSpPr>
        <p:pic>
          <p:nvPicPr>
            <p:cNvPr id="9" name="Grafik 8" descr="Ein Bild, das Schrift, Symbol, Screenshot, Design enthält.&#10;&#10;Beschreibung automatisch generiert.">
              <a:extLst>
                <a:ext uri="{FF2B5EF4-FFF2-40B4-BE49-F238E27FC236}">
                  <a16:creationId xmlns:a16="http://schemas.microsoft.com/office/drawing/2014/main" id="{11B9386B-A664-6356-E79E-0F522A72DA5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806864" y="2859010"/>
              <a:ext cx="508207" cy="336207"/>
            </a:xfrm>
            <a:prstGeom prst="rect">
              <a:avLst/>
            </a:prstGeom>
          </p:spPr>
        </p:pic>
        <p:sp>
          <p:nvSpPr>
            <p:cNvPr id="13" name="Textfeld 12">
              <a:extLst>
                <a:ext uri="{FF2B5EF4-FFF2-40B4-BE49-F238E27FC236}">
                  <a16:creationId xmlns:a16="http://schemas.microsoft.com/office/drawing/2014/main" id="{AE351301-F38E-8AEA-E3A4-36D51657DFA5}"/>
                </a:ext>
              </a:extLst>
            </p:cNvPr>
            <p:cNvSpPr txBox="1"/>
            <p:nvPr/>
          </p:nvSpPr>
          <p:spPr>
            <a:xfrm>
              <a:off x="9652667" y="3207893"/>
              <a:ext cx="807008" cy="12465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R="0" algn="ctr" defTabSz="914400" rtl="0" eaLnBrk="1" fontAlgn="auto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0"/>
                </a:spcAft>
                <a:buClr>
                  <a:srgbClr val="009EE0"/>
                </a:buClr>
                <a:buSzTx/>
                <a:tabLst/>
              </a:pPr>
              <a:r>
                <a:rPr kumimoji="0" lang="de-DE" sz="900" b="0" i="0" u="none" strike="noStrike" kern="1200" cap="none" spc="0" normalizeH="0" baseline="0" noProof="0" err="1">
                  <a:ln>
                    <a:noFill/>
                  </a:ln>
                  <a:solidFill>
                    <a:srgbClr val="003D6A"/>
                  </a:solidFill>
                  <a:effectLst/>
                  <a:uLnTx/>
                  <a:uFillTx/>
                  <a:ea typeface="+mn-ea"/>
                  <a:cs typeface="+mn-cs"/>
                </a:rPr>
                <a:t>Furniture</a:t>
              </a:r>
              <a:endParaRPr kumimoji="0" lang="de-DE" sz="900" b="0" i="0" u="none" strike="noStrike" kern="1200" cap="none" spc="0" normalizeH="0" baseline="0" noProof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64265B24-C541-1E11-0654-E16814A135BF}"/>
              </a:ext>
            </a:extLst>
          </p:cNvPr>
          <p:cNvGrpSpPr/>
          <p:nvPr/>
        </p:nvGrpSpPr>
        <p:grpSpPr>
          <a:xfrm>
            <a:off x="3011613" y="6087517"/>
            <a:ext cx="807008" cy="645977"/>
            <a:chOff x="6471626" y="4032260"/>
            <a:chExt cx="807008" cy="645977"/>
          </a:xfrm>
        </p:grpSpPr>
        <p:pic>
          <p:nvPicPr>
            <p:cNvPr id="17" name="Grafik 16" descr="Ein Bild, das Kreis, Diagramm, Design enthält.&#10;&#10;Beschreibung automatisch generiert.">
              <a:extLst>
                <a:ext uri="{FF2B5EF4-FFF2-40B4-BE49-F238E27FC236}">
                  <a16:creationId xmlns:a16="http://schemas.microsoft.com/office/drawing/2014/main" id="{908B754A-59E4-89E9-0F74-B43BAD6345E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742401" y="4032260"/>
              <a:ext cx="265458" cy="504000"/>
            </a:xfrm>
            <a:prstGeom prst="rect">
              <a:avLst/>
            </a:prstGeom>
          </p:spPr>
        </p:pic>
        <p:sp>
          <p:nvSpPr>
            <p:cNvPr id="18" name="Textfeld 17">
              <a:extLst>
                <a:ext uri="{FF2B5EF4-FFF2-40B4-BE49-F238E27FC236}">
                  <a16:creationId xmlns:a16="http://schemas.microsoft.com/office/drawing/2014/main" id="{CDFD26C0-F957-C6B9-F665-45424D2D5E87}"/>
                </a:ext>
              </a:extLst>
            </p:cNvPr>
            <p:cNvSpPr txBox="1"/>
            <p:nvPr/>
          </p:nvSpPr>
          <p:spPr>
            <a:xfrm>
              <a:off x="6471626" y="4553587"/>
              <a:ext cx="807008" cy="12465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R="0" algn="ctr" defTabSz="914400" rtl="0" eaLnBrk="1" fontAlgn="auto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0"/>
                </a:spcAft>
                <a:buClr>
                  <a:srgbClr val="009EE0"/>
                </a:buClr>
                <a:buSzTx/>
                <a:tabLst/>
              </a:pPr>
              <a:r>
                <a:rPr kumimoji="0" lang="de-DE" sz="900" b="0" i="0" u="none" strike="noStrike" kern="1200" cap="none" spc="0" normalizeH="0" baseline="0" noProof="0">
                  <a:ln>
                    <a:noFill/>
                  </a:ln>
                  <a:solidFill>
                    <a:srgbClr val="003D6A"/>
                  </a:solidFill>
                  <a:effectLst/>
                  <a:uLnTx/>
                  <a:uFillTx/>
                  <a:ea typeface="+mn-ea"/>
                  <a:cs typeface="+mn-cs"/>
                </a:rPr>
                <a:t>MEASURING</a:t>
              </a:r>
            </a:p>
          </p:txBody>
        </p:sp>
      </p:grpSp>
      <p:grpSp>
        <p:nvGrpSpPr>
          <p:cNvPr id="19" name="Gruppieren 18">
            <a:extLst>
              <a:ext uri="{FF2B5EF4-FFF2-40B4-BE49-F238E27FC236}">
                <a16:creationId xmlns:a16="http://schemas.microsoft.com/office/drawing/2014/main" id="{1EC95BC3-40C2-6DD0-369F-1A6D3768C6D3}"/>
              </a:ext>
            </a:extLst>
          </p:cNvPr>
          <p:cNvGrpSpPr/>
          <p:nvPr/>
        </p:nvGrpSpPr>
        <p:grpSpPr>
          <a:xfrm>
            <a:off x="5988468" y="6087517"/>
            <a:ext cx="807008" cy="630584"/>
            <a:chOff x="10030478" y="1587271"/>
            <a:chExt cx="807008" cy="630584"/>
          </a:xfrm>
        </p:grpSpPr>
        <p:pic>
          <p:nvPicPr>
            <p:cNvPr id="20" name="Grafik 19" descr="Eimer und Wischmopp mit einfarbiger Füllung">
              <a:extLst>
                <a:ext uri="{FF2B5EF4-FFF2-40B4-BE49-F238E27FC236}">
                  <a16:creationId xmlns:a16="http://schemas.microsoft.com/office/drawing/2014/main" id="{C33FAAF1-F81D-DB59-4C38-557B45B68D9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10234824" y="1587271"/>
              <a:ext cx="396000" cy="396000"/>
            </a:xfrm>
            <a:prstGeom prst="rect">
              <a:avLst/>
            </a:prstGeom>
          </p:spPr>
        </p:pic>
        <p:sp>
          <p:nvSpPr>
            <p:cNvPr id="21" name="Textfeld 20">
              <a:extLst>
                <a:ext uri="{FF2B5EF4-FFF2-40B4-BE49-F238E27FC236}">
                  <a16:creationId xmlns:a16="http://schemas.microsoft.com/office/drawing/2014/main" id="{0BD1AC03-17D2-6464-F422-65595E480995}"/>
                </a:ext>
              </a:extLst>
            </p:cNvPr>
            <p:cNvSpPr txBox="1"/>
            <p:nvPr/>
          </p:nvSpPr>
          <p:spPr>
            <a:xfrm>
              <a:off x="10030478" y="1968556"/>
              <a:ext cx="807008" cy="2492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R="0" algn="ctr" defTabSz="914400" rtl="0" eaLnBrk="1" fontAlgn="auto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0"/>
                </a:spcAft>
                <a:buClr>
                  <a:srgbClr val="009EE0"/>
                </a:buClr>
                <a:buSzTx/>
                <a:tabLst/>
              </a:pPr>
              <a:r>
                <a:rPr kumimoji="0" lang="de-DE" sz="900" b="0" i="0" u="none" strike="noStrike" kern="1200" cap="none" spc="0" normalizeH="0" baseline="0" noProof="0">
                  <a:ln>
                    <a:noFill/>
                  </a:ln>
                  <a:solidFill>
                    <a:srgbClr val="003D6A"/>
                  </a:solidFill>
                  <a:effectLst/>
                  <a:uLnTx/>
                  <a:uFillTx/>
                  <a:ea typeface="+mn-ea"/>
                  <a:cs typeface="+mn-cs"/>
                </a:rPr>
                <a:t>DIRT</a:t>
              </a:r>
              <a:br>
                <a:rPr kumimoji="0" lang="de-DE" sz="900" b="0" i="0" u="none" strike="noStrike" kern="1200" cap="none" spc="0" normalizeH="0" baseline="0" noProof="0">
                  <a:ln>
                    <a:noFill/>
                  </a:ln>
                  <a:solidFill>
                    <a:srgbClr val="003D6A"/>
                  </a:solidFill>
                  <a:effectLst/>
                  <a:uLnTx/>
                  <a:uFillTx/>
                  <a:ea typeface="+mn-ea"/>
                  <a:cs typeface="+mn-cs"/>
                </a:rPr>
              </a:br>
              <a:r>
                <a:rPr kumimoji="0" lang="de-DE" sz="900" b="0" i="0" u="none" strike="noStrike" kern="1200" cap="none" spc="0" normalizeH="0" baseline="0" noProof="0">
                  <a:ln>
                    <a:noFill/>
                  </a:ln>
                  <a:solidFill>
                    <a:srgbClr val="003D6A"/>
                  </a:solidFill>
                  <a:effectLst/>
                  <a:uLnTx/>
                  <a:uFillTx/>
                  <a:ea typeface="+mn-ea"/>
                  <a:cs typeface="+mn-cs"/>
                </a:rPr>
                <a:t>RESISTANT</a:t>
              </a: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07C2EE15-A117-7CD1-8FD0-0701DF2F81F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205946" y="1487960"/>
            <a:ext cx="7444945" cy="4190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981771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E25422-73E0-DBDF-4513-8F03376A7E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50B8D4D2-1BDF-AF75-7A29-3C87BF21FA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1188" y="619107"/>
            <a:ext cx="9391338" cy="1020318"/>
          </a:xfrm>
        </p:spPr>
        <p:txBody>
          <a:bodyPr/>
          <a:lstStyle/>
          <a:p>
            <a:r>
              <a:rPr lang="de-DE">
                <a:latin typeface="Fago Pro"/>
              </a:rPr>
              <a:t>Harte Pendelbacken für Innenspannung</a:t>
            </a:r>
            <a:br>
              <a:rPr lang="de-DE">
                <a:latin typeface="Fago Pro"/>
              </a:rPr>
            </a:br>
            <a:r>
              <a:rPr lang="de-DE" sz="2400" b="0">
                <a:latin typeface="Fago Pro"/>
              </a:rPr>
              <a:t>Spannen von Autofelgen zur Drehbearbeitung</a:t>
            </a:r>
            <a:endParaRPr lang="de-DE" sz="2400" b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C1C85C5D-9D9E-27FB-0DD0-152700FA705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 vert="horz" lIns="0" tIns="0" rIns="0" bIns="0" rtlCol="0" anchor="t">
            <a:noAutofit/>
          </a:bodyPr>
          <a:lstStyle/>
          <a:p>
            <a:r>
              <a:rPr lang="de-DE">
                <a:latin typeface="Fago Pro"/>
              </a:rPr>
              <a:t>SCHUNK Engineering</a:t>
            </a:r>
            <a:endParaRPr lang="en-US"/>
          </a:p>
        </p:txBody>
      </p:sp>
      <p:sp>
        <p:nvSpPr>
          <p:cNvPr id="102" name="Foliennummernplatzhalter 2">
            <a:extLst>
              <a:ext uri="{FF2B5EF4-FFF2-40B4-BE49-F238E27FC236}">
                <a16:creationId xmlns:a16="http://schemas.microsoft.com/office/drawing/2014/main" id="{FD256A73-7C9B-9F53-051B-89394EE191B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244942" y="6384353"/>
            <a:ext cx="612095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F7D4EC-FAF2-48D2-B8E5-457915FC50F3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 panose="02000506040000020004" pitchFamily="50" charset="0"/>
              <a:ea typeface="+mn-ea"/>
              <a:cs typeface="+mn-cs"/>
            </a:endParaRPr>
          </a:p>
        </p:txBody>
      </p:sp>
      <p:sp>
        <p:nvSpPr>
          <p:cNvPr id="95" name="Textfeld 94">
            <a:extLst>
              <a:ext uri="{FF2B5EF4-FFF2-40B4-BE49-F238E27FC236}">
                <a16:creationId xmlns:a16="http://schemas.microsoft.com/office/drawing/2014/main" id="{378799D2-E0CC-F936-5581-0DCF13F4B8CE}"/>
              </a:ext>
            </a:extLst>
          </p:cNvPr>
          <p:cNvSpPr txBox="1"/>
          <p:nvPr/>
        </p:nvSpPr>
        <p:spPr>
          <a:xfrm>
            <a:off x="7028329" y="1617687"/>
            <a:ext cx="4730975" cy="526297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2900" indent="-342900"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defRPr/>
            </a:pPr>
            <a:r>
              <a:rPr lang="de-DE" sz="2000" b="1">
                <a:solidFill>
                  <a:srgbClr val="003D6A"/>
                </a:solidFill>
                <a:latin typeface="Fago Pro"/>
              </a:rPr>
              <a:t>Geringe Bauteilverformung</a:t>
            </a:r>
            <a:br>
              <a:rPr lang="de-DE" sz="20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Fago Pro"/>
              </a:rPr>
            </a:br>
            <a:r>
              <a:rPr lang="de-DE" sz="1600">
                <a:solidFill>
                  <a:srgbClr val="003D6A"/>
                </a:solidFill>
                <a:latin typeface="Fago Pro"/>
              </a:rPr>
              <a:t>Unrundheit von &lt;0,05mm durch Spannen an 24 Spannstellen</a:t>
            </a:r>
            <a:endParaRPr lang="de-DE" sz="1600" i="0" u="none" strike="noStrike" kern="1200" cap="none" spc="0" normalizeH="0" baseline="0" noProof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/>
            </a:endParaRPr>
          </a:p>
          <a:p>
            <a:pPr marL="342900" indent="-342900"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defRPr/>
            </a:pPr>
            <a:endParaRPr lang="de-DE" sz="1600">
              <a:solidFill>
                <a:srgbClr val="003D6A"/>
              </a:solidFill>
              <a:latin typeface="Fago Pro"/>
            </a:endParaRPr>
          </a:p>
          <a:p>
            <a:pPr marL="342900" indent="-342900"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defRPr/>
            </a:pPr>
            <a:r>
              <a:rPr lang="de-DE" sz="2000" b="1">
                <a:solidFill>
                  <a:srgbClr val="003D6A"/>
                </a:solidFill>
                <a:latin typeface="Fago Pro"/>
              </a:rPr>
              <a:t>Anschlag mit Pendelfunktion</a:t>
            </a:r>
            <a:br>
              <a:rPr lang="de-DE" sz="20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Fago Pro"/>
              </a:rPr>
            </a:br>
            <a:r>
              <a:rPr lang="de-DE" sz="1600">
                <a:solidFill>
                  <a:srgbClr val="003D6A"/>
                </a:solidFill>
                <a:latin typeface="Fago Pro"/>
              </a:rPr>
              <a:t>Ausgleich von Planlauffehlern</a:t>
            </a:r>
          </a:p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EE0"/>
              </a:buClr>
              <a:buSzPct val="100000"/>
              <a:buNone/>
              <a:tabLst/>
              <a:defRPr/>
            </a:pPr>
            <a:endParaRPr lang="de-DE" sz="2000" b="1" i="0" u="none" strike="noStrike" kern="1200" cap="none" spc="0" normalizeH="0" baseline="0" noProof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/>
            </a:endParaRPr>
          </a:p>
          <a:p>
            <a:pPr marL="342900" indent="-342900"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defRPr/>
            </a:pPr>
            <a:r>
              <a:rPr lang="de-DE" sz="2000" b="1">
                <a:solidFill>
                  <a:srgbClr val="003D6A"/>
                </a:solidFill>
                <a:latin typeface="Fago Pro"/>
              </a:rPr>
              <a:t>Maschinenanbindung </a:t>
            </a:r>
            <a:br>
              <a:rPr lang="de-DE" sz="20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Fago Pro"/>
              </a:rPr>
            </a:br>
            <a:r>
              <a:rPr lang="de-DE" sz="1600">
                <a:solidFill>
                  <a:srgbClr val="003D6A"/>
                </a:solidFill>
                <a:latin typeface="Fago Pro"/>
              </a:rPr>
              <a:t>Für SCHUNK ROTA NCO 400</a:t>
            </a:r>
            <a:endParaRPr lang="de-DE" sz="2000" b="1" i="0" u="none" strike="noStrike" kern="1200" cap="none" spc="0" normalizeH="0" baseline="0" noProof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/>
            </a:endParaRPr>
          </a:p>
          <a:p>
            <a:pPr>
              <a:buClr>
                <a:srgbClr val="009EE0"/>
              </a:buClr>
              <a:buSzPct val="100000"/>
              <a:defRPr/>
            </a:pPr>
            <a:endParaRPr lang="de-DE" sz="2000" b="1">
              <a:solidFill>
                <a:srgbClr val="003D6A"/>
              </a:solidFill>
              <a:latin typeface="Fago Pro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tabLst/>
              <a:defRPr/>
            </a:pPr>
            <a:r>
              <a:rPr lang="de-DE" sz="2000" b="1">
                <a:solidFill>
                  <a:srgbClr val="003D6A"/>
                </a:solidFill>
                <a:latin typeface="Fago Pro"/>
              </a:rPr>
              <a:t>Kompetentes</a:t>
            </a:r>
            <a:r>
              <a:rPr kumimoji="0" lang="de-DE" sz="2000" b="1" i="0" u="none" strike="noStrike" kern="1200" cap="none" spc="0" normalizeH="0" baseline="0" noProof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 Projektierungsteam</a:t>
            </a:r>
            <a:br>
              <a:rPr lang="de-DE" sz="20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Fago Pro"/>
              </a:rPr>
            </a:br>
            <a:r>
              <a:rPr kumimoji="0" lang="de-DE" sz="1600" b="0" i="0" u="none" strike="noStrike" kern="1200" cap="none" spc="0" normalizeH="0" baseline="0" noProof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Auslegung, Konstruktion und Montage durch SCHUNK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tabLst/>
              <a:defRPr/>
            </a:pPr>
            <a:endParaRPr kumimoji="0" lang="de-DE" sz="1600" b="0" i="0" u="none" strike="noStrike" kern="1200" cap="none" spc="0" normalizeH="0" baseline="0" noProof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tabLst/>
              <a:defRPr/>
            </a:pPr>
            <a:r>
              <a:rPr lang="de-DE" sz="2000" b="1">
                <a:solidFill>
                  <a:srgbClr val="003D6A"/>
                </a:solidFill>
                <a:latin typeface="Fago Pro"/>
              </a:rPr>
              <a:t>Lösungskompetenz aus einer Hand</a:t>
            </a:r>
            <a:br>
              <a:rPr lang="de-DE" sz="20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Fago Pro"/>
              </a:rPr>
            </a:br>
            <a:r>
              <a:rPr lang="de-DE" sz="1600">
                <a:solidFill>
                  <a:srgbClr val="003D6A"/>
                </a:solidFill>
                <a:latin typeface="Fago Pro"/>
              </a:rPr>
              <a:t>Automation und Spanntechnik</a:t>
            </a:r>
            <a:endParaRPr lang="de-DE" sz="1600" b="0" i="0" u="none" strike="noStrike" kern="1200" cap="none" spc="0" normalizeH="0" baseline="0" noProof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tabLst/>
              <a:defRPr/>
            </a:pPr>
            <a:endParaRPr kumimoji="0" lang="de-DE" sz="1600" b="0" i="0" u="none" strike="noStrike" kern="1200" cap="none" spc="0" normalizeH="0" baseline="0" noProof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tabLst/>
              <a:defRPr/>
            </a:pPr>
            <a:endParaRPr kumimoji="0" lang="de-DE" sz="1600" b="0" i="0" u="none" strike="noStrike" kern="1200" cap="none" spc="0" normalizeH="0" baseline="0" noProof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tabLst/>
              <a:defRPr/>
            </a:pPr>
            <a:endParaRPr kumimoji="0" lang="de-DE" sz="2000" b="0" i="0" u="none" strike="noStrike" kern="1200" cap="none" spc="0" normalizeH="0" baseline="0" noProof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/>
              <a:ea typeface="+mn-ea"/>
              <a:cs typeface="+mn-cs"/>
            </a:endParaRPr>
          </a:p>
        </p:txBody>
      </p:sp>
      <p:grpSp>
        <p:nvGrpSpPr>
          <p:cNvPr id="66" name="Gruppieren 65">
            <a:extLst>
              <a:ext uri="{FF2B5EF4-FFF2-40B4-BE49-F238E27FC236}">
                <a16:creationId xmlns:a16="http://schemas.microsoft.com/office/drawing/2014/main" id="{7FDDB9F5-14ED-99F5-0D83-09B7B8536C18}"/>
              </a:ext>
            </a:extLst>
          </p:cNvPr>
          <p:cNvGrpSpPr/>
          <p:nvPr/>
        </p:nvGrpSpPr>
        <p:grpSpPr>
          <a:xfrm>
            <a:off x="264292" y="5794124"/>
            <a:ext cx="1920000" cy="960002"/>
            <a:chOff x="30192" y="3612786"/>
            <a:chExt cx="1440000" cy="720000"/>
          </a:xfrm>
        </p:grpSpPr>
        <p:sp>
          <p:nvSpPr>
            <p:cNvPr id="79" name="Textfeld 78">
              <a:extLst>
                <a:ext uri="{FF2B5EF4-FFF2-40B4-BE49-F238E27FC236}">
                  <a16:creationId xmlns:a16="http://schemas.microsoft.com/office/drawing/2014/main" id="{C5D14F1A-75E7-5E9A-8A05-1155C44C3C50}"/>
                </a:ext>
              </a:extLst>
            </p:cNvPr>
            <p:cNvSpPr txBox="1"/>
            <p:nvPr/>
          </p:nvSpPr>
          <p:spPr>
            <a:xfrm>
              <a:off x="30192" y="3631591"/>
              <a:ext cx="1440000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400" b="0" i="0" u="none" strike="noStrike" kern="1200" cap="none" spc="0" normalizeH="0" baseline="0" noProof="0">
                  <a:ln>
                    <a:noFill/>
                  </a:ln>
                  <a:solidFill>
                    <a:srgbClr val="00446B"/>
                  </a:solidFill>
                  <a:effectLst/>
                  <a:uLnTx/>
                  <a:uFillTx/>
                  <a:latin typeface="Fago Pro"/>
                  <a:ea typeface="+mn-ea"/>
                  <a:cs typeface="+mn-cs"/>
                </a:rPr>
                <a:t>TYPICAL PRODUCTS</a:t>
              </a:r>
            </a:p>
          </p:txBody>
        </p:sp>
        <p:sp>
          <p:nvSpPr>
            <p:cNvPr id="80" name="Rechteck 79">
              <a:extLst>
                <a:ext uri="{FF2B5EF4-FFF2-40B4-BE49-F238E27FC236}">
                  <a16:creationId xmlns:a16="http://schemas.microsoft.com/office/drawing/2014/main" id="{DA1191D8-D2AB-E6D1-07C4-FADDD84AA129}"/>
                </a:ext>
              </a:extLst>
            </p:cNvPr>
            <p:cNvSpPr/>
            <p:nvPr/>
          </p:nvSpPr>
          <p:spPr>
            <a:xfrm>
              <a:off x="30192" y="3612786"/>
              <a:ext cx="1440000" cy="720000"/>
            </a:xfrm>
            <a:prstGeom prst="rect">
              <a:avLst/>
            </a:prstGeom>
            <a:noFill/>
            <a:ln w="9525">
              <a:solidFill>
                <a:srgbClr val="003C6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/>
                <a:ea typeface="+mn-ea"/>
                <a:cs typeface="+mn-cs"/>
              </a:endParaRPr>
            </a:p>
          </p:txBody>
        </p:sp>
      </p:grpSp>
      <p:grpSp>
        <p:nvGrpSpPr>
          <p:cNvPr id="71" name="Gruppieren 70">
            <a:extLst>
              <a:ext uri="{FF2B5EF4-FFF2-40B4-BE49-F238E27FC236}">
                <a16:creationId xmlns:a16="http://schemas.microsoft.com/office/drawing/2014/main" id="{4FBF0767-EB83-A9D3-7340-3F64072A4A4D}"/>
              </a:ext>
            </a:extLst>
          </p:cNvPr>
          <p:cNvGrpSpPr/>
          <p:nvPr/>
        </p:nvGrpSpPr>
        <p:grpSpPr>
          <a:xfrm>
            <a:off x="2324226" y="5794112"/>
            <a:ext cx="2160000" cy="960000"/>
            <a:chOff x="1512203" y="3612787"/>
            <a:chExt cx="1620000" cy="720000"/>
          </a:xfrm>
        </p:grpSpPr>
        <p:sp>
          <p:nvSpPr>
            <p:cNvPr id="91" name="Textfeld 90">
              <a:extLst>
                <a:ext uri="{FF2B5EF4-FFF2-40B4-BE49-F238E27FC236}">
                  <a16:creationId xmlns:a16="http://schemas.microsoft.com/office/drawing/2014/main" id="{99DC35D7-A672-5DA3-61D8-2103FDE3578E}"/>
                </a:ext>
              </a:extLst>
            </p:cNvPr>
            <p:cNvSpPr txBox="1"/>
            <p:nvPr/>
          </p:nvSpPr>
          <p:spPr>
            <a:xfrm>
              <a:off x="1528540" y="3631593"/>
              <a:ext cx="1603663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400" b="0" i="0" u="none" strike="noStrike" kern="1200" cap="none" spc="0" normalizeH="0" baseline="0" noProof="0">
                  <a:ln>
                    <a:noFill/>
                  </a:ln>
                  <a:solidFill>
                    <a:srgbClr val="00446B"/>
                  </a:solidFill>
                  <a:effectLst/>
                  <a:uLnTx/>
                  <a:uFillTx/>
                  <a:latin typeface="Fago Pro"/>
                  <a:ea typeface="+mn-ea"/>
                  <a:cs typeface="+mn-cs"/>
                </a:rPr>
                <a:t>TYPICAL PROCESS</a:t>
              </a:r>
            </a:p>
          </p:txBody>
        </p:sp>
        <p:sp>
          <p:nvSpPr>
            <p:cNvPr id="100" name="Rechteck 99">
              <a:extLst>
                <a:ext uri="{FF2B5EF4-FFF2-40B4-BE49-F238E27FC236}">
                  <a16:creationId xmlns:a16="http://schemas.microsoft.com/office/drawing/2014/main" id="{56CD0817-81E7-2526-1623-CBFD36B32765}"/>
                </a:ext>
              </a:extLst>
            </p:cNvPr>
            <p:cNvSpPr/>
            <p:nvPr/>
          </p:nvSpPr>
          <p:spPr>
            <a:xfrm>
              <a:off x="1512203" y="3612787"/>
              <a:ext cx="1620000" cy="720000"/>
            </a:xfrm>
            <a:prstGeom prst="rect">
              <a:avLst/>
            </a:prstGeom>
            <a:noFill/>
            <a:ln w="9525">
              <a:solidFill>
                <a:srgbClr val="003C6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/>
                <a:ea typeface="+mn-ea"/>
                <a:cs typeface="+mn-cs"/>
              </a:endParaRPr>
            </a:p>
          </p:txBody>
        </p:sp>
      </p:grpSp>
      <p:grpSp>
        <p:nvGrpSpPr>
          <p:cNvPr id="107" name="Gruppieren 106">
            <a:extLst>
              <a:ext uri="{FF2B5EF4-FFF2-40B4-BE49-F238E27FC236}">
                <a16:creationId xmlns:a16="http://schemas.microsoft.com/office/drawing/2014/main" id="{EEF2BE84-C4BF-B29D-F67A-998F85BD7CB0}"/>
              </a:ext>
            </a:extLst>
          </p:cNvPr>
          <p:cNvGrpSpPr/>
          <p:nvPr/>
        </p:nvGrpSpPr>
        <p:grpSpPr>
          <a:xfrm>
            <a:off x="4640424" y="5794112"/>
            <a:ext cx="2160000" cy="960000"/>
            <a:chOff x="1528539" y="3612787"/>
            <a:chExt cx="1620001" cy="720000"/>
          </a:xfrm>
        </p:grpSpPr>
        <p:sp>
          <p:nvSpPr>
            <p:cNvPr id="117" name="Textfeld 116">
              <a:extLst>
                <a:ext uri="{FF2B5EF4-FFF2-40B4-BE49-F238E27FC236}">
                  <a16:creationId xmlns:a16="http://schemas.microsoft.com/office/drawing/2014/main" id="{0E387D86-24A4-E29E-B9AB-AB6F197EB2A7}"/>
                </a:ext>
              </a:extLst>
            </p:cNvPr>
            <p:cNvSpPr txBox="1"/>
            <p:nvPr/>
          </p:nvSpPr>
          <p:spPr>
            <a:xfrm>
              <a:off x="1528540" y="3631592"/>
              <a:ext cx="1620000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400" b="0" i="0" u="none" strike="noStrike" kern="1200" cap="none" spc="0" normalizeH="0" baseline="0" noProof="0">
                  <a:ln>
                    <a:noFill/>
                  </a:ln>
                  <a:solidFill>
                    <a:srgbClr val="00446B"/>
                  </a:solidFill>
                  <a:effectLst/>
                  <a:uLnTx/>
                  <a:uFillTx/>
                  <a:latin typeface="Fago Pro"/>
                  <a:ea typeface="+mn-ea"/>
                  <a:cs typeface="+mn-cs"/>
                </a:rPr>
                <a:t>REQUIREMENTS</a:t>
              </a:r>
              <a:endParaRPr kumimoji="0" lang="de-DE" sz="1000" b="0" i="0" u="none" strike="noStrike" kern="1200" cap="none" spc="0" normalizeH="0" baseline="0" noProof="0">
                <a:ln>
                  <a:noFill/>
                </a:ln>
                <a:solidFill>
                  <a:srgbClr val="00446B"/>
                </a:solidFill>
                <a:effectLst/>
                <a:uLnTx/>
                <a:uFillTx/>
                <a:latin typeface="Fago Pro"/>
                <a:ea typeface="+mn-ea"/>
                <a:cs typeface="+mn-cs"/>
              </a:endParaRPr>
            </a:p>
          </p:txBody>
        </p:sp>
        <p:sp>
          <p:nvSpPr>
            <p:cNvPr id="118" name="Rechteck 117">
              <a:extLst>
                <a:ext uri="{FF2B5EF4-FFF2-40B4-BE49-F238E27FC236}">
                  <a16:creationId xmlns:a16="http://schemas.microsoft.com/office/drawing/2014/main" id="{4C99C82F-28D0-B872-C4BC-D4FCEE44C8D9}"/>
                </a:ext>
              </a:extLst>
            </p:cNvPr>
            <p:cNvSpPr/>
            <p:nvPr/>
          </p:nvSpPr>
          <p:spPr>
            <a:xfrm>
              <a:off x="1528539" y="3612787"/>
              <a:ext cx="1620001" cy="720000"/>
            </a:xfrm>
            <a:prstGeom prst="rect">
              <a:avLst/>
            </a:prstGeom>
            <a:noFill/>
            <a:ln w="9525">
              <a:solidFill>
                <a:srgbClr val="003C6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/>
                <a:ea typeface="+mn-ea"/>
                <a:cs typeface="+mn-cs"/>
              </a:endParaRPr>
            </a:p>
          </p:txBody>
        </p:sp>
      </p:grpSp>
      <p:grpSp>
        <p:nvGrpSpPr>
          <p:cNvPr id="423" name="Gruppieren 422">
            <a:extLst>
              <a:ext uri="{FF2B5EF4-FFF2-40B4-BE49-F238E27FC236}">
                <a16:creationId xmlns:a16="http://schemas.microsoft.com/office/drawing/2014/main" id="{442E7292-FFA1-7FC0-C54F-BB73EDBA5C04}"/>
              </a:ext>
            </a:extLst>
          </p:cNvPr>
          <p:cNvGrpSpPr/>
          <p:nvPr/>
        </p:nvGrpSpPr>
        <p:grpSpPr>
          <a:xfrm>
            <a:off x="7243004" y="6401005"/>
            <a:ext cx="1077130" cy="331820"/>
            <a:chOff x="30192" y="3612786"/>
            <a:chExt cx="1440000" cy="720000"/>
          </a:xfrm>
        </p:grpSpPr>
        <p:sp>
          <p:nvSpPr>
            <p:cNvPr id="424" name="Textfeld 423">
              <a:extLst>
                <a:ext uri="{FF2B5EF4-FFF2-40B4-BE49-F238E27FC236}">
                  <a16:creationId xmlns:a16="http://schemas.microsoft.com/office/drawing/2014/main" id="{D955FFEB-6091-760C-D106-39DC3E98549F}"/>
                </a:ext>
              </a:extLst>
            </p:cNvPr>
            <p:cNvSpPr txBox="1"/>
            <p:nvPr/>
          </p:nvSpPr>
          <p:spPr>
            <a:xfrm>
              <a:off x="30192" y="3631590"/>
              <a:ext cx="1440000" cy="667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400" b="0" i="0" u="none" strike="noStrike" kern="1200" cap="none" spc="0" normalizeH="0" baseline="0" noProof="0">
                  <a:ln>
                    <a:noFill/>
                  </a:ln>
                  <a:solidFill>
                    <a:srgbClr val="00446B"/>
                  </a:solidFill>
                  <a:effectLst/>
                  <a:uLnTx/>
                  <a:uFillTx/>
                  <a:latin typeface="Fago Pro"/>
                  <a:ea typeface="+mn-ea"/>
                  <a:cs typeface="+mn-cs"/>
                </a:rPr>
                <a:t>SCHUNK ID</a:t>
              </a:r>
            </a:p>
          </p:txBody>
        </p:sp>
        <p:sp>
          <p:nvSpPr>
            <p:cNvPr id="425" name="Rechteck 424">
              <a:extLst>
                <a:ext uri="{FF2B5EF4-FFF2-40B4-BE49-F238E27FC236}">
                  <a16:creationId xmlns:a16="http://schemas.microsoft.com/office/drawing/2014/main" id="{07FEE4A4-9794-AA8F-8939-8C81A81EE79D}"/>
                </a:ext>
              </a:extLst>
            </p:cNvPr>
            <p:cNvSpPr/>
            <p:nvPr/>
          </p:nvSpPr>
          <p:spPr>
            <a:xfrm>
              <a:off x="30192" y="3612786"/>
              <a:ext cx="1440000" cy="720000"/>
            </a:xfrm>
            <a:prstGeom prst="rect">
              <a:avLst/>
            </a:prstGeom>
            <a:noFill/>
            <a:ln w="9525">
              <a:solidFill>
                <a:srgbClr val="003C6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/>
                <a:ea typeface="+mn-ea"/>
                <a:cs typeface="+mn-cs"/>
              </a:endParaRPr>
            </a:p>
          </p:txBody>
        </p:sp>
      </p:grpSp>
      <p:sp>
        <p:nvSpPr>
          <p:cNvPr id="428" name="Rechteck 427">
            <a:extLst>
              <a:ext uri="{FF2B5EF4-FFF2-40B4-BE49-F238E27FC236}">
                <a16:creationId xmlns:a16="http://schemas.microsoft.com/office/drawing/2014/main" id="{269F71F0-7983-A7D7-61A0-0D845A44DD3A}"/>
              </a:ext>
            </a:extLst>
          </p:cNvPr>
          <p:cNvSpPr/>
          <p:nvPr/>
        </p:nvSpPr>
        <p:spPr>
          <a:xfrm>
            <a:off x="8390179" y="6401005"/>
            <a:ext cx="1713488" cy="331820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 w="952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600">
                <a:solidFill>
                  <a:schemeClr val="tx1"/>
                </a:solidFill>
              </a:rPr>
              <a:t>1510863</a:t>
            </a:r>
          </a:p>
        </p:txBody>
      </p:sp>
      <p:sp>
        <p:nvSpPr>
          <p:cNvPr id="2" name="AutoShape 2">
            <a:extLst>
              <a:ext uri="{FF2B5EF4-FFF2-40B4-BE49-F238E27FC236}">
                <a16:creationId xmlns:a16="http://schemas.microsoft.com/office/drawing/2014/main" id="{8F2D394F-CD67-7CB6-08DB-A31908BB5C9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ago Pro"/>
              <a:ea typeface="+mn-ea"/>
              <a:cs typeface="+mn-cs"/>
            </a:endParaRPr>
          </a:p>
        </p:txBody>
      </p:sp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AA31B759-3721-B73C-C3E2-34D14F770836}"/>
              </a:ext>
            </a:extLst>
          </p:cNvPr>
          <p:cNvGrpSpPr/>
          <p:nvPr/>
        </p:nvGrpSpPr>
        <p:grpSpPr>
          <a:xfrm>
            <a:off x="4647713" y="6087409"/>
            <a:ext cx="807008" cy="623104"/>
            <a:chOff x="8398352" y="1596795"/>
            <a:chExt cx="807008" cy="623104"/>
          </a:xfrm>
        </p:grpSpPr>
        <p:sp>
          <p:nvSpPr>
            <p:cNvPr id="8" name="Textfeld 7">
              <a:extLst>
                <a:ext uri="{FF2B5EF4-FFF2-40B4-BE49-F238E27FC236}">
                  <a16:creationId xmlns:a16="http://schemas.microsoft.com/office/drawing/2014/main" id="{DE577ECF-9E50-5C24-8EC8-828771106565}"/>
                </a:ext>
              </a:extLst>
            </p:cNvPr>
            <p:cNvSpPr txBox="1"/>
            <p:nvPr/>
          </p:nvSpPr>
          <p:spPr>
            <a:xfrm>
              <a:off x="8398352" y="1970600"/>
              <a:ext cx="807008" cy="2492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R="0" algn="ctr" defTabSz="914400" rtl="0" eaLnBrk="1" fontAlgn="auto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0"/>
                </a:spcAft>
                <a:buClr>
                  <a:srgbClr val="009EE0"/>
                </a:buClr>
                <a:buSzTx/>
                <a:tabLst/>
              </a:pPr>
              <a:r>
                <a:rPr kumimoji="0" lang="de-DE" sz="900" b="0" i="0" u="none" strike="noStrike" kern="1200" cap="none" spc="0" normalizeH="0" baseline="0" noProof="0">
                  <a:ln>
                    <a:noFill/>
                  </a:ln>
                  <a:solidFill>
                    <a:srgbClr val="003D6A"/>
                  </a:solidFill>
                  <a:effectLst/>
                  <a:uLnTx/>
                  <a:uFillTx/>
                  <a:ea typeface="+mn-ea"/>
                  <a:cs typeface="+mn-cs"/>
                </a:rPr>
                <a:t>INDIVIDUAL SOLUTION</a:t>
              </a:r>
            </a:p>
          </p:txBody>
        </p:sp>
        <p:pic>
          <p:nvPicPr>
            <p:cNvPr id="9" name="Grafik 8" descr="Häkchen mit einfarbiger Füllung">
              <a:extLst>
                <a:ext uri="{FF2B5EF4-FFF2-40B4-BE49-F238E27FC236}">
                  <a16:creationId xmlns:a16="http://schemas.microsoft.com/office/drawing/2014/main" id="{5CB28B09-C54C-CD8F-E638-1D6C50FB245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8603856" y="1596795"/>
              <a:ext cx="396000" cy="396000"/>
            </a:xfrm>
            <a:prstGeom prst="rect">
              <a:avLst/>
            </a:prstGeom>
          </p:spPr>
        </p:pic>
      </p:grpSp>
      <p:grpSp>
        <p:nvGrpSpPr>
          <p:cNvPr id="10" name="Gruppieren 9">
            <a:extLst>
              <a:ext uri="{FF2B5EF4-FFF2-40B4-BE49-F238E27FC236}">
                <a16:creationId xmlns:a16="http://schemas.microsoft.com/office/drawing/2014/main" id="{F354027D-182E-DB3D-FB73-52700DF1579C}"/>
              </a:ext>
            </a:extLst>
          </p:cNvPr>
          <p:cNvGrpSpPr/>
          <p:nvPr/>
        </p:nvGrpSpPr>
        <p:grpSpPr>
          <a:xfrm>
            <a:off x="5316920" y="6089453"/>
            <a:ext cx="807008" cy="621060"/>
            <a:chOff x="9194964" y="1596795"/>
            <a:chExt cx="807008" cy="621060"/>
          </a:xfrm>
        </p:grpSpPr>
        <p:pic>
          <p:nvPicPr>
            <p:cNvPr id="11" name="Grafik 10" descr="Lupe mit einfarbiger Füllung">
              <a:extLst>
                <a:ext uri="{FF2B5EF4-FFF2-40B4-BE49-F238E27FC236}">
                  <a16:creationId xmlns:a16="http://schemas.microsoft.com/office/drawing/2014/main" id="{42EB7126-46A4-F577-A9E3-876FA1225E7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9410864" y="1596795"/>
              <a:ext cx="396000" cy="396000"/>
            </a:xfrm>
            <a:prstGeom prst="rect">
              <a:avLst/>
            </a:prstGeom>
          </p:spPr>
        </p:pic>
        <p:sp>
          <p:nvSpPr>
            <p:cNvPr id="12" name="Textfeld 11">
              <a:extLst>
                <a:ext uri="{FF2B5EF4-FFF2-40B4-BE49-F238E27FC236}">
                  <a16:creationId xmlns:a16="http://schemas.microsoft.com/office/drawing/2014/main" id="{E203C0CF-8521-07B2-85A7-B43C0888F4F7}"/>
                </a:ext>
              </a:extLst>
            </p:cNvPr>
            <p:cNvSpPr txBox="1"/>
            <p:nvPr/>
          </p:nvSpPr>
          <p:spPr>
            <a:xfrm>
              <a:off x="9194964" y="1968556"/>
              <a:ext cx="807008" cy="2492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R="0" algn="ctr" defTabSz="914400" rtl="0" eaLnBrk="1" fontAlgn="auto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0"/>
                </a:spcAft>
                <a:buClr>
                  <a:srgbClr val="009EE0"/>
                </a:buClr>
                <a:buSzTx/>
                <a:tabLst/>
              </a:pPr>
              <a:r>
                <a:rPr kumimoji="0" lang="de-DE" sz="900" b="0" i="0" u="none" strike="noStrike" kern="1200" cap="none" spc="0" normalizeH="0" baseline="0" noProof="0">
                  <a:ln>
                    <a:noFill/>
                  </a:ln>
                  <a:solidFill>
                    <a:srgbClr val="003D6A"/>
                  </a:solidFill>
                  <a:effectLst/>
                  <a:uLnTx/>
                  <a:uFillTx/>
                  <a:ea typeface="+mn-ea"/>
                  <a:cs typeface="+mn-cs"/>
                </a:rPr>
                <a:t>HIGH</a:t>
              </a:r>
              <a:br>
                <a:rPr kumimoji="0" lang="de-DE" sz="900" b="0" i="0" u="none" strike="noStrike" kern="1200" cap="none" spc="0" normalizeH="0" baseline="0" noProof="0">
                  <a:ln>
                    <a:noFill/>
                  </a:ln>
                  <a:solidFill>
                    <a:srgbClr val="003D6A"/>
                  </a:solidFill>
                  <a:effectLst/>
                  <a:uLnTx/>
                  <a:uFillTx/>
                  <a:ea typeface="+mn-ea"/>
                  <a:cs typeface="+mn-cs"/>
                </a:rPr>
              </a:br>
              <a:r>
                <a:rPr kumimoji="0" lang="de-DE" sz="900" b="0" i="0" u="none" strike="noStrike" kern="1200" cap="none" spc="0" normalizeH="0" baseline="0" noProof="0">
                  <a:ln>
                    <a:noFill/>
                  </a:ln>
                  <a:solidFill>
                    <a:srgbClr val="003D6A"/>
                  </a:solidFill>
                  <a:effectLst/>
                  <a:uLnTx/>
                  <a:uFillTx/>
                  <a:ea typeface="+mn-ea"/>
                  <a:cs typeface="+mn-cs"/>
                </a:rPr>
                <a:t>PRECISION</a:t>
              </a:r>
            </a:p>
          </p:txBody>
        </p:sp>
      </p:grpSp>
      <p:grpSp>
        <p:nvGrpSpPr>
          <p:cNvPr id="16" name="Gruppieren 15">
            <a:extLst>
              <a:ext uri="{FF2B5EF4-FFF2-40B4-BE49-F238E27FC236}">
                <a16:creationId xmlns:a16="http://schemas.microsoft.com/office/drawing/2014/main" id="{04640312-6628-F5B9-7AFA-7063C29741F7}"/>
              </a:ext>
            </a:extLst>
          </p:cNvPr>
          <p:cNvGrpSpPr/>
          <p:nvPr/>
        </p:nvGrpSpPr>
        <p:grpSpPr>
          <a:xfrm>
            <a:off x="5993417" y="6087409"/>
            <a:ext cx="807008" cy="618803"/>
            <a:chOff x="6000454" y="1601631"/>
            <a:chExt cx="807008" cy="618803"/>
          </a:xfrm>
        </p:grpSpPr>
        <p:pic>
          <p:nvPicPr>
            <p:cNvPr id="17" name="Grafik 16" descr="Muskulöser Arm mit einfarbiger Füllung">
              <a:extLst>
                <a:ext uri="{FF2B5EF4-FFF2-40B4-BE49-F238E27FC236}">
                  <a16:creationId xmlns:a16="http://schemas.microsoft.com/office/drawing/2014/main" id="{B1CBD479-E787-F56D-276F-0A45A1A873A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6208414" y="1601631"/>
              <a:ext cx="396000" cy="396000"/>
            </a:xfrm>
            <a:prstGeom prst="rect">
              <a:avLst/>
            </a:prstGeom>
          </p:spPr>
        </p:pic>
        <p:sp>
          <p:nvSpPr>
            <p:cNvPr id="18" name="Textfeld 17">
              <a:extLst>
                <a:ext uri="{FF2B5EF4-FFF2-40B4-BE49-F238E27FC236}">
                  <a16:creationId xmlns:a16="http://schemas.microsoft.com/office/drawing/2014/main" id="{A6683B9D-CB20-D2E8-DE9C-B67DA8849FDC}"/>
                </a:ext>
              </a:extLst>
            </p:cNvPr>
            <p:cNvSpPr txBox="1"/>
            <p:nvPr/>
          </p:nvSpPr>
          <p:spPr>
            <a:xfrm>
              <a:off x="6000454" y="1971135"/>
              <a:ext cx="807008" cy="2492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R="0" algn="ctr" defTabSz="914400" rtl="0" eaLnBrk="1" fontAlgn="auto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0"/>
                </a:spcAft>
                <a:buClr>
                  <a:srgbClr val="009EE0"/>
                </a:buClr>
                <a:buSzTx/>
                <a:tabLst/>
              </a:pPr>
              <a:r>
                <a:rPr kumimoji="0" lang="de-DE" sz="900" b="0" i="0" u="none" strike="noStrike" kern="1200" cap="none" spc="0" normalizeH="0" baseline="0" noProof="0">
                  <a:ln>
                    <a:noFill/>
                  </a:ln>
                  <a:solidFill>
                    <a:srgbClr val="003D6A"/>
                  </a:solidFill>
                  <a:effectLst/>
                  <a:uLnTx/>
                  <a:uFillTx/>
                  <a:ea typeface="+mn-ea"/>
                  <a:cs typeface="+mn-cs"/>
                </a:rPr>
                <a:t>LOW WEAR</a:t>
              </a:r>
              <a:br>
                <a:rPr lang="de-DE" sz="900">
                  <a:solidFill>
                    <a:srgbClr val="003D6A"/>
                  </a:solidFill>
                </a:rPr>
              </a:br>
              <a:r>
                <a:rPr kumimoji="0" lang="de-DE" sz="900" b="0" i="0" u="none" strike="noStrike" kern="1200" cap="none" spc="0" normalizeH="0" baseline="0" noProof="0">
                  <a:ln>
                    <a:noFill/>
                  </a:ln>
                  <a:solidFill>
                    <a:srgbClr val="003D6A"/>
                  </a:solidFill>
                  <a:effectLst/>
                  <a:uLnTx/>
                  <a:uFillTx/>
                  <a:ea typeface="+mn-ea"/>
                  <a:cs typeface="+mn-cs"/>
                </a:rPr>
                <a:t>AND TEAR</a:t>
              </a:r>
            </a:p>
          </p:txBody>
        </p:sp>
      </p:grpSp>
      <p:grpSp>
        <p:nvGrpSpPr>
          <p:cNvPr id="19" name="Gruppieren 18">
            <a:extLst>
              <a:ext uri="{FF2B5EF4-FFF2-40B4-BE49-F238E27FC236}">
                <a16:creationId xmlns:a16="http://schemas.microsoft.com/office/drawing/2014/main" id="{6896F292-3E7C-6D45-31B7-0B3E35DC3BB0}"/>
              </a:ext>
            </a:extLst>
          </p:cNvPr>
          <p:cNvGrpSpPr/>
          <p:nvPr/>
        </p:nvGrpSpPr>
        <p:grpSpPr>
          <a:xfrm>
            <a:off x="407955" y="6106151"/>
            <a:ext cx="807008" cy="480439"/>
            <a:chOff x="6565958" y="2859010"/>
            <a:chExt cx="807008" cy="480439"/>
          </a:xfrm>
        </p:grpSpPr>
        <p:sp>
          <p:nvSpPr>
            <p:cNvPr id="20" name="Kreis: nicht ausgefüllt 19">
              <a:extLst>
                <a:ext uri="{FF2B5EF4-FFF2-40B4-BE49-F238E27FC236}">
                  <a16:creationId xmlns:a16="http://schemas.microsoft.com/office/drawing/2014/main" id="{02904C43-93F8-CB43-6B10-3F3553B9B86B}"/>
                </a:ext>
              </a:extLst>
            </p:cNvPr>
            <p:cNvSpPr/>
            <p:nvPr/>
          </p:nvSpPr>
          <p:spPr>
            <a:xfrm>
              <a:off x="6807462" y="2859010"/>
              <a:ext cx="324000" cy="324000"/>
            </a:xfrm>
            <a:prstGeom prst="donut">
              <a:avLst>
                <a:gd name="adj" fmla="val 7959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tx1"/>
                </a:solidFill>
              </a:endParaRPr>
            </a:p>
          </p:txBody>
        </p:sp>
        <p:sp>
          <p:nvSpPr>
            <p:cNvPr id="21" name="Textfeld 20">
              <a:extLst>
                <a:ext uri="{FF2B5EF4-FFF2-40B4-BE49-F238E27FC236}">
                  <a16:creationId xmlns:a16="http://schemas.microsoft.com/office/drawing/2014/main" id="{90CACFA3-50DD-19F1-9435-F5D4F5794341}"/>
                </a:ext>
              </a:extLst>
            </p:cNvPr>
            <p:cNvSpPr txBox="1"/>
            <p:nvPr/>
          </p:nvSpPr>
          <p:spPr>
            <a:xfrm>
              <a:off x="6565958" y="3214799"/>
              <a:ext cx="807008" cy="12465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R="0" algn="ctr" defTabSz="914400" rtl="0" eaLnBrk="1" fontAlgn="auto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0"/>
                </a:spcAft>
                <a:buClr>
                  <a:srgbClr val="009EE0"/>
                </a:buClr>
                <a:buSzTx/>
                <a:tabLst/>
              </a:pPr>
              <a:r>
                <a:rPr kumimoji="0" lang="de-DE" sz="900" b="0" i="0" u="none" strike="noStrike" kern="1200" cap="none" spc="0" normalizeH="0" baseline="0" noProof="0">
                  <a:ln>
                    <a:noFill/>
                  </a:ln>
                  <a:solidFill>
                    <a:srgbClr val="003D6A"/>
                  </a:solidFill>
                  <a:effectLst/>
                  <a:uLnTx/>
                  <a:uFillTx/>
                  <a:ea typeface="+mn-ea"/>
                  <a:cs typeface="+mn-cs"/>
                </a:rPr>
                <a:t>THIN-WALLED</a:t>
              </a:r>
            </a:p>
          </p:txBody>
        </p:sp>
      </p:grpSp>
      <p:grpSp>
        <p:nvGrpSpPr>
          <p:cNvPr id="22" name="Gruppieren 21">
            <a:extLst>
              <a:ext uri="{FF2B5EF4-FFF2-40B4-BE49-F238E27FC236}">
                <a16:creationId xmlns:a16="http://schemas.microsoft.com/office/drawing/2014/main" id="{06AA8A0D-B9D1-39D1-192C-2F7EECFF99F5}"/>
              </a:ext>
            </a:extLst>
          </p:cNvPr>
          <p:cNvGrpSpPr/>
          <p:nvPr/>
        </p:nvGrpSpPr>
        <p:grpSpPr>
          <a:xfrm>
            <a:off x="1251648" y="6075729"/>
            <a:ext cx="807008" cy="635246"/>
            <a:chOff x="7295809" y="2826273"/>
            <a:chExt cx="807008" cy="635246"/>
          </a:xfrm>
        </p:grpSpPr>
        <p:pic>
          <p:nvPicPr>
            <p:cNvPr id="23" name="Grafik 22" descr="Glücksspielchips Silhouette">
              <a:extLst>
                <a:ext uri="{FF2B5EF4-FFF2-40B4-BE49-F238E27FC236}">
                  <a16:creationId xmlns:a16="http://schemas.microsoft.com/office/drawing/2014/main" id="{3D677211-F223-595A-B256-B7BF8CBBA15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7501313" y="2826273"/>
              <a:ext cx="396000" cy="396000"/>
            </a:xfrm>
            <a:prstGeom prst="rect">
              <a:avLst/>
            </a:prstGeom>
          </p:spPr>
        </p:pic>
        <p:sp>
          <p:nvSpPr>
            <p:cNvPr id="24" name="Textfeld 23">
              <a:extLst>
                <a:ext uri="{FF2B5EF4-FFF2-40B4-BE49-F238E27FC236}">
                  <a16:creationId xmlns:a16="http://schemas.microsoft.com/office/drawing/2014/main" id="{480584D8-9E15-8E40-C4AC-EE016BF41340}"/>
                </a:ext>
              </a:extLst>
            </p:cNvPr>
            <p:cNvSpPr txBox="1"/>
            <p:nvPr/>
          </p:nvSpPr>
          <p:spPr>
            <a:xfrm>
              <a:off x="7295809" y="3212220"/>
              <a:ext cx="807008" cy="2492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R="0" algn="ctr" defTabSz="914400" rtl="0" eaLnBrk="1" fontAlgn="auto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0"/>
                </a:spcAft>
                <a:buClr>
                  <a:srgbClr val="009EE0"/>
                </a:buClr>
                <a:buSzTx/>
                <a:tabLst/>
              </a:pPr>
              <a:r>
                <a:rPr kumimoji="0" lang="de-DE" sz="900" b="0" i="0" u="none" strike="noStrike" kern="1200" cap="none" spc="0" normalizeH="0" baseline="0" noProof="0">
                  <a:ln>
                    <a:noFill/>
                  </a:ln>
                  <a:solidFill>
                    <a:srgbClr val="003D6A"/>
                  </a:solidFill>
                  <a:effectLst/>
                  <a:uLnTx/>
                  <a:uFillTx/>
                  <a:ea typeface="+mn-ea"/>
                  <a:cs typeface="+mn-cs"/>
                </a:rPr>
                <a:t>COMPLEX GEOMETRY</a:t>
              </a:r>
            </a:p>
          </p:txBody>
        </p:sp>
      </p:grp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6992EDC6-366E-C491-7D94-D008ED4D69B5}"/>
              </a:ext>
            </a:extLst>
          </p:cNvPr>
          <p:cNvGrpSpPr/>
          <p:nvPr/>
        </p:nvGrpSpPr>
        <p:grpSpPr>
          <a:xfrm>
            <a:off x="3015875" y="6078016"/>
            <a:ext cx="807008" cy="645977"/>
            <a:chOff x="3923120" y="3907588"/>
            <a:chExt cx="807008" cy="645977"/>
          </a:xfrm>
        </p:grpSpPr>
        <p:pic>
          <p:nvPicPr>
            <p:cNvPr id="4" name="Grafik 3" descr="Ein Bild, das Screenshot, Reihe, Diagramm, Rechteck enthält.&#10;&#10;Beschreibung automatisch generiert.">
              <a:extLst>
                <a:ext uri="{FF2B5EF4-FFF2-40B4-BE49-F238E27FC236}">
                  <a16:creationId xmlns:a16="http://schemas.microsoft.com/office/drawing/2014/main" id="{62B04A2A-8C50-0C55-D911-3E9D0B5FB30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4151655" y="3907588"/>
              <a:ext cx="349938" cy="504000"/>
            </a:xfrm>
            <a:prstGeom prst="rect">
              <a:avLst/>
            </a:prstGeom>
          </p:spPr>
        </p:pic>
        <p:sp>
          <p:nvSpPr>
            <p:cNvPr id="14" name="Textfeld 13">
              <a:extLst>
                <a:ext uri="{FF2B5EF4-FFF2-40B4-BE49-F238E27FC236}">
                  <a16:creationId xmlns:a16="http://schemas.microsoft.com/office/drawing/2014/main" id="{19E1A709-F74F-7985-02CF-3C800004007C}"/>
                </a:ext>
              </a:extLst>
            </p:cNvPr>
            <p:cNvSpPr txBox="1"/>
            <p:nvPr/>
          </p:nvSpPr>
          <p:spPr>
            <a:xfrm>
              <a:off x="3923120" y="4428915"/>
              <a:ext cx="807008" cy="12465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R="0" algn="ctr" defTabSz="914400" rtl="0" eaLnBrk="1" fontAlgn="auto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0"/>
                </a:spcAft>
                <a:buClr>
                  <a:srgbClr val="009EE0"/>
                </a:buClr>
                <a:buSzTx/>
                <a:tabLst/>
              </a:pPr>
              <a:r>
                <a:rPr kumimoji="0" lang="de-DE" sz="900" b="0" i="0" u="none" strike="noStrike" kern="1200" cap="none" spc="0" normalizeH="0" baseline="0" noProof="0">
                  <a:ln>
                    <a:noFill/>
                  </a:ln>
                  <a:solidFill>
                    <a:srgbClr val="003D6A"/>
                  </a:solidFill>
                  <a:effectLst/>
                  <a:uLnTx/>
                  <a:uFillTx/>
                  <a:ea typeface="+mn-ea"/>
                  <a:cs typeface="+mn-cs"/>
                </a:rPr>
                <a:t>TURNING</a:t>
              </a: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E5FA0CBB-D03C-D9FC-1861-1EBBF0D7232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679622" y="1302609"/>
            <a:ext cx="8629135" cy="4808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490248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207E53-E236-8CBD-9734-3D31EC24B4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F5BC880D-3EB5-29BD-195E-D03769F2AD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1188" y="619107"/>
            <a:ext cx="9391338" cy="1020318"/>
          </a:xfrm>
        </p:spPr>
        <p:txBody>
          <a:bodyPr/>
          <a:lstStyle/>
          <a:p>
            <a:r>
              <a:rPr lang="de-DE">
                <a:latin typeface="Fago Pro"/>
              </a:rPr>
              <a:t>Pendelbacken und Auflagestern</a:t>
            </a:r>
            <a:br>
              <a:rPr lang="de-DE">
                <a:latin typeface="Fago Pro"/>
              </a:rPr>
            </a:br>
            <a:r>
              <a:rPr lang="de-DE" sz="2400" b="0">
                <a:latin typeface="Fago Pro"/>
              </a:rPr>
              <a:t>Spannen von Schiebermuffen</a:t>
            </a:r>
            <a:endParaRPr lang="de-DE" b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2485725E-3840-5CE0-109B-9A0AC09A08E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 vert="horz" lIns="0" tIns="0" rIns="0" bIns="0" rtlCol="0" anchor="t">
            <a:noAutofit/>
          </a:bodyPr>
          <a:lstStyle/>
          <a:p>
            <a:r>
              <a:rPr lang="de-DE">
                <a:latin typeface="Fago Pro"/>
              </a:rPr>
              <a:t>SCHUNK Engineering</a:t>
            </a:r>
            <a:endParaRPr lang="en-US"/>
          </a:p>
        </p:txBody>
      </p:sp>
      <p:sp>
        <p:nvSpPr>
          <p:cNvPr id="102" name="Foliennummernplatzhalter 2">
            <a:extLst>
              <a:ext uri="{FF2B5EF4-FFF2-40B4-BE49-F238E27FC236}">
                <a16:creationId xmlns:a16="http://schemas.microsoft.com/office/drawing/2014/main" id="{F7B97C6D-81A9-79A6-3553-FD077EC87F7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244942" y="6384353"/>
            <a:ext cx="612095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F7D4EC-FAF2-48D2-B8E5-457915FC50F3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 panose="02000506040000020004" pitchFamily="50" charset="0"/>
              <a:ea typeface="+mn-ea"/>
              <a:cs typeface="+mn-cs"/>
            </a:endParaRPr>
          </a:p>
        </p:txBody>
      </p:sp>
      <p:sp>
        <p:nvSpPr>
          <p:cNvPr id="95" name="Textfeld 94">
            <a:extLst>
              <a:ext uri="{FF2B5EF4-FFF2-40B4-BE49-F238E27FC236}">
                <a16:creationId xmlns:a16="http://schemas.microsoft.com/office/drawing/2014/main" id="{497335BC-77D6-9D59-9A3C-3FCFAA25389A}"/>
              </a:ext>
            </a:extLst>
          </p:cNvPr>
          <p:cNvSpPr txBox="1"/>
          <p:nvPr/>
        </p:nvSpPr>
        <p:spPr>
          <a:xfrm>
            <a:off x="7028329" y="1598437"/>
            <a:ext cx="5135051" cy="526297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2900" indent="-342900"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defRPr/>
            </a:pPr>
            <a:r>
              <a:rPr lang="de-DE" sz="2000" b="1">
                <a:solidFill>
                  <a:srgbClr val="003D6A"/>
                </a:solidFill>
                <a:latin typeface="Fago Pro"/>
              </a:rPr>
              <a:t>Anschlag mit Pendelfunktion</a:t>
            </a:r>
            <a:br>
              <a:rPr lang="de-DE" sz="20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Fago Pro"/>
              </a:rPr>
            </a:br>
            <a:r>
              <a:rPr lang="de-DE" sz="1600">
                <a:solidFill>
                  <a:srgbClr val="003D6A"/>
                </a:solidFill>
                <a:latin typeface="Fago Pro"/>
              </a:rPr>
              <a:t>Ausgleich von Planlauffehlern</a:t>
            </a:r>
          </a:p>
          <a:p>
            <a:pPr marL="342900" indent="-342900"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defRPr/>
            </a:pPr>
            <a:endParaRPr lang="de-DE" sz="1600">
              <a:solidFill>
                <a:srgbClr val="003D6A"/>
              </a:solidFill>
              <a:latin typeface="Fago Pro"/>
            </a:endParaRPr>
          </a:p>
          <a:p>
            <a:pPr marL="342900" indent="-342900"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defRPr/>
            </a:pPr>
            <a:r>
              <a:rPr lang="de-DE" sz="2000" b="1">
                <a:solidFill>
                  <a:srgbClr val="003D6A"/>
                </a:solidFill>
                <a:latin typeface="Fago Pro"/>
              </a:rPr>
              <a:t>Ideal für dünnwandige Werkstücke</a:t>
            </a:r>
            <a:br>
              <a:rPr lang="de-DE" sz="2000" b="1">
                <a:solidFill>
                  <a:srgbClr val="003D6A"/>
                </a:solidFill>
                <a:latin typeface="Fago Pro"/>
              </a:rPr>
            </a:br>
            <a:r>
              <a:rPr lang="de-DE" sz="1600">
                <a:solidFill>
                  <a:srgbClr val="003D6A"/>
                </a:solidFill>
                <a:latin typeface="Fago Pro"/>
              </a:rPr>
              <a:t>Deutlicher Verringerung der Werkstoffdeformation durch gleichmäßig verteilte Spannstellen</a:t>
            </a:r>
            <a:endParaRPr lang="de-DE" sz="1400">
              <a:solidFill>
                <a:srgbClr val="003D6A"/>
              </a:solidFill>
              <a:latin typeface="Fago Pro"/>
            </a:endParaRPr>
          </a:p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EE0"/>
              </a:buClr>
              <a:buSzPct val="100000"/>
              <a:buNone/>
              <a:tabLst/>
              <a:defRPr/>
            </a:pPr>
            <a:endParaRPr lang="de-DE" sz="2000" b="1" i="0" u="none" strike="noStrike" kern="1200" cap="none" spc="0" normalizeH="0" baseline="0" noProof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/>
            </a:endParaRPr>
          </a:p>
          <a:p>
            <a:pPr marL="342900" indent="-342900"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defRPr/>
            </a:pPr>
            <a:r>
              <a:rPr lang="de-DE" sz="2000" b="1">
                <a:solidFill>
                  <a:srgbClr val="003D6A"/>
                </a:solidFill>
                <a:latin typeface="Fago Pro"/>
              </a:rPr>
              <a:t>Integrierte Bauteilabfrage</a:t>
            </a:r>
            <a:br>
              <a:rPr lang="de-DE" sz="20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Fago Pro"/>
              </a:rPr>
            </a:br>
            <a:r>
              <a:rPr lang="de-DE" sz="1600">
                <a:solidFill>
                  <a:srgbClr val="003D6A"/>
                </a:solidFill>
                <a:latin typeface="Fago Pro"/>
              </a:rPr>
              <a:t>Bohrungen für Luftabfrage im Auflagestern</a:t>
            </a:r>
            <a:endParaRPr lang="de-DE" sz="1600" b="1" i="0" u="none" strike="noStrike" kern="1200" cap="none" spc="0" normalizeH="0" baseline="0" noProof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/>
            </a:endParaRPr>
          </a:p>
          <a:p>
            <a:pPr>
              <a:buClr>
                <a:srgbClr val="009EE0"/>
              </a:buClr>
              <a:buSzPct val="100000"/>
              <a:defRPr/>
            </a:pPr>
            <a:endParaRPr lang="de-DE" sz="2000" b="1">
              <a:solidFill>
                <a:srgbClr val="003D6A"/>
              </a:solidFill>
              <a:latin typeface="Fago Pro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tabLst/>
              <a:defRPr/>
            </a:pPr>
            <a:r>
              <a:rPr lang="de-DE" sz="2000" b="1">
                <a:solidFill>
                  <a:srgbClr val="003D6A"/>
                </a:solidFill>
                <a:latin typeface="Fago Pro"/>
              </a:rPr>
              <a:t>Lange Lebensdauer der Backen</a:t>
            </a:r>
            <a:br>
              <a:rPr lang="de-DE" sz="20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Fago Pro"/>
              </a:rPr>
            </a:br>
            <a:r>
              <a:rPr lang="de-DE" sz="1600">
                <a:solidFill>
                  <a:srgbClr val="003D6A"/>
                </a:solidFill>
                <a:latin typeface="Fago Pro"/>
              </a:rPr>
              <a:t>Durch wechselbare Spanneinsätze</a:t>
            </a:r>
            <a:endParaRPr lang="de-DE" sz="1600" b="0" i="0" u="none" strike="noStrike" kern="1200" cap="none" spc="0" normalizeH="0" baseline="0" noProof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tabLst/>
              <a:defRPr/>
            </a:pPr>
            <a:endParaRPr kumimoji="0" lang="de-DE" sz="1600" b="0" i="0" u="none" strike="noStrike" kern="1200" cap="none" spc="0" normalizeH="0" baseline="0" noProof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tabLst/>
              <a:defRPr/>
            </a:pPr>
            <a:r>
              <a:rPr lang="de-DE" sz="2000" b="1">
                <a:solidFill>
                  <a:srgbClr val="003D6A"/>
                </a:solidFill>
                <a:latin typeface="Fago Pro"/>
              </a:rPr>
              <a:t>Kompetentes</a:t>
            </a:r>
            <a:r>
              <a:rPr kumimoji="0" lang="de-DE" sz="2000" b="1" i="0" u="none" strike="noStrike" kern="1200" cap="none" spc="0" normalizeH="0" baseline="0" noProof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 Projektierungsteam</a:t>
            </a:r>
            <a:br>
              <a:rPr lang="de-DE" sz="20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Fago Pro"/>
              </a:rPr>
            </a:br>
            <a:r>
              <a:rPr kumimoji="0" lang="de-DE" sz="1600" b="0" i="0" u="none" strike="noStrike" kern="1200" cap="none" spc="0" normalizeH="0" baseline="0" noProof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Auslegung, Konstruktion und Montage durch SCHUNK</a:t>
            </a:r>
          </a:p>
          <a:p>
            <a:pPr>
              <a:buClr>
                <a:srgbClr val="009EE0"/>
              </a:buClr>
              <a:buSzPct val="100000"/>
              <a:defRPr/>
            </a:pPr>
            <a:endParaRPr lang="de-DE" sz="1600">
              <a:solidFill>
                <a:srgbClr val="003D6A"/>
              </a:solidFill>
              <a:latin typeface="Fago Pro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tabLst/>
              <a:defRPr/>
            </a:pPr>
            <a:endParaRPr kumimoji="0" lang="de-DE" sz="1600" b="0" i="0" u="none" strike="noStrike" kern="1200" cap="none" spc="0" normalizeH="0" baseline="0" noProof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tabLst/>
              <a:defRPr/>
            </a:pPr>
            <a:endParaRPr kumimoji="0" lang="de-DE" sz="2000" b="0" i="0" u="none" strike="noStrike" kern="1200" cap="none" spc="0" normalizeH="0" baseline="0" noProof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/>
              <a:ea typeface="+mn-ea"/>
              <a:cs typeface="+mn-cs"/>
            </a:endParaRPr>
          </a:p>
        </p:txBody>
      </p:sp>
      <p:grpSp>
        <p:nvGrpSpPr>
          <p:cNvPr id="66" name="Gruppieren 65">
            <a:extLst>
              <a:ext uri="{FF2B5EF4-FFF2-40B4-BE49-F238E27FC236}">
                <a16:creationId xmlns:a16="http://schemas.microsoft.com/office/drawing/2014/main" id="{2B68C5EE-0262-0797-1974-267DF0D6A628}"/>
              </a:ext>
            </a:extLst>
          </p:cNvPr>
          <p:cNvGrpSpPr/>
          <p:nvPr/>
        </p:nvGrpSpPr>
        <p:grpSpPr>
          <a:xfrm>
            <a:off x="264292" y="5794124"/>
            <a:ext cx="1920000" cy="960002"/>
            <a:chOff x="30192" y="3612786"/>
            <a:chExt cx="1440000" cy="720000"/>
          </a:xfrm>
        </p:grpSpPr>
        <p:sp>
          <p:nvSpPr>
            <p:cNvPr id="79" name="Textfeld 78">
              <a:extLst>
                <a:ext uri="{FF2B5EF4-FFF2-40B4-BE49-F238E27FC236}">
                  <a16:creationId xmlns:a16="http://schemas.microsoft.com/office/drawing/2014/main" id="{B179AB89-0EB3-9B27-01D3-7F7FB8EFA960}"/>
                </a:ext>
              </a:extLst>
            </p:cNvPr>
            <p:cNvSpPr txBox="1"/>
            <p:nvPr/>
          </p:nvSpPr>
          <p:spPr>
            <a:xfrm>
              <a:off x="30192" y="3631591"/>
              <a:ext cx="1440000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400" b="0" i="0" u="none" strike="noStrike" kern="1200" cap="none" spc="0" normalizeH="0" baseline="0" noProof="0">
                  <a:ln>
                    <a:noFill/>
                  </a:ln>
                  <a:solidFill>
                    <a:srgbClr val="00446B"/>
                  </a:solidFill>
                  <a:effectLst/>
                  <a:uLnTx/>
                  <a:uFillTx/>
                  <a:latin typeface="Fago Pro"/>
                  <a:ea typeface="+mn-ea"/>
                  <a:cs typeface="+mn-cs"/>
                </a:rPr>
                <a:t>TYPICAL PRODUCTS</a:t>
              </a:r>
            </a:p>
          </p:txBody>
        </p:sp>
        <p:sp>
          <p:nvSpPr>
            <p:cNvPr id="80" name="Rechteck 79">
              <a:extLst>
                <a:ext uri="{FF2B5EF4-FFF2-40B4-BE49-F238E27FC236}">
                  <a16:creationId xmlns:a16="http://schemas.microsoft.com/office/drawing/2014/main" id="{6BD98E58-CEFC-6AC9-03F4-2DADA5FC21B6}"/>
                </a:ext>
              </a:extLst>
            </p:cNvPr>
            <p:cNvSpPr/>
            <p:nvPr/>
          </p:nvSpPr>
          <p:spPr>
            <a:xfrm>
              <a:off x="30192" y="3612786"/>
              <a:ext cx="1440000" cy="720000"/>
            </a:xfrm>
            <a:prstGeom prst="rect">
              <a:avLst/>
            </a:prstGeom>
            <a:noFill/>
            <a:ln w="9525">
              <a:solidFill>
                <a:srgbClr val="003C6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/>
                <a:ea typeface="+mn-ea"/>
                <a:cs typeface="+mn-cs"/>
              </a:endParaRPr>
            </a:p>
          </p:txBody>
        </p:sp>
      </p:grpSp>
      <p:grpSp>
        <p:nvGrpSpPr>
          <p:cNvPr id="71" name="Gruppieren 70">
            <a:extLst>
              <a:ext uri="{FF2B5EF4-FFF2-40B4-BE49-F238E27FC236}">
                <a16:creationId xmlns:a16="http://schemas.microsoft.com/office/drawing/2014/main" id="{026FCED3-463C-9AD1-D7A2-C5D64FC18088}"/>
              </a:ext>
            </a:extLst>
          </p:cNvPr>
          <p:cNvGrpSpPr/>
          <p:nvPr/>
        </p:nvGrpSpPr>
        <p:grpSpPr>
          <a:xfrm>
            <a:off x="2324226" y="5794112"/>
            <a:ext cx="2160000" cy="960000"/>
            <a:chOff x="1512203" y="3612787"/>
            <a:chExt cx="1620000" cy="720000"/>
          </a:xfrm>
        </p:grpSpPr>
        <p:sp>
          <p:nvSpPr>
            <p:cNvPr id="91" name="Textfeld 90">
              <a:extLst>
                <a:ext uri="{FF2B5EF4-FFF2-40B4-BE49-F238E27FC236}">
                  <a16:creationId xmlns:a16="http://schemas.microsoft.com/office/drawing/2014/main" id="{82437EE3-0D55-A943-7775-2565103457EF}"/>
                </a:ext>
              </a:extLst>
            </p:cNvPr>
            <p:cNvSpPr txBox="1"/>
            <p:nvPr/>
          </p:nvSpPr>
          <p:spPr>
            <a:xfrm>
              <a:off x="1528540" y="3631593"/>
              <a:ext cx="1603663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400" b="0" i="0" u="none" strike="noStrike" kern="1200" cap="none" spc="0" normalizeH="0" baseline="0" noProof="0">
                  <a:ln>
                    <a:noFill/>
                  </a:ln>
                  <a:solidFill>
                    <a:srgbClr val="00446B"/>
                  </a:solidFill>
                  <a:effectLst/>
                  <a:uLnTx/>
                  <a:uFillTx/>
                  <a:latin typeface="Fago Pro"/>
                  <a:ea typeface="+mn-ea"/>
                  <a:cs typeface="+mn-cs"/>
                </a:rPr>
                <a:t>TYPICAL PROCESS</a:t>
              </a:r>
            </a:p>
          </p:txBody>
        </p:sp>
        <p:sp>
          <p:nvSpPr>
            <p:cNvPr id="100" name="Rechteck 99">
              <a:extLst>
                <a:ext uri="{FF2B5EF4-FFF2-40B4-BE49-F238E27FC236}">
                  <a16:creationId xmlns:a16="http://schemas.microsoft.com/office/drawing/2014/main" id="{BC88C5F9-C449-7F99-DEE9-C0EBA251A195}"/>
                </a:ext>
              </a:extLst>
            </p:cNvPr>
            <p:cNvSpPr/>
            <p:nvPr/>
          </p:nvSpPr>
          <p:spPr>
            <a:xfrm>
              <a:off x="1512203" y="3612787"/>
              <a:ext cx="1620000" cy="720000"/>
            </a:xfrm>
            <a:prstGeom prst="rect">
              <a:avLst/>
            </a:prstGeom>
            <a:noFill/>
            <a:ln w="9525">
              <a:solidFill>
                <a:srgbClr val="003C6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/>
                <a:ea typeface="+mn-ea"/>
                <a:cs typeface="+mn-cs"/>
              </a:endParaRPr>
            </a:p>
          </p:txBody>
        </p:sp>
      </p:grpSp>
      <p:grpSp>
        <p:nvGrpSpPr>
          <p:cNvPr id="107" name="Gruppieren 106">
            <a:extLst>
              <a:ext uri="{FF2B5EF4-FFF2-40B4-BE49-F238E27FC236}">
                <a16:creationId xmlns:a16="http://schemas.microsoft.com/office/drawing/2014/main" id="{CD71204F-79D9-F9B6-3DA7-29A7DED08ABD}"/>
              </a:ext>
            </a:extLst>
          </p:cNvPr>
          <p:cNvGrpSpPr/>
          <p:nvPr/>
        </p:nvGrpSpPr>
        <p:grpSpPr>
          <a:xfrm>
            <a:off x="4640424" y="5794112"/>
            <a:ext cx="2160000" cy="960000"/>
            <a:chOff x="1528539" y="3612787"/>
            <a:chExt cx="1620001" cy="720000"/>
          </a:xfrm>
        </p:grpSpPr>
        <p:sp>
          <p:nvSpPr>
            <p:cNvPr id="117" name="Textfeld 116">
              <a:extLst>
                <a:ext uri="{FF2B5EF4-FFF2-40B4-BE49-F238E27FC236}">
                  <a16:creationId xmlns:a16="http://schemas.microsoft.com/office/drawing/2014/main" id="{9D8E790C-7731-5737-0CF7-357E270F7D8E}"/>
                </a:ext>
              </a:extLst>
            </p:cNvPr>
            <p:cNvSpPr txBox="1"/>
            <p:nvPr/>
          </p:nvSpPr>
          <p:spPr>
            <a:xfrm>
              <a:off x="1528540" y="3631592"/>
              <a:ext cx="1620000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400" b="0" i="0" u="none" strike="noStrike" kern="1200" cap="none" spc="0" normalizeH="0" baseline="0" noProof="0">
                  <a:ln>
                    <a:noFill/>
                  </a:ln>
                  <a:solidFill>
                    <a:srgbClr val="00446B"/>
                  </a:solidFill>
                  <a:effectLst/>
                  <a:uLnTx/>
                  <a:uFillTx/>
                  <a:latin typeface="Fago Pro"/>
                  <a:ea typeface="+mn-ea"/>
                  <a:cs typeface="+mn-cs"/>
                </a:rPr>
                <a:t>REQUIREMENTS</a:t>
              </a:r>
              <a:endParaRPr kumimoji="0" lang="de-DE" sz="1000" b="0" i="0" u="none" strike="noStrike" kern="1200" cap="none" spc="0" normalizeH="0" baseline="0" noProof="0">
                <a:ln>
                  <a:noFill/>
                </a:ln>
                <a:solidFill>
                  <a:srgbClr val="00446B"/>
                </a:solidFill>
                <a:effectLst/>
                <a:uLnTx/>
                <a:uFillTx/>
                <a:latin typeface="Fago Pro"/>
                <a:ea typeface="+mn-ea"/>
                <a:cs typeface="+mn-cs"/>
              </a:endParaRPr>
            </a:p>
          </p:txBody>
        </p:sp>
        <p:sp>
          <p:nvSpPr>
            <p:cNvPr id="118" name="Rechteck 117">
              <a:extLst>
                <a:ext uri="{FF2B5EF4-FFF2-40B4-BE49-F238E27FC236}">
                  <a16:creationId xmlns:a16="http://schemas.microsoft.com/office/drawing/2014/main" id="{3F203F8D-8D02-FAB3-A326-AC63375C6989}"/>
                </a:ext>
              </a:extLst>
            </p:cNvPr>
            <p:cNvSpPr/>
            <p:nvPr/>
          </p:nvSpPr>
          <p:spPr>
            <a:xfrm>
              <a:off x="1528539" y="3612787"/>
              <a:ext cx="1620001" cy="720000"/>
            </a:xfrm>
            <a:prstGeom prst="rect">
              <a:avLst/>
            </a:prstGeom>
            <a:noFill/>
            <a:ln w="9525">
              <a:solidFill>
                <a:srgbClr val="003C6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/>
                <a:ea typeface="+mn-ea"/>
                <a:cs typeface="+mn-cs"/>
              </a:endParaRPr>
            </a:p>
          </p:txBody>
        </p:sp>
      </p:grpSp>
      <p:grpSp>
        <p:nvGrpSpPr>
          <p:cNvPr id="423" name="Gruppieren 422">
            <a:extLst>
              <a:ext uri="{FF2B5EF4-FFF2-40B4-BE49-F238E27FC236}">
                <a16:creationId xmlns:a16="http://schemas.microsoft.com/office/drawing/2014/main" id="{17F8CD9E-B89B-76C6-C02B-F8CAFE15E28E}"/>
              </a:ext>
            </a:extLst>
          </p:cNvPr>
          <p:cNvGrpSpPr/>
          <p:nvPr/>
        </p:nvGrpSpPr>
        <p:grpSpPr>
          <a:xfrm>
            <a:off x="7243004" y="6401005"/>
            <a:ext cx="1077130" cy="331820"/>
            <a:chOff x="30192" y="3612786"/>
            <a:chExt cx="1440000" cy="720000"/>
          </a:xfrm>
        </p:grpSpPr>
        <p:sp>
          <p:nvSpPr>
            <p:cNvPr id="424" name="Textfeld 423">
              <a:extLst>
                <a:ext uri="{FF2B5EF4-FFF2-40B4-BE49-F238E27FC236}">
                  <a16:creationId xmlns:a16="http://schemas.microsoft.com/office/drawing/2014/main" id="{63B2334C-18A9-4244-2050-75EF2947AA26}"/>
                </a:ext>
              </a:extLst>
            </p:cNvPr>
            <p:cNvSpPr txBox="1"/>
            <p:nvPr/>
          </p:nvSpPr>
          <p:spPr>
            <a:xfrm>
              <a:off x="30192" y="3631590"/>
              <a:ext cx="1440000" cy="667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400" b="0" i="0" u="none" strike="noStrike" kern="1200" cap="none" spc="0" normalizeH="0" baseline="0" noProof="0">
                  <a:ln>
                    <a:noFill/>
                  </a:ln>
                  <a:solidFill>
                    <a:srgbClr val="00446B"/>
                  </a:solidFill>
                  <a:effectLst/>
                  <a:uLnTx/>
                  <a:uFillTx/>
                  <a:latin typeface="Fago Pro"/>
                  <a:ea typeface="+mn-ea"/>
                  <a:cs typeface="+mn-cs"/>
                </a:rPr>
                <a:t>SCHUNK ID</a:t>
              </a:r>
            </a:p>
          </p:txBody>
        </p:sp>
        <p:sp>
          <p:nvSpPr>
            <p:cNvPr id="425" name="Rechteck 424">
              <a:extLst>
                <a:ext uri="{FF2B5EF4-FFF2-40B4-BE49-F238E27FC236}">
                  <a16:creationId xmlns:a16="http://schemas.microsoft.com/office/drawing/2014/main" id="{DB6DE13D-CB5C-2C69-30EA-9463EB63A464}"/>
                </a:ext>
              </a:extLst>
            </p:cNvPr>
            <p:cNvSpPr/>
            <p:nvPr/>
          </p:nvSpPr>
          <p:spPr>
            <a:xfrm>
              <a:off x="30192" y="3612786"/>
              <a:ext cx="1440000" cy="720000"/>
            </a:xfrm>
            <a:prstGeom prst="rect">
              <a:avLst/>
            </a:prstGeom>
            <a:noFill/>
            <a:ln w="9525">
              <a:solidFill>
                <a:srgbClr val="003C6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/>
                <a:ea typeface="+mn-ea"/>
                <a:cs typeface="+mn-cs"/>
              </a:endParaRPr>
            </a:p>
          </p:txBody>
        </p:sp>
      </p:grpSp>
      <p:sp>
        <p:nvSpPr>
          <p:cNvPr id="428" name="Rechteck 427">
            <a:extLst>
              <a:ext uri="{FF2B5EF4-FFF2-40B4-BE49-F238E27FC236}">
                <a16:creationId xmlns:a16="http://schemas.microsoft.com/office/drawing/2014/main" id="{092233A0-B811-A57C-BE90-FF71E588D2EB}"/>
              </a:ext>
            </a:extLst>
          </p:cNvPr>
          <p:cNvSpPr/>
          <p:nvPr/>
        </p:nvSpPr>
        <p:spPr>
          <a:xfrm>
            <a:off x="8390179" y="6401005"/>
            <a:ext cx="1713488" cy="331820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 w="952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600">
                <a:solidFill>
                  <a:schemeClr val="tx1"/>
                </a:solidFill>
              </a:rPr>
              <a:t>1525640</a:t>
            </a:r>
          </a:p>
        </p:txBody>
      </p:sp>
      <p:sp>
        <p:nvSpPr>
          <p:cNvPr id="2" name="AutoShape 2">
            <a:extLst>
              <a:ext uri="{FF2B5EF4-FFF2-40B4-BE49-F238E27FC236}">
                <a16:creationId xmlns:a16="http://schemas.microsoft.com/office/drawing/2014/main" id="{FB4979B8-7241-810E-1A2F-229565EE08C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ago Pro"/>
              <a:ea typeface="+mn-ea"/>
              <a:cs typeface="+mn-cs"/>
            </a:endParaRPr>
          </a:p>
        </p:txBody>
      </p:sp>
      <p:grpSp>
        <p:nvGrpSpPr>
          <p:cNvPr id="10" name="Gruppieren 9">
            <a:extLst>
              <a:ext uri="{FF2B5EF4-FFF2-40B4-BE49-F238E27FC236}">
                <a16:creationId xmlns:a16="http://schemas.microsoft.com/office/drawing/2014/main" id="{7E91296C-F7B3-F3D8-CB18-D687D0D9FB89}"/>
              </a:ext>
            </a:extLst>
          </p:cNvPr>
          <p:cNvGrpSpPr/>
          <p:nvPr/>
        </p:nvGrpSpPr>
        <p:grpSpPr>
          <a:xfrm>
            <a:off x="5324205" y="6092732"/>
            <a:ext cx="807008" cy="618803"/>
            <a:chOff x="6000454" y="1601631"/>
            <a:chExt cx="807008" cy="618803"/>
          </a:xfrm>
        </p:grpSpPr>
        <p:pic>
          <p:nvPicPr>
            <p:cNvPr id="11" name="Grafik 10" descr="Muskulöser Arm mit einfarbiger Füllung">
              <a:extLst>
                <a:ext uri="{FF2B5EF4-FFF2-40B4-BE49-F238E27FC236}">
                  <a16:creationId xmlns:a16="http://schemas.microsoft.com/office/drawing/2014/main" id="{6795E5D9-2B7C-97F1-A77D-F836F801CEC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208414" y="1601631"/>
              <a:ext cx="396000" cy="396000"/>
            </a:xfrm>
            <a:prstGeom prst="rect">
              <a:avLst/>
            </a:prstGeom>
          </p:spPr>
        </p:pic>
        <p:sp>
          <p:nvSpPr>
            <p:cNvPr id="12" name="Textfeld 11">
              <a:extLst>
                <a:ext uri="{FF2B5EF4-FFF2-40B4-BE49-F238E27FC236}">
                  <a16:creationId xmlns:a16="http://schemas.microsoft.com/office/drawing/2014/main" id="{0F2600ED-0249-0365-0BA3-B59B092F6717}"/>
                </a:ext>
              </a:extLst>
            </p:cNvPr>
            <p:cNvSpPr txBox="1"/>
            <p:nvPr/>
          </p:nvSpPr>
          <p:spPr>
            <a:xfrm>
              <a:off x="6000454" y="1971135"/>
              <a:ext cx="807008" cy="2492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R="0" algn="ctr" defTabSz="914400" rtl="0" eaLnBrk="1" fontAlgn="auto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0"/>
                </a:spcAft>
                <a:buClr>
                  <a:srgbClr val="009EE0"/>
                </a:buClr>
                <a:buSzTx/>
                <a:tabLst/>
              </a:pPr>
              <a:r>
                <a:rPr kumimoji="0" lang="de-DE" sz="900" b="0" i="0" u="none" strike="noStrike" kern="1200" cap="none" spc="0" normalizeH="0" baseline="0" noProof="0">
                  <a:ln>
                    <a:noFill/>
                  </a:ln>
                  <a:solidFill>
                    <a:srgbClr val="003D6A"/>
                  </a:solidFill>
                  <a:effectLst/>
                  <a:uLnTx/>
                  <a:uFillTx/>
                  <a:ea typeface="+mn-ea"/>
                  <a:cs typeface="+mn-cs"/>
                </a:rPr>
                <a:t>LOW WEAR</a:t>
              </a:r>
              <a:br>
                <a:rPr lang="de-DE" sz="900">
                  <a:solidFill>
                    <a:srgbClr val="003D6A"/>
                  </a:solidFill>
                </a:rPr>
              </a:br>
              <a:r>
                <a:rPr kumimoji="0" lang="de-DE" sz="900" b="0" i="0" u="none" strike="noStrike" kern="1200" cap="none" spc="0" normalizeH="0" baseline="0" noProof="0">
                  <a:ln>
                    <a:noFill/>
                  </a:ln>
                  <a:solidFill>
                    <a:srgbClr val="003D6A"/>
                  </a:solidFill>
                  <a:effectLst/>
                  <a:uLnTx/>
                  <a:uFillTx/>
                  <a:ea typeface="+mn-ea"/>
                  <a:cs typeface="+mn-cs"/>
                </a:rPr>
                <a:t>AND TEAR</a:t>
              </a:r>
            </a:p>
          </p:txBody>
        </p:sp>
      </p:grpSp>
      <p:grpSp>
        <p:nvGrpSpPr>
          <p:cNvPr id="13" name="Gruppieren 12">
            <a:extLst>
              <a:ext uri="{FF2B5EF4-FFF2-40B4-BE49-F238E27FC236}">
                <a16:creationId xmlns:a16="http://schemas.microsoft.com/office/drawing/2014/main" id="{1BAFA6E2-AAC0-E219-CBC0-4AC9A7F0F1B9}"/>
              </a:ext>
            </a:extLst>
          </p:cNvPr>
          <p:cNvGrpSpPr/>
          <p:nvPr/>
        </p:nvGrpSpPr>
        <p:grpSpPr>
          <a:xfrm>
            <a:off x="5993416" y="6092814"/>
            <a:ext cx="807008" cy="496411"/>
            <a:chOff x="10988291" y="1596795"/>
            <a:chExt cx="807008" cy="496411"/>
          </a:xfrm>
        </p:grpSpPr>
        <p:pic>
          <p:nvPicPr>
            <p:cNvPr id="14" name="Grafik 13" descr="Roboterhand mit einfarbiger Füllung">
              <a:extLst>
                <a:ext uri="{FF2B5EF4-FFF2-40B4-BE49-F238E27FC236}">
                  <a16:creationId xmlns:a16="http://schemas.microsoft.com/office/drawing/2014/main" id="{DE8F1066-AEEA-8950-4985-3298F303349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1193795" y="1596795"/>
              <a:ext cx="396000" cy="396000"/>
            </a:xfrm>
            <a:prstGeom prst="rect">
              <a:avLst/>
            </a:prstGeom>
          </p:spPr>
        </p:pic>
        <p:sp>
          <p:nvSpPr>
            <p:cNvPr id="15" name="Textfeld 14">
              <a:extLst>
                <a:ext uri="{FF2B5EF4-FFF2-40B4-BE49-F238E27FC236}">
                  <a16:creationId xmlns:a16="http://schemas.microsoft.com/office/drawing/2014/main" id="{8BA88FAD-12B4-A027-3BB2-9F1946779266}"/>
                </a:ext>
              </a:extLst>
            </p:cNvPr>
            <p:cNvSpPr txBox="1"/>
            <p:nvPr/>
          </p:nvSpPr>
          <p:spPr>
            <a:xfrm>
              <a:off x="10988291" y="1968556"/>
              <a:ext cx="807008" cy="12465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R="0" algn="ctr" defTabSz="914400" rtl="0" eaLnBrk="1" fontAlgn="auto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0"/>
                </a:spcAft>
                <a:buClr>
                  <a:srgbClr val="009EE0"/>
                </a:buClr>
                <a:buSzTx/>
                <a:tabLst/>
              </a:pPr>
              <a:r>
                <a:rPr kumimoji="0" lang="de-DE" sz="900" b="0" i="0" u="none" strike="noStrike" kern="1200" cap="none" spc="0" normalizeH="0" baseline="0" noProof="0">
                  <a:ln>
                    <a:noFill/>
                  </a:ln>
                  <a:solidFill>
                    <a:srgbClr val="003D6A"/>
                  </a:solidFill>
                  <a:effectLst/>
                  <a:uLnTx/>
                  <a:uFillTx/>
                  <a:ea typeface="+mn-ea"/>
                  <a:cs typeface="+mn-cs"/>
                </a:rPr>
                <a:t>AUTOMATION</a:t>
              </a:r>
            </a:p>
          </p:txBody>
        </p:sp>
      </p:grpSp>
      <p:grpSp>
        <p:nvGrpSpPr>
          <p:cNvPr id="16" name="Gruppieren 15">
            <a:extLst>
              <a:ext uri="{FF2B5EF4-FFF2-40B4-BE49-F238E27FC236}">
                <a16:creationId xmlns:a16="http://schemas.microsoft.com/office/drawing/2014/main" id="{F8DA8B09-86B5-4A5D-6574-309455314EE3}"/>
              </a:ext>
            </a:extLst>
          </p:cNvPr>
          <p:cNvGrpSpPr/>
          <p:nvPr/>
        </p:nvGrpSpPr>
        <p:grpSpPr>
          <a:xfrm>
            <a:off x="321355" y="6152048"/>
            <a:ext cx="807008" cy="480439"/>
            <a:chOff x="6565958" y="2859010"/>
            <a:chExt cx="807008" cy="480439"/>
          </a:xfrm>
        </p:grpSpPr>
        <p:sp>
          <p:nvSpPr>
            <p:cNvPr id="17" name="Kreis: nicht ausgefüllt 16">
              <a:extLst>
                <a:ext uri="{FF2B5EF4-FFF2-40B4-BE49-F238E27FC236}">
                  <a16:creationId xmlns:a16="http://schemas.microsoft.com/office/drawing/2014/main" id="{3D409ADD-512A-AB3D-9EFE-5DF06D5AE3A5}"/>
                </a:ext>
              </a:extLst>
            </p:cNvPr>
            <p:cNvSpPr/>
            <p:nvPr/>
          </p:nvSpPr>
          <p:spPr>
            <a:xfrm>
              <a:off x="6807462" y="2859010"/>
              <a:ext cx="324000" cy="324000"/>
            </a:xfrm>
            <a:prstGeom prst="donut">
              <a:avLst>
                <a:gd name="adj" fmla="val 7959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tx1"/>
                </a:solidFill>
              </a:endParaRPr>
            </a:p>
          </p:txBody>
        </p:sp>
        <p:sp>
          <p:nvSpPr>
            <p:cNvPr id="18" name="Textfeld 17">
              <a:extLst>
                <a:ext uri="{FF2B5EF4-FFF2-40B4-BE49-F238E27FC236}">
                  <a16:creationId xmlns:a16="http://schemas.microsoft.com/office/drawing/2014/main" id="{E23EFE2E-D684-2DFB-54B4-1138EAEE6B68}"/>
                </a:ext>
              </a:extLst>
            </p:cNvPr>
            <p:cNvSpPr txBox="1"/>
            <p:nvPr/>
          </p:nvSpPr>
          <p:spPr>
            <a:xfrm>
              <a:off x="6565958" y="3214799"/>
              <a:ext cx="807008" cy="12465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R="0" algn="ctr" defTabSz="914400" rtl="0" eaLnBrk="1" fontAlgn="auto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0"/>
                </a:spcAft>
                <a:buClr>
                  <a:srgbClr val="009EE0"/>
                </a:buClr>
                <a:buSzTx/>
                <a:tabLst/>
              </a:pPr>
              <a:r>
                <a:rPr kumimoji="0" lang="de-DE" sz="900" b="0" i="0" u="none" strike="noStrike" kern="1200" cap="none" spc="0" normalizeH="0" baseline="0" noProof="0">
                  <a:ln>
                    <a:noFill/>
                  </a:ln>
                  <a:solidFill>
                    <a:srgbClr val="003D6A"/>
                  </a:solidFill>
                  <a:effectLst/>
                  <a:uLnTx/>
                  <a:uFillTx/>
                  <a:ea typeface="+mn-ea"/>
                  <a:cs typeface="+mn-cs"/>
                </a:rPr>
                <a:t>THIN-WALLED</a:t>
              </a:r>
            </a:p>
          </p:txBody>
        </p:sp>
      </p:grpSp>
      <p:grpSp>
        <p:nvGrpSpPr>
          <p:cNvPr id="19" name="Gruppieren 18">
            <a:extLst>
              <a:ext uri="{FF2B5EF4-FFF2-40B4-BE49-F238E27FC236}">
                <a16:creationId xmlns:a16="http://schemas.microsoft.com/office/drawing/2014/main" id="{2A4E0447-0F50-1ACC-137A-71EA0F8973D9}"/>
              </a:ext>
            </a:extLst>
          </p:cNvPr>
          <p:cNvGrpSpPr/>
          <p:nvPr/>
        </p:nvGrpSpPr>
        <p:grpSpPr>
          <a:xfrm>
            <a:off x="4648785" y="6085220"/>
            <a:ext cx="807008" cy="626315"/>
            <a:chOff x="3759965" y="1596795"/>
            <a:chExt cx="807008" cy="626315"/>
          </a:xfrm>
        </p:grpSpPr>
        <p:pic>
          <p:nvPicPr>
            <p:cNvPr id="20" name="Grafik 19" descr="Wein mit einfarbiger Füllung">
              <a:extLst>
                <a:ext uri="{FF2B5EF4-FFF2-40B4-BE49-F238E27FC236}">
                  <a16:creationId xmlns:a16="http://schemas.microsoft.com/office/drawing/2014/main" id="{EA3886DB-A1A5-5D63-0860-680E714BD2B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3967591" y="1596795"/>
              <a:ext cx="396000" cy="396000"/>
            </a:xfrm>
            <a:prstGeom prst="rect">
              <a:avLst/>
            </a:prstGeom>
          </p:spPr>
        </p:pic>
        <p:sp>
          <p:nvSpPr>
            <p:cNvPr id="21" name="Textfeld 20">
              <a:extLst>
                <a:ext uri="{FF2B5EF4-FFF2-40B4-BE49-F238E27FC236}">
                  <a16:creationId xmlns:a16="http://schemas.microsoft.com/office/drawing/2014/main" id="{C81AE93A-D456-AD2C-387D-FAF7F3731CF2}"/>
                </a:ext>
              </a:extLst>
            </p:cNvPr>
            <p:cNvSpPr txBox="1"/>
            <p:nvPr/>
          </p:nvSpPr>
          <p:spPr>
            <a:xfrm>
              <a:off x="3759965" y="1973811"/>
              <a:ext cx="807008" cy="2492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R="0" algn="ctr" defTabSz="914400" rtl="0" eaLnBrk="1" fontAlgn="auto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0"/>
                </a:spcAft>
                <a:buClr>
                  <a:srgbClr val="009EE0"/>
                </a:buClr>
                <a:buSzTx/>
                <a:tabLst/>
              </a:pPr>
              <a:r>
                <a:rPr kumimoji="0" lang="de-DE" sz="900" b="0" i="0" u="none" strike="noStrike" kern="1200" cap="none" spc="0" normalizeH="0" baseline="0" noProof="0">
                  <a:ln>
                    <a:noFill/>
                  </a:ln>
                  <a:solidFill>
                    <a:srgbClr val="003D6A"/>
                  </a:solidFill>
                  <a:effectLst/>
                  <a:uLnTx/>
                  <a:uFillTx/>
                  <a:ea typeface="+mn-ea"/>
                  <a:cs typeface="+mn-cs"/>
                </a:rPr>
                <a:t>GENTLE CLAMPING</a:t>
              </a:r>
            </a:p>
          </p:txBody>
        </p:sp>
      </p:grpSp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2B86A617-6D81-29CD-60DD-488E0AE902A3}"/>
              </a:ext>
            </a:extLst>
          </p:cNvPr>
          <p:cNvGrpSpPr/>
          <p:nvPr/>
        </p:nvGrpSpPr>
        <p:grpSpPr>
          <a:xfrm>
            <a:off x="3015875" y="6078016"/>
            <a:ext cx="807008" cy="645977"/>
            <a:chOff x="3923120" y="3907588"/>
            <a:chExt cx="807008" cy="645977"/>
          </a:xfrm>
        </p:grpSpPr>
        <p:pic>
          <p:nvPicPr>
            <p:cNvPr id="9" name="Grafik 8" descr="Ein Bild, das Screenshot, Reihe, Diagramm, Rechteck enthält.&#10;&#10;Beschreibung automatisch generiert.">
              <a:extLst>
                <a:ext uri="{FF2B5EF4-FFF2-40B4-BE49-F238E27FC236}">
                  <a16:creationId xmlns:a16="http://schemas.microsoft.com/office/drawing/2014/main" id="{45CC7634-518B-DEF0-2F98-5274FC884B1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151655" y="3907588"/>
              <a:ext cx="349938" cy="504000"/>
            </a:xfrm>
            <a:prstGeom prst="rect">
              <a:avLst/>
            </a:prstGeom>
          </p:spPr>
        </p:pic>
        <p:sp>
          <p:nvSpPr>
            <p:cNvPr id="22" name="Textfeld 21">
              <a:extLst>
                <a:ext uri="{FF2B5EF4-FFF2-40B4-BE49-F238E27FC236}">
                  <a16:creationId xmlns:a16="http://schemas.microsoft.com/office/drawing/2014/main" id="{874B5B5D-B57E-5732-2115-75748629ADE0}"/>
                </a:ext>
              </a:extLst>
            </p:cNvPr>
            <p:cNvSpPr txBox="1"/>
            <p:nvPr/>
          </p:nvSpPr>
          <p:spPr>
            <a:xfrm>
              <a:off x="3923120" y="4428915"/>
              <a:ext cx="807008" cy="12465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R="0" algn="ctr" defTabSz="914400" rtl="0" eaLnBrk="1" fontAlgn="auto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0"/>
                </a:spcAft>
                <a:buClr>
                  <a:srgbClr val="009EE0"/>
                </a:buClr>
                <a:buSzTx/>
                <a:tabLst/>
              </a:pPr>
              <a:r>
                <a:rPr kumimoji="0" lang="de-DE" sz="900" b="0" i="0" u="none" strike="noStrike" kern="1200" cap="none" spc="0" normalizeH="0" baseline="0" noProof="0">
                  <a:ln>
                    <a:noFill/>
                  </a:ln>
                  <a:solidFill>
                    <a:srgbClr val="003D6A"/>
                  </a:solidFill>
                  <a:effectLst/>
                  <a:uLnTx/>
                  <a:uFillTx/>
                  <a:ea typeface="+mn-ea"/>
                  <a:cs typeface="+mn-cs"/>
                </a:rPr>
                <a:t>TURNING</a:t>
              </a:r>
            </a:p>
          </p:txBody>
        </p:sp>
      </p:grp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5808D849-F443-99DA-08A0-4C80638DF399}"/>
              </a:ext>
            </a:extLst>
          </p:cNvPr>
          <p:cNvGrpSpPr/>
          <p:nvPr/>
        </p:nvGrpSpPr>
        <p:grpSpPr>
          <a:xfrm>
            <a:off x="1210875" y="6234380"/>
            <a:ext cx="807008" cy="415363"/>
            <a:chOff x="4703042" y="2908550"/>
            <a:chExt cx="807008" cy="415363"/>
          </a:xfrm>
        </p:grpSpPr>
        <p:pic>
          <p:nvPicPr>
            <p:cNvPr id="4" name="Grafik 39" descr="Zylinder mit einfarbiger Füllung">
              <a:extLst>
                <a:ext uri="{FF2B5EF4-FFF2-40B4-BE49-F238E27FC236}">
                  <a16:creationId xmlns:a16="http://schemas.microsoft.com/office/drawing/2014/main" id="{B2A74310-D757-50E6-9BF1-C5BC88F5DA3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 rot="5400000">
              <a:off x="4988656" y="2826273"/>
              <a:ext cx="231445" cy="396000"/>
            </a:xfrm>
            <a:prstGeom prst="rect">
              <a:avLst/>
            </a:prstGeom>
          </p:spPr>
        </p:pic>
        <p:sp>
          <p:nvSpPr>
            <p:cNvPr id="6" name="Textfeld 5">
              <a:extLst>
                <a:ext uri="{FF2B5EF4-FFF2-40B4-BE49-F238E27FC236}">
                  <a16:creationId xmlns:a16="http://schemas.microsoft.com/office/drawing/2014/main" id="{95A43206-35F5-5E36-DA9F-A3A4FE9F62E7}"/>
                </a:ext>
              </a:extLst>
            </p:cNvPr>
            <p:cNvSpPr txBox="1"/>
            <p:nvPr/>
          </p:nvSpPr>
          <p:spPr>
            <a:xfrm>
              <a:off x="4703042" y="3199263"/>
              <a:ext cx="807008" cy="12465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R="0" algn="ctr" defTabSz="914400" rtl="0" eaLnBrk="1" fontAlgn="auto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0"/>
                </a:spcAft>
                <a:buClr>
                  <a:srgbClr val="009EE0"/>
                </a:buClr>
                <a:buSzTx/>
                <a:tabLst/>
              </a:pPr>
              <a:r>
                <a:rPr kumimoji="0" lang="de-DE" sz="900" b="0" i="0" u="none" strike="noStrike" kern="1200" cap="none" spc="0" normalizeH="0" baseline="0" noProof="0">
                  <a:ln>
                    <a:noFill/>
                  </a:ln>
                  <a:solidFill>
                    <a:srgbClr val="003D6A"/>
                  </a:solidFill>
                  <a:effectLst/>
                  <a:uLnTx/>
                  <a:uFillTx/>
                  <a:ea typeface="+mn-ea"/>
                  <a:cs typeface="+mn-cs"/>
                </a:rPr>
                <a:t>SHAFTS</a:t>
              </a:r>
            </a:p>
          </p:txBody>
        </p:sp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id="{62A9DFE9-8CA9-23DF-2430-F03BE8067ED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44162" y="1580635"/>
            <a:ext cx="7094837" cy="4005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701722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48F614-EB5E-21FF-E999-697361C48E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77180500-F024-4DC6-7F27-222FE1FD7B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1188" y="619107"/>
            <a:ext cx="9391338" cy="1020318"/>
          </a:xfrm>
        </p:spPr>
        <p:txBody>
          <a:bodyPr/>
          <a:lstStyle/>
          <a:p>
            <a:r>
              <a:rPr lang="de-DE">
                <a:latin typeface="Fago Pro"/>
              </a:rPr>
              <a:t>Segmentbacken für Außenspannung aus Alu</a:t>
            </a:r>
            <a:br>
              <a:rPr lang="de-DE">
                <a:latin typeface="Fago Pro"/>
              </a:rPr>
            </a:br>
            <a:r>
              <a:rPr lang="de-DE" sz="2400" b="0">
                <a:latin typeface="Fago Pro"/>
              </a:rPr>
              <a:t>Spannen von </a:t>
            </a:r>
            <a:r>
              <a:rPr lang="de-DE" sz="2400" b="0" err="1">
                <a:latin typeface="Fago Pro"/>
              </a:rPr>
              <a:t>Verdichterräder</a:t>
            </a:r>
            <a:endParaRPr lang="de-DE" sz="2400" b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D0E3089E-AC71-20C8-BF13-087367ABFEF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 vert="horz" lIns="0" tIns="0" rIns="0" bIns="0" rtlCol="0" anchor="t">
            <a:noAutofit/>
          </a:bodyPr>
          <a:lstStyle/>
          <a:p>
            <a:r>
              <a:rPr lang="de-DE">
                <a:latin typeface="Fago Pro"/>
              </a:rPr>
              <a:t>SCHUNK Engineering</a:t>
            </a:r>
            <a:endParaRPr lang="en-US"/>
          </a:p>
        </p:txBody>
      </p:sp>
      <p:sp>
        <p:nvSpPr>
          <p:cNvPr id="102" name="Foliennummernplatzhalter 2">
            <a:extLst>
              <a:ext uri="{FF2B5EF4-FFF2-40B4-BE49-F238E27FC236}">
                <a16:creationId xmlns:a16="http://schemas.microsoft.com/office/drawing/2014/main" id="{06227C14-B97A-4E0F-F645-F930353149E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244942" y="6384353"/>
            <a:ext cx="612095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F7D4EC-FAF2-48D2-B8E5-457915FC50F3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 panose="02000506040000020004" pitchFamily="50" charset="0"/>
              <a:ea typeface="+mn-ea"/>
              <a:cs typeface="+mn-cs"/>
            </a:endParaRPr>
          </a:p>
        </p:txBody>
      </p:sp>
      <p:sp>
        <p:nvSpPr>
          <p:cNvPr id="95" name="Textfeld 94">
            <a:extLst>
              <a:ext uri="{FF2B5EF4-FFF2-40B4-BE49-F238E27FC236}">
                <a16:creationId xmlns:a16="http://schemas.microsoft.com/office/drawing/2014/main" id="{5716EB46-BBCD-9880-67E4-1406FC0CABD5}"/>
              </a:ext>
            </a:extLst>
          </p:cNvPr>
          <p:cNvSpPr txBox="1"/>
          <p:nvPr/>
        </p:nvSpPr>
        <p:spPr>
          <a:xfrm>
            <a:off x="7028329" y="1459897"/>
            <a:ext cx="5135051" cy="575542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2900" indent="-342900"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defRPr/>
            </a:pPr>
            <a:r>
              <a:rPr lang="de-DE" sz="2000" b="1">
                <a:solidFill>
                  <a:srgbClr val="003D6A"/>
                </a:solidFill>
                <a:latin typeface="Fago Pro"/>
              </a:rPr>
              <a:t>Backenmaterial Aluminium</a:t>
            </a:r>
            <a:br>
              <a:rPr lang="de-DE" sz="20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Fago Pro"/>
              </a:rPr>
            </a:br>
            <a:r>
              <a:rPr lang="de-DE" sz="1600">
                <a:solidFill>
                  <a:srgbClr val="003D6A"/>
                </a:solidFill>
                <a:latin typeface="Fago Pro"/>
              </a:rPr>
              <a:t>wenig Spannabdrücke am Werkstück und reduzierte Fliehkräfte</a:t>
            </a:r>
          </a:p>
          <a:p>
            <a:pPr marL="342900" indent="-342900"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defRPr/>
            </a:pPr>
            <a:endParaRPr lang="de-DE" sz="1600" i="0" u="none" strike="noStrike" kern="1200" cap="none" spc="0" normalizeH="0" baseline="0" noProof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/>
            </a:endParaRPr>
          </a:p>
          <a:p>
            <a:pPr marL="342900" indent="-342900"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defRPr/>
            </a:pPr>
            <a:r>
              <a:rPr lang="de-DE" sz="2000" b="1">
                <a:solidFill>
                  <a:srgbClr val="003D6A"/>
                </a:solidFill>
                <a:latin typeface="Fago Pro"/>
              </a:rPr>
              <a:t>Reduzierte Werkstückverformung</a:t>
            </a:r>
            <a:br>
              <a:rPr lang="de-DE" sz="1600">
                <a:solidFill>
                  <a:srgbClr val="003D6A"/>
                </a:solidFill>
                <a:latin typeface="Fago Pro"/>
              </a:rPr>
            </a:br>
            <a:r>
              <a:rPr lang="de-DE" sz="1600">
                <a:solidFill>
                  <a:srgbClr val="003D6A"/>
                </a:solidFill>
                <a:latin typeface="Fago Pro"/>
              </a:rPr>
              <a:t>Durch Spannkraftübertragung über große umschließende Flächen</a:t>
            </a:r>
            <a:endParaRPr lang="de-DE" sz="1600" i="0" u="none" strike="noStrike" kern="1200" cap="none" spc="0" normalizeH="0" baseline="0" noProof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/>
            </a:endParaRPr>
          </a:p>
          <a:p>
            <a:pPr marL="342900" indent="-342900"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defRPr/>
            </a:pPr>
            <a:endParaRPr lang="de-DE" sz="1600">
              <a:solidFill>
                <a:srgbClr val="003D6A"/>
              </a:solidFill>
              <a:latin typeface="Fago Pro"/>
            </a:endParaRPr>
          </a:p>
          <a:p>
            <a:pPr marL="342900" indent="-342900"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defRPr/>
            </a:pPr>
            <a:r>
              <a:rPr lang="de-DE" sz="2000" b="1">
                <a:solidFill>
                  <a:srgbClr val="003D6A"/>
                </a:solidFill>
                <a:latin typeface="Fago Pro"/>
              </a:rPr>
              <a:t>Sehr hohe Rundlaufgenauigkeit </a:t>
            </a:r>
            <a:br>
              <a:rPr lang="de-DE" sz="20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Fago Pro"/>
              </a:rPr>
            </a:br>
            <a:r>
              <a:rPr lang="de-DE" sz="1600">
                <a:solidFill>
                  <a:srgbClr val="003D6A"/>
                </a:solidFill>
                <a:latin typeface="Fago Pro"/>
              </a:rPr>
              <a:t>Bei Ausdrehen der Spannflächen auf dem später verwendeten Spannfutter</a:t>
            </a:r>
            <a:endParaRPr lang="de-DE" sz="2000" b="1" i="0" u="none" strike="noStrike" kern="1200" cap="none" spc="0" normalizeH="0" baseline="0" noProof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/>
            </a:endParaRPr>
          </a:p>
          <a:p>
            <a:pPr>
              <a:buClr>
                <a:srgbClr val="009EE0"/>
              </a:buClr>
              <a:buSzPct val="100000"/>
              <a:defRPr/>
            </a:pPr>
            <a:endParaRPr lang="de-DE" sz="2000" b="1">
              <a:solidFill>
                <a:srgbClr val="003D6A"/>
              </a:solidFill>
              <a:latin typeface="Fago Pro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tabLst/>
              <a:defRPr/>
            </a:pPr>
            <a:r>
              <a:rPr lang="de-DE" sz="2000" b="1">
                <a:solidFill>
                  <a:srgbClr val="003D6A"/>
                </a:solidFill>
                <a:latin typeface="Fago Pro"/>
              </a:rPr>
              <a:t>Kompetentes</a:t>
            </a:r>
            <a:r>
              <a:rPr kumimoji="0" lang="de-DE" sz="2000" b="1" i="0" u="none" strike="noStrike" kern="1200" cap="none" spc="0" normalizeH="0" baseline="0" noProof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 Projektierungsteam</a:t>
            </a:r>
            <a:br>
              <a:rPr lang="de-DE" sz="20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Fago Pro"/>
              </a:rPr>
            </a:br>
            <a:r>
              <a:rPr kumimoji="0" lang="de-DE" sz="1600" b="0" i="0" u="none" strike="noStrike" kern="1200" cap="none" spc="0" normalizeH="0" baseline="0" noProof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Auslegung, Konstruktion und Montage durch SCHUNK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tabLst/>
              <a:defRPr/>
            </a:pPr>
            <a:endParaRPr lang="de-DE" sz="2000" b="1">
              <a:solidFill>
                <a:srgbClr val="003D6A"/>
              </a:solidFill>
              <a:latin typeface="Fago Pro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tabLst/>
              <a:defRPr/>
            </a:pPr>
            <a:r>
              <a:rPr lang="de-DE" sz="2000" b="1">
                <a:solidFill>
                  <a:srgbClr val="003D6A"/>
                </a:solidFill>
                <a:latin typeface="Fago Pro"/>
              </a:rPr>
              <a:t>Lösungskompetenz aus einer Hand</a:t>
            </a:r>
            <a:br>
              <a:rPr lang="de-DE" sz="20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Fago Pro"/>
              </a:rPr>
            </a:br>
            <a:r>
              <a:rPr lang="de-DE" sz="1600">
                <a:solidFill>
                  <a:srgbClr val="003D6A"/>
                </a:solidFill>
                <a:latin typeface="Fago Pro"/>
              </a:rPr>
              <a:t>Automation und Spanntechnik</a:t>
            </a:r>
            <a:endParaRPr lang="de-DE" sz="1600" b="0" i="0" u="none" strike="noStrike" kern="1200" cap="none" spc="0" normalizeH="0" baseline="0" noProof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tabLst/>
              <a:defRPr/>
            </a:pPr>
            <a:endParaRPr kumimoji="0" lang="de-DE" sz="1600" b="0" i="0" u="none" strike="noStrike" kern="1200" cap="none" spc="0" normalizeH="0" baseline="0" noProof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tabLst/>
              <a:defRPr/>
            </a:pPr>
            <a:endParaRPr kumimoji="0" lang="de-DE" sz="1600" b="0" i="0" u="none" strike="noStrike" kern="1200" cap="none" spc="0" normalizeH="0" baseline="0" noProof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tabLst/>
              <a:defRPr/>
            </a:pPr>
            <a:endParaRPr kumimoji="0" lang="de-DE" sz="2000" b="0" i="0" u="none" strike="noStrike" kern="1200" cap="none" spc="0" normalizeH="0" baseline="0" noProof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/>
              <a:ea typeface="+mn-ea"/>
              <a:cs typeface="+mn-cs"/>
            </a:endParaRPr>
          </a:p>
        </p:txBody>
      </p:sp>
      <p:grpSp>
        <p:nvGrpSpPr>
          <p:cNvPr id="66" name="Gruppieren 65">
            <a:extLst>
              <a:ext uri="{FF2B5EF4-FFF2-40B4-BE49-F238E27FC236}">
                <a16:creationId xmlns:a16="http://schemas.microsoft.com/office/drawing/2014/main" id="{8D94B35B-3F4E-487F-E235-0F81115727D1}"/>
              </a:ext>
            </a:extLst>
          </p:cNvPr>
          <p:cNvGrpSpPr/>
          <p:nvPr/>
        </p:nvGrpSpPr>
        <p:grpSpPr>
          <a:xfrm>
            <a:off x="264292" y="5794124"/>
            <a:ext cx="1920000" cy="960002"/>
            <a:chOff x="30192" y="3612786"/>
            <a:chExt cx="1440000" cy="720000"/>
          </a:xfrm>
        </p:grpSpPr>
        <p:sp>
          <p:nvSpPr>
            <p:cNvPr id="79" name="Textfeld 78">
              <a:extLst>
                <a:ext uri="{FF2B5EF4-FFF2-40B4-BE49-F238E27FC236}">
                  <a16:creationId xmlns:a16="http://schemas.microsoft.com/office/drawing/2014/main" id="{E92C43FC-86E1-F520-DA35-C55CDBD9A376}"/>
                </a:ext>
              </a:extLst>
            </p:cNvPr>
            <p:cNvSpPr txBox="1"/>
            <p:nvPr/>
          </p:nvSpPr>
          <p:spPr>
            <a:xfrm>
              <a:off x="30192" y="3631591"/>
              <a:ext cx="1440000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400" b="0" i="0" u="none" strike="noStrike" kern="1200" cap="none" spc="0" normalizeH="0" baseline="0" noProof="0">
                  <a:ln>
                    <a:noFill/>
                  </a:ln>
                  <a:solidFill>
                    <a:srgbClr val="00446B"/>
                  </a:solidFill>
                  <a:effectLst/>
                  <a:uLnTx/>
                  <a:uFillTx/>
                  <a:latin typeface="Fago Pro"/>
                  <a:ea typeface="+mn-ea"/>
                  <a:cs typeface="+mn-cs"/>
                </a:rPr>
                <a:t>TYPICAL PRODUCTS</a:t>
              </a:r>
            </a:p>
          </p:txBody>
        </p:sp>
        <p:sp>
          <p:nvSpPr>
            <p:cNvPr id="80" name="Rechteck 79">
              <a:extLst>
                <a:ext uri="{FF2B5EF4-FFF2-40B4-BE49-F238E27FC236}">
                  <a16:creationId xmlns:a16="http://schemas.microsoft.com/office/drawing/2014/main" id="{AD5E6BED-7BA0-443F-7FC1-BE5FF8711B62}"/>
                </a:ext>
              </a:extLst>
            </p:cNvPr>
            <p:cNvSpPr/>
            <p:nvPr/>
          </p:nvSpPr>
          <p:spPr>
            <a:xfrm>
              <a:off x="30192" y="3612786"/>
              <a:ext cx="1440000" cy="720000"/>
            </a:xfrm>
            <a:prstGeom prst="rect">
              <a:avLst/>
            </a:prstGeom>
            <a:noFill/>
            <a:ln w="9525">
              <a:solidFill>
                <a:srgbClr val="003C6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/>
                <a:ea typeface="+mn-ea"/>
                <a:cs typeface="+mn-cs"/>
              </a:endParaRPr>
            </a:p>
          </p:txBody>
        </p:sp>
      </p:grpSp>
      <p:grpSp>
        <p:nvGrpSpPr>
          <p:cNvPr id="71" name="Gruppieren 70">
            <a:extLst>
              <a:ext uri="{FF2B5EF4-FFF2-40B4-BE49-F238E27FC236}">
                <a16:creationId xmlns:a16="http://schemas.microsoft.com/office/drawing/2014/main" id="{1F1A1606-C7FC-C75D-B43C-155307D7ECF5}"/>
              </a:ext>
            </a:extLst>
          </p:cNvPr>
          <p:cNvGrpSpPr/>
          <p:nvPr/>
        </p:nvGrpSpPr>
        <p:grpSpPr>
          <a:xfrm>
            <a:off x="2324226" y="5794112"/>
            <a:ext cx="2160000" cy="960000"/>
            <a:chOff x="1512203" y="3612787"/>
            <a:chExt cx="1620000" cy="720000"/>
          </a:xfrm>
        </p:grpSpPr>
        <p:sp>
          <p:nvSpPr>
            <p:cNvPr id="91" name="Textfeld 90">
              <a:extLst>
                <a:ext uri="{FF2B5EF4-FFF2-40B4-BE49-F238E27FC236}">
                  <a16:creationId xmlns:a16="http://schemas.microsoft.com/office/drawing/2014/main" id="{1FA65755-A04E-036F-65A7-80A3F8AF4D98}"/>
                </a:ext>
              </a:extLst>
            </p:cNvPr>
            <p:cNvSpPr txBox="1"/>
            <p:nvPr/>
          </p:nvSpPr>
          <p:spPr>
            <a:xfrm>
              <a:off x="1528540" y="3631593"/>
              <a:ext cx="1603663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400" b="0" i="0" u="none" strike="noStrike" kern="1200" cap="none" spc="0" normalizeH="0" baseline="0" noProof="0">
                  <a:ln>
                    <a:noFill/>
                  </a:ln>
                  <a:solidFill>
                    <a:srgbClr val="00446B"/>
                  </a:solidFill>
                  <a:effectLst/>
                  <a:uLnTx/>
                  <a:uFillTx/>
                  <a:latin typeface="Fago Pro"/>
                  <a:ea typeface="+mn-ea"/>
                  <a:cs typeface="+mn-cs"/>
                </a:rPr>
                <a:t>TYPICAL PROCESS</a:t>
              </a:r>
            </a:p>
          </p:txBody>
        </p:sp>
        <p:sp>
          <p:nvSpPr>
            <p:cNvPr id="100" name="Rechteck 99">
              <a:extLst>
                <a:ext uri="{FF2B5EF4-FFF2-40B4-BE49-F238E27FC236}">
                  <a16:creationId xmlns:a16="http://schemas.microsoft.com/office/drawing/2014/main" id="{F30232AB-C244-CEEC-59B4-2A2357056938}"/>
                </a:ext>
              </a:extLst>
            </p:cNvPr>
            <p:cNvSpPr/>
            <p:nvPr/>
          </p:nvSpPr>
          <p:spPr>
            <a:xfrm>
              <a:off x="1512203" y="3612787"/>
              <a:ext cx="1620000" cy="720000"/>
            </a:xfrm>
            <a:prstGeom prst="rect">
              <a:avLst/>
            </a:prstGeom>
            <a:noFill/>
            <a:ln w="9525">
              <a:solidFill>
                <a:srgbClr val="003C6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/>
                <a:ea typeface="+mn-ea"/>
                <a:cs typeface="+mn-cs"/>
              </a:endParaRPr>
            </a:p>
          </p:txBody>
        </p:sp>
      </p:grpSp>
      <p:grpSp>
        <p:nvGrpSpPr>
          <p:cNvPr id="107" name="Gruppieren 106">
            <a:extLst>
              <a:ext uri="{FF2B5EF4-FFF2-40B4-BE49-F238E27FC236}">
                <a16:creationId xmlns:a16="http://schemas.microsoft.com/office/drawing/2014/main" id="{BC2A7EDA-5A26-365F-159D-D9D5349313C6}"/>
              </a:ext>
            </a:extLst>
          </p:cNvPr>
          <p:cNvGrpSpPr/>
          <p:nvPr/>
        </p:nvGrpSpPr>
        <p:grpSpPr>
          <a:xfrm>
            <a:off x="4640424" y="5794112"/>
            <a:ext cx="2160000" cy="960000"/>
            <a:chOff x="1528539" y="3612787"/>
            <a:chExt cx="1620001" cy="720000"/>
          </a:xfrm>
        </p:grpSpPr>
        <p:sp>
          <p:nvSpPr>
            <p:cNvPr id="117" name="Textfeld 116">
              <a:extLst>
                <a:ext uri="{FF2B5EF4-FFF2-40B4-BE49-F238E27FC236}">
                  <a16:creationId xmlns:a16="http://schemas.microsoft.com/office/drawing/2014/main" id="{32DDCBCB-5AC0-BFAB-A82C-8B7A1D5EB8E0}"/>
                </a:ext>
              </a:extLst>
            </p:cNvPr>
            <p:cNvSpPr txBox="1"/>
            <p:nvPr/>
          </p:nvSpPr>
          <p:spPr>
            <a:xfrm>
              <a:off x="1528540" y="3631592"/>
              <a:ext cx="1620000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400" b="0" i="0" u="none" strike="noStrike" kern="1200" cap="none" spc="0" normalizeH="0" baseline="0" noProof="0">
                  <a:ln>
                    <a:noFill/>
                  </a:ln>
                  <a:solidFill>
                    <a:srgbClr val="00446B"/>
                  </a:solidFill>
                  <a:effectLst/>
                  <a:uLnTx/>
                  <a:uFillTx/>
                  <a:latin typeface="Fago Pro"/>
                  <a:ea typeface="+mn-ea"/>
                  <a:cs typeface="+mn-cs"/>
                </a:rPr>
                <a:t>REQUIREMENTS</a:t>
              </a:r>
              <a:endParaRPr kumimoji="0" lang="de-DE" sz="1000" b="0" i="0" u="none" strike="noStrike" kern="1200" cap="none" spc="0" normalizeH="0" baseline="0" noProof="0">
                <a:ln>
                  <a:noFill/>
                </a:ln>
                <a:solidFill>
                  <a:srgbClr val="00446B"/>
                </a:solidFill>
                <a:effectLst/>
                <a:uLnTx/>
                <a:uFillTx/>
                <a:latin typeface="Fago Pro"/>
                <a:ea typeface="+mn-ea"/>
                <a:cs typeface="+mn-cs"/>
              </a:endParaRPr>
            </a:p>
          </p:txBody>
        </p:sp>
        <p:sp>
          <p:nvSpPr>
            <p:cNvPr id="118" name="Rechteck 117">
              <a:extLst>
                <a:ext uri="{FF2B5EF4-FFF2-40B4-BE49-F238E27FC236}">
                  <a16:creationId xmlns:a16="http://schemas.microsoft.com/office/drawing/2014/main" id="{B48D56B0-A795-5446-4A22-06D2B004AA78}"/>
                </a:ext>
              </a:extLst>
            </p:cNvPr>
            <p:cNvSpPr/>
            <p:nvPr/>
          </p:nvSpPr>
          <p:spPr>
            <a:xfrm>
              <a:off x="1528539" y="3612787"/>
              <a:ext cx="1620001" cy="720000"/>
            </a:xfrm>
            <a:prstGeom prst="rect">
              <a:avLst/>
            </a:prstGeom>
            <a:noFill/>
            <a:ln w="9525">
              <a:solidFill>
                <a:srgbClr val="003C6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/>
                <a:ea typeface="+mn-ea"/>
                <a:cs typeface="+mn-cs"/>
              </a:endParaRPr>
            </a:p>
          </p:txBody>
        </p:sp>
      </p:grpSp>
      <p:grpSp>
        <p:nvGrpSpPr>
          <p:cNvPr id="423" name="Gruppieren 422">
            <a:extLst>
              <a:ext uri="{FF2B5EF4-FFF2-40B4-BE49-F238E27FC236}">
                <a16:creationId xmlns:a16="http://schemas.microsoft.com/office/drawing/2014/main" id="{179737F2-8693-B23C-289A-492A0741CDB2}"/>
              </a:ext>
            </a:extLst>
          </p:cNvPr>
          <p:cNvGrpSpPr/>
          <p:nvPr/>
        </p:nvGrpSpPr>
        <p:grpSpPr>
          <a:xfrm>
            <a:off x="7243004" y="6401005"/>
            <a:ext cx="1077130" cy="331820"/>
            <a:chOff x="30192" y="3612786"/>
            <a:chExt cx="1440000" cy="720000"/>
          </a:xfrm>
        </p:grpSpPr>
        <p:sp>
          <p:nvSpPr>
            <p:cNvPr id="424" name="Textfeld 423">
              <a:extLst>
                <a:ext uri="{FF2B5EF4-FFF2-40B4-BE49-F238E27FC236}">
                  <a16:creationId xmlns:a16="http://schemas.microsoft.com/office/drawing/2014/main" id="{31AEBDA6-4532-D7D7-9847-9288152E5E39}"/>
                </a:ext>
              </a:extLst>
            </p:cNvPr>
            <p:cNvSpPr txBox="1"/>
            <p:nvPr/>
          </p:nvSpPr>
          <p:spPr>
            <a:xfrm>
              <a:off x="30192" y="3631590"/>
              <a:ext cx="1440000" cy="667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400" b="0" i="0" u="none" strike="noStrike" kern="1200" cap="none" spc="0" normalizeH="0" baseline="0" noProof="0">
                  <a:ln>
                    <a:noFill/>
                  </a:ln>
                  <a:solidFill>
                    <a:srgbClr val="00446B"/>
                  </a:solidFill>
                  <a:effectLst/>
                  <a:uLnTx/>
                  <a:uFillTx/>
                  <a:latin typeface="Fago Pro"/>
                  <a:ea typeface="+mn-ea"/>
                  <a:cs typeface="+mn-cs"/>
                </a:rPr>
                <a:t>SCHUNK ID</a:t>
              </a:r>
            </a:p>
          </p:txBody>
        </p:sp>
        <p:sp>
          <p:nvSpPr>
            <p:cNvPr id="425" name="Rechteck 424">
              <a:extLst>
                <a:ext uri="{FF2B5EF4-FFF2-40B4-BE49-F238E27FC236}">
                  <a16:creationId xmlns:a16="http://schemas.microsoft.com/office/drawing/2014/main" id="{DE65242D-5224-470D-665C-07B033C3F98E}"/>
                </a:ext>
              </a:extLst>
            </p:cNvPr>
            <p:cNvSpPr/>
            <p:nvPr/>
          </p:nvSpPr>
          <p:spPr>
            <a:xfrm>
              <a:off x="30192" y="3612786"/>
              <a:ext cx="1440000" cy="720000"/>
            </a:xfrm>
            <a:prstGeom prst="rect">
              <a:avLst/>
            </a:prstGeom>
            <a:noFill/>
            <a:ln w="9525">
              <a:solidFill>
                <a:srgbClr val="003C6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/>
                <a:ea typeface="+mn-ea"/>
                <a:cs typeface="+mn-cs"/>
              </a:endParaRPr>
            </a:p>
          </p:txBody>
        </p:sp>
      </p:grpSp>
      <p:sp>
        <p:nvSpPr>
          <p:cNvPr id="428" name="Rechteck 427">
            <a:extLst>
              <a:ext uri="{FF2B5EF4-FFF2-40B4-BE49-F238E27FC236}">
                <a16:creationId xmlns:a16="http://schemas.microsoft.com/office/drawing/2014/main" id="{E018B7D4-EE04-46E8-F4E6-59A7B1E82821}"/>
              </a:ext>
            </a:extLst>
          </p:cNvPr>
          <p:cNvSpPr/>
          <p:nvPr/>
        </p:nvSpPr>
        <p:spPr>
          <a:xfrm>
            <a:off x="8390179" y="6401005"/>
            <a:ext cx="1713488" cy="331820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 w="952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600">
                <a:solidFill>
                  <a:schemeClr val="tx1"/>
                </a:solidFill>
              </a:rPr>
              <a:t>1571363</a:t>
            </a:r>
          </a:p>
        </p:txBody>
      </p:sp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95A96305-6DB7-7D57-E230-F3DABEB45B8F}"/>
              </a:ext>
            </a:extLst>
          </p:cNvPr>
          <p:cNvGrpSpPr/>
          <p:nvPr/>
        </p:nvGrpSpPr>
        <p:grpSpPr>
          <a:xfrm>
            <a:off x="4632436" y="6087847"/>
            <a:ext cx="807008" cy="626315"/>
            <a:chOff x="3759965" y="1596795"/>
            <a:chExt cx="807008" cy="626315"/>
          </a:xfrm>
        </p:grpSpPr>
        <p:pic>
          <p:nvPicPr>
            <p:cNvPr id="6" name="Grafik 5" descr="Wein mit einfarbiger Füllung">
              <a:extLst>
                <a:ext uri="{FF2B5EF4-FFF2-40B4-BE49-F238E27FC236}">
                  <a16:creationId xmlns:a16="http://schemas.microsoft.com/office/drawing/2014/main" id="{C42F12B2-7D32-988A-5079-530A171DC7B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3967591" y="1596795"/>
              <a:ext cx="396000" cy="396000"/>
            </a:xfrm>
            <a:prstGeom prst="rect">
              <a:avLst/>
            </a:prstGeom>
          </p:spPr>
        </p:pic>
        <p:sp>
          <p:nvSpPr>
            <p:cNvPr id="8" name="Textfeld 7">
              <a:extLst>
                <a:ext uri="{FF2B5EF4-FFF2-40B4-BE49-F238E27FC236}">
                  <a16:creationId xmlns:a16="http://schemas.microsoft.com/office/drawing/2014/main" id="{E1766455-DC4D-BCF8-6BF0-3AD5958BE3A5}"/>
                </a:ext>
              </a:extLst>
            </p:cNvPr>
            <p:cNvSpPr txBox="1"/>
            <p:nvPr/>
          </p:nvSpPr>
          <p:spPr>
            <a:xfrm>
              <a:off x="3759965" y="1973811"/>
              <a:ext cx="807008" cy="2492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R="0" algn="ctr" defTabSz="914400" rtl="0" eaLnBrk="1" fontAlgn="auto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0"/>
                </a:spcAft>
                <a:buClr>
                  <a:srgbClr val="009EE0"/>
                </a:buClr>
                <a:buSzTx/>
                <a:tabLst/>
              </a:pPr>
              <a:r>
                <a:rPr kumimoji="0" lang="de-DE" sz="900" b="0" i="0" u="none" strike="noStrike" kern="1200" cap="none" spc="0" normalizeH="0" baseline="0" noProof="0">
                  <a:ln>
                    <a:noFill/>
                  </a:ln>
                  <a:solidFill>
                    <a:srgbClr val="003D6A"/>
                  </a:solidFill>
                  <a:effectLst/>
                  <a:uLnTx/>
                  <a:uFillTx/>
                  <a:ea typeface="+mn-ea"/>
                  <a:cs typeface="+mn-cs"/>
                </a:rPr>
                <a:t>GENTLE CLAMPING</a:t>
              </a:r>
            </a:p>
          </p:txBody>
        </p:sp>
      </p:grpSp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6B9166D9-1063-3838-9053-09C320E6EA92}"/>
              </a:ext>
            </a:extLst>
          </p:cNvPr>
          <p:cNvGrpSpPr/>
          <p:nvPr/>
        </p:nvGrpSpPr>
        <p:grpSpPr>
          <a:xfrm>
            <a:off x="5312926" y="6093102"/>
            <a:ext cx="807008" cy="621060"/>
            <a:chOff x="9194964" y="1596795"/>
            <a:chExt cx="807008" cy="621060"/>
          </a:xfrm>
        </p:grpSpPr>
        <p:pic>
          <p:nvPicPr>
            <p:cNvPr id="10" name="Grafik 9" descr="Lupe mit einfarbiger Füllung">
              <a:extLst>
                <a:ext uri="{FF2B5EF4-FFF2-40B4-BE49-F238E27FC236}">
                  <a16:creationId xmlns:a16="http://schemas.microsoft.com/office/drawing/2014/main" id="{D8E6432C-2EE9-71F8-2E93-A4F4F5B5E08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9410864" y="1596795"/>
              <a:ext cx="396000" cy="396000"/>
            </a:xfrm>
            <a:prstGeom prst="rect">
              <a:avLst/>
            </a:prstGeom>
          </p:spPr>
        </p:pic>
        <p:sp>
          <p:nvSpPr>
            <p:cNvPr id="11" name="Textfeld 10">
              <a:extLst>
                <a:ext uri="{FF2B5EF4-FFF2-40B4-BE49-F238E27FC236}">
                  <a16:creationId xmlns:a16="http://schemas.microsoft.com/office/drawing/2014/main" id="{490DD898-D621-313B-A01E-92E4E9A2C1D3}"/>
                </a:ext>
              </a:extLst>
            </p:cNvPr>
            <p:cNvSpPr txBox="1"/>
            <p:nvPr/>
          </p:nvSpPr>
          <p:spPr>
            <a:xfrm>
              <a:off x="9194964" y="1968556"/>
              <a:ext cx="807008" cy="2492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R="0" algn="ctr" defTabSz="914400" rtl="0" eaLnBrk="1" fontAlgn="auto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0"/>
                </a:spcAft>
                <a:buClr>
                  <a:srgbClr val="009EE0"/>
                </a:buClr>
                <a:buSzTx/>
                <a:tabLst/>
              </a:pPr>
              <a:r>
                <a:rPr kumimoji="0" lang="de-DE" sz="900" b="0" i="0" u="none" strike="noStrike" kern="1200" cap="none" spc="0" normalizeH="0" baseline="0" noProof="0">
                  <a:ln>
                    <a:noFill/>
                  </a:ln>
                  <a:solidFill>
                    <a:srgbClr val="003D6A"/>
                  </a:solidFill>
                  <a:effectLst/>
                  <a:uLnTx/>
                  <a:uFillTx/>
                  <a:ea typeface="+mn-ea"/>
                  <a:cs typeface="+mn-cs"/>
                </a:rPr>
                <a:t>HIGH</a:t>
              </a:r>
              <a:br>
                <a:rPr kumimoji="0" lang="de-DE" sz="900" b="0" i="0" u="none" strike="noStrike" kern="1200" cap="none" spc="0" normalizeH="0" baseline="0" noProof="0">
                  <a:ln>
                    <a:noFill/>
                  </a:ln>
                  <a:solidFill>
                    <a:srgbClr val="003D6A"/>
                  </a:solidFill>
                  <a:effectLst/>
                  <a:uLnTx/>
                  <a:uFillTx/>
                  <a:ea typeface="+mn-ea"/>
                  <a:cs typeface="+mn-cs"/>
                </a:rPr>
              </a:br>
              <a:r>
                <a:rPr kumimoji="0" lang="de-DE" sz="900" b="0" i="0" u="none" strike="noStrike" kern="1200" cap="none" spc="0" normalizeH="0" baseline="0" noProof="0">
                  <a:ln>
                    <a:noFill/>
                  </a:ln>
                  <a:solidFill>
                    <a:srgbClr val="003D6A"/>
                  </a:solidFill>
                  <a:effectLst/>
                  <a:uLnTx/>
                  <a:uFillTx/>
                  <a:ea typeface="+mn-ea"/>
                  <a:cs typeface="+mn-cs"/>
                </a:rPr>
                <a:t>PRECISION</a:t>
              </a:r>
            </a:p>
          </p:txBody>
        </p:sp>
      </p:grpSp>
      <p:grpSp>
        <p:nvGrpSpPr>
          <p:cNvPr id="15" name="Gruppieren 14">
            <a:extLst>
              <a:ext uri="{FF2B5EF4-FFF2-40B4-BE49-F238E27FC236}">
                <a16:creationId xmlns:a16="http://schemas.microsoft.com/office/drawing/2014/main" id="{68D89F35-BCCA-9618-DB0D-1BAEDD9C6065}"/>
              </a:ext>
            </a:extLst>
          </p:cNvPr>
          <p:cNvGrpSpPr/>
          <p:nvPr/>
        </p:nvGrpSpPr>
        <p:grpSpPr>
          <a:xfrm>
            <a:off x="375523" y="6066730"/>
            <a:ext cx="807008" cy="635246"/>
            <a:chOff x="7295809" y="2826273"/>
            <a:chExt cx="807008" cy="635246"/>
          </a:xfrm>
        </p:grpSpPr>
        <p:pic>
          <p:nvPicPr>
            <p:cNvPr id="16" name="Grafik 15" descr="Glücksspielchips Silhouette">
              <a:extLst>
                <a:ext uri="{FF2B5EF4-FFF2-40B4-BE49-F238E27FC236}">
                  <a16:creationId xmlns:a16="http://schemas.microsoft.com/office/drawing/2014/main" id="{FA061860-FBEA-8E96-F267-3A827B87BAB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7501313" y="2826273"/>
              <a:ext cx="396000" cy="396000"/>
            </a:xfrm>
            <a:prstGeom prst="rect">
              <a:avLst/>
            </a:prstGeom>
          </p:spPr>
        </p:pic>
        <p:sp>
          <p:nvSpPr>
            <p:cNvPr id="17" name="Textfeld 16">
              <a:extLst>
                <a:ext uri="{FF2B5EF4-FFF2-40B4-BE49-F238E27FC236}">
                  <a16:creationId xmlns:a16="http://schemas.microsoft.com/office/drawing/2014/main" id="{AE441699-C332-FD60-7FFB-85595E58D4B1}"/>
                </a:ext>
              </a:extLst>
            </p:cNvPr>
            <p:cNvSpPr txBox="1"/>
            <p:nvPr/>
          </p:nvSpPr>
          <p:spPr>
            <a:xfrm>
              <a:off x="7295809" y="3212220"/>
              <a:ext cx="807008" cy="2492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R="0" algn="ctr" defTabSz="914400" rtl="0" eaLnBrk="1" fontAlgn="auto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0"/>
                </a:spcAft>
                <a:buClr>
                  <a:srgbClr val="009EE0"/>
                </a:buClr>
                <a:buSzTx/>
                <a:tabLst/>
              </a:pPr>
              <a:r>
                <a:rPr kumimoji="0" lang="de-DE" sz="900" b="0" i="0" u="none" strike="noStrike" kern="1200" cap="none" spc="0" normalizeH="0" baseline="0" noProof="0">
                  <a:ln>
                    <a:noFill/>
                  </a:ln>
                  <a:solidFill>
                    <a:srgbClr val="003D6A"/>
                  </a:solidFill>
                  <a:effectLst/>
                  <a:uLnTx/>
                  <a:uFillTx/>
                  <a:ea typeface="+mn-ea"/>
                  <a:cs typeface="+mn-cs"/>
                </a:rPr>
                <a:t>COMPLEX GEOMETRY</a:t>
              </a:r>
            </a:p>
          </p:txBody>
        </p:sp>
      </p:grpSp>
      <p:grpSp>
        <p:nvGrpSpPr>
          <p:cNvPr id="18" name="Gruppieren 17">
            <a:extLst>
              <a:ext uri="{FF2B5EF4-FFF2-40B4-BE49-F238E27FC236}">
                <a16:creationId xmlns:a16="http://schemas.microsoft.com/office/drawing/2014/main" id="{955AE4FF-F80B-F4A8-29EF-7FCBD72E216F}"/>
              </a:ext>
            </a:extLst>
          </p:cNvPr>
          <p:cNvGrpSpPr/>
          <p:nvPr/>
        </p:nvGrpSpPr>
        <p:grpSpPr>
          <a:xfrm>
            <a:off x="5994871" y="6089453"/>
            <a:ext cx="807008" cy="623104"/>
            <a:chOff x="8398352" y="1596795"/>
            <a:chExt cx="807008" cy="623104"/>
          </a:xfrm>
        </p:grpSpPr>
        <p:sp>
          <p:nvSpPr>
            <p:cNvPr id="19" name="Textfeld 18">
              <a:extLst>
                <a:ext uri="{FF2B5EF4-FFF2-40B4-BE49-F238E27FC236}">
                  <a16:creationId xmlns:a16="http://schemas.microsoft.com/office/drawing/2014/main" id="{BDFE714E-E9B0-4D44-4E6E-83999DC24847}"/>
                </a:ext>
              </a:extLst>
            </p:cNvPr>
            <p:cNvSpPr txBox="1"/>
            <p:nvPr/>
          </p:nvSpPr>
          <p:spPr>
            <a:xfrm>
              <a:off x="8398352" y="1970600"/>
              <a:ext cx="807008" cy="2492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R="0" algn="ctr" defTabSz="914400" rtl="0" eaLnBrk="1" fontAlgn="auto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0"/>
                </a:spcAft>
                <a:buClr>
                  <a:srgbClr val="009EE0"/>
                </a:buClr>
                <a:buSzTx/>
                <a:tabLst/>
              </a:pPr>
              <a:r>
                <a:rPr kumimoji="0" lang="de-DE" sz="900" b="0" i="0" u="none" strike="noStrike" kern="1200" cap="none" spc="0" normalizeH="0" baseline="0" noProof="0">
                  <a:ln>
                    <a:noFill/>
                  </a:ln>
                  <a:solidFill>
                    <a:srgbClr val="003D6A"/>
                  </a:solidFill>
                  <a:effectLst/>
                  <a:uLnTx/>
                  <a:uFillTx/>
                  <a:ea typeface="+mn-ea"/>
                  <a:cs typeface="+mn-cs"/>
                </a:rPr>
                <a:t>INDIVIDUAL SOLUTION</a:t>
              </a:r>
            </a:p>
          </p:txBody>
        </p:sp>
        <p:pic>
          <p:nvPicPr>
            <p:cNvPr id="20" name="Grafik 19" descr="Häkchen mit einfarbiger Füllung">
              <a:extLst>
                <a:ext uri="{FF2B5EF4-FFF2-40B4-BE49-F238E27FC236}">
                  <a16:creationId xmlns:a16="http://schemas.microsoft.com/office/drawing/2014/main" id="{D6BC025E-340B-0D8C-2C01-54A783D43C1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8603856" y="1596795"/>
              <a:ext cx="396000" cy="396000"/>
            </a:xfrm>
            <a:prstGeom prst="rect">
              <a:avLst/>
            </a:prstGeom>
          </p:spPr>
        </p:pic>
      </p:grp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9B9EAF1C-4E91-5FD5-1417-28E92B3225D4}"/>
              </a:ext>
            </a:extLst>
          </p:cNvPr>
          <p:cNvGrpSpPr/>
          <p:nvPr/>
        </p:nvGrpSpPr>
        <p:grpSpPr>
          <a:xfrm>
            <a:off x="3015875" y="6078016"/>
            <a:ext cx="807008" cy="645977"/>
            <a:chOff x="3923120" y="3907588"/>
            <a:chExt cx="807008" cy="645977"/>
          </a:xfrm>
        </p:grpSpPr>
        <p:pic>
          <p:nvPicPr>
            <p:cNvPr id="13" name="Grafik 12" descr="Ein Bild, das Screenshot, Reihe, Diagramm, Rechteck enthält.&#10;&#10;Beschreibung automatisch generiert.">
              <a:extLst>
                <a:ext uri="{FF2B5EF4-FFF2-40B4-BE49-F238E27FC236}">
                  <a16:creationId xmlns:a16="http://schemas.microsoft.com/office/drawing/2014/main" id="{52872954-C900-D8DB-1240-168B999F983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4151655" y="3907588"/>
              <a:ext cx="349938" cy="504000"/>
            </a:xfrm>
            <a:prstGeom prst="rect">
              <a:avLst/>
            </a:prstGeom>
          </p:spPr>
        </p:pic>
        <p:sp>
          <p:nvSpPr>
            <p:cNvPr id="14" name="Textfeld 13">
              <a:extLst>
                <a:ext uri="{FF2B5EF4-FFF2-40B4-BE49-F238E27FC236}">
                  <a16:creationId xmlns:a16="http://schemas.microsoft.com/office/drawing/2014/main" id="{4F62BE34-85BF-0D1F-2050-38B68061F7DC}"/>
                </a:ext>
              </a:extLst>
            </p:cNvPr>
            <p:cNvSpPr txBox="1"/>
            <p:nvPr/>
          </p:nvSpPr>
          <p:spPr>
            <a:xfrm>
              <a:off x="3923120" y="4428915"/>
              <a:ext cx="807008" cy="12465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R="0" algn="ctr" defTabSz="914400" rtl="0" eaLnBrk="1" fontAlgn="auto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0"/>
                </a:spcAft>
                <a:buClr>
                  <a:srgbClr val="009EE0"/>
                </a:buClr>
                <a:buSzTx/>
                <a:tabLst/>
              </a:pPr>
              <a:r>
                <a:rPr kumimoji="0" lang="de-DE" sz="900" b="0" i="0" u="none" strike="noStrike" kern="1200" cap="none" spc="0" normalizeH="0" baseline="0" noProof="0">
                  <a:ln>
                    <a:noFill/>
                  </a:ln>
                  <a:solidFill>
                    <a:srgbClr val="003D6A"/>
                  </a:solidFill>
                  <a:effectLst/>
                  <a:uLnTx/>
                  <a:uFillTx/>
                  <a:ea typeface="+mn-ea"/>
                  <a:cs typeface="+mn-cs"/>
                </a:rPr>
                <a:t>TURNING</a:t>
              </a:r>
            </a:p>
          </p:txBody>
        </p:sp>
      </p:grp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2742A599-CB36-10A4-60C2-BDE2023E6340}"/>
              </a:ext>
            </a:extLst>
          </p:cNvPr>
          <p:cNvGrpSpPr/>
          <p:nvPr/>
        </p:nvGrpSpPr>
        <p:grpSpPr>
          <a:xfrm>
            <a:off x="1263452" y="6096887"/>
            <a:ext cx="807008" cy="480439"/>
            <a:chOff x="6565958" y="2859010"/>
            <a:chExt cx="807008" cy="480439"/>
          </a:xfrm>
        </p:grpSpPr>
        <p:sp>
          <p:nvSpPr>
            <p:cNvPr id="12" name="Kreis: nicht ausgefüllt 11">
              <a:extLst>
                <a:ext uri="{FF2B5EF4-FFF2-40B4-BE49-F238E27FC236}">
                  <a16:creationId xmlns:a16="http://schemas.microsoft.com/office/drawing/2014/main" id="{67355FFD-6241-5FA6-CDBA-F6CE110716B3}"/>
                </a:ext>
              </a:extLst>
            </p:cNvPr>
            <p:cNvSpPr/>
            <p:nvPr/>
          </p:nvSpPr>
          <p:spPr>
            <a:xfrm>
              <a:off x="6807462" y="2859010"/>
              <a:ext cx="324000" cy="324000"/>
            </a:xfrm>
            <a:prstGeom prst="donut">
              <a:avLst>
                <a:gd name="adj" fmla="val 7959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tx1"/>
                </a:solidFill>
              </a:endParaRPr>
            </a:p>
          </p:txBody>
        </p:sp>
        <p:sp>
          <p:nvSpPr>
            <p:cNvPr id="21" name="Textfeld 20">
              <a:extLst>
                <a:ext uri="{FF2B5EF4-FFF2-40B4-BE49-F238E27FC236}">
                  <a16:creationId xmlns:a16="http://schemas.microsoft.com/office/drawing/2014/main" id="{099C986E-B60F-7F11-E1DF-37CB48162E89}"/>
                </a:ext>
              </a:extLst>
            </p:cNvPr>
            <p:cNvSpPr txBox="1"/>
            <p:nvPr/>
          </p:nvSpPr>
          <p:spPr>
            <a:xfrm>
              <a:off x="6565958" y="3214799"/>
              <a:ext cx="807008" cy="12465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R="0" algn="ctr" defTabSz="914400" rtl="0" eaLnBrk="1" fontAlgn="auto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0"/>
                </a:spcAft>
                <a:buClr>
                  <a:srgbClr val="009EE0"/>
                </a:buClr>
                <a:buSzTx/>
                <a:tabLst/>
              </a:pPr>
              <a:r>
                <a:rPr kumimoji="0" lang="de-DE" sz="900" b="0" i="0" u="none" strike="noStrike" kern="1200" cap="none" spc="0" normalizeH="0" baseline="0" noProof="0">
                  <a:ln>
                    <a:noFill/>
                  </a:ln>
                  <a:solidFill>
                    <a:srgbClr val="003D6A"/>
                  </a:solidFill>
                  <a:effectLst/>
                  <a:uLnTx/>
                  <a:uFillTx/>
                  <a:ea typeface="+mn-ea"/>
                  <a:cs typeface="+mn-cs"/>
                </a:rPr>
                <a:t>THIN-WALLED</a:t>
              </a:r>
            </a:p>
          </p:txBody>
        </p:sp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3A0C4CC1-B8B0-35DF-1B19-FB8483E5FE0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102973" y="1467365"/>
            <a:ext cx="7424351" cy="4118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316556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0402B4-21B2-7588-3163-9D87E40817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69BC1ADE-07BC-EC90-A02F-431B7E2188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1188" y="619107"/>
            <a:ext cx="9391338" cy="1020318"/>
          </a:xfrm>
        </p:spPr>
        <p:txBody>
          <a:bodyPr/>
          <a:lstStyle/>
          <a:p>
            <a:r>
              <a:rPr lang="de-DE">
                <a:latin typeface="Fago Pro"/>
              </a:rPr>
              <a:t>Auflagering</a:t>
            </a:r>
            <a:br>
              <a:rPr lang="de-DE">
                <a:latin typeface="Fago Pro"/>
              </a:rPr>
            </a:br>
            <a:r>
              <a:rPr lang="de-DE" sz="2400" b="0">
                <a:latin typeface="Fago Pro"/>
              </a:rPr>
              <a:t>Zum axialen Anschlagen von Bauteilen am Futter</a:t>
            </a:r>
            <a:br>
              <a:rPr lang="de-DE"/>
            </a:br>
            <a:endParaRPr lang="de-DE" sz="2400" b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D1D8BBC8-0543-1B2F-9D09-F2FCC0A627D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 vert="horz" lIns="0" tIns="0" rIns="0" bIns="0" rtlCol="0" anchor="t">
            <a:noAutofit/>
          </a:bodyPr>
          <a:lstStyle/>
          <a:p>
            <a:r>
              <a:rPr lang="de-DE">
                <a:latin typeface="Fago Pro"/>
              </a:rPr>
              <a:t>SCHUNK Engineering</a:t>
            </a:r>
            <a:endParaRPr lang="en-US"/>
          </a:p>
        </p:txBody>
      </p:sp>
      <p:sp>
        <p:nvSpPr>
          <p:cNvPr id="102" name="Foliennummernplatzhalter 2">
            <a:extLst>
              <a:ext uri="{FF2B5EF4-FFF2-40B4-BE49-F238E27FC236}">
                <a16:creationId xmlns:a16="http://schemas.microsoft.com/office/drawing/2014/main" id="{C9A9333C-0B1E-BCA7-9827-343B7DDAB1D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244942" y="6384353"/>
            <a:ext cx="612095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F7D4EC-FAF2-48D2-B8E5-457915FC50F3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 panose="02000506040000020004" pitchFamily="50" charset="0"/>
              <a:ea typeface="+mn-ea"/>
              <a:cs typeface="+mn-cs"/>
            </a:endParaRPr>
          </a:p>
        </p:txBody>
      </p:sp>
      <p:sp>
        <p:nvSpPr>
          <p:cNvPr id="95" name="Textfeld 94">
            <a:extLst>
              <a:ext uri="{FF2B5EF4-FFF2-40B4-BE49-F238E27FC236}">
                <a16:creationId xmlns:a16="http://schemas.microsoft.com/office/drawing/2014/main" id="{4D63EA0D-C53E-9816-7DA6-C9107E806E3D}"/>
              </a:ext>
            </a:extLst>
          </p:cNvPr>
          <p:cNvSpPr txBox="1"/>
          <p:nvPr/>
        </p:nvSpPr>
        <p:spPr>
          <a:xfrm>
            <a:off x="7028329" y="1598437"/>
            <a:ext cx="5135051" cy="507831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2900" indent="-342900"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defRPr/>
            </a:pPr>
            <a:r>
              <a:rPr lang="de-DE" sz="2000" b="1">
                <a:solidFill>
                  <a:srgbClr val="003D6A"/>
                </a:solidFill>
                <a:latin typeface="Fago Pro"/>
              </a:rPr>
              <a:t>Integrierte Bauteilabfrage</a:t>
            </a:r>
            <a:br>
              <a:rPr lang="de-DE" sz="20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Fago Pro"/>
              </a:rPr>
            </a:br>
            <a:r>
              <a:rPr lang="de-DE" sz="1600">
                <a:solidFill>
                  <a:srgbClr val="003D6A"/>
                </a:solidFill>
                <a:latin typeface="Fago Pro"/>
              </a:rPr>
              <a:t>Bohrungen für Luftabfrage in den Auflagestellen</a:t>
            </a:r>
            <a:endParaRPr lang="de-DE" sz="1600" b="1" i="0" u="none" strike="noStrike" kern="1200" cap="none" spc="0" normalizeH="0" baseline="0" noProof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/>
            </a:endParaRPr>
          </a:p>
          <a:p>
            <a:pPr>
              <a:buClr>
                <a:srgbClr val="009EE0"/>
              </a:buClr>
              <a:buSzPct val="100000"/>
              <a:defRPr/>
            </a:pPr>
            <a:endParaRPr lang="de-DE" sz="2000" b="1">
              <a:solidFill>
                <a:srgbClr val="003D6A"/>
              </a:solidFill>
              <a:latin typeface="Fago Pro"/>
            </a:endParaRPr>
          </a:p>
          <a:p>
            <a:pPr marL="342900" indent="-342900"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defRPr/>
            </a:pPr>
            <a:r>
              <a:rPr lang="de-DE" sz="2000" b="1">
                <a:solidFill>
                  <a:srgbClr val="003D6A"/>
                </a:solidFill>
                <a:latin typeface="Fago Pro"/>
              </a:rPr>
              <a:t>Schneller Ein- und Ausbau</a:t>
            </a:r>
            <a:br>
              <a:rPr lang="de-DE" sz="2000" b="1">
                <a:solidFill>
                  <a:srgbClr val="003D6A"/>
                </a:solidFill>
                <a:latin typeface="Fago Pro"/>
              </a:rPr>
            </a:br>
            <a:r>
              <a:rPr lang="de-DE" sz="1600">
                <a:solidFill>
                  <a:srgbClr val="003D6A"/>
                </a:solidFill>
                <a:latin typeface="Fago Pro"/>
              </a:rPr>
              <a:t>Durch Bajonettverschluss</a:t>
            </a:r>
            <a:endParaRPr lang="de-DE" sz="2000">
              <a:solidFill>
                <a:srgbClr val="003D6A"/>
              </a:solidFill>
              <a:latin typeface="Fago Pro"/>
            </a:endParaRPr>
          </a:p>
          <a:p>
            <a:pPr marL="342900" indent="-342900"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defRPr/>
            </a:pPr>
            <a:endParaRPr lang="de-DE" sz="2000" b="1">
              <a:solidFill>
                <a:srgbClr val="003D6A"/>
              </a:solidFill>
              <a:latin typeface="Fago Pro"/>
            </a:endParaRPr>
          </a:p>
          <a:p>
            <a:pPr marL="342900" indent="-342900"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defRPr/>
            </a:pPr>
            <a:r>
              <a:rPr lang="de-DE" sz="2000" b="1">
                <a:solidFill>
                  <a:srgbClr val="003D6A"/>
                </a:solidFill>
                <a:latin typeface="Fago Pro"/>
              </a:rPr>
              <a:t>Maschinenanbindung </a:t>
            </a:r>
            <a:br>
              <a:rPr lang="de-DE" sz="20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Fago Pro"/>
              </a:rPr>
            </a:br>
            <a:r>
              <a:rPr lang="de-DE" sz="1600">
                <a:solidFill>
                  <a:srgbClr val="003D6A"/>
                </a:solidFill>
                <a:latin typeface="Fago Pro"/>
              </a:rPr>
              <a:t>Erhältlich für alle gängigen Futterhersteller</a:t>
            </a:r>
            <a:endParaRPr lang="de-DE" sz="2000" b="1" i="0" u="none" strike="noStrike" kern="1200" cap="none" spc="0" normalizeH="0" baseline="0" noProof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/>
            </a:endParaRPr>
          </a:p>
          <a:p>
            <a:pPr>
              <a:buClr>
                <a:srgbClr val="009EE0"/>
              </a:buClr>
              <a:buSzPct val="100000"/>
              <a:defRPr/>
            </a:pPr>
            <a:endParaRPr lang="de-DE" sz="2000" b="1">
              <a:solidFill>
                <a:srgbClr val="003D6A"/>
              </a:solidFill>
              <a:latin typeface="Fago Pro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tabLst/>
              <a:defRPr/>
            </a:pPr>
            <a:r>
              <a:rPr lang="de-DE" sz="2000" b="1">
                <a:solidFill>
                  <a:srgbClr val="003D6A"/>
                </a:solidFill>
                <a:latin typeface="Fago Pro"/>
              </a:rPr>
              <a:t>Kompetentes</a:t>
            </a:r>
            <a:r>
              <a:rPr kumimoji="0" lang="de-DE" sz="2000" b="1" i="0" u="none" strike="noStrike" kern="1200" cap="none" spc="0" normalizeH="0" baseline="0" noProof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 Projektierungsteam</a:t>
            </a:r>
            <a:br>
              <a:rPr lang="de-DE" sz="20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Fago Pro"/>
              </a:rPr>
            </a:br>
            <a:r>
              <a:rPr kumimoji="0" lang="de-DE" sz="1600" b="0" i="0" u="none" strike="noStrike" kern="1200" cap="none" spc="0" normalizeH="0" baseline="0" noProof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Auslegung, Konstruktion und Montage durch SCHUNK</a:t>
            </a:r>
          </a:p>
          <a:p>
            <a:pPr>
              <a:buClr>
                <a:srgbClr val="009EE0"/>
              </a:buClr>
              <a:buSzPct val="100000"/>
              <a:defRPr/>
            </a:pPr>
            <a:endParaRPr lang="de-DE" sz="1600">
              <a:solidFill>
                <a:srgbClr val="003D6A"/>
              </a:solidFill>
              <a:latin typeface="Fago Pro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tabLst/>
              <a:defRPr/>
            </a:pPr>
            <a:r>
              <a:rPr lang="de-DE" sz="2000" b="1">
                <a:solidFill>
                  <a:srgbClr val="003D6A"/>
                </a:solidFill>
                <a:latin typeface="Fago Pro"/>
              </a:rPr>
              <a:t>Lösungskompetenz aus einer Hand</a:t>
            </a:r>
            <a:br>
              <a:rPr lang="de-DE" sz="20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Fago Pro"/>
              </a:rPr>
            </a:br>
            <a:r>
              <a:rPr lang="de-DE" sz="1600">
                <a:solidFill>
                  <a:srgbClr val="003D6A"/>
                </a:solidFill>
                <a:latin typeface="Fago Pro"/>
              </a:rPr>
              <a:t>Automation und Spanntechnik</a:t>
            </a:r>
            <a:endParaRPr lang="de-DE" sz="1600" b="0" i="0" u="none" strike="noStrike" kern="1200" cap="none" spc="0" normalizeH="0" baseline="0" noProof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EE0"/>
              </a:buClr>
              <a:buSzPct val="100000"/>
              <a:tabLst/>
              <a:defRPr/>
            </a:pPr>
            <a:endParaRPr lang="de-DE" sz="1600" b="0" i="0" u="none" strike="noStrike" kern="1200" cap="none" spc="0" normalizeH="0" baseline="0" noProof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tabLst/>
              <a:defRPr/>
            </a:pPr>
            <a:endParaRPr kumimoji="0" lang="de-DE" sz="1600" b="0" i="0" u="none" strike="noStrike" kern="1200" cap="none" spc="0" normalizeH="0" baseline="0" noProof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tabLst/>
              <a:defRPr/>
            </a:pPr>
            <a:endParaRPr kumimoji="0" lang="de-DE" sz="2000" b="0" i="0" u="none" strike="noStrike" kern="1200" cap="none" spc="0" normalizeH="0" baseline="0" noProof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/>
              <a:ea typeface="+mn-ea"/>
              <a:cs typeface="+mn-cs"/>
            </a:endParaRPr>
          </a:p>
        </p:txBody>
      </p:sp>
      <p:grpSp>
        <p:nvGrpSpPr>
          <p:cNvPr id="66" name="Gruppieren 65">
            <a:extLst>
              <a:ext uri="{FF2B5EF4-FFF2-40B4-BE49-F238E27FC236}">
                <a16:creationId xmlns:a16="http://schemas.microsoft.com/office/drawing/2014/main" id="{F2F2C603-7122-8DA6-983B-FF154D4F2433}"/>
              </a:ext>
            </a:extLst>
          </p:cNvPr>
          <p:cNvGrpSpPr/>
          <p:nvPr/>
        </p:nvGrpSpPr>
        <p:grpSpPr>
          <a:xfrm>
            <a:off x="264292" y="5794124"/>
            <a:ext cx="1920000" cy="960002"/>
            <a:chOff x="30192" y="3612786"/>
            <a:chExt cx="1440000" cy="720000"/>
          </a:xfrm>
        </p:grpSpPr>
        <p:sp>
          <p:nvSpPr>
            <p:cNvPr id="79" name="Textfeld 78">
              <a:extLst>
                <a:ext uri="{FF2B5EF4-FFF2-40B4-BE49-F238E27FC236}">
                  <a16:creationId xmlns:a16="http://schemas.microsoft.com/office/drawing/2014/main" id="{C498EE25-1E20-59FB-B7E5-FE9B57D0E672}"/>
                </a:ext>
              </a:extLst>
            </p:cNvPr>
            <p:cNvSpPr txBox="1"/>
            <p:nvPr/>
          </p:nvSpPr>
          <p:spPr>
            <a:xfrm>
              <a:off x="30192" y="3631591"/>
              <a:ext cx="1440000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400" b="0" i="0" u="none" strike="noStrike" kern="1200" cap="none" spc="0" normalizeH="0" baseline="0" noProof="0">
                  <a:ln>
                    <a:noFill/>
                  </a:ln>
                  <a:solidFill>
                    <a:srgbClr val="00446B"/>
                  </a:solidFill>
                  <a:effectLst/>
                  <a:uLnTx/>
                  <a:uFillTx/>
                  <a:latin typeface="Fago Pro"/>
                  <a:ea typeface="+mn-ea"/>
                  <a:cs typeface="+mn-cs"/>
                </a:rPr>
                <a:t>TYPICAL PRODUCTS</a:t>
              </a:r>
            </a:p>
          </p:txBody>
        </p:sp>
        <p:sp>
          <p:nvSpPr>
            <p:cNvPr id="80" name="Rechteck 79">
              <a:extLst>
                <a:ext uri="{FF2B5EF4-FFF2-40B4-BE49-F238E27FC236}">
                  <a16:creationId xmlns:a16="http://schemas.microsoft.com/office/drawing/2014/main" id="{DC99A78B-E066-BE98-15BA-C032C4CDA334}"/>
                </a:ext>
              </a:extLst>
            </p:cNvPr>
            <p:cNvSpPr/>
            <p:nvPr/>
          </p:nvSpPr>
          <p:spPr>
            <a:xfrm>
              <a:off x="30192" y="3612786"/>
              <a:ext cx="1440000" cy="720000"/>
            </a:xfrm>
            <a:prstGeom prst="rect">
              <a:avLst/>
            </a:prstGeom>
            <a:noFill/>
            <a:ln w="9525">
              <a:solidFill>
                <a:srgbClr val="003C6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/>
                <a:ea typeface="+mn-ea"/>
                <a:cs typeface="+mn-cs"/>
              </a:endParaRPr>
            </a:p>
          </p:txBody>
        </p:sp>
      </p:grpSp>
      <p:grpSp>
        <p:nvGrpSpPr>
          <p:cNvPr id="71" name="Gruppieren 70">
            <a:extLst>
              <a:ext uri="{FF2B5EF4-FFF2-40B4-BE49-F238E27FC236}">
                <a16:creationId xmlns:a16="http://schemas.microsoft.com/office/drawing/2014/main" id="{0BD866D1-3797-F23C-825A-1E2C5A907DF0}"/>
              </a:ext>
            </a:extLst>
          </p:cNvPr>
          <p:cNvGrpSpPr/>
          <p:nvPr/>
        </p:nvGrpSpPr>
        <p:grpSpPr>
          <a:xfrm>
            <a:off x="2324226" y="5794112"/>
            <a:ext cx="2160000" cy="960000"/>
            <a:chOff x="1512203" y="3612787"/>
            <a:chExt cx="1620000" cy="720000"/>
          </a:xfrm>
        </p:grpSpPr>
        <p:sp>
          <p:nvSpPr>
            <p:cNvPr id="91" name="Textfeld 90">
              <a:extLst>
                <a:ext uri="{FF2B5EF4-FFF2-40B4-BE49-F238E27FC236}">
                  <a16:creationId xmlns:a16="http://schemas.microsoft.com/office/drawing/2014/main" id="{45B1F5F7-0281-FDFB-4C38-EEF474F80D60}"/>
                </a:ext>
              </a:extLst>
            </p:cNvPr>
            <p:cNvSpPr txBox="1"/>
            <p:nvPr/>
          </p:nvSpPr>
          <p:spPr>
            <a:xfrm>
              <a:off x="1528540" y="3631593"/>
              <a:ext cx="1603663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400" b="0" i="0" u="none" strike="noStrike" kern="1200" cap="none" spc="0" normalizeH="0" baseline="0" noProof="0">
                  <a:ln>
                    <a:noFill/>
                  </a:ln>
                  <a:solidFill>
                    <a:srgbClr val="00446B"/>
                  </a:solidFill>
                  <a:effectLst/>
                  <a:uLnTx/>
                  <a:uFillTx/>
                  <a:latin typeface="Fago Pro"/>
                  <a:ea typeface="+mn-ea"/>
                  <a:cs typeface="+mn-cs"/>
                </a:rPr>
                <a:t>TYPICAL PROCESS</a:t>
              </a:r>
            </a:p>
          </p:txBody>
        </p:sp>
        <p:sp>
          <p:nvSpPr>
            <p:cNvPr id="100" name="Rechteck 99">
              <a:extLst>
                <a:ext uri="{FF2B5EF4-FFF2-40B4-BE49-F238E27FC236}">
                  <a16:creationId xmlns:a16="http://schemas.microsoft.com/office/drawing/2014/main" id="{64B17C7F-8B7F-83CF-6B71-77AFD558E76C}"/>
                </a:ext>
              </a:extLst>
            </p:cNvPr>
            <p:cNvSpPr/>
            <p:nvPr/>
          </p:nvSpPr>
          <p:spPr>
            <a:xfrm>
              <a:off x="1512203" y="3612787"/>
              <a:ext cx="1620000" cy="720000"/>
            </a:xfrm>
            <a:prstGeom prst="rect">
              <a:avLst/>
            </a:prstGeom>
            <a:noFill/>
            <a:ln w="9525">
              <a:solidFill>
                <a:srgbClr val="003C6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/>
                <a:ea typeface="+mn-ea"/>
                <a:cs typeface="+mn-cs"/>
              </a:endParaRPr>
            </a:p>
          </p:txBody>
        </p:sp>
      </p:grpSp>
      <p:grpSp>
        <p:nvGrpSpPr>
          <p:cNvPr id="107" name="Gruppieren 106">
            <a:extLst>
              <a:ext uri="{FF2B5EF4-FFF2-40B4-BE49-F238E27FC236}">
                <a16:creationId xmlns:a16="http://schemas.microsoft.com/office/drawing/2014/main" id="{83564AD9-EA2A-2377-E9D0-BF8AD612F619}"/>
              </a:ext>
            </a:extLst>
          </p:cNvPr>
          <p:cNvGrpSpPr/>
          <p:nvPr/>
        </p:nvGrpSpPr>
        <p:grpSpPr>
          <a:xfrm>
            <a:off x="4640424" y="5794112"/>
            <a:ext cx="2160000" cy="960000"/>
            <a:chOff x="1528539" y="3612787"/>
            <a:chExt cx="1620001" cy="720000"/>
          </a:xfrm>
        </p:grpSpPr>
        <p:sp>
          <p:nvSpPr>
            <p:cNvPr id="117" name="Textfeld 116">
              <a:extLst>
                <a:ext uri="{FF2B5EF4-FFF2-40B4-BE49-F238E27FC236}">
                  <a16:creationId xmlns:a16="http://schemas.microsoft.com/office/drawing/2014/main" id="{BCFB4951-6F7E-E48B-1572-C38ABD7571B0}"/>
                </a:ext>
              </a:extLst>
            </p:cNvPr>
            <p:cNvSpPr txBox="1"/>
            <p:nvPr/>
          </p:nvSpPr>
          <p:spPr>
            <a:xfrm>
              <a:off x="1528540" y="3631592"/>
              <a:ext cx="1620000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400" b="0" i="0" u="none" strike="noStrike" kern="1200" cap="none" spc="0" normalizeH="0" baseline="0" noProof="0">
                  <a:ln>
                    <a:noFill/>
                  </a:ln>
                  <a:solidFill>
                    <a:srgbClr val="00446B"/>
                  </a:solidFill>
                  <a:effectLst/>
                  <a:uLnTx/>
                  <a:uFillTx/>
                  <a:latin typeface="Fago Pro"/>
                  <a:ea typeface="+mn-ea"/>
                  <a:cs typeface="+mn-cs"/>
                </a:rPr>
                <a:t>REQUIREMENTS</a:t>
              </a:r>
              <a:endParaRPr kumimoji="0" lang="de-DE" sz="1000" b="0" i="0" u="none" strike="noStrike" kern="1200" cap="none" spc="0" normalizeH="0" baseline="0" noProof="0">
                <a:ln>
                  <a:noFill/>
                </a:ln>
                <a:solidFill>
                  <a:srgbClr val="00446B"/>
                </a:solidFill>
                <a:effectLst/>
                <a:uLnTx/>
                <a:uFillTx/>
                <a:latin typeface="Fago Pro"/>
                <a:ea typeface="+mn-ea"/>
                <a:cs typeface="+mn-cs"/>
              </a:endParaRPr>
            </a:p>
          </p:txBody>
        </p:sp>
        <p:sp>
          <p:nvSpPr>
            <p:cNvPr id="118" name="Rechteck 117">
              <a:extLst>
                <a:ext uri="{FF2B5EF4-FFF2-40B4-BE49-F238E27FC236}">
                  <a16:creationId xmlns:a16="http://schemas.microsoft.com/office/drawing/2014/main" id="{C1DBE52D-FB92-52B6-B810-8D9D49E93B9D}"/>
                </a:ext>
              </a:extLst>
            </p:cNvPr>
            <p:cNvSpPr/>
            <p:nvPr/>
          </p:nvSpPr>
          <p:spPr>
            <a:xfrm>
              <a:off x="1528539" y="3612787"/>
              <a:ext cx="1620001" cy="720000"/>
            </a:xfrm>
            <a:prstGeom prst="rect">
              <a:avLst/>
            </a:prstGeom>
            <a:noFill/>
            <a:ln w="9525">
              <a:solidFill>
                <a:srgbClr val="003C6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/>
                <a:ea typeface="+mn-ea"/>
                <a:cs typeface="+mn-cs"/>
              </a:endParaRPr>
            </a:p>
          </p:txBody>
        </p:sp>
      </p:grpSp>
      <p:grpSp>
        <p:nvGrpSpPr>
          <p:cNvPr id="423" name="Gruppieren 422">
            <a:extLst>
              <a:ext uri="{FF2B5EF4-FFF2-40B4-BE49-F238E27FC236}">
                <a16:creationId xmlns:a16="http://schemas.microsoft.com/office/drawing/2014/main" id="{00D02895-A194-FD7F-DF75-E1A43D9653D2}"/>
              </a:ext>
            </a:extLst>
          </p:cNvPr>
          <p:cNvGrpSpPr/>
          <p:nvPr/>
        </p:nvGrpSpPr>
        <p:grpSpPr>
          <a:xfrm>
            <a:off x="7243004" y="6401005"/>
            <a:ext cx="1077130" cy="331820"/>
            <a:chOff x="30192" y="3612786"/>
            <a:chExt cx="1440000" cy="720000"/>
          </a:xfrm>
        </p:grpSpPr>
        <p:sp>
          <p:nvSpPr>
            <p:cNvPr id="424" name="Textfeld 423">
              <a:extLst>
                <a:ext uri="{FF2B5EF4-FFF2-40B4-BE49-F238E27FC236}">
                  <a16:creationId xmlns:a16="http://schemas.microsoft.com/office/drawing/2014/main" id="{52413536-FC9E-72B7-6B14-8AF271FDA896}"/>
                </a:ext>
              </a:extLst>
            </p:cNvPr>
            <p:cNvSpPr txBox="1"/>
            <p:nvPr/>
          </p:nvSpPr>
          <p:spPr>
            <a:xfrm>
              <a:off x="30192" y="3631590"/>
              <a:ext cx="1440000" cy="667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400" b="0" i="0" u="none" strike="noStrike" kern="1200" cap="none" spc="0" normalizeH="0" baseline="0" noProof="0">
                  <a:ln>
                    <a:noFill/>
                  </a:ln>
                  <a:solidFill>
                    <a:srgbClr val="00446B"/>
                  </a:solidFill>
                  <a:effectLst/>
                  <a:uLnTx/>
                  <a:uFillTx/>
                  <a:latin typeface="Fago Pro"/>
                  <a:ea typeface="+mn-ea"/>
                  <a:cs typeface="+mn-cs"/>
                </a:rPr>
                <a:t>SCHUNK ID</a:t>
              </a:r>
            </a:p>
          </p:txBody>
        </p:sp>
        <p:sp>
          <p:nvSpPr>
            <p:cNvPr id="425" name="Rechteck 424">
              <a:extLst>
                <a:ext uri="{FF2B5EF4-FFF2-40B4-BE49-F238E27FC236}">
                  <a16:creationId xmlns:a16="http://schemas.microsoft.com/office/drawing/2014/main" id="{375C7F0C-6FA1-82D1-19EF-0D6756D58ABA}"/>
                </a:ext>
              </a:extLst>
            </p:cNvPr>
            <p:cNvSpPr/>
            <p:nvPr/>
          </p:nvSpPr>
          <p:spPr>
            <a:xfrm>
              <a:off x="30192" y="3612786"/>
              <a:ext cx="1440000" cy="720000"/>
            </a:xfrm>
            <a:prstGeom prst="rect">
              <a:avLst/>
            </a:prstGeom>
            <a:noFill/>
            <a:ln w="9525">
              <a:solidFill>
                <a:srgbClr val="003C6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/>
                <a:ea typeface="+mn-ea"/>
                <a:cs typeface="+mn-cs"/>
              </a:endParaRPr>
            </a:p>
          </p:txBody>
        </p:sp>
      </p:grpSp>
      <p:sp>
        <p:nvSpPr>
          <p:cNvPr id="428" name="Rechteck 427">
            <a:extLst>
              <a:ext uri="{FF2B5EF4-FFF2-40B4-BE49-F238E27FC236}">
                <a16:creationId xmlns:a16="http://schemas.microsoft.com/office/drawing/2014/main" id="{8B269989-D320-1B56-1D5E-0AC3F1231019}"/>
              </a:ext>
            </a:extLst>
          </p:cNvPr>
          <p:cNvSpPr/>
          <p:nvPr/>
        </p:nvSpPr>
        <p:spPr>
          <a:xfrm>
            <a:off x="8390179" y="6401005"/>
            <a:ext cx="1713488" cy="331820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 w="952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/>
            </a:pPr>
            <a:r>
              <a:rPr lang="de-DE" sz="1600">
                <a:solidFill>
                  <a:schemeClr val="tx1"/>
                </a:solidFill>
                <a:ea typeface="+mn-lt"/>
                <a:cs typeface="+mn-lt"/>
              </a:rPr>
              <a:t>1529992</a:t>
            </a:r>
            <a:endParaRPr lang="en-US"/>
          </a:p>
        </p:txBody>
      </p: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E7789D2B-0209-8261-F511-E6ED65BF608B}"/>
              </a:ext>
            </a:extLst>
          </p:cNvPr>
          <p:cNvGrpSpPr/>
          <p:nvPr/>
        </p:nvGrpSpPr>
        <p:grpSpPr>
          <a:xfrm>
            <a:off x="6000031" y="6089702"/>
            <a:ext cx="807008" cy="496411"/>
            <a:chOff x="10988291" y="1596795"/>
            <a:chExt cx="807008" cy="496411"/>
          </a:xfrm>
        </p:grpSpPr>
        <p:pic>
          <p:nvPicPr>
            <p:cNvPr id="6" name="Grafik 5" descr="Roboterhand mit einfarbiger Füllung">
              <a:extLst>
                <a:ext uri="{FF2B5EF4-FFF2-40B4-BE49-F238E27FC236}">
                  <a16:creationId xmlns:a16="http://schemas.microsoft.com/office/drawing/2014/main" id="{73C4EC61-1FF2-5CC9-95FA-7569095E881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1193795" y="1596795"/>
              <a:ext cx="396000" cy="396000"/>
            </a:xfrm>
            <a:prstGeom prst="rect">
              <a:avLst/>
            </a:prstGeom>
          </p:spPr>
        </p:pic>
        <p:sp>
          <p:nvSpPr>
            <p:cNvPr id="8" name="Textfeld 7">
              <a:extLst>
                <a:ext uri="{FF2B5EF4-FFF2-40B4-BE49-F238E27FC236}">
                  <a16:creationId xmlns:a16="http://schemas.microsoft.com/office/drawing/2014/main" id="{3707019C-0214-5AF0-532B-D9637C986772}"/>
                </a:ext>
              </a:extLst>
            </p:cNvPr>
            <p:cNvSpPr txBox="1"/>
            <p:nvPr/>
          </p:nvSpPr>
          <p:spPr>
            <a:xfrm>
              <a:off x="10988291" y="1968556"/>
              <a:ext cx="807008" cy="12465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R="0" algn="ctr" defTabSz="914400" rtl="0" eaLnBrk="1" fontAlgn="auto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0"/>
                </a:spcAft>
                <a:buClr>
                  <a:srgbClr val="009EE0"/>
                </a:buClr>
                <a:buSzTx/>
                <a:tabLst/>
              </a:pPr>
              <a:r>
                <a:rPr kumimoji="0" lang="de-DE" sz="900" b="0" i="0" u="none" strike="noStrike" kern="1200" cap="none" spc="0" normalizeH="0" baseline="0" noProof="0">
                  <a:ln>
                    <a:noFill/>
                  </a:ln>
                  <a:solidFill>
                    <a:srgbClr val="003D6A"/>
                  </a:solidFill>
                  <a:effectLst/>
                  <a:uLnTx/>
                  <a:uFillTx/>
                  <a:ea typeface="+mn-ea"/>
                  <a:cs typeface="+mn-cs"/>
                </a:rPr>
                <a:t>AUTOMATION</a:t>
              </a:r>
            </a:p>
          </p:txBody>
        </p:sp>
      </p:grpSp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90D4D244-06A8-E373-508D-94419B7B44AC}"/>
              </a:ext>
            </a:extLst>
          </p:cNvPr>
          <p:cNvGrpSpPr/>
          <p:nvPr/>
        </p:nvGrpSpPr>
        <p:grpSpPr>
          <a:xfrm>
            <a:off x="5319489" y="6089453"/>
            <a:ext cx="807008" cy="623104"/>
            <a:chOff x="8398352" y="1596795"/>
            <a:chExt cx="807008" cy="623104"/>
          </a:xfrm>
        </p:grpSpPr>
        <p:sp>
          <p:nvSpPr>
            <p:cNvPr id="10" name="Textfeld 9">
              <a:extLst>
                <a:ext uri="{FF2B5EF4-FFF2-40B4-BE49-F238E27FC236}">
                  <a16:creationId xmlns:a16="http://schemas.microsoft.com/office/drawing/2014/main" id="{E6175639-7262-8F63-3F21-7BCA0D8C8D84}"/>
                </a:ext>
              </a:extLst>
            </p:cNvPr>
            <p:cNvSpPr txBox="1"/>
            <p:nvPr/>
          </p:nvSpPr>
          <p:spPr>
            <a:xfrm>
              <a:off x="8398352" y="1970600"/>
              <a:ext cx="807008" cy="2492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R="0" algn="ctr" defTabSz="914400" rtl="0" eaLnBrk="1" fontAlgn="auto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0"/>
                </a:spcAft>
                <a:buClr>
                  <a:srgbClr val="009EE0"/>
                </a:buClr>
                <a:buSzTx/>
                <a:tabLst/>
              </a:pPr>
              <a:r>
                <a:rPr kumimoji="0" lang="de-DE" sz="900" b="0" i="0" u="none" strike="noStrike" kern="1200" cap="none" spc="0" normalizeH="0" baseline="0" noProof="0">
                  <a:ln>
                    <a:noFill/>
                  </a:ln>
                  <a:solidFill>
                    <a:srgbClr val="003D6A"/>
                  </a:solidFill>
                  <a:effectLst/>
                  <a:uLnTx/>
                  <a:uFillTx/>
                  <a:ea typeface="+mn-ea"/>
                  <a:cs typeface="+mn-cs"/>
                </a:rPr>
                <a:t>INDIVIDUAL SOLUTION</a:t>
              </a:r>
            </a:p>
          </p:txBody>
        </p:sp>
        <p:pic>
          <p:nvPicPr>
            <p:cNvPr id="11" name="Grafik 10" descr="Häkchen mit einfarbiger Füllung">
              <a:extLst>
                <a:ext uri="{FF2B5EF4-FFF2-40B4-BE49-F238E27FC236}">
                  <a16:creationId xmlns:a16="http://schemas.microsoft.com/office/drawing/2014/main" id="{E137EEDA-FCEC-8D3F-2EDA-ABF2152D673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8603856" y="1596795"/>
              <a:ext cx="396000" cy="396000"/>
            </a:xfrm>
            <a:prstGeom prst="rect">
              <a:avLst/>
            </a:prstGeom>
          </p:spPr>
        </p:pic>
      </p:grpSp>
      <p:grpSp>
        <p:nvGrpSpPr>
          <p:cNvPr id="12" name="Gruppieren 11">
            <a:extLst>
              <a:ext uri="{FF2B5EF4-FFF2-40B4-BE49-F238E27FC236}">
                <a16:creationId xmlns:a16="http://schemas.microsoft.com/office/drawing/2014/main" id="{D1C7AF6B-D874-77FD-BE8A-B17D557DC0D8}"/>
              </a:ext>
            </a:extLst>
          </p:cNvPr>
          <p:cNvGrpSpPr/>
          <p:nvPr/>
        </p:nvGrpSpPr>
        <p:grpSpPr>
          <a:xfrm>
            <a:off x="4640423" y="6100034"/>
            <a:ext cx="807008" cy="616335"/>
            <a:chOff x="5251168" y="1601631"/>
            <a:chExt cx="807008" cy="616335"/>
          </a:xfrm>
        </p:grpSpPr>
        <p:pic>
          <p:nvPicPr>
            <p:cNvPr id="13" name="Grafik 12" descr="Einstellungen mit einfarbiger Füllung">
              <a:extLst>
                <a:ext uri="{FF2B5EF4-FFF2-40B4-BE49-F238E27FC236}">
                  <a16:creationId xmlns:a16="http://schemas.microsoft.com/office/drawing/2014/main" id="{32EDB60C-5094-11D0-B02B-EE6AFFBEAB3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 rot="16200000">
              <a:off x="5456481" y="1601631"/>
              <a:ext cx="396000" cy="396000"/>
            </a:xfrm>
            <a:prstGeom prst="rect">
              <a:avLst/>
            </a:prstGeom>
          </p:spPr>
        </p:pic>
        <p:sp>
          <p:nvSpPr>
            <p:cNvPr id="14" name="Textfeld 13">
              <a:extLst>
                <a:ext uri="{FF2B5EF4-FFF2-40B4-BE49-F238E27FC236}">
                  <a16:creationId xmlns:a16="http://schemas.microsoft.com/office/drawing/2014/main" id="{09E97AA1-5088-A38B-C5E4-2E8B91050DD9}"/>
                </a:ext>
              </a:extLst>
            </p:cNvPr>
            <p:cNvSpPr txBox="1"/>
            <p:nvPr/>
          </p:nvSpPr>
          <p:spPr>
            <a:xfrm>
              <a:off x="5251168" y="1968667"/>
              <a:ext cx="807008" cy="2492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R="0" algn="ctr" defTabSz="914400" rtl="0" eaLnBrk="1" fontAlgn="auto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0"/>
                </a:spcAft>
                <a:buClr>
                  <a:srgbClr val="009EE0"/>
                </a:buClr>
                <a:buSzTx/>
                <a:tabLst/>
              </a:pPr>
              <a:r>
                <a:rPr kumimoji="0" lang="de-DE" sz="900" b="0" i="0" u="none" strike="noStrike" kern="1200" cap="none" spc="0" normalizeH="0" baseline="0" noProof="0">
                  <a:ln>
                    <a:noFill/>
                  </a:ln>
                  <a:solidFill>
                    <a:srgbClr val="003D6A"/>
                  </a:solidFill>
                  <a:effectLst/>
                  <a:uLnTx/>
                  <a:uFillTx/>
                  <a:ea typeface="+mn-ea"/>
                  <a:cs typeface="+mn-cs"/>
                </a:rPr>
                <a:t>HIGH</a:t>
              </a:r>
              <a:br>
                <a:rPr kumimoji="0" lang="de-DE" sz="900" b="0" i="0" u="none" strike="noStrike" kern="1200" cap="none" spc="0" normalizeH="0" baseline="0" noProof="0">
                  <a:ln>
                    <a:noFill/>
                  </a:ln>
                  <a:solidFill>
                    <a:srgbClr val="003D6A"/>
                  </a:solidFill>
                  <a:effectLst/>
                  <a:uLnTx/>
                  <a:uFillTx/>
                  <a:ea typeface="+mn-ea"/>
                  <a:cs typeface="+mn-cs"/>
                </a:rPr>
              </a:br>
              <a:r>
                <a:rPr kumimoji="0" lang="de-DE" sz="900" b="0" i="0" u="none" strike="noStrike" kern="1200" cap="none" spc="0" normalizeH="0" baseline="0" noProof="0">
                  <a:ln>
                    <a:noFill/>
                  </a:ln>
                  <a:solidFill>
                    <a:srgbClr val="003D6A"/>
                  </a:solidFill>
                  <a:effectLst/>
                  <a:uLnTx/>
                  <a:uFillTx/>
                  <a:ea typeface="+mn-ea"/>
                  <a:cs typeface="+mn-cs"/>
                </a:rPr>
                <a:t>FLEXIBILITY</a:t>
              </a:r>
            </a:p>
          </p:txBody>
        </p:sp>
      </p:grpSp>
      <p:grpSp>
        <p:nvGrpSpPr>
          <p:cNvPr id="15" name="Gruppieren 14">
            <a:extLst>
              <a:ext uri="{FF2B5EF4-FFF2-40B4-BE49-F238E27FC236}">
                <a16:creationId xmlns:a16="http://schemas.microsoft.com/office/drawing/2014/main" id="{EF590DC1-3E3A-5885-BC56-7AF42C215CAE}"/>
              </a:ext>
            </a:extLst>
          </p:cNvPr>
          <p:cNvGrpSpPr/>
          <p:nvPr/>
        </p:nvGrpSpPr>
        <p:grpSpPr>
          <a:xfrm>
            <a:off x="3015875" y="6078016"/>
            <a:ext cx="807008" cy="645977"/>
            <a:chOff x="3923120" y="3907588"/>
            <a:chExt cx="807008" cy="645977"/>
          </a:xfrm>
        </p:grpSpPr>
        <p:pic>
          <p:nvPicPr>
            <p:cNvPr id="16" name="Grafik 15" descr="Ein Bild, das Screenshot, Reihe, Diagramm, Rechteck enthält.&#10;&#10;Beschreibung automatisch generiert.">
              <a:extLst>
                <a:ext uri="{FF2B5EF4-FFF2-40B4-BE49-F238E27FC236}">
                  <a16:creationId xmlns:a16="http://schemas.microsoft.com/office/drawing/2014/main" id="{BF9DB704-4649-B05A-9743-0EFB04431BA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151655" y="3907588"/>
              <a:ext cx="349938" cy="504000"/>
            </a:xfrm>
            <a:prstGeom prst="rect">
              <a:avLst/>
            </a:prstGeom>
          </p:spPr>
        </p:pic>
        <p:sp>
          <p:nvSpPr>
            <p:cNvPr id="17" name="Textfeld 16">
              <a:extLst>
                <a:ext uri="{FF2B5EF4-FFF2-40B4-BE49-F238E27FC236}">
                  <a16:creationId xmlns:a16="http://schemas.microsoft.com/office/drawing/2014/main" id="{974839C7-80E5-0C1A-85CA-7CE391B64F6B}"/>
                </a:ext>
              </a:extLst>
            </p:cNvPr>
            <p:cNvSpPr txBox="1"/>
            <p:nvPr/>
          </p:nvSpPr>
          <p:spPr>
            <a:xfrm>
              <a:off x="3923120" y="4428915"/>
              <a:ext cx="807008" cy="12465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R="0" algn="ctr" defTabSz="914400" rtl="0" eaLnBrk="1" fontAlgn="auto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0"/>
                </a:spcAft>
                <a:buClr>
                  <a:srgbClr val="009EE0"/>
                </a:buClr>
                <a:buSzTx/>
                <a:tabLst/>
              </a:pPr>
              <a:r>
                <a:rPr kumimoji="0" lang="de-DE" sz="900" b="0" i="0" u="none" strike="noStrike" kern="1200" cap="none" spc="0" normalizeH="0" baseline="0" noProof="0">
                  <a:ln>
                    <a:noFill/>
                  </a:ln>
                  <a:solidFill>
                    <a:srgbClr val="003D6A"/>
                  </a:solidFill>
                  <a:effectLst/>
                  <a:uLnTx/>
                  <a:uFillTx/>
                  <a:ea typeface="+mn-ea"/>
                  <a:cs typeface="+mn-cs"/>
                </a:rPr>
                <a:t>TURNING</a:t>
              </a:r>
            </a:p>
          </p:txBody>
        </p:sp>
      </p:grp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67B702C3-5D00-75FA-2EE1-A0D741D6360A}"/>
              </a:ext>
            </a:extLst>
          </p:cNvPr>
          <p:cNvGrpSpPr/>
          <p:nvPr/>
        </p:nvGrpSpPr>
        <p:grpSpPr>
          <a:xfrm>
            <a:off x="839477" y="6201989"/>
            <a:ext cx="807008" cy="415363"/>
            <a:chOff x="4703042" y="2908550"/>
            <a:chExt cx="807008" cy="415363"/>
          </a:xfrm>
        </p:grpSpPr>
        <p:pic>
          <p:nvPicPr>
            <p:cNvPr id="4" name="Grafik 39" descr="Zylinder mit einfarbiger Füllung">
              <a:extLst>
                <a:ext uri="{FF2B5EF4-FFF2-40B4-BE49-F238E27FC236}">
                  <a16:creationId xmlns:a16="http://schemas.microsoft.com/office/drawing/2014/main" id="{190323C8-B868-D97A-B3EC-6A9B5D5E97D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 rot="5400000">
              <a:off x="4988656" y="2826273"/>
              <a:ext cx="231445" cy="396000"/>
            </a:xfrm>
            <a:prstGeom prst="rect">
              <a:avLst/>
            </a:prstGeom>
          </p:spPr>
        </p:pic>
        <p:sp>
          <p:nvSpPr>
            <p:cNvPr id="18" name="Textfeld 17">
              <a:extLst>
                <a:ext uri="{FF2B5EF4-FFF2-40B4-BE49-F238E27FC236}">
                  <a16:creationId xmlns:a16="http://schemas.microsoft.com/office/drawing/2014/main" id="{F341B54B-1EE2-B84F-FED0-2C6FFAC679D6}"/>
                </a:ext>
              </a:extLst>
            </p:cNvPr>
            <p:cNvSpPr txBox="1"/>
            <p:nvPr/>
          </p:nvSpPr>
          <p:spPr>
            <a:xfrm>
              <a:off x="4703042" y="3199263"/>
              <a:ext cx="807008" cy="12465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R="0" algn="ctr" defTabSz="914400" rtl="0" eaLnBrk="1" fontAlgn="auto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0"/>
                </a:spcAft>
                <a:buClr>
                  <a:srgbClr val="009EE0"/>
                </a:buClr>
                <a:buSzTx/>
                <a:tabLst/>
              </a:pPr>
              <a:r>
                <a:rPr kumimoji="0" lang="de-DE" sz="900" b="0" i="0" u="none" strike="noStrike" kern="1200" cap="none" spc="0" normalizeH="0" baseline="0" noProof="0">
                  <a:ln>
                    <a:noFill/>
                  </a:ln>
                  <a:solidFill>
                    <a:srgbClr val="003D6A"/>
                  </a:solidFill>
                  <a:effectLst/>
                  <a:uLnTx/>
                  <a:uFillTx/>
                  <a:ea typeface="+mn-ea"/>
                  <a:cs typeface="+mn-cs"/>
                </a:rPr>
                <a:t>SHAFTS</a:t>
              </a: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129B079E-D3E0-4674-7145-965EC13F0DA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1488" y="1601229"/>
            <a:ext cx="7537621" cy="4242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303178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0402B4-21B2-7588-3163-9D87E40817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69BC1ADE-07BC-EC90-A02F-431B7E2188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1188" y="619107"/>
            <a:ext cx="9391338" cy="1020318"/>
          </a:xfrm>
        </p:spPr>
        <p:txBody>
          <a:bodyPr/>
          <a:lstStyle/>
          <a:p>
            <a:r>
              <a:rPr lang="de-DE">
                <a:latin typeface="Fago Pro"/>
              </a:rPr>
              <a:t>Schnellwechselbacken für Außenspannung</a:t>
            </a:r>
            <a:br>
              <a:rPr lang="de-DE">
                <a:latin typeface="Fago Pro"/>
              </a:rPr>
            </a:br>
            <a:r>
              <a:rPr lang="de-DE" sz="2400" b="0">
                <a:latin typeface="Fago Pro"/>
              </a:rPr>
              <a:t>Spannen von Gehäuseteilen</a:t>
            </a:r>
            <a:br>
              <a:rPr lang="de-DE"/>
            </a:br>
            <a:endParaRPr lang="de-DE" sz="2400" b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D1D8BBC8-0543-1B2F-9D09-F2FCC0A627D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 vert="horz" lIns="0" tIns="0" rIns="0" bIns="0" rtlCol="0" anchor="t">
            <a:noAutofit/>
          </a:bodyPr>
          <a:lstStyle/>
          <a:p>
            <a:r>
              <a:rPr lang="de-DE">
                <a:latin typeface="Fago Pro"/>
              </a:rPr>
              <a:t>SCHUNK Engineering</a:t>
            </a:r>
            <a:endParaRPr lang="en-US"/>
          </a:p>
        </p:txBody>
      </p:sp>
      <p:sp>
        <p:nvSpPr>
          <p:cNvPr id="102" name="Foliennummernplatzhalter 2">
            <a:extLst>
              <a:ext uri="{FF2B5EF4-FFF2-40B4-BE49-F238E27FC236}">
                <a16:creationId xmlns:a16="http://schemas.microsoft.com/office/drawing/2014/main" id="{C9A9333C-0B1E-BCA7-9827-343B7DDAB1D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244942" y="6384353"/>
            <a:ext cx="612095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F7D4EC-FAF2-48D2-B8E5-457915FC50F3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 panose="02000506040000020004" pitchFamily="50" charset="0"/>
              <a:ea typeface="+mn-ea"/>
              <a:cs typeface="+mn-cs"/>
            </a:endParaRPr>
          </a:p>
        </p:txBody>
      </p:sp>
      <p:sp>
        <p:nvSpPr>
          <p:cNvPr id="95" name="Textfeld 94">
            <a:extLst>
              <a:ext uri="{FF2B5EF4-FFF2-40B4-BE49-F238E27FC236}">
                <a16:creationId xmlns:a16="http://schemas.microsoft.com/office/drawing/2014/main" id="{4D63EA0D-C53E-9816-7DA6-C9107E806E3D}"/>
              </a:ext>
            </a:extLst>
          </p:cNvPr>
          <p:cNvSpPr txBox="1"/>
          <p:nvPr/>
        </p:nvSpPr>
        <p:spPr>
          <a:xfrm>
            <a:off x="7028329" y="1598437"/>
            <a:ext cx="5135051" cy="563231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2900" indent="-342900"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defRPr/>
            </a:pPr>
            <a:r>
              <a:rPr lang="de-DE" sz="2000" b="1">
                <a:solidFill>
                  <a:srgbClr val="003D6A"/>
                </a:solidFill>
                <a:latin typeface="Fago Pro"/>
              </a:rPr>
              <a:t>Hohe Flexibilität</a:t>
            </a:r>
            <a:br>
              <a:rPr lang="de-DE" sz="2000" b="1">
                <a:solidFill>
                  <a:srgbClr val="003D6A"/>
                </a:solidFill>
                <a:latin typeface="Fago Pro"/>
              </a:rPr>
            </a:br>
            <a:r>
              <a:rPr lang="de-DE" sz="1600">
                <a:solidFill>
                  <a:srgbClr val="003D6A"/>
                </a:solidFill>
                <a:latin typeface="Fago Pro"/>
              </a:rPr>
              <a:t>Schneller, werkzeugfreier Wechsel der Schnellwechselbacken</a:t>
            </a:r>
          </a:p>
          <a:p>
            <a:pPr marL="342900" indent="-342900"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defRPr/>
            </a:pPr>
            <a:endParaRPr lang="de-DE" sz="1600" b="1">
              <a:solidFill>
                <a:srgbClr val="003D6A"/>
              </a:solidFill>
              <a:latin typeface="Fago Pro"/>
            </a:endParaRPr>
          </a:p>
          <a:p>
            <a:pPr marL="342900" indent="-342900"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defRPr/>
            </a:pPr>
            <a:r>
              <a:rPr lang="de-DE" sz="2000" b="1">
                <a:solidFill>
                  <a:srgbClr val="003D6A"/>
                </a:solidFill>
                <a:latin typeface="Fago Pro"/>
              </a:rPr>
              <a:t>Maßgeschneiderte Backenform</a:t>
            </a:r>
            <a:br>
              <a:rPr lang="de-DE" sz="2000" b="1">
                <a:solidFill>
                  <a:srgbClr val="003D6A"/>
                </a:solidFill>
                <a:latin typeface="Fago Pro"/>
              </a:rPr>
            </a:br>
            <a:r>
              <a:rPr lang="de-DE" sz="1600">
                <a:solidFill>
                  <a:srgbClr val="003D6A"/>
                </a:solidFill>
                <a:latin typeface="Fago Pro"/>
              </a:rPr>
              <a:t>Sicheres, formschlüssiges Spannen mit </a:t>
            </a:r>
            <a:r>
              <a:rPr lang="de-DE" sz="1600" err="1">
                <a:solidFill>
                  <a:srgbClr val="003D6A"/>
                </a:solidFill>
                <a:latin typeface="Fago Pro"/>
              </a:rPr>
              <a:t>Unwuchtausgleich</a:t>
            </a:r>
            <a:r>
              <a:rPr lang="de-DE" sz="1600">
                <a:solidFill>
                  <a:srgbClr val="003D6A"/>
                </a:solidFill>
                <a:latin typeface="Fago Pro"/>
              </a:rPr>
              <a:t> auch von komplexeren Werkstücken mit drei Backen</a:t>
            </a:r>
            <a:endParaRPr lang="de-DE" sz="2000" b="1">
              <a:solidFill>
                <a:srgbClr val="003D6A"/>
              </a:solidFill>
              <a:latin typeface="Fago Pro"/>
            </a:endParaRPr>
          </a:p>
          <a:p>
            <a:pPr marL="342900" indent="-342900"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defRPr/>
            </a:pPr>
            <a:endParaRPr lang="de-DE" sz="2000" b="1">
              <a:solidFill>
                <a:srgbClr val="003D6A"/>
              </a:solidFill>
              <a:latin typeface="Fago Pro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tabLst/>
              <a:defRPr/>
            </a:pPr>
            <a:r>
              <a:rPr lang="de-DE" sz="2000" b="1">
                <a:solidFill>
                  <a:srgbClr val="003D6A"/>
                </a:solidFill>
                <a:latin typeface="Fago Pro"/>
              </a:rPr>
              <a:t>Lösungskompetenz aus einer Hand</a:t>
            </a:r>
            <a:br>
              <a:rPr lang="de-DE" sz="2000" b="1">
                <a:solidFill>
                  <a:srgbClr val="003D6A"/>
                </a:solidFill>
                <a:latin typeface="Fago Pro"/>
              </a:rPr>
            </a:br>
            <a:r>
              <a:rPr lang="de-DE" sz="1600">
                <a:solidFill>
                  <a:srgbClr val="003D6A"/>
                </a:solidFill>
                <a:latin typeface="Fago Pro"/>
              </a:rPr>
              <a:t>Mit aneinander angepassten Spannbacken und </a:t>
            </a:r>
            <a:r>
              <a:rPr lang="de-DE" sz="1600" err="1">
                <a:solidFill>
                  <a:srgbClr val="003D6A"/>
                </a:solidFill>
                <a:latin typeface="Fago Pro"/>
              </a:rPr>
              <a:t>Greiferfingern</a:t>
            </a:r>
            <a:r>
              <a:rPr lang="de-DE" sz="1600">
                <a:solidFill>
                  <a:srgbClr val="003D6A"/>
                </a:solidFill>
                <a:latin typeface="Fago Pro"/>
              </a:rPr>
              <a:t> von SCHUNK können Prozesse optimal automatisiert werden</a:t>
            </a:r>
            <a:br>
              <a:rPr lang="de-DE" sz="20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Fago Pro"/>
              </a:rPr>
            </a:br>
            <a:endParaRPr lang="de-DE" sz="1600" b="0" i="0" u="none" strike="noStrike" kern="1200" cap="none" spc="0" normalizeH="0" baseline="0" noProof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tabLst/>
              <a:defRPr/>
            </a:pPr>
            <a:r>
              <a:rPr lang="de-DE" sz="2000" b="1">
                <a:solidFill>
                  <a:srgbClr val="003D6A"/>
                </a:solidFill>
                <a:latin typeface="Fago Pro"/>
              </a:rPr>
              <a:t>Kompetentes</a:t>
            </a:r>
            <a:r>
              <a:rPr kumimoji="0" lang="de-DE" sz="2000" b="1" i="0" u="none" strike="noStrike" kern="1200" cap="none" spc="0" normalizeH="0" baseline="0" noProof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 Projektierungsteam</a:t>
            </a:r>
            <a:br>
              <a:rPr lang="de-DE" sz="20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Fago Pro"/>
              </a:rPr>
            </a:br>
            <a:r>
              <a:rPr kumimoji="0" lang="de-DE" sz="1600" b="0" i="0" u="none" strike="noStrike" kern="1200" cap="none" spc="0" normalizeH="0" baseline="0" noProof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Auslegung, Konstruktion und Montage durch SCHUNK</a:t>
            </a:r>
          </a:p>
          <a:p>
            <a:pPr>
              <a:buClr>
                <a:srgbClr val="009EE0"/>
              </a:buClr>
              <a:buSzPct val="100000"/>
              <a:defRPr/>
            </a:pPr>
            <a:endParaRPr lang="de-DE" sz="1600">
              <a:solidFill>
                <a:srgbClr val="003D6A"/>
              </a:solidFill>
              <a:latin typeface="Fago Pro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EE0"/>
              </a:buClr>
              <a:buSzPct val="100000"/>
              <a:tabLst/>
              <a:defRPr/>
            </a:pPr>
            <a:endParaRPr lang="de-DE" sz="1600" b="0" i="0" u="none" strike="noStrike" kern="1200" cap="none" spc="0" normalizeH="0" baseline="0" noProof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tabLst/>
              <a:defRPr/>
            </a:pPr>
            <a:endParaRPr kumimoji="0" lang="de-DE" sz="1600" b="0" i="0" u="none" strike="noStrike" kern="1200" cap="none" spc="0" normalizeH="0" baseline="0" noProof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tabLst/>
              <a:defRPr/>
            </a:pPr>
            <a:endParaRPr kumimoji="0" lang="de-DE" sz="2000" b="0" i="0" u="none" strike="noStrike" kern="1200" cap="none" spc="0" normalizeH="0" baseline="0" noProof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/>
              <a:ea typeface="+mn-ea"/>
              <a:cs typeface="+mn-cs"/>
            </a:endParaRPr>
          </a:p>
        </p:txBody>
      </p:sp>
      <p:grpSp>
        <p:nvGrpSpPr>
          <p:cNvPr id="66" name="Gruppieren 65">
            <a:extLst>
              <a:ext uri="{FF2B5EF4-FFF2-40B4-BE49-F238E27FC236}">
                <a16:creationId xmlns:a16="http://schemas.microsoft.com/office/drawing/2014/main" id="{F2F2C603-7122-8DA6-983B-FF154D4F2433}"/>
              </a:ext>
            </a:extLst>
          </p:cNvPr>
          <p:cNvGrpSpPr/>
          <p:nvPr/>
        </p:nvGrpSpPr>
        <p:grpSpPr>
          <a:xfrm>
            <a:off x="264292" y="5794124"/>
            <a:ext cx="1920000" cy="960002"/>
            <a:chOff x="30192" y="3612786"/>
            <a:chExt cx="1440000" cy="720000"/>
          </a:xfrm>
        </p:grpSpPr>
        <p:sp>
          <p:nvSpPr>
            <p:cNvPr id="79" name="Textfeld 78">
              <a:extLst>
                <a:ext uri="{FF2B5EF4-FFF2-40B4-BE49-F238E27FC236}">
                  <a16:creationId xmlns:a16="http://schemas.microsoft.com/office/drawing/2014/main" id="{C498EE25-1E20-59FB-B7E5-FE9B57D0E672}"/>
                </a:ext>
              </a:extLst>
            </p:cNvPr>
            <p:cNvSpPr txBox="1"/>
            <p:nvPr/>
          </p:nvSpPr>
          <p:spPr>
            <a:xfrm>
              <a:off x="30192" y="3631591"/>
              <a:ext cx="1440000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400" b="0" i="0" u="none" strike="noStrike" kern="1200" cap="none" spc="0" normalizeH="0" baseline="0" noProof="0">
                  <a:ln>
                    <a:noFill/>
                  </a:ln>
                  <a:solidFill>
                    <a:srgbClr val="00446B"/>
                  </a:solidFill>
                  <a:effectLst/>
                  <a:uLnTx/>
                  <a:uFillTx/>
                  <a:latin typeface="Fago Pro"/>
                  <a:ea typeface="+mn-ea"/>
                  <a:cs typeface="+mn-cs"/>
                </a:rPr>
                <a:t>TYPICAL PRODUCTS</a:t>
              </a:r>
            </a:p>
          </p:txBody>
        </p:sp>
        <p:sp>
          <p:nvSpPr>
            <p:cNvPr id="80" name="Rechteck 79">
              <a:extLst>
                <a:ext uri="{FF2B5EF4-FFF2-40B4-BE49-F238E27FC236}">
                  <a16:creationId xmlns:a16="http://schemas.microsoft.com/office/drawing/2014/main" id="{DC99A78B-E066-BE98-15BA-C032C4CDA334}"/>
                </a:ext>
              </a:extLst>
            </p:cNvPr>
            <p:cNvSpPr/>
            <p:nvPr/>
          </p:nvSpPr>
          <p:spPr>
            <a:xfrm>
              <a:off x="30192" y="3612786"/>
              <a:ext cx="1440000" cy="720000"/>
            </a:xfrm>
            <a:prstGeom prst="rect">
              <a:avLst/>
            </a:prstGeom>
            <a:noFill/>
            <a:ln w="9525">
              <a:solidFill>
                <a:srgbClr val="003C6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/>
                <a:ea typeface="+mn-ea"/>
                <a:cs typeface="+mn-cs"/>
              </a:endParaRPr>
            </a:p>
          </p:txBody>
        </p:sp>
      </p:grpSp>
      <p:grpSp>
        <p:nvGrpSpPr>
          <p:cNvPr id="71" name="Gruppieren 70">
            <a:extLst>
              <a:ext uri="{FF2B5EF4-FFF2-40B4-BE49-F238E27FC236}">
                <a16:creationId xmlns:a16="http://schemas.microsoft.com/office/drawing/2014/main" id="{0BD866D1-3797-F23C-825A-1E2C5A907DF0}"/>
              </a:ext>
            </a:extLst>
          </p:cNvPr>
          <p:cNvGrpSpPr/>
          <p:nvPr/>
        </p:nvGrpSpPr>
        <p:grpSpPr>
          <a:xfrm>
            <a:off x="2324226" y="5794112"/>
            <a:ext cx="2160000" cy="960000"/>
            <a:chOff x="1512203" y="3612787"/>
            <a:chExt cx="1620000" cy="720000"/>
          </a:xfrm>
        </p:grpSpPr>
        <p:sp>
          <p:nvSpPr>
            <p:cNvPr id="91" name="Textfeld 90">
              <a:extLst>
                <a:ext uri="{FF2B5EF4-FFF2-40B4-BE49-F238E27FC236}">
                  <a16:creationId xmlns:a16="http://schemas.microsoft.com/office/drawing/2014/main" id="{45B1F5F7-0281-FDFB-4C38-EEF474F80D60}"/>
                </a:ext>
              </a:extLst>
            </p:cNvPr>
            <p:cNvSpPr txBox="1"/>
            <p:nvPr/>
          </p:nvSpPr>
          <p:spPr>
            <a:xfrm>
              <a:off x="1528540" y="3631593"/>
              <a:ext cx="1603663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400" b="0" i="0" u="none" strike="noStrike" kern="1200" cap="none" spc="0" normalizeH="0" baseline="0" noProof="0">
                  <a:ln>
                    <a:noFill/>
                  </a:ln>
                  <a:solidFill>
                    <a:srgbClr val="00446B"/>
                  </a:solidFill>
                  <a:effectLst/>
                  <a:uLnTx/>
                  <a:uFillTx/>
                  <a:latin typeface="Fago Pro"/>
                  <a:ea typeface="+mn-ea"/>
                  <a:cs typeface="+mn-cs"/>
                </a:rPr>
                <a:t>TYPICAL PROCESS</a:t>
              </a:r>
            </a:p>
          </p:txBody>
        </p:sp>
        <p:sp>
          <p:nvSpPr>
            <p:cNvPr id="100" name="Rechteck 99">
              <a:extLst>
                <a:ext uri="{FF2B5EF4-FFF2-40B4-BE49-F238E27FC236}">
                  <a16:creationId xmlns:a16="http://schemas.microsoft.com/office/drawing/2014/main" id="{64B17C7F-8B7F-83CF-6B71-77AFD558E76C}"/>
                </a:ext>
              </a:extLst>
            </p:cNvPr>
            <p:cNvSpPr/>
            <p:nvPr/>
          </p:nvSpPr>
          <p:spPr>
            <a:xfrm>
              <a:off x="1512203" y="3612787"/>
              <a:ext cx="1620000" cy="720000"/>
            </a:xfrm>
            <a:prstGeom prst="rect">
              <a:avLst/>
            </a:prstGeom>
            <a:noFill/>
            <a:ln w="9525">
              <a:solidFill>
                <a:srgbClr val="003C6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/>
                <a:ea typeface="+mn-ea"/>
                <a:cs typeface="+mn-cs"/>
              </a:endParaRPr>
            </a:p>
          </p:txBody>
        </p:sp>
      </p:grpSp>
      <p:grpSp>
        <p:nvGrpSpPr>
          <p:cNvPr id="107" name="Gruppieren 106">
            <a:extLst>
              <a:ext uri="{FF2B5EF4-FFF2-40B4-BE49-F238E27FC236}">
                <a16:creationId xmlns:a16="http://schemas.microsoft.com/office/drawing/2014/main" id="{83564AD9-EA2A-2377-E9D0-BF8AD612F619}"/>
              </a:ext>
            </a:extLst>
          </p:cNvPr>
          <p:cNvGrpSpPr/>
          <p:nvPr/>
        </p:nvGrpSpPr>
        <p:grpSpPr>
          <a:xfrm>
            <a:off x="4640424" y="5794112"/>
            <a:ext cx="2160000" cy="960000"/>
            <a:chOff x="1528539" y="3612787"/>
            <a:chExt cx="1620001" cy="720000"/>
          </a:xfrm>
        </p:grpSpPr>
        <p:sp>
          <p:nvSpPr>
            <p:cNvPr id="117" name="Textfeld 116">
              <a:extLst>
                <a:ext uri="{FF2B5EF4-FFF2-40B4-BE49-F238E27FC236}">
                  <a16:creationId xmlns:a16="http://schemas.microsoft.com/office/drawing/2014/main" id="{BCFB4951-6F7E-E48B-1572-C38ABD7571B0}"/>
                </a:ext>
              </a:extLst>
            </p:cNvPr>
            <p:cNvSpPr txBox="1"/>
            <p:nvPr/>
          </p:nvSpPr>
          <p:spPr>
            <a:xfrm>
              <a:off x="1528540" y="3631592"/>
              <a:ext cx="1620000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400" b="0" i="0" u="none" strike="noStrike" kern="1200" cap="none" spc="0" normalizeH="0" baseline="0" noProof="0">
                  <a:ln>
                    <a:noFill/>
                  </a:ln>
                  <a:solidFill>
                    <a:srgbClr val="00446B"/>
                  </a:solidFill>
                  <a:effectLst/>
                  <a:uLnTx/>
                  <a:uFillTx/>
                  <a:latin typeface="Fago Pro"/>
                  <a:ea typeface="+mn-ea"/>
                  <a:cs typeface="+mn-cs"/>
                </a:rPr>
                <a:t>REQUIREMENTS</a:t>
              </a:r>
              <a:endParaRPr kumimoji="0" lang="de-DE" sz="1000" b="0" i="0" u="none" strike="noStrike" kern="1200" cap="none" spc="0" normalizeH="0" baseline="0" noProof="0">
                <a:ln>
                  <a:noFill/>
                </a:ln>
                <a:solidFill>
                  <a:srgbClr val="00446B"/>
                </a:solidFill>
                <a:effectLst/>
                <a:uLnTx/>
                <a:uFillTx/>
                <a:latin typeface="Fago Pro"/>
                <a:ea typeface="+mn-ea"/>
                <a:cs typeface="+mn-cs"/>
              </a:endParaRPr>
            </a:p>
          </p:txBody>
        </p:sp>
        <p:sp>
          <p:nvSpPr>
            <p:cNvPr id="118" name="Rechteck 117">
              <a:extLst>
                <a:ext uri="{FF2B5EF4-FFF2-40B4-BE49-F238E27FC236}">
                  <a16:creationId xmlns:a16="http://schemas.microsoft.com/office/drawing/2014/main" id="{C1DBE52D-FB92-52B6-B810-8D9D49E93B9D}"/>
                </a:ext>
              </a:extLst>
            </p:cNvPr>
            <p:cNvSpPr/>
            <p:nvPr/>
          </p:nvSpPr>
          <p:spPr>
            <a:xfrm>
              <a:off x="1528539" y="3612787"/>
              <a:ext cx="1620001" cy="720000"/>
            </a:xfrm>
            <a:prstGeom prst="rect">
              <a:avLst/>
            </a:prstGeom>
            <a:noFill/>
            <a:ln w="9525">
              <a:solidFill>
                <a:srgbClr val="003C6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/>
                <a:ea typeface="+mn-ea"/>
                <a:cs typeface="+mn-cs"/>
              </a:endParaRPr>
            </a:p>
          </p:txBody>
        </p:sp>
      </p:grpSp>
      <p:grpSp>
        <p:nvGrpSpPr>
          <p:cNvPr id="423" name="Gruppieren 422">
            <a:extLst>
              <a:ext uri="{FF2B5EF4-FFF2-40B4-BE49-F238E27FC236}">
                <a16:creationId xmlns:a16="http://schemas.microsoft.com/office/drawing/2014/main" id="{00D02895-A194-FD7F-DF75-E1A43D9653D2}"/>
              </a:ext>
            </a:extLst>
          </p:cNvPr>
          <p:cNvGrpSpPr/>
          <p:nvPr/>
        </p:nvGrpSpPr>
        <p:grpSpPr>
          <a:xfrm>
            <a:off x="7243004" y="6401005"/>
            <a:ext cx="1077130" cy="331820"/>
            <a:chOff x="30192" y="3612786"/>
            <a:chExt cx="1440000" cy="720000"/>
          </a:xfrm>
        </p:grpSpPr>
        <p:sp>
          <p:nvSpPr>
            <p:cNvPr id="424" name="Textfeld 423">
              <a:extLst>
                <a:ext uri="{FF2B5EF4-FFF2-40B4-BE49-F238E27FC236}">
                  <a16:creationId xmlns:a16="http://schemas.microsoft.com/office/drawing/2014/main" id="{52413536-FC9E-72B7-6B14-8AF271FDA896}"/>
                </a:ext>
              </a:extLst>
            </p:cNvPr>
            <p:cNvSpPr txBox="1"/>
            <p:nvPr/>
          </p:nvSpPr>
          <p:spPr>
            <a:xfrm>
              <a:off x="30192" y="3631590"/>
              <a:ext cx="1440000" cy="667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400" b="0" i="0" u="none" strike="noStrike" kern="1200" cap="none" spc="0" normalizeH="0" baseline="0" noProof="0">
                  <a:ln>
                    <a:noFill/>
                  </a:ln>
                  <a:solidFill>
                    <a:srgbClr val="00446B"/>
                  </a:solidFill>
                  <a:effectLst/>
                  <a:uLnTx/>
                  <a:uFillTx/>
                  <a:latin typeface="Fago Pro"/>
                  <a:ea typeface="+mn-ea"/>
                  <a:cs typeface="+mn-cs"/>
                </a:rPr>
                <a:t>SCHUNK ID</a:t>
              </a:r>
            </a:p>
          </p:txBody>
        </p:sp>
        <p:sp>
          <p:nvSpPr>
            <p:cNvPr id="425" name="Rechteck 424">
              <a:extLst>
                <a:ext uri="{FF2B5EF4-FFF2-40B4-BE49-F238E27FC236}">
                  <a16:creationId xmlns:a16="http://schemas.microsoft.com/office/drawing/2014/main" id="{375C7F0C-6FA1-82D1-19EF-0D6756D58ABA}"/>
                </a:ext>
              </a:extLst>
            </p:cNvPr>
            <p:cNvSpPr/>
            <p:nvPr/>
          </p:nvSpPr>
          <p:spPr>
            <a:xfrm>
              <a:off x="30192" y="3612786"/>
              <a:ext cx="1440000" cy="720000"/>
            </a:xfrm>
            <a:prstGeom prst="rect">
              <a:avLst/>
            </a:prstGeom>
            <a:noFill/>
            <a:ln w="9525">
              <a:solidFill>
                <a:srgbClr val="003C6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/>
                <a:ea typeface="+mn-ea"/>
                <a:cs typeface="+mn-cs"/>
              </a:endParaRPr>
            </a:p>
          </p:txBody>
        </p:sp>
      </p:grpSp>
      <p:sp>
        <p:nvSpPr>
          <p:cNvPr id="428" name="Rechteck 427">
            <a:extLst>
              <a:ext uri="{FF2B5EF4-FFF2-40B4-BE49-F238E27FC236}">
                <a16:creationId xmlns:a16="http://schemas.microsoft.com/office/drawing/2014/main" id="{8B269989-D320-1B56-1D5E-0AC3F1231019}"/>
              </a:ext>
            </a:extLst>
          </p:cNvPr>
          <p:cNvSpPr/>
          <p:nvPr/>
        </p:nvSpPr>
        <p:spPr>
          <a:xfrm>
            <a:off x="8390179" y="6401005"/>
            <a:ext cx="1713488" cy="331820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 w="952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/>
            </a:pPr>
            <a:r>
              <a:rPr lang="de-DE" sz="1600">
                <a:solidFill>
                  <a:schemeClr val="tx1"/>
                </a:solidFill>
                <a:ea typeface="+mn-lt"/>
                <a:cs typeface="+mn-lt"/>
              </a:rPr>
              <a:t>1463509</a:t>
            </a:r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9F2B1407-41D4-750E-3FB4-81B5B5D7E7AE}"/>
              </a:ext>
            </a:extLst>
          </p:cNvPr>
          <p:cNvGrpSpPr/>
          <p:nvPr/>
        </p:nvGrpSpPr>
        <p:grpSpPr>
          <a:xfrm>
            <a:off x="5316920" y="6089453"/>
            <a:ext cx="807008" cy="623104"/>
            <a:chOff x="8398352" y="1596795"/>
            <a:chExt cx="807008" cy="623104"/>
          </a:xfrm>
        </p:grpSpPr>
        <p:sp>
          <p:nvSpPr>
            <p:cNvPr id="6" name="Textfeld 5">
              <a:extLst>
                <a:ext uri="{FF2B5EF4-FFF2-40B4-BE49-F238E27FC236}">
                  <a16:creationId xmlns:a16="http://schemas.microsoft.com/office/drawing/2014/main" id="{8AD9D619-EED2-F367-7458-3DD355D0A4FF}"/>
                </a:ext>
              </a:extLst>
            </p:cNvPr>
            <p:cNvSpPr txBox="1"/>
            <p:nvPr/>
          </p:nvSpPr>
          <p:spPr>
            <a:xfrm>
              <a:off x="8398352" y="1970600"/>
              <a:ext cx="807008" cy="2492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R="0" algn="ctr" defTabSz="914400" rtl="0" eaLnBrk="1" fontAlgn="auto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0"/>
                </a:spcAft>
                <a:buClr>
                  <a:srgbClr val="009EE0"/>
                </a:buClr>
                <a:buSzTx/>
                <a:tabLst/>
              </a:pPr>
              <a:r>
                <a:rPr kumimoji="0" lang="de-DE" sz="900" b="0" i="0" u="none" strike="noStrike" kern="1200" cap="none" spc="0" normalizeH="0" baseline="0" noProof="0">
                  <a:ln>
                    <a:noFill/>
                  </a:ln>
                  <a:solidFill>
                    <a:srgbClr val="003D6A"/>
                  </a:solidFill>
                  <a:effectLst/>
                  <a:uLnTx/>
                  <a:uFillTx/>
                  <a:ea typeface="+mn-ea"/>
                  <a:cs typeface="+mn-cs"/>
                </a:rPr>
                <a:t>INDIVIDUAL SOLUTION</a:t>
              </a:r>
            </a:p>
          </p:txBody>
        </p:sp>
        <p:pic>
          <p:nvPicPr>
            <p:cNvPr id="8" name="Grafik 7" descr="Häkchen mit einfarbiger Füllung">
              <a:extLst>
                <a:ext uri="{FF2B5EF4-FFF2-40B4-BE49-F238E27FC236}">
                  <a16:creationId xmlns:a16="http://schemas.microsoft.com/office/drawing/2014/main" id="{69B0AC41-61E1-010C-C991-E5115DE7304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8603856" y="1596795"/>
              <a:ext cx="396000" cy="396000"/>
            </a:xfrm>
            <a:prstGeom prst="rect">
              <a:avLst/>
            </a:prstGeom>
          </p:spPr>
        </p:pic>
      </p:grpSp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25E1A541-9F7B-62A6-EAA3-D08AAAB60361}"/>
              </a:ext>
            </a:extLst>
          </p:cNvPr>
          <p:cNvGrpSpPr/>
          <p:nvPr/>
        </p:nvGrpSpPr>
        <p:grpSpPr>
          <a:xfrm>
            <a:off x="5993417" y="6091085"/>
            <a:ext cx="807008" cy="496411"/>
            <a:chOff x="10988291" y="1596795"/>
            <a:chExt cx="807008" cy="496411"/>
          </a:xfrm>
        </p:grpSpPr>
        <p:pic>
          <p:nvPicPr>
            <p:cNvPr id="10" name="Grafik 9" descr="Roboterhand mit einfarbiger Füllung">
              <a:extLst>
                <a:ext uri="{FF2B5EF4-FFF2-40B4-BE49-F238E27FC236}">
                  <a16:creationId xmlns:a16="http://schemas.microsoft.com/office/drawing/2014/main" id="{F46FE3F4-BC51-EA91-2D3F-13C001BA1A2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1193795" y="1596795"/>
              <a:ext cx="396000" cy="396000"/>
            </a:xfrm>
            <a:prstGeom prst="rect">
              <a:avLst/>
            </a:prstGeom>
          </p:spPr>
        </p:pic>
        <p:sp>
          <p:nvSpPr>
            <p:cNvPr id="11" name="Textfeld 10">
              <a:extLst>
                <a:ext uri="{FF2B5EF4-FFF2-40B4-BE49-F238E27FC236}">
                  <a16:creationId xmlns:a16="http://schemas.microsoft.com/office/drawing/2014/main" id="{A9D0CA45-B92B-79C2-98E9-A82298FE9735}"/>
                </a:ext>
              </a:extLst>
            </p:cNvPr>
            <p:cNvSpPr txBox="1"/>
            <p:nvPr/>
          </p:nvSpPr>
          <p:spPr>
            <a:xfrm>
              <a:off x="10988291" y="1968556"/>
              <a:ext cx="807008" cy="12465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R="0" algn="ctr" defTabSz="914400" rtl="0" eaLnBrk="1" fontAlgn="auto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0"/>
                </a:spcAft>
                <a:buClr>
                  <a:srgbClr val="009EE0"/>
                </a:buClr>
                <a:buSzTx/>
                <a:tabLst/>
              </a:pPr>
              <a:r>
                <a:rPr kumimoji="0" lang="de-DE" sz="900" b="0" i="0" u="none" strike="noStrike" kern="1200" cap="none" spc="0" normalizeH="0" baseline="0" noProof="0">
                  <a:ln>
                    <a:noFill/>
                  </a:ln>
                  <a:solidFill>
                    <a:srgbClr val="003D6A"/>
                  </a:solidFill>
                  <a:effectLst/>
                  <a:uLnTx/>
                  <a:uFillTx/>
                  <a:ea typeface="+mn-ea"/>
                  <a:cs typeface="+mn-cs"/>
                </a:rPr>
                <a:t>AUTOMATION</a:t>
              </a:r>
            </a:p>
          </p:txBody>
        </p:sp>
      </p:grpSp>
      <p:grpSp>
        <p:nvGrpSpPr>
          <p:cNvPr id="12" name="Gruppieren 11">
            <a:extLst>
              <a:ext uri="{FF2B5EF4-FFF2-40B4-BE49-F238E27FC236}">
                <a16:creationId xmlns:a16="http://schemas.microsoft.com/office/drawing/2014/main" id="{9D8F9892-C6B5-9094-4111-C5B81750D45D}"/>
              </a:ext>
            </a:extLst>
          </p:cNvPr>
          <p:cNvGrpSpPr/>
          <p:nvPr/>
        </p:nvGrpSpPr>
        <p:grpSpPr>
          <a:xfrm>
            <a:off x="4641950" y="6101503"/>
            <a:ext cx="807008" cy="616335"/>
            <a:chOff x="5251168" y="1601631"/>
            <a:chExt cx="807008" cy="616335"/>
          </a:xfrm>
        </p:grpSpPr>
        <p:pic>
          <p:nvPicPr>
            <p:cNvPr id="13" name="Grafik 12" descr="Einstellungen mit einfarbiger Füllung">
              <a:extLst>
                <a:ext uri="{FF2B5EF4-FFF2-40B4-BE49-F238E27FC236}">
                  <a16:creationId xmlns:a16="http://schemas.microsoft.com/office/drawing/2014/main" id="{3421E3F6-DDE7-1369-BB78-3E31C2E9CD0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 rot="16200000">
              <a:off x="5456481" y="1601631"/>
              <a:ext cx="396000" cy="396000"/>
            </a:xfrm>
            <a:prstGeom prst="rect">
              <a:avLst/>
            </a:prstGeom>
          </p:spPr>
        </p:pic>
        <p:sp>
          <p:nvSpPr>
            <p:cNvPr id="14" name="Textfeld 13">
              <a:extLst>
                <a:ext uri="{FF2B5EF4-FFF2-40B4-BE49-F238E27FC236}">
                  <a16:creationId xmlns:a16="http://schemas.microsoft.com/office/drawing/2014/main" id="{FB67AE13-43A3-C819-61C2-4A6FD6CBE136}"/>
                </a:ext>
              </a:extLst>
            </p:cNvPr>
            <p:cNvSpPr txBox="1"/>
            <p:nvPr/>
          </p:nvSpPr>
          <p:spPr>
            <a:xfrm>
              <a:off x="5251168" y="1968667"/>
              <a:ext cx="807008" cy="2492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R="0" algn="ctr" defTabSz="914400" rtl="0" eaLnBrk="1" fontAlgn="auto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0"/>
                </a:spcAft>
                <a:buClr>
                  <a:srgbClr val="009EE0"/>
                </a:buClr>
                <a:buSzTx/>
                <a:tabLst/>
              </a:pPr>
              <a:r>
                <a:rPr kumimoji="0" lang="de-DE" sz="900" b="0" i="0" u="none" strike="noStrike" kern="1200" cap="none" spc="0" normalizeH="0" baseline="0" noProof="0">
                  <a:ln>
                    <a:noFill/>
                  </a:ln>
                  <a:solidFill>
                    <a:srgbClr val="003D6A"/>
                  </a:solidFill>
                  <a:effectLst/>
                  <a:uLnTx/>
                  <a:uFillTx/>
                  <a:ea typeface="+mn-ea"/>
                  <a:cs typeface="+mn-cs"/>
                </a:rPr>
                <a:t>HIGH</a:t>
              </a:r>
              <a:br>
                <a:rPr kumimoji="0" lang="de-DE" sz="900" b="0" i="0" u="none" strike="noStrike" kern="1200" cap="none" spc="0" normalizeH="0" baseline="0" noProof="0">
                  <a:ln>
                    <a:noFill/>
                  </a:ln>
                  <a:solidFill>
                    <a:srgbClr val="003D6A"/>
                  </a:solidFill>
                  <a:effectLst/>
                  <a:uLnTx/>
                  <a:uFillTx/>
                  <a:ea typeface="+mn-ea"/>
                  <a:cs typeface="+mn-cs"/>
                </a:rPr>
              </a:br>
              <a:r>
                <a:rPr kumimoji="0" lang="de-DE" sz="900" b="0" i="0" u="none" strike="noStrike" kern="1200" cap="none" spc="0" normalizeH="0" baseline="0" noProof="0">
                  <a:ln>
                    <a:noFill/>
                  </a:ln>
                  <a:solidFill>
                    <a:srgbClr val="003D6A"/>
                  </a:solidFill>
                  <a:effectLst/>
                  <a:uLnTx/>
                  <a:uFillTx/>
                  <a:ea typeface="+mn-ea"/>
                  <a:cs typeface="+mn-cs"/>
                </a:rPr>
                <a:t>FLEXIBILITY</a:t>
              </a:r>
            </a:p>
          </p:txBody>
        </p:sp>
      </p:grpSp>
      <p:grpSp>
        <p:nvGrpSpPr>
          <p:cNvPr id="15" name="Gruppieren 14">
            <a:extLst>
              <a:ext uri="{FF2B5EF4-FFF2-40B4-BE49-F238E27FC236}">
                <a16:creationId xmlns:a16="http://schemas.microsoft.com/office/drawing/2014/main" id="{BAEF01E7-D6EF-5BD2-A744-605040D422EE}"/>
              </a:ext>
            </a:extLst>
          </p:cNvPr>
          <p:cNvGrpSpPr/>
          <p:nvPr/>
        </p:nvGrpSpPr>
        <p:grpSpPr>
          <a:xfrm>
            <a:off x="337790" y="6109971"/>
            <a:ext cx="807008" cy="598184"/>
            <a:chOff x="7961512" y="2859010"/>
            <a:chExt cx="807008" cy="598184"/>
          </a:xfrm>
        </p:grpSpPr>
        <p:pic>
          <p:nvPicPr>
            <p:cNvPr id="16" name="Grafik 15" descr="Tablet Silhouette">
              <a:extLst>
                <a:ext uri="{FF2B5EF4-FFF2-40B4-BE49-F238E27FC236}">
                  <a16:creationId xmlns:a16="http://schemas.microsoft.com/office/drawing/2014/main" id="{C0F6DF06-1220-A339-F407-86D228DEDC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 l="5451" t="15204" r="6149" b="16550"/>
            <a:stretch/>
          </p:blipFill>
          <p:spPr>
            <a:xfrm>
              <a:off x="8165756" y="2859010"/>
              <a:ext cx="396000" cy="305729"/>
            </a:xfrm>
            <a:prstGeom prst="rect">
              <a:avLst/>
            </a:prstGeom>
          </p:spPr>
        </p:pic>
        <p:sp>
          <p:nvSpPr>
            <p:cNvPr id="17" name="Textfeld 16">
              <a:extLst>
                <a:ext uri="{FF2B5EF4-FFF2-40B4-BE49-F238E27FC236}">
                  <a16:creationId xmlns:a16="http://schemas.microsoft.com/office/drawing/2014/main" id="{1C4974CC-AF48-6A1E-E533-F053D0653C7E}"/>
                </a:ext>
              </a:extLst>
            </p:cNvPr>
            <p:cNvSpPr txBox="1"/>
            <p:nvPr/>
          </p:nvSpPr>
          <p:spPr>
            <a:xfrm>
              <a:off x="7961512" y="3207895"/>
              <a:ext cx="807008" cy="2492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R="0" algn="ctr" defTabSz="914400" rtl="0" eaLnBrk="1" fontAlgn="auto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0"/>
                </a:spcAft>
                <a:buClr>
                  <a:srgbClr val="009EE0"/>
                </a:buClr>
                <a:buSzTx/>
                <a:tabLst/>
              </a:pPr>
              <a:r>
                <a:rPr kumimoji="0" lang="de-DE" sz="900" b="0" i="0" u="none" strike="noStrike" kern="1200" cap="none" spc="0" normalizeH="0" baseline="0" noProof="0">
                  <a:ln>
                    <a:noFill/>
                  </a:ln>
                  <a:solidFill>
                    <a:srgbClr val="003D6A"/>
                  </a:solidFill>
                  <a:effectLst/>
                  <a:uLnTx/>
                  <a:uFillTx/>
                  <a:ea typeface="+mn-ea"/>
                  <a:cs typeface="+mn-cs"/>
                </a:rPr>
                <a:t>MACHINE HOUSINGS</a:t>
              </a:r>
            </a:p>
          </p:txBody>
        </p:sp>
      </p:grpSp>
      <p:grpSp>
        <p:nvGrpSpPr>
          <p:cNvPr id="18" name="Gruppieren 17">
            <a:extLst>
              <a:ext uri="{FF2B5EF4-FFF2-40B4-BE49-F238E27FC236}">
                <a16:creationId xmlns:a16="http://schemas.microsoft.com/office/drawing/2014/main" id="{2A3C9513-6271-BC5A-2E81-CF0029B4D2B1}"/>
              </a:ext>
            </a:extLst>
          </p:cNvPr>
          <p:cNvGrpSpPr/>
          <p:nvPr/>
        </p:nvGrpSpPr>
        <p:grpSpPr>
          <a:xfrm>
            <a:off x="1311096" y="6077311"/>
            <a:ext cx="807008" cy="635246"/>
            <a:chOff x="7295809" y="2826273"/>
            <a:chExt cx="807008" cy="635246"/>
          </a:xfrm>
        </p:grpSpPr>
        <p:pic>
          <p:nvPicPr>
            <p:cNvPr id="19" name="Grafik 18" descr="Glücksspielchips Silhouette">
              <a:extLst>
                <a:ext uri="{FF2B5EF4-FFF2-40B4-BE49-F238E27FC236}">
                  <a16:creationId xmlns:a16="http://schemas.microsoft.com/office/drawing/2014/main" id="{944EB882-4F79-28F2-9482-0E582DA32EA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7501313" y="2826273"/>
              <a:ext cx="396000" cy="396000"/>
            </a:xfrm>
            <a:prstGeom prst="rect">
              <a:avLst/>
            </a:prstGeom>
          </p:spPr>
        </p:pic>
        <p:sp>
          <p:nvSpPr>
            <p:cNvPr id="20" name="Textfeld 19">
              <a:extLst>
                <a:ext uri="{FF2B5EF4-FFF2-40B4-BE49-F238E27FC236}">
                  <a16:creationId xmlns:a16="http://schemas.microsoft.com/office/drawing/2014/main" id="{59F3D5DD-F040-426E-3568-60BE3F1DD07F}"/>
                </a:ext>
              </a:extLst>
            </p:cNvPr>
            <p:cNvSpPr txBox="1"/>
            <p:nvPr/>
          </p:nvSpPr>
          <p:spPr>
            <a:xfrm>
              <a:off x="7295809" y="3212220"/>
              <a:ext cx="807008" cy="2492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R="0" algn="ctr" defTabSz="914400" rtl="0" eaLnBrk="1" fontAlgn="auto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0"/>
                </a:spcAft>
                <a:buClr>
                  <a:srgbClr val="009EE0"/>
                </a:buClr>
                <a:buSzTx/>
                <a:tabLst/>
              </a:pPr>
              <a:r>
                <a:rPr kumimoji="0" lang="de-DE" sz="900" b="0" i="0" u="none" strike="noStrike" kern="1200" cap="none" spc="0" normalizeH="0" baseline="0" noProof="0">
                  <a:ln>
                    <a:noFill/>
                  </a:ln>
                  <a:solidFill>
                    <a:srgbClr val="003D6A"/>
                  </a:solidFill>
                  <a:effectLst/>
                  <a:uLnTx/>
                  <a:uFillTx/>
                  <a:ea typeface="+mn-ea"/>
                  <a:cs typeface="+mn-cs"/>
                </a:rPr>
                <a:t>COMPLEX GEOMETRY</a:t>
              </a:r>
            </a:p>
          </p:txBody>
        </p:sp>
      </p:grp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2DE6C177-16A7-A661-C9F9-7648542BC43A}"/>
              </a:ext>
            </a:extLst>
          </p:cNvPr>
          <p:cNvGrpSpPr/>
          <p:nvPr/>
        </p:nvGrpSpPr>
        <p:grpSpPr>
          <a:xfrm>
            <a:off x="3015875" y="6078016"/>
            <a:ext cx="807008" cy="645977"/>
            <a:chOff x="3923120" y="3907588"/>
            <a:chExt cx="807008" cy="645977"/>
          </a:xfrm>
        </p:grpSpPr>
        <p:pic>
          <p:nvPicPr>
            <p:cNvPr id="4" name="Grafik 3" descr="Ein Bild, das Screenshot, Reihe, Diagramm, Rechteck enthält.&#10;&#10;Beschreibung automatisch generiert.">
              <a:extLst>
                <a:ext uri="{FF2B5EF4-FFF2-40B4-BE49-F238E27FC236}">
                  <a16:creationId xmlns:a16="http://schemas.microsoft.com/office/drawing/2014/main" id="{1B86CB9E-B1F3-8D6A-D3C0-0960EFB97360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4151655" y="3907588"/>
              <a:ext cx="349938" cy="504000"/>
            </a:xfrm>
            <a:prstGeom prst="rect">
              <a:avLst/>
            </a:prstGeom>
          </p:spPr>
        </p:pic>
        <p:sp>
          <p:nvSpPr>
            <p:cNvPr id="22" name="Textfeld 21">
              <a:extLst>
                <a:ext uri="{FF2B5EF4-FFF2-40B4-BE49-F238E27FC236}">
                  <a16:creationId xmlns:a16="http://schemas.microsoft.com/office/drawing/2014/main" id="{5F85C58E-A38C-408A-6793-5170FF38B7D4}"/>
                </a:ext>
              </a:extLst>
            </p:cNvPr>
            <p:cNvSpPr txBox="1"/>
            <p:nvPr/>
          </p:nvSpPr>
          <p:spPr>
            <a:xfrm>
              <a:off x="3923120" y="4428915"/>
              <a:ext cx="807008" cy="12465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R="0" algn="ctr" defTabSz="914400" rtl="0" eaLnBrk="1" fontAlgn="auto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0"/>
                </a:spcAft>
                <a:buClr>
                  <a:srgbClr val="009EE0"/>
                </a:buClr>
                <a:buSzTx/>
                <a:tabLst/>
              </a:pPr>
              <a:r>
                <a:rPr kumimoji="0" lang="de-DE" sz="900" b="0" i="0" u="none" strike="noStrike" kern="1200" cap="none" spc="0" normalizeH="0" baseline="0" noProof="0">
                  <a:ln>
                    <a:noFill/>
                  </a:ln>
                  <a:solidFill>
                    <a:srgbClr val="003D6A"/>
                  </a:solidFill>
                  <a:effectLst/>
                  <a:uLnTx/>
                  <a:uFillTx/>
                  <a:ea typeface="+mn-ea"/>
                  <a:cs typeface="+mn-cs"/>
                </a:rPr>
                <a:t>TURNING</a:t>
              </a:r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FF9ED979-CAB1-2329-2D44-B5D08E8EB55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-350107" y="1529150"/>
            <a:ext cx="7517026" cy="4149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530962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54656B-6760-7083-60DD-FE9F560729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B1C0F17B-DBF6-07BD-D8B5-50B1D8264C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1188" y="619107"/>
            <a:ext cx="9391338" cy="1020318"/>
          </a:xfrm>
        </p:spPr>
        <p:txBody>
          <a:bodyPr/>
          <a:lstStyle/>
          <a:p>
            <a:r>
              <a:rPr lang="de-DE">
                <a:latin typeface="Fago Pro"/>
              </a:rPr>
              <a:t>Kundenspezifische Anwendung</a:t>
            </a:r>
            <a:br>
              <a:rPr lang="de-DE">
                <a:latin typeface="Fago Pro"/>
              </a:rPr>
            </a:br>
            <a:r>
              <a:rPr lang="de-DE" sz="2400" b="0">
                <a:latin typeface="Fago Pro"/>
              </a:rPr>
              <a:t>Spannen von Kranhaken</a:t>
            </a:r>
            <a:endParaRPr lang="de-DE" b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876EEB41-5244-5E35-190A-5BE25D73E9B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 vert="horz" lIns="0" tIns="0" rIns="0" bIns="0" rtlCol="0" anchor="t">
            <a:noAutofit/>
          </a:bodyPr>
          <a:lstStyle/>
          <a:p>
            <a:r>
              <a:rPr lang="de-DE">
                <a:latin typeface="Fago Pro"/>
              </a:rPr>
              <a:t>SCHUNK Engineering</a:t>
            </a:r>
            <a:endParaRPr lang="en-US"/>
          </a:p>
        </p:txBody>
      </p:sp>
      <p:sp>
        <p:nvSpPr>
          <p:cNvPr id="102" name="Foliennummernplatzhalter 2">
            <a:extLst>
              <a:ext uri="{FF2B5EF4-FFF2-40B4-BE49-F238E27FC236}">
                <a16:creationId xmlns:a16="http://schemas.microsoft.com/office/drawing/2014/main" id="{ACC54F7E-26F0-BD8C-2659-B59CDFBDB42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244942" y="6384353"/>
            <a:ext cx="612095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F7D4EC-FAF2-48D2-B8E5-457915FC50F3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 panose="02000506040000020004" pitchFamily="50" charset="0"/>
              <a:ea typeface="+mn-ea"/>
              <a:cs typeface="+mn-cs"/>
            </a:endParaRPr>
          </a:p>
        </p:txBody>
      </p:sp>
      <p:sp>
        <p:nvSpPr>
          <p:cNvPr id="95" name="Textfeld 94">
            <a:extLst>
              <a:ext uri="{FF2B5EF4-FFF2-40B4-BE49-F238E27FC236}">
                <a16:creationId xmlns:a16="http://schemas.microsoft.com/office/drawing/2014/main" id="{87C7DCD3-A445-C187-33E2-33373564A4AC}"/>
              </a:ext>
            </a:extLst>
          </p:cNvPr>
          <p:cNvSpPr txBox="1"/>
          <p:nvPr/>
        </p:nvSpPr>
        <p:spPr>
          <a:xfrm>
            <a:off x="7028329" y="1608062"/>
            <a:ext cx="5135051" cy="433965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2900" indent="-342900"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defRPr/>
            </a:pPr>
            <a:r>
              <a:rPr lang="de-DE" sz="2000" b="1" i="0" u="none" strike="noStrike" kern="1200" cap="none" spc="0" normalizeH="0" baseline="0" noProof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</a:rPr>
              <a:t>Individuelle Lösungen</a:t>
            </a:r>
            <a:br>
              <a:rPr lang="de-DE" sz="2000" b="1" i="0" u="none" strike="noStrike" kern="1200" cap="none" spc="0" normalizeH="0" baseline="0" noProof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</a:rPr>
            </a:br>
            <a:r>
              <a:rPr lang="de-DE" sz="1600" i="0" u="none" strike="noStrike" kern="1200" cap="none" spc="0" normalizeH="0" baseline="0" noProof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</a:rPr>
              <a:t>Auch für Bauteile mit komplexeren Geometrien können Sonderlösungen gefunden werden.</a:t>
            </a:r>
          </a:p>
          <a:p>
            <a:pPr marL="342900" indent="-342900"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defRPr/>
            </a:pPr>
            <a:endParaRPr lang="de-DE" sz="1600">
              <a:solidFill>
                <a:srgbClr val="003D6A"/>
              </a:solidFill>
              <a:latin typeface="Fago Pro"/>
            </a:endParaRPr>
          </a:p>
          <a:p>
            <a:pPr marL="342900" indent="-342900"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defRPr/>
            </a:pPr>
            <a:r>
              <a:rPr lang="de-DE" sz="2000" b="1">
                <a:solidFill>
                  <a:srgbClr val="003D6A"/>
                </a:solidFill>
                <a:latin typeface="Fago Pro"/>
              </a:rPr>
              <a:t>Wechselbare Spanneinsätze</a:t>
            </a:r>
            <a:br>
              <a:rPr lang="de-DE" sz="2000" b="1">
                <a:solidFill>
                  <a:srgbClr val="003D6A"/>
                </a:solidFill>
                <a:latin typeface="Fago Pro"/>
              </a:rPr>
            </a:br>
            <a:r>
              <a:rPr lang="de-DE" sz="1600">
                <a:solidFill>
                  <a:srgbClr val="003D6A"/>
                </a:solidFill>
                <a:latin typeface="Fago Pro"/>
              </a:rPr>
              <a:t>Bei Verschleiß an den Spannstellen müssen nur die Einsätze getauscht werden</a:t>
            </a:r>
            <a:endParaRPr lang="de-DE" sz="1600" b="1" i="0" u="none" strike="noStrike" kern="1200" cap="none" spc="0" normalizeH="0" baseline="0" noProof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/>
            </a:endParaRPr>
          </a:p>
          <a:p>
            <a:pPr marL="342900" indent="-342900"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defRPr/>
            </a:pPr>
            <a:endParaRPr lang="de-DE" sz="1600">
              <a:solidFill>
                <a:srgbClr val="003D6A"/>
              </a:solidFill>
              <a:latin typeface="Fago Pro"/>
            </a:endParaRPr>
          </a:p>
          <a:p>
            <a:pPr marL="342900" indent="-342900"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defRPr/>
            </a:pPr>
            <a:r>
              <a:rPr lang="de-DE" sz="2000" b="1">
                <a:solidFill>
                  <a:srgbClr val="003D6A"/>
                </a:solidFill>
                <a:latin typeface="Fago Pro"/>
              </a:rPr>
              <a:t>Anschlag in Axialrichtung</a:t>
            </a:r>
            <a:br>
              <a:rPr lang="de-DE" sz="2000" b="1">
                <a:solidFill>
                  <a:srgbClr val="003D6A"/>
                </a:solidFill>
                <a:latin typeface="Fago Pro"/>
              </a:rPr>
            </a:br>
            <a:endParaRPr lang="de-DE" sz="1600" b="1" i="0" u="none" strike="noStrike" kern="1200" cap="none" spc="0" normalizeH="0" baseline="0" noProof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tabLst/>
              <a:defRPr/>
            </a:pPr>
            <a:r>
              <a:rPr lang="de-DE" sz="2000" b="1">
                <a:solidFill>
                  <a:srgbClr val="003D6A"/>
                </a:solidFill>
                <a:latin typeface="Fago Pro"/>
              </a:rPr>
              <a:t>Kompetentes</a:t>
            </a:r>
            <a:r>
              <a:rPr kumimoji="0" lang="de-DE" sz="2000" b="1" i="0" u="none" strike="noStrike" kern="1200" cap="none" spc="0" normalizeH="0" baseline="0" noProof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 Projektierungsteam</a:t>
            </a:r>
            <a:br>
              <a:rPr lang="de-DE" sz="20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Fago Pro"/>
              </a:rPr>
            </a:br>
            <a:r>
              <a:rPr kumimoji="0" lang="de-DE" sz="1600" b="0" i="0" u="none" strike="noStrike" kern="1200" cap="none" spc="0" normalizeH="0" baseline="0" noProof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Auslegung, Konstruktion und Montage durch SCHUNK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tabLst/>
              <a:defRPr/>
            </a:pPr>
            <a:endParaRPr lang="de-DE" sz="1600">
              <a:solidFill>
                <a:srgbClr val="003D6A"/>
              </a:solidFill>
              <a:latin typeface="Fago Pro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tabLst/>
              <a:defRPr/>
            </a:pPr>
            <a:r>
              <a:rPr lang="de-DE" sz="2000" b="1">
                <a:solidFill>
                  <a:srgbClr val="003D6A"/>
                </a:solidFill>
                <a:latin typeface="Fago Pro"/>
              </a:rPr>
              <a:t>Lösungskompetenz aus einer Hand</a:t>
            </a:r>
            <a:br>
              <a:rPr lang="de-DE" sz="20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Fago Pro"/>
              </a:rPr>
            </a:br>
            <a:r>
              <a:rPr lang="de-DE" sz="1600">
                <a:solidFill>
                  <a:srgbClr val="003D6A"/>
                </a:solidFill>
                <a:latin typeface="Fago Pro"/>
              </a:rPr>
              <a:t>Automation und Spanntechnik</a:t>
            </a:r>
            <a:endParaRPr kumimoji="0" lang="de-DE" sz="2000" b="0" i="0" u="none" strike="noStrike" kern="1200" cap="none" spc="0" normalizeH="0" baseline="0" noProof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/>
              <a:ea typeface="+mn-ea"/>
              <a:cs typeface="+mn-cs"/>
            </a:endParaRPr>
          </a:p>
        </p:txBody>
      </p:sp>
      <p:grpSp>
        <p:nvGrpSpPr>
          <p:cNvPr id="66" name="Gruppieren 65">
            <a:extLst>
              <a:ext uri="{FF2B5EF4-FFF2-40B4-BE49-F238E27FC236}">
                <a16:creationId xmlns:a16="http://schemas.microsoft.com/office/drawing/2014/main" id="{B9EB8139-C014-35ED-210F-2CC6F3C3B609}"/>
              </a:ext>
            </a:extLst>
          </p:cNvPr>
          <p:cNvGrpSpPr/>
          <p:nvPr/>
        </p:nvGrpSpPr>
        <p:grpSpPr>
          <a:xfrm>
            <a:off x="264292" y="5794124"/>
            <a:ext cx="1920000" cy="960002"/>
            <a:chOff x="30192" y="3612786"/>
            <a:chExt cx="1440000" cy="720000"/>
          </a:xfrm>
        </p:grpSpPr>
        <p:sp>
          <p:nvSpPr>
            <p:cNvPr id="79" name="Textfeld 78">
              <a:extLst>
                <a:ext uri="{FF2B5EF4-FFF2-40B4-BE49-F238E27FC236}">
                  <a16:creationId xmlns:a16="http://schemas.microsoft.com/office/drawing/2014/main" id="{DA525E71-D3F3-9AC8-EB07-A9C3479CB60E}"/>
                </a:ext>
              </a:extLst>
            </p:cNvPr>
            <p:cNvSpPr txBox="1"/>
            <p:nvPr/>
          </p:nvSpPr>
          <p:spPr>
            <a:xfrm>
              <a:off x="30192" y="3631591"/>
              <a:ext cx="1440000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400" b="0" i="0" u="none" strike="noStrike" kern="1200" cap="none" spc="0" normalizeH="0" baseline="0" noProof="0">
                  <a:ln>
                    <a:noFill/>
                  </a:ln>
                  <a:solidFill>
                    <a:srgbClr val="00446B"/>
                  </a:solidFill>
                  <a:effectLst/>
                  <a:uLnTx/>
                  <a:uFillTx/>
                  <a:latin typeface="Fago Pro"/>
                  <a:ea typeface="+mn-ea"/>
                  <a:cs typeface="+mn-cs"/>
                </a:rPr>
                <a:t>TYPICAL PRODUCTS</a:t>
              </a:r>
            </a:p>
          </p:txBody>
        </p:sp>
        <p:sp>
          <p:nvSpPr>
            <p:cNvPr id="80" name="Rechteck 79">
              <a:extLst>
                <a:ext uri="{FF2B5EF4-FFF2-40B4-BE49-F238E27FC236}">
                  <a16:creationId xmlns:a16="http://schemas.microsoft.com/office/drawing/2014/main" id="{40D41474-E4BC-88C1-7CAC-43E7B32611A8}"/>
                </a:ext>
              </a:extLst>
            </p:cNvPr>
            <p:cNvSpPr/>
            <p:nvPr/>
          </p:nvSpPr>
          <p:spPr>
            <a:xfrm>
              <a:off x="30192" y="3612786"/>
              <a:ext cx="1440000" cy="720000"/>
            </a:xfrm>
            <a:prstGeom prst="rect">
              <a:avLst/>
            </a:prstGeom>
            <a:noFill/>
            <a:ln w="9525">
              <a:solidFill>
                <a:srgbClr val="003C6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/>
                <a:ea typeface="+mn-ea"/>
                <a:cs typeface="+mn-cs"/>
              </a:endParaRPr>
            </a:p>
          </p:txBody>
        </p:sp>
      </p:grpSp>
      <p:grpSp>
        <p:nvGrpSpPr>
          <p:cNvPr id="71" name="Gruppieren 70">
            <a:extLst>
              <a:ext uri="{FF2B5EF4-FFF2-40B4-BE49-F238E27FC236}">
                <a16:creationId xmlns:a16="http://schemas.microsoft.com/office/drawing/2014/main" id="{4EF30D18-91CE-3A8A-08E6-A930259D8420}"/>
              </a:ext>
            </a:extLst>
          </p:cNvPr>
          <p:cNvGrpSpPr/>
          <p:nvPr/>
        </p:nvGrpSpPr>
        <p:grpSpPr>
          <a:xfrm>
            <a:off x="2324226" y="5794112"/>
            <a:ext cx="2160000" cy="960000"/>
            <a:chOff x="1512203" y="3612787"/>
            <a:chExt cx="1620000" cy="720000"/>
          </a:xfrm>
        </p:grpSpPr>
        <p:sp>
          <p:nvSpPr>
            <p:cNvPr id="91" name="Textfeld 90">
              <a:extLst>
                <a:ext uri="{FF2B5EF4-FFF2-40B4-BE49-F238E27FC236}">
                  <a16:creationId xmlns:a16="http://schemas.microsoft.com/office/drawing/2014/main" id="{5B4576DA-D556-36FF-FC20-07AC5719CEDB}"/>
                </a:ext>
              </a:extLst>
            </p:cNvPr>
            <p:cNvSpPr txBox="1"/>
            <p:nvPr/>
          </p:nvSpPr>
          <p:spPr>
            <a:xfrm>
              <a:off x="1528540" y="3631593"/>
              <a:ext cx="1603663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400" b="0" i="0" u="none" strike="noStrike" kern="1200" cap="none" spc="0" normalizeH="0" baseline="0" noProof="0">
                  <a:ln>
                    <a:noFill/>
                  </a:ln>
                  <a:solidFill>
                    <a:srgbClr val="00446B"/>
                  </a:solidFill>
                  <a:effectLst/>
                  <a:uLnTx/>
                  <a:uFillTx/>
                  <a:latin typeface="Fago Pro"/>
                  <a:ea typeface="+mn-ea"/>
                  <a:cs typeface="+mn-cs"/>
                </a:rPr>
                <a:t>TYPICAL PROCESS</a:t>
              </a:r>
            </a:p>
          </p:txBody>
        </p:sp>
        <p:sp>
          <p:nvSpPr>
            <p:cNvPr id="100" name="Rechteck 99">
              <a:extLst>
                <a:ext uri="{FF2B5EF4-FFF2-40B4-BE49-F238E27FC236}">
                  <a16:creationId xmlns:a16="http://schemas.microsoft.com/office/drawing/2014/main" id="{F6256FAD-B462-96D3-892D-D9A103EA776F}"/>
                </a:ext>
              </a:extLst>
            </p:cNvPr>
            <p:cNvSpPr/>
            <p:nvPr/>
          </p:nvSpPr>
          <p:spPr>
            <a:xfrm>
              <a:off x="1512203" y="3612787"/>
              <a:ext cx="1620000" cy="720000"/>
            </a:xfrm>
            <a:prstGeom prst="rect">
              <a:avLst/>
            </a:prstGeom>
            <a:noFill/>
            <a:ln w="9525">
              <a:solidFill>
                <a:srgbClr val="003C6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/>
                <a:ea typeface="+mn-ea"/>
                <a:cs typeface="+mn-cs"/>
              </a:endParaRPr>
            </a:p>
          </p:txBody>
        </p:sp>
      </p:grpSp>
      <p:grpSp>
        <p:nvGrpSpPr>
          <p:cNvPr id="107" name="Gruppieren 106">
            <a:extLst>
              <a:ext uri="{FF2B5EF4-FFF2-40B4-BE49-F238E27FC236}">
                <a16:creationId xmlns:a16="http://schemas.microsoft.com/office/drawing/2014/main" id="{FD71C8E3-714B-6CF6-4E32-D1FBB5D1566F}"/>
              </a:ext>
            </a:extLst>
          </p:cNvPr>
          <p:cNvGrpSpPr/>
          <p:nvPr/>
        </p:nvGrpSpPr>
        <p:grpSpPr>
          <a:xfrm>
            <a:off x="4640424" y="5794112"/>
            <a:ext cx="2160000" cy="960000"/>
            <a:chOff x="1528539" y="3612787"/>
            <a:chExt cx="1620001" cy="720000"/>
          </a:xfrm>
        </p:grpSpPr>
        <p:sp>
          <p:nvSpPr>
            <p:cNvPr id="117" name="Textfeld 116">
              <a:extLst>
                <a:ext uri="{FF2B5EF4-FFF2-40B4-BE49-F238E27FC236}">
                  <a16:creationId xmlns:a16="http://schemas.microsoft.com/office/drawing/2014/main" id="{7291D2AF-6B2F-FD03-1DBB-E3A539F12C59}"/>
                </a:ext>
              </a:extLst>
            </p:cNvPr>
            <p:cNvSpPr txBox="1"/>
            <p:nvPr/>
          </p:nvSpPr>
          <p:spPr>
            <a:xfrm>
              <a:off x="1528540" y="3631592"/>
              <a:ext cx="1620000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400" b="0" i="0" u="none" strike="noStrike" kern="1200" cap="none" spc="0" normalizeH="0" baseline="0" noProof="0">
                  <a:ln>
                    <a:noFill/>
                  </a:ln>
                  <a:solidFill>
                    <a:srgbClr val="00446B"/>
                  </a:solidFill>
                  <a:effectLst/>
                  <a:uLnTx/>
                  <a:uFillTx/>
                  <a:latin typeface="Fago Pro"/>
                  <a:ea typeface="+mn-ea"/>
                  <a:cs typeface="+mn-cs"/>
                </a:rPr>
                <a:t>REQUIREMENTS</a:t>
              </a:r>
              <a:endParaRPr kumimoji="0" lang="de-DE" sz="1000" b="0" i="0" u="none" strike="noStrike" kern="1200" cap="none" spc="0" normalizeH="0" baseline="0" noProof="0">
                <a:ln>
                  <a:noFill/>
                </a:ln>
                <a:solidFill>
                  <a:srgbClr val="00446B"/>
                </a:solidFill>
                <a:effectLst/>
                <a:uLnTx/>
                <a:uFillTx/>
                <a:latin typeface="Fago Pro"/>
                <a:ea typeface="+mn-ea"/>
                <a:cs typeface="+mn-cs"/>
              </a:endParaRPr>
            </a:p>
          </p:txBody>
        </p:sp>
        <p:sp>
          <p:nvSpPr>
            <p:cNvPr id="118" name="Rechteck 117">
              <a:extLst>
                <a:ext uri="{FF2B5EF4-FFF2-40B4-BE49-F238E27FC236}">
                  <a16:creationId xmlns:a16="http://schemas.microsoft.com/office/drawing/2014/main" id="{464E27EB-AA32-1942-D859-F2C14BEB45B4}"/>
                </a:ext>
              </a:extLst>
            </p:cNvPr>
            <p:cNvSpPr/>
            <p:nvPr/>
          </p:nvSpPr>
          <p:spPr>
            <a:xfrm>
              <a:off x="1528539" y="3612787"/>
              <a:ext cx="1620001" cy="720000"/>
            </a:xfrm>
            <a:prstGeom prst="rect">
              <a:avLst/>
            </a:prstGeom>
            <a:noFill/>
            <a:ln w="9525">
              <a:solidFill>
                <a:srgbClr val="003C6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/>
                <a:ea typeface="+mn-ea"/>
                <a:cs typeface="+mn-cs"/>
              </a:endParaRPr>
            </a:p>
          </p:txBody>
        </p:sp>
      </p:grpSp>
      <p:grpSp>
        <p:nvGrpSpPr>
          <p:cNvPr id="423" name="Gruppieren 422">
            <a:extLst>
              <a:ext uri="{FF2B5EF4-FFF2-40B4-BE49-F238E27FC236}">
                <a16:creationId xmlns:a16="http://schemas.microsoft.com/office/drawing/2014/main" id="{D7847CF3-7D2E-0B4A-327C-D4C444B36712}"/>
              </a:ext>
            </a:extLst>
          </p:cNvPr>
          <p:cNvGrpSpPr/>
          <p:nvPr/>
        </p:nvGrpSpPr>
        <p:grpSpPr>
          <a:xfrm>
            <a:off x="7243004" y="6401005"/>
            <a:ext cx="1077130" cy="331820"/>
            <a:chOff x="30192" y="3612786"/>
            <a:chExt cx="1440000" cy="720000"/>
          </a:xfrm>
        </p:grpSpPr>
        <p:sp>
          <p:nvSpPr>
            <p:cNvPr id="424" name="Textfeld 423">
              <a:extLst>
                <a:ext uri="{FF2B5EF4-FFF2-40B4-BE49-F238E27FC236}">
                  <a16:creationId xmlns:a16="http://schemas.microsoft.com/office/drawing/2014/main" id="{DEF8B18E-D0E9-A2C3-AB60-24E30F5692B7}"/>
                </a:ext>
              </a:extLst>
            </p:cNvPr>
            <p:cNvSpPr txBox="1"/>
            <p:nvPr/>
          </p:nvSpPr>
          <p:spPr>
            <a:xfrm>
              <a:off x="30192" y="3631590"/>
              <a:ext cx="1440000" cy="667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400" b="0" i="0" u="none" strike="noStrike" kern="1200" cap="none" spc="0" normalizeH="0" baseline="0" noProof="0">
                  <a:ln>
                    <a:noFill/>
                  </a:ln>
                  <a:solidFill>
                    <a:srgbClr val="00446B"/>
                  </a:solidFill>
                  <a:effectLst/>
                  <a:uLnTx/>
                  <a:uFillTx/>
                  <a:latin typeface="Fago Pro"/>
                  <a:ea typeface="+mn-ea"/>
                  <a:cs typeface="+mn-cs"/>
                </a:rPr>
                <a:t>SCHUNK ID</a:t>
              </a:r>
            </a:p>
          </p:txBody>
        </p:sp>
        <p:sp>
          <p:nvSpPr>
            <p:cNvPr id="425" name="Rechteck 424">
              <a:extLst>
                <a:ext uri="{FF2B5EF4-FFF2-40B4-BE49-F238E27FC236}">
                  <a16:creationId xmlns:a16="http://schemas.microsoft.com/office/drawing/2014/main" id="{B216F9C2-4961-7EF8-7A82-0778085FC873}"/>
                </a:ext>
              </a:extLst>
            </p:cNvPr>
            <p:cNvSpPr/>
            <p:nvPr/>
          </p:nvSpPr>
          <p:spPr>
            <a:xfrm>
              <a:off x="30192" y="3612786"/>
              <a:ext cx="1440000" cy="720000"/>
            </a:xfrm>
            <a:prstGeom prst="rect">
              <a:avLst/>
            </a:prstGeom>
            <a:noFill/>
            <a:ln w="9525">
              <a:solidFill>
                <a:srgbClr val="003C6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/>
                <a:ea typeface="+mn-ea"/>
                <a:cs typeface="+mn-cs"/>
              </a:endParaRPr>
            </a:p>
          </p:txBody>
        </p:sp>
      </p:grpSp>
      <p:sp>
        <p:nvSpPr>
          <p:cNvPr id="428" name="Rechteck 427">
            <a:extLst>
              <a:ext uri="{FF2B5EF4-FFF2-40B4-BE49-F238E27FC236}">
                <a16:creationId xmlns:a16="http://schemas.microsoft.com/office/drawing/2014/main" id="{496511FF-BA43-D3C7-0589-41EA4F61D79D}"/>
              </a:ext>
            </a:extLst>
          </p:cNvPr>
          <p:cNvSpPr/>
          <p:nvPr/>
        </p:nvSpPr>
        <p:spPr>
          <a:xfrm>
            <a:off x="8390179" y="6401005"/>
            <a:ext cx="1713488" cy="331820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 w="952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600">
                <a:solidFill>
                  <a:schemeClr val="tx1"/>
                </a:solidFill>
              </a:rPr>
              <a:t>10027797/135019</a:t>
            </a:r>
          </a:p>
        </p:txBody>
      </p:sp>
      <p:sp>
        <p:nvSpPr>
          <p:cNvPr id="2" name="AutoShape 2">
            <a:extLst>
              <a:ext uri="{FF2B5EF4-FFF2-40B4-BE49-F238E27FC236}">
                <a16:creationId xmlns:a16="http://schemas.microsoft.com/office/drawing/2014/main" id="{2CBE02E9-0737-9B81-DDC4-D88D9444D35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ago Pro"/>
              <a:ea typeface="+mn-ea"/>
              <a:cs typeface="+mn-cs"/>
            </a:endParaRPr>
          </a:p>
        </p:txBody>
      </p: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AEBE4F30-54CB-FE30-2BE1-9C1CFAD18C94}"/>
              </a:ext>
            </a:extLst>
          </p:cNvPr>
          <p:cNvGrpSpPr/>
          <p:nvPr/>
        </p:nvGrpSpPr>
        <p:grpSpPr>
          <a:xfrm>
            <a:off x="5993416" y="6109782"/>
            <a:ext cx="807008" cy="618803"/>
            <a:chOff x="6000454" y="1601631"/>
            <a:chExt cx="807008" cy="618803"/>
          </a:xfrm>
        </p:grpSpPr>
        <p:pic>
          <p:nvPicPr>
            <p:cNvPr id="6" name="Grafik 5" descr="Muskulöser Arm mit einfarbiger Füllung">
              <a:extLst>
                <a:ext uri="{FF2B5EF4-FFF2-40B4-BE49-F238E27FC236}">
                  <a16:creationId xmlns:a16="http://schemas.microsoft.com/office/drawing/2014/main" id="{BF3B0118-34EB-10F1-2ED1-4316042BC20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208414" y="1601631"/>
              <a:ext cx="396000" cy="396000"/>
            </a:xfrm>
            <a:prstGeom prst="rect">
              <a:avLst/>
            </a:prstGeom>
          </p:spPr>
        </p:pic>
        <p:sp>
          <p:nvSpPr>
            <p:cNvPr id="8" name="Textfeld 7">
              <a:extLst>
                <a:ext uri="{FF2B5EF4-FFF2-40B4-BE49-F238E27FC236}">
                  <a16:creationId xmlns:a16="http://schemas.microsoft.com/office/drawing/2014/main" id="{347B7FA1-48AF-E6EA-983D-4A06F7695CE1}"/>
                </a:ext>
              </a:extLst>
            </p:cNvPr>
            <p:cNvSpPr txBox="1"/>
            <p:nvPr/>
          </p:nvSpPr>
          <p:spPr>
            <a:xfrm>
              <a:off x="6000454" y="1971135"/>
              <a:ext cx="807008" cy="2492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R="0" algn="ctr" defTabSz="914400" rtl="0" eaLnBrk="1" fontAlgn="auto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0"/>
                </a:spcAft>
                <a:buClr>
                  <a:srgbClr val="009EE0"/>
                </a:buClr>
                <a:buSzTx/>
                <a:tabLst/>
              </a:pPr>
              <a:r>
                <a:rPr kumimoji="0" lang="de-DE" sz="900" b="0" i="0" u="none" strike="noStrike" kern="1200" cap="none" spc="0" normalizeH="0" baseline="0" noProof="0">
                  <a:ln>
                    <a:noFill/>
                  </a:ln>
                  <a:solidFill>
                    <a:srgbClr val="003D6A"/>
                  </a:solidFill>
                  <a:effectLst/>
                  <a:uLnTx/>
                  <a:uFillTx/>
                  <a:ea typeface="+mn-ea"/>
                  <a:cs typeface="+mn-cs"/>
                </a:rPr>
                <a:t>LOW WEAR</a:t>
              </a:r>
              <a:br>
                <a:rPr lang="de-DE" sz="900">
                  <a:solidFill>
                    <a:srgbClr val="003D6A"/>
                  </a:solidFill>
                </a:rPr>
              </a:br>
              <a:r>
                <a:rPr kumimoji="0" lang="de-DE" sz="900" b="0" i="0" u="none" strike="noStrike" kern="1200" cap="none" spc="0" normalizeH="0" baseline="0" noProof="0">
                  <a:ln>
                    <a:noFill/>
                  </a:ln>
                  <a:solidFill>
                    <a:srgbClr val="003D6A"/>
                  </a:solidFill>
                  <a:effectLst/>
                  <a:uLnTx/>
                  <a:uFillTx/>
                  <a:ea typeface="+mn-ea"/>
                  <a:cs typeface="+mn-cs"/>
                </a:rPr>
                <a:t>AND TEAR</a:t>
              </a:r>
            </a:p>
          </p:txBody>
        </p:sp>
      </p:grpSp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FAC5B6D4-1397-09A4-2B0B-1D6D405CB669}"/>
              </a:ext>
            </a:extLst>
          </p:cNvPr>
          <p:cNvGrpSpPr/>
          <p:nvPr/>
        </p:nvGrpSpPr>
        <p:grpSpPr>
          <a:xfrm>
            <a:off x="5316920" y="6099141"/>
            <a:ext cx="807008" cy="623104"/>
            <a:chOff x="8398352" y="1596795"/>
            <a:chExt cx="807008" cy="623104"/>
          </a:xfrm>
        </p:grpSpPr>
        <p:sp>
          <p:nvSpPr>
            <p:cNvPr id="10" name="Textfeld 9">
              <a:extLst>
                <a:ext uri="{FF2B5EF4-FFF2-40B4-BE49-F238E27FC236}">
                  <a16:creationId xmlns:a16="http://schemas.microsoft.com/office/drawing/2014/main" id="{E9590E3F-401C-0476-CF12-952A60981AE2}"/>
                </a:ext>
              </a:extLst>
            </p:cNvPr>
            <p:cNvSpPr txBox="1"/>
            <p:nvPr/>
          </p:nvSpPr>
          <p:spPr>
            <a:xfrm>
              <a:off x="8398352" y="1970600"/>
              <a:ext cx="807008" cy="2492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R="0" algn="ctr" defTabSz="914400" rtl="0" eaLnBrk="1" fontAlgn="auto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0"/>
                </a:spcAft>
                <a:buClr>
                  <a:srgbClr val="009EE0"/>
                </a:buClr>
                <a:buSzTx/>
                <a:tabLst/>
              </a:pPr>
              <a:r>
                <a:rPr kumimoji="0" lang="de-DE" sz="900" b="0" i="0" u="none" strike="noStrike" kern="1200" cap="none" spc="0" normalizeH="0" baseline="0" noProof="0">
                  <a:ln>
                    <a:noFill/>
                  </a:ln>
                  <a:solidFill>
                    <a:srgbClr val="003D6A"/>
                  </a:solidFill>
                  <a:effectLst/>
                  <a:uLnTx/>
                  <a:uFillTx/>
                  <a:ea typeface="+mn-ea"/>
                  <a:cs typeface="+mn-cs"/>
                </a:rPr>
                <a:t>INDIVIDUAL SOLUTION</a:t>
              </a:r>
            </a:p>
          </p:txBody>
        </p:sp>
        <p:pic>
          <p:nvPicPr>
            <p:cNvPr id="11" name="Grafik 10" descr="Häkchen mit einfarbiger Füllung">
              <a:extLst>
                <a:ext uri="{FF2B5EF4-FFF2-40B4-BE49-F238E27FC236}">
                  <a16:creationId xmlns:a16="http://schemas.microsoft.com/office/drawing/2014/main" id="{DF2CEA93-8D00-4D5A-DB5E-D550649B4A8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8603856" y="1596795"/>
              <a:ext cx="396000" cy="396000"/>
            </a:xfrm>
            <a:prstGeom prst="rect">
              <a:avLst/>
            </a:prstGeom>
          </p:spPr>
        </p:pic>
      </p:grpSp>
      <p:grpSp>
        <p:nvGrpSpPr>
          <p:cNvPr id="12" name="Gruppieren 11">
            <a:extLst>
              <a:ext uri="{FF2B5EF4-FFF2-40B4-BE49-F238E27FC236}">
                <a16:creationId xmlns:a16="http://schemas.microsoft.com/office/drawing/2014/main" id="{8AC2AE18-4B35-5C6A-8AA7-FE612254604F}"/>
              </a:ext>
            </a:extLst>
          </p:cNvPr>
          <p:cNvGrpSpPr/>
          <p:nvPr/>
        </p:nvGrpSpPr>
        <p:grpSpPr>
          <a:xfrm>
            <a:off x="4648573" y="6099141"/>
            <a:ext cx="807008" cy="621060"/>
            <a:chOff x="9194964" y="1596795"/>
            <a:chExt cx="807008" cy="621060"/>
          </a:xfrm>
        </p:grpSpPr>
        <p:pic>
          <p:nvPicPr>
            <p:cNvPr id="13" name="Grafik 12" descr="Lupe mit einfarbiger Füllung">
              <a:extLst>
                <a:ext uri="{FF2B5EF4-FFF2-40B4-BE49-F238E27FC236}">
                  <a16:creationId xmlns:a16="http://schemas.microsoft.com/office/drawing/2014/main" id="{8B587A21-8D80-97A1-E0AB-476A322CE88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9410864" y="1596795"/>
              <a:ext cx="396000" cy="396000"/>
            </a:xfrm>
            <a:prstGeom prst="rect">
              <a:avLst/>
            </a:prstGeom>
          </p:spPr>
        </p:pic>
        <p:sp>
          <p:nvSpPr>
            <p:cNvPr id="14" name="Textfeld 13">
              <a:extLst>
                <a:ext uri="{FF2B5EF4-FFF2-40B4-BE49-F238E27FC236}">
                  <a16:creationId xmlns:a16="http://schemas.microsoft.com/office/drawing/2014/main" id="{788DE360-6C67-3AE1-2E43-C6A6E3B96CAC}"/>
                </a:ext>
              </a:extLst>
            </p:cNvPr>
            <p:cNvSpPr txBox="1"/>
            <p:nvPr/>
          </p:nvSpPr>
          <p:spPr>
            <a:xfrm>
              <a:off x="9194964" y="1968556"/>
              <a:ext cx="807008" cy="2492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R="0" algn="ctr" defTabSz="914400" rtl="0" eaLnBrk="1" fontAlgn="auto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0"/>
                </a:spcAft>
                <a:buClr>
                  <a:srgbClr val="009EE0"/>
                </a:buClr>
                <a:buSzTx/>
                <a:tabLst/>
              </a:pPr>
              <a:r>
                <a:rPr kumimoji="0" lang="de-DE" sz="900" b="0" i="0" u="none" strike="noStrike" kern="1200" cap="none" spc="0" normalizeH="0" baseline="0" noProof="0">
                  <a:ln>
                    <a:noFill/>
                  </a:ln>
                  <a:solidFill>
                    <a:srgbClr val="003D6A"/>
                  </a:solidFill>
                  <a:effectLst/>
                  <a:uLnTx/>
                  <a:uFillTx/>
                  <a:ea typeface="+mn-ea"/>
                  <a:cs typeface="+mn-cs"/>
                </a:rPr>
                <a:t>HIGH</a:t>
              </a:r>
              <a:br>
                <a:rPr kumimoji="0" lang="de-DE" sz="900" b="0" i="0" u="none" strike="noStrike" kern="1200" cap="none" spc="0" normalizeH="0" baseline="0" noProof="0">
                  <a:ln>
                    <a:noFill/>
                  </a:ln>
                  <a:solidFill>
                    <a:srgbClr val="003D6A"/>
                  </a:solidFill>
                  <a:effectLst/>
                  <a:uLnTx/>
                  <a:uFillTx/>
                  <a:ea typeface="+mn-ea"/>
                  <a:cs typeface="+mn-cs"/>
                </a:rPr>
              </a:br>
              <a:r>
                <a:rPr kumimoji="0" lang="de-DE" sz="900" b="0" i="0" u="none" strike="noStrike" kern="1200" cap="none" spc="0" normalizeH="0" baseline="0" noProof="0">
                  <a:ln>
                    <a:noFill/>
                  </a:ln>
                  <a:solidFill>
                    <a:srgbClr val="003D6A"/>
                  </a:solidFill>
                  <a:effectLst/>
                  <a:uLnTx/>
                  <a:uFillTx/>
                  <a:ea typeface="+mn-ea"/>
                  <a:cs typeface="+mn-cs"/>
                </a:rPr>
                <a:t>PRECISION</a:t>
              </a:r>
            </a:p>
          </p:txBody>
        </p:sp>
      </p:grpSp>
      <p:grpSp>
        <p:nvGrpSpPr>
          <p:cNvPr id="15" name="Gruppieren 14">
            <a:extLst>
              <a:ext uri="{FF2B5EF4-FFF2-40B4-BE49-F238E27FC236}">
                <a16:creationId xmlns:a16="http://schemas.microsoft.com/office/drawing/2014/main" id="{2F8D1ECB-22B8-D843-109B-475F67456A17}"/>
              </a:ext>
            </a:extLst>
          </p:cNvPr>
          <p:cNvGrpSpPr/>
          <p:nvPr/>
        </p:nvGrpSpPr>
        <p:grpSpPr>
          <a:xfrm>
            <a:off x="334963" y="6093339"/>
            <a:ext cx="807008" cy="635246"/>
            <a:chOff x="7295809" y="2826273"/>
            <a:chExt cx="807008" cy="635246"/>
          </a:xfrm>
        </p:grpSpPr>
        <p:pic>
          <p:nvPicPr>
            <p:cNvPr id="16" name="Grafik 15" descr="Glücksspielchips Silhouette">
              <a:extLst>
                <a:ext uri="{FF2B5EF4-FFF2-40B4-BE49-F238E27FC236}">
                  <a16:creationId xmlns:a16="http://schemas.microsoft.com/office/drawing/2014/main" id="{145454D4-597B-24AF-3F1D-FC80B0E9EAB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7501313" y="2826273"/>
              <a:ext cx="396000" cy="396000"/>
            </a:xfrm>
            <a:prstGeom prst="rect">
              <a:avLst/>
            </a:prstGeom>
          </p:spPr>
        </p:pic>
        <p:sp>
          <p:nvSpPr>
            <p:cNvPr id="17" name="Textfeld 16">
              <a:extLst>
                <a:ext uri="{FF2B5EF4-FFF2-40B4-BE49-F238E27FC236}">
                  <a16:creationId xmlns:a16="http://schemas.microsoft.com/office/drawing/2014/main" id="{8B02E51B-A8AF-F65B-9578-45877B697B2F}"/>
                </a:ext>
              </a:extLst>
            </p:cNvPr>
            <p:cNvSpPr txBox="1"/>
            <p:nvPr/>
          </p:nvSpPr>
          <p:spPr>
            <a:xfrm>
              <a:off x="7295809" y="3212220"/>
              <a:ext cx="807008" cy="2492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R="0" algn="ctr" defTabSz="914400" rtl="0" eaLnBrk="1" fontAlgn="auto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0"/>
                </a:spcAft>
                <a:buClr>
                  <a:srgbClr val="009EE0"/>
                </a:buClr>
                <a:buSzTx/>
                <a:tabLst/>
              </a:pPr>
              <a:r>
                <a:rPr kumimoji="0" lang="de-DE" sz="900" b="0" i="0" u="none" strike="noStrike" kern="1200" cap="none" spc="0" normalizeH="0" baseline="0" noProof="0">
                  <a:ln>
                    <a:noFill/>
                  </a:ln>
                  <a:solidFill>
                    <a:srgbClr val="003D6A"/>
                  </a:solidFill>
                  <a:effectLst/>
                  <a:uLnTx/>
                  <a:uFillTx/>
                  <a:ea typeface="+mn-ea"/>
                  <a:cs typeface="+mn-cs"/>
                </a:rPr>
                <a:t>COMPLEX GEOMETRY</a:t>
              </a:r>
            </a:p>
          </p:txBody>
        </p:sp>
      </p:grpSp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AE0C62D3-AB29-ACE0-632A-B4D62A4FBAEA}"/>
              </a:ext>
            </a:extLst>
          </p:cNvPr>
          <p:cNvGrpSpPr/>
          <p:nvPr/>
        </p:nvGrpSpPr>
        <p:grpSpPr>
          <a:xfrm>
            <a:off x="3015875" y="6078016"/>
            <a:ext cx="807008" cy="645977"/>
            <a:chOff x="3923120" y="3907588"/>
            <a:chExt cx="807008" cy="645977"/>
          </a:xfrm>
        </p:grpSpPr>
        <p:pic>
          <p:nvPicPr>
            <p:cNvPr id="19" name="Grafik 18" descr="Ein Bild, das Screenshot, Reihe, Diagramm, Rechteck enthält.&#10;&#10;Beschreibung automatisch generiert.">
              <a:extLst>
                <a:ext uri="{FF2B5EF4-FFF2-40B4-BE49-F238E27FC236}">
                  <a16:creationId xmlns:a16="http://schemas.microsoft.com/office/drawing/2014/main" id="{B5216FC8-724D-36A3-3D5B-60129D89C7A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4151655" y="3907588"/>
              <a:ext cx="349938" cy="504000"/>
            </a:xfrm>
            <a:prstGeom prst="rect">
              <a:avLst/>
            </a:prstGeom>
          </p:spPr>
        </p:pic>
        <p:sp>
          <p:nvSpPr>
            <p:cNvPr id="20" name="Textfeld 19">
              <a:extLst>
                <a:ext uri="{FF2B5EF4-FFF2-40B4-BE49-F238E27FC236}">
                  <a16:creationId xmlns:a16="http://schemas.microsoft.com/office/drawing/2014/main" id="{D1632CD0-29D4-162D-DCBE-F26E231CB578}"/>
                </a:ext>
              </a:extLst>
            </p:cNvPr>
            <p:cNvSpPr txBox="1"/>
            <p:nvPr/>
          </p:nvSpPr>
          <p:spPr>
            <a:xfrm>
              <a:off x="3923120" y="4428915"/>
              <a:ext cx="807008" cy="12465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R="0" algn="ctr" defTabSz="914400" rtl="0" eaLnBrk="1" fontAlgn="auto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0"/>
                </a:spcAft>
                <a:buClr>
                  <a:srgbClr val="009EE0"/>
                </a:buClr>
                <a:buSzTx/>
                <a:tabLst/>
              </a:pPr>
              <a:r>
                <a:rPr kumimoji="0" lang="de-DE" sz="900" b="0" i="0" u="none" strike="noStrike" kern="1200" cap="none" spc="0" normalizeH="0" baseline="0" noProof="0">
                  <a:ln>
                    <a:noFill/>
                  </a:ln>
                  <a:solidFill>
                    <a:srgbClr val="003D6A"/>
                  </a:solidFill>
                  <a:effectLst/>
                  <a:uLnTx/>
                  <a:uFillTx/>
                  <a:ea typeface="+mn-ea"/>
                  <a:cs typeface="+mn-cs"/>
                </a:rPr>
                <a:t>TURNING</a:t>
              </a:r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4C989902-3447-94F2-3224-7E8D75A6492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33865" y="1529148"/>
            <a:ext cx="7105134" cy="3964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198730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0402B4-21B2-7588-3163-9D87E40817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69BC1ADE-07BC-EC90-A02F-431B7E2188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1188" y="619107"/>
            <a:ext cx="9391338" cy="1020318"/>
          </a:xfrm>
        </p:spPr>
        <p:txBody>
          <a:bodyPr/>
          <a:lstStyle/>
          <a:p>
            <a:r>
              <a:rPr lang="de-DE">
                <a:latin typeface="Fago Pro"/>
              </a:rPr>
              <a:t>Sonderspannbacken für Innenspannung</a:t>
            </a:r>
            <a:br>
              <a:rPr lang="de-DE">
                <a:latin typeface="Fago Pro"/>
              </a:rPr>
            </a:br>
            <a:r>
              <a:rPr lang="de-DE" sz="2400" b="0">
                <a:latin typeface="Fago Pro"/>
              </a:rPr>
              <a:t>Zum Spannen einer Gehäuseabdeckung</a:t>
            </a:r>
            <a:br>
              <a:rPr lang="de-DE"/>
            </a:br>
            <a:endParaRPr lang="de-DE" sz="2400" b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D1D8BBC8-0543-1B2F-9D09-F2FCC0A627D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 vert="horz" lIns="0" tIns="0" rIns="0" bIns="0" rtlCol="0" anchor="t">
            <a:noAutofit/>
          </a:bodyPr>
          <a:lstStyle/>
          <a:p>
            <a:r>
              <a:rPr lang="de-DE">
                <a:latin typeface="Fago Pro"/>
              </a:rPr>
              <a:t>SCHUNK Engineering</a:t>
            </a:r>
            <a:endParaRPr lang="en-US"/>
          </a:p>
        </p:txBody>
      </p:sp>
      <p:sp>
        <p:nvSpPr>
          <p:cNvPr id="102" name="Foliennummernplatzhalter 2">
            <a:extLst>
              <a:ext uri="{FF2B5EF4-FFF2-40B4-BE49-F238E27FC236}">
                <a16:creationId xmlns:a16="http://schemas.microsoft.com/office/drawing/2014/main" id="{C9A9333C-0B1E-BCA7-9827-343B7DDAB1D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244942" y="6384353"/>
            <a:ext cx="612095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F7D4EC-FAF2-48D2-B8E5-457915FC50F3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 panose="02000506040000020004" pitchFamily="50" charset="0"/>
              <a:ea typeface="+mn-ea"/>
              <a:cs typeface="+mn-cs"/>
            </a:endParaRPr>
          </a:p>
        </p:txBody>
      </p:sp>
      <p:sp>
        <p:nvSpPr>
          <p:cNvPr id="95" name="Textfeld 94">
            <a:extLst>
              <a:ext uri="{FF2B5EF4-FFF2-40B4-BE49-F238E27FC236}">
                <a16:creationId xmlns:a16="http://schemas.microsoft.com/office/drawing/2014/main" id="{4D63EA0D-C53E-9816-7DA6-C9107E806E3D}"/>
              </a:ext>
            </a:extLst>
          </p:cNvPr>
          <p:cNvSpPr txBox="1"/>
          <p:nvPr/>
        </p:nvSpPr>
        <p:spPr>
          <a:xfrm>
            <a:off x="6867247" y="1598437"/>
            <a:ext cx="5296133" cy="433965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2900" indent="-342900"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defRPr/>
            </a:pPr>
            <a:r>
              <a:rPr lang="de-DE" sz="2000" b="1">
                <a:solidFill>
                  <a:srgbClr val="003D6A"/>
                </a:solidFill>
                <a:latin typeface="Fago Pro"/>
              </a:rPr>
              <a:t>Individuelle Lösungen </a:t>
            </a:r>
            <a:br>
              <a:rPr lang="de-DE" sz="20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Fago Pro"/>
              </a:rPr>
            </a:br>
            <a:r>
              <a:rPr lang="de-DE" sz="1600">
                <a:solidFill>
                  <a:srgbClr val="003D6A"/>
                </a:solidFill>
                <a:latin typeface="Fago Pro"/>
              </a:rPr>
              <a:t>Auch unregelmäßige Formen können auf Drehfutter gespannt werden</a:t>
            </a:r>
          </a:p>
          <a:p>
            <a:pPr marL="342900" indent="-342900"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defRPr/>
            </a:pPr>
            <a:endParaRPr lang="de-DE" sz="1600" i="0" u="none" strike="noStrike" kern="1200" cap="none" spc="0" normalizeH="0" baseline="0" noProof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/>
            </a:endParaRPr>
          </a:p>
          <a:p>
            <a:pPr marL="342900" indent="-342900"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defRPr/>
            </a:pPr>
            <a:r>
              <a:rPr lang="de-DE" sz="2000" b="1">
                <a:solidFill>
                  <a:srgbClr val="003D6A"/>
                </a:solidFill>
                <a:latin typeface="Fago Pro"/>
              </a:rPr>
              <a:t>Ideal für dünnwandige Werkstücke</a:t>
            </a:r>
            <a:br>
              <a:rPr lang="de-DE" sz="2000" b="1">
                <a:solidFill>
                  <a:srgbClr val="003D6A"/>
                </a:solidFill>
                <a:latin typeface="Fago Pro"/>
              </a:rPr>
            </a:br>
            <a:r>
              <a:rPr lang="de-DE" sz="1600">
                <a:solidFill>
                  <a:srgbClr val="003D6A"/>
                </a:solidFill>
                <a:latin typeface="Fago Pro"/>
              </a:rPr>
              <a:t>Deutlicher Verringerung der Werkstückdeformation durch gleichmäßig verteilte Spannstellen der Pendelbacken</a:t>
            </a:r>
            <a:endParaRPr lang="de-DE" sz="1600" i="0" u="none" strike="noStrike" kern="1200" cap="none" spc="0" normalizeH="0" baseline="0" noProof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/>
            </a:endParaRPr>
          </a:p>
          <a:p>
            <a:pPr marL="342900" indent="-342900"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defRPr/>
            </a:pPr>
            <a:endParaRPr lang="de-DE" sz="1600">
              <a:solidFill>
                <a:srgbClr val="003D6A"/>
              </a:solidFill>
              <a:latin typeface="Fago Pro"/>
            </a:endParaRPr>
          </a:p>
          <a:p>
            <a:pPr marL="342900" indent="-342900"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defRPr/>
            </a:pPr>
            <a:r>
              <a:rPr lang="de-DE" sz="2000" b="1">
                <a:solidFill>
                  <a:srgbClr val="003D6A"/>
                </a:solidFill>
                <a:latin typeface="Fago Pro"/>
              </a:rPr>
              <a:t>Kein Umspannen notwendig </a:t>
            </a:r>
            <a:br>
              <a:rPr lang="de-DE" sz="20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Fago Pro"/>
              </a:rPr>
            </a:br>
            <a:r>
              <a:rPr lang="de-DE" sz="1600">
                <a:solidFill>
                  <a:srgbClr val="003D6A"/>
                </a:solidFill>
                <a:latin typeface="Fago Pro"/>
              </a:rPr>
              <a:t>Durch Innenspannung können alle außenliegenden Flächen bearbeitet werden</a:t>
            </a:r>
            <a:endParaRPr lang="de-DE" sz="2000" b="1" i="0" u="none" strike="noStrike" kern="1200" cap="none" spc="0" normalizeH="0" baseline="0" noProof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/>
            </a:endParaRPr>
          </a:p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EE0"/>
              </a:buClr>
              <a:buSzPct val="100000"/>
              <a:buNone/>
              <a:tabLst/>
              <a:defRPr/>
            </a:pPr>
            <a:endParaRPr lang="de-DE" sz="2000" b="1" i="0" u="none" strike="noStrike" kern="1200" cap="none" spc="0" normalizeH="0" baseline="0" noProof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tabLst/>
              <a:defRPr/>
            </a:pPr>
            <a:r>
              <a:rPr lang="de-DE" sz="2000" b="1">
                <a:solidFill>
                  <a:srgbClr val="003D6A"/>
                </a:solidFill>
                <a:latin typeface="Fago Pro"/>
              </a:rPr>
              <a:t>Kompetentes</a:t>
            </a:r>
            <a:r>
              <a:rPr kumimoji="0" lang="de-DE" sz="2000" b="1" i="0" u="none" strike="noStrike" kern="1200" cap="none" spc="0" normalizeH="0" baseline="0" noProof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 Projektierungsteam</a:t>
            </a:r>
            <a:br>
              <a:rPr lang="de-DE" sz="20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Fago Pro"/>
              </a:rPr>
            </a:br>
            <a:r>
              <a:rPr kumimoji="0" lang="de-DE" sz="1600" b="0" i="0" u="none" strike="noStrike" kern="1200" cap="none" spc="0" normalizeH="0" baseline="0" noProof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Auslegung, Konstruktion und Montage durch SCHUNK</a:t>
            </a:r>
            <a:endParaRPr kumimoji="0" lang="de-DE" sz="2000" b="0" i="0" u="none" strike="noStrike" kern="1200" cap="none" spc="0" normalizeH="0" baseline="0" noProof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/>
              <a:ea typeface="+mn-ea"/>
              <a:cs typeface="+mn-cs"/>
            </a:endParaRPr>
          </a:p>
        </p:txBody>
      </p:sp>
      <p:grpSp>
        <p:nvGrpSpPr>
          <p:cNvPr id="66" name="Gruppieren 65">
            <a:extLst>
              <a:ext uri="{FF2B5EF4-FFF2-40B4-BE49-F238E27FC236}">
                <a16:creationId xmlns:a16="http://schemas.microsoft.com/office/drawing/2014/main" id="{F2F2C603-7122-8DA6-983B-FF154D4F2433}"/>
              </a:ext>
            </a:extLst>
          </p:cNvPr>
          <p:cNvGrpSpPr/>
          <p:nvPr/>
        </p:nvGrpSpPr>
        <p:grpSpPr>
          <a:xfrm>
            <a:off x="264292" y="5794124"/>
            <a:ext cx="1920000" cy="960002"/>
            <a:chOff x="30192" y="3612786"/>
            <a:chExt cx="1440000" cy="720000"/>
          </a:xfrm>
        </p:grpSpPr>
        <p:sp>
          <p:nvSpPr>
            <p:cNvPr id="79" name="Textfeld 78">
              <a:extLst>
                <a:ext uri="{FF2B5EF4-FFF2-40B4-BE49-F238E27FC236}">
                  <a16:creationId xmlns:a16="http://schemas.microsoft.com/office/drawing/2014/main" id="{C498EE25-1E20-59FB-B7E5-FE9B57D0E672}"/>
                </a:ext>
              </a:extLst>
            </p:cNvPr>
            <p:cNvSpPr txBox="1"/>
            <p:nvPr/>
          </p:nvSpPr>
          <p:spPr>
            <a:xfrm>
              <a:off x="30192" y="3631591"/>
              <a:ext cx="1440000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400" b="0" i="0" u="none" strike="noStrike" kern="1200" cap="none" spc="0" normalizeH="0" baseline="0" noProof="0">
                  <a:ln>
                    <a:noFill/>
                  </a:ln>
                  <a:solidFill>
                    <a:srgbClr val="00446B"/>
                  </a:solidFill>
                  <a:effectLst/>
                  <a:uLnTx/>
                  <a:uFillTx/>
                  <a:latin typeface="Fago Pro"/>
                  <a:ea typeface="+mn-ea"/>
                  <a:cs typeface="+mn-cs"/>
                </a:rPr>
                <a:t>TYPICAL PRODUCTS</a:t>
              </a:r>
            </a:p>
          </p:txBody>
        </p:sp>
        <p:sp>
          <p:nvSpPr>
            <p:cNvPr id="80" name="Rechteck 79">
              <a:extLst>
                <a:ext uri="{FF2B5EF4-FFF2-40B4-BE49-F238E27FC236}">
                  <a16:creationId xmlns:a16="http://schemas.microsoft.com/office/drawing/2014/main" id="{DC99A78B-E066-BE98-15BA-C032C4CDA334}"/>
                </a:ext>
              </a:extLst>
            </p:cNvPr>
            <p:cNvSpPr/>
            <p:nvPr/>
          </p:nvSpPr>
          <p:spPr>
            <a:xfrm>
              <a:off x="30192" y="3612786"/>
              <a:ext cx="1440000" cy="720000"/>
            </a:xfrm>
            <a:prstGeom prst="rect">
              <a:avLst/>
            </a:prstGeom>
            <a:noFill/>
            <a:ln w="9525">
              <a:solidFill>
                <a:srgbClr val="003C6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/>
                <a:ea typeface="+mn-ea"/>
                <a:cs typeface="+mn-cs"/>
              </a:endParaRPr>
            </a:p>
          </p:txBody>
        </p:sp>
      </p:grpSp>
      <p:grpSp>
        <p:nvGrpSpPr>
          <p:cNvPr id="71" name="Gruppieren 70">
            <a:extLst>
              <a:ext uri="{FF2B5EF4-FFF2-40B4-BE49-F238E27FC236}">
                <a16:creationId xmlns:a16="http://schemas.microsoft.com/office/drawing/2014/main" id="{0BD866D1-3797-F23C-825A-1E2C5A907DF0}"/>
              </a:ext>
            </a:extLst>
          </p:cNvPr>
          <p:cNvGrpSpPr/>
          <p:nvPr/>
        </p:nvGrpSpPr>
        <p:grpSpPr>
          <a:xfrm>
            <a:off x="2324226" y="5794112"/>
            <a:ext cx="2160000" cy="960000"/>
            <a:chOff x="1512203" y="3612787"/>
            <a:chExt cx="1620000" cy="720000"/>
          </a:xfrm>
        </p:grpSpPr>
        <p:sp>
          <p:nvSpPr>
            <p:cNvPr id="91" name="Textfeld 90">
              <a:extLst>
                <a:ext uri="{FF2B5EF4-FFF2-40B4-BE49-F238E27FC236}">
                  <a16:creationId xmlns:a16="http://schemas.microsoft.com/office/drawing/2014/main" id="{45B1F5F7-0281-FDFB-4C38-EEF474F80D60}"/>
                </a:ext>
              </a:extLst>
            </p:cNvPr>
            <p:cNvSpPr txBox="1"/>
            <p:nvPr/>
          </p:nvSpPr>
          <p:spPr>
            <a:xfrm>
              <a:off x="1528540" y="3631593"/>
              <a:ext cx="1603663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400" b="0" i="0" u="none" strike="noStrike" kern="1200" cap="none" spc="0" normalizeH="0" baseline="0" noProof="0">
                  <a:ln>
                    <a:noFill/>
                  </a:ln>
                  <a:solidFill>
                    <a:srgbClr val="00446B"/>
                  </a:solidFill>
                  <a:effectLst/>
                  <a:uLnTx/>
                  <a:uFillTx/>
                  <a:latin typeface="Fago Pro"/>
                  <a:ea typeface="+mn-ea"/>
                  <a:cs typeface="+mn-cs"/>
                </a:rPr>
                <a:t>TYPICAL PROCESS</a:t>
              </a:r>
            </a:p>
          </p:txBody>
        </p:sp>
        <p:sp>
          <p:nvSpPr>
            <p:cNvPr id="100" name="Rechteck 99">
              <a:extLst>
                <a:ext uri="{FF2B5EF4-FFF2-40B4-BE49-F238E27FC236}">
                  <a16:creationId xmlns:a16="http://schemas.microsoft.com/office/drawing/2014/main" id="{64B17C7F-8B7F-83CF-6B71-77AFD558E76C}"/>
                </a:ext>
              </a:extLst>
            </p:cNvPr>
            <p:cNvSpPr/>
            <p:nvPr/>
          </p:nvSpPr>
          <p:spPr>
            <a:xfrm>
              <a:off x="1512203" y="3612787"/>
              <a:ext cx="1620000" cy="720000"/>
            </a:xfrm>
            <a:prstGeom prst="rect">
              <a:avLst/>
            </a:prstGeom>
            <a:noFill/>
            <a:ln w="9525">
              <a:solidFill>
                <a:srgbClr val="003C6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/>
                <a:ea typeface="+mn-ea"/>
                <a:cs typeface="+mn-cs"/>
              </a:endParaRPr>
            </a:p>
          </p:txBody>
        </p:sp>
      </p:grpSp>
      <p:grpSp>
        <p:nvGrpSpPr>
          <p:cNvPr id="107" name="Gruppieren 106">
            <a:extLst>
              <a:ext uri="{FF2B5EF4-FFF2-40B4-BE49-F238E27FC236}">
                <a16:creationId xmlns:a16="http://schemas.microsoft.com/office/drawing/2014/main" id="{83564AD9-EA2A-2377-E9D0-BF8AD612F619}"/>
              </a:ext>
            </a:extLst>
          </p:cNvPr>
          <p:cNvGrpSpPr/>
          <p:nvPr/>
        </p:nvGrpSpPr>
        <p:grpSpPr>
          <a:xfrm>
            <a:off x="4640424" y="5794112"/>
            <a:ext cx="2160000" cy="960000"/>
            <a:chOff x="1528539" y="3612787"/>
            <a:chExt cx="1620001" cy="720000"/>
          </a:xfrm>
        </p:grpSpPr>
        <p:sp>
          <p:nvSpPr>
            <p:cNvPr id="117" name="Textfeld 116">
              <a:extLst>
                <a:ext uri="{FF2B5EF4-FFF2-40B4-BE49-F238E27FC236}">
                  <a16:creationId xmlns:a16="http://schemas.microsoft.com/office/drawing/2014/main" id="{BCFB4951-6F7E-E48B-1572-C38ABD7571B0}"/>
                </a:ext>
              </a:extLst>
            </p:cNvPr>
            <p:cNvSpPr txBox="1"/>
            <p:nvPr/>
          </p:nvSpPr>
          <p:spPr>
            <a:xfrm>
              <a:off x="1528540" y="3631592"/>
              <a:ext cx="1620000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400" b="0" i="0" u="none" strike="noStrike" kern="1200" cap="none" spc="0" normalizeH="0" baseline="0" noProof="0">
                  <a:ln>
                    <a:noFill/>
                  </a:ln>
                  <a:solidFill>
                    <a:srgbClr val="00446B"/>
                  </a:solidFill>
                  <a:effectLst/>
                  <a:uLnTx/>
                  <a:uFillTx/>
                  <a:latin typeface="Fago Pro"/>
                  <a:ea typeface="+mn-ea"/>
                  <a:cs typeface="+mn-cs"/>
                </a:rPr>
                <a:t>REQUIREMENTS</a:t>
              </a:r>
              <a:endParaRPr kumimoji="0" lang="de-DE" sz="1000" b="0" i="0" u="none" strike="noStrike" kern="1200" cap="none" spc="0" normalizeH="0" baseline="0" noProof="0">
                <a:ln>
                  <a:noFill/>
                </a:ln>
                <a:solidFill>
                  <a:srgbClr val="00446B"/>
                </a:solidFill>
                <a:effectLst/>
                <a:uLnTx/>
                <a:uFillTx/>
                <a:latin typeface="Fago Pro"/>
                <a:ea typeface="+mn-ea"/>
                <a:cs typeface="+mn-cs"/>
              </a:endParaRPr>
            </a:p>
          </p:txBody>
        </p:sp>
        <p:sp>
          <p:nvSpPr>
            <p:cNvPr id="118" name="Rechteck 117">
              <a:extLst>
                <a:ext uri="{FF2B5EF4-FFF2-40B4-BE49-F238E27FC236}">
                  <a16:creationId xmlns:a16="http://schemas.microsoft.com/office/drawing/2014/main" id="{C1DBE52D-FB92-52B6-B810-8D9D49E93B9D}"/>
                </a:ext>
              </a:extLst>
            </p:cNvPr>
            <p:cNvSpPr/>
            <p:nvPr/>
          </p:nvSpPr>
          <p:spPr>
            <a:xfrm>
              <a:off x="1528539" y="3612787"/>
              <a:ext cx="1620001" cy="720000"/>
            </a:xfrm>
            <a:prstGeom prst="rect">
              <a:avLst/>
            </a:prstGeom>
            <a:noFill/>
            <a:ln w="9525">
              <a:solidFill>
                <a:srgbClr val="003C6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/>
                <a:ea typeface="+mn-ea"/>
                <a:cs typeface="+mn-cs"/>
              </a:endParaRPr>
            </a:p>
          </p:txBody>
        </p:sp>
      </p:grpSp>
      <p:grpSp>
        <p:nvGrpSpPr>
          <p:cNvPr id="423" name="Gruppieren 422">
            <a:extLst>
              <a:ext uri="{FF2B5EF4-FFF2-40B4-BE49-F238E27FC236}">
                <a16:creationId xmlns:a16="http://schemas.microsoft.com/office/drawing/2014/main" id="{00D02895-A194-FD7F-DF75-E1A43D9653D2}"/>
              </a:ext>
            </a:extLst>
          </p:cNvPr>
          <p:cNvGrpSpPr/>
          <p:nvPr/>
        </p:nvGrpSpPr>
        <p:grpSpPr>
          <a:xfrm>
            <a:off x="7243004" y="6401005"/>
            <a:ext cx="1077130" cy="331820"/>
            <a:chOff x="30192" y="3612786"/>
            <a:chExt cx="1440000" cy="720000"/>
          </a:xfrm>
        </p:grpSpPr>
        <p:sp>
          <p:nvSpPr>
            <p:cNvPr id="424" name="Textfeld 423">
              <a:extLst>
                <a:ext uri="{FF2B5EF4-FFF2-40B4-BE49-F238E27FC236}">
                  <a16:creationId xmlns:a16="http://schemas.microsoft.com/office/drawing/2014/main" id="{52413536-FC9E-72B7-6B14-8AF271FDA896}"/>
                </a:ext>
              </a:extLst>
            </p:cNvPr>
            <p:cNvSpPr txBox="1"/>
            <p:nvPr/>
          </p:nvSpPr>
          <p:spPr>
            <a:xfrm>
              <a:off x="30192" y="3631590"/>
              <a:ext cx="1440000" cy="667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400" b="0" i="0" u="none" strike="noStrike" kern="1200" cap="none" spc="0" normalizeH="0" baseline="0" noProof="0">
                  <a:ln>
                    <a:noFill/>
                  </a:ln>
                  <a:solidFill>
                    <a:srgbClr val="00446B"/>
                  </a:solidFill>
                  <a:effectLst/>
                  <a:uLnTx/>
                  <a:uFillTx/>
                  <a:latin typeface="Fago Pro"/>
                  <a:ea typeface="+mn-ea"/>
                  <a:cs typeface="+mn-cs"/>
                </a:rPr>
                <a:t>SCHUNK ID</a:t>
              </a:r>
            </a:p>
          </p:txBody>
        </p:sp>
        <p:sp>
          <p:nvSpPr>
            <p:cNvPr id="425" name="Rechteck 424">
              <a:extLst>
                <a:ext uri="{FF2B5EF4-FFF2-40B4-BE49-F238E27FC236}">
                  <a16:creationId xmlns:a16="http://schemas.microsoft.com/office/drawing/2014/main" id="{375C7F0C-6FA1-82D1-19EF-0D6756D58ABA}"/>
                </a:ext>
              </a:extLst>
            </p:cNvPr>
            <p:cNvSpPr/>
            <p:nvPr/>
          </p:nvSpPr>
          <p:spPr>
            <a:xfrm>
              <a:off x="30192" y="3612786"/>
              <a:ext cx="1440000" cy="720000"/>
            </a:xfrm>
            <a:prstGeom prst="rect">
              <a:avLst/>
            </a:prstGeom>
            <a:noFill/>
            <a:ln w="9525">
              <a:solidFill>
                <a:srgbClr val="003C6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/>
                <a:ea typeface="+mn-ea"/>
                <a:cs typeface="+mn-cs"/>
              </a:endParaRPr>
            </a:p>
          </p:txBody>
        </p:sp>
      </p:grpSp>
      <p:sp>
        <p:nvSpPr>
          <p:cNvPr id="428" name="Rechteck 427">
            <a:extLst>
              <a:ext uri="{FF2B5EF4-FFF2-40B4-BE49-F238E27FC236}">
                <a16:creationId xmlns:a16="http://schemas.microsoft.com/office/drawing/2014/main" id="{8B269989-D320-1B56-1D5E-0AC3F1231019}"/>
              </a:ext>
            </a:extLst>
          </p:cNvPr>
          <p:cNvSpPr/>
          <p:nvPr/>
        </p:nvSpPr>
        <p:spPr>
          <a:xfrm>
            <a:off x="8390179" y="6401005"/>
            <a:ext cx="1713488" cy="331820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 w="952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/>
            </a:pPr>
            <a:r>
              <a:rPr lang="de-DE" sz="1600">
                <a:solidFill>
                  <a:schemeClr val="tx1"/>
                </a:solidFill>
                <a:ea typeface="+mn-lt"/>
                <a:cs typeface="+mn-lt"/>
              </a:rPr>
              <a:t>1532038</a:t>
            </a:r>
            <a:endParaRPr lang="en-US"/>
          </a:p>
        </p:txBody>
      </p:sp>
      <p:sp>
        <p:nvSpPr>
          <p:cNvPr id="2" name="AutoShape 2">
            <a:extLst>
              <a:ext uri="{FF2B5EF4-FFF2-40B4-BE49-F238E27FC236}">
                <a16:creationId xmlns:a16="http://schemas.microsoft.com/office/drawing/2014/main" id="{8720E6B2-3646-FCAC-7BAA-103D93EBAF7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ago Pro"/>
              <a:ea typeface="+mn-ea"/>
              <a:cs typeface="+mn-cs"/>
            </a:endParaRPr>
          </a:p>
        </p:txBody>
      </p: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DE2AAF25-E4AA-1527-3C9C-290DE58E7140}"/>
              </a:ext>
            </a:extLst>
          </p:cNvPr>
          <p:cNvGrpSpPr/>
          <p:nvPr/>
        </p:nvGrpSpPr>
        <p:grpSpPr>
          <a:xfrm>
            <a:off x="4639668" y="6094344"/>
            <a:ext cx="807008" cy="623104"/>
            <a:chOff x="8398352" y="1596795"/>
            <a:chExt cx="807008" cy="623104"/>
          </a:xfrm>
        </p:grpSpPr>
        <p:sp>
          <p:nvSpPr>
            <p:cNvPr id="6" name="Textfeld 5">
              <a:extLst>
                <a:ext uri="{FF2B5EF4-FFF2-40B4-BE49-F238E27FC236}">
                  <a16:creationId xmlns:a16="http://schemas.microsoft.com/office/drawing/2014/main" id="{C507D338-6605-0C05-6553-912255786502}"/>
                </a:ext>
              </a:extLst>
            </p:cNvPr>
            <p:cNvSpPr txBox="1"/>
            <p:nvPr/>
          </p:nvSpPr>
          <p:spPr>
            <a:xfrm>
              <a:off x="8398352" y="1970600"/>
              <a:ext cx="807008" cy="2492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R="0" algn="ctr" defTabSz="914400" rtl="0" eaLnBrk="1" fontAlgn="auto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0"/>
                </a:spcAft>
                <a:buClr>
                  <a:srgbClr val="009EE0"/>
                </a:buClr>
                <a:buSzTx/>
                <a:tabLst/>
              </a:pPr>
              <a:r>
                <a:rPr kumimoji="0" lang="de-DE" sz="900" b="0" i="0" u="none" strike="noStrike" kern="1200" cap="none" spc="0" normalizeH="0" baseline="0" noProof="0">
                  <a:ln>
                    <a:noFill/>
                  </a:ln>
                  <a:solidFill>
                    <a:srgbClr val="003D6A"/>
                  </a:solidFill>
                  <a:effectLst/>
                  <a:uLnTx/>
                  <a:uFillTx/>
                  <a:ea typeface="+mn-ea"/>
                  <a:cs typeface="+mn-cs"/>
                </a:rPr>
                <a:t>INDIVIDUAL SOLUTION</a:t>
              </a:r>
            </a:p>
          </p:txBody>
        </p:sp>
        <p:pic>
          <p:nvPicPr>
            <p:cNvPr id="9" name="Grafik 8" descr="Häkchen mit einfarbiger Füllung">
              <a:extLst>
                <a:ext uri="{FF2B5EF4-FFF2-40B4-BE49-F238E27FC236}">
                  <a16:creationId xmlns:a16="http://schemas.microsoft.com/office/drawing/2014/main" id="{C3955D7F-E4A5-D211-06E7-5C4D0588E18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8603856" y="1596795"/>
              <a:ext cx="396000" cy="396000"/>
            </a:xfrm>
            <a:prstGeom prst="rect">
              <a:avLst/>
            </a:prstGeom>
          </p:spPr>
        </p:pic>
      </p:grpSp>
      <p:grpSp>
        <p:nvGrpSpPr>
          <p:cNvPr id="10" name="Gruppieren 9">
            <a:extLst>
              <a:ext uri="{FF2B5EF4-FFF2-40B4-BE49-F238E27FC236}">
                <a16:creationId xmlns:a16="http://schemas.microsoft.com/office/drawing/2014/main" id="{6913D595-1CF4-8A56-EAD3-FB4F0E64FFD7}"/>
              </a:ext>
            </a:extLst>
          </p:cNvPr>
          <p:cNvGrpSpPr/>
          <p:nvPr/>
        </p:nvGrpSpPr>
        <p:grpSpPr>
          <a:xfrm>
            <a:off x="5316542" y="6087847"/>
            <a:ext cx="807008" cy="626315"/>
            <a:chOff x="3759965" y="1596795"/>
            <a:chExt cx="807008" cy="626315"/>
          </a:xfrm>
        </p:grpSpPr>
        <p:pic>
          <p:nvPicPr>
            <p:cNvPr id="11" name="Grafik 10" descr="Wein mit einfarbiger Füllung">
              <a:extLst>
                <a:ext uri="{FF2B5EF4-FFF2-40B4-BE49-F238E27FC236}">
                  <a16:creationId xmlns:a16="http://schemas.microsoft.com/office/drawing/2014/main" id="{6CED6C9E-2208-3C9E-7C39-7BF3A21B85F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3967591" y="1596795"/>
              <a:ext cx="396000" cy="396000"/>
            </a:xfrm>
            <a:prstGeom prst="rect">
              <a:avLst/>
            </a:prstGeom>
          </p:spPr>
        </p:pic>
        <p:sp>
          <p:nvSpPr>
            <p:cNvPr id="12" name="Textfeld 11">
              <a:extLst>
                <a:ext uri="{FF2B5EF4-FFF2-40B4-BE49-F238E27FC236}">
                  <a16:creationId xmlns:a16="http://schemas.microsoft.com/office/drawing/2014/main" id="{A961A420-14B8-804E-3D0A-517FCC25506F}"/>
                </a:ext>
              </a:extLst>
            </p:cNvPr>
            <p:cNvSpPr txBox="1"/>
            <p:nvPr/>
          </p:nvSpPr>
          <p:spPr>
            <a:xfrm>
              <a:off x="3759965" y="1973811"/>
              <a:ext cx="807008" cy="2492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R="0" algn="ctr" defTabSz="914400" rtl="0" eaLnBrk="1" fontAlgn="auto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0"/>
                </a:spcAft>
                <a:buClr>
                  <a:srgbClr val="009EE0"/>
                </a:buClr>
                <a:buSzTx/>
                <a:tabLst/>
              </a:pPr>
              <a:r>
                <a:rPr kumimoji="0" lang="de-DE" sz="900" b="0" i="0" u="none" strike="noStrike" kern="1200" cap="none" spc="0" normalizeH="0" baseline="0" noProof="0">
                  <a:ln>
                    <a:noFill/>
                  </a:ln>
                  <a:solidFill>
                    <a:srgbClr val="003D6A"/>
                  </a:solidFill>
                  <a:effectLst/>
                  <a:uLnTx/>
                  <a:uFillTx/>
                  <a:ea typeface="+mn-ea"/>
                  <a:cs typeface="+mn-cs"/>
                </a:rPr>
                <a:t>GENTLE CLAMPING</a:t>
              </a:r>
            </a:p>
          </p:txBody>
        </p:sp>
      </p:grpSp>
      <p:grpSp>
        <p:nvGrpSpPr>
          <p:cNvPr id="13" name="Gruppieren 12">
            <a:extLst>
              <a:ext uri="{FF2B5EF4-FFF2-40B4-BE49-F238E27FC236}">
                <a16:creationId xmlns:a16="http://schemas.microsoft.com/office/drawing/2014/main" id="{B475C930-8F65-3677-3216-BD1D4BC3C94E}"/>
              </a:ext>
            </a:extLst>
          </p:cNvPr>
          <p:cNvGrpSpPr/>
          <p:nvPr/>
        </p:nvGrpSpPr>
        <p:grpSpPr>
          <a:xfrm>
            <a:off x="5993417" y="6087847"/>
            <a:ext cx="807008" cy="621060"/>
            <a:chOff x="9194964" y="1596795"/>
            <a:chExt cx="807008" cy="621060"/>
          </a:xfrm>
        </p:grpSpPr>
        <p:pic>
          <p:nvPicPr>
            <p:cNvPr id="14" name="Grafik 13" descr="Lupe mit einfarbiger Füllung">
              <a:extLst>
                <a:ext uri="{FF2B5EF4-FFF2-40B4-BE49-F238E27FC236}">
                  <a16:creationId xmlns:a16="http://schemas.microsoft.com/office/drawing/2014/main" id="{D9C1E805-7906-E474-227B-249192B2690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9410864" y="1596795"/>
              <a:ext cx="396000" cy="396000"/>
            </a:xfrm>
            <a:prstGeom prst="rect">
              <a:avLst/>
            </a:prstGeom>
          </p:spPr>
        </p:pic>
        <p:sp>
          <p:nvSpPr>
            <p:cNvPr id="15" name="Textfeld 14">
              <a:extLst>
                <a:ext uri="{FF2B5EF4-FFF2-40B4-BE49-F238E27FC236}">
                  <a16:creationId xmlns:a16="http://schemas.microsoft.com/office/drawing/2014/main" id="{6FE93095-A94D-7CB1-5679-826A0973EC31}"/>
                </a:ext>
              </a:extLst>
            </p:cNvPr>
            <p:cNvSpPr txBox="1"/>
            <p:nvPr/>
          </p:nvSpPr>
          <p:spPr>
            <a:xfrm>
              <a:off x="9194964" y="1968556"/>
              <a:ext cx="807008" cy="2492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R="0" algn="ctr" defTabSz="914400" rtl="0" eaLnBrk="1" fontAlgn="auto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0"/>
                </a:spcAft>
                <a:buClr>
                  <a:srgbClr val="009EE0"/>
                </a:buClr>
                <a:buSzTx/>
                <a:tabLst/>
              </a:pPr>
              <a:r>
                <a:rPr kumimoji="0" lang="de-DE" sz="900" b="0" i="0" u="none" strike="noStrike" kern="1200" cap="none" spc="0" normalizeH="0" baseline="0" noProof="0">
                  <a:ln>
                    <a:noFill/>
                  </a:ln>
                  <a:solidFill>
                    <a:srgbClr val="003D6A"/>
                  </a:solidFill>
                  <a:effectLst/>
                  <a:uLnTx/>
                  <a:uFillTx/>
                  <a:ea typeface="+mn-ea"/>
                  <a:cs typeface="+mn-cs"/>
                </a:rPr>
                <a:t>HIGH</a:t>
              </a:r>
              <a:br>
                <a:rPr kumimoji="0" lang="de-DE" sz="900" b="0" i="0" u="none" strike="noStrike" kern="1200" cap="none" spc="0" normalizeH="0" baseline="0" noProof="0">
                  <a:ln>
                    <a:noFill/>
                  </a:ln>
                  <a:solidFill>
                    <a:srgbClr val="003D6A"/>
                  </a:solidFill>
                  <a:effectLst/>
                  <a:uLnTx/>
                  <a:uFillTx/>
                  <a:ea typeface="+mn-ea"/>
                  <a:cs typeface="+mn-cs"/>
                </a:rPr>
              </a:br>
              <a:r>
                <a:rPr kumimoji="0" lang="de-DE" sz="900" b="0" i="0" u="none" strike="noStrike" kern="1200" cap="none" spc="0" normalizeH="0" baseline="0" noProof="0">
                  <a:ln>
                    <a:noFill/>
                  </a:ln>
                  <a:solidFill>
                    <a:srgbClr val="003D6A"/>
                  </a:solidFill>
                  <a:effectLst/>
                  <a:uLnTx/>
                  <a:uFillTx/>
                  <a:ea typeface="+mn-ea"/>
                  <a:cs typeface="+mn-cs"/>
                </a:rPr>
                <a:t>PRECISION</a:t>
              </a:r>
            </a:p>
          </p:txBody>
        </p:sp>
      </p:grpSp>
      <p:grpSp>
        <p:nvGrpSpPr>
          <p:cNvPr id="16" name="Gruppieren 15">
            <a:extLst>
              <a:ext uri="{FF2B5EF4-FFF2-40B4-BE49-F238E27FC236}">
                <a16:creationId xmlns:a16="http://schemas.microsoft.com/office/drawing/2014/main" id="{7D560A4B-392B-13F1-7E6D-24F97041A4AB}"/>
              </a:ext>
            </a:extLst>
          </p:cNvPr>
          <p:cNvGrpSpPr/>
          <p:nvPr/>
        </p:nvGrpSpPr>
        <p:grpSpPr>
          <a:xfrm>
            <a:off x="1228069" y="6096363"/>
            <a:ext cx="807008" cy="598184"/>
            <a:chOff x="7961512" y="2859010"/>
            <a:chExt cx="807008" cy="598184"/>
          </a:xfrm>
        </p:grpSpPr>
        <p:pic>
          <p:nvPicPr>
            <p:cNvPr id="17" name="Grafik 16" descr="Tablet Silhouette">
              <a:extLst>
                <a:ext uri="{FF2B5EF4-FFF2-40B4-BE49-F238E27FC236}">
                  <a16:creationId xmlns:a16="http://schemas.microsoft.com/office/drawing/2014/main" id="{585CB2A1-5139-047D-93DD-E4DF3AD7077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 l="5451" t="15204" r="6149" b="16550"/>
            <a:stretch/>
          </p:blipFill>
          <p:spPr>
            <a:xfrm>
              <a:off x="8165756" y="2859010"/>
              <a:ext cx="396000" cy="305729"/>
            </a:xfrm>
            <a:prstGeom prst="rect">
              <a:avLst/>
            </a:prstGeom>
          </p:spPr>
        </p:pic>
        <p:sp>
          <p:nvSpPr>
            <p:cNvPr id="18" name="Textfeld 17">
              <a:extLst>
                <a:ext uri="{FF2B5EF4-FFF2-40B4-BE49-F238E27FC236}">
                  <a16:creationId xmlns:a16="http://schemas.microsoft.com/office/drawing/2014/main" id="{37CB85F0-E5E4-60F6-57C2-25BE66E10766}"/>
                </a:ext>
              </a:extLst>
            </p:cNvPr>
            <p:cNvSpPr txBox="1"/>
            <p:nvPr/>
          </p:nvSpPr>
          <p:spPr>
            <a:xfrm>
              <a:off x="7961512" y="3207895"/>
              <a:ext cx="807008" cy="2492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R="0" algn="ctr" defTabSz="914400" rtl="0" eaLnBrk="1" fontAlgn="auto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0"/>
                </a:spcAft>
                <a:buClr>
                  <a:srgbClr val="009EE0"/>
                </a:buClr>
                <a:buSzTx/>
                <a:tabLst/>
              </a:pPr>
              <a:r>
                <a:rPr kumimoji="0" lang="de-DE" sz="900" b="0" i="0" u="none" strike="noStrike" kern="1200" cap="none" spc="0" normalizeH="0" baseline="0" noProof="0">
                  <a:ln>
                    <a:noFill/>
                  </a:ln>
                  <a:solidFill>
                    <a:srgbClr val="003D6A"/>
                  </a:solidFill>
                  <a:effectLst/>
                  <a:uLnTx/>
                  <a:uFillTx/>
                  <a:ea typeface="+mn-ea"/>
                  <a:cs typeface="+mn-cs"/>
                </a:rPr>
                <a:t>MACHINE HOUSINGS</a:t>
              </a:r>
            </a:p>
          </p:txBody>
        </p:sp>
      </p:grpSp>
      <p:grpSp>
        <p:nvGrpSpPr>
          <p:cNvPr id="19" name="Gruppieren 18">
            <a:extLst>
              <a:ext uri="{FF2B5EF4-FFF2-40B4-BE49-F238E27FC236}">
                <a16:creationId xmlns:a16="http://schemas.microsoft.com/office/drawing/2014/main" id="{A977A59A-B468-9F73-A34C-0892BE9B189F}"/>
              </a:ext>
            </a:extLst>
          </p:cNvPr>
          <p:cNvGrpSpPr/>
          <p:nvPr/>
        </p:nvGrpSpPr>
        <p:grpSpPr>
          <a:xfrm>
            <a:off x="390112" y="6059301"/>
            <a:ext cx="807008" cy="635246"/>
            <a:chOff x="7295809" y="2826273"/>
            <a:chExt cx="807008" cy="635246"/>
          </a:xfrm>
        </p:grpSpPr>
        <p:pic>
          <p:nvPicPr>
            <p:cNvPr id="20" name="Grafik 19" descr="Glücksspielchips Silhouette">
              <a:extLst>
                <a:ext uri="{FF2B5EF4-FFF2-40B4-BE49-F238E27FC236}">
                  <a16:creationId xmlns:a16="http://schemas.microsoft.com/office/drawing/2014/main" id="{08CDE118-7E3D-1E5E-4D9F-786D66E009B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7501313" y="2826273"/>
              <a:ext cx="396000" cy="396000"/>
            </a:xfrm>
            <a:prstGeom prst="rect">
              <a:avLst/>
            </a:prstGeom>
          </p:spPr>
        </p:pic>
        <p:sp>
          <p:nvSpPr>
            <p:cNvPr id="21" name="Textfeld 20">
              <a:extLst>
                <a:ext uri="{FF2B5EF4-FFF2-40B4-BE49-F238E27FC236}">
                  <a16:creationId xmlns:a16="http://schemas.microsoft.com/office/drawing/2014/main" id="{309F54B0-A3F3-0D76-464D-B5C91BAB1770}"/>
                </a:ext>
              </a:extLst>
            </p:cNvPr>
            <p:cNvSpPr txBox="1"/>
            <p:nvPr/>
          </p:nvSpPr>
          <p:spPr>
            <a:xfrm>
              <a:off x="7295809" y="3212220"/>
              <a:ext cx="807008" cy="2492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R="0" algn="ctr" defTabSz="914400" rtl="0" eaLnBrk="1" fontAlgn="auto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0"/>
                </a:spcAft>
                <a:buClr>
                  <a:srgbClr val="009EE0"/>
                </a:buClr>
                <a:buSzTx/>
                <a:tabLst/>
              </a:pPr>
              <a:r>
                <a:rPr kumimoji="0" lang="de-DE" sz="900" b="0" i="0" u="none" strike="noStrike" kern="1200" cap="none" spc="0" normalizeH="0" baseline="0" noProof="0">
                  <a:ln>
                    <a:noFill/>
                  </a:ln>
                  <a:solidFill>
                    <a:srgbClr val="003D6A"/>
                  </a:solidFill>
                  <a:effectLst/>
                  <a:uLnTx/>
                  <a:uFillTx/>
                  <a:ea typeface="+mn-ea"/>
                  <a:cs typeface="+mn-cs"/>
                </a:rPr>
                <a:t>COMPLEX GEOMETRY</a:t>
              </a:r>
            </a:p>
          </p:txBody>
        </p:sp>
      </p:grpSp>
      <p:grpSp>
        <p:nvGrpSpPr>
          <p:cNvPr id="22" name="Gruppieren 21">
            <a:extLst>
              <a:ext uri="{FF2B5EF4-FFF2-40B4-BE49-F238E27FC236}">
                <a16:creationId xmlns:a16="http://schemas.microsoft.com/office/drawing/2014/main" id="{52F6D10D-96D1-9EB7-E563-C8BB639CA69E}"/>
              </a:ext>
            </a:extLst>
          </p:cNvPr>
          <p:cNvGrpSpPr/>
          <p:nvPr/>
        </p:nvGrpSpPr>
        <p:grpSpPr>
          <a:xfrm>
            <a:off x="3015875" y="6078016"/>
            <a:ext cx="807008" cy="645977"/>
            <a:chOff x="3923120" y="3907588"/>
            <a:chExt cx="807008" cy="645977"/>
          </a:xfrm>
        </p:grpSpPr>
        <p:pic>
          <p:nvPicPr>
            <p:cNvPr id="23" name="Grafik 22" descr="Ein Bild, das Screenshot, Reihe, Diagramm, Rechteck enthält.&#10;&#10;Beschreibung automatisch generiert.">
              <a:extLst>
                <a:ext uri="{FF2B5EF4-FFF2-40B4-BE49-F238E27FC236}">
                  <a16:creationId xmlns:a16="http://schemas.microsoft.com/office/drawing/2014/main" id="{17C97300-59B5-63C9-5B18-0EA7737F73B7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4151655" y="3907588"/>
              <a:ext cx="349938" cy="504000"/>
            </a:xfrm>
            <a:prstGeom prst="rect">
              <a:avLst/>
            </a:prstGeom>
          </p:spPr>
        </p:pic>
        <p:sp>
          <p:nvSpPr>
            <p:cNvPr id="24" name="Textfeld 23">
              <a:extLst>
                <a:ext uri="{FF2B5EF4-FFF2-40B4-BE49-F238E27FC236}">
                  <a16:creationId xmlns:a16="http://schemas.microsoft.com/office/drawing/2014/main" id="{864ED102-C3CD-159B-9500-EE9F237FC224}"/>
                </a:ext>
              </a:extLst>
            </p:cNvPr>
            <p:cNvSpPr txBox="1"/>
            <p:nvPr/>
          </p:nvSpPr>
          <p:spPr>
            <a:xfrm>
              <a:off x="3923120" y="4428915"/>
              <a:ext cx="807008" cy="12465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R="0" algn="ctr" defTabSz="914400" rtl="0" eaLnBrk="1" fontAlgn="auto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0"/>
                </a:spcAft>
                <a:buClr>
                  <a:srgbClr val="009EE0"/>
                </a:buClr>
                <a:buSzTx/>
                <a:tabLst/>
              </a:pPr>
              <a:r>
                <a:rPr kumimoji="0" lang="de-DE" sz="900" b="0" i="0" u="none" strike="noStrike" kern="1200" cap="none" spc="0" normalizeH="0" baseline="0" noProof="0">
                  <a:ln>
                    <a:noFill/>
                  </a:ln>
                  <a:solidFill>
                    <a:srgbClr val="003D6A"/>
                  </a:solidFill>
                  <a:effectLst/>
                  <a:uLnTx/>
                  <a:uFillTx/>
                  <a:ea typeface="+mn-ea"/>
                  <a:cs typeface="+mn-cs"/>
                </a:rPr>
                <a:t>TURNING</a:t>
              </a: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60EAD408-1982-A67D-7FBF-B873C071AF0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0595" y="1302608"/>
            <a:ext cx="7599405" cy="4273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286477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A0F08BBE-297E-B464-CAD4-4A5575F94BA7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579225" y="6384925"/>
            <a:ext cx="612775" cy="365125"/>
          </a:xfrm>
        </p:spPr>
        <p:txBody>
          <a:bodyPr/>
          <a:lstStyle/>
          <a:p>
            <a:fld id="{73F7D4EC-FAF2-48D2-B8E5-457915FC50F3}" type="slidenum">
              <a:rPr lang="de-DE" smtClean="0"/>
              <a:pPr/>
              <a:t>28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417180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EC01A36-7E4C-281A-2478-92512215A5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3" y="666751"/>
            <a:ext cx="10739497" cy="1621116"/>
          </a:xfrm>
        </p:spPr>
        <p:txBody>
          <a:bodyPr/>
          <a:lstStyle/>
          <a:p>
            <a:r>
              <a:rPr lang="de-DE">
                <a:latin typeface="Fago Pro"/>
              </a:rPr>
              <a:t>Ihre Erfolgsfaktoren:</a:t>
            </a:r>
            <a:br>
              <a:rPr lang="de-DE"/>
            </a:br>
            <a:r>
              <a:rPr lang="de-DE">
                <a:latin typeface="Fago Pro"/>
              </a:rPr>
              <a:t>Professionelles</a:t>
            </a:r>
            <a:r>
              <a:rPr lang="de-DE">
                <a:solidFill>
                  <a:schemeClr val="accent3"/>
                </a:solidFill>
                <a:latin typeface="Fago Pro"/>
              </a:rPr>
              <a:t> Projektmanagement </a:t>
            </a:r>
            <a:r>
              <a:rPr lang="de-DE">
                <a:solidFill>
                  <a:srgbClr val="003D6A"/>
                </a:solidFill>
                <a:latin typeface="Fago Pro"/>
              </a:rPr>
              <a:t>und </a:t>
            </a:r>
            <a:br>
              <a:rPr lang="de-DE">
                <a:latin typeface="Fago Pro"/>
              </a:rPr>
            </a:br>
            <a:r>
              <a:rPr lang="de-DE">
                <a:solidFill>
                  <a:srgbClr val="003D6A"/>
                </a:solidFill>
                <a:latin typeface="Fago Pro"/>
              </a:rPr>
              <a:t>höchste </a:t>
            </a:r>
            <a:r>
              <a:rPr lang="de-DE">
                <a:solidFill>
                  <a:schemeClr val="accent3"/>
                </a:solidFill>
                <a:latin typeface="Fago Pro"/>
              </a:rPr>
              <a:t>Technologie-Kompetenz </a:t>
            </a:r>
            <a:endParaRPr lang="de-DE">
              <a:solidFill>
                <a:schemeClr val="accent3"/>
              </a:solidFill>
            </a:endParaRP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D911F2A9-91EB-2D7A-DAA0-A9791B0B450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F7D4EC-FAF2-48D2-B8E5-457915FC50F3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 panose="02000506040000020004" pitchFamily="50" charset="0"/>
              <a:ea typeface="+mn-ea"/>
              <a:cs typeface="+mn-cs"/>
            </a:endParaRP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F91E9144-D8A7-2533-56F5-DE6900608C8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 vert="horz" lIns="0" tIns="0" rIns="0" bIns="0" rtlCol="0" anchor="t">
            <a:noAutofit/>
          </a:bodyPr>
          <a:lstStyle/>
          <a:p>
            <a:r>
              <a:rPr lang="de-DE">
                <a:latin typeface="Fago Pro"/>
              </a:rPr>
              <a:t>SCHUNK Engineering - </a:t>
            </a:r>
            <a:r>
              <a:rPr lang="de-DE" err="1">
                <a:latin typeface="Fago Pro"/>
              </a:rPr>
              <a:t>Pitchdeck</a:t>
            </a:r>
            <a:endParaRPr lang="de-DE">
              <a:latin typeface="Fago Pro"/>
            </a:endParaRP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6FDDB806-3E8F-4DBF-B073-0D6F0A19A13D}"/>
              </a:ext>
            </a:extLst>
          </p:cNvPr>
          <p:cNvSpPr txBox="1"/>
          <p:nvPr/>
        </p:nvSpPr>
        <p:spPr>
          <a:xfrm>
            <a:off x="2129371" y="6098830"/>
            <a:ext cx="1602464" cy="28552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buFontTx/>
              <a:buNone/>
              <a:tabLst/>
              <a:defRPr/>
            </a:pPr>
            <a:r>
              <a:rPr lang="de-DE" sz="2000" b="1">
                <a:solidFill>
                  <a:srgbClr val="003D6A"/>
                </a:solidFill>
                <a:latin typeface="Fago Pro"/>
              </a:rPr>
              <a:t>Automotive</a:t>
            </a:r>
            <a:endParaRPr kumimoji="0" lang="de-DE" sz="2000" b="1" i="0" u="none" strike="noStrike" kern="1200" cap="none" spc="0" normalizeH="0" baseline="0" noProof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/>
              <a:ea typeface="+mn-ea"/>
              <a:cs typeface="+mn-cs"/>
            </a:endParaRP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696420C7-C047-4760-AC32-A180763C5D77}"/>
              </a:ext>
            </a:extLst>
          </p:cNvPr>
          <p:cNvSpPr txBox="1"/>
          <p:nvPr/>
        </p:nvSpPr>
        <p:spPr>
          <a:xfrm>
            <a:off x="4878882" y="6098829"/>
            <a:ext cx="1602464" cy="28552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buFontTx/>
              <a:buNone/>
              <a:tabLst/>
              <a:defRPr/>
            </a:pPr>
            <a:r>
              <a:rPr kumimoji="0" lang="de-DE" sz="2000" b="1" i="0" u="none" strike="noStrike" kern="1200" cap="none" spc="0" normalizeH="0" baseline="0" noProof="0" err="1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Optics</a:t>
            </a:r>
            <a:endParaRPr kumimoji="0" lang="de-DE" sz="2000" b="1" i="0" u="none" strike="noStrike" kern="1200" cap="none" spc="0" normalizeH="0" baseline="0" noProof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/>
              <a:ea typeface="+mn-ea"/>
              <a:cs typeface="+mn-cs"/>
            </a:endParaRP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0F196482-189C-4741-B9A6-F2BE93FE1EEE}"/>
              </a:ext>
            </a:extLst>
          </p:cNvPr>
          <p:cNvSpPr txBox="1"/>
          <p:nvPr/>
        </p:nvSpPr>
        <p:spPr>
          <a:xfrm>
            <a:off x="7414575" y="6098828"/>
            <a:ext cx="2406976" cy="28552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buFontTx/>
              <a:buNone/>
              <a:tabLst/>
              <a:defRPr/>
            </a:pPr>
            <a:r>
              <a:rPr lang="de-DE" sz="2000" b="1">
                <a:solidFill>
                  <a:srgbClr val="003D6A"/>
                </a:solidFill>
                <a:latin typeface="Fago Pro"/>
              </a:rPr>
              <a:t>Tool Machines</a:t>
            </a:r>
            <a:endParaRPr kumimoji="0" lang="de-DE" sz="2000" b="1" i="0" u="none" strike="noStrike" kern="1200" cap="none" spc="0" normalizeH="0" baseline="0" noProof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/>
              <a:ea typeface="+mn-ea"/>
              <a:cs typeface="+mn-cs"/>
            </a:endParaRP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4052D8C3-804C-4B59-9FB4-9CACDBEFF278}"/>
              </a:ext>
            </a:extLst>
          </p:cNvPr>
          <p:cNvSpPr txBox="1"/>
          <p:nvPr/>
        </p:nvSpPr>
        <p:spPr>
          <a:xfrm>
            <a:off x="7414575" y="4068895"/>
            <a:ext cx="2406976" cy="28552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buFontTx/>
              <a:buNone/>
              <a:tabLst/>
              <a:defRPr/>
            </a:pPr>
            <a:r>
              <a:rPr lang="de-DE" sz="2000" b="1">
                <a:solidFill>
                  <a:srgbClr val="003D6A"/>
                </a:solidFill>
                <a:latin typeface="Fago Pro"/>
              </a:rPr>
              <a:t>Aerospace</a:t>
            </a:r>
            <a:endParaRPr kumimoji="0" lang="de-DE" sz="2000" b="1" i="0" u="none" strike="noStrike" kern="1200" cap="none" spc="0" normalizeH="0" baseline="0" noProof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/>
              <a:ea typeface="+mn-ea"/>
              <a:cs typeface="+mn-cs"/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E890F80F-FCDB-F496-8055-FE8DB5B9296A}"/>
              </a:ext>
            </a:extLst>
          </p:cNvPr>
          <p:cNvSpPr txBox="1"/>
          <p:nvPr/>
        </p:nvSpPr>
        <p:spPr>
          <a:xfrm>
            <a:off x="1292303" y="4068895"/>
            <a:ext cx="3276600" cy="28552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buFontTx/>
              <a:buNone/>
              <a:tabLst/>
              <a:defRPr/>
            </a:pPr>
            <a:r>
              <a:rPr lang="de-DE" sz="2000" b="1">
                <a:solidFill>
                  <a:srgbClr val="003D6A"/>
                </a:solidFill>
                <a:latin typeface="Fago Pro"/>
              </a:rPr>
              <a:t>eMobility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63F27531-26F2-6022-BDC0-25B141691CDF}"/>
              </a:ext>
            </a:extLst>
          </p:cNvPr>
          <p:cNvSpPr txBox="1"/>
          <p:nvPr/>
        </p:nvSpPr>
        <p:spPr>
          <a:xfrm>
            <a:off x="4390243" y="4068895"/>
            <a:ext cx="2493265" cy="28552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buFontTx/>
              <a:buNone/>
              <a:tabLst/>
              <a:defRPr/>
            </a:pPr>
            <a:r>
              <a:rPr lang="de-DE" sz="2000" b="1" err="1">
                <a:solidFill>
                  <a:srgbClr val="003D6A"/>
                </a:solidFill>
                <a:latin typeface="Fago Pro"/>
              </a:rPr>
              <a:t>LifeScience</a:t>
            </a:r>
            <a:br>
              <a:rPr lang="de-DE" sz="2000">
                <a:solidFill>
                  <a:srgbClr val="003D6A"/>
                </a:solidFill>
                <a:latin typeface="Fago Pro"/>
              </a:rPr>
            </a:br>
            <a:endParaRPr lang="de-DE" sz="2000">
              <a:solidFill>
                <a:srgbClr val="003D6A"/>
              </a:solidFill>
              <a:latin typeface="Fago Pro"/>
            </a:endParaRPr>
          </a:p>
        </p:txBody>
      </p:sp>
      <p:pic>
        <p:nvPicPr>
          <p:cNvPr id="18" name="Grafik 17">
            <a:extLst>
              <a:ext uri="{FF2B5EF4-FFF2-40B4-BE49-F238E27FC236}">
                <a16:creationId xmlns:a16="http://schemas.microsoft.com/office/drawing/2014/main" id="{ADD93C70-DE62-E60B-F71F-63BCB7CF7DB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3139" y="2749897"/>
            <a:ext cx="2254928" cy="1260000"/>
          </a:xfrm>
          <a:prstGeom prst="rect">
            <a:avLst/>
          </a:prstGeom>
        </p:spPr>
      </p:pic>
      <p:pic>
        <p:nvPicPr>
          <p:cNvPr id="25" name="Grafik 24">
            <a:extLst>
              <a:ext uri="{FF2B5EF4-FFF2-40B4-BE49-F238E27FC236}">
                <a16:creationId xmlns:a16="http://schemas.microsoft.com/office/drawing/2014/main" id="{3FE179E5-4539-D953-E854-A64D9275DEA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3456"/>
          <a:stretch/>
        </p:blipFill>
        <p:spPr>
          <a:xfrm>
            <a:off x="4646869" y="2749897"/>
            <a:ext cx="2254928" cy="1258736"/>
          </a:xfrm>
          <a:prstGeom prst="rect">
            <a:avLst/>
          </a:prstGeom>
        </p:spPr>
      </p:pic>
      <p:pic>
        <p:nvPicPr>
          <p:cNvPr id="13" name="Picture 2" descr="ELEKTROMOTOREN FÜR TURBINEN industrieller und jeglicher Art">
            <a:extLst>
              <a:ext uri="{FF2B5EF4-FFF2-40B4-BE49-F238E27FC236}">
                <a16:creationId xmlns:a16="http://schemas.microsoft.com/office/drawing/2014/main" id="{FF43500B-069D-6228-7AE5-22D60EB62EA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32" b="5350"/>
          <a:stretch/>
        </p:blipFill>
        <p:spPr bwMode="auto">
          <a:xfrm>
            <a:off x="7490599" y="2742100"/>
            <a:ext cx="2254928" cy="1266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2EDAE128-6149-D05E-C723-A123B72FBE3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30" r="26529" b="1615"/>
          <a:stretch/>
        </p:blipFill>
        <p:spPr bwMode="auto">
          <a:xfrm>
            <a:off x="4646869" y="4785604"/>
            <a:ext cx="2254928" cy="1258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720864E5-E2CB-45CD-9F93-57671A18D5A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492" t="6843" r="3468" b="15018"/>
          <a:stretch/>
        </p:blipFill>
        <p:spPr>
          <a:xfrm>
            <a:off x="1809073" y="4785604"/>
            <a:ext cx="2248994" cy="1260000"/>
          </a:xfrm>
          <a:prstGeom prst="rect">
            <a:avLst/>
          </a:prstGeom>
        </p:spPr>
      </p:pic>
      <p:pic>
        <p:nvPicPr>
          <p:cNvPr id="1026" name="Picture 2" descr="Doppelgreifer EGU">
            <a:extLst>
              <a:ext uri="{FF2B5EF4-FFF2-40B4-BE49-F238E27FC236}">
                <a16:creationId xmlns:a16="http://schemas.microsoft.com/office/drawing/2014/main" id="{BB8CBDE9-C896-43C4-8AF9-7CD13F91585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6415"/>
          <a:stretch/>
        </p:blipFill>
        <p:spPr bwMode="auto">
          <a:xfrm>
            <a:off x="7490599" y="4787820"/>
            <a:ext cx="2254927" cy="1256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50266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59B80B-ABE0-3BE1-51C3-E9AA30E4BB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2598831-659C-0D91-AAF3-BF437F2F65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4" y="666751"/>
            <a:ext cx="9455004" cy="1020318"/>
          </a:xfrm>
        </p:spPr>
        <p:txBody>
          <a:bodyPr/>
          <a:lstStyle/>
          <a:p>
            <a:r>
              <a:rPr lang="de-DE" sz="3200">
                <a:latin typeface="+mn-lt"/>
                <a:cs typeface="Calibri"/>
              </a:rPr>
              <a:t>4 Ebenen der </a:t>
            </a:r>
            <a:r>
              <a:rPr lang="de-DE" sz="3200">
                <a:solidFill>
                  <a:schemeClr val="accent3"/>
                </a:solidFill>
                <a:latin typeface="+mn-lt"/>
                <a:cs typeface="Calibri"/>
              </a:rPr>
              <a:t>Partnerschaft </a:t>
            </a:r>
            <a:r>
              <a:rPr lang="de-DE" sz="3200">
                <a:solidFill>
                  <a:srgbClr val="003D6A"/>
                </a:solidFill>
                <a:latin typeface="+mn-lt"/>
                <a:cs typeface="Calibri"/>
              </a:rPr>
              <a:t>- SCHUNK bietet mehr</a:t>
            </a:r>
            <a:endParaRPr lang="de-DE" sz="3200">
              <a:solidFill>
                <a:srgbClr val="003D6A"/>
              </a:solidFill>
            </a:endParaRP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32B05104-E1BF-78EF-8945-54391317031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4</a:t>
            </a:fld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339B7201-32FF-ABA1-D7CD-FC06BF6C079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dirty="0"/>
              <a:t>SCHUNK Engineering Sonderspanntechnik</a:t>
            </a:r>
          </a:p>
        </p:txBody>
      </p:sp>
      <p:sp>
        <p:nvSpPr>
          <p:cNvPr id="30" name="Rechteck 12">
            <a:extLst>
              <a:ext uri="{FF2B5EF4-FFF2-40B4-BE49-F238E27FC236}">
                <a16:creationId xmlns:a16="http://schemas.microsoft.com/office/drawing/2014/main" id="{C99B5A91-9429-726C-9C34-11F6D9C28D5E}"/>
              </a:ext>
            </a:extLst>
          </p:cNvPr>
          <p:cNvSpPr>
            <a:spLocks/>
          </p:cNvSpPr>
          <p:nvPr/>
        </p:nvSpPr>
        <p:spPr>
          <a:xfrm>
            <a:off x="719037" y="2196129"/>
            <a:ext cx="912781" cy="432006"/>
          </a:xfrm>
          <a:prstGeom prst="rect">
            <a:avLst/>
          </a:prstGeom>
          <a:noFill/>
          <a:ln w="127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>
              <a:lnSpc>
                <a:spcPct val="110000"/>
              </a:lnSpc>
              <a:spcBef>
                <a:spcPts val="600"/>
              </a:spcBef>
              <a:defRPr/>
            </a:pPr>
            <a:r>
              <a:rPr lang="de-DE" sz="2000" b="1">
                <a:solidFill>
                  <a:srgbClr val="009EE0"/>
                </a:solidFill>
                <a:latin typeface="Fago Pro"/>
                <a:sym typeface="+mn-lt"/>
              </a:rPr>
              <a:t>Level 1 </a:t>
            </a:r>
            <a:endParaRPr kumimoji="0" lang="de-DE" sz="2000" b="1" i="0" u="none" strike="noStrike" kern="1200" cap="none" spc="0" normalizeH="0" baseline="0">
              <a:ln>
                <a:noFill/>
              </a:ln>
              <a:solidFill>
                <a:srgbClr val="009EE0"/>
              </a:solidFill>
              <a:effectLst/>
              <a:uLnTx/>
              <a:uFillTx/>
              <a:latin typeface="Fago Pro"/>
              <a:sym typeface="+mn-lt"/>
            </a:endParaRPr>
          </a:p>
        </p:txBody>
      </p:sp>
      <p:sp>
        <p:nvSpPr>
          <p:cNvPr id="31" name="Rechteck 17">
            <a:extLst>
              <a:ext uri="{FF2B5EF4-FFF2-40B4-BE49-F238E27FC236}">
                <a16:creationId xmlns:a16="http://schemas.microsoft.com/office/drawing/2014/main" id="{6D691855-060D-9FEC-B306-90FC297DBFE7}"/>
              </a:ext>
            </a:extLst>
          </p:cNvPr>
          <p:cNvSpPr>
            <a:spLocks/>
          </p:cNvSpPr>
          <p:nvPr/>
        </p:nvSpPr>
        <p:spPr>
          <a:xfrm>
            <a:off x="719037" y="3295558"/>
            <a:ext cx="912781" cy="432006"/>
          </a:xfrm>
          <a:prstGeom prst="rect">
            <a:avLst/>
          </a:prstGeom>
          <a:noFill/>
          <a:ln w="127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1" i="0" u="none" strike="noStrike" kern="1200" cap="none" spc="0" normalizeH="0" baseline="0">
                <a:ln>
                  <a:noFill/>
                </a:ln>
                <a:solidFill>
                  <a:srgbClr val="009EE0"/>
                </a:solidFill>
                <a:effectLst/>
                <a:uLnTx/>
                <a:uFillTx/>
                <a:latin typeface="Fago Pro"/>
                <a:ea typeface="+mn-ea"/>
                <a:cs typeface="+mn-cs"/>
                <a:sym typeface="+mn-lt"/>
              </a:rPr>
              <a:t>Level 2</a:t>
            </a:r>
          </a:p>
        </p:txBody>
      </p:sp>
      <p:sp>
        <p:nvSpPr>
          <p:cNvPr id="32" name="Rechteck 23">
            <a:extLst>
              <a:ext uri="{FF2B5EF4-FFF2-40B4-BE49-F238E27FC236}">
                <a16:creationId xmlns:a16="http://schemas.microsoft.com/office/drawing/2014/main" id="{76AD2340-46CF-1154-7A34-6856DB72EB61}"/>
              </a:ext>
            </a:extLst>
          </p:cNvPr>
          <p:cNvSpPr>
            <a:spLocks/>
          </p:cNvSpPr>
          <p:nvPr/>
        </p:nvSpPr>
        <p:spPr>
          <a:xfrm>
            <a:off x="719037" y="4399151"/>
            <a:ext cx="912781" cy="432006"/>
          </a:xfrm>
          <a:prstGeom prst="rect">
            <a:avLst/>
          </a:prstGeom>
          <a:noFill/>
          <a:ln w="127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1" i="0" u="none" strike="noStrike" kern="1200" cap="none" spc="0" normalizeH="0" baseline="0">
                <a:ln>
                  <a:noFill/>
                </a:ln>
                <a:solidFill>
                  <a:srgbClr val="009EE0"/>
                </a:solidFill>
                <a:effectLst/>
                <a:uLnTx/>
                <a:uFillTx/>
                <a:latin typeface="Fago Pro"/>
                <a:ea typeface="+mn-ea"/>
                <a:cs typeface="+mn-cs"/>
                <a:sym typeface="+mn-lt"/>
              </a:rPr>
              <a:t>Level 3</a:t>
            </a:r>
          </a:p>
        </p:txBody>
      </p:sp>
      <p:sp>
        <p:nvSpPr>
          <p:cNvPr id="33" name="Rechteck 34">
            <a:extLst>
              <a:ext uri="{FF2B5EF4-FFF2-40B4-BE49-F238E27FC236}">
                <a16:creationId xmlns:a16="http://schemas.microsoft.com/office/drawing/2014/main" id="{4DF938BF-105B-8F38-576E-89A7D18AEC8F}"/>
              </a:ext>
            </a:extLst>
          </p:cNvPr>
          <p:cNvSpPr>
            <a:spLocks/>
          </p:cNvSpPr>
          <p:nvPr/>
        </p:nvSpPr>
        <p:spPr>
          <a:xfrm>
            <a:off x="719037" y="5489867"/>
            <a:ext cx="912781" cy="432006"/>
          </a:xfrm>
          <a:prstGeom prst="rect">
            <a:avLst/>
          </a:prstGeom>
          <a:noFill/>
          <a:ln w="127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1" i="0" u="none" strike="noStrike" kern="1200" cap="none" spc="0" normalizeH="0" baseline="0">
                <a:ln>
                  <a:noFill/>
                </a:ln>
                <a:solidFill>
                  <a:srgbClr val="009EE0"/>
                </a:solidFill>
                <a:effectLst/>
                <a:uLnTx/>
                <a:uFillTx/>
                <a:latin typeface="Fago Pro"/>
                <a:ea typeface="+mn-ea"/>
                <a:cs typeface="+mn-cs"/>
                <a:sym typeface="+mn-lt"/>
              </a:rPr>
              <a:t>Level 4</a:t>
            </a:r>
          </a:p>
        </p:txBody>
      </p:sp>
      <p:sp>
        <p:nvSpPr>
          <p:cNvPr id="39" name="Textfeld 38">
            <a:extLst>
              <a:ext uri="{FF2B5EF4-FFF2-40B4-BE49-F238E27FC236}">
                <a16:creationId xmlns:a16="http://schemas.microsoft.com/office/drawing/2014/main" id="{0F145691-B7D3-EC23-4749-16ACA389DF58}"/>
              </a:ext>
            </a:extLst>
          </p:cNvPr>
          <p:cNvSpPr txBox="1"/>
          <p:nvPr/>
        </p:nvSpPr>
        <p:spPr>
          <a:xfrm>
            <a:off x="2090313" y="2227466"/>
            <a:ext cx="298460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algn="l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</a:pPr>
            <a:r>
              <a:rPr kumimoji="0" lang="de-DE" sz="1800" b="1" i="0" u="none" strike="noStrike" kern="1200" cap="none" spc="0" normalizeH="0" baseline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Standard Komponenten</a:t>
            </a:r>
          </a:p>
        </p:txBody>
      </p:sp>
      <p:sp>
        <p:nvSpPr>
          <p:cNvPr id="40" name="Textfeld 39">
            <a:extLst>
              <a:ext uri="{FF2B5EF4-FFF2-40B4-BE49-F238E27FC236}">
                <a16:creationId xmlns:a16="http://schemas.microsoft.com/office/drawing/2014/main" id="{0D0E73AA-A864-25DE-2554-505BE5FE8028}"/>
              </a:ext>
            </a:extLst>
          </p:cNvPr>
          <p:cNvSpPr txBox="1"/>
          <p:nvPr/>
        </p:nvSpPr>
        <p:spPr>
          <a:xfrm>
            <a:off x="2090313" y="3197450"/>
            <a:ext cx="298460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de-DE" sz="1800" b="1">
                <a:solidFill>
                  <a:schemeClr val="accent2"/>
                </a:solidFill>
              </a:rPr>
              <a:t>Kundenspezifische  </a:t>
            </a:r>
            <a:r>
              <a:rPr kumimoji="0" lang="de-DE" sz="1800" b="1" i="0" u="none" strike="noStrike" kern="1200" cap="none" spc="0" normalizeH="0" baseline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</a:rPr>
              <a:t>Komponenten</a:t>
            </a:r>
            <a:endParaRPr lang="de-DE" sz="1800" b="1">
              <a:solidFill>
                <a:schemeClr val="accent2"/>
              </a:solidFill>
            </a:endParaRPr>
          </a:p>
        </p:txBody>
      </p:sp>
      <p:sp>
        <p:nvSpPr>
          <p:cNvPr id="41" name="Textfeld 40">
            <a:extLst>
              <a:ext uri="{FF2B5EF4-FFF2-40B4-BE49-F238E27FC236}">
                <a16:creationId xmlns:a16="http://schemas.microsoft.com/office/drawing/2014/main" id="{13B10BED-56D4-AEC5-8770-7D79AE401DF1}"/>
              </a:ext>
            </a:extLst>
          </p:cNvPr>
          <p:cNvSpPr txBox="1"/>
          <p:nvPr/>
        </p:nvSpPr>
        <p:spPr>
          <a:xfrm>
            <a:off x="2090313" y="4434134"/>
            <a:ext cx="298460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de-DE" sz="1800" b="1">
                <a:solidFill>
                  <a:schemeClr val="accent2"/>
                </a:solidFill>
              </a:rPr>
              <a:t>Großprojekte</a:t>
            </a:r>
          </a:p>
        </p:txBody>
      </p:sp>
      <p:sp>
        <p:nvSpPr>
          <p:cNvPr id="42" name="Textfeld 41">
            <a:extLst>
              <a:ext uri="{FF2B5EF4-FFF2-40B4-BE49-F238E27FC236}">
                <a16:creationId xmlns:a16="http://schemas.microsoft.com/office/drawing/2014/main" id="{9DF24487-3F52-3190-733E-1353370FC731}"/>
              </a:ext>
            </a:extLst>
          </p:cNvPr>
          <p:cNvSpPr txBox="1"/>
          <p:nvPr/>
        </p:nvSpPr>
        <p:spPr>
          <a:xfrm>
            <a:off x="2090313" y="5537468"/>
            <a:ext cx="298460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algn="l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</a:pPr>
            <a:r>
              <a:rPr lang="de-DE" sz="1800" b="1">
                <a:solidFill>
                  <a:schemeClr val="accent2"/>
                </a:solidFill>
              </a:rPr>
              <a:t>Maschinen</a:t>
            </a:r>
            <a:endParaRPr lang="de-DE"/>
          </a:p>
        </p:txBody>
      </p:sp>
      <p:cxnSp>
        <p:nvCxnSpPr>
          <p:cNvPr id="43" name="Gerader Verbinder 42">
            <a:extLst>
              <a:ext uri="{FF2B5EF4-FFF2-40B4-BE49-F238E27FC236}">
                <a16:creationId xmlns:a16="http://schemas.microsoft.com/office/drawing/2014/main" id="{307BEBE3-3DC1-560D-AAFB-F436D7241FD5}"/>
              </a:ext>
            </a:extLst>
          </p:cNvPr>
          <p:cNvCxnSpPr>
            <a:cxnSpLocks/>
          </p:cNvCxnSpPr>
          <p:nvPr/>
        </p:nvCxnSpPr>
        <p:spPr>
          <a:xfrm>
            <a:off x="2090312" y="2963799"/>
            <a:ext cx="6840000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Gerader Verbinder 43">
            <a:extLst>
              <a:ext uri="{FF2B5EF4-FFF2-40B4-BE49-F238E27FC236}">
                <a16:creationId xmlns:a16="http://schemas.microsoft.com/office/drawing/2014/main" id="{626D8D71-926C-C4D9-B257-429E0C9B0CA0}"/>
              </a:ext>
            </a:extLst>
          </p:cNvPr>
          <p:cNvCxnSpPr>
            <a:cxnSpLocks/>
          </p:cNvCxnSpPr>
          <p:nvPr/>
        </p:nvCxnSpPr>
        <p:spPr>
          <a:xfrm>
            <a:off x="2090312" y="4067133"/>
            <a:ext cx="6840000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Gerader Verbinder 44">
            <a:extLst>
              <a:ext uri="{FF2B5EF4-FFF2-40B4-BE49-F238E27FC236}">
                <a16:creationId xmlns:a16="http://schemas.microsoft.com/office/drawing/2014/main" id="{7CC23C69-3789-1AE5-FB90-2029E0D14037}"/>
              </a:ext>
            </a:extLst>
          </p:cNvPr>
          <p:cNvCxnSpPr>
            <a:cxnSpLocks/>
          </p:cNvCxnSpPr>
          <p:nvPr/>
        </p:nvCxnSpPr>
        <p:spPr>
          <a:xfrm>
            <a:off x="2090312" y="5170467"/>
            <a:ext cx="6840000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Gerader Verbinder 45">
            <a:extLst>
              <a:ext uri="{FF2B5EF4-FFF2-40B4-BE49-F238E27FC236}">
                <a16:creationId xmlns:a16="http://schemas.microsoft.com/office/drawing/2014/main" id="{138D3E0E-E892-9E9F-C794-11DDD0CBA1C0}"/>
              </a:ext>
            </a:extLst>
          </p:cNvPr>
          <p:cNvCxnSpPr>
            <a:cxnSpLocks/>
          </p:cNvCxnSpPr>
          <p:nvPr/>
        </p:nvCxnSpPr>
        <p:spPr>
          <a:xfrm>
            <a:off x="2090312" y="6273800"/>
            <a:ext cx="6840000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Rechteck 46">
            <a:extLst>
              <a:ext uri="{FF2B5EF4-FFF2-40B4-BE49-F238E27FC236}">
                <a16:creationId xmlns:a16="http://schemas.microsoft.com/office/drawing/2014/main" id="{E9EAF8B1-0EC7-568C-8BE0-BD5AB37F7905}"/>
              </a:ext>
            </a:extLst>
          </p:cNvPr>
          <p:cNvSpPr/>
          <p:nvPr/>
        </p:nvSpPr>
        <p:spPr>
          <a:xfrm>
            <a:off x="658813" y="2864453"/>
            <a:ext cx="8404505" cy="2421223"/>
          </a:xfrm>
          <a:prstGeom prst="rect">
            <a:avLst/>
          </a:prstGeom>
          <a:noFill/>
          <a:ln w="38100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8" name="Textfeld 47">
            <a:extLst>
              <a:ext uri="{FF2B5EF4-FFF2-40B4-BE49-F238E27FC236}">
                <a16:creationId xmlns:a16="http://schemas.microsoft.com/office/drawing/2014/main" id="{75C6F878-1A15-62AF-A299-1994CFCF63FC}"/>
              </a:ext>
            </a:extLst>
          </p:cNvPr>
          <p:cNvSpPr txBox="1"/>
          <p:nvPr/>
        </p:nvSpPr>
        <p:spPr>
          <a:xfrm>
            <a:off x="9162648" y="3914783"/>
            <a:ext cx="2595262" cy="3046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R="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kumimoji="0" lang="de-DE" sz="2200" b="1" i="0" u="none" strike="noStrike" kern="1200" cap="none" spc="0" normalizeH="0" baseline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ea typeface="+mn-ea"/>
                <a:cs typeface="+mn-cs"/>
              </a:rPr>
              <a:t>SCHUNK Engineering</a:t>
            </a:r>
          </a:p>
        </p:txBody>
      </p:sp>
      <p:pic>
        <p:nvPicPr>
          <p:cNvPr id="11" name="Picture 2" descr="iTENDO²">
            <a:extLst>
              <a:ext uri="{FF2B5EF4-FFF2-40B4-BE49-F238E27FC236}">
                <a16:creationId xmlns:a16="http://schemas.microsoft.com/office/drawing/2014/main" id="{7866209A-8DE8-1BDE-0787-A84C2EA0EE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4286" y="1999743"/>
            <a:ext cx="635768" cy="899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>
            <a:extLst>
              <a:ext uri="{FF2B5EF4-FFF2-40B4-BE49-F238E27FC236}">
                <a16:creationId xmlns:a16="http://schemas.microsoft.com/office/drawing/2014/main" id="{68EFBEF5-9F29-BB55-91D4-1383256B81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792" b="91098" l="9850" r="89983">
                        <a14:foregroundMark x1="43072" y1="91098" x2="55426" y2="90504"/>
                        <a14:foregroundMark x1="22037" y1="40950" x2="20868" y2="38872"/>
                        <a14:foregroundMark x1="31553" y1="31157" x2="31553" y2="31157"/>
                        <a14:foregroundMark x1="35893" y1="25519" x2="35893" y2="25519"/>
                        <a14:foregroundMark x1="65776" y1="28190" x2="65776" y2="28190"/>
                        <a14:foregroundMark x1="56093" y1="20772" x2="56093" y2="20772"/>
                        <a14:foregroundMark x1="69449" y1="32047" x2="69449" y2="32047"/>
                        <a14:foregroundMark x1="64107" y1="24926" x2="64107" y2="24926"/>
                        <a14:foregroundMark x1="21369" y1="54896" x2="21369" y2="54896"/>
                        <a14:foregroundMark x1="21369" y1="52819" x2="21369" y2="52819"/>
                        <a14:foregroundMark x1="34057" y1="23442" x2="34057" y2="23442"/>
                        <a14:foregroundMark x1="21703" y1="30267" x2="21703" y2="302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9302" y="3113972"/>
            <a:ext cx="1505736" cy="847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30A20266-B6A4-5D57-E344-1DC26085075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697" b="96970" l="3882" r="96327">
                        <a14:foregroundMark x1="13431" y1="39394" x2="16159" y2="55455"/>
                        <a14:foregroundMark x1="16159" y1="55455" x2="9129" y2="54848"/>
                        <a14:foregroundMark x1="9129" y1="54848" x2="5142" y2="67727"/>
                        <a14:foregroundMark x1="5142" y1="67727" x2="7660" y2="78636"/>
                        <a14:foregroundMark x1="7660" y1="78636" x2="62225" y2="87879"/>
                        <a14:foregroundMark x1="62225" y1="87879" x2="79224" y2="84091"/>
                        <a14:foregroundMark x1="79224" y1="84091" x2="94229" y2="71818"/>
                        <a14:foregroundMark x1="94229" y1="71818" x2="91501" y2="62576"/>
                        <a14:foregroundMark x1="91501" y1="62576" x2="83526" y2="47121"/>
                        <a14:foregroundMark x1="83526" y1="47121" x2="82267" y2="37576"/>
                        <a14:foregroundMark x1="94019" y1="63485" x2="96642" y2="70303"/>
                        <a14:foregroundMark x1="5981" y1="72879" x2="4092" y2="64242"/>
                        <a14:foregroundMark x1="4092" y1="64242" x2="4092" y2="64091"/>
                        <a14:foregroundMark x1="36621" y1="10303" x2="47114" y2="9697"/>
                        <a14:foregroundMark x1="47114" y1="9697" x2="55824" y2="10758"/>
                        <a14:foregroundMark x1="55824" y1="10758" x2="53620" y2="19091"/>
                        <a14:foregroundMark x1="53620" y1="19091" x2="48269" y2="22727"/>
                        <a14:foregroundMark x1="62329" y1="47576" x2="63694" y2="58636"/>
                        <a14:foregroundMark x1="60756" y1="96970" x2="62644" y2="9257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99578" y="4202880"/>
            <a:ext cx="1187486" cy="822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02487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feil: Fünfeck 4">
            <a:extLst>
              <a:ext uri="{FF2B5EF4-FFF2-40B4-BE49-F238E27FC236}">
                <a16:creationId xmlns:a16="http://schemas.microsoft.com/office/drawing/2014/main" id="{9AB50768-D749-B3CA-2CF3-E1DE08930E2B}"/>
              </a:ext>
            </a:extLst>
          </p:cNvPr>
          <p:cNvSpPr/>
          <p:nvPr/>
        </p:nvSpPr>
        <p:spPr>
          <a:xfrm>
            <a:off x="897735" y="3699979"/>
            <a:ext cx="10396530" cy="864481"/>
          </a:xfrm>
          <a:prstGeom prst="homePlat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9BCB364-A8FF-4BF0-ADBF-AF9C249989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solidFill>
                  <a:schemeClr val="accent3"/>
                </a:solidFill>
                <a:latin typeface="Fago Pro"/>
              </a:rPr>
              <a:t>52 Mitarbeiter </a:t>
            </a:r>
            <a:r>
              <a:rPr lang="de-DE" dirty="0">
                <a:latin typeface="Fago Pro"/>
              </a:rPr>
              <a:t> - ein Ziel:</a:t>
            </a:r>
            <a:br>
              <a:rPr lang="de-DE" dirty="0"/>
            </a:br>
            <a:r>
              <a:rPr lang="de-DE" dirty="0">
                <a:latin typeface="Fago Pro"/>
              </a:rPr>
              <a:t>Ihr Projekt zum Erfolg bringen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A175DD30-3396-47AB-8341-313EA401AE1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F7D4EC-FAF2-48D2-B8E5-457915FC50F3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 panose="02000506040000020004" pitchFamily="50" charset="0"/>
              <a:ea typeface="+mn-ea"/>
              <a:cs typeface="+mn-cs"/>
            </a:endParaRP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9AB11B0B-5B2D-476B-B812-CD6697F3F3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 vert="horz" lIns="0" tIns="0" rIns="0" bIns="0" rtlCol="0" anchor="t">
            <a:noAutofit/>
          </a:bodyPr>
          <a:lstStyle/>
          <a:p>
            <a:r>
              <a:rPr lang="de-DE">
                <a:latin typeface="Fago Pro"/>
              </a:rPr>
              <a:t>SCHUNK Engineering - </a:t>
            </a:r>
            <a:r>
              <a:rPr lang="de-DE" err="1">
                <a:latin typeface="Fago Pro"/>
              </a:rPr>
              <a:t>Pitchdeck</a:t>
            </a:r>
          </a:p>
        </p:txBody>
      </p:sp>
      <p:sp>
        <p:nvSpPr>
          <p:cNvPr id="7" name="Rechteck: diagonal liegende Ecken abgeschnitten 6">
            <a:extLst>
              <a:ext uri="{FF2B5EF4-FFF2-40B4-BE49-F238E27FC236}">
                <a16:creationId xmlns:a16="http://schemas.microsoft.com/office/drawing/2014/main" id="{F27E702D-84F4-4F48-A7C5-3F8815061DEF}"/>
              </a:ext>
            </a:extLst>
          </p:cNvPr>
          <p:cNvSpPr/>
          <p:nvPr/>
        </p:nvSpPr>
        <p:spPr>
          <a:xfrm>
            <a:off x="341790" y="3165242"/>
            <a:ext cx="2463055" cy="733331"/>
          </a:xfrm>
          <a:prstGeom prst="snip2Diag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defRPr/>
            </a:pPr>
            <a:r>
              <a:rPr lang="de-DE">
                <a:solidFill>
                  <a:schemeClr val="tx2"/>
                </a:solidFill>
                <a:latin typeface="Fago Pro"/>
              </a:rPr>
              <a:t>Engineering </a:t>
            </a:r>
            <a:r>
              <a: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Vertrieb</a:t>
            </a:r>
          </a:p>
        </p:txBody>
      </p:sp>
      <p:sp>
        <p:nvSpPr>
          <p:cNvPr id="8" name="Rechteck: diagonal liegende Ecken abgeschnitten 7">
            <a:extLst>
              <a:ext uri="{FF2B5EF4-FFF2-40B4-BE49-F238E27FC236}">
                <a16:creationId xmlns:a16="http://schemas.microsoft.com/office/drawing/2014/main" id="{29E5382A-611A-4AC2-8929-51ABBFF7C8B0}"/>
              </a:ext>
            </a:extLst>
          </p:cNvPr>
          <p:cNvSpPr/>
          <p:nvPr/>
        </p:nvSpPr>
        <p:spPr>
          <a:xfrm>
            <a:off x="2050799" y="4216933"/>
            <a:ext cx="2381061" cy="733331"/>
          </a:xfrm>
          <a:prstGeom prst="snip2Diag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Projektmanagement</a:t>
            </a:r>
          </a:p>
        </p:txBody>
      </p:sp>
      <p:sp>
        <p:nvSpPr>
          <p:cNvPr id="9" name="Rechteck: diagonal liegende Ecken abgeschnitten 8">
            <a:extLst>
              <a:ext uri="{FF2B5EF4-FFF2-40B4-BE49-F238E27FC236}">
                <a16:creationId xmlns:a16="http://schemas.microsoft.com/office/drawing/2014/main" id="{59A80992-9BF2-431A-A790-D4A2DD2C6DDB}"/>
              </a:ext>
            </a:extLst>
          </p:cNvPr>
          <p:cNvSpPr/>
          <p:nvPr/>
        </p:nvSpPr>
        <p:spPr>
          <a:xfrm>
            <a:off x="4686394" y="3165242"/>
            <a:ext cx="2381061" cy="733331"/>
          </a:xfrm>
          <a:prstGeom prst="snip2Diag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Konstruktion</a:t>
            </a:r>
          </a:p>
        </p:txBody>
      </p:sp>
      <p:sp>
        <p:nvSpPr>
          <p:cNvPr id="10" name="Rechteck: diagonal liegende Ecken abgeschnitten 9">
            <a:extLst>
              <a:ext uri="{FF2B5EF4-FFF2-40B4-BE49-F238E27FC236}">
                <a16:creationId xmlns:a16="http://schemas.microsoft.com/office/drawing/2014/main" id="{5AA4D96A-07E4-44B2-9B51-9FF00E2AC6A5}"/>
              </a:ext>
            </a:extLst>
          </p:cNvPr>
          <p:cNvSpPr/>
          <p:nvPr/>
        </p:nvSpPr>
        <p:spPr>
          <a:xfrm>
            <a:off x="6160045" y="4272310"/>
            <a:ext cx="2381061" cy="733331"/>
          </a:xfrm>
          <a:prstGeom prst="snip2Diag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Fertigung und Montage</a:t>
            </a:r>
          </a:p>
        </p:txBody>
      </p:sp>
      <p:sp>
        <p:nvSpPr>
          <p:cNvPr id="11" name="Rechteck: diagonal liegende Ecken abgeschnitten 10">
            <a:extLst>
              <a:ext uri="{FF2B5EF4-FFF2-40B4-BE49-F238E27FC236}">
                <a16:creationId xmlns:a16="http://schemas.microsoft.com/office/drawing/2014/main" id="{AB2379A8-50E3-470D-90CD-7A2ED80A06E4}"/>
              </a:ext>
            </a:extLst>
          </p:cNvPr>
          <p:cNvSpPr/>
          <p:nvPr/>
        </p:nvSpPr>
        <p:spPr>
          <a:xfrm>
            <a:off x="8387154" y="3198431"/>
            <a:ext cx="2381061" cy="733331"/>
          </a:xfrm>
          <a:prstGeom prst="snip2Diag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Service- und After Sales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D60ED4B4-1228-4640-B56A-7DE333C07E40}"/>
              </a:ext>
            </a:extLst>
          </p:cNvPr>
          <p:cNvSpPr txBox="1"/>
          <p:nvPr/>
        </p:nvSpPr>
        <p:spPr>
          <a:xfrm>
            <a:off x="5861050" y="2971800"/>
            <a:ext cx="914400" cy="9144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buFontTx/>
              <a:buNone/>
              <a:tabLst/>
              <a:defRPr/>
            </a:pPr>
            <a:endParaRPr kumimoji="0" lang="de-DE" sz="2200" b="0" i="0" u="none" strike="noStrike" kern="1200" cap="none" spc="0" normalizeH="0" baseline="0" noProof="0" err="1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/>
              <a:ea typeface="+mn-ea"/>
              <a:cs typeface="+mn-cs"/>
            </a:endParaRP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C973F3CC-2588-458F-9BA9-2262F328518D}"/>
              </a:ext>
            </a:extLst>
          </p:cNvPr>
          <p:cNvSpPr txBox="1"/>
          <p:nvPr/>
        </p:nvSpPr>
        <p:spPr>
          <a:xfrm>
            <a:off x="326749" y="2430825"/>
            <a:ext cx="3488320" cy="753752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DE" sz="1600">
                <a:solidFill>
                  <a:srgbClr val="003D6A"/>
                </a:solidFill>
                <a:latin typeface="Fago Pro"/>
              </a:rPr>
              <a:t>10 Spezialisten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DE" sz="1600">
                <a:solidFill>
                  <a:srgbClr val="003D6A"/>
                </a:solidFill>
                <a:latin typeface="Fago Pro"/>
              </a:rPr>
              <a:t>2 P</a:t>
            </a:r>
            <a:r>
              <a:rPr kumimoji="0" lang="de-DE" sz="1600" b="0" i="0" u="none" strike="noStrike" kern="1200" cap="none" spc="0" normalizeH="0" baseline="0" noProof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roduktbereiche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600" b="0" i="0" u="none" strike="noStrike" kern="1200" cap="none" spc="0" normalizeH="0" baseline="0" noProof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Richtpreis- und Vorabkalkulation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de-DE" sz="1600" b="0" i="0" u="none" strike="noStrike" kern="1200" cap="none" spc="0" normalizeH="0" baseline="0" noProof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/>
              <a:ea typeface="+mn-ea"/>
              <a:cs typeface="+mn-cs"/>
            </a:endParaRP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1053688D-ED0D-427E-9970-246B88A52CF7}"/>
              </a:ext>
            </a:extLst>
          </p:cNvPr>
          <p:cNvSpPr txBox="1"/>
          <p:nvPr/>
        </p:nvSpPr>
        <p:spPr>
          <a:xfrm>
            <a:off x="1974158" y="5112796"/>
            <a:ext cx="3886891" cy="127155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600" b="0" i="0" u="none" strike="noStrike" kern="1200" cap="none" spc="0" normalizeH="0" baseline="0" noProof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Zentrale Koordination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600" b="0" i="0" u="none" strike="noStrike" kern="1200" cap="none" spc="0" normalizeH="0" baseline="0" noProof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Branchenspezifisches Anforderungs-management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600" b="0" i="0" u="none" strike="noStrike" kern="1200" cap="none" spc="0" normalizeH="0" baseline="0" noProof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Zeit-/Kosten-/Terminplanung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0435AD54-2A3A-4A6B-8FC1-19F1701701DD}"/>
              </a:ext>
            </a:extLst>
          </p:cNvPr>
          <p:cNvSpPr txBox="1"/>
          <p:nvPr/>
        </p:nvSpPr>
        <p:spPr>
          <a:xfrm>
            <a:off x="4686394" y="2359190"/>
            <a:ext cx="3886891" cy="1271557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marL="342900" indent="-342900">
              <a:lnSpc>
                <a:spcPct val="90000"/>
              </a:lnSpc>
              <a:spcBef>
                <a:spcPts val="300"/>
              </a:spcBef>
              <a:buClr>
                <a:srgbClr val="009EE0"/>
              </a:buClr>
              <a:buFont typeface="Arial" panose="020B0604020202020204" pitchFamily="34" charset="0"/>
              <a:buChar char="•"/>
              <a:defRPr/>
            </a:pPr>
            <a:r>
              <a:rPr lang="de-DE" sz="1600">
                <a:solidFill>
                  <a:srgbClr val="003D6A"/>
                </a:solidFill>
                <a:latin typeface="Fago Pro"/>
              </a:rPr>
              <a:t>Konzeptentwicklung</a:t>
            </a:r>
          </a:p>
          <a:p>
            <a:pPr marL="342900" marR="0" lvl="0" indent="-342900" algn="l" defTabSz="91440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600" b="0" i="0" u="none" strike="noStrike" kern="1200" cap="none" spc="0" normalizeH="0" baseline="0" noProof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Mechanik/Hydraulik</a:t>
            </a:r>
            <a:endParaRPr lang="de-DE"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600" b="0" i="0" u="none" strike="noStrike" kern="1200" cap="none" spc="0" normalizeH="0" baseline="0" noProof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FEM-Simulation</a:t>
            </a: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  <a:defRPr/>
            </a:pPr>
            <a:endParaRPr lang="de-DE" sz="16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Fago Pro"/>
            </a:endParaRP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774497E9-5347-4310-B1C9-AF7C02E3AA28}"/>
              </a:ext>
            </a:extLst>
          </p:cNvPr>
          <p:cNvSpPr txBox="1"/>
          <p:nvPr/>
        </p:nvSpPr>
        <p:spPr>
          <a:xfrm>
            <a:off x="8311157" y="2225227"/>
            <a:ext cx="4101203" cy="964631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600" b="0" i="0" u="none" strike="noStrike" kern="1200" cap="none" spc="0" normalizeH="0" baseline="0" noProof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Support in 34 INTECs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600" b="0" i="0" u="none" strike="noStrike" kern="1200" cap="none" spc="0" normalizeH="0" baseline="0" noProof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Reparatur-/Wartung</a:t>
            </a:r>
            <a:endParaRPr lang="de-DE" sz="1600" b="0" i="0" u="none" strike="noStrike" kern="1200" cap="none" spc="0" normalizeH="0" baseline="0" noProof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600" b="0" i="0" u="none" strike="noStrike" kern="1200" cap="none" spc="0" normalizeH="0" baseline="0" noProof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Ad-hoc Service bei </a:t>
            </a:r>
            <a:br>
              <a:rPr lang="de-DE" sz="16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Fago Pro"/>
              </a:rPr>
            </a:br>
            <a:r>
              <a:rPr lang="de-DE" sz="1600">
                <a:solidFill>
                  <a:srgbClr val="003D6A"/>
                </a:solidFill>
                <a:latin typeface="Fago Pro"/>
              </a:rPr>
              <a:t>Produktionsstillstand</a:t>
            </a:r>
            <a:endParaRPr lang="de-DE" sz="1600" b="0" i="0" u="none" strike="noStrike" kern="1200" cap="none" spc="0" normalizeH="0" baseline="0" noProof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/>
            </a:endParaRP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EEE90DC3-2828-4280-9545-108C4DC38FDD}"/>
              </a:ext>
            </a:extLst>
          </p:cNvPr>
          <p:cNvSpPr txBox="1"/>
          <p:nvPr/>
        </p:nvSpPr>
        <p:spPr>
          <a:xfrm>
            <a:off x="6243527" y="5077179"/>
            <a:ext cx="3886891" cy="127155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600" b="0" i="0" u="none" strike="noStrike" kern="1200" cap="none" spc="0" normalizeH="0" baseline="0" noProof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Höchste Qualitätsansprüche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DE" sz="1600">
                <a:solidFill>
                  <a:srgbClr val="003D6A"/>
                </a:solidFill>
                <a:latin typeface="Fago Pro"/>
              </a:rPr>
              <a:t>Fertigung von Kleinserien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DE" sz="1600">
                <a:solidFill>
                  <a:srgbClr val="003D6A"/>
                </a:solidFill>
                <a:latin typeface="Fago Pro"/>
              </a:rPr>
              <a:t>Weltweites Lieferanten-Netzwerk</a:t>
            </a: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  <a:defRPr/>
            </a:pPr>
            <a:endParaRPr kumimoji="0" lang="de-DE" sz="1600" b="0" i="0" u="none" strike="noStrike" kern="1200" cap="none" spc="0" normalizeH="0" baseline="0" noProof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0236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35C568B-3971-46E5-949C-138C13E112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4" y="666751"/>
            <a:ext cx="8855056" cy="1020318"/>
          </a:xfrm>
        </p:spPr>
        <p:txBody>
          <a:bodyPr/>
          <a:lstStyle/>
          <a:p>
            <a:r>
              <a:rPr lang="de-DE" dirty="0">
                <a:latin typeface="Fago Pro"/>
              </a:rPr>
              <a:t>Leitung Produktvertrieb Sonderspanntechnik</a:t>
            </a:r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5B14FDC7-E661-4E51-8F3B-82BB3D0A772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 vert="horz" lIns="0" tIns="0" rIns="0" bIns="0" rtlCol="0" anchor="t">
            <a:noAutofit/>
          </a:bodyPr>
          <a:lstStyle/>
          <a:p>
            <a:r>
              <a:rPr lang="de-DE">
                <a:latin typeface="Fago Pro"/>
              </a:rPr>
              <a:t>SCHUNK Engineering - </a:t>
            </a:r>
            <a:r>
              <a:rPr lang="de-DE" err="1">
                <a:latin typeface="Fago Pro"/>
              </a:rPr>
              <a:t>Pitchdeck</a:t>
            </a:r>
            <a:endParaRPr lang="de-DE">
              <a:latin typeface="Fago Pro"/>
            </a:endParaRPr>
          </a:p>
        </p:txBody>
      </p:sp>
      <p:sp>
        <p:nvSpPr>
          <p:cNvPr id="44" name="Textfeld 43">
            <a:extLst>
              <a:ext uri="{FF2B5EF4-FFF2-40B4-BE49-F238E27FC236}">
                <a16:creationId xmlns:a16="http://schemas.microsoft.com/office/drawing/2014/main" id="{7B1A441E-2E4B-42B3-B002-82037B27BBF0}"/>
              </a:ext>
            </a:extLst>
          </p:cNvPr>
          <p:cNvSpPr txBox="1"/>
          <p:nvPr/>
        </p:nvSpPr>
        <p:spPr>
          <a:xfrm>
            <a:off x="3866954" y="2170170"/>
            <a:ext cx="4196656" cy="1485312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ct val="90000"/>
              </a:lnSpc>
              <a:spcBef>
                <a:spcPts val="300"/>
              </a:spcBef>
              <a:buClr>
                <a:srgbClr val="009EE0"/>
              </a:buClr>
            </a:pPr>
            <a:r>
              <a:rPr lang="de-DE" sz="2400">
                <a:solidFill>
                  <a:srgbClr val="003D6A"/>
                </a:solidFill>
              </a:rPr>
              <a:t>Thomas Marschollek</a:t>
            </a:r>
            <a:endParaRPr lang="de-DE" sz="2400" b="0" i="0" u="none" strike="noStrike" kern="1200" cap="none" spc="0" normalizeH="0" baseline="0" noProof="0">
              <a:ln>
                <a:noFill/>
              </a:ln>
              <a:solidFill>
                <a:srgbClr val="003D6A"/>
              </a:solidFill>
              <a:effectLst/>
              <a:uLnTx/>
              <a:uFillTx/>
            </a:endParaRPr>
          </a:p>
          <a:p>
            <a:pPr marR="0" algn="l" defTabSz="91440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tabLst/>
            </a:pPr>
            <a:r>
              <a:rPr lang="de-DE" sz="1600">
                <a:solidFill>
                  <a:srgbClr val="003D6A"/>
                </a:solidFill>
                <a:ea typeface="+mn-lt"/>
                <a:cs typeface="+mn-lt"/>
              </a:rPr>
              <a:t>+49-7133-103-2600</a:t>
            </a:r>
            <a:endParaRPr lang="de-DE"/>
          </a:p>
          <a:p>
            <a:pPr>
              <a:lnSpc>
                <a:spcPct val="90000"/>
              </a:lnSpc>
              <a:spcBef>
                <a:spcPts val="300"/>
              </a:spcBef>
            </a:pPr>
            <a:r>
              <a:rPr lang="de-DE" sz="1600">
                <a:solidFill>
                  <a:srgbClr val="003D6A"/>
                </a:solidFill>
                <a:ea typeface="+mn-lt"/>
                <a:cs typeface="+mn-lt"/>
              </a:rPr>
              <a:t>+49-160-2251271</a:t>
            </a:r>
            <a:endParaRPr lang="de-DE"/>
          </a:p>
          <a:p>
            <a:pPr marR="0" algn="l" defTabSz="91440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tabLst/>
            </a:pPr>
            <a:r>
              <a:rPr lang="de-DE" sz="1600" err="1">
                <a:solidFill>
                  <a:srgbClr val="003D6A"/>
                </a:solidFill>
                <a:ea typeface="+mn-lt"/>
                <a:cs typeface="+mn-lt"/>
              </a:rPr>
              <a:t>thomas</a:t>
            </a:r>
            <a:r>
              <a:rPr kumimoji="0" lang="de-DE" sz="1600" b="0" i="0" u="none" strike="noStrike" kern="1200" cap="none" spc="0" normalizeH="0" baseline="0" noProof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lt"/>
                <a:cs typeface="+mn-lt"/>
              </a:rPr>
              <a:t>.</a:t>
            </a:r>
            <a:r>
              <a:rPr lang="de-DE" sz="1600" err="1">
                <a:solidFill>
                  <a:srgbClr val="003D6A"/>
                </a:solidFill>
                <a:ea typeface="+mn-lt"/>
                <a:cs typeface="+mn-lt"/>
              </a:rPr>
              <a:t>marschollek</a:t>
            </a:r>
            <a:r>
              <a:rPr kumimoji="0" lang="de-DE" sz="1600" b="0" i="0" u="none" strike="noStrike" kern="1200" cap="none" spc="0" normalizeH="0" baseline="0" noProof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lt"/>
                <a:cs typeface="+mn-lt"/>
              </a:rPr>
              <a:t>@de.schunk.com</a:t>
            </a:r>
            <a:endParaRPr lang="de-DE">
              <a:ea typeface="+mn-lt"/>
              <a:cs typeface="+mn-lt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E5F13A7-C284-E0E5-68CE-77650191946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846" t="2184" r="5161" b="142"/>
          <a:stretch/>
        </p:blipFill>
        <p:spPr>
          <a:xfrm>
            <a:off x="658814" y="2176581"/>
            <a:ext cx="2451010" cy="2522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53603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 descr="Ein Bild, das Kleidung, Menschliches Gesicht, Person, Gebäude enthält.&#10;&#10;Automatisch generierte Beschreibung">
            <a:extLst>
              <a:ext uri="{FF2B5EF4-FFF2-40B4-BE49-F238E27FC236}">
                <a16:creationId xmlns:a16="http://schemas.microsoft.com/office/drawing/2014/main" id="{A672E831-6F4C-4A41-DBCF-21D5C155875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12" r="15708"/>
          <a:stretch/>
        </p:blipFill>
        <p:spPr>
          <a:xfrm>
            <a:off x="655831" y="3456235"/>
            <a:ext cx="1445230" cy="1410983"/>
          </a:xfrm>
          <a:prstGeom prst="rect">
            <a:avLst/>
          </a:prstGeom>
        </p:spPr>
      </p:pic>
      <p:pic>
        <p:nvPicPr>
          <p:cNvPr id="12" name="Grafik 11" descr="Ein Bild, das Shirt, Person, Menschliches Gesicht, Kleidung enthält.&#10;&#10;Automatisch generierte Beschreibung">
            <a:extLst>
              <a:ext uri="{FF2B5EF4-FFF2-40B4-BE49-F238E27FC236}">
                <a16:creationId xmlns:a16="http://schemas.microsoft.com/office/drawing/2014/main" id="{F7C12686-DD3D-F6CD-1038-28585865178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22" r="12522"/>
          <a:stretch/>
        </p:blipFill>
        <p:spPr>
          <a:xfrm>
            <a:off x="655831" y="1884447"/>
            <a:ext cx="1445230" cy="1410983"/>
          </a:xfrm>
          <a:prstGeom prst="rect">
            <a:avLst/>
          </a:prstGeom>
        </p:spPr>
      </p:pic>
      <p:pic>
        <p:nvPicPr>
          <p:cNvPr id="20" name="Grafik 19" descr="Ein Bild, das Menschliches Gesicht, Kleidung, Person, Shirt enthält.&#10;&#10;Automatisch generierte Beschreibung">
            <a:extLst>
              <a:ext uri="{FF2B5EF4-FFF2-40B4-BE49-F238E27FC236}">
                <a16:creationId xmlns:a16="http://schemas.microsoft.com/office/drawing/2014/main" id="{71540E02-3D15-4F16-0146-3CF581499CD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04" r="14604"/>
          <a:stretch/>
        </p:blipFill>
        <p:spPr>
          <a:xfrm>
            <a:off x="6512102" y="5028020"/>
            <a:ext cx="1445230" cy="1410983"/>
          </a:xfrm>
          <a:prstGeom prst="rect">
            <a:avLst/>
          </a:prstGeom>
        </p:spPr>
      </p:pic>
      <p:pic>
        <p:nvPicPr>
          <p:cNvPr id="22" name="Grafik 21" descr="Ein Bild, das Kleidung, Menschliches Gesicht, Person, Shirt enthält.&#10;&#10;Automatisch generierte Beschreibung">
            <a:extLst>
              <a:ext uri="{FF2B5EF4-FFF2-40B4-BE49-F238E27FC236}">
                <a16:creationId xmlns:a16="http://schemas.microsoft.com/office/drawing/2014/main" id="{71712BB6-AD77-A547-9371-109E8911712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43" r="11601"/>
          <a:stretch/>
        </p:blipFill>
        <p:spPr>
          <a:xfrm>
            <a:off x="655831" y="5028021"/>
            <a:ext cx="1445230" cy="1410983"/>
          </a:xfrm>
          <a:prstGeom prst="rect">
            <a:avLst/>
          </a:prstGeom>
        </p:spPr>
      </p:pic>
      <p:pic>
        <p:nvPicPr>
          <p:cNvPr id="24" name="Grafik 23" descr="Ein Bild, das Menschliches Gesicht, Person, Kleidung, Lächeln enthält.&#10;&#10;Automatisch generierte Beschreibung">
            <a:extLst>
              <a:ext uri="{FF2B5EF4-FFF2-40B4-BE49-F238E27FC236}">
                <a16:creationId xmlns:a16="http://schemas.microsoft.com/office/drawing/2014/main" id="{D371A924-9CFF-B667-3C55-FB0CEF0B178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51" r="13682"/>
          <a:stretch/>
        </p:blipFill>
        <p:spPr>
          <a:xfrm>
            <a:off x="6512102" y="3456234"/>
            <a:ext cx="1445230" cy="1410983"/>
          </a:xfrm>
          <a:prstGeom prst="rect">
            <a:avLst/>
          </a:prstGeom>
        </p:spPr>
      </p:pic>
      <p:pic>
        <p:nvPicPr>
          <p:cNvPr id="26" name="Grafik 25" descr="Ein Bild, das Menschliches Gesicht, Person, Shirt, Lächeln enthält.&#10;&#10;Automatisch generierte Beschreibung">
            <a:extLst>
              <a:ext uri="{FF2B5EF4-FFF2-40B4-BE49-F238E27FC236}">
                <a16:creationId xmlns:a16="http://schemas.microsoft.com/office/drawing/2014/main" id="{8F397D8A-783B-78E1-C2A0-2ACB1CFEA2B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56" r="8097"/>
          <a:stretch/>
        </p:blipFill>
        <p:spPr>
          <a:xfrm>
            <a:off x="6512100" y="1880366"/>
            <a:ext cx="1445231" cy="1443561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635C568B-3971-46E5-949C-138C13E112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latin typeface="Fago Pro"/>
              </a:rPr>
              <a:t>Team Produktvertrieb Sonderdehnspanntechnik</a:t>
            </a:r>
            <a:endParaRPr lang="de-DE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0EC166D0-E944-4440-99EB-B9A764FAF72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7</a:t>
            </a:fld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5B14FDC7-E661-4E51-8F3B-82BB3D0A772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 vert="horz" lIns="0" tIns="0" rIns="0" bIns="0" rtlCol="0" anchor="t">
            <a:noAutofit/>
          </a:bodyPr>
          <a:lstStyle/>
          <a:p>
            <a:r>
              <a:rPr lang="de-DE">
                <a:latin typeface="Fago Pro"/>
              </a:rPr>
              <a:t>SCHUNK Engineering - </a:t>
            </a:r>
            <a:r>
              <a:rPr lang="de-DE" err="1">
                <a:latin typeface="Fago Pro"/>
              </a:rPr>
              <a:t>Pitchdeck</a:t>
            </a:r>
            <a:endParaRPr lang="de-DE">
              <a:latin typeface="Fago Pro"/>
            </a:endParaRP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332FF783-BB3D-4513-893E-6CD9CBB28672}"/>
              </a:ext>
            </a:extLst>
          </p:cNvPr>
          <p:cNvSpPr txBox="1"/>
          <p:nvPr/>
        </p:nvSpPr>
        <p:spPr>
          <a:xfrm>
            <a:off x="8066002" y="1883989"/>
            <a:ext cx="3059939" cy="1485312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ct val="90000"/>
              </a:lnSpc>
              <a:spcBef>
                <a:spcPts val="300"/>
              </a:spcBef>
              <a:buClr>
                <a:srgbClr val="009EE0"/>
              </a:buClr>
            </a:pPr>
            <a:r>
              <a:rPr lang="de-DE" sz="2400">
                <a:solidFill>
                  <a:srgbClr val="003D6A"/>
                </a:solidFill>
              </a:rPr>
              <a:t>Magnus Deyhle</a:t>
            </a:r>
            <a:endParaRPr kumimoji="0" lang="de-DE" sz="2400" b="0" i="0" u="none" strike="noStrike" kern="1200" cap="none" spc="0" normalizeH="0" baseline="0" noProof="0">
              <a:ln>
                <a:noFill/>
              </a:ln>
              <a:solidFill>
                <a:srgbClr val="003D6A"/>
              </a:solidFill>
              <a:effectLst/>
              <a:uLnTx/>
              <a:uFillTx/>
              <a:ea typeface="+mn-ea"/>
              <a:cs typeface="+mn-cs"/>
            </a:endParaRPr>
          </a:p>
          <a:p>
            <a:pPr marR="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lang="de-DE" sz="1600">
                <a:solidFill>
                  <a:srgbClr val="003D6A"/>
                </a:solidFill>
              </a:rPr>
              <a:t>+49-7133-103-3298</a:t>
            </a:r>
          </a:p>
          <a:p>
            <a:pPr marR="0" algn="l" defTabSz="91440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tabLst/>
            </a:pPr>
            <a:r>
              <a:rPr lang="de-DE" sz="1600">
                <a:solidFill>
                  <a:srgbClr val="003D6A"/>
                </a:solidFill>
                <a:ea typeface="+mn-lt"/>
                <a:cs typeface="+mn-lt"/>
              </a:rPr>
              <a:t>magnus</a:t>
            </a:r>
            <a:r>
              <a:rPr kumimoji="0" lang="de-DE" sz="1600" b="0" i="0" u="none" strike="noStrike" kern="1200" cap="none" spc="0" normalizeH="0" baseline="0" noProof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lt"/>
                <a:cs typeface="+mn-lt"/>
              </a:rPr>
              <a:t>.</a:t>
            </a:r>
            <a:r>
              <a:rPr lang="de-DE" sz="1600">
                <a:solidFill>
                  <a:srgbClr val="003D6A"/>
                </a:solidFill>
                <a:ea typeface="+mn-lt"/>
                <a:cs typeface="+mn-lt"/>
              </a:rPr>
              <a:t>deyhle</a:t>
            </a:r>
            <a:r>
              <a:rPr kumimoji="0" lang="de-DE" sz="1600" b="0" i="0" u="none" strike="noStrike" kern="1200" cap="none" spc="0" normalizeH="0" baseline="0" noProof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lt"/>
                <a:cs typeface="+mn-lt"/>
              </a:rPr>
              <a:t>@de.schunk.com</a:t>
            </a:r>
            <a:endParaRPr lang="de-DE">
              <a:ea typeface="+mn-lt"/>
              <a:cs typeface="+mn-lt"/>
            </a:endParaRPr>
          </a:p>
        </p:txBody>
      </p:sp>
      <p:sp>
        <p:nvSpPr>
          <p:cNvPr id="36" name="Textfeld 35">
            <a:extLst>
              <a:ext uri="{FF2B5EF4-FFF2-40B4-BE49-F238E27FC236}">
                <a16:creationId xmlns:a16="http://schemas.microsoft.com/office/drawing/2014/main" id="{486EBF7E-2FFC-40DC-99BF-5238848937A5}"/>
              </a:ext>
            </a:extLst>
          </p:cNvPr>
          <p:cNvSpPr txBox="1"/>
          <p:nvPr/>
        </p:nvSpPr>
        <p:spPr>
          <a:xfrm>
            <a:off x="2188796" y="3456683"/>
            <a:ext cx="2952616" cy="1485312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ct val="90000"/>
              </a:lnSpc>
              <a:spcBef>
                <a:spcPts val="300"/>
              </a:spcBef>
              <a:buClr>
                <a:srgbClr val="009EE0"/>
              </a:buClr>
            </a:pPr>
            <a:r>
              <a:rPr lang="de-DE" sz="2400">
                <a:solidFill>
                  <a:srgbClr val="003D6A"/>
                </a:solidFill>
              </a:rPr>
              <a:t>Klaus Fein</a:t>
            </a:r>
            <a:endParaRPr kumimoji="0" lang="de-DE" sz="2400" b="0" i="0" u="none" strike="noStrike" kern="1200" cap="none" spc="0" normalizeH="0" baseline="0" noProof="0">
              <a:ln>
                <a:noFill/>
              </a:ln>
              <a:solidFill>
                <a:srgbClr val="003D6A"/>
              </a:solidFill>
              <a:effectLst/>
              <a:uLnTx/>
              <a:uFillTx/>
              <a:ea typeface="+mn-ea"/>
              <a:cs typeface="+mn-cs"/>
            </a:endParaRPr>
          </a:p>
          <a:p>
            <a:pPr marR="0" algn="l" defTabSz="91440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tabLst/>
            </a:pPr>
            <a:r>
              <a:rPr lang="de-DE" sz="1600">
                <a:solidFill>
                  <a:srgbClr val="003D6A"/>
                </a:solidFill>
                <a:ea typeface="+mn-lt"/>
                <a:cs typeface="+mn-lt"/>
              </a:rPr>
              <a:t>+49-7133-103-2520/-2518</a:t>
            </a:r>
            <a:endParaRPr lang="de-DE"/>
          </a:p>
          <a:p>
            <a:pPr marR="0" algn="l" defTabSz="91440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tabLst/>
            </a:pPr>
            <a:r>
              <a:rPr lang="de-DE" sz="1600">
                <a:solidFill>
                  <a:srgbClr val="003D6A"/>
                </a:solidFill>
                <a:ea typeface="+mn-lt"/>
                <a:cs typeface="+mn-lt"/>
              </a:rPr>
              <a:t>klaus.fein</a:t>
            </a:r>
            <a:r>
              <a:rPr kumimoji="0" lang="de-DE" sz="1600" b="0" i="0" u="none" strike="noStrike" kern="1200" cap="none" spc="0" normalizeH="0" baseline="0" noProof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lt"/>
                <a:cs typeface="+mn-lt"/>
              </a:rPr>
              <a:t>@de.schunk.com</a:t>
            </a:r>
            <a:endParaRPr lang="de-DE">
              <a:ea typeface="+mn-lt"/>
              <a:cs typeface="+mn-lt"/>
            </a:endParaRPr>
          </a:p>
        </p:txBody>
      </p:sp>
      <p:sp>
        <p:nvSpPr>
          <p:cNvPr id="39" name="Textfeld 38">
            <a:extLst>
              <a:ext uri="{FF2B5EF4-FFF2-40B4-BE49-F238E27FC236}">
                <a16:creationId xmlns:a16="http://schemas.microsoft.com/office/drawing/2014/main" id="{2A28908B-4195-4E2A-9DA1-3EF7A462B37F}"/>
              </a:ext>
            </a:extLst>
          </p:cNvPr>
          <p:cNvSpPr txBox="1"/>
          <p:nvPr/>
        </p:nvSpPr>
        <p:spPr>
          <a:xfrm>
            <a:off x="2190129" y="5032996"/>
            <a:ext cx="3214121" cy="1485312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ct val="90000"/>
              </a:lnSpc>
              <a:spcBef>
                <a:spcPts val="300"/>
              </a:spcBef>
              <a:buClr>
                <a:srgbClr val="009EE0"/>
              </a:buClr>
            </a:pPr>
            <a:r>
              <a:rPr lang="de-DE" sz="2400">
                <a:solidFill>
                  <a:srgbClr val="003D6A"/>
                </a:solidFill>
              </a:rPr>
              <a:t>Thomas Schinagel</a:t>
            </a:r>
            <a:endParaRPr lang="de-DE" sz="2400" b="0" i="0" u="none" strike="noStrike" kern="1200" cap="none" spc="0" normalizeH="0" baseline="0" noProof="0">
              <a:ln>
                <a:noFill/>
              </a:ln>
              <a:solidFill>
                <a:srgbClr val="003D6A"/>
              </a:solidFill>
              <a:effectLst/>
              <a:uLnTx/>
              <a:uFillTx/>
            </a:endParaRPr>
          </a:p>
          <a:p>
            <a:pPr marR="0" algn="l" defTabSz="91440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tabLst/>
            </a:pPr>
            <a:r>
              <a:rPr lang="de-DE" sz="1600">
                <a:solidFill>
                  <a:srgbClr val="003D6A"/>
                </a:solidFill>
                <a:ea typeface="+mn-lt"/>
                <a:cs typeface="+mn-lt"/>
              </a:rPr>
              <a:t>+49-7133-103-2400</a:t>
            </a:r>
            <a:endParaRPr lang="de-DE"/>
          </a:p>
          <a:p>
            <a:pPr marR="0" algn="l" defTabSz="91440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tabLst/>
            </a:pPr>
            <a:r>
              <a:rPr lang="de-DE" sz="1600">
                <a:solidFill>
                  <a:srgbClr val="003D6A"/>
                </a:solidFill>
                <a:ea typeface="+mn-lt"/>
                <a:cs typeface="+mn-lt"/>
              </a:rPr>
              <a:t>+49-151-12001478</a:t>
            </a:r>
            <a:endParaRPr lang="de-DE"/>
          </a:p>
          <a:p>
            <a:pPr marR="0" algn="l" defTabSz="91440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tabLst/>
            </a:pPr>
            <a:r>
              <a:rPr lang="de-DE" sz="1600">
                <a:solidFill>
                  <a:srgbClr val="003D6A"/>
                </a:solidFill>
                <a:ea typeface="+mn-lt"/>
                <a:cs typeface="+mn-lt"/>
              </a:rPr>
              <a:t>thomas.schinagel</a:t>
            </a:r>
            <a:r>
              <a:rPr kumimoji="0" lang="de-DE" sz="1600" b="0" i="0" u="none" strike="noStrike" kern="1200" cap="none" spc="0" normalizeH="0" baseline="0" noProof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lt"/>
                <a:cs typeface="+mn-lt"/>
              </a:rPr>
              <a:t>@de.schunk.com</a:t>
            </a:r>
            <a:endParaRPr lang="de-DE">
              <a:ea typeface="+mn-lt"/>
              <a:cs typeface="+mn-lt"/>
            </a:endParaRPr>
          </a:p>
        </p:txBody>
      </p:sp>
      <p:sp>
        <p:nvSpPr>
          <p:cNvPr id="44" name="Textfeld 43">
            <a:extLst>
              <a:ext uri="{FF2B5EF4-FFF2-40B4-BE49-F238E27FC236}">
                <a16:creationId xmlns:a16="http://schemas.microsoft.com/office/drawing/2014/main" id="{7B1A441E-2E4B-42B3-B002-82037B27BBF0}"/>
              </a:ext>
            </a:extLst>
          </p:cNvPr>
          <p:cNvSpPr txBox="1"/>
          <p:nvPr/>
        </p:nvSpPr>
        <p:spPr>
          <a:xfrm>
            <a:off x="2191425" y="1880366"/>
            <a:ext cx="3220925" cy="1485312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ct val="90000"/>
              </a:lnSpc>
              <a:spcBef>
                <a:spcPts val="300"/>
              </a:spcBef>
              <a:buClr>
                <a:srgbClr val="009EE0"/>
              </a:buClr>
            </a:pPr>
            <a:r>
              <a:rPr lang="de-DE" sz="2400">
                <a:solidFill>
                  <a:srgbClr val="003D6A"/>
                </a:solidFill>
              </a:rPr>
              <a:t>Gunter Praxmarer</a:t>
            </a:r>
            <a:endParaRPr kumimoji="0" lang="de-DE" sz="2400" b="0" i="0" u="none" strike="noStrike" kern="1200" cap="none" spc="0" normalizeH="0" baseline="0" noProof="0">
              <a:ln>
                <a:noFill/>
              </a:ln>
              <a:solidFill>
                <a:srgbClr val="003D6A"/>
              </a:solidFill>
              <a:effectLst/>
              <a:uLnTx/>
              <a:uFillTx/>
              <a:ea typeface="+mn-ea"/>
              <a:cs typeface="+mn-cs"/>
            </a:endParaRPr>
          </a:p>
          <a:p>
            <a:pPr marR="0" algn="l" defTabSz="91440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tabLst/>
            </a:pPr>
            <a:r>
              <a:rPr lang="de-DE" sz="1600">
                <a:solidFill>
                  <a:srgbClr val="003D6A"/>
                </a:solidFill>
                <a:ea typeface="+mn-lt"/>
                <a:cs typeface="+mn-lt"/>
              </a:rPr>
              <a:t>+49-7133-103-2780/-2836</a:t>
            </a:r>
            <a:endParaRPr lang="de-DE"/>
          </a:p>
          <a:p>
            <a:pPr>
              <a:lnSpc>
                <a:spcPct val="90000"/>
              </a:lnSpc>
              <a:spcBef>
                <a:spcPts val="300"/>
              </a:spcBef>
            </a:pPr>
            <a:r>
              <a:rPr lang="de-DE" sz="1600">
                <a:solidFill>
                  <a:srgbClr val="003D6A"/>
                </a:solidFill>
                <a:ea typeface="+mn-lt"/>
                <a:cs typeface="+mn-lt"/>
              </a:rPr>
              <a:t>+49-171-9794454</a:t>
            </a:r>
            <a:endParaRPr lang="de-DE"/>
          </a:p>
          <a:p>
            <a:pPr marR="0" algn="l" defTabSz="91440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tabLst/>
            </a:pPr>
            <a:r>
              <a:rPr lang="de-DE" sz="1600">
                <a:solidFill>
                  <a:srgbClr val="003D6A"/>
                </a:solidFill>
                <a:ea typeface="+mn-lt"/>
                <a:cs typeface="+mn-lt"/>
              </a:rPr>
              <a:t>gunter</a:t>
            </a:r>
            <a:r>
              <a:rPr kumimoji="0" lang="de-DE" sz="1600" b="0" i="0" u="none" strike="noStrike" kern="1200" cap="none" spc="0" normalizeH="0" baseline="0" noProof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lt"/>
                <a:cs typeface="+mn-lt"/>
              </a:rPr>
              <a:t>.</a:t>
            </a:r>
            <a:r>
              <a:rPr lang="de-DE" sz="1600">
                <a:solidFill>
                  <a:srgbClr val="003D6A"/>
                </a:solidFill>
                <a:ea typeface="+mn-lt"/>
                <a:cs typeface="+mn-lt"/>
              </a:rPr>
              <a:t>praxmarer</a:t>
            </a:r>
            <a:r>
              <a:rPr kumimoji="0" lang="de-DE" sz="1600" b="0" i="0" u="none" strike="noStrike" kern="1200" cap="none" spc="0" normalizeH="0" baseline="0" noProof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lt"/>
                <a:cs typeface="+mn-lt"/>
              </a:rPr>
              <a:t>@de.schunk.com</a:t>
            </a:r>
            <a:endParaRPr lang="de-DE">
              <a:ea typeface="+mn-lt"/>
              <a:cs typeface="+mn-lt"/>
            </a:endParaRPr>
          </a:p>
        </p:txBody>
      </p:sp>
      <p:sp>
        <p:nvSpPr>
          <p:cNvPr id="45" name="Textfeld 44">
            <a:extLst>
              <a:ext uri="{FF2B5EF4-FFF2-40B4-BE49-F238E27FC236}">
                <a16:creationId xmlns:a16="http://schemas.microsoft.com/office/drawing/2014/main" id="{67BF6754-DD5C-42E8-A503-D4D556BB0686}"/>
              </a:ext>
            </a:extLst>
          </p:cNvPr>
          <p:cNvSpPr txBox="1"/>
          <p:nvPr/>
        </p:nvSpPr>
        <p:spPr>
          <a:xfrm>
            <a:off x="8066001" y="3423547"/>
            <a:ext cx="3256119" cy="1485312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ct val="90000"/>
              </a:lnSpc>
              <a:spcBef>
                <a:spcPts val="300"/>
              </a:spcBef>
              <a:buClr>
                <a:srgbClr val="009EE0"/>
              </a:buClr>
            </a:pPr>
            <a:r>
              <a:rPr lang="de-DE" sz="2400">
                <a:solidFill>
                  <a:srgbClr val="003D6A"/>
                </a:solidFill>
              </a:rPr>
              <a:t>Thomas Siemens</a:t>
            </a:r>
            <a:endParaRPr kumimoji="0" lang="de-DE" sz="2400" b="0" i="0" u="none" strike="noStrike" kern="1200" cap="none" spc="0" normalizeH="0" baseline="0" noProof="0">
              <a:ln>
                <a:noFill/>
              </a:ln>
              <a:solidFill>
                <a:srgbClr val="003D6A"/>
              </a:solidFill>
              <a:effectLst/>
              <a:uLnTx/>
              <a:uFillTx/>
              <a:ea typeface="+mn-ea"/>
              <a:cs typeface="+mn-cs"/>
            </a:endParaRPr>
          </a:p>
          <a:p>
            <a:pPr marR="0" algn="l" defTabSz="91440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tabLst/>
            </a:pPr>
            <a:r>
              <a:rPr lang="de-DE" sz="1600">
                <a:solidFill>
                  <a:srgbClr val="003D6A"/>
                </a:solidFill>
                <a:ea typeface="+mn-lt"/>
                <a:cs typeface="+mn-lt"/>
              </a:rPr>
              <a:t>+49-7133-103-3041</a:t>
            </a:r>
            <a:endParaRPr lang="de-DE"/>
          </a:p>
          <a:p>
            <a:pPr marR="0" algn="l" defTabSz="91440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tabLst/>
            </a:pPr>
            <a:r>
              <a:rPr lang="de-DE" sz="1600">
                <a:solidFill>
                  <a:srgbClr val="003D6A"/>
                </a:solidFill>
                <a:ea typeface="+mn-lt"/>
                <a:cs typeface="+mn-lt"/>
              </a:rPr>
              <a:t>thomas.siemens</a:t>
            </a:r>
            <a:r>
              <a:rPr kumimoji="0" lang="de-DE" sz="1600" b="0" i="0" u="none" strike="noStrike" kern="1200" cap="none" spc="0" normalizeH="0" baseline="0" noProof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lt"/>
                <a:cs typeface="+mn-lt"/>
              </a:rPr>
              <a:t>@de.schunk.com</a:t>
            </a:r>
            <a:endParaRPr lang="de-DE">
              <a:ea typeface="+mn-lt"/>
              <a:cs typeface="+mn-lt"/>
            </a:endParaRPr>
          </a:p>
        </p:txBody>
      </p:sp>
      <p:sp>
        <p:nvSpPr>
          <p:cNvPr id="27" name="Textfeld 26">
            <a:extLst>
              <a:ext uri="{FF2B5EF4-FFF2-40B4-BE49-F238E27FC236}">
                <a16:creationId xmlns:a16="http://schemas.microsoft.com/office/drawing/2014/main" id="{A6FAA633-4C3F-CAB0-747E-B6269E56692D}"/>
              </a:ext>
            </a:extLst>
          </p:cNvPr>
          <p:cNvSpPr txBox="1"/>
          <p:nvPr/>
        </p:nvSpPr>
        <p:spPr>
          <a:xfrm>
            <a:off x="8066001" y="5028020"/>
            <a:ext cx="3256119" cy="1485312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ct val="90000"/>
              </a:lnSpc>
              <a:spcBef>
                <a:spcPts val="300"/>
              </a:spcBef>
              <a:buClr>
                <a:srgbClr val="009EE0"/>
              </a:buClr>
            </a:pPr>
            <a:r>
              <a:rPr lang="de-DE" sz="2400">
                <a:solidFill>
                  <a:srgbClr val="003D6A"/>
                </a:solidFill>
              </a:rPr>
              <a:t>Norman Rost</a:t>
            </a:r>
            <a:endParaRPr kumimoji="0" lang="de-DE" sz="2400" b="0" i="0" u="none" strike="noStrike" kern="1200" cap="none" spc="0" normalizeH="0" baseline="0" noProof="0">
              <a:ln>
                <a:noFill/>
              </a:ln>
              <a:solidFill>
                <a:srgbClr val="003D6A"/>
              </a:solidFill>
              <a:effectLst/>
              <a:uLnTx/>
              <a:uFillTx/>
              <a:ea typeface="+mn-ea"/>
              <a:cs typeface="+mn-cs"/>
            </a:endParaRPr>
          </a:p>
          <a:p>
            <a:pPr marR="0" algn="l" defTabSz="91440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tabLst/>
            </a:pPr>
            <a:r>
              <a:rPr lang="de-DE" sz="1600">
                <a:solidFill>
                  <a:srgbClr val="003D6A"/>
                </a:solidFill>
                <a:ea typeface="+mn-lt"/>
                <a:cs typeface="+mn-lt"/>
              </a:rPr>
              <a:t>+49-7133-103-2472</a:t>
            </a:r>
            <a:endParaRPr lang="de-DE"/>
          </a:p>
          <a:p>
            <a:pPr marR="0" algn="l" defTabSz="91440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tabLst/>
            </a:pPr>
            <a:r>
              <a:rPr lang="de-DE" sz="1600">
                <a:solidFill>
                  <a:srgbClr val="003D6A"/>
                </a:solidFill>
                <a:ea typeface="+mn-lt"/>
                <a:cs typeface="+mn-lt"/>
              </a:rPr>
              <a:t>norman.rost</a:t>
            </a:r>
            <a:r>
              <a:rPr kumimoji="0" lang="de-DE" sz="1600" b="0" i="0" u="none" strike="noStrike" kern="1200" cap="none" spc="0" normalizeH="0" baseline="0" noProof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lt"/>
                <a:cs typeface="+mn-lt"/>
              </a:rPr>
              <a:t>@de.schunk.com</a:t>
            </a:r>
            <a:endParaRPr lang="de-DE">
              <a:ea typeface="+mn-lt"/>
              <a:cs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2410670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D95C60-E339-2CD3-65B2-D99908099F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 descr="Ein Bild, das Menschliches Gesicht, Person, Shirt, Kleidung enthält.&#10;&#10;Automatisch generierte Beschreibung">
            <a:extLst>
              <a:ext uri="{FF2B5EF4-FFF2-40B4-BE49-F238E27FC236}">
                <a16:creationId xmlns:a16="http://schemas.microsoft.com/office/drawing/2014/main" id="{1BADC7E8-74F8-E7A1-BD9E-6A18995290B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74" r="13174"/>
          <a:stretch/>
        </p:blipFill>
        <p:spPr>
          <a:xfrm>
            <a:off x="655834" y="1876704"/>
            <a:ext cx="1445230" cy="1418400"/>
          </a:xfrm>
          <a:prstGeom prst="rect">
            <a:avLst/>
          </a:prstGeom>
        </p:spPr>
      </p:pic>
      <p:pic>
        <p:nvPicPr>
          <p:cNvPr id="9" name="Grafik 8" descr="Ein Bild, das Person, Shirt, Menschliches Gesicht, Lächeln enthält.&#10;&#10;Automatisch generierte Beschreibung">
            <a:extLst>
              <a:ext uri="{FF2B5EF4-FFF2-40B4-BE49-F238E27FC236}">
                <a16:creationId xmlns:a16="http://schemas.microsoft.com/office/drawing/2014/main" id="{508D1D91-D5C2-9BF7-6B72-E6F29A1E980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03" r="13003"/>
          <a:stretch/>
        </p:blipFill>
        <p:spPr>
          <a:xfrm>
            <a:off x="6512103" y="1883989"/>
            <a:ext cx="1445230" cy="1410983"/>
          </a:xfrm>
          <a:prstGeom prst="rect">
            <a:avLst/>
          </a:prstGeom>
        </p:spPr>
      </p:pic>
      <p:pic>
        <p:nvPicPr>
          <p:cNvPr id="12" name="Grafik 11" descr="Ein Bild, das Menschliches Gesicht, Person, Kleidung, Shirt enthält.&#10;&#10;Automatisch generierte Beschreibung">
            <a:extLst>
              <a:ext uri="{FF2B5EF4-FFF2-40B4-BE49-F238E27FC236}">
                <a16:creationId xmlns:a16="http://schemas.microsoft.com/office/drawing/2014/main" id="{BD2FF284-BE15-478B-BAA4-5C84557BE21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75" r="7237"/>
          <a:stretch/>
        </p:blipFill>
        <p:spPr>
          <a:xfrm>
            <a:off x="6512103" y="3463022"/>
            <a:ext cx="1445230" cy="1407780"/>
          </a:xfrm>
          <a:prstGeom prst="rect">
            <a:avLst/>
          </a:prstGeom>
        </p:spPr>
      </p:pic>
      <p:pic>
        <p:nvPicPr>
          <p:cNvPr id="15" name="Grafik 14" descr="Ein Bild, das Menschliches Gesicht, Kleidung, Person, Gebäude enthält.&#10;&#10;Automatisch generierte Beschreibung">
            <a:extLst>
              <a:ext uri="{FF2B5EF4-FFF2-40B4-BE49-F238E27FC236}">
                <a16:creationId xmlns:a16="http://schemas.microsoft.com/office/drawing/2014/main" id="{ABA87E8E-3F58-DE41-A84E-F69CE7B74C1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30" t="-15" r="11165" b="15"/>
          <a:stretch/>
        </p:blipFill>
        <p:spPr>
          <a:xfrm>
            <a:off x="655831" y="3463022"/>
            <a:ext cx="1445231" cy="1411442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5A782F08-7928-FF91-D8E2-1EC6E31F98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latin typeface="Fago Pro"/>
              </a:rPr>
              <a:t>Team Produktvertrieb </a:t>
            </a:r>
            <a:br>
              <a:rPr lang="de-DE" dirty="0">
                <a:latin typeface="Fago Pro"/>
              </a:rPr>
            </a:br>
            <a:r>
              <a:rPr lang="de-DE" dirty="0">
                <a:latin typeface="Fago Pro"/>
              </a:rPr>
              <a:t>Sonderbacken</a:t>
            </a:r>
            <a:endParaRPr lang="de-DE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1B63E54B-D05B-300F-7AAB-AE3CC74BA2F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8</a:t>
            </a:fld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81095C65-D613-4D88-57EB-3675C7EF4A2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 vert="horz" lIns="0" tIns="0" rIns="0" bIns="0" rtlCol="0" anchor="t">
            <a:noAutofit/>
          </a:bodyPr>
          <a:lstStyle/>
          <a:p>
            <a:r>
              <a:rPr lang="de-DE">
                <a:latin typeface="Fago Pro"/>
              </a:rPr>
              <a:t>SCHUNK Engineering - </a:t>
            </a:r>
            <a:r>
              <a:rPr lang="de-DE" err="1">
                <a:latin typeface="Fago Pro"/>
              </a:rPr>
              <a:t>Pitchdeck</a:t>
            </a:r>
            <a:endParaRPr lang="de-DE">
              <a:latin typeface="Fago Pro"/>
            </a:endParaRP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19A6A811-BA2F-C62D-15C9-2013780DD942}"/>
              </a:ext>
            </a:extLst>
          </p:cNvPr>
          <p:cNvSpPr txBox="1"/>
          <p:nvPr/>
        </p:nvSpPr>
        <p:spPr>
          <a:xfrm>
            <a:off x="8066002" y="1883989"/>
            <a:ext cx="3177996" cy="1485312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ct val="90000"/>
              </a:lnSpc>
              <a:spcBef>
                <a:spcPts val="300"/>
              </a:spcBef>
              <a:buClr>
                <a:srgbClr val="009EE0"/>
              </a:buClr>
            </a:pPr>
            <a:r>
              <a:rPr lang="de-DE" sz="2400">
                <a:solidFill>
                  <a:srgbClr val="003D6A"/>
                </a:solidFill>
              </a:rPr>
              <a:t>Markus Wimmer</a:t>
            </a:r>
            <a:endParaRPr kumimoji="0" lang="de-DE" sz="2400" b="0" i="0" u="none" strike="noStrike" kern="1200" cap="none" spc="0" normalizeH="0" baseline="0" noProof="0">
              <a:ln>
                <a:noFill/>
              </a:ln>
              <a:solidFill>
                <a:srgbClr val="003D6A"/>
              </a:solidFill>
              <a:effectLst/>
              <a:uLnTx/>
              <a:uFillTx/>
              <a:ea typeface="+mn-ea"/>
              <a:cs typeface="+mn-cs"/>
            </a:endParaRPr>
          </a:p>
          <a:p>
            <a:pPr marR="0" algn="l" defTabSz="91440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tabLst/>
            </a:pPr>
            <a:r>
              <a:rPr lang="de-DE" sz="1600">
                <a:solidFill>
                  <a:srgbClr val="003D6A"/>
                </a:solidFill>
                <a:ea typeface="+mn-lt"/>
                <a:cs typeface="+mn-lt"/>
              </a:rPr>
              <a:t>+49-7133-103-2161</a:t>
            </a:r>
            <a:endParaRPr lang="de-DE"/>
          </a:p>
          <a:p>
            <a:pPr marR="0" algn="l" defTabSz="91440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tabLst/>
            </a:pPr>
            <a:r>
              <a:rPr lang="de-DE" sz="1600">
                <a:solidFill>
                  <a:srgbClr val="003D6A"/>
                </a:solidFill>
                <a:ea typeface="+mn-lt"/>
                <a:cs typeface="+mn-lt"/>
              </a:rPr>
              <a:t>markus</a:t>
            </a:r>
            <a:r>
              <a:rPr kumimoji="0" lang="de-DE" sz="1600" b="0" i="0" u="none" strike="noStrike" kern="1200" cap="none" spc="0" normalizeH="0" baseline="0" noProof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lt"/>
                <a:cs typeface="+mn-lt"/>
              </a:rPr>
              <a:t>.</a:t>
            </a:r>
            <a:r>
              <a:rPr lang="de-DE" sz="1600">
                <a:solidFill>
                  <a:srgbClr val="003D6A"/>
                </a:solidFill>
                <a:ea typeface="+mn-lt"/>
                <a:cs typeface="+mn-lt"/>
              </a:rPr>
              <a:t>wimmer</a:t>
            </a:r>
            <a:r>
              <a:rPr kumimoji="0" lang="de-DE" sz="1600" b="0" i="0" u="none" strike="noStrike" kern="1200" cap="none" spc="0" normalizeH="0" baseline="0" noProof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lt"/>
                <a:cs typeface="+mn-lt"/>
              </a:rPr>
              <a:t>@de.schunk.com</a:t>
            </a:r>
            <a:endParaRPr lang="de-DE">
              <a:ea typeface="+mn-lt"/>
              <a:cs typeface="+mn-lt"/>
            </a:endParaRPr>
          </a:p>
        </p:txBody>
      </p:sp>
      <p:sp>
        <p:nvSpPr>
          <p:cNvPr id="36" name="Textfeld 35">
            <a:extLst>
              <a:ext uri="{FF2B5EF4-FFF2-40B4-BE49-F238E27FC236}">
                <a16:creationId xmlns:a16="http://schemas.microsoft.com/office/drawing/2014/main" id="{B09E870E-B768-5D23-3671-A5DD68F43F2A}"/>
              </a:ext>
            </a:extLst>
          </p:cNvPr>
          <p:cNvSpPr txBox="1"/>
          <p:nvPr/>
        </p:nvSpPr>
        <p:spPr>
          <a:xfrm>
            <a:off x="2188796" y="3456683"/>
            <a:ext cx="2952616" cy="1485312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ct val="90000"/>
              </a:lnSpc>
              <a:spcBef>
                <a:spcPts val="300"/>
              </a:spcBef>
              <a:buClr>
                <a:srgbClr val="009EE0"/>
              </a:buClr>
            </a:pPr>
            <a:r>
              <a:rPr lang="de-DE" sz="2400">
                <a:solidFill>
                  <a:srgbClr val="003D6A"/>
                </a:solidFill>
              </a:rPr>
              <a:t>Isabel Conzatti</a:t>
            </a:r>
            <a:endParaRPr kumimoji="0" lang="de-DE" sz="2400" b="0" i="0" u="none" strike="noStrike" kern="1200" cap="none" spc="0" normalizeH="0" baseline="0" noProof="0">
              <a:ln>
                <a:noFill/>
              </a:ln>
              <a:solidFill>
                <a:srgbClr val="003D6A"/>
              </a:solidFill>
              <a:effectLst/>
              <a:uLnTx/>
              <a:uFillTx/>
              <a:ea typeface="+mn-ea"/>
              <a:cs typeface="+mn-cs"/>
            </a:endParaRPr>
          </a:p>
          <a:p>
            <a:pPr marR="0" algn="l" defTabSz="91440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tabLst/>
            </a:pPr>
            <a:r>
              <a:rPr lang="de-DE" sz="1600">
                <a:solidFill>
                  <a:srgbClr val="003D6A"/>
                </a:solidFill>
                <a:ea typeface="+mn-lt"/>
                <a:cs typeface="+mn-lt"/>
              </a:rPr>
              <a:t>+49-7133-103-2031</a:t>
            </a:r>
            <a:endParaRPr lang="de-DE"/>
          </a:p>
          <a:p>
            <a:pPr marR="0" algn="l" defTabSz="91440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tabLst/>
            </a:pPr>
            <a:r>
              <a:rPr lang="de-DE" sz="1600">
                <a:solidFill>
                  <a:srgbClr val="003D6A"/>
                </a:solidFill>
                <a:ea typeface="+mn-lt"/>
                <a:cs typeface="+mn-lt"/>
              </a:rPr>
              <a:t>+49-151-46265580</a:t>
            </a:r>
            <a:endParaRPr lang="de-DE"/>
          </a:p>
          <a:p>
            <a:pPr marR="0" algn="l" defTabSz="91440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tabLst/>
            </a:pPr>
            <a:r>
              <a:rPr lang="de-DE" sz="1600">
                <a:solidFill>
                  <a:srgbClr val="003D6A"/>
                </a:solidFill>
                <a:ea typeface="+mn-lt"/>
                <a:cs typeface="+mn-lt"/>
              </a:rPr>
              <a:t>isabel.conzatti</a:t>
            </a:r>
            <a:r>
              <a:rPr kumimoji="0" lang="de-DE" sz="1600" b="0" i="0" u="none" strike="noStrike" kern="1200" cap="none" spc="0" normalizeH="0" baseline="0" noProof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lt"/>
                <a:cs typeface="+mn-lt"/>
              </a:rPr>
              <a:t>@de.schunk.com</a:t>
            </a:r>
            <a:endParaRPr lang="de-DE">
              <a:ea typeface="+mn-lt"/>
              <a:cs typeface="+mn-lt"/>
            </a:endParaRPr>
          </a:p>
        </p:txBody>
      </p:sp>
      <p:sp>
        <p:nvSpPr>
          <p:cNvPr id="44" name="Textfeld 43">
            <a:extLst>
              <a:ext uri="{FF2B5EF4-FFF2-40B4-BE49-F238E27FC236}">
                <a16:creationId xmlns:a16="http://schemas.microsoft.com/office/drawing/2014/main" id="{7178CA0C-3B95-50CF-8491-3C0F79FAAD47}"/>
              </a:ext>
            </a:extLst>
          </p:cNvPr>
          <p:cNvSpPr txBox="1"/>
          <p:nvPr/>
        </p:nvSpPr>
        <p:spPr>
          <a:xfrm>
            <a:off x="2191425" y="1880366"/>
            <a:ext cx="2952616" cy="1485312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ct val="90000"/>
              </a:lnSpc>
              <a:spcBef>
                <a:spcPts val="300"/>
              </a:spcBef>
              <a:buClr>
                <a:srgbClr val="009EE0"/>
              </a:buClr>
            </a:pPr>
            <a:r>
              <a:rPr lang="de-DE" sz="2400">
                <a:solidFill>
                  <a:srgbClr val="003D6A"/>
                </a:solidFill>
              </a:rPr>
              <a:t>Fabian Eißele</a:t>
            </a:r>
            <a:endParaRPr lang="de-DE" sz="2400" b="0" i="0" u="none" strike="noStrike" kern="1200" cap="none" spc="0" normalizeH="0" baseline="0" noProof="0">
              <a:ln>
                <a:noFill/>
              </a:ln>
              <a:solidFill>
                <a:srgbClr val="003D6A"/>
              </a:solidFill>
              <a:effectLst/>
              <a:uLnTx/>
              <a:uFillTx/>
            </a:endParaRPr>
          </a:p>
          <a:p>
            <a:pPr marR="0" algn="l" defTabSz="91440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tabLst/>
            </a:pPr>
            <a:r>
              <a:rPr lang="de-DE" sz="1600">
                <a:solidFill>
                  <a:srgbClr val="003D6A"/>
                </a:solidFill>
                <a:ea typeface="+mn-lt"/>
                <a:cs typeface="+mn-lt"/>
              </a:rPr>
              <a:t>+49-7133-103-2951</a:t>
            </a:r>
            <a:endParaRPr lang="de-DE"/>
          </a:p>
          <a:p>
            <a:pPr>
              <a:lnSpc>
                <a:spcPct val="90000"/>
              </a:lnSpc>
              <a:spcBef>
                <a:spcPts val="300"/>
              </a:spcBef>
            </a:pPr>
            <a:r>
              <a:rPr lang="de-DE" sz="1600">
                <a:solidFill>
                  <a:srgbClr val="003D6A"/>
                </a:solidFill>
                <a:ea typeface="+mn-lt"/>
                <a:cs typeface="+mn-lt"/>
              </a:rPr>
              <a:t>+49-160-93146561</a:t>
            </a:r>
            <a:endParaRPr lang="de-DE"/>
          </a:p>
          <a:p>
            <a:pPr marR="0" algn="l" defTabSz="91440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Tx/>
              <a:tabLst/>
            </a:pPr>
            <a:r>
              <a:rPr lang="de-DE" sz="1600">
                <a:solidFill>
                  <a:srgbClr val="003D6A"/>
                </a:solidFill>
                <a:ea typeface="+mn-lt"/>
                <a:cs typeface="+mn-lt"/>
              </a:rPr>
              <a:t>fabian</a:t>
            </a:r>
            <a:r>
              <a:rPr kumimoji="0" lang="de-DE" sz="1600" b="0" i="0" u="none" strike="noStrike" kern="1200" cap="none" spc="0" normalizeH="0" baseline="0" noProof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lt"/>
                <a:cs typeface="+mn-lt"/>
              </a:rPr>
              <a:t>.</a:t>
            </a:r>
            <a:r>
              <a:rPr lang="de-DE" sz="1600">
                <a:solidFill>
                  <a:srgbClr val="003D6A"/>
                </a:solidFill>
                <a:ea typeface="+mn-lt"/>
                <a:cs typeface="+mn-lt"/>
              </a:rPr>
              <a:t>eissele</a:t>
            </a:r>
            <a:r>
              <a:rPr kumimoji="0" lang="de-DE" sz="1600" b="0" i="0" u="none" strike="noStrike" kern="1200" cap="none" spc="0" normalizeH="0" baseline="0" noProof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lt"/>
                <a:cs typeface="+mn-lt"/>
              </a:rPr>
              <a:t>@de.schunk.com</a:t>
            </a:r>
            <a:endParaRPr lang="de-DE">
              <a:ea typeface="+mn-lt"/>
              <a:cs typeface="+mn-lt"/>
            </a:endParaRP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46183D31-5711-99DB-18F5-DEF248E77A5F}"/>
              </a:ext>
            </a:extLst>
          </p:cNvPr>
          <p:cNvSpPr txBox="1"/>
          <p:nvPr/>
        </p:nvSpPr>
        <p:spPr>
          <a:xfrm>
            <a:off x="8066003" y="3461457"/>
            <a:ext cx="3287172" cy="1463848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ct val="90000"/>
              </a:lnSpc>
              <a:spcBef>
                <a:spcPts val="300"/>
              </a:spcBef>
              <a:buClr>
                <a:srgbClr val="009EE0"/>
              </a:buClr>
            </a:pPr>
            <a:r>
              <a:rPr lang="de-DE" sz="2400">
                <a:solidFill>
                  <a:srgbClr val="003D6A"/>
                </a:solidFill>
              </a:rPr>
              <a:t>Mustafa Benali</a:t>
            </a:r>
            <a:endParaRPr lang="de-DE" sz="2400" b="0" i="0" u="none" strike="noStrike" kern="1200" cap="none" spc="0" normalizeH="0" baseline="0" noProof="0">
              <a:ln>
                <a:noFill/>
              </a:ln>
              <a:solidFill>
                <a:srgbClr val="003D6A"/>
              </a:solidFill>
              <a:effectLst/>
              <a:uLnTx/>
              <a:uFillTx/>
            </a:endParaRPr>
          </a:p>
          <a:p>
            <a:pPr marR="0" algn="l" defTabSz="91440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tabLst/>
            </a:pPr>
            <a:r>
              <a:rPr lang="de-DE" sz="1600">
                <a:solidFill>
                  <a:srgbClr val="003D6A"/>
                </a:solidFill>
                <a:ea typeface="+mn-lt"/>
                <a:cs typeface="+mn-lt"/>
              </a:rPr>
              <a:t>+49-7133-103-2224</a:t>
            </a:r>
            <a:endParaRPr lang="de-DE"/>
          </a:p>
          <a:p>
            <a:pPr marR="0" algn="l" defTabSz="91440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tabLst/>
            </a:pPr>
            <a:r>
              <a:rPr lang="de-DE" sz="1600">
                <a:solidFill>
                  <a:srgbClr val="003D6A"/>
                </a:solidFill>
                <a:ea typeface="+mn-lt"/>
                <a:cs typeface="+mn-lt"/>
              </a:rPr>
              <a:t>mustafa.benali</a:t>
            </a:r>
            <a:r>
              <a:rPr kumimoji="0" lang="de-DE" sz="1600" b="0" i="0" u="none" strike="noStrike" kern="1200" cap="none" spc="0" normalizeH="0" baseline="0" noProof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lt"/>
                <a:cs typeface="+mn-lt"/>
              </a:rPr>
              <a:t>@de.schunk.com</a:t>
            </a:r>
            <a:endParaRPr lang="de-DE">
              <a:ea typeface="+mn-lt"/>
              <a:cs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196503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8" name="Gerader Verbinder 37">
            <a:extLst>
              <a:ext uri="{FF2B5EF4-FFF2-40B4-BE49-F238E27FC236}">
                <a16:creationId xmlns:a16="http://schemas.microsoft.com/office/drawing/2014/main" id="{EF95DFF2-9D3E-4F53-942F-B145F8BBF9D3}"/>
              </a:ext>
            </a:extLst>
          </p:cNvPr>
          <p:cNvCxnSpPr>
            <a:cxnSpLocks/>
          </p:cNvCxnSpPr>
          <p:nvPr/>
        </p:nvCxnSpPr>
        <p:spPr>
          <a:xfrm flipH="1">
            <a:off x="-185669" y="3955291"/>
            <a:ext cx="2442773" cy="2235958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Gerader Verbinder 5">
            <a:extLst>
              <a:ext uri="{FF2B5EF4-FFF2-40B4-BE49-F238E27FC236}">
                <a16:creationId xmlns:a16="http://schemas.microsoft.com/office/drawing/2014/main" id="{C01D72E0-4105-4762-A775-C5E4B2FC927D}"/>
              </a:ext>
            </a:extLst>
          </p:cNvPr>
          <p:cNvCxnSpPr>
            <a:cxnSpLocks/>
          </p:cNvCxnSpPr>
          <p:nvPr/>
        </p:nvCxnSpPr>
        <p:spPr>
          <a:xfrm flipV="1">
            <a:off x="3120707" y="2991320"/>
            <a:ext cx="2307162" cy="840383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el 1">
            <a:extLst>
              <a:ext uri="{FF2B5EF4-FFF2-40B4-BE49-F238E27FC236}">
                <a16:creationId xmlns:a16="http://schemas.microsoft.com/office/drawing/2014/main" id="{EEC01A36-7E4C-281A-2478-92512215A5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4" y="666751"/>
            <a:ext cx="9437686" cy="1020318"/>
          </a:xfrm>
        </p:spPr>
        <p:txBody>
          <a:bodyPr/>
          <a:lstStyle/>
          <a:p>
            <a:r>
              <a:rPr lang="de-DE">
                <a:latin typeface="Fago Pro"/>
              </a:rPr>
              <a:t>Individuelle Produkte und Systeme ab Losgröße 1 zu attraktivstem Preis und Lieferzeit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D911F2A9-91EB-2D7A-DAA0-A9791B0B450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F7D4EC-FAF2-48D2-B8E5-457915FC50F3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 panose="02000506040000020004" pitchFamily="50" charset="0"/>
              <a:ea typeface="+mn-ea"/>
              <a:cs typeface="+mn-cs"/>
            </a:endParaRP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F91E9144-D8A7-2533-56F5-DE6900608C8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b="1"/>
              <a:t>SCHUNK Engineering - Konfigurierbare Produkte</a:t>
            </a:r>
          </a:p>
        </p:txBody>
      </p:sp>
      <p:cxnSp>
        <p:nvCxnSpPr>
          <p:cNvPr id="13" name="Gerader Verbinder 12">
            <a:extLst>
              <a:ext uri="{FF2B5EF4-FFF2-40B4-BE49-F238E27FC236}">
                <a16:creationId xmlns:a16="http://schemas.microsoft.com/office/drawing/2014/main" id="{78321A60-8001-4F32-A15A-D784246D888E}"/>
              </a:ext>
            </a:extLst>
          </p:cNvPr>
          <p:cNvCxnSpPr>
            <a:cxnSpLocks/>
          </p:cNvCxnSpPr>
          <p:nvPr/>
        </p:nvCxnSpPr>
        <p:spPr>
          <a:xfrm>
            <a:off x="3120707" y="4039933"/>
            <a:ext cx="1478211" cy="941424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1" name="Gruppieren 30">
            <a:extLst>
              <a:ext uri="{FF2B5EF4-FFF2-40B4-BE49-F238E27FC236}">
                <a16:creationId xmlns:a16="http://schemas.microsoft.com/office/drawing/2014/main" id="{B5DF026D-3E24-44A5-BD1A-8F88D61922CD}"/>
              </a:ext>
            </a:extLst>
          </p:cNvPr>
          <p:cNvGrpSpPr/>
          <p:nvPr/>
        </p:nvGrpSpPr>
        <p:grpSpPr>
          <a:xfrm>
            <a:off x="1793960" y="3322622"/>
            <a:ext cx="1706844" cy="1276538"/>
            <a:chOff x="1793960" y="3322622"/>
            <a:chExt cx="1706844" cy="1276538"/>
          </a:xfrm>
        </p:grpSpPr>
        <p:pic>
          <p:nvPicPr>
            <p:cNvPr id="11" name="Grafik 10">
              <a:extLst>
                <a:ext uri="{FF2B5EF4-FFF2-40B4-BE49-F238E27FC236}">
                  <a16:creationId xmlns:a16="http://schemas.microsoft.com/office/drawing/2014/main" id="{577FBA54-F021-4423-A693-9819ABF02CF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793960" y="3322622"/>
              <a:ext cx="1515885" cy="1276538"/>
            </a:xfrm>
            <a:prstGeom prst="rect">
              <a:avLst/>
            </a:prstGeom>
          </p:spPr>
        </p:pic>
        <p:sp>
          <p:nvSpPr>
            <p:cNvPr id="20" name="Textfeld 19">
              <a:extLst>
                <a:ext uri="{FF2B5EF4-FFF2-40B4-BE49-F238E27FC236}">
                  <a16:creationId xmlns:a16="http://schemas.microsoft.com/office/drawing/2014/main" id="{F3E6740A-71EF-461A-94AD-3A1AFE94D5B0}"/>
                </a:ext>
              </a:extLst>
            </p:cNvPr>
            <p:cNvSpPr txBox="1"/>
            <p:nvPr/>
          </p:nvSpPr>
          <p:spPr>
            <a:xfrm>
              <a:off x="1898340" y="4041566"/>
              <a:ext cx="1602464" cy="28552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0"/>
                </a:spcAft>
                <a:buClr>
                  <a:srgbClr val="009EE0"/>
                </a:buClr>
                <a:buSzTx/>
                <a:buFontTx/>
                <a:buNone/>
                <a:tabLst/>
                <a:defRPr/>
              </a:pPr>
              <a:r>
                <a:rPr kumimoji="0" lang="de-DE" sz="1100" b="0" i="0" u="none" strike="noStrike" kern="1200" cap="none" spc="0" normalizeH="0" baseline="0" noProof="0">
                  <a:ln>
                    <a:noFill/>
                  </a:ln>
                  <a:solidFill>
                    <a:srgbClr val="003D6A"/>
                  </a:solidFill>
                  <a:effectLst/>
                  <a:uLnTx/>
                  <a:uFillTx/>
                  <a:latin typeface="Fago Pro"/>
                  <a:ea typeface="+mn-ea"/>
                  <a:cs typeface="+mn-cs"/>
                </a:rPr>
                <a:t>schunk.com</a:t>
              </a:r>
            </a:p>
          </p:txBody>
        </p:sp>
      </p:grpSp>
      <p:pic>
        <p:nvPicPr>
          <p:cNvPr id="3076" name="Picture 4">
            <a:extLst>
              <a:ext uri="{FF2B5EF4-FFF2-40B4-BE49-F238E27FC236}">
                <a16:creationId xmlns:a16="http://schemas.microsoft.com/office/drawing/2014/main" id="{D55A94FA-3C28-AC5B-A253-CE1F7658016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078" t="-3197" r="36864" b="3197"/>
          <a:stretch/>
        </p:blipFill>
        <p:spPr bwMode="auto">
          <a:xfrm>
            <a:off x="4617633" y="4492038"/>
            <a:ext cx="1946421" cy="2074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easyJAW">
            <a:extLst>
              <a:ext uri="{FF2B5EF4-FFF2-40B4-BE49-F238E27FC236}">
                <a16:creationId xmlns:a16="http://schemas.microsoft.com/office/drawing/2014/main" id="{02DA0A3C-5806-ECC6-F2BC-795ADDBA6C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792" b="91098" l="9850" r="89983">
                        <a14:foregroundMark x1="43072" y1="91098" x2="55426" y2="90504"/>
                        <a14:foregroundMark x1="22037" y1="40950" x2="20868" y2="38872"/>
                        <a14:foregroundMark x1="31553" y1="31157" x2="31553" y2="31157"/>
                        <a14:foregroundMark x1="35893" y1="25519" x2="35893" y2="25519"/>
                        <a14:foregroundMark x1="65776" y1="28190" x2="65776" y2="28190"/>
                        <a14:foregroundMark x1="56093" y1="20772" x2="56093" y2="20772"/>
                        <a14:foregroundMark x1="69449" y1="32047" x2="69449" y2="32047"/>
                        <a14:foregroundMark x1="64107" y1="24926" x2="64107" y2="24926"/>
                        <a14:foregroundMark x1="21369" y1="54896" x2="21369" y2="54896"/>
                        <a14:foregroundMark x1="21369" y1="52819" x2="21369" y2="52819"/>
                        <a14:foregroundMark x1="34057" y1="23442" x2="34057" y2="23442"/>
                        <a14:foregroundMark x1="21703" y1="30267" x2="21703" y2="302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082" y="1758406"/>
            <a:ext cx="3909067" cy="2199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134651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SCHUNK">
      <a:dk1>
        <a:sysClr val="windowText" lastClr="000000"/>
      </a:dk1>
      <a:lt1>
        <a:sysClr val="window" lastClr="FFFFFF"/>
      </a:lt1>
      <a:dk2>
        <a:srgbClr val="003D6A"/>
      </a:dk2>
      <a:lt2>
        <a:srgbClr val="009EE0"/>
      </a:lt2>
      <a:accent1>
        <a:srgbClr val="003D6A"/>
      </a:accent1>
      <a:accent2>
        <a:srgbClr val="009EE0"/>
      </a:accent2>
      <a:accent3>
        <a:srgbClr val="BCCF00"/>
      </a:accent3>
      <a:accent4>
        <a:srgbClr val="D2006F"/>
      </a:accent4>
      <a:accent5>
        <a:srgbClr val="009263"/>
      </a:accent5>
      <a:accent6>
        <a:srgbClr val="D8BA22"/>
      </a:accent6>
      <a:hlink>
        <a:srgbClr val="009EE0"/>
      </a:hlink>
      <a:folHlink>
        <a:srgbClr val="A4A4A4"/>
      </a:folHlink>
    </a:clrScheme>
    <a:fontScheme name="Schunk Fago">
      <a:majorFont>
        <a:latin typeface="Fago Pro"/>
        <a:ea typeface=""/>
        <a:cs typeface=""/>
      </a:majorFont>
      <a:minorFont>
        <a:latin typeface="Fago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lIns="0" tIns="0" rIns="0" bIns="0" rtlCol="0">
        <a:noAutofit/>
      </a:bodyPr>
      <a:lstStyle>
        <a:defPPr marR="0" algn="l" defTabSz="914400" rtl="0" eaLnBrk="1" fontAlgn="auto" latinLnBrk="0" hangingPunct="1">
          <a:lnSpc>
            <a:spcPct val="90000"/>
          </a:lnSpc>
          <a:spcBef>
            <a:spcPts val="300"/>
          </a:spcBef>
          <a:spcAft>
            <a:spcPts val="0"/>
          </a:spcAft>
          <a:buClr>
            <a:srgbClr val="009EE0"/>
          </a:buClr>
          <a:buSzTx/>
          <a:tabLst/>
          <a:defRPr kumimoji="0" sz="2200" b="0" i="0" u="none" strike="noStrike" kern="1200" cap="none" spc="0" normalizeH="0" baseline="0" noProof="0" dirty="0" err="1" smtClean="0">
            <a:ln>
              <a:noFill/>
            </a:ln>
            <a:solidFill>
              <a:srgbClr val="003D6A"/>
            </a:solidFill>
            <a:effectLst/>
            <a:uLnTx/>
            <a:uFillTx/>
            <a:ea typeface="+mn-ea"/>
            <a:cs typeface="+mn-cs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Schunk_PPT-Vorlage" id="{A8C4038B-76C2-4EBC-A343-95BEF1E9D335}" vid="{599FDBFE-3F17-4C71-94E8-AE3D5255641F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1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4062F9B1-9D01-44D9-AD5D-7A3FA5AFE6D1}">
  <we:reference id="ea4a38c2-de38-11e9-a1c6-00155de8db01" version="1.2.0.2" store="EXCatalog" storeType="EXCatalog"/>
  <we:alternateReferences/>
  <we:properties/>
  <we:bindings/>
  <we:snapshot xmlns:r="http://schemas.openxmlformats.org/officeDocument/2006/relationships"/>
</we:webextension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c2d3ed10-cb0a-4b0f-a4f5-8f42e52865dd">
      <UserInfo>
        <DisplayName>Muras, Timo</DisplayName>
        <AccountId>46</AccountId>
        <AccountType/>
      </UserInfo>
      <UserInfo>
        <DisplayName>Hanselmann, Markus</DisplayName>
        <AccountId>47</AccountId>
        <AccountType/>
      </UserInfo>
      <UserInfo>
        <DisplayName>Langer, Lukas</DisplayName>
        <AccountId>69</AccountId>
        <AccountType/>
      </UserInfo>
    </SharedWithUsers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90F4ED7DFB86FA40BE02696CCA90DBC2" ma:contentTypeVersion="6" ma:contentTypeDescription="Ein neues Dokument erstellen." ma:contentTypeScope="" ma:versionID="fa97223ccb325ed110cce73ce6292578">
  <xsd:schema xmlns:xsd="http://www.w3.org/2001/XMLSchema" xmlns:xs="http://www.w3.org/2001/XMLSchema" xmlns:p="http://schemas.microsoft.com/office/2006/metadata/properties" xmlns:ns2="1e615603-9708-4ccc-9aff-6d123bd09acb" xmlns:ns3="c2d3ed10-cb0a-4b0f-a4f5-8f42e52865dd" targetNamespace="http://schemas.microsoft.com/office/2006/metadata/properties" ma:root="true" ma:fieldsID="6858845a8792ffa7e10f7f0d26facab9" ns2:_="" ns3:_="">
    <xsd:import namespace="1e615603-9708-4ccc-9aff-6d123bd09acb"/>
    <xsd:import namespace="c2d3ed10-cb0a-4b0f-a4f5-8f42e52865d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MediaServiceSearchProperties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e615603-9708-4ccc-9aff-6d123bd09ac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1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2d3ed10-cb0a-4b0f-a4f5-8f42e52865dd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Freigegeben für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Freigegeben für -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DCCCA46-6503-496E-AF88-A10B9A9F4427}">
  <ds:schemaRefs>
    <ds:schemaRef ds:uri="http://purl.org/dc/elements/1.1/"/>
    <ds:schemaRef ds:uri="http://schemas.microsoft.com/office/2006/metadata/properties"/>
    <ds:schemaRef ds:uri="http://purl.org/dc/terms/"/>
    <ds:schemaRef ds:uri="1e615603-9708-4ccc-9aff-6d123bd09ac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c2d3ed10-cb0a-4b0f-a4f5-8f42e52865dd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27DB7632-191E-42A4-95E1-F49D464E1F7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C5F91705-5335-452A-82A9-79B85FD3281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e615603-9708-4ccc-9aff-6d123bd09acb"/>
    <ds:schemaRef ds:uri="c2d3ed10-cb0a-4b0f-a4f5-8f42e52865d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Schunk_PPT-Vorlage_neu</Template>
  <TotalTime>0</TotalTime>
  <Words>1701</Words>
  <Application>Microsoft Office PowerPoint</Application>
  <PresentationFormat>Breitbild</PresentationFormat>
  <Paragraphs>522</Paragraphs>
  <Slides>28</Slides>
  <Notes>17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6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28</vt:i4>
      </vt:variant>
    </vt:vector>
  </HeadingPairs>
  <TitlesOfParts>
    <vt:vector size="35" baseType="lpstr">
      <vt:lpstr>Wingdings</vt:lpstr>
      <vt:lpstr>Courier New</vt:lpstr>
      <vt:lpstr>Arial</vt:lpstr>
      <vt:lpstr>Fago Pro</vt:lpstr>
      <vt:lpstr>Symbol</vt:lpstr>
      <vt:lpstr>Calibri</vt:lpstr>
      <vt:lpstr>Office</vt:lpstr>
      <vt:lpstr>SCHUNK Engineering</vt:lpstr>
      <vt:lpstr>SCHUNK Engineering:  kundenspezifische Großprojekte  und Produktkonfigurationen</vt:lpstr>
      <vt:lpstr>Ihre Erfolgsfaktoren: Professionelles Projektmanagement und  höchste Technologie-Kompetenz </vt:lpstr>
      <vt:lpstr>4 Ebenen der Partnerschaft - SCHUNK bietet mehr</vt:lpstr>
      <vt:lpstr>52 Mitarbeiter  - ein Ziel: Ihr Projekt zum Erfolg bringen</vt:lpstr>
      <vt:lpstr>Leitung Produktvertrieb Sonderspanntechnik</vt:lpstr>
      <vt:lpstr>Team Produktvertrieb Sonderdehnspanntechnik</vt:lpstr>
      <vt:lpstr>Team Produktvertrieb  Sonderbacken</vt:lpstr>
      <vt:lpstr>Individuelle Produkte und Systeme ab Losgröße 1 zu attraktivstem Preis und Lieferzeit</vt:lpstr>
      <vt:lpstr>Warum Konfiguration?</vt:lpstr>
      <vt:lpstr>EasyJAW</vt:lpstr>
      <vt:lpstr>Kundenspezifische Komponenten</vt:lpstr>
      <vt:lpstr>Hydraulischer Dehnspanndorn Spannen von Turbinenrotoren </vt:lpstr>
      <vt:lpstr>Hydrodehnspanndorn mit Pendelanschlag Spannen von Rotatorenpaketen </vt:lpstr>
      <vt:lpstr>Hydraulisches Dehnspannfutter Spannen von Rotationsteilen</vt:lpstr>
      <vt:lpstr>Hydraulische Spannvorrichtung  Spannen von Planetenradträger </vt:lpstr>
      <vt:lpstr>Mechanischer Spanndorn Innenspannung von Rotationsteilen</vt:lpstr>
      <vt:lpstr>Mechanisches Spannfutter Außenspannung von Rotationsteilen</vt:lpstr>
      <vt:lpstr>Membranspannfutter für Außenspannung Hochgenaues Spannen von kurzen Werkstücken</vt:lpstr>
      <vt:lpstr>Mikroverstellung Tastschuh für Leimfugenziehklinge</vt:lpstr>
      <vt:lpstr>Harte Pendelbacken für Innenspannung Spannen von Autofelgen zur Drehbearbeitung</vt:lpstr>
      <vt:lpstr>Pendelbacken und Auflagestern Spannen von Schiebermuffen</vt:lpstr>
      <vt:lpstr>Segmentbacken für Außenspannung aus Alu Spannen von Verdichterräder</vt:lpstr>
      <vt:lpstr>Auflagering Zum axialen Anschlagen von Bauteilen am Futter </vt:lpstr>
      <vt:lpstr>Schnellwechselbacken für Außenspannung Spannen von Gehäuseteilen </vt:lpstr>
      <vt:lpstr>Kundenspezifische Anwendung Spannen von Kranhaken</vt:lpstr>
      <vt:lpstr>Sonderspannbacken für Innenspannung Zum Spannen einer Gehäuseabdeckung 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Hier steht der Titel der Präsentation auch zweizeilig</dc:title>
  <dc:creator>Pfeifer, Alexander</dc:creator>
  <cp:lastModifiedBy>Hanselmann, Markus</cp:lastModifiedBy>
  <cp:revision>108</cp:revision>
  <cp:lastPrinted>2022-12-12T08:48:42Z</cp:lastPrinted>
  <dcterms:created xsi:type="dcterms:W3CDTF">2022-07-14T15:38:34Z</dcterms:created>
  <dcterms:modified xsi:type="dcterms:W3CDTF">2024-05-29T05:38:12Z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0x01010090F4ED7DFB86FA40BE02696CCA90DBC2</vt:lpwstr>
  </property>
  <property fmtid="{D5CDD505-2E9C-101B-9397-08002B2CF9AE}" pid="3" name="xd_ProgID">
    <vt:lpwstr/>
  </property>
  <property fmtid="{D5CDD505-2E9C-101B-9397-08002B2CF9AE}" pid="4" name="ComplianceAssetId">
    <vt:lpwstr/>
  </property>
  <property fmtid="{D5CDD505-2E9C-101B-9397-08002B2CF9AE}" pid="5" name="TemplateUrl">
    <vt:lpwstr/>
  </property>
  <property fmtid="{D5CDD505-2E9C-101B-9397-08002B2CF9AE}" pid="6" name="_ExtendedDescription">
    <vt:lpwstr/>
  </property>
  <property fmtid="{D5CDD505-2E9C-101B-9397-08002B2CF9AE}" pid="7" name="TriggerFlowInfo">
    <vt:lpwstr/>
  </property>
  <property fmtid="{D5CDD505-2E9C-101B-9397-08002B2CF9AE}" pid="8" name="xd_Signature">
    <vt:lpwstr/>
  </property>
  <property fmtid="{D5CDD505-2E9C-101B-9397-08002B2CF9AE}" pid="9" name="MediaServiceImageTags">
    <vt:lpwstr/>
  </property>
</Properties>
</file>