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4"/>
    <p:sldMasterId id="2147483714" r:id="rId5"/>
    <p:sldMasterId id="2147483728" r:id="rId6"/>
  </p:sldMasterIdLst>
  <p:notesMasterIdLst>
    <p:notesMasterId r:id="rId17"/>
  </p:notesMasterIdLst>
  <p:sldIdLst>
    <p:sldId id="6125" r:id="rId7"/>
    <p:sldId id="6114" r:id="rId8"/>
    <p:sldId id="6115" r:id="rId9"/>
    <p:sldId id="6116" r:id="rId10"/>
    <p:sldId id="6117" r:id="rId11"/>
    <p:sldId id="6118" r:id="rId12"/>
    <p:sldId id="6119" r:id="rId13"/>
    <p:sldId id="6121" r:id="rId14"/>
    <p:sldId id="6123" r:id="rId15"/>
    <p:sldId id="6124" r:id="rId16"/>
  </p:sldIdLst>
  <p:sldSz cx="12192000" cy="6858000"/>
  <p:notesSz cx="6797675" cy="9926638"/>
  <p:embeddedFontLst>
    <p:embeddedFont>
      <p:font typeface="Fago Pro" panose="02000506040000020004" pitchFamily="2" charset="0"/>
      <p:regular r:id="rId18"/>
      <p:bold r:id="rId19"/>
      <p:italic r:id="rId20"/>
      <p:boldItalic r:id="rId21"/>
    </p:embeddedFont>
    <p:embeddedFont>
      <p:font typeface="SCHUNK FagoPro-Bold" panose="020B0604020202020204" charset="0"/>
      <p:bold r:id="rId22"/>
    </p:embeddedFont>
  </p:embeddedFontLst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E4F5A8C-FF41-4255-8E4B-3DC145593C9A}">
          <p14:sldIdLst>
            <p14:sldId id="6125"/>
            <p14:sldId id="6114"/>
            <p14:sldId id="6115"/>
            <p14:sldId id="6116"/>
            <p14:sldId id="6117"/>
            <p14:sldId id="6118"/>
            <p14:sldId id="6119"/>
            <p14:sldId id="6121"/>
            <p14:sldId id="6123"/>
            <p14:sldId id="6124"/>
          </p14:sldIdLst>
        </p14:section>
      </p14:sectionLst>
    </p:ex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86308-7C13-B530-4FE1-5334679FD4D4}" name="Bayer, Jessica" initials="BJ" userId="S::Jessica.bayer@de.schunk.com::60eb0d35-76d2-44b9-a667-3e10290aa382" providerId="AD"/>
  <p188:author id="{ED18CE20-12A5-23F1-5936-81337E002DAE}" name="Ketterer, Johannes" initials="KJ" userId="S::Johannes.Ketterer@de.schunk.com::6e3df7d2-5224-43b4-a269-31096ae0e7ac" providerId="AD"/>
  <p188:author id="{CE5BC175-C0BC-CDB8-026A-56B3A7F1CDBC}" name="Engelhardt, Stefan" initials="ES" userId="S::Stefan.Engelhardt@de.schunk.com::2dbd0d84-4ea9-4b56-a3a3-23e44cab6195" providerId="AD"/>
  <p188:author id="{7523F09D-D6AB-8A43-2808-22059C2B3509}" name="Melgar, Rene" initials="MR" userId="S::rene.melgar@de.schunk.com::c96c5290-5058-46cd-9275-2bcdde075ce9" providerId="AD"/>
  <p188:author id="{CC60F3A2-7FD3-1F10-E18E-5E961D8C86CE}" name="Hesse, Sebastian" initials="HS" userId="S::Sebastian.Hesse@de.schunk.com::5bf92ae8-7551-4721-9889-12d7fb763ce4" providerId="AD"/>
  <p188:author id="{1AAD7FA6-034C-DC12-3A4E-70A440D25D2C}" name="Repplinger, Jan" initials="RJ" userId="S::Jan.Repplinger@de.schunk.com::a355a8b5-a30a-4862-8a19-b2f7cc5f8b7f" providerId="AD"/>
  <p188:author id="{695E98F9-9C6D-BAE6-09C2-13F20FDE7950}" name="Jung, Anna" initials="JA" userId="S::anna.jung@de.schunk.com::bfb19f9a-8068-4845-a562-70cc69ff82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pplinger, Jan" initials="RJ" lastIdx="10" clrIdx="6">
    <p:extLst>
      <p:ext uri="{19B8F6BF-5375-455C-9EA6-DF929625EA0E}">
        <p15:presenceInfo xmlns:p15="http://schemas.microsoft.com/office/powerpoint/2012/main" userId="S::Jan.Repplinger@de.schunk.com::a355a8b5-a30a-4862-8a19-b2f7cc5f8b7f" providerId="AD"/>
      </p:ext>
    </p:extLst>
  </p:cmAuthor>
  <p:cmAuthor id="1" name="Ketterer, Johannes" initials="KJ" lastIdx="77" clrIdx="0">
    <p:extLst>
      <p:ext uri="{19B8F6BF-5375-455C-9EA6-DF929625EA0E}">
        <p15:presenceInfo xmlns:p15="http://schemas.microsoft.com/office/powerpoint/2012/main" userId="S::johannes.ketterer@de.schunk.com::6e3df7d2-5224-43b4-a269-31096ae0e7ac" providerId="AD"/>
      </p:ext>
    </p:extLst>
  </p:cmAuthor>
  <p:cmAuthor id="8" name="Oliver Sommer" initials="OS" lastIdx="1" clrIdx="7">
    <p:extLst>
      <p:ext uri="{19B8F6BF-5375-455C-9EA6-DF929625EA0E}">
        <p15:presenceInfo xmlns:p15="http://schemas.microsoft.com/office/powerpoint/2012/main" userId="S::oliver.sommer@j-k.de::2c9ed4fa-b856-4a6b-88ea-d7d955b723d1" providerId="AD"/>
      </p:ext>
    </p:extLst>
  </p:cmAuthor>
  <p:cmAuthor id="2" name="Ehmer, Jochen" initials="EJ" lastIdx="9" clrIdx="1">
    <p:extLst>
      <p:ext uri="{19B8F6BF-5375-455C-9EA6-DF929625EA0E}">
        <p15:presenceInfo xmlns:p15="http://schemas.microsoft.com/office/powerpoint/2012/main" userId="S::jochen.ehmer@de.schunk.com::3f7c077e-d3c3-4367-8123-707d0c402b35" providerId="AD"/>
      </p:ext>
    </p:extLst>
  </p:cmAuthor>
  <p:cmAuthor id="9" name="Melgar, Rene" initials="MR" lastIdx="2" clrIdx="8">
    <p:extLst>
      <p:ext uri="{19B8F6BF-5375-455C-9EA6-DF929625EA0E}">
        <p15:presenceInfo xmlns:p15="http://schemas.microsoft.com/office/powerpoint/2012/main" userId="S::rene.melgar@de.schunk.com::c96c5290-5058-46cd-9275-2bcdde075ce9" providerId="AD"/>
      </p:ext>
    </p:extLst>
  </p:cmAuthor>
  <p:cmAuthor id="3" name="Dickertmann, Harald" initials="DH" lastIdx="51" clrIdx="2">
    <p:extLst>
      <p:ext uri="{19B8F6BF-5375-455C-9EA6-DF929625EA0E}">
        <p15:presenceInfo xmlns:p15="http://schemas.microsoft.com/office/powerpoint/2012/main" userId="S::harald.dickertmann@de.schunk.com::341a0aad-4609-4c00-a42e-be1c66acef38" providerId="AD"/>
      </p:ext>
    </p:extLst>
  </p:cmAuthor>
  <p:cmAuthor id="4" name="Hesse, Sebastian" initials="HS" lastIdx="17" clrIdx="3">
    <p:extLst>
      <p:ext uri="{19B8F6BF-5375-455C-9EA6-DF929625EA0E}">
        <p15:presenceInfo xmlns:p15="http://schemas.microsoft.com/office/powerpoint/2012/main" userId="S::Sebastian.Hesse@de.schunk.com::5bf92ae8-7551-4721-9889-12d7fb763ce4" providerId="AD"/>
      </p:ext>
    </p:extLst>
  </p:cmAuthor>
  <p:cmAuthor id="5" name="Stärr, Kristin" initials="SK" lastIdx="31" clrIdx="4">
    <p:extLst>
      <p:ext uri="{19B8F6BF-5375-455C-9EA6-DF929625EA0E}">
        <p15:presenceInfo xmlns:p15="http://schemas.microsoft.com/office/powerpoint/2012/main" userId="S::kristin.staerr@de.schunk.com::adff096e-0764-4468-8468-6d13143d92e3" providerId="AD"/>
      </p:ext>
    </p:extLst>
  </p:cmAuthor>
  <p:cmAuthor id="6" name="Letsch, Ulrike" initials="LU" lastIdx="8" clrIdx="5">
    <p:extLst>
      <p:ext uri="{19B8F6BF-5375-455C-9EA6-DF929625EA0E}">
        <p15:presenceInfo xmlns:p15="http://schemas.microsoft.com/office/powerpoint/2012/main" userId="S::ulrike.letsch@de.schunk.com::9f982dfa-fce3-4722-8c53-1b85b0886f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9EE0"/>
    <a:srgbClr val="003E6B"/>
    <a:srgbClr val="BCCF00"/>
    <a:srgbClr val="A6CF2C"/>
    <a:srgbClr val="F2F2F2"/>
    <a:srgbClr val="E6E6E6"/>
    <a:srgbClr val="1F517E"/>
    <a:srgbClr val="336592"/>
    <a:srgbClr val="295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B4EF7-BF8C-91D3-86C4-D679F622B895}" v="1" dt="2024-02-09T09:36:57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516"/>
      </p:cViewPr>
      <p:guideLst>
        <p:guide pos="3863"/>
        <p:guide orient="horz" pos="21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SCHUNK FagoPro-Bold" panose="020B0504030101020102" pitchFamily="34" charset="77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SCHUNK FagoPro-Bold" panose="020B0504030101020102" pitchFamily="34" charset="77"/>
              </a:defRPr>
            </a:lvl1pPr>
          </a:lstStyle>
          <a:p>
            <a:fld id="{5D5A5C0A-0C40-1E47-B9BB-AA8551B0F628}" type="datetimeFigureOut">
              <a:rPr lang="de-DE" smtClean="0"/>
              <a:pPr/>
              <a:t>05.04.2024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SCHUNK FagoPro-Bold" panose="020B0504030101020102" pitchFamily="34" charset="77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SCHUNK FagoPro-Bold" panose="020B0504030101020102" pitchFamily="34" charset="77"/>
              </a:defRPr>
            </a:lvl1pPr>
          </a:lstStyle>
          <a:p>
            <a:fld id="{3A53E0A1-1361-1040-B435-7DF73DCD13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57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SCHUNK FagoPro-Bold" panose="020B0504030101020102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7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6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834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881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fik 6">
            <a:extLst>
              <a:ext uri="{FF2B5EF4-FFF2-40B4-BE49-F238E27FC236}">
                <a16:creationId xmlns:a16="http://schemas.microsoft.com/office/drawing/2014/main" id="{DABF7BEE-1437-42BE-6AA7-85E1C62B07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22316" y="6103924"/>
            <a:ext cx="2628000" cy="161798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FFFA5D9B-CF08-FFE5-7583-C6AEF9836270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98A45B28-02EB-4FCD-2E73-3C42E2C6567A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6F72D00-45D2-A66D-3089-709AF534AF03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chemeClr val="tx1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7BFF3BC-7063-82EE-109C-533C973DA95A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chemeClr val="tx1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C7BDDD8-145F-4E81-BD4F-29613A0AB0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E365D79B-7234-204F-D13E-5F8A519E53C4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71F04D3-77C4-304A-C787-471E05A7F1FD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A0806AF-E99B-8A54-F6F5-054265B2C94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94D5D9E-A078-8613-26FB-9B2FAD7B8AFF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DFDD1F52-E8F2-63EF-1A4E-C22A725B3735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87433D65-9667-88BA-7DB6-AFF6CAA3A3BB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E86A8785-60C5-B121-474E-0B8EB761E161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588637DE-B761-33BC-DE2A-20A717841087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EF0544E5-BA7A-9E71-BF69-EEED41AA22BC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CC2C5276-BB1E-7150-3D13-DF1B6576CF86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5FD8C70-D0C6-80F5-681B-BDA98D074619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126FB0CA-51BA-F58D-FB50-7BFFEAB873B5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31F006CA-3587-4B8D-26F1-70C2D2BF4E64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101DA007-751A-6D01-3147-5744EF34FD69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709C0E14-B249-A099-8F52-33EBAF2DD66E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7A79475-6BA8-CE55-00F4-F577E346F0CE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1E880B-2244-9B27-CC03-FFD21FD8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B059FE-1321-F278-91EE-D6369F17C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Grafik 6">
            <a:extLst>
              <a:ext uri="{FF2B5EF4-FFF2-40B4-BE49-F238E27FC236}">
                <a16:creationId xmlns:a16="http://schemas.microsoft.com/office/drawing/2014/main" id="{5E291E52-74C6-688F-B0B9-EFD07428DF22}"/>
              </a:ext>
            </a:extLst>
          </p:cNvPr>
          <p:cNvSpPr/>
          <p:nvPr userDrawn="1"/>
        </p:nvSpPr>
        <p:spPr>
          <a:xfrm>
            <a:off x="-1776990" y="1940915"/>
            <a:ext cx="14548110" cy="4332886"/>
          </a:xfrm>
          <a:custGeom>
            <a:avLst/>
            <a:gdLst>
              <a:gd name="connsiteX0" fmla="*/ 5562746 w 12190552"/>
              <a:gd name="connsiteY0" fmla="*/ 3630732 h 3630731"/>
              <a:gd name="connsiteX1" fmla="*/ 0 w 12190552"/>
              <a:gd name="connsiteY1" fmla="*/ 3630732 h 3630731"/>
              <a:gd name="connsiteX2" fmla="*/ 0 w 12190552"/>
              <a:gd name="connsiteY2" fmla="*/ 2211407 h 3630731"/>
              <a:gd name="connsiteX3" fmla="*/ 5208241 w 12190552"/>
              <a:gd name="connsiteY3" fmla="*/ 2211407 h 3630731"/>
              <a:gd name="connsiteX4" fmla="*/ 9359028 w 12190552"/>
              <a:gd name="connsiteY4" fmla="*/ 0 h 3630731"/>
              <a:gd name="connsiteX5" fmla="*/ 12190552 w 12190552"/>
              <a:gd name="connsiteY5" fmla="*/ 0 h 3630731"/>
              <a:gd name="connsiteX6" fmla="*/ 12190552 w 12190552"/>
              <a:gd name="connsiteY6" fmla="*/ 1419325 h 3630731"/>
              <a:gd name="connsiteX7" fmla="*/ 9713490 w 12190552"/>
              <a:gd name="connsiteY7" fmla="*/ 1419325 h 36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552" h="3630731">
                <a:moveTo>
                  <a:pt x="5562746" y="3630732"/>
                </a:moveTo>
                <a:lnTo>
                  <a:pt x="0" y="3630732"/>
                </a:lnTo>
                <a:lnTo>
                  <a:pt x="0" y="2211407"/>
                </a:lnTo>
                <a:lnTo>
                  <a:pt x="5208241" y="2211407"/>
                </a:lnTo>
                <a:lnTo>
                  <a:pt x="9359028" y="0"/>
                </a:lnTo>
                <a:lnTo>
                  <a:pt x="12190552" y="0"/>
                </a:lnTo>
                <a:lnTo>
                  <a:pt x="12190552" y="1419325"/>
                </a:lnTo>
                <a:lnTo>
                  <a:pt x="9713490" y="1419325"/>
                </a:lnTo>
                <a:close/>
              </a:path>
            </a:pathLst>
          </a:custGeom>
          <a:solidFill>
            <a:schemeClr val="tx2"/>
          </a:solidFill>
          <a:ln w="1419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D533CC-A369-FCE6-D143-9E2CF9C30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6" name="Textplatzhalter 22">
            <a:extLst>
              <a:ext uri="{FF2B5EF4-FFF2-40B4-BE49-F238E27FC236}">
                <a16:creationId xmlns:a16="http://schemas.microsoft.com/office/drawing/2014/main" id="{EE671A8D-5EE1-2197-549D-5142B633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112581"/>
            <a:ext cx="3853225" cy="2264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9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0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2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0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9160"/>
            <a:ext cx="12192000" cy="999067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6007813"/>
            <a:ext cx="12191595" cy="85018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904009" y="6248693"/>
            <a:ext cx="6719304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endParaRPr lang="de-DE" sz="1467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79400" y="213785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79400" y="1483785"/>
            <a:ext cx="10515600" cy="380576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92200" y="6318253"/>
            <a:ext cx="4588933" cy="3661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TENDO E contour – Matthias Brenner</a:t>
            </a:r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69901" y="6341840"/>
            <a:ext cx="734271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fld id="{D42D1118-0BEA-4219-AAE0-0D1ADB44C724}" type="slidenum">
              <a:rPr lang="de-DE" sz="1467" smtClean="0">
                <a:solidFill>
                  <a:schemeClr val="bg1"/>
                </a:solidFill>
              </a:rPr>
              <a:t>‹Nr.›</a:t>
            </a:fld>
            <a:endParaRPr lang="de-DE" sz="1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4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137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689" r:id="rId4"/>
    <p:sldLayoutId id="2147483690" r:id="rId5"/>
    <p:sldLayoutId id="2147483691" r:id="rId6"/>
    <p:sldLayoutId id="2147483692" r:id="rId7"/>
    <p:sldLayoutId id="214748372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415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12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415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81"/>
            <a:ext cx="3853225" cy="2264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Grafik 6">
            <a:extLst>
              <a:ext uri="{FF2B5EF4-FFF2-40B4-BE49-F238E27FC236}">
                <a16:creationId xmlns:a16="http://schemas.microsoft.com/office/drawing/2014/main" id="{E719ACEE-0B87-0302-B53B-978F049DD176}"/>
              </a:ext>
            </a:extLst>
          </p:cNvPr>
          <p:cNvSpPr/>
          <p:nvPr userDrawn="1"/>
        </p:nvSpPr>
        <p:spPr>
          <a:xfrm>
            <a:off x="-1776990" y="1940915"/>
            <a:ext cx="14548110" cy="4332886"/>
          </a:xfrm>
          <a:custGeom>
            <a:avLst/>
            <a:gdLst>
              <a:gd name="connsiteX0" fmla="*/ 5562746 w 12190552"/>
              <a:gd name="connsiteY0" fmla="*/ 3630732 h 3630731"/>
              <a:gd name="connsiteX1" fmla="*/ 0 w 12190552"/>
              <a:gd name="connsiteY1" fmla="*/ 3630732 h 3630731"/>
              <a:gd name="connsiteX2" fmla="*/ 0 w 12190552"/>
              <a:gd name="connsiteY2" fmla="*/ 2211407 h 3630731"/>
              <a:gd name="connsiteX3" fmla="*/ 5208241 w 12190552"/>
              <a:gd name="connsiteY3" fmla="*/ 2211407 h 3630731"/>
              <a:gd name="connsiteX4" fmla="*/ 9359028 w 12190552"/>
              <a:gd name="connsiteY4" fmla="*/ 0 h 3630731"/>
              <a:gd name="connsiteX5" fmla="*/ 12190552 w 12190552"/>
              <a:gd name="connsiteY5" fmla="*/ 0 h 3630731"/>
              <a:gd name="connsiteX6" fmla="*/ 12190552 w 12190552"/>
              <a:gd name="connsiteY6" fmla="*/ 1419325 h 3630731"/>
              <a:gd name="connsiteX7" fmla="*/ 9713490 w 12190552"/>
              <a:gd name="connsiteY7" fmla="*/ 1419325 h 36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552" h="3630731">
                <a:moveTo>
                  <a:pt x="5562746" y="3630732"/>
                </a:moveTo>
                <a:lnTo>
                  <a:pt x="0" y="3630732"/>
                </a:lnTo>
                <a:lnTo>
                  <a:pt x="0" y="2211407"/>
                </a:lnTo>
                <a:lnTo>
                  <a:pt x="5208241" y="2211407"/>
                </a:lnTo>
                <a:lnTo>
                  <a:pt x="9359028" y="0"/>
                </a:lnTo>
                <a:lnTo>
                  <a:pt x="12190552" y="0"/>
                </a:lnTo>
                <a:lnTo>
                  <a:pt x="12190552" y="1419325"/>
                </a:lnTo>
                <a:lnTo>
                  <a:pt x="9713490" y="1419325"/>
                </a:lnTo>
                <a:close/>
              </a:path>
            </a:pathLst>
          </a:custGeom>
          <a:solidFill>
            <a:schemeClr val="tx2"/>
          </a:solidFill>
          <a:ln w="1419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ago Pro" panose="02000506040000020004" pitchFamily="50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84DEFB-5D68-2F0F-0B8D-39852EE50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8327"/>
      </p:ext>
    </p:extLst>
  </p:cSld>
  <p:clrMap bg1="dk1" tx1="lt1" bg2="dk2" tx2="lt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415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TcyJfyrPs?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hTcyJfyrPs?feature=oembed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&#8203;e-mobility@de.schunk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9E889-3A50-1F60-0567-A9FA35BF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4743766" cy="1020318"/>
          </a:xfrm>
        </p:spPr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</a:t>
            </a:r>
            <a:br>
              <a:rPr lang="de-DE" dirty="0"/>
            </a:br>
            <a:r>
              <a:rPr lang="de-DE" dirty="0"/>
              <a:t>RCG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A95840-D304-01BE-6814-B5FE2EBBE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308911-5C7F-E600-8C03-029050FB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57401"/>
            <a:ext cx="3853225" cy="21412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for handling battery cells with Ø 46 mm</a:t>
            </a:r>
            <a:endParaRPr lang="de-DE" dirty="0"/>
          </a:p>
        </p:txBody>
      </p:sp>
      <p:pic>
        <p:nvPicPr>
          <p:cNvPr id="5" name="Grafik 4" descr="Ein Bild, das Zylinder, medizinische Ausrüstung enthält.&#10;&#10;Automatisch generierte Beschreibung">
            <a:extLst>
              <a:ext uri="{FF2B5EF4-FFF2-40B4-BE49-F238E27FC236}">
                <a16:creationId xmlns:a16="http://schemas.microsoft.com/office/drawing/2014/main" id="{6223F397-9F2C-2DDF-F77A-55C07729B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993" y="0"/>
            <a:ext cx="6053915" cy="6381186"/>
          </a:xfrm>
          <a:prstGeom prst="rect">
            <a:avLst/>
          </a:prstGeom>
          <a:effectLst>
            <a:outerShdw blurRad="241300" dist="190500" dir="2700000" sx="102000" sy="102000" algn="tl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93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A54AC1-6FA1-5EE6-A503-82468DB876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84925"/>
            <a:ext cx="61277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16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60AD3BD-3160-C62A-A99F-CC029DE1FDDC}"/>
              </a:ext>
            </a:extLst>
          </p:cNvPr>
          <p:cNvSpPr/>
          <p:nvPr/>
        </p:nvSpPr>
        <p:spPr>
          <a:xfrm>
            <a:off x="6596059" y="1687071"/>
            <a:ext cx="5260978" cy="4586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27EEE11-F9FC-4E91-BE6F-4049214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of round battery cells</a:t>
            </a:r>
            <a:endParaRPr lang="de-DE" b="0" dirty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3BFE4A2D-D368-472C-8DD0-EBC0A0CC98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21E24C-A557-4EE9-8A77-8EC4084E41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20F8020-14BD-47CD-B3D2-666A5CD7FFB1}"/>
              </a:ext>
            </a:extLst>
          </p:cNvPr>
          <p:cNvSpPr txBox="1"/>
          <p:nvPr/>
        </p:nvSpPr>
        <p:spPr>
          <a:xfrm>
            <a:off x="6823615" y="1967670"/>
            <a:ext cx="4507325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3D6A"/>
                </a:solidFill>
              </a:rPr>
              <a:t>Handling of individual </a:t>
            </a:r>
            <a:r>
              <a:rPr lang="en-US" sz="1600" dirty="0">
                <a:solidFill>
                  <a:srgbClr val="009EE0"/>
                </a:solidFill>
              </a:rPr>
              <a:t>round cells Ø46 mm </a:t>
            </a:r>
            <a:r>
              <a:rPr lang="en-US" sz="1600" dirty="0">
                <a:solidFill>
                  <a:srgbClr val="003D6A"/>
                </a:solidFill>
              </a:rPr>
              <a:t>in all common formats</a:t>
            </a:r>
            <a:endParaRPr lang="de-DE" sz="1600" dirty="0">
              <a:solidFill>
                <a:srgbClr val="003D6A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9EE0"/>
                </a:solidFill>
              </a:rPr>
              <a:t>Compact </a:t>
            </a:r>
            <a:r>
              <a:rPr lang="de-DE" sz="1600" dirty="0" err="1">
                <a:solidFill>
                  <a:srgbClr val="009EE0"/>
                </a:solidFill>
              </a:rPr>
              <a:t>dimensions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the </a:t>
            </a:r>
            <a:r>
              <a:rPr lang="de-DE" sz="1600" dirty="0" err="1">
                <a:solidFill>
                  <a:srgbClr val="003D6A"/>
                </a:solidFill>
              </a:rPr>
              <a:t>single</a:t>
            </a:r>
            <a:r>
              <a:rPr lang="de-DE" sz="1600" dirty="0">
                <a:solidFill>
                  <a:srgbClr val="003D6A"/>
                </a:solidFill>
              </a:rPr>
              <a:t> gripper </a:t>
            </a:r>
            <a:r>
              <a:rPr lang="de-DE" sz="1600" dirty="0" err="1">
                <a:solidFill>
                  <a:srgbClr val="003D6A"/>
                </a:solidFill>
              </a:rPr>
              <a:t>ensures</a:t>
            </a:r>
            <a:r>
              <a:rPr lang="de-DE" sz="1600" dirty="0">
                <a:solidFill>
                  <a:srgbClr val="003D6A"/>
                </a:solidFill>
              </a:rPr>
              <a:t> maximum </a:t>
            </a:r>
            <a:r>
              <a:rPr lang="de-DE" sz="1600" dirty="0" err="1">
                <a:solidFill>
                  <a:srgbClr val="003D6A"/>
                </a:solidFill>
              </a:rPr>
              <a:t>packing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density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battery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cells</a:t>
            </a:r>
            <a:endParaRPr lang="de-DE" sz="1600" dirty="0">
              <a:solidFill>
                <a:srgbClr val="003D6A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EE0"/>
                </a:solidFill>
              </a:rPr>
              <a:t>Process reliability </a:t>
            </a:r>
            <a:r>
              <a:rPr lang="en-US" sz="1600" dirty="0">
                <a:solidFill>
                  <a:srgbClr val="003D6A"/>
                </a:solidFill>
              </a:rPr>
              <a:t>through sensory workpiece and status detection</a:t>
            </a:r>
          </a:p>
          <a:p>
            <a:pPr marL="342900" indent="-342900"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EE0"/>
                </a:solidFill>
              </a:rPr>
              <a:t>Multiple gripper units </a:t>
            </a:r>
            <a:r>
              <a:rPr lang="en-US" sz="1600" dirty="0">
                <a:solidFill>
                  <a:srgbClr val="003D6A"/>
                </a:solidFill>
              </a:rPr>
              <a:t>can be configured from a combination of several round cell grippers for specific processes</a:t>
            </a:r>
            <a:endParaRPr lang="de-DE" sz="1600" dirty="0">
              <a:solidFill>
                <a:srgbClr val="003D6A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E3270DC-7720-7D1E-304D-2324069EC068}"/>
              </a:ext>
            </a:extLst>
          </p:cNvPr>
          <p:cNvSpPr txBox="1"/>
          <p:nvPr/>
        </p:nvSpPr>
        <p:spPr>
          <a:xfrm>
            <a:off x="658815" y="4599249"/>
            <a:ext cx="5260978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SzPct val="100000"/>
            </a:pPr>
            <a:r>
              <a:rPr lang="de-DE" b="1" dirty="0">
                <a:solidFill>
                  <a:srgbClr val="003D6A"/>
                </a:solidFill>
              </a:rPr>
              <a:t>Technical </a:t>
            </a:r>
            <a:r>
              <a:rPr lang="de-DE" b="1" dirty="0" err="1">
                <a:solidFill>
                  <a:srgbClr val="003D6A"/>
                </a:solidFill>
              </a:rPr>
              <a:t>data</a:t>
            </a:r>
            <a:r>
              <a:rPr lang="de-DE" b="1" dirty="0">
                <a:solidFill>
                  <a:srgbClr val="003D6A"/>
                </a:solidFill>
              </a:rPr>
              <a:t>: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D6A"/>
                </a:solidFill>
              </a:rPr>
              <a:t>Magnetic holding force	≥70 N</a:t>
            </a:r>
            <a:endParaRPr lang="en-US" dirty="0">
              <a:solidFill>
                <a:srgbClr val="FF0000"/>
              </a:solidFill>
            </a:endParaRP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D6A"/>
                </a:solidFill>
              </a:rPr>
              <a:t>Gripping force maintenance	Yes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D6A"/>
                </a:solidFill>
              </a:rPr>
              <a:t>Workpiece detection		Yes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D6A"/>
                </a:solidFill>
              </a:rPr>
              <a:t>Piston stroke monitoring	Yes </a:t>
            </a:r>
          </a:p>
          <a:p>
            <a:pPr marL="541338" lvl="1" indent="-358775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D6A"/>
                </a:solidFill>
              </a:rPr>
              <a:t>Actuation			pneumatic</a:t>
            </a:r>
          </a:p>
        </p:txBody>
      </p:sp>
      <p:pic>
        <p:nvPicPr>
          <p:cNvPr id="4" name="Grafik 3" descr="Ein Bild, das Screenshot, Zylinder enthält.&#10;&#10;Automatisch generierte Beschreibung">
            <a:extLst>
              <a:ext uri="{FF2B5EF4-FFF2-40B4-BE49-F238E27FC236}">
                <a16:creationId xmlns:a16="http://schemas.microsoft.com/office/drawing/2014/main" id="{8F63556B-A130-6F89-C2B9-AC4900F5C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1743379"/>
            <a:ext cx="4462267" cy="2330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6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E9845B-6E23-1FAA-CAE9-99A86C215415}"/>
              </a:ext>
            </a:extLst>
          </p:cNvPr>
          <p:cNvSpPr/>
          <p:nvPr/>
        </p:nvSpPr>
        <p:spPr>
          <a:xfrm>
            <a:off x="6596059" y="1687070"/>
            <a:ext cx="5260978" cy="4587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C1B7EA0-33F6-98B8-524C-64F155FB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description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0E368D-8B6F-3B7B-86F0-476F9B8EF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ACDD9D0-98F5-373B-C5FD-FE2C50D4C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043DF79-8909-DD30-D34B-A6CEAE7BF6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7215" y="1743378"/>
            <a:ext cx="2718705" cy="14417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Pneumatically controlled magnetic gripper for handling round battery cells with a diameter of 46 mm</a:t>
            </a:r>
            <a:endParaRPr lang="de-DE" sz="1800" dirty="0"/>
          </a:p>
        </p:txBody>
      </p:sp>
      <p:pic>
        <p:nvPicPr>
          <p:cNvPr id="16" name="Grafik 15" descr="Ein Bild, das Zylinder, Abfallcontainer, Mülleimer, Design enthält.&#10;&#10;Automatisch generierte Beschreibung">
            <a:extLst>
              <a:ext uri="{FF2B5EF4-FFF2-40B4-BE49-F238E27FC236}">
                <a16:creationId xmlns:a16="http://schemas.microsoft.com/office/drawing/2014/main" id="{1B118CC9-B736-E6B5-6CC6-E5EE45F686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04" y="1687069"/>
            <a:ext cx="2629197" cy="4586732"/>
          </a:xfrm>
          <a:prstGeom prst="rect">
            <a:avLst/>
          </a:prstGeom>
        </p:spPr>
      </p:pic>
      <p:pic>
        <p:nvPicPr>
          <p:cNvPr id="17" name="Grafik 16" descr="Ein Bild, das Screenshot, Zylinder enthält.&#10;&#10;Automatisch generierte Beschreibung">
            <a:extLst>
              <a:ext uri="{FF2B5EF4-FFF2-40B4-BE49-F238E27FC236}">
                <a16:creationId xmlns:a16="http://schemas.microsoft.com/office/drawing/2014/main" id="{D90667B8-EE70-7BBC-B64C-E366D13B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897" y="1827284"/>
            <a:ext cx="3242310" cy="1693180"/>
          </a:xfrm>
          <a:prstGeom prst="rect">
            <a:avLst/>
          </a:prstGeom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BD11E81-CD77-FDC5-AB8F-DE733A049AAF}"/>
              </a:ext>
            </a:extLst>
          </p:cNvPr>
          <p:cNvSpPr txBox="1">
            <a:spLocks/>
          </p:cNvSpPr>
          <p:nvPr/>
        </p:nvSpPr>
        <p:spPr>
          <a:xfrm>
            <a:off x="6839856" y="3999846"/>
            <a:ext cx="4830393" cy="2191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600" dirty="0"/>
              <a:t>Pneumatic </a:t>
            </a:r>
            <a:r>
              <a:rPr lang="de-DE" sz="1600" dirty="0" err="1"/>
              <a:t>drive</a:t>
            </a:r>
            <a:r>
              <a:rPr lang="de-DE" sz="1600" dirty="0"/>
              <a:t> with c-slot for </a:t>
            </a:r>
            <a:r>
              <a:rPr lang="de-DE" sz="1600" dirty="0" err="1"/>
              <a:t>piston</a:t>
            </a:r>
            <a:r>
              <a:rPr lang="de-DE" sz="1600" dirty="0"/>
              <a:t> </a:t>
            </a:r>
            <a:r>
              <a:rPr lang="de-DE" sz="1600" dirty="0" err="1"/>
              <a:t>stroke</a:t>
            </a:r>
            <a:r>
              <a:rPr lang="de-DE" sz="1600" dirty="0"/>
              <a:t> </a:t>
            </a:r>
            <a:r>
              <a:rPr lang="de-DE" sz="1600" dirty="0" err="1"/>
              <a:t>monitoring</a:t>
            </a:r>
            <a:r>
              <a:rPr lang="de-DE" sz="1600" dirty="0"/>
              <a:t>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Electrically decoupled contact surface to protect the charged battery cell that is in flat contact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</a:t>
            </a:r>
            <a:r>
              <a:rPr lang="en-US" sz="1600" dirty="0" err="1"/>
              <a:t>centerings</a:t>
            </a:r>
            <a:r>
              <a:rPr lang="en-US" sz="1600" dirty="0"/>
              <a:t> in versions -2 and -4 are used to compensate for placement tolerances when picking up the battery cells.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823AFA-6972-9FAF-EADB-2A445FB9989E}"/>
              </a:ext>
            </a:extLst>
          </p:cNvPr>
          <p:cNvSpPr txBox="1"/>
          <p:nvPr/>
        </p:nvSpPr>
        <p:spPr>
          <a:xfrm>
            <a:off x="7543254" y="3519805"/>
            <a:ext cx="1064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Fago Pro" panose="02000506040000020004" pitchFamily="50" charset="0"/>
              </a:rPr>
              <a:t>RCG 46-0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1A329D-ECAA-3C00-EF03-4920220E38C3}"/>
              </a:ext>
            </a:extLst>
          </p:cNvPr>
          <p:cNvSpPr txBox="1"/>
          <p:nvPr/>
        </p:nvSpPr>
        <p:spPr>
          <a:xfrm>
            <a:off x="8677476" y="3519805"/>
            <a:ext cx="1064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Fago Pro" panose="02000506040000020004" pitchFamily="50" charset="0"/>
              </a:rPr>
              <a:t>RCG 46-2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08E25A-EED9-DA13-4578-4EB7EDF2EB90}"/>
              </a:ext>
            </a:extLst>
          </p:cNvPr>
          <p:cNvSpPr txBox="1"/>
          <p:nvPr/>
        </p:nvSpPr>
        <p:spPr>
          <a:xfrm>
            <a:off x="9811699" y="3519805"/>
            <a:ext cx="1064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Fago Pro" panose="02000506040000020004" pitchFamily="50" charset="0"/>
              </a:rPr>
              <a:t>RCG 46-4</a:t>
            </a:r>
          </a:p>
        </p:txBody>
      </p:sp>
    </p:spTree>
    <p:extLst>
      <p:ext uri="{BB962C8B-B14F-4D97-AF65-F5344CB8AC3E}">
        <p14:creationId xmlns:p14="http://schemas.microsoft.com/office/powerpoint/2010/main" val="194877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63612-AB73-BD1A-4E20-6D3DF26B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example:</a:t>
            </a:r>
            <a:br>
              <a:rPr lang="de-DE" dirty="0"/>
            </a:br>
            <a:r>
              <a:rPr lang="en-US" sz="2800" b="0" dirty="0"/>
              <a:t>From round cells to battery packs</a:t>
            </a:r>
            <a:endParaRPr lang="de-DE" b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0482CD-FD5A-9B09-B395-D9BE06FCC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A83E59-7784-A690-BF73-FC6656A75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82FC8A-5879-9784-D661-0A26042968D3}"/>
              </a:ext>
            </a:extLst>
          </p:cNvPr>
          <p:cNvSpPr txBox="1"/>
          <p:nvPr/>
        </p:nvSpPr>
        <p:spPr>
          <a:xfrm>
            <a:off x="8542020" y="2125734"/>
            <a:ext cx="331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Link to Video: </a:t>
            </a:r>
            <a:br>
              <a:rPr lang="de-DE" sz="1600" dirty="0"/>
            </a:br>
            <a:r>
              <a:rPr lang="de-DE" sz="1600" dirty="0">
                <a:hlinkClick r:id="rId3"/>
              </a:rPr>
              <a:t>https://youtu.be/8hTcyJfyrPs?si</a:t>
            </a:r>
            <a:r>
              <a:rPr lang="de-DE" sz="1600" dirty="0"/>
              <a:t> </a:t>
            </a:r>
          </a:p>
        </p:txBody>
      </p:sp>
      <p:pic>
        <p:nvPicPr>
          <p:cNvPr id="9" name="Onlinemedien 8" title="Animation: Von der Batteriezelle zum Batteriepack">
            <a:hlinkClick r:id="" action="ppaction://media"/>
            <a:extLst>
              <a:ext uri="{FF2B5EF4-FFF2-40B4-BE49-F238E27FC236}">
                <a16:creationId xmlns:a16="http://schemas.microsoft.com/office/drawing/2014/main" id="{FE3B2B92-5D7D-1478-F262-CBBB2DBCBE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814" y="1980508"/>
            <a:ext cx="7598729" cy="42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Product </a:t>
            </a:r>
            <a:r>
              <a:rPr lang="de-DE" dirty="0" err="1"/>
              <a:t>details</a:t>
            </a:r>
            <a:r>
              <a:rPr lang="de-DE" dirty="0"/>
              <a:t>: Sensors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F9E020-84C9-4961-FCAC-115444284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5151121"/>
            <a:ext cx="4767943" cy="1122679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dirty="0">
                <a:solidFill>
                  <a:srgbClr val="009EE0"/>
                </a:solidFill>
                <a:latin typeface="+mj-lt"/>
              </a:rPr>
              <a:t>Workpiece detection </a:t>
            </a:r>
            <a:r>
              <a:rPr lang="en-US" sz="1800" dirty="0">
                <a:solidFill>
                  <a:srgbClr val="003D6A"/>
                </a:solidFill>
                <a:latin typeface="+mj-lt"/>
              </a:rPr>
              <a:t>via part presence monitoring with an inductive proximity switch</a:t>
            </a:r>
            <a:endParaRPr lang="de-DE" sz="1800" dirty="0">
              <a:solidFill>
                <a:srgbClr val="003D6A"/>
              </a:solidFill>
              <a:latin typeface="+mj-lt"/>
            </a:endParaRPr>
          </a:p>
        </p:txBody>
      </p:sp>
      <p:pic>
        <p:nvPicPr>
          <p:cNvPr id="7" name="Grafik 6" descr="Ein Bild, das Zylinder enthält.&#10;&#10;Automatisch generierte Beschreibung">
            <a:extLst>
              <a:ext uri="{FF2B5EF4-FFF2-40B4-BE49-F238E27FC236}">
                <a16:creationId xmlns:a16="http://schemas.microsoft.com/office/drawing/2014/main" id="{9FD71BA3-38DD-794F-BCE4-6A1F2980B2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438" y="2023531"/>
            <a:ext cx="1800000" cy="2810938"/>
          </a:xfrm>
          <a:prstGeom prst="rect">
            <a:avLst/>
          </a:prstGeom>
        </p:spPr>
      </p:pic>
      <p:pic>
        <p:nvPicPr>
          <p:cNvPr id="9" name="Grafik 8" descr="Ein Bild, das Elektronisches Gerät, Elektronik enthält.&#10;&#10;Automatisch generierte Beschreibung">
            <a:extLst>
              <a:ext uri="{FF2B5EF4-FFF2-40B4-BE49-F238E27FC236}">
                <a16:creationId xmlns:a16="http://schemas.microsoft.com/office/drawing/2014/main" id="{E02CBF49-FE70-0B70-6496-90CF195D79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181" y="1458013"/>
            <a:ext cx="1520709" cy="3376456"/>
          </a:xfrm>
          <a:prstGeom prst="rect">
            <a:avLst/>
          </a:prstGeom>
        </p:spPr>
      </p:pic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D8922CDC-A054-C1F2-80F7-F46DE31F25EB}"/>
              </a:ext>
            </a:extLst>
          </p:cNvPr>
          <p:cNvSpPr txBox="1">
            <a:spLocks/>
          </p:cNvSpPr>
          <p:nvPr/>
        </p:nvSpPr>
        <p:spPr>
          <a:xfrm>
            <a:off x="6132514" y="5151120"/>
            <a:ext cx="4994522" cy="1122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solidFill>
                  <a:srgbClr val="003D6A"/>
                </a:solidFill>
                <a:latin typeface="+mj-lt"/>
              </a:rPr>
              <a:t>The status detection "magnet activated" or "magnet deactivated" is ensured via the </a:t>
            </a:r>
            <a:r>
              <a:rPr lang="en-US" sz="1800" dirty="0">
                <a:solidFill>
                  <a:srgbClr val="009EE0"/>
                </a:solidFill>
                <a:latin typeface="+mj-lt"/>
              </a:rPr>
              <a:t>piston stroke monitoring system </a:t>
            </a:r>
            <a:r>
              <a:rPr lang="en-US" sz="1800" dirty="0">
                <a:solidFill>
                  <a:srgbClr val="003D6A"/>
                </a:solidFill>
                <a:latin typeface="+mj-lt"/>
              </a:rPr>
              <a:t>with magnetic switches.</a:t>
            </a:r>
            <a:endParaRPr lang="de-DE" sz="1800" dirty="0">
              <a:solidFill>
                <a:srgbClr val="003D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02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9498738" cy="1020318"/>
          </a:xfrm>
        </p:spPr>
        <p:txBody>
          <a:bodyPr/>
          <a:lstStyle/>
          <a:p>
            <a:r>
              <a:rPr lang="de-DE" dirty="0"/>
              <a:t>Product </a:t>
            </a:r>
            <a:r>
              <a:rPr lang="de-DE" dirty="0" err="1"/>
              <a:t>details</a:t>
            </a:r>
            <a:r>
              <a:rPr lang="de-DE" dirty="0"/>
              <a:t>: Gripping force </a:t>
            </a:r>
            <a:r>
              <a:rPr lang="de-DE" dirty="0" err="1"/>
              <a:t>maintenance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F9E020-84C9-4961-FCAC-115444284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2513" y="2058488"/>
            <a:ext cx="5724524" cy="157117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>
                <a:solidFill>
                  <a:srgbClr val="009EE0"/>
                </a:solidFill>
              </a:rPr>
              <a:t>Gripping force maintenance </a:t>
            </a:r>
            <a:r>
              <a:rPr lang="en-US" sz="1800" dirty="0">
                <a:solidFill>
                  <a:srgbClr val="003D6A"/>
                </a:solidFill>
              </a:rPr>
              <a:t>in the event of a compressed air failure is provided by the principle of the permanent magnet. The magnetic holding force holds the battery cell securely, avoiding workpiece loss, and ensures maximum process reliability.</a:t>
            </a:r>
            <a:endParaRPr lang="de-DE" sz="1800" dirty="0">
              <a:solidFill>
                <a:srgbClr val="003D6A"/>
              </a:solidFill>
            </a:endParaRPr>
          </a:p>
        </p:txBody>
      </p:sp>
      <p:pic>
        <p:nvPicPr>
          <p:cNvPr id="11" name="Grafik 10" descr="Ein Bild, das Text, Maschine, Waage enthält.&#10;&#10;Automatisch generierte Beschreibung">
            <a:extLst>
              <a:ext uri="{FF2B5EF4-FFF2-40B4-BE49-F238E27FC236}">
                <a16:creationId xmlns:a16="http://schemas.microsoft.com/office/drawing/2014/main" id="{94B7F99B-8420-E5DE-B4BD-03675976A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4" y="2247899"/>
            <a:ext cx="4883669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Product </a:t>
            </a:r>
            <a:r>
              <a:rPr lang="de-DE" dirty="0" err="1"/>
              <a:t>details</a:t>
            </a:r>
            <a:r>
              <a:rPr lang="de-DE" dirty="0"/>
              <a:t>: Pneumatic </a:t>
            </a:r>
            <a:r>
              <a:rPr lang="de-DE" dirty="0" err="1"/>
              <a:t>connections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pic>
        <p:nvPicPr>
          <p:cNvPr id="7" name="Grafik 6" descr="Ein Bild, das Zylinder, Maschine, Kabel enthält.&#10;&#10;Automatisch generierte Beschreibung">
            <a:extLst>
              <a:ext uri="{FF2B5EF4-FFF2-40B4-BE49-F238E27FC236}">
                <a16:creationId xmlns:a16="http://schemas.microsoft.com/office/drawing/2014/main" id="{1F8E7B52-E755-3B24-CB1B-A0FD811DBD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966" y="3014844"/>
            <a:ext cx="6080233" cy="32589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1526CC4-0199-436C-5DF0-78DD32859A99}"/>
              </a:ext>
            </a:extLst>
          </p:cNvPr>
          <p:cNvSpPr txBox="1"/>
          <p:nvPr/>
        </p:nvSpPr>
        <p:spPr>
          <a:xfrm>
            <a:off x="658814" y="3115712"/>
            <a:ext cx="3295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rgbClr val="009EE0"/>
                </a:solidFill>
                <a:latin typeface="Fago Pro" panose="02000506040000020004" pitchFamily="50" charset="0"/>
              </a:defRPr>
            </a:lvl1pPr>
            <a:lvl2pPr marL="636588" indent="-179388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2pPr>
            <a:lvl3pPr marL="925513" indent="-2095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3pPr>
            <a:lvl4pPr marL="1250950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4pPr>
            <a:lvl5pPr marL="1497013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connections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rgbClr val="003D6A"/>
                </a:solidFill>
              </a:rPr>
              <a:t>A: Activate </a:t>
            </a:r>
            <a:r>
              <a:rPr lang="de-DE" dirty="0" err="1">
                <a:solidFill>
                  <a:srgbClr val="003D6A"/>
                </a:solidFill>
              </a:rPr>
              <a:t>magnet</a:t>
            </a:r>
            <a:endParaRPr lang="de-DE" dirty="0">
              <a:solidFill>
                <a:srgbClr val="003D6A"/>
              </a:solidFill>
            </a:endParaRPr>
          </a:p>
          <a:p>
            <a:r>
              <a:rPr lang="de-DE" dirty="0">
                <a:solidFill>
                  <a:srgbClr val="003D6A"/>
                </a:solidFill>
              </a:rPr>
              <a:t>B: </a:t>
            </a:r>
            <a:r>
              <a:rPr lang="de-DE" dirty="0" err="1">
                <a:solidFill>
                  <a:srgbClr val="003D6A"/>
                </a:solidFill>
              </a:rPr>
              <a:t>deactivate</a:t>
            </a:r>
            <a:r>
              <a:rPr lang="de-DE" dirty="0">
                <a:solidFill>
                  <a:srgbClr val="003D6A"/>
                </a:solidFill>
              </a:rPr>
              <a:t> </a:t>
            </a:r>
            <a:r>
              <a:rPr lang="de-DE" dirty="0" err="1">
                <a:solidFill>
                  <a:srgbClr val="003D6A"/>
                </a:solidFill>
              </a:rPr>
              <a:t>magnet</a:t>
            </a:r>
            <a:endParaRPr lang="de-DE" dirty="0">
              <a:solidFill>
                <a:srgbClr val="003D6A"/>
              </a:solidFill>
            </a:endParaRP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E02DECC-EC14-8D71-9088-616DB1A84803}"/>
              </a:ext>
            </a:extLst>
          </p:cNvPr>
          <p:cNvSpPr txBox="1">
            <a:spLocks/>
          </p:cNvSpPr>
          <p:nvPr/>
        </p:nvSpPr>
        <p:spPr>
          <a:xfrm>
            <a:off x="658814" y="1687069"/>
            <a:ext cx="7164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009EE0"/>
                </a:solidFill>
                <a:latin typeface="Fago Pro" panose="02000506040000020004" pitchFamily="50" charset="0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Pneumatic connection: </a:t>
            </a:r>
            <a:r>
              <a:rPr lang="en-US" sz="1800" dirty="0">
                <a:solidFill>
                  <a:srgbClr val="003D6A"/>
                </a:solidFill>
              </a:rPr>
              <a:t>Choice of side main air connections or bottom-side direct air connections for space-saving integration of several individual grippers in a gripping system.</a:t>
            </a:r>
            <a:r>
              <a:rPr lang="de-DE" sz="1800" dirty="0">
                <a:solidFill>
                  <a:srgbClr val="003D6A"/>
                </a:solidFill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E49CCC-0252-2A2E-A43A-BF4379D64D7D}"/>
              </a:ext>
            </a:extLst>
          </p:cNvPr>
          <p:cNvSpPr txBox="1"/>
          <p:nvPr/>
        </p:nvSpPr>
        <p:spPr>
          <a:xfrm>
            <a:off x="8745811" y="3131399"/>
            <a:ext cx="31112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EE0"/>
                </a:solidFill>
                <a:latin typeface="Fago Pro" panose="02000506040000020004" pitchFamily="50" charset="0"/>
              </a:rPr>
              <a:t>Bottom-side direct air connections </a:t>
            </a:r>
            <a:r>
              <a:rPr lang="en-US" dirty="0">
                <a:solidFill>
                  <a:srgbClr val="003D6A"/>
                </a:solidFill>
                <a:latin typeface="Fago Pro" panose="02000506040000020004" pitchFamily="50" charset="0"/>
              </a:rPr>
              <a:t>for interference-free actuation </a:t>
            </a:r>
            <a:r>
              <a:rPr lang="de-DE" dirty="0">
                <a:solidFill>
                  <a:srgbClr val="003D6A"/>
                </a:solidFill>
                <a:latin typeface="Fago Pro" panose="02000506040000020004" pitchFamily="50" charset="0"/>
              </a:rPr>
              <a:t> </a:t>
            </a:r>
          </a:p>
          <a:p>
            <a:r>
              <a:rPr lang="de-DE" dirty="0">
                <a:solidFill>
                  <a:srgbClr val="003D6A"/>
                </a:solidFill>
              </a:rPr>
              <a:t>a: Activate </a:t>
            </a:r>
            <a:r>
              <a:rPr lang="de-DE" dirty="0" err="1">
                <a:solidFill>
                  <a:srgbClr val="003D6A"/>
                </a:solidFill>
              </a:rPr>
              <a:t>magnet</a:t>
            </a:r>
            <a:endParaRPr lang="de-DE" dirty="0">
              <a:solidFill>
                <a:srgbClr val="003D6A"/>
              </a:solidFill>
            </a:endParaRPr>
          </a:p>
          <a:p>
            <a:r>
              <a:rPr lang="de-DE" dirty="0">
                <a:solidFill>
                  <a:srgbClr val="003D6A"/>
                </a:solidFill>
              </a:rPr>
              <a:t>b: </a:t>
            </a:r>
            <a:r>
              <a:rPr lang="de-DE" dirty="0" err="1">
                <a:solidFill>
                  <a:srgbClr val="003D6A"/>
                </a:solidFill>
              </a:rPr>
              <a:t>deactivate</a:t>
            </a:r>
            <a:r>
              <a:rPr lang="de-DE" dirty="0">
                <a:solidFill>
                  <a:srgbClr val="003D6A"/>
                </a:solidFill>
              </a:rPr>
              <a:t> </a:t>
            </a:r>
            <a:r>
              <a:rPr lang="de-DE" dirty="0" err="1">
                <a:solidFill>
                  <a:srgbClr val="003D6A"/>
                </a:solidFill>
              </a:rPr>
              <a:t>magnet</a:t>
            </a:r>
            <a:endParaRPr lang="de-DE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Examples for </a:t>
            </a:r>
            <a:r>
              <a:rPr lang="de-DE" dirty="0" err="1"/>
              <a:t>gripping</a:t>
            </a:r>
            <a:r>
              <a:rPr lang="de-DE" dirty="0"/>
              <a:t> </a:t>
            </a:r>
            <a:r>
              <a:rPr lang="de-DE" dirty="0" err="1"/>
              <a:t>units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E02DECC-EC14-8D71-9088-616DB1A84803}"/>
              </a:ext>
            </a:extLst>
          </p:cNvPr>
          <p:cNvSpPr txBox="1">
            <a:spLocks/>
          </p:cNvSpPr>
          <p:nvPr/>
        </p:nvSpPr>
        <p:spPr>
          <a:xfrm>
            <a:off x="658812" y="4804836"/>
            <a:ext cx="53149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rgbClr val="009EE0"/>
                </a:solidFill>
                <a:latin typeface="Fago Pro" panose="02000506040000020004" pitchFamily="50" charset="0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6A"/>
                </a:solidFill>
              </a:rPr>
              <a:t>The round cell gripper RCG can be set up as an </a:t>
            </a:r>
            <a:r>
              <a:rPr lang="en-US" dirty="0">
                <a:solidFill>
                  <a:schemeClr val="bg2"/>
                </a:solidFill>
              </a:rPr>
              <a:t>individual multiple gripper unit </a:t>
            </a:r>
            <a:r>
              <a:rPr lang="en-US" dirty="0">
                <a:solidFill>
                  <a:srgbClr val="003D6A"/>
                </a:solidFill>
              </a:rPr>
              <a:t>in order to realize the specific cell spacing depending on the application. Whether one, two, ... or even several hundred individual grippers.</a:t>
            </a:r>
            <a:endParaRPr lang="de-DE" dirty="0">
              <a:solidFill>
                <a:srgbClr val="003D6A"/>
              </a:solidFill>
            </a:endParaRPr>
          </a:p>
        </p:txBody>
      </p:sp>
      <p:pic>
        <p:nvPicPr>
          <p:cNvPr id="5" name="Grafik 4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1D0863C0-5234-1711-DAF2-19CDAFAA4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18" y="1743379"/>
            <a:ext cx="2901104" cy="2789373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FDE5FA1-9488-B3BD-26ED-D83E2E6213F4}"/>
              </a:ext>
            </a:extLst>
          </p:cNvPr>
          <p:cNvSpPr txBox="1">
            <a:spLocks/>
          </p:cNvSpPr>
          <p:nvPr/>
        </p:nvSpPr>
        <p:spPr>
          <a:xfrm>
            <a:off x="6132515" y="4804836"/>
            <a:ext cx="57245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rgbClr val="003D6A"/>
                </a:solidFill>
                <a:latin typeface="Fago Pro" panose="02000506040000020004" pitchFamily="50" charset="0"/>
              </a:defRPr>
            </a:lvl1pPr>
            <a:lvl2pPr marL="636588" indent="-179388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2pPr>
            <a:lvl3pPr marL="925513" indent="-2095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3pPr>
            <a:lvl4pPr marL="1250950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4pPr>
            <a:lvl5pPr marL="1497013" indent="-19685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>
                <a:solidFill>
                  <a:schemeClr val="tx2"/>
                </a:solidFill>
                <a:latin typeface="Fago Pro" panose="02000506040000020004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2"/>
                </a:solidFill>
              </a:rPr>
              <a:t>Cell spacing units </a:t>
            </a:r>
            <a:r>
              <a:rPr lang="en-US" dirty="0"/>
              <a:t>also offer the option of changing the distance between several battery cells during the pick-&amp;-place process. The number of cells to be gripped and the cell spacings are individually adapted to the application.</a:t>
            </a:r>
            <a:endParaRPr lang="de-DE" dirty="0"/>
          </a:p>
        </p:txBody>
      </p:sp>
      <p:pic>
        <p:nvPicPr>
          <p:cNvPr id="11" name="Grafik 10" descr="Ein Bild, das Im Haus, Design enthält.&#10;&#10;Automatisch generierte Beschreibung">
            <a:extLst>
              <a:ext uri="{FF2B5EF4-FFF2-40B4-BE49-F238E27FC236}">
                <a16:creationId xmlns:a16="http://schemas.microsoft.com/office/drawing/2014/main" id="{3EA49BB8-AC3C-856E-D1EE-03AA84EE38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624" y="1687069"/>
            <a:ext cx="356489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A8953-F387-E946-D991-C59C9FB7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Interested</a:t>
            </a:r>
            <a:r>
              <a:rPr lang="de-DE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660557-4920-5C6C-1811-7106952D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4D73EC-938D-E7A1-ED9D-72EE5A318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Round </a:t>
            </a:r>
            <a:r>
              <a:rPr lang="de-DE" dirty="0" err="1"/>
              <a:t>cell</a:t>
            </a:r>
            <a:r>
              <a:rPr lang="de-DE" dirty="0"/>
              <a:t> gripper RCG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1E0EC2-199C-96E0-BF77-A57D461AB8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1650093"/>
            <a:ext cx="11198225" cy="4623707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rgbClr val="009EE0"/>
                </a:solidFill>
              </a:rPr>
              <a:t>SCHUNK </a:t>
            </a:r>
            <a:r>
              <a:rPr lang="de-DE" sz="1800" dirty="0" err="1">
                <a:solidFill>
                  <a:srgbClr val="009EE0"/>
                </a:solidFill>
              </a:rPr>
              <a:t>offers</a:t>
            </a:r>
            <a:r>
              <a:rPr lang="de-DE" sz="1800" dirty="0">
                <a:solidFill>
                  <a:srgbClr val="009EE0"/>
                </a:solidFill>
              </a:rPr>
              <a:t> </a:t>
            </a:r>
            <a:r>
              <a:rPr lang="de-DE" sz="1800" dirty="0" err="1">
                <a:solidFill>
                  <a:srgbClr val="009EE0"/>
                </a:solidFill>
              </a:rPr>
              <a:t>you</a:t>
            </a:r>
            <a:r>
              <a:rPr lang="de-DE" sz="1800" dirty="0">
                <a:solidFill>
                  <a:srgbClr val="009EE0"/>
                </a:solidFill>
              </a:rPr>
              <a:t> the </a:t>
            </a:r>
            <a:r>
              <a:rPr lang="de-DE" sz="1800" dirty="0" err="1">
                <a:solidFill>
                  <a:srgbClr val="009EE0"/>
                </a:solidFill>
              </a:rPr>
              <a:t>complete</a:t>
            </a:r>
            <a:r>
              <a:rPr lang="de-DE" sz="1800" dirty="0">
                <a:solidFill>
                  <a:srgbClr val="009EE0"/>
                </a:solidFill>
              </a:rPr>
              <a:t> </a:t>
            </a:r>
            <a:r>
              <a:rPr lang="de-DE" sz="1800" dirty="0" err="1">
                <a:solidFill>
                  <a:srgbClr val="009EE0"/>
                </a:solidFill>
              </a:rPr>
              <a:t>solution</a:t>
            </a:r>
            <a:r>
              <a:rPr lang="de-DE" sz="1800" dirty="0">
                <a:solidFill>
                  <a:srgbClr val="009EE0"/>
                </a:solidFill>
              </a:rPr>
              <a:t>, </a:t>
            </a:r>
            <a:r>
              <a:rPr lang="de-DE" sz="1800" dirty="0" err="1">
                <a:solidFill>
                  <a:srgbClr val="009EE0"/>
                </a:solidFill>
              </a:rPr>
              <a:t>whether</a:t>
            </a:r>
            <a:r>
              <a:rPr lang="de-DE" sz="1800" dirty="0">
                <a:solidFill>
                  <a:srgbClr val="009EE0"/>
                </a:solidFill>
              </a:rPr>
              <a:t> </a:t>
            </a:r>
            <a:r>
              <a:rPr lang="de-DE" sz="1800" dirty="0" err="1">
                <a:solidFill>
                  <a:srgbClr val="009EE0"/>
                </a:solidFill>
              </a:rPr>
              <a:t>as</a:t>
            </a:r>
            <a:r>
              <a:rPr lang="de-DE" sz="1800" dirty="0">
                <a:solidFill>
                  <a:srgbClr val="009EE0"/>
                </a:solidFill>
              </a:rPr>
              <a:t> a </a:t>
            </a:r>
            <a:r>
              <a:rPr lang="de-DE" sz="1800" dirty="0" err="1">
                <a:solidFill>
                  <a:srgbClr val="009EE0"/>
                </a:solidFill>
              </a:rPr>
              <a:t>single</a:t>
            </a:r>
            <a:r>
              <a:rPr lang="de-DE" sz="1800" dirty="0">
                <a:solidFill>
                  <a:srgbClr val="009EE0"/>
                </a:solidFill>
              </a:rPr>
              <a:t> </a:t>
            </a:r>
            <a:r>
              <a:rPr lang="de-DE" sz="1800" dirty="0" err="1">
                <a:solidFill>
                  <a:srgbClr val="009EE0"/>
                </a:solidFill>
              </a:rPr>
              <a:t>component</a:t>
            </a:r>
            <a:r>
              <a:rPr lang="de-DE" sz="1800" dirty="0">
                <a:solidFill>
                  <a:srgbClr val="009EE0"/>
                </a:solidFill>
              </a:rPr>
              <a:t> </a:t>
            </a:r>
            <a:r>
              <a:rPr lang="de-DE" sz="1800" dirty="0" err="1">
                <a:solidFill>
                  <a:srgbClr val="009EE0"/>
                </a:solidFill>
              </a:rPr>
              <a:t>or</a:t>
            </a:r>
            <a:r>
              <a:rPr lang="de-DE" sz="1800" dirty="0">
                <a:solidFill>
                  <a:srgbClr val="009EE0"/>
                </a:solidFill>
              </a:rPr>
              <a:t> </a:t>
            </a:r>
            <a:r>
              <a:rPr lang="de-DE" sz="1800" dirty="0" err="1">
                <a:solidFill>
                  <a:srgbClr val="009EE0"/>
                </a:solidFill>
              </a:rPr>
              <a:t>as</a:t>
            </a:r>
            <a:r>
              <a:rPr lang="de-DE" sz="1800" dirty="0">
                <a:solidFill>
                  <a:srgbClr val="009EE0"/>
                </a:solidFill>
              </a:rPr>
              <a:t> a </a:t>
            </a:r>
            <a:r>
              <a:rPr lang="de-DE" sz="1800" dirty="0" err="1">
                <a:solidFill>
                  <a:srgbClr val="009EE0"/>
                </a:solidFill>
              </a:rPr>
              <a:t>complete</a:t>
            </a:r>
            <a:r>
              <a:rPr lang="de-DE" sz="1800" dirty="0">
                <a:solidFill>
                  <a:srgbClr val="009EE0"/>
                </a:solidFill>
              </a:rPr>
              <a:t> system.</a:t>
            </a:r>
          </a:p>
          <a:p>
            <a:pPr marL="0" indent="0">
              <a:buNone/>
            </a:pPr>
            <a:endParaRPr lang="de-DE" dirty="0">
              <a:solidFill>
                <a:srgbClr val="003D6A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/>
              <a:t>Tell </a:t>
            </a:r>
            <a:r>
              <a:rPr lang="de-DE" sz="1800" dirty="0" err="1"/>
              <a:t>us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about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application</a:t>
            </a:r>
            <a:r>
              <a:rPr lang="de-DE" sz="1800" dirty="0"/>
              <a:t> –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experts</a:t>
            </a:r>
            <a:r>
              <a:rPr lang="de-DE" sz="1800" dirty="0"/>
              <a:t> will find the </a:t>
            </a:r>
            <a:r>
              <a:rPr lang="de-DE" sz="1800" dirty="0" err="1"/>
              <a:t>right</a:t>
            </a:r>
            <a:r>
              <a:rPr lang="de-DE" sz="1800" dirty="0"/>
              <a:t> </a:t>
            </a:r>
            <a:r>
              <a:rPr lang="de-DE" sz="1800" dirty="0" err="1"/>
              <a:t>solution</a:t>
            </a:r>
            <a:r>
              <a:rPr lang="de-DE" sz="1800" dirty="0"/>
              <a:t> </a:t>
            </a:r>
            <a:r>
              <a:rPr lang="de-DE" sz="1800" dirty="0" err="1"/>
              <a:t>together</a:t>
            </a:r>
            <a:r>
              <a:rPr lang="de-DE" sz="1800" dirty="0"/>
              <a:t> with </a:t>
            </a:r>
            <a:r>
              <a:rPr lang="de-DE" sz="1800" dirty="0" err="1"/>
              <a:t>you</a:t>
            </a:r>
            <a:r>
              <a:rPr lang="de-DE" sz="1800" dirty="0"/>
              <a:t>.​ </a:t>
            </a:r>
          </a:p>
          <a:p>
            <a:pPr marL="0" indent="0">
              <a:buNone/>
            </a:pPr>
            <a:r>
              <a:rPr lang="en-US" sz="1800" dirty="0"/>
              <a:t>Contact us for a non-binding consultation appointment at </a:t>
            </a:r>
            <a:r>
              <a:rPr lang="de-DE" sz="1800" dirty="0">
                <a:hlinkClick r:id="rId2"/>
              </a:rPr>
              <a:t>​e-mobility@de.schunk.com</a:t>
            </a:r>
            <a:endParaRPr lang="de-DE" sz="180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E02DECC-EC14-8D71-9088-616DB1A84803}"/>
              </a:ext>
            </a:extLst>
          </p:cNvPr>
          <p:cNvSpPr txBox="1">
            <a:spLocks/>
          </p:cNvSpPr>
          <p:nvPr/>
        </p:nvSpPr>
        <p:spPr>
          <a:xfrm>
            <a:off x="352424" y="1687069"/>
            <a:ext cx="7972425" cy="1571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solidFill>
                <a:srgbClr val="003D6A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7FEA8-3762-76E1-8D42-1F09058B1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2472654"/>
            <a:ext cx="4675622" cy="2520000"/>
          </a:xfrm>
          <a:prstGeom prst="rect">
            <a:avLst/>
          </a:prstGeom>
        </p:spPr>
      </p:pic>
      <p:pic>
        <p:nvPicPr>
          <p:cNvPr id="7" name="Grafik 6" descr="Ein Bild, das Elektronisches Gerät, Gerät, Elektronik, Handy enthält.&#10;&#10;Automatisch generierte Beschreibung">
            <a:extLst>
              <a:ext uri="{FF2B5EF4-FFF2-40B4-BE49-F238E27FC236}">
                <a16:creationId xmlns:a16="http://schemas.microsoft.com/office/drawing/2014/main" id="{40EB4D28-9CE2-9960-38B5-94452F9E4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01" y="2472654"/>
            <a:ext cx="1268624" cy="2340000"/>
          </a:xfrm>
          <a:prstGeom prst="rect">
            <a:avLst/>
          </a:prstGeom>
        </p:spPr>
      </p:pic>
      <p:pic>
        <p:nvPicPr>
          <p:cNvPr id="8" name="Grafik 7" descr="Ein Bild, das Maschine, Bautechnik enthält.&#10;&#10;Automatisch generierte Beschreibung">
            <a:extLst>
              <a:ext uri="{FF2B5EF4-FFF2-40B4-BE49-F238E27FC236}">
                <a16:creationId xmlns:a16="http://schemas.microsoft.com/office/drawing/2014/main" id="{D536D752-17C0-AFE4-8B85-66ADBEEB74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669" y="2472654"/>
            <a:ext cx="32307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96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922.pptx  -  Schreibgeschützt" id="{4298973D-B7AC-4132-AD43-9C7B7D622846}" vid="{5A0A0944-1A7D-41BE-98B4-CC0FE8679343}"/>
    </a:ext>
  </a:extLst>
</a:theme>
</file>

<file path=ppt/theme/theme2.xml><?xml version="1.0" encoding="utf-8"?>
<a:theme xmlns:a="http://schemas.openxmlformats.org/drawingml/2006/main" name="3_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922.pptx  -  Schreibgeschützt" id="{4298973D-B7AC-4132-AD43-9C7B7D622846}" vid="{5A0A0944-1A7D-41BE-98B4-CC0FE8679343}"/>
    </a:ext>
  </a:extLst>
</a:theme>
</file>

<file path=ppt/theme/theme3.xml><?xml version="1.0" encoding="utf-8"?>
<a:theme xmlns:a="http://schemas.openxmlformats.org/drawingml/2006/main" name="4_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922.pptx  -  Schreibgeschützt" id="{4298973D-B7AC-4132-AD43-9C7B7D622846}" vid="{5A0A0944-1A7D-41BE-98B4-CC0FE8679343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2DD9F413CE44FB0E0914470F4F876" ma:contentTypeVersion="16" ma:contentTypeDescription="Create a new document." ma:contentTypeScope="" ma:versionID="ec2d250559cc3132cbb6f889bd7141aa">
  <xsd:schema xmlns:xsd="http://www.w3.org/2001/XMLSchema" xmlns:xs="http://www.w3.org/2001/XMLSchema" xmlns:p="http://schemas.microsoft.com/office/2006/metadata/properties" xmlns:ns2="5a026d41-25d0-4f85-a130-2709d5dcdf86" xmlns:ns3="76668fb8-bb2f-4b0d-9f82-961b84f7ec7e" targetNamespace="http://schemas.microsoft.com/office/2006/metadata/properties" ma:root="true" ma:fieldsID="8e9c77041cf083a487ed19459691b9d0" ns2:_="" ns3:_="">
    <xsd:import namespace="5a026d41-25d0-4f85-a130-2709d5dcdf86"/>
    <xsd:import namespace="76668fb8-bb2f-4b0d-9f82-961b84f7ec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_Flow_SignoffStatu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26d41-25d0-4f85-a130-2709d5dcdf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b5f4f8c-2d38-4717-8ef3-ccbae8afdef6}" ma:internalName="TaxCatchAll" ma:showField="CatchAllData" ma:web="5a026d41-25d0-4f85-a130-2709d5dcdf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68fb8-bb2f-4b0d-9f82-961b84f7e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26d41-25d0-4f85-a130-2709d5dcdf86">
      <UserInfo>
        <DisplayName>Everyone</DisplayName>
        <AccountId>9</AccountId>
        <AccountType/>
      </UserInfo>
      <UserInfo>
        <DisplayName>SVC-CV-O365-Sharepoint01,</DisplayName>
        <AccountId>12</AccountId>
        <AccountType/>
      </UserInfo>
      <UserInfo>
        <DisplayName>Muras, Loretta</DisplayName>
        <AccountId>11</AccountId>
        <AccountType/>
      </UserInfo>
      <UserInfo>
        <DisplayName>Limited Access System Group For Web 5a026d41-25d0-4f85-a130-2709d5dcdf86</DisplayName>
        <AccountId>26</AccountId>
        <AccountType/>
      </UserInfo>
      <UserInfo>
        <DisplayName>SharingLinks.5ba3e680-7e3f-4322-8dee-4d94f61e6189.Flexible.ea612154-f354-4a00-bd30-857862839f1d</DisplayName>
        <AccountId>28</AccountId>
        <AccountType/>
      </UserInfo>
      <UserInfo>
        <DisplayName>SVC-CV-O365-Sharepoint03,</DisplayName>
        <AccountId>14</AccountId>
        <AccountType/>
      </UserInfo>
      <UserInfo>
        <DisplayName>Limited Access System Group For List 024e3235-cc6d-43c1-bb8e-832edcdf5e2f</DisplayName>
        <AccountId>25</AccountId>
        <AccountType/>
      </UserInfo>
      <UserInfo>
        <DisplayName>Hauber, Ulrike</DisplayName>
        <AccountId>27</AccountId>
        <AccountType/>
      </UserInfo>
      <UserInfo>
        <DisplayName>Conz, Marcel</DisplayName>
        <AccountId>32</AccountId>
        <AccountType/>
      </UserInfo>
      <UserInfo>
        <DisplayName>Tang, Xiaojing - Myra</DisplayName>
        <AccountId>198</AccountId>
        <AccountType/>
      </UserInfo>
      <UserInfo>
        <DisplayName>Du, Shangjian - Simon</DisplayName>
        <AccountId>748</AccountId>
        <AccountType/>
      </UserInfo>
      <UserInfo>
        <DisplayName>Martens, Per</DisplayName>
        <AccountId>173</AccountId>
        <AccountType/>
      </UserInfo>
    </SharedWithUsers>
    <TaxCatchAll xmlns="5a026d41-25d0-4f85-a130-2709d5dcdf86" xsi:nil="true"/>
    <lcf76f155ced4ddcb4097134ff3c332f xmlns="76668fb8-bb2f-4b0d-9f82-961b84f7ec7e">
      <Terms xmlns="http://schemas.microsoft.com/office/infopath/2007/PartnerControls"/>
    </lcf76f155ced4ddcb4097134ff3c332f>
    <_Flow_SignoffStatus xmlns="76668fb8-bb2f-4b0d-9f82-961b84f7ec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76D00-B3C8-4213-8F9A-3A5B94A19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26d41-25d0-4f85-a130-2709d5dcdf86"/>
    <ds:schemaRef ds:uri="76668fb8-bb2f-4b0d-9f82-961b84f7e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931A3F-A42E-4FE4-BF46-E5DEA7D34229}">
  <ds:schemaRefs>
    <ds:schemaRef ds:uri="http://schemas.microsoft.com/office/2006/documentManagement/types"/>
    <ds:schemaRef ds:uri="76668fb8-bb2f-4b0d-9f82-961b84f7ec7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a026d41-25d0-4f85-a130-2709d5dcdf8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6A5447-8A97-41F7-BB29-8512DCEFFB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517</Words>
  <Application>Microsoft Office PowerPoint</Application>
  <PresentationFormat>Breitbild</PresentationFormat>
  <Paragraphs>69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Wingdings</vt:lpstr>
      <vt:lpstr>Courier New</vt:lpstr>
      <vt:lpstr>SCHUNK FagoPro-Bold</vt:lpstr>
      <vt:lpstr>Arial</vt:lpstr>
      <vt:lpstr>Fago Pro</vt:lpstr>
      <vt:lpstr>Symbol</vt:lpstr>
      <vt:lpstr>Calibri</vt:lpstr>
      <vt:lpstr>2_Office</vt:lpstr>
      <vt:lpstr>3_Office</vt:lpstr>
      <vt:lpstr>4_Office</vt:lpstr>
      <vt:lpstr>Round cell gripper RCG</vt:lpstr>
      <vt:lpstr>Handling of round battery cells</vt:lpstr>
      <vt:lpstr>Functional description</vt:lpstr>
      <vt:lpstr>Application example: From round cells to battery packs</vt:lpstr>
      <vt:lpstr>Product details: Sensors</vt:lpstr>
      <vt:lpstr>Product details: Gripping force maintenance</vt:lpstr>
      <vt:lpstr>Product details: Pneumatic connections</vt:lpstr>
      <vt:lpstr>Examples for gripping units</vt:lpstr>
      <vt:lpstr>Interested?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Endres</dc:creator>
  <cp:lastModifiedBy>Wütherich, Samuel</cp:lastModifiedBy>
  <cp:revision>23</cp:revision>
  <cp:lastPrinted>2022-07-12T06:28:47Z</cp:lastPrinted>
  <dcterms:created xsi:type="dcterms:W3CDTF">2022-02-03T15:01:35Z</dcterms:created>
  <dcterms:modified xsi:type="dcterms:W3CDTF">2024-04-05T09:00:39Z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0x0101008582DD9F413CE44FB0E0914470F4F876</vt:lpwstr>
  </property>
  <property fmtid="{D5CDD505-2E9C-101B-9397-08002B2CF9AE}" pid="3" name="ArticulateGUID">
    <vt:lpwstr>91726031-AE56-4B5D-A0A5-6D12EB9C9C5E</vt:lpwstr>
  </property>
  <property fmtid="{D5CDD505-2E9C-101B-9397-08002B2CF9AE}" pid="4" name="ArticulatePath">
    <vt:lpwstr>https://schunkgmbh.sharepoint.com/sites/Management-O365/Freigegebene Dokumente/General/MOVE77/MOVE intensiv/220412-SUNK_1043_Re-Fresh_Guide_Praesentation_Intensiv-Variante_Zwischenstand</vt:lpwstr>
  </property>
  <property fmtid="{D5CDD505-2E9C-101B-9397-08002B2CF9AE}" pid="5" name="MediaServiceImageTags">
    <vt:lpwstr/>
  </property>
</Properties>
</file>