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28"/>
  </p:notesMasterIdLst>
  <p:sldIdLst>
    <p:sldId id="6568" r:id="rId6"/>
    <p:sldId id="6546" r:id="rId7"/>
    <p:sldId id="6547" r:id="rId8"/>
    <p:sldId id="6119" r:id="rId9"/>
    <p:sldId id="6567" r:id="rId10"/>
    <p:sldId id="6549" r:id="rId11"/>
    <p:sldId id="6550" r:id="rId12"/>
    <p:sldId id="6551" r:id="rId13"/>
    <p:sldId id="6552" r:id="rId14"/>
    <p:sldId id="6553" r:id="rId15"/>
    <p:sldId id="6554" r:id="rId16"/>
    <p:sldId id="6555" r:id="rId17"/>
    <p:sldId id="6560" r:id="rId18"/>
    <p:sldId id="6561" r:id="rId19"/>
    <p:sldId id="6556" r:id="rId20"/>
    <p:sldId id="6557" r:id="rId21"/>
    <p:sldId id="6558" r:id="rId22"/>
    <p:sldId id="6559" r:id="rId23"/>
    <p:sldId id="6564" r:id="rId24"/>
    <p:sldId id="6566" r:id="rId25"/>
    <p:sldId id="6565" r:id="rId26"/>
    <p:sldId id="6563"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A1008-472D-12D6-F046-4C98585D21CB}" name="Schoch, Oliver" initials="OS" userId="S::oliver.schoch@de.schunk.com::806b1c71-cdf7-4094-9c66-3fad967131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834B5-7545-40A8-9605-5D49624FD680}" v="11" dt="2024-03-26T05:42:57.633"/>
    <p1510:client id="{B5B2B252-B899-4DAB-A9BC-7084AEAFEB4E}" v="3" dt="2024-03-26T07:15:26.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16" autoAdjust="0"/>
  </p:normalViewPr>
  <p:slideViewPr>
    <p:cSldViewPr snapToGrid="0">
      <p:cViewPr varScale="1">
        <p:scale>
          <a:sx n="91" d="100"/>
          <a:sy n="91" d="100"/>
        </p:scale>
        <p:origin x="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26.03.2024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‹Nr.›</a:t>
            </a:fld>
            <a:endParaRPr lang="de-DE"/>
          </a:p>
        </p:txBody>
      </p:sp>
    </p:spTree>
    <p:extLst>
      <p:ext uri="{BB962C8B-B14F-4D97-AF65-F5344CB8AC3E}">
        <p14:creationId xmlns:p14="http://schemas.microsoft.com/office/powerpoint/2010/main" val="12667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Please add the logo of the end customer or the system integrator, depending on where you are giving the presentation.</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2</a:t>
            </a:fld>
            <a:endParaRPr lang="de-DE"/>
          </a:p>
        </p:txBody>
      </p:sp>
    </p:spTree>
    <p:extLst>
      <p:ext uri="{BB962C8B-B14F-4D97-AF65-F5344CB8AC3E}">
        <p14:creationId xmlns:p14="http://schemas.microsoft.com/office/powerpoint/2010/main" val="16048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Amazing, AI and reality probably have the same understanding here.</a:t>
            </a:r>
          </a:p>
          <a:p>
            <a:r>
              <a:rPr lang="en-US" dirty="0"/>
              <a:t>And that's not a fake!</a:t>
            </a:r>
          </a:p>
          <a:p>
            <a:r>
              <a:rPr lang="en-US" dirty="0"/>
              <a:t>In the future, it will probably become the norm for robots to work on machine tools.</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Reality shows us that it is no longer a question of WHETHER to automate, but HOW?</a:t>
            </a:r>
            <a:endParaRPr kumimoji="0" lang="en-US"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0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there is one thing to consider. First of all, the manufacturing process should be right, only then will automation bring the required success.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Companies that always keep an eye on the overall system consisting of machine, clamping devices, tools, gripping technology and other components achieve particularly great effects.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There is no patent recipe for automating a machine tool. The most suitable solution for your application must always be found.</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15</a:t>
            </a:fld>
            <a:endParaRPr lang="de-DE"/>
          </a:p>
        </p:txBody>
      </p:sp>
    </p:spTree>
    <p:extLst>
      <p:ext uri="{BB962C8B-B14F-4D97-AF65-F5344CB8AC3E}">
        <p14:creationId xmlns:p14="http://schemas.microsoft.com/office/powerpoint/2010/main" val="325773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we enter the picture. We can advise you on the successful automation of your machine tool right from the start. We work with you to find the right type of automation for your application.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1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take a look at how to find the right type of automation for you.</a:t>
            </a:r>
          </a:p>
          <a:p>
            <a:r>
              <a:rPr lang="en-US" dirty="0"/>
              <a:t>We will be happy to support you.</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extLst>
      <p:ext uri="{BB962C8B-B14F-4D97-AF65-F5344CB8AC3E}">
        <p14:creationId xmlns:p14="http://schemas.microsoft.com/office/powerpoint/2010/main" val="217585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 matter which type of automation ultimately proves to be the right one for you, we have the right components.</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extLst>
      <p:ext uri="{BB962C8B-B14F-4D97-AF65-F5344CB8AC3E}">
        <p14:creationId xmlns:p14="http://schemas.microsoft.com/office/powerpoint/2010/main" val="68518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Select slide 19 or 20!</a:t>
            </a:r>
          </a:p>
          <a:p>
            <a:r>
              <a:rPr lang="en-US" b="1" i="1" dirty="0"/>
              <a:t>19 = for presentation to the end customer</a:t>
            </a:r>
          </a:p>
          <a:p>
            <a:r>
              <a:rPr lang="en-US" b="1" i="1" dirty="0"/>
              <a:t>20 = for presentation to the integrator (e.g. </a:t>
            </a:r>
            <a:r>
              <a:rPr lang="en-US" b="1" i="1" dirty="0" err="1"/>
              <a:t>OpenHouse</a:t>
            </a:r>
            <a:r>
              <a:rPr lang="en-US" b="1" i="1" dirty="0"/>
              <a:t>)</a:t>
            </a:r>
          </a:p>
          <a:p>
            <a:endParaRPr lang="en-US" dirty="0"/>
          </a:p>
          <a:p>
            <a:r>
              <a:rPr lang="en-US" dirty="0"/>
              <a:t>You have a need, We have the process understanding and the right components for every type of machine tool automation, Together with a system integrator, we can implement the right automation solution for you.</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20</a:t>
            </a:fld>
            <a:endParaRPr lang="de-DE"/>
          </a:p>
        </p:txBody>
      </p:sp>
    </p:spTree>
    <p:extLst>
      <p:ext uri="{BB962C8B-B14F-4D97-AF65-F5344CB8AC3E}">
        <p14:creationId xmlns:p14="http://schemas.microsoft.com/office/powerpoint/2010/main" val="23963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Select slide 19 or 20!</a:t>
            </a:r>
          </a:p>
          <a:p>
            <a:r>
              <a:rPr lang="en-US" b="1" i="1" dirty="0"/>
              <a:t>19 = for presentation to the end customer</a:t>
            </a:r>
          </a:p>
          <a:p>
            <a:r>
              <a:rPr lang="en-US" b="1" i="1" dirty="0"/>
              <a:t>20 = for presentation to the integrator (e.g. </a:t>
            </a:r>
            <a:r>
              <a:rPr lang="en-US" b="1" i="1" dirty="0" err="1"/>
              <a:t>OpenHouse</a:t>
            </a:r>
            <a:r>
              <a:rPr lang="en-US" b="1" i="1" dirty="0"/>
              <a:t>)</a:t>
            </a:r>
          </a:p>
          <a:p>
            <a:endParaRPr lang="en-US" dirty="0"/>
          </a:p>
          <a:p>
            <a:r>
              <a:rPr lang="en-US" dirty="0"/>
              <a:t>The end customer has a need, We have the process understanding and the right components for every type of machine tool automation, Together with you as system integrator, we can implement the right automation solution for the end customer.</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extLst>
      <p:ext uri="{BB962C8B-B14F-4D97-AF65-F5344CB8AC3E}">
        <p14:creationId xmlns:p14="http://schemas.microsoft.com/office/powerpoint/2010/main" val="136875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1" dirty="0"/>
              <a:t>Please add your profile picture, name, position and business unit.</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extLst>
      <p:ext uri="{BB962C8B-B14F-4D97-AF65-F5344CB8AC3E}">
        <p14:creationId xmlns:p14="http://schemas.microsoft.com/office/powerpoint/2010/main" val="30729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SCHUNK has top components in the field of automation and clamping technology, both in workpiece clamping technology and in the field of tool holders. Our portfolio therefore includes everything that is required for the successful automation of a machine tool.</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4</a:t>
            </a:fld>
            <a:endParaRPr/>
          </a:p>
        </p:txBody>
      </p:sp>
    </p:spTree>
    <p:extLst>
      <p:ext uri="{BB962C8B-B14F-4D97-AF65-F5344CB8AC3E}">
        <p14:creationId xmlns:p14="http://schemas.microsoft.com/office/powerpoint/2010/main" val="220163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en-US"/>
              <a:t>We take customers to the next level of productivity with these services.</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6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preparation for this presentation, I was wondering how best to get into the subject. I came up with the idea of simply asking the AI what a machine tool actually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Original </a:t>
            </a:r>
            <a:r>
              <a:rPr lang="en-US" i="1" dirty="0" err="1"/>
              <a:t>question"Create</a:t>
            </a:r>
            <a:r>
              <a:rPr lang="en-US" i="1" dirty="0"/>
              <a:t> a machine tool. Don't make any mistakes and avoid writing. If you do it well, you'll get a treat."</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J"/>
            </a:pPr>
            <a:r>
              <a:rPr lang="en-US" dirty="0"/>
              <a:t>It's pretty good but doesn't quite correspond to reality yet!</a:t>
            </a:r>
          </a:p>
          <a:p>
            <a:pPr marL="0" indent="0">
              <a:buFont typeface="Wingdings" panose="05000000000000000000" pitchFamily="2" charset="2"/>
              <a:buNone/>
            </a:pPr>
            <a:r>
              <a:rPr lang="en-US" dirty="0"/>
              <a:t>Let's try again....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i="0" dirty="0">
                <a:solidFill>
                  <a:srgbClr val="003D6A"/>
                </a:solidFill>
              </a:rPr>
              <a:t>Second try, we formulate our question again and give the AI another chance.</a:t>
            </a:r>
          </a:p>
          <a:p>
            <a:endParaRPr lang="en-US" i="0" dirty="0">
              <a:solidFill>
                <a:srgbClr val="003D6A"/>
              </a:solidFill>
            </a:endParaRPr>
          </a:p>
          <a:p>
            <a:r>
              <a:rPr lang="en-US" b="0" i="1" dirty="0">
                <a:solidFill>
                  <a:srgbClr val="003D6A"/>
                </a:solidFill>
              </a:rPr>
              <a:t>Original question:</a:t>
            </a:r>
          </a:p>
          <a:p>
            <a:r>
              <a:rPr lang="en-US" b="0" i="1" dirty="0">
                <a:solidFill>
                  <a:srgbClr val="003D6A"/>
                </a:solidFill>
              </a:rPr>
              <a:t> "You get a treat. That was good. Give me another version with less complexity and more realistic. Search for references online."</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2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Even better </a:t>
            </a:r>
            <a:r>
              <a:rPr lang="en-US" dirty="0">
                <a:sym typeface="Wingdings" panose="05000000000000000000" pitchFamily="2" charset="2"/>
              </a:rPr>
              <a:t></a:t>
            </a:r>
            <a:endParaRPr lang="en-US" dirty="0"/>
          </a:p>
          <a:p>
            <a:r>
              <a:rPr lang="en-US" i="0" dirty="0"/>
              <a:t>AND WOW, this is probably </a:t>
            </a:r>
            <a:r>
              <a:rPr lang="en-US" i="0" dirty="0">
                <a:highlight>
                  <a:srgbClr val="FFFF00"/>
                </a:highlight>
              </a:rPr>
              <a:t>the machine </a:t>
            </a:r>
            <a:r>
              <a:rPr lang="en-US" i="0">
                <a:highlight>
                  <a:srgbClr val="FFFF00"/>
                </a:highlight>
              </a:rPr>
              <a:t>tool allrounder</a:t>
            </a:r>
            <a:r>
              <a:rPr lang="en-US" i="0"/>
              <a:t>. </a:t>
            </a:r>
            <a:r>
              <a:rPr lang="en-US" i="0" dirty="0"/>
              <a:t>Everyone wants something like this.</a:t>
            </a:r>
          </a:p>
          <a:p>
            <a:r>
              <a:rPr lang="en-US" i="0" dirty="0"/>
              <a:t>But if you look at the picture with a little distance, this is the state of the art 40 years ago. Or is it?</a:t>
            </a:r>
          </a:p>
          <a:p>
            <a:r>
              <a:rPr lang="en-US" i="0" dirty="0"/>
              <a:t>So here's one last try...</a:t>
            </a:r>
            <a:endParaRPr lang="de-DE" i="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does the future hold for the machine tool industry? </a:t>
            </a:r>
          </a:p>
          <a:p>
            <a:r>
              <a:rPr lang="en-US" dirty="0"/>
              <a:t>Does AI have an answer?</a:t>
            </a:r>
          </a:p>
          <a:p>
            <a:endParaRPr lang="en-US" dirty="0"/>
          </a:p>
          <a:p>
            <a:r>
              <a:rPr lang="en-US" i="1" dirty="0"/>
              <a:t>Original question:</a:t>
            </a:r>
          </a:p>
          <a:p>
            <a:r>
              <a:rPr lang="en-US" i="1" dirty="0"/>
              <a:t>"Very good. Now please take a look into the future. What will machine tools look like in the future? Be creative, but stay realistic."</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2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60301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263777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158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3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2033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481050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7855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6974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1574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00934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0646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1795039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77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90578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32.png"/><Relationship Id="rId12" Type="http://schemas.openxmlformats.org/officeDocument/2006/relationships/image" Target="../media/image67.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9.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11" Type="http://schemas.openxmlformats.org/officeDocument/2006/relationships/image" Target="../media/image26.png"/><Relationship Id="rId5" Type="http://schemas.openxmlformats.org/officeDocument/2006/relationships/image" Target="../media/image74.svg"/><Relationship Id="rId10" Type="http://schemas.openxmlformats.org/officeDocument/2006/relationships/image" Target="../media/image25.svg"/><Relationship Id="rId4" Type="http://schemas.openxmlformats.org/officeDocument/2006/relationships/image" Target="../media/image73.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72D6-4B39-6606-F340-DC2563543E24}"/>
              </a:ext>
            </a:extLst>
          </p:cNvPr>
          <p:cNvSpPr>
            <a:spLocks noGrp="1"/>
          </p:cNvSpPr>
          <p:nvPr>
            <p:ph type="title"/>
          </p:nvPr>
        </p:nvSpPr>
        <p:spPr/>
        <p:txBody>
          <a:bodyPr/>
          <a:lstStyle/>
          <a:p>
            <a:r>
              <a:rPr lang="en-US" dirty="0"/>
              <a:t>Instructions for giving the presentation</a:t>
            </a:r>
            <a:endParaRPr lang="de-DE" dirty="0"/>
          </a:p>
        </p:txBody>
      </p:sp>
      <p:sp>
        <p:nvSpPr>
          <p:cNvPr id="3" name="Foliennummernplatzhalter 2">
            <a:extLst>
              <a:ext uri="{FF2B5EF4-FFF2-40B4-BE49-F238E27FC236}">
                <a16:creationId xmlns:a16="http://schemas.microsoft.com/office/drawing/2014/main" id="{305B2FA7-F89B-C0B1-6379-804D92104E33}"/>
              </a:ext>
            </a:extLst>
          </p:cNvPr>
          <p:cNvSpPr>
            <a:spLocks noGrp="1"/>
          </p:cNvSpPr>
          <p:nvPr>
            <p:ph type="sldNum" sz="quarter" idx="10"/>
          </p:nvPr>
        </p:nvSpPr>
        <p:spPr/>
        <p:txBody>
          <a:bodyPr/>
          <a:lstStyle/>
          <a:p>
            <a:fld id="{73F7D4EC-FAF2-48D2-B8E5-457915FC50F3}" type="slidenum">
              <a:rPr lang="de-DE" smtClean="0"/>
              <a:pPr/>
              <a:t>1</a:t>
            </a:fld>
            <a:endParaRPr lang="de-DE"/>
          </a:p>
        </p:txBody>
      </p:sp>
      <p:sp>
        <p:nvSpPr>
          <p:cNvPr id="5" name="Textplatzhalter 4">
            <a:extLst>
              <a:ext uri="{FF2B5EF4-FFF2-40B4-BE49-F238E27FC236}">
                <a16:creationId xmlns:a16="http://schemas.microsoft.com/office/drawing/2014/main" id="{E5D710DF-704C-27C0-8814-0CB4117CB7DF}"/>
              </a:ext>
            </a:extLst>
          </p:cNvPr>
          <p:cNvSpPr>
            <a:spLocks noGrp="1"/>
          </p:cNvSpPr>
          <p:nvPr>
            <p:ph type="body" sz="quarter" idx="12"/>
          </p:nvPr>
        </p:nvSpPr>
        <p:spPr/>
        <p:txBody>
          <a:bodyPr/>
          <a:lstStyle/>
          <a:p>
            <a:pPr marL="457200" indent="-457200">
              <a:buAutoNum type="arabicPeriod"/>
            </a:pPr>
            <a:r>
              <a:rPr lang="en-US" dirty="0"/>
              <a:t>The presentation is intended to explain the topic of machine tending and the role SCHUNK plays in this to a potential end customer in 20-30 minutes. </a:t>
            </a:r>
          </a:p>
          <a:p>
            <a:pPr marL="457200" indent="-457200">
              <a:buAutoNum type="arabicPeriod"/>
            </a:pPr>
            <a:r>
              <a:rPr lang="en-US" dirty="0"/>
              <a:t>The presentation can be given either directly to the end customer or at events (e.g. in-house exhibitions of system integrators or when visiting system integrators).</a:t>
            </a:r>
          </a:p>
          <a:p>
            <a:pPr marL="457200" indent="-457200">
              <a:buAutoNum type="arabicPeriod"/>
            </a:pPr>
            <a:r>
              <a:rPr lang="en-US" dirty="0"/>
              <a:t>The notes on each slide should help to convey the right message. Notes in bold and italics show you which individual changes need to be made to the slide. </a:t>
            </a:r>
          </a:p>
          <a:p>
            <a:pPr marL="457200" indent="-457200">
              <a:buAutoNum type="arabicPeriod"/>
            </a:pPr>
            <a:r>
              <a:rPr lang="en-US" dirty="0"/>
              <a:t>Please only present the presentation in presentation mode, as many slides are animated.</a:t>
            </a:r>
            <a:endParaRPr lang="de-DE" dirty="0"/>
          </a:p>
        </p:txBody>
      </p:sp>
    </p:spTree>
    <p:extLst>
      <p:ext uri="{BB962C8B-B14F-4D97-AF65-F5344CB8AC3E}">
        <p14:creationId xmlns:p14="http://schemas.microsoft.com/office/powerpoint/2010/main" val="122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descr="Zwei Sprechblasen">
            <a:extLst>
              <a:ext uri="{FF2B5EF4-FFF2-40B4-BE49-F238E27FC236}">
                <a16:creationId xmlns:a16="http://schemas.microsoft.com/office/drawing/2014/main" id="{6B970DF8-6B8C-299E-B628-DAE344703C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8" name="Gruppieren 7">
            <a:extLst>
              <a:ext uri="{FF2B5EF4-FFF2-40B4-BE49-F238E27FC236}">
                <a16:creationId xmlns:a16="http://schemas.microsoft.com/office/drawing/2014/main" id="{F96DD8EB-4672-7D9A-44B4-5927DBD6BC10}"/>
              </a:ext>
            </a:extLst>
          </p:cNvPr>
          <p:cNvGrpSpPr/>
          <p:nvPr/>
        </p:nvGrpSpPr>
        <p:grpSpPr>
          <a:xfrm>
            <a:off x="2417533" y="3083775"/>
            <a:ext cx="8574317" cy="2143125"/>
            <a:chOff x="1998433" y="3036150"/>
            <a:chExt cx="8574317" cy="2143125"/>
          </a:xfrm>
        </p:grpSpPr>
        <p:pic>
          <p:nvPicPr>
            <p:cNvPr id="9" name="Picture 2" descr="ChatGPT – Wikipedia">
              <a:extLst>
                <a:ext uri="{FF2B5EF4-FFF2-40B4-BE49-F238E27FC236}">
                  <a16:creationId xmlns:a16="http://schemas.microsoft.com/office/drawing/2014/main" id="{C5843AA5-8508-FB0E-3F1D-77C2A79220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28CD54-D9AC-2EC2-1E44-64D1FD7541D6}"/>
                </a:ext>
              </a:extLst>
            </p:cNvPr>
            <p:cNvSpPr txBox="1"/>
            <p:nvPr/>
          </p:nvSpPr>
          <p:spPr>
            <a:xfrm>
              <a:off x="4141558" y="3507547"/>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"...Now please take a look into the future. What will machine tools look like in the future? Be creative, but stay realistic."</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21443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9E9ED2D1-74C1-689B-CE0A-E537AE27BD36}"/>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a:extLst>
              <a:ext uri="{FF2B5EF4-FFF2-40B4-BE49-F238E27FC236}">
                <a16:creationId xmlns:a16="http://schemas.microsoft.com/office/drawing/2014/main" id="{020C5BB2-A85F-14DD-18A4-A460A405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a:extLst>
              <a:ext uri="{FF2B5EF4-FFF2-40B4-BE49-F238E27FC236}">
                <a16:creationId xmlns:a16="http://schemas.microsoft.com/office/drawing/2014/main" id="{3EB383BF-8D15-584C-F4E5-31FD3B89231C}"/>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5315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C759809-DFDC-FD16-2A9C-CAA470E5230B}"/>
              </a:ext>
            </a:extLst>
          </p:cNvPr>
          <p:cNvGrpSpPr/>
          <p:nvPr/>
        </p:nvGrpSpPr>
        <p:grpSpPr>
          <a:xfrm>
            <a:off x="1966011" y="1807757"/>
            <a:ext cx="2520000" cy="1800000"/>
            <a:chOff x="1042375" y="1846005"/>
            <a:chExt cx="2520000" cy="1800000"/>
          </a:xfrm>
        </p:grpSpPr>
        <p:sp>
          <p:nvSpPr>
            <p:cNvPr id="19" name="Denkblase: wolkenförmig 18">
              <a:extLst>
                <a:ext uri="{FF2B5EF4-FFF2-40B4-BE49-F238E27FC236}">
                  <a16:creationId xmlns:a16="http://schemas.microsoft.com/office/drawing/2014/main" id="{6740B07C-CFF7-481F-8B6C-8C9A09EE05F2}"/>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87E1F7A-18A0-C9AE-0DED-009019B4202C}"/>
                </a:ext>
              </a:extLst>
            </p:cNvPr>
            <p:cNvSpPr txBox="1"/>
            <p:nvPr/>
          </p:nvSpPr>
          <p:spPr>
            <a:xfrm>
              <a:off x="1163962" y="2207617"/>
              <a:ext cx="2275896"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Should I automate? Yes or no?</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grpSp>
        <p:nvGrpSpPr>
          <p:cNvPr id="25" name="Gruppieren 24">
            <a:extLst>
              <a:ext uri="{FF2B5EF4-FFF2-40B4-BE49-F238E27FC236}">
                <a16:creationId xmlns:a16="http://schemas.microsoft.com/office/drawing/2014/main" id="{391C7DD9-7996-A727-3A97-42FDB69182A4}"/>
              </a:ext>
            </a:extLst>
          </p:cNvPr>
          <p:cNvGrpSpPr/>
          <p:nvPr/>
        </p:nvGrpSpPr>
        <p:grpSpPr>
          <a:xfrm>
            <a:off x="1966011" y="1807757"/>
            <a:ext cx="2520000" cy="1800000"/>
            <a:chOff x="1042375" y="1846005"/>
            <a:chExt cx="2520000" cy="1800000"/>
          </a:xfrm>
        </p:grpSpPr>
        <p:sp>
          <p:nvSpPr>
            <p:cNvPr id="26" name="Denkblase: wolkenförmig 25">
              <a:extLst>
                <a:ext uri="{FF2B5EF4-FFF2-40B4-BE49-F238E27FC236}">
                  <a16:creationId xmlns:a16="http://schemas.microsoft.com/office/drawing/2014/main" id="{DDDE359B-4438-A4FF-DC9E-3C9C314AA8AE}"/>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513201E0-1FCA-FEFA-EAC1-A2BEE9E86BE0}"/>
                </a:ext>
              </a:extLst>
            </p:cNvPr>
            <p:cNvSpPr txBox="1"/>
            <p:nvPr/>
          </p:nvSpPr>
          <p:spPr>
            <a:xfrm>
              <a:off x="1163962" y="228638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How</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can</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I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automate</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sp>
        <p:nvSpPr>
          <p:cNvPr id="2" name="Titel 1">
            <a:extLst>
              <a:ext uri="{FF2B5EF4-FFF2-40B4-BE49-F238E27FC236}">
                <a16:creationId xmlns:a16="http://schemas.microsoft.com/office/drawing/2014/main" id="{1B84A7EC-850E-4BC0-96A0-7D2A09A53FFA}"/>
              </a:ext>
            </a:extLst>
          </p:cNvPr>
          <p:cNvSpPr>
            <a:spLocks noGrp="1"/>
          </p:cNvSpPr>
          <p:nvPr>
            <p:ph type="title"/>
          </p:nvPr>
        </p:nvSpPr>
        <p:spPr>
          <a:xfrm>
            <a:off x="658814" y="610441"/>
            <a:ext cx="8996816" cy="1020318"/>
          </a:xfrm>
        </p:spPr>
        <p:txBody>
          <a:bodyPr/>
          <a:lstStyle/>
          <a:p>
            <a:r>
              <a:rPr lang="de-DE" dirty="0" err="1"/>
              <a:t>Automate</a:t>
            </a:r>
            <a:r>
              <a:rPr lang="de-DE" dirty="0"/>
              <a:t> - Yes / </a:t>
            </a:r>
            <a:r>
              <a:rPr lang="de-DE" dirty="0" err="1"/>
              <a:t>No</a:t>
            </a:r>
            <a:r>
              <a:rPr lang="de-DE" dirty="0"/>
              <a:t>?</a:t>
            </a:r>
          </a:p>
        </p:txBody>
      </p:sp>
      <p:sp>
        <p:nvSpPr>
          <p:cNvPr id="3" name="Foliennummernplatzhalter 2">
            <a:extLst>
              <a:ext uri="{FF2B5EF4-FFF2-40B4-BE49-F238E27FC236}">
                <a16:creationId xmlns:a16="http://schemas.microsoft.com/office/drawing/2014/main" id="{1A080830-4293-4566-968E-A4ECB5B81D18}"/>
              </a:ext>
            </a:extLst>
          </p:cNvPr>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D83C70D5-14BA-4CBE-A563-64D5ED57071B}"/>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8" name="Gruppieren 17">
            <a:extLst>
              <a:ext uri="{FF2B5EF4-FFF2-40B4-BE49-F238E27FC236}">
                <a16:creationId xmlns:a16="http://schemas.microsoft.com/office/drawing/2014/main" id="{C597E930-3989-6EE7-7406-B680150F3CF8}"/>
              </a:ext>
            </a:extLst>
          </p:cNvPr>
          <p:cNvGrpSpPr/>
          <p:nvPr/>
        </p:nvGrpSpPr>
        <p:grpSpPr>
          <a:xfrm>
            <a:off x="5057507" y="2169369"/>
            <a:ext cx="1695450" cy="4378496"/>
            <a:chOff x="3398648" y="1869063"/>
            <a:chExt cx="1695450" cy="4378496"/>
          </a:xfrm>
        </p:grpSpPr>
        <p:pic>
          <p:nvPicPr>
            <p:cNvPr id="8" name="Grafik 7" descr="Mann mit verschränkten Armen">
              <a:extLst>
                <a:ext uri="{FF2B5EF4-FFF2-40B4-BE49-F238E27FC236}">
                  <a16:creationId xmlns:a16="http://schemas.microsoft.com/office/drawing/2014/main" id="{7D96185C-4BD6-920E-7499-B1BC5CD8D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a:extLst>
                <a:ext uri="{FF2B5EF4-FFF2-40B4-BE49-F238E27FC236}">
                  <a16:creationId xmlns:a16="http://schemas.microsoft.com/office/drawing/2014/main" id="{D03954EE-629F-FF39-17B9-117EB7FA3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a:extLst>
                <a:ext uri="{FF2B5EF4-FFF2-40B4-BE49-F238E27FC236}">
                  <a16:creationId xmlns:a16="http://schemas.microsoft.com/office/drawing/2014/main" id="{9475B676-18FF-A108-0A49-01BBDDB91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a:extLst>
              <a:ext uri="{FF2B5EF4-FFF2-40B4-BE49-F238E27FC236}">
                <a16:creationId xmlns:a16="http://schemas.microsoft.com/office/drawing/2014/main" id="{02674A51-366B-5862-B7AE-574D11117F47}"/>
              </a:ext>
            </a:extLst>
          </p:cNvPr>
          <p:cNvGrpSpPr/>
          <p:nvPr/>
        </p:nvGrpSpPr>
        <p:grpSpPr>
          <a:xfrm>
            <a:off x="7604585" y="1807757"/>
            <a:ext cx="2520000" cy="1800000"/>
            <a:chOff x="7604585" y="1807757"/>
            <a:chExt cx="2520000" cy="1800000"/>
          </a:xfrm>
        </p:grpSpPr>
        <p:sp>
          <p:nvSpPr>
            <p:cNvPr id="22" name="Denkblase: wolkenförmig 21">
              <a:extLst>
                <a:ext uri="{FF2B5EF4-FFF2-40B4-BE49-F238E27FC236}">
                  <a16:creationId xmlns:a16="http://schemas.microsoft.com/office/drawing/2014/main" id="{FF74CBF4-7FA0-7304-4F7F-7E1AE33A404F}"/>
                </a:ext>
              </a:extLst>
            </p:cNvPr>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3033840-B786-7672-E08A-2BC3AFE277A8}"/>
                </a:ext>
              </a:extLst>
            </p:cNvPr>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2255603-754F-1B3C-215A-6A0E060B2E56}"/>
                </a:ext>
              </a:extLst>
            </p:cNvPr>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a:extLst>
                <a:ext uri="{FF2B5EF4-FFF2-40B4-BE49-F238E27FC236}">
                  <a16:creationId xmlns:a16="http://schemas.microsoft.com/office/drawing/2014/main" id="{C0461CED-88E9-AE4A-52E9-9EA1A9615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D4EF244-5A76-D27B-DFA5-47AC9A34D094}"/>
                </a:ext>
              </a:extLst>
            </p:cNvPr>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B91A663C-CB74-964D-8493-78A4603BAA35}"/>
                </a:ext>
              </a:extLst>
            </p:cNvPr>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9765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7E9BA-E662-7330-E8A8-C3AF306D787E}"/>
              </a:ext>
            </a:extLst>
          </p:cNvPr>
          <p:cNvSpPr>
            <a:spLocks noGrp="1"/>
          </p:cNvSpPr>
          <p:nvPr>
            <p:ph type="title"/>
          </p:nvPr>
        </p:nvSpPr>
        <p:spPr/>
        <p:txBody>
          <a:bodyPr/>
          <a:lstStyle/>
          <a:p>
            <a:r>
              <a:rPr lang="en-US" sz="4400" dirty="0"/>
              <a:t>If a "bad" process is automated, you end up with a "bad" automated process!</a:t>
            </a:r>
            <a:endParaRPr lang="de-DE" sz="4400" dirty="0"/>
          </a:p>
        </p:txBody>
      </p:sp>
      <p:sp>
        <p:nvSpPr>
          <p:cNvPr id="3" name="Foliennummernplatzhalter 2">
            <a:extLst>
              <a:ext uri="{FF2B5EF4-FFF2-40B4-BE49-F238E27FC236}">
                <a16:creationId xmlns:a16="http://schemas.microsoft.com/office/drawing/2014/main" id="{947A32B3-753F-BB05-DF30-7B15D4293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933B5037-E68B-AFC6-0977-8307C148B92C}"/>
              </a:ext>
            </a:extLst>
          </p:cNvPr>
          <p:cNvSpPr>
            <a:spLocks noGrp="1"/>
          </p:cNvSpPr>
          <p:nvPr>
            <p:ph type="body" sz="quarter" idx="11"/>
          </p:nvPr>
        </p:nvSpPr>
        <p:spPr/>
        <p:txBody>
          <a:bodyPr/>
          <a:lstStyle/>
          <a:p>
            <a:r>
              <a:rPr lang="de-DE" dirty="0"/>
              <a:t>SCHUNK-Customer</a:t>
            </a:r>
          </a:p>
        </p:txBody>
      </p:sp>
    </p:spTree>
    <p:extLst>
      <p:ext uri="{BB962C8B-B14F-4D97-AF65-F5344CB8AC3E}">
        <p14:creationId xmlns:p14="http://schemas.microsoft.com/office/powerpoint/2010/main" val="66172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D9B6-9E8B-32FB-4FBF-284FBA63F319}"/>
              </a:ext>
            </a:extLst>
          </p:cNvPr>
          <p:cNvSpPr>
            <a:spLocks noGrp="1"/>
          </p:cNvSpPr>
          <p:nvPr>
            <p:ph type="title"/>
          </p:nvPr>
        </p:nvSpPr>
        <p:spPr/>
        <p:txBody>
          <a:bodyPr/>
          <a:lstStyle/>
          <a:p>
            <a:r>
              <a:rPr lang="en-US" dirty="0"/>
              <a:t>Prerequisite for automated machine tool loading</a:t>
            </a:r>
            <a:endParaRPr lang="de-DE" dirty="0"/>
          </a:p>
        </p:txBody>
      </p:sp>
      <p:sp>
        <p:nvSpPr>
          <p:cNvPr id="3" name="Foliennummernplatzhalter 2">
            <a:extLst>
              <a:ext uri="{FF2B5EF4-FFF2-40B4-BE49-F238E27FC236}">
                <a16:creationId xmlns:a16="http://schemas.microsoft.com/office/drawing/2014/main" id="{27A14249-51D3-A080-9569-2B2902CD5F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C80036A9-2C1A-E04A-A537-8E5A127006C0}"/>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Textplatzhalter 4">
            <a:extLst>
              <a:ext uri="{FF2B5EF4-FFF2-40B4-BE49-F238E27FC236}">
                <a16:creationId xmlns:a16="http://schemas.microsoft.com/office/drawing/2014/main" id="{E1573C5F-7BFA-41B8-08C2-75C766532B28}"/>
              </a:ext>
            </a:extLst>
          </p:cNvPr>
          <p:cNvSpPr>
            <a:spLocks noGrp="1"/>
          </p:cNvSpPr>
          <p:nvPr>
            <p:ph type="body" sz="quarter" idx="12"/>
          </p:nvPr>
        </p:nvSpPr>
        <p:spPr>
          <a:xfrm>
            <a:off x="2394853" y="2175168"/>
            <a:ext cx="3566087" cy="1123950"/>
          </a:xfrm>
        </p:spPr>
        <p:txBody>
          <a:bodyPr/>
          <a:lstStyle/>
          <a:p>
            <a:pPr marL="0" indent="0" algn="ctr">
              <a:buNone/>
            </a:pPr>
            <a:r>
              <a:rPr lang="de-DE" b="1" dirty="0">
                <a:solidFill>
                  <a:srgbClr val="00B0F0"/>
                </a:solidFill>
              </a:rPr>
              <a:t>1. </a:t>
            </a:r>
            <a:r>
              <a:rPr lang="en-US" dirty="0"/>
              <a:t>Optimize the existing process and put it on a stable basis.</a:t>
            </a:r>
            <a:endParaRPr lang="de-DE" dirty="0"/>
          </a:p>
          <a:p>
            <a:pPr algn="ctr"/>
            <a:endParaRPr lang="de-DE" dirty="0"/>
          </a:p>
        </p:txBody>
      </p:sp>
      <p:grpSp>
        <p:nvGrpSpPr>
          <p:cNvPr id="18" name="Gruppieren 17">
            <a:extLst>
              <a:ext uri="{FF2B5EF4-FFF2-40B4-BE49-F238E27FC236}">
                <a16:creationId xmlns:a16="http://schemas.microsoft.com/office/drawing/2014/main" id="{74E725A6-806F-82B0-8648-259B6CFAC46F}"/>
              </a:ext>
            </a:extLst>
          </p:cNvPr>
          <p:cNvGrpSpPr/>
          <p:nvPr/>
        </p:nvGrpSpPr>
        <p:grpSpPr>
          <a:xfrm>
            <a:off x="1673039" y="3492137"/>
            <a:ext cx="5026039" cy="2340000"/>
            <a:chOff x="2034989" y="3492137"/>
            <a:chExt cx="5026039" cy="2340000"/>
          </a:xfrm>
        </p:grpSpPr>
        <p:pic>
          <p:nvPicPr>
            <p:cNvPr id="7" name="Grafik 11">
              <a:extLst>
                <a:ext uri="{FF2B5EF4-FFF2-40B4-BE49-F238E27FC236}">
                  <a16:creationId xmlns:a16="http://schemas.microsoft.com/office/drawing/2014/main" id="{2959CADF-E6E1-5F70-CE92-A8250042D03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 uri="{28A0092B-C50C-407E-A947-70E740481C1C}">
                  <a14:useLocalDpi xmlns:a14="http://schemas.microsoft.com/office/drawing/2010/main"/>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a:extLst>
                <a:ext uri="{FF2B5EF4-FFF2-40B4-BE49-F238E27FC236}">
                  <a16:creationId xmlns:a16="http://schemas.microsoft.com/office/drawing/2014/main" id="{2748D30F-B3F2-4AD3-267B-F692988B0E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 uri="{28A0092B-C50C-407E-A947-70E740481C1C}">
                  <a14:useLocalDpi xmlns:a14="http://schemas.microsoft.com/office/drawing/2010/main"/>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1EA7674-A65F-E7D1-3C2B-3484FBB35B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8273" y="3868744"/>
              <a:ext cx="754812" cy="1620000"/>
            </a:xfrm>
            <a:prstGeom prst="rect">
              <a:avLst/>
            </a:prstGeom>
          </p:spPr>
        </p:pic>
        <p:sp>
          <p:nvSpPr>
            <p:cNvPr id="13" name="Additionszeichen 12">
              <a:extLst>
                <a:ext uri="{FF2B5EF4-FFF2-40B4-BE49-F238E27FC236}">
                  <a16:creationId xmlns:a16="http://schemas.microsoft.com/office/drawing/2014/main" id="{BCF3691E-439E-4C04-2142-46E27DC83E71}"/>
                </a:ext>
              </a:extLst>
            </p:cNvPr>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a:extLst>
                <a:ext uri="{FF2B5EF4-FFF2-40B4-BE49-F238E27FC236}">
                  <a16:creationId xmlns:a16="http://schemas.microsoft.com/office/drawing/2014/main" id="{4E193A46-66DD-D21D-DC2F-FCF58939BF99}"/>
                </a:ext>
              </a:extLst>
            </p:cNvPr>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AB268DFF-BEEE-94F7-C181-F099424A3EDE}"/>
                </a:ext>
              </a:extLst>
            </p:cNvPr>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C37189DB-CEA5-1EA5-DD5E-15A92F1F59CF}"/>
                </a:ext>
              </a:extLst>
            </p:cNvPr>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a:extLst>
              <a:ext uri="{FF2B5EF4-FFF2-40B4-BE49-F238E27FC236}">
                <a16:creationId xmlns:a16="http://schemas.microsoft.com/office/drawing/2014/main" id="{2E2DAD65-5541-47C2-ED8C-D2731D3CA9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a:extLst>
              <a:ext uri="{FF2B5EF4-FFF2-40B4-BE49-F238E27FC236}">
                <a16:creationId xmlns:a16="http://schemas.microsoft.com/office/drawing/2014/main" id="{C4A307EA-1719-AB3F-9928-6D700A880B05}"/>
              </a:ext>
            </a:extLst>
          </p:cNvPr>
          <p:cNvGrpSpPr/>
          <p:nvPr/>
        </p:nvGrpSpPr>
        <p:grpSpPr>
          <a:xfrm>
            <a:off x="6890966" y="2175720"/>
            <a:ext cx="3519168" cy="3653811"/>
            <a:chOff x="6890966" y="2175720"/>
            <a:chExt cx="3519168" cy="3653811"/>
          </a:xfrm>
        </p:grpSpPr>
        <p:grpSp>
          <p:nvGrpSpPr>
            <p:cNvPr id="17" name="Gruppieren 16">
              <a:extLst>
                <a:ext uri="{FF2B5EF4-FFF2-40B4-BE49-F238E27FC236}">
                  <a16:creationId xmlns:a16="http://schemas.microsoft.com/office/drawing/2014/main" id="{926D6CA5-9D65-7EF5-0B48-95B538551A46}"/>
                </a:ext>
              </a:extLst>
            </p:cNvPr>
            <p:cNvGrpSpPr/>
            <p:nvPr/>
          </p:nvGrpSpPr>
          <p:grpSpPr>
            <a:xfrm>
              <a:off x="6890966" y="3489531"/>
              <a:ext cx="3354563" cy="2340000"/>
              <a:chOff x="7252916" y="3489531"/>
              <a:chExt cx="3354563" cy="2340000"/>
            </a:xfrm>
          </p:grpSpPr>
          <p:sp>
            <p:nvSpPr>
              <p:cNvPr id="23" name="Additionszeichen 22">
                <a:extLst>
                  <a:ext uri="{FF2B5EF4-FFF2-40B4-BE49-F238E27FC236}">
                    <a16:creationId xmlns:a16="http://schemas.microsoft.com/office/drawing/2014/main" id="{BE2C1337-E50F-1E52-1968-AA3C424BFB38}"/>
                  </a:ext>
                </a:extLst>
              </p:cNvPr>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a:extLst>
                  <a:ext uri="{FF2B5EF4-FFF2-40B4-BE49-F238E27FC236}">
                    <a16:creationId xmlns:a16="http://schemas.microsoft.com/office/drawing/2014/main" id="{4DF80CC8-7CE5-E2C8-9534-6C8BA2107E79}"/>
                  </a:ext>
                </a:extLst>
              </p:cNvPr>
              <p:cNvGrpSpPr/>
              <p:nvPr/>
            </p:nvGrpSpPr>
            <p:grpSpPr>
              <a:xfrm>
                <a:off x="8017142" y="3489531"/>
                <a:ext cx="2590337" cy="2340000"/>
                <a:chOff x="8017142" y="3489531"/>
                <a:chExt cx="2590337" cy="2340000"/>
              </a:xfrm>
            </p:grpSpPr>
            <p:sp>
              <p:nvSpPr>
                <p:cNvPr id="11" name="Additionszeichen 10">
                  <a:extLst>
                    <a:ext uri="{FF2B5EF4-FFF2-40B4-BE49-F238E27FC236}">
                      <a16:creationId xmlns:a16="http://schemas.microsoft.com/office/drawing/2014/main" id="{23A9F5E9-05E4-A35B-0DFC-6E2FA2D207AA}"/>
                    </a:ext>
                  </a:extLst>
                </p:cNvPr>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a:extLst>
                    <a:ext uri="{FF2B5EF4-FFF2-40B4-BE49-F238E27FC236}">
                      <a16:creationId xmlns:a16="http://schemas.microsoft.com/office/drawing/2014/main" id="{46938AF6-4619-752D-A083-D331024EE308}"/>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7244" y="3852137"/>
                  <a:ext cx="970235" cy="1620000"/>
                </a:xfrm>
                <a:prstGeom prst="rect">
                  <a:avLst/>
                </a:prstGeom>
              </p:spPr>
            </p:pic>
            <p:pic>
              <p:nvPicPr>
                <p:cNvPr id="22" name="Grafik 21">
                  <a:extLst>
                    <a:ext uri="{FF2B5EF4-FFF2-40B4-BE49-F238E27FC236}">
                      <a16:creationId xmlns:a16="http://schemas.microsoft.com/office/drawing/2014/main" id="{176548CF-8431-A370-AA4B-0B718B584607}"/>
                    </a:ext>
                  </a:extLst>
                </p:cNvPr>
                <p:cNvPicPr>
                  <a:picLocks noChangeAspect="1"/>
                </p:cNvPicPr>
                <p:nvPr/>
              </p:nvPicPr>
              <p:blipFill>
                <a:blip r:embed="rId12"/>
                <a:stretch>
                  <a:fillRect/>
                </a:stretch>
              </p:blipFill>
              <p:spPr>
                <a:xfrm>
                  <a:off x="8184606" y="3868744"/>
                  <a:ext cx="877034" cy="1620000"/>
                </a:xfrm>
                <a:prstGeom prst="rect">
                  <a:avLst/>
                </a:prstGeom>
              </p:spPr>
            </p:pic>
            <p:sp>
              <p:nvSpPr>
                <p:cNvPr id="10" name="Rechteck 9">
                  <a:extLst>
                    <a:ext uri="{FF2B5EF4-FFF2-40B4-BE49-F238E27FC236}">
                      <a16:creationId xmlns:a16="http://schemas.microsoft.com/office/drawing/2014/main" id="{D7A351CF-9A39-8C74-5B5A-A1B9B856CF53}"/>
                    </a:ext>
                  </a:extLst>
                </p:cNvPr>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a:extLst>
                <a:ext uri="{FF2B5EF4-FFF2-40B4-BE49-F238E27FC236}">
                  <a16:creationId xmlns:a16="http://schemas.microsoft.com/office/drawing/2014/main" id="{3F5C0222-7368-EE41-B9FB-343D767357E1}"/>
                </a:ext>
              </a:extLst>
            </p:cNvPr>
            <p:cNvSpPr txBox="1">
              <a:spLocks/>
            </p:cNvSpPr>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kumimoji="0" lang="de-DE" sz="2200" b="1" i="0" u="none" strike="noStrike" kern="1200" cap="none" spc="0" normalizeH="0" baseline="0" noProof="0" dirty="0">
                  <a:ln>
                    <a:noFill/>
                  </a:ln>
                  <a:solidFill>
                    <a:srgbClr val="00B0F0"/>
                  </a:solidFill>
                  <a:effectLst/>
                  <a:uLnTx/>
                  <a:uFillTx/>
                  <a:latin typeface="Fago Pro" panose="02000506040000020004" pitchFamily="50" charset="0"/>
                  <a:ea typeface="+mn-ea"/>
                  <a:cs typeface="+mn-cs"/>
                </a:rPr>
                <a:t>2. </a:t>
              </a:r>
              <a:r>
                <a:rPr kumimoji="0" lang="en-US"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Automation of the proven manufacturing process.</a:t>
              </a:r>
              <a:endParaRPr kumimoji="0" lang="de-DE"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grpSp>
      <p:pic>
        <p:nvPicPr>
          <p:cNvPr id="25" name="Grafik 24" descr="Rakete mit einfarbiger Füllung">
            <a:extLst>
              <a:ext uri="{FF2B5EF4-FFF2-40B4-BE49-F238E27FC236}">
                <a16:creationId xmlns:a16="http://schemas.microsoft.com/office/drawing/2014/main" id="{9725A70A-1B9D-93FC-9E9C-4F2ADB4744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extLst>
      <p:ext uri="{BB962C8B-B14F-4D97-AF65-F5344CB8AC3E}">
        <p14:creationId xmlns:p14="http://schemas.microsoft.com/office/powerpoint/2010/main" val="9239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82F9766-4674-6F59-B471-2A2E182769C3}"/>
              </a:ext>
            </a:extLst>
          </p:cNvPr>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a:extLst>
              <a:ext uri="{FF2B5EF4-FFF2-40B4-BE49-F238E27FC236}">
                <a16:creationId xmlns:a16="http://schemas.microsoft.com/office/drawing/2014/main" id="{ED1146E0-1D08-CE18-BDBB-8C84F2E18838}"/>
              </a:ext>
            </a:extLst>
          </p:cNvPr>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a:extLst>
              <a:ext uri="{FF2B5EF4-FFF2-40B4-BE49-F238E27FC236}">
                <a16:creationId xmlns:a16="http://schemas.microsoft.com/office/drawing/2014/main" id="{FD468C7E-4C45-2320-EF67-540BEF6966D5}"/>
              </a:ext>
            </a:extLst>
          </p:cNvPr>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a:extLst>
              <a:ext uri="{FF2B5EF4-FFF2-40B4-BE49-F238E27FC236}">
                <a16:creationId xmlns:a16="http://schemas.microsoft.com/office/drawing/2014/main" id="{C5560595-4B10-7575-96B2-241C5ED75A2E}"/>
              </a:ext>
            </a:extLst>
          </p:cNvPr>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a:extLst>
              <a:ext uri="{FF2B5EF4-FFF2-40B4-BE49-F238E27FC236}">
                <a16:creationId xmlns:a16="http://schemas.microsoft.com/office/drawing/2014/main" id="{2E534626-C6E6-4538-AB04-3612AAC942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p:blipFill>
        <p:spPr>
          <a:xfrm>
            <a:off x="4443762" y="3982760"/>
            <a:ext cx="3484387" cy="2092252"/>
          </a:xfrm>
          <a:prstGeom prst="rect">
            <a:avLst/>
          </a:prstGeom>
        </p:spPr>
      </p:pic>
      <p:sp>
        <p:nvSpPr>
          <p:cNvPr id="15" name="Grafik 6">
            <a:extLst>
              <a:ext uri="{FF2B5EF4-FFF2-40B4-BE49-F238E27FC236}">
                <a16:creationId xmlns:a16="http://schemas.microsoft.com/office/drawing/2014/main" id="{C19D4A8A-8BF3-001E-5E57-2AAED02F5C08}"/>
              </a:ext>
            </a:extLst>
          </p:cNvPr>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1"/>
          </p:nvPr>
        </p:nvSpPr>
        <p:spPr>
          <a:xfrm>
            <a:off x="658814" y="2376071"/>
            <a:ext cx="4065586" cy="700504"/>
          </a:xfrm>
        </p:spPr>
        <p:txBody>
          <a:bodyPr lIns="504000" anchor="ctr"/>
          <a:lstStyle/>
          <a:p>
            <a:pPr marL="0" indent="0">
              <a:buNone/>
            </a:pPr>
            <a:r>
              <a:rPr lang="en-US" sz="2100" dirty="0">
                <a:solidFill>
                  <a:schemeClr val="tx2"/>
                </a:solidFill>
              </a:rPr>
              <a:t>Which type of automation is best suited to your application?</a:t>
            </a:r>
            <a:endParaRPr lang="de-DE" sz="2100" dirty="0">
              <a:solidFill>
                <a:schemeClr val="tx2"/>
              </a:solidFill>
            </a:endParaRPr>
          </a:p>
        </p:txBody>
      </p:sp>
      <p:sp>
        <p:nvSpPr>
          <p:cNvPr id="10" name="Titel 11">
            <a:extLst>
              <a:ext uri="{FF2B5EF4-FFF2-40B4-BE49-F238E27FC236}">
                <a16:creationId xmlns:a16="http://schemas.microsoft.com/office/drawing/2014/main" id="{3E1DD41C-84E4-3BFC-0A2E-CC0A1980BE31}"/>
              </a:ext>
            </a:extLst>
          </p:cNvPr>
          <p:cNvSpPr txBox="1">
            <a:spLocks/>
          </p:cNvSpPr>
          <p:nvPr/>
        </p:nvSpPr>
        <p:spPr>
          <a:xfrm>
            <a:off x="658814" y="1070701"/>
            <a:ext cx="4760284"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customers</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production</a:t>
            </a:r>
            <a:r>
              <a:rPr kumimoji="0" lang="de-DE" sz="2800" b="1" i="0" u="none" strike="noStrike" kern="1200" cap="none" spc="0" normalizeH="0" baseline="0" noProof="0" dirty="0">
                <a:ln>
                  <a:noFill/>
                </a:ln>
                <a:solidFill>
                  <a:prstClr val="white"/>
                </a:solidFill>
                <a:effectLst/>
                <a:uLnTx/>
                <a:uFillTx/>
                <a:latin typeface="Fago Pro"/>
                <a:ea typeface="+mj-ea"/>
                <a:cs typeface="+mj-cs"/>
              </a:rPr>
              <a:t>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situations</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p:txBody>
      </p:sp>
      <p:sp>
        <p:nvSpPr>
          <p:cNvPr id="2" name="Foliennummernplatzhalter 1">
            <a:extLst>
              <a:ext uri="{FF2B5EF4-FFF2-40B4-BE49-F238E27FC236}">
                <a16:creationId xmlns:a16="http://schemas.microsoft.com/office/drawing/2014/main" id="{B6992EC9-87C1-7604-9F8B-5A88356CC0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a:extLst>
              <a:ext uri="{FF2B5EF4-FFF2-40B4-BE49-F238E27FC236}">
                <a16:creationId xmlns:a16="http://schemas.microsoft.com/office/drawing/2014/main" id="{A933617E-2CDF-BF70-5EDF-BCD735D6C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859E3EE-E8FB-BD41-8F01-5CCFA4E04D32}"/>
              </a:ext>
            </a:extLst>
          </p:cNvPr>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a:extLst>
              <a:ext uri="{FF2B5EF4-FFF2-40B4-BE49-F238E27FC236}">
                <a16:creationId xmlns:a16="http://schemas.microsoft.com/office/drawing/2014/main" id="{0395F68C-A7DB-5A5B-B37B-DC71F24CF791}"/>
              </a:ext>
            </a:extLst>
          </p:cNvPr>
          <p:cNvPicPr>
            <a:picLocks noChangeAspect="1"/>
          </p:cNvPicPr>
          <p:nvPr/>
        </p:nvPicPr>
        <p:blipFill rotWithShape="1">
          <a:blip r:embed="rId10"/>
          <a:srcRect b="11184"/>
          <a:stretch/>
        </p:blipFill>
        <p:spPr>
          <a:xfrm>
            <a:off x="8531533" y="1070701"/>
            <a:ext cx="2636192" cy="1551919"/>
          </a:xfrm>
          <a:prstGeom prst="rect">
            <a:avLst/>
          </a:prstGeom>
        </p:spPr>
      </p:pic>
    </p:spTree>
    <p:extLst>
      <p:ext uri="{BB962C8B-B14F-4D97-AF65-F5344CB8AC3E}">
        <p14:creationId xmlns:p14="http://schemas.microsoft.com/office/powerpoint/2010/main" val="76873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a:extLst>
              <a:ext uri="{FF2B5EF4-FFF2-40B4-BE49-F238E27FC236}">
                <a16:creationId xmlns:a16="http://schemas.microsoft.com/office/drawing/2014/main" id="{3ADADA67-6181-6BAB-1863-64774744AB51}"/>
              </a:ext>
            </a:extLst>
          </p:cNvPr>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a:extLst>
              <a:ext uri="{FF2B5EF4-FFF2-40B4-BE49-F238E27FC236}">
                <a16:creationId xmlns:a16="http://schemas.microsoft.com/office/drawing/2014/main" id="{B873213A-5297-BE91-8BF0-02CE46C67B55}"/>
              </a:ext>
            </a:extLst>
          </p:cNvPr>
          <p:cNvSpPr>
            <a:spLocks noGrp="1"/>
          </p:cNvSpPr>
          <p:nvPr>
            <p:ph type="title"/>
          </p:nvPr>
        </p:nvSpPr>
        <p:spPr>
          <a:xfrm>
            <a:off x="658814" y="666751"/>
            <a:ext cx="6148386" cy="1020318"/>
          </a:xfrm>
        </p:spPr>
        <p:txBody>
          <a:bodyPr/>
          <a:lstStyle/>
          <a:p>
            <a:r>
              <a:rPr lang="en-US" dirty="0"/>
              <a:t>SCHUNK - Your partner for productivity</a:t>
            </a:r>
            <a:endParaRPr lang="de-DE" dirty="0"/>
          </a:p>
        </p:txBody>
      </p:sp>
      <p:sp>
        <p:nvSpPr>
          <p:cNvPr id="2" name="Foliennummernplatzhalter 1">
            <a:extLst>
              <a:ext uri="{FF2B5EF4-FFF2-40B4-BE49-F238E27FC236}">
                <a16:creationId xmlns:a16="http://schemas.microsoft.com/office/drawing/2014/main" id="{00B6196B-EDA0-0D13-12C5-FC5EBEA49A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a:extLst>
              <a:ext uri="{FF2B5EF4-FFF2-40B4-BE49-F238E27FC236}">
                <a16:creationId xmlns:a16="http://schemas.microsoft.com/office/drawing/2014/main" id="{C8A95CD4-9138-5BD7-07F5-45096E144395}"/>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20" name="Titel 11">
            <a:extLst>
              <a:ext uri="{FF2B5EF4-FFF2-40B4-BE49-F238E27FC236}">
                <a16:creationId xmlns:a16="http://schemas.microsoft.com/office/drawing/2014/main" id="{72635FD9-0EA8-B947-097E-41785001D50F}"/>
              </a:ext>
            </a:extLst>
          </p:cNvPr>
          <p:cNvSpPr txBox="1">
            <a:spLocks/>
          </p:cNvSpPr>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Together with SCHUNK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to the right type of automation for your application!</a:t>
            </a:r>
            <a:endParaRPr kumimoji="0" lang="de-DE"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endParaRPr>
          </a:p>
        </p:txBody>
      </p:sp>
      <p:pic>
        <p:nvPicPr>
          <p:cNvPr id="8" name="Grafik 7">
            <a:extLst>
              <a:ext uri="{FF2B5EF4-FFF2-40B4-BE49-F238E27FC236}">
                <a16:creationId xmlns:a16="http://schemas.microsoft.com/office/drawing/2014/main" id="{022F78B5-07A4-8154-CC5D-3367FCC7735D}"/>
              </a:ext>
            </a:extLst>
          </p:cNvPr>
          <p:cNvPicPr>
            <a:picLocks noChangeAspect="1"/>
          </p:cNvPicPr>
          <p:nvPr/>
        </p:nvPicPr>
        <p:blipFill>
          <a:blip r:embed="rId4"/>
          <a:stretch>
            <a:fillRect/>
          </a:stretch>
        </p:blipFill>
        <p:spPr>
          <a:xfrm>
            <a:off x="4599671" y="2165081"/>
            <a:ext cx="5462480" cy="3060000"/>
          </a:xfrm>
          <a:prstGeom prst="rect">
            <a:avLst/>
          </a:prstGeom>
        </p:spPr>
      </p:pic>
    </p:spTree>
    <p:custDataLst>
      <p:tags r:id="rId1"/>
    </p:custDataLst>
    <p:extLst>
      <p:ext uri="{BB962C8B-B14F-4D97-AF65-F5344CB8AC3E}">
        <p14:creationId xmlns:p14="http://schemas.microsoft.com/office/powerpoint/2010/main" val="8370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1D6FEF-66BE-798D-8DF4-86D37ED9B641}"/>
              </a:ext>
            </a:extLst>
          </p:cNvPr>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a:extLst>
              <a:ext uri="{FF2B5EF4-FFF2-40B4-BE49-F238E27FC236}">
                <a16:creationId xmlns:a16="http://schemas.microsoft.com/office/drawing/2014/main" id="{E3BC6CD5-C480-CBDA-1D12-E315EB3BF6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3B4044E-7552-8A1D-9BBD-152CDDC16D5F}"/>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7" name="Rechteck 6">
            <a:extLst>
              <a:ext uri="{FF2B5EF4-FFF2-40B4-BE49-F238E27FC236}">
                <a16:creationId xmlns:a16="http://schemas.microsoft.com/office/drawing/2014/main" id="{13B8BE27-9930-0482-7219-8CED72490EAA}"/>
              </a:ext>
            </a:extLst>
          </p:cNvPr>
          <p:cNvSpPr/>
          <p:nvPr/>
        </p:nvSpPr>
        <p:spPr>
          <a:xfrm>
            <a:off x="1450110"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E22EE2B-5CB0-8430-2334-F51983DB2402}"/>
              </a:ext>
            </a:extLst>
          </p:cNvPr>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a:extLst>
              <a:ext uri="{FF2B5EF4-FFF2-40B4-BE49-F238E27FC236}">
                <a16:creationId xmlns:a16="http://schemas.microsoft.com/office/drawing/2014/main" id="{AD7A4856-E5C5-1A3B-2E90-E03360399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a:extLst>
              <a:ext uri="{FF2B5EF4-FFF2-40B4-BE49-F238E27FC236}">
                <a16:creationId xmlns:a16="http://schemas.microsoft.com/office/drawing/2014/main" id="{884A1350-BE89-1BA1-1253-4018F3D76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a:extLst>
              <a:ext uri="{FF2B5EF4-FFF2-40B4-BE49-F238E27FC236}">
                <a16:creationId xmlns:a16="http://schemas.microsoft.com/office/drawing/2014/main" id="{EF331CB8-6546-3197-DA8C-B90F6180A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a:extLst>
              <a:ext uri="{FF2B5EF4-FFF2-40B4-BE49-F238E27FC236}">
                <a16:creationId xmlns:a16="http://schemas.microsoft.com/office/drawing/2014/main" id="{F55F856B-12DC-2563-6A8C-F30B7D7BDB62}"/>
              </a:ext>
            </a:extLst>
          </p:cNvPr>
          <p:cNvPicPr>
            <a:picLocks noChangeAspect="1"/>
          </p:cNvPicPr>
          <p:nvPr/>
        </p:nvPicPr>
        <p:blipFill rotWithShape="1">
          <a:blip r:embed="rId11"/>
          <a:srcRect b="31743"/>
          <a:stretch/>
        </p:blipFill>
        <p:spPr>
          <a:xfrm>
            <a:off x="5445248" y="3462051"/>
            <a:ext cx="1413725" cy="381385"/>
          </a:xfrm>
          <a:prstGeom prst="rect">
            <a:avLst/>
          </a:prstGeom>
        </p:spPr>
      </p:pic>
      <p:sp>
        <p:nvSpPr>
          <p:cNvPr id="14" name="Textfeld 13">
            <a:extLst>
              <a:ext uri="{FF2B5EF4-FFF2-40B4-BE49-F238E27FC236}">
                <a16:creationId xmlns:a16="http://schemas.microsoft.com/office/drawing/2014/main" id="{BE40C1D5-32F4-A0FE-FCA9-F096D4EADA2F}"/>
              </a:ext>
            </a:extLst>
          </p:cNvPr>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3600" b="1" i="0" u="none" strike="noStrike" kern="1200" cap="none" spc="0" normalizeH="0" baseline="0" noProof="0">
                <a:ln>
                  <a:noFill/>
                </a:ln>
                <a:solidFill>
                  <a:srgbClr val="00B0F0"/>
                </a:solidFill>
                <a:effectLst/>
                <a:uLnTx/>
                <a:uFillTx/>
                <a:ea typeface="+mn-ea"/>
                <a:cs typeface="+mn-cs"/>
              </a:rPr>
              <a:t>???</a:t>
            </a:r>
          </a:p>
        </p:txBody>
      </p:sp>
    </p:spTree>
    <p:custDataLst>
      <p:tags r:id="rId1"/>
    </p:custDataLst>
    <p:extLst>
      <p:ext uri="{BB962C8B-B14F-4D97-AF65-F5344CB8AC3E}">
        <p14:creationId xmlns:p14="http://schemas.microsoft.com/office/powerpoint/2010/main" val="185041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5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8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8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13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3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2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2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28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28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28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888FED8-54CA-5B78-B96A-3B16C38CAC1B}"/>
              </a:ext>
            </a:extLst>
          </p:cNvPr>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automation</a:t>
            </a:r>
            <a:endParaRPr lang="de-DE" dirty="0"/>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&amp;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Tree>
    <p:extLst>
      <p:ext uri="{BB962C8B-B14F-4D97-AF65-F5344CB8AC3E}">
        <p14:creationId xmlns:p14="http://schemas.microsoft.com/office/powerpoint/2010/main" val="336705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automation</a:t>
            </a:r>
            <a:endParaRPr lang="de-DE" dirty="0"/>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dirty="0" err="1"/>
              <a:t>Automated</a:t>
            </a:r>
            <a:r>
              <a:rPr lang="de-DE" b="1" dirty="0"/>
              <a:t> </a:t>
            </a:r>
            <a:r>
              <a:rPr lang="de-DE" b="1" dirty="0" err="1"/>
              <a:t>machine</a:t>
            </a:r>
            <a:r>
              <a:rPr lang="de-DE" b="1" dirty="0"/>
              <a:t> </a:t>
            </a:r>
            <a:r>
              <a:rPr lang="de-DE" b="1" dirty="0" err="1"/>
              <a:t>tool</a:t>
            </a:r>
            <a:r>
              <a:rPr lang="de-DE" b="1" dirty="0"/>
              <a:t> </a:t>
            </a:r>
            <a:r>
              <a:rPr lang="de-DE" b="1" dirty="0" err="1"/>
              <a:t>loading</a:t>
            </a:r>
            <a:endParaRPr lang="de-DE" b="1" dirty="0"/>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&amp;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pic>
        <p:nvPicPr>
          <p:cNvPr id="8" name="Grafik 7">
            <a:extLst>
              <a:ext uri="{FF2B5EF4-FFF2-40B4-BE49-F238E27FC236}">
                <a16:creationId xmlns:a16="http://schemas.microsoft.com/office/drawing/2014/main" id="{5D450792-05E7-5113-7971-493E3B523C72}"/>
              </a:ext>
            </a:extLst>
          </p:cNvPr>
          <p:cNvPicPr>
            <a:picLocks noChangeAspect="1"/>
          </p:cNvPicPr>
          <p:nvPr/>
        </p:nvPicPr>
        <p:blipFill>
          <a:blip r:embed="rId8"/>
          <a:stretch>
            <a:fillRect/>
          </a:stretch>
        </p:blipFill>
        <p:spPr>
          <a:xfrm>
            <a:off x="1802222" y="5175734"/>
            <a:ext cx="587590" cy="1260000"/>
          </a:xfrm>
          <a:prstGeom prst="rect">
            <a:avLst/>
          </a:prstGeom>
        </p:spPr>
      </p:pic>
      <p:pic>
        <p:nvPicPr>
          <p:cNvPr id="9" name="Grafik 8">
            <a:extLst>
              <a:ext uri="{FF2B5EF4-FFF2-40B4-BE49-F238E27FC236}">
                <a16:creationId xmlns:a16="http://schemas.microsoft.com/office/drawing/2014/main" id="{A4CEEC23-90F3-A152-1FDD-FE98DA79ACAE}"/>
              </a:ext>
            </a:extLst>
          </p:cNvPr>
          <p:cNvPicPr>
            <a:picLocks noChangeAspect="1"/>
          </p:cNvPicPr>
          <p:nvPr/>
        </p:nvPicPr>
        <p:blipFill>
          <a:blip r:embed="rId9"/>
          <a:stretch>
            <a:fillRect/>
          </a:stretch>
        </p:blipFill>
        <p:spPr>
          <a:xfrm>
            <a:off x="6589309" y="5175734"/>
            <a:ext cx="1747631" cy="1260000"/>
          </a:xfrm>
          <a:prstGeom prst="rect">
            <a:avLst/>
          </a:prstGeom>
        </p:spPr>
      </p:pic>
      <p:pic>
        <p:nvPicPr>
          <p:cNvPr id="10" name="Grafik 9">
            <a:extLst>
              <a:ext uri="{FF2B5EF4-FFF2-40B4-BE49-F238E27FC236}">
                <a16:creationId xmlns:a16="http://schemas.microsoft.com/office/drawing/2014/main" id="{B93C0EF2-AF6D-2BE9-4FD9-9B6456359C31}"/>
              </a:ext>
            </a:extLst>
          </p:cNvPr>
          <p:cNvPicPr>
            <a:picLocks noChangeAspect="1"/>
          </p:cNvPicPr>
          <p:nvPr/>
        </p:nvPicPr>
        <p:blipFill>
          <a:blip r:embed="rId10"/>
          <a:stretch>
            <a:fillRect/>
          </a:stretch>
        </p:blipFill>
        <p:spPr>
          <a:xfrm>
            <a:off x="781127" y="3944554"/>
            <a:ext cx="858644" cy="1260000"/>
          </a:xfrm>
          <a:prstGeom prst="rect">
            <a:avLst/>
          </a:prstGeom>
        </p:spPr>
      </p:pic>
      <p:pic>
        <p:nvPicPr>
          <p:cNvPr id="11" name="Grafik 10">
            <a:extLst>
              <a:ext uri="{FF2B5EF4-FFF2-40B4-BE49-F238E27FC236}">
                <a16:creationId xmlns:a16="http://schemas.microsoft.com/office/drawing/2014/main" id="{9763C5EA-BD23-5B75-4738-D989C9DC9FC8}"/>
              </a:ext>
            </a:extLst>
          </p:cNvPr>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a:extLst>
              <a:ext uri="{FF2B5EF4-FFF2-40B4-BE49-F238E27FC236}">
                <a16:creationId xmlns:a16="http://schemas.microsoft.com/office/drawing/2014/main" id="{B141ED0B-67F1-957F-D50D-794CD604DABE}"/>
              </a:ext>
            </a:extLst>
          </p:cNvPr>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a:extLst>
              <a:ext uri="{FF2B5EF4-FFF2-40B4-BE49-F238E27FC236}">
                <a16:creationId xmlns:a16="http://schemas.microsoft.com/office/drawing/2014/main" id="{A6867624-685D-00BB-FF75-F4CABE2B6B9F}"/>
              </a:ext>
            </a:extLst>
          </p:cNvPr>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a:extLst>
              <a:ext uri="{FF2B5EF4-FFF2-40B4-BE49-F238E27FC236}">
                <a16:creationId xmlns:a16="http://schemas.microsoft.com/office/drawing/2014/main" id="{4A1570A9-7B3D-0595-63BF-7C407A7131E7}"/>
              </a:ext>
            </a:extLst>
          </p:cNvPr>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a:extLst>
              <a:ext uri="{FF2B5EF4-FFF2-40B4-BE49-F238E27FC236}">
                <a16:creationId xmlns:a16="http://schemas.microsoft.com/office/drawing/2014/main" id="{F15831D7-9FB3-86E3-1131-B696FA304FCD}"/>
              </a:ext>
            </a:extLst>
          </p:cNvPr>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a:extLst>
              <a:ext uri="{FF2B5EF4-FFF2-40B4-BE49-F238E27FC236}">
                <a16:creationId xmlns:a16="http://schemas.microsoft.com/office/drawing/2014/main" id="{66D89DF0-3F17-CAC1-8B06-74404738FBC1}"/>
              </a:ext>
            </a:extLst>
          </p:cNvPr>
          <p:cNvPicPr>
            <a:picLocks noChangeAspect="1"/>
          </p:cNvPicPr>
          <p:nvPr/>
        </p:nvPicPr>
        <p:blipFill>
          <a:blip r:embed="rId16"/>
          <a:stretch>
            <a:fillRect/>
          </a:stretch>
        </p:blipFill>
        <p:spPr>
          <a:xfrm>
            <a:off x="3395236" y="5175734"/>
            <a:ext cx="1256935" cy="1260000"/>
          </a:xfrm>
          <a:prstGeom prst="rect">
            <a:avLst/>
          </a:prstGeom>
        </p:spPr>
      </p:pic>
      <p:pic>
        <p:nvPicPr>
          <p:cNvPr id="6" name="Grafik 5">
            <a:extLst>
              <a:ext uri="{FF2B5EF4-FFF2-40B4-BE49-F238E27FC236}">
                <a16:creationId xmlns:a16="http://schemas.microsoft.com/office/drawing/2014/main" id="{6F7B80F0-90FD-9683-E7CD-2665A05088DA}"/>
              </a:ext>
            </a:extLst>
          </p:cNvPr>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34906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a:extLst>
              <a:ext uri="{FF2B5EF4-FFF2-40B4-BE49-F238E27FC236}">
                <a16:creationId xmlns:a16="http://schemas.microsoft.com/office/drawing/2014/main" id="{43B6B9D2-5745-D395-83CA-D19C8239C9E2}"/>
              </a:ext>
            </a:extLst>
          </p:cNvPr>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p:blipFill>
        <p:spPr>
          <a:xfrm>
            <a:off x="0" y="0"/>
            <a:ext cx="12192000" cy="6858000"/>
          </a:xfrm>
          <a:prstGeom prst="rect">
            <a:avLst/>
          </a:prstGeom>
        </p:spPr>
      </p:pic>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348459" y="3802556"/>
            <a:ext cx="5677808" cy="1715052"/>
          </a:xfrm>
        </p:spPr>
        <p:txBody>
          <a:bodyPr lIns="504000" anchor="ctr"/>
          <a:lstStyle/>
          <a:p>
            <a:r>
              <a:rPr lang="en-US" dirty="0">
                <a:solidFill>
                  <a:schemeClr val="bg1"/>
                </a:solidFill>
              </a:rPr>
              <a:t>Machine tending with SCHUNK</a:t>
            </a:r>
            <a:endParaRPr lang="de-DE" dirty="0">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348459" y="5517608"/>
            <a:ext cx="5951538" cy="756192"/>
          </a:xfrm>
        </p:spPr>
        <p:txBody>
          <a:bodyPr lIns="504000" anchor="ctr"/>
          <a:lstStyle/>
          <a:p>
            <a:pPr marL="0" indent="0">
              <a:buNone/>
            </a:pPr>
            <a:r>
              <a:rPr lang="en-US" b="1" dirty="0"/>
              <a:t>More productivity with the right grippers and clamping devices!</a:t>
            </a:r>
            <a:endParaRPr lang="de-DE" b="1" dirty="0"/>
          </a:p>
        </p:txBody>
      </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a:extLst>
              <a:ext uri="{FF2B5EF4-FFF2-40B4-BE49-F238E27FC236}">
                <a16:creationId xmlns:a16="http://schemas.microsoft.com/office/drawing/2014/main" id="{959E77D2-C387-387F-00B3-45BA9EEADEAC}"/>
              </a:ext>
            </a:extLst>
          </p:cNvPr>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End </a:t>
            </a:r>
            <a:r>
              <a:rPr lang="de-DE" dirty="0" err="1"/>
              <a:t>customer</a:t>
            </a:r>
            <a:r>
              <a:rPr lang="de-DE" dirty="0"/>
              <a:t> </a:t>
            </a:r>
            <a:r>
              <a:rPr lang="de-DE" dirty="0" err="1"/>
              <a:t>or</a:t>
            </a:r>
            <a:r>
              <a:rPr lang="de-DE" dirty="0"/>
              <a:t> </a:t>
            </a:r>
            <a:r>
              <a:rPr lang="de-DE" dirty="0" err="1"/>
              <a:t>integrator</a:t>
            </a:r>
            <a:r>
              <a:rPr lang="de-DE" dirty="0"/>
              <a:t> Logo</a:t>
            </a:r>
          </a:p>
          <a:p>
            <a:pPr algn="ctr"/>
            <a:r>
              <a:rPr lang="de-DE" dirty="0"/>
              <a:t>7 cm x 14 cm</a:t>
            </a:r>
          </a:p>
        </p:txBody>
      </p:sp>
    </p:spTree>
    <p:custDataLst>
      <p:tags r:id="rId1"/>
    </p:custDataLst>
    <p:extLst>
      <p:ext uri="{BB962C8B-B14F-4D97-AF65-F5344CB8AC3E}">
        <p14:creationId xmlns:p14="http://schemas.microsoft.com/office/powerpoint/2010/main" val="16586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21D8AB-BE3A-B380-AD34-6B1274DD6380}"/>
              </a:ext>
            </a:extLst>
          </p:cNvPr>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a:extLst>
              <a:ext uri="{FF2B5EF4-FFF2-40B4-BE49-F238E27FC236}">
                <a16:creationId xmlns:a16="http://schemas.microsoft.com/office/drawing/2014/main" id="{379FD371-A065-571D-0E81-DD93A3B4EC42}"/>
              </a:ext>
            </a:extLst>
          </p:cNvPr>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0A95E7F7-BD43-4D59-2213-A378D0F1268F}"/>
              </a:ext>
            </a:extLst>
          </p:cNvPr>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3021843-2ADF-FDDB-42BF-7B12CF0276E9}"/>
              </a:ext>
            </a:extLst>
          </p:cNvPr>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CD0533F-8108-0AFF-EE89-160028E47504}"/>
              </a:ext>
            </a:extLst>
          </p:cNvPr>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68995B9-FB20-A90F-4944-9A7812EE6266}"/>
              </a:ext>
            </a:extLst>
          </p:cNvPr>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a:extLst>
              <a:ext uri="{FF2B5EF4-FFF2-40B4-BE49-F238E27FC236}">
                <a16:creationId xmlns:a16="http://schemas.microsoft.com/office/drawing/2014/main" id="{983D55CB-2604-05FE-286A-74D0A62D412D}"/>
              </a:ext>
            </a:extLst>
          </p:cNvPr>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End </a:t>
            </a:r>
            <a:r>
              <a:rPr lang="de-DE" dirty="0" err="1"/>
              <a:t>customer</a:t>
            </a:r>
            <a:r>
              <a:rPr lang="de-DE" dirty="0"/>
              <a:t> Logo</a:t>
            </a:r>
          </a:p>
          <a:p>
            <a:pPr algn="ctr"/>
            <a:r>
              <a:rPr lang="de-DE" dirty="0" err="1"/>
              <a:t>height</a:t>
            </a:r>
            <a:r>
              <a:rPr lang="de-DE" dirty="0"/>
              <a:t> 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extLst>
      <p:ext uri="{BB962C8B-B14F-4D97-AF65-F5344CB8AC3E}">
        <p14:creationId xmlns:p14="http://schemas.microsoft.com/office/powerpoint/2010/main" val="196726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AA0852A7-2A58-E7B1-C883-18396B2BD41B}"/>
              </a:ext>
            </a:extLst>
          </p:cNvPr>
          <p:cNvGrpSpPr/>
          <p:nvPr/>
        </p:nvGrpSpPr>
        <p:grpSpPr>
          <a:xfrm>
            <a:off x="2803235" y="817419"/>
            <a:ext cx="5588000" cy="5588000"/>
            <a:chOff x="2757054" y="1270000"/>
            <a:chExt cx="5588000" cy="5588000"/>
          </a:xfrm>
        </p:grpSpPr>
        <p:pic>
          <p:nvPicPr>
            <p:cNvPr id="15" name="Grafik 14" descr="Kreisförmiges Flussdiagramm mit einfarbiger Füllung">
              <a:extLst>
                <a:ext uri="{FF2B5EF4-FFF2-40B4-BE49-F238E27FC236}">
                  <a16:creationId xmlns:a16="http://schemas.microsoft.com/office/drawing/2014/main" id="{B7C1A67F-CF22-6DC4-C625-391779135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a:extLst>
                <a:ext uri="{FF2B5EF4-FFF2-40B4-BE49-F238E27FC236}">
                  <a16:creationId xmlns:a16="http://schemas.microsoft.com/office/drawing/2014/main" id="{983D55CB-2604-05FE-286A-74D0A62D412D}"/>
                </a:ext>
              </a:extLst>
            </p:cNvPr>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A14E1A5-290F-61A5-8736-C57A9C495644}"/>
                </a:ext>
              </a:extLst>
            </p:cNvPr>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dirty="0" err="1"/>
              <a:t>Automated</a:t>
            </a:r>
            <a:r>
              <a:rPr lang="de-DE" b="1" dirty="0"/>
              <a:t> </a:t>
            </a:r>
            <a:r>
              <a:rPr lang="de-DE" b="1" dirty="0" err="1"/>
              <a:t>machine</a:t>
            </a:r>
            <a:r>
              <a:rPr lang="de-DE" b="1" dirty="0"/>
              <a:t> </a:t>
            </a:r>
            <a:r>
              <a:rPr lang="de-DE" b="1" dirty="0" err="1"/>
              <a:t>tool</a:t>
            </a:r>
            <a:r>
              <a:rPr lang="de-DE" b="1" dirty="0"/>
              <a:t> </a:t>
            </a:r>
            <a:r>
              <a:rPr lang="de-DE" b="1" dirty="0" err="1"/>
              <a:t>loading</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Systemintegrator Logo</a:t>
            </a:r>
          </a:p>
          <a:p>
            <a:pPr algn="ctr"/>
            <a:r>
              <a:rPr lang="de-DE" dirty="0" err="1"/>
              <a:t>height</a:t>
            </a:r>
            <a:r>
              <a:rPr lang="de-DE" dirty="0"/>
              <a:t> 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a:extLst>
              <a:ext uri="{FF2B5EF4-FFF2-40B4-BE49-F238E27FC236}">
                <a16:creationId xmlns:a16="http://schemas.microsoft.com/office/drawing/2014/main" id="{E548CAE1-3268-57C0-877D-5A71961CF4C4}"/>
              </a:ext>
            </a:extLst>
          </p:cNvPr>
          <p:cNvGrpSpPr/>
          <p:nvPr/>
        </p:nvGrpSpPr>
        <p:grpSpPr>
          <a:xfrm>
            <a:off x="5022571" y="3624660"/>
            <a:ext cx="1038493" cy="2672237"/>
            <a:chOff x="3398648" y="1869063"/>
            <a:chExt cx="1695450" cy="4378496"/>
          </a:xfrm>
        </p:grpSpPr>
        <p:pic>
          <p:nvPicPr>
            <p:cNvPr id="11" name="Grafik 10" descr="Mann mit verschränkten Armen">
              <a:extLst>
                <a:ext uri="{FF2B5EF4-FFF2-40B4-BE49-F238E27FC236}">
                  <a16:creationId xmlns:a16="http://schemas.microsoft.com/office/drawing/2014/main" id="{A33696D2-A1EA-E397-69CF-C217374AD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a:extLst>
                <a:ext uri="{FF2B5EF4-FFF2-40B4-BE49-F238E27FC236}">
                  <a16:creationId xmlns:a16="http://schemas.microsoft.com/office/drawing/2014/main" id="{605451B6-7661-7AA5-A0FB-3B1FE1DE2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a:extLst>
                <a:ext uri="{FF2B5EF4-FFF2-40B4-BE49-F238E27FC236}">
                  <a16:creationId xmlns:a16="http://schemas.microsoft.com/office/drawing/2014/main" id="{B635EB51-4E3E-959B-30F6-AC1E4CA108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extLst>
      <p:ext uri="{BB962C8B-B14F-4D97-AF65-F5344CB8AC3E}">
        <p14:creationId xmlns:p14="http://schemas.microsoft.com/office/powerpoint/2010/main" val="150604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a:t>About me.</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a:extLst>
              <a:ext uri="{FF2B5EF4-FFF2-40B4-BE49-F238E27FC236}">
                <a16:creationId xmlns:a16="http://schemas.microsoft.com/office/drawing/2014/main" id="{4118EFB3-5CC5-92B8-E84D-A488F000826B}"/>
              </a:ext>
            </a:extLst>
          </p:cNvPr>
          <p:cNvSpPr txBox="1"/>
          <p:nvPr/>
        </p:nvSpPr>
        <p:spPr>
          <a:xfrm>
            <a:off x="5032445" y="4769029"/>
            <a:ext cx="6574098"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9EE0"/>
                </a:solidFill>
                <a:effectLst/>
                <a:uLnTx/>
                <a:uFillTx/>
                <a:latin typeface="Fago Pro"/>
                <a:ea typeface="+mn-ea"/>
                <a:cs typeface="+mn-cs"/>
              </a:rPr>
              <a:t>First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name</a:t>
            </a:r>
            <a:r>
              <a:rPr kumimoji="0" lang="de-DE" sz="2800" b="1" i="0" u="none" strike="noStrike" kern="1200" cap="none" spc="0" normalizeH="0" baseline="0" noProof="0" dirty="0">
                <a:ln>
                  <a:noFill/>
                </a:ln>
                <a:solidFill>
                  <a:srgbClr val="009EE0"/>
                </a:solidFill>
                <a:effectLst/>
                <a:uLnTx/>
                <a:uFillTx/>
                <a:latin typeface="Fago Pro"/>
                <a:ea typeface="+mn-ea"/>
                <a:cs typeface="+mn-cs"/>
              </a:rPr>
              <a:t>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Surname</a:t>
            </a:r>
            <a:endParaRPr kumimoji="0" lang="de-DE" sz="28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2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00446B"/>
                </a:solidFill>
                <a:effectLst/>
                <a:uLnTx/>
                <a:uFillTx/>
                <a:latin typeface="Fago Pro"/>
                <a:ea typeface="+mn-ea"/>
                <a:cs typeface="+mn-cs"/>
              </a:rPr>
              <a:t>Position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446B"/>
                </a:solidFill>
                <a:effectLst/>
                <a:uLnTx/>
                <a:uFillTx/>
                <a:latin typeface="Fago Pro"/>
                <a:ea typeface="+mn-ea"/>
                <a:cs typeface="+mn-cs"/>
              </a:rPr>
              <a:t>Business Unit</a:t>
            </a:r>
            <a:endParaRPr kumimoji="0" lang="de-DE" sz="2200" b="0" i="0" u="none" strike="noStrike" kern="1200" cap="none" spc="0" normalizeH="0" baseline="0" noProof="0" dirty="0">
              <a:ln>
                <a:noFill/>
              </a:ln>
              <a:solidFill>
                <a:srgbClr val="00446B"/>
              </a:solidFill>
              <a:effectLst/>
              <a:uLnTx/>
              <a:uFillTx/>
              <a:latin typeface="Fago Pro"/>
              <a:ea typeface="+mn-ea"/>
              <a:cs typeface="+mn-cs"/>
            </a:endParaRPr>
          </a:p>
        </p:txBody>
      </p:sp>
      <p:pic>
        <p:nvPicPr>
          <p:cNvPr id="5" name="Grafik 4" descr="Ein Bild, das Text, drinnen, zugemüllt enthält.&#10;&#10;Automatisch generierte Beschreibung">
            <a:extLst>
              <a:ext uri="{FF2B5EF4-FFF2-40B4-BE49-F238E27FC236}">
                <a16:creationId xmlns:a16="http://schemas.microsoft.com/office/drawing/2014/main" id="{736AC51E-14DA-471F-8D0A-B5178E4F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a:extLst>
              <a:ext uri="{FF2B5EF4-FFF2-40B4-BE49-F238E27FC236}">
                <a16:creationId xmlns:a16="http://schemas.microsoft.com/office/drawing/2014/main" id="{42514CA2-3E2F-5BA7-B9E7-68E0E4CA941B}"/>
              </a:ext>
            </a:extLst>
          </p:cNvPr>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Profile </a:t>
            </a:r>
            <a:r>
              <a:rPr lang="de-DE" dirty="0" err="1"/>
              <a:t>picture</a:t>
            </a:r>
            <a:endParaRPr lang="de-DE" dirty="0"/>
          </a:p>
          <a:p>
            <a:pPr algn="ctr"/>
            <a:r>
              <a:rPr lang="de-DE" dirty="0"/>
              <a:t>8 cm x 9 cm</a:t>
            </a:r>
          </a:p>
        </p:txBody>
      </p:sp>
    </p:spTree>
    <p:extLst>
      <p:ext uri="{BB962C8B-B14F-4D97-AF65-F5344CB8AC3E}">
        <p14:creationId xmlns:p14="http://schemas.microsoft.com/office/powerpoint/2010/main" val="368613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76372-402E-B90C-A3E2-3D69B459CE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a:extLst>
              <a:ext uri="{FF2B5EF4-FFF2-40B4-BE49-F238E27FC236}">
                <a16:creationId xmlns:a16="http://schemas.microsoft.com/office/drawing/2014/main" id="{52DA6333-0286-AC6F-B4AA-0AA78B2AA6BE}"/>
              </a:ext>
            </a:extLst>
          </p:cNvPr>
          <p:cNvSpPr>
            <a:spLocks noGrp="1"/>
          </p:cNvSpPr>
          <p:nvPr>
            <p:ph type="body" sz="quarter" idx="11"/>
          </p:nvPr>
        </p:nvSpPr>
        <p:spPr/>
        <p:txBody>
          <a:bodyPr/>
          <a:lstStyle/>
          <a:p>
            <a:pPr rtl="0"/>
            <a:r>
              <a:rPr lang="en-US" dirty="0"/>
              <a:t>Where we come from</a:t>
            </a:r>
          </a:p>
        </p:txBody>
      </p:sp>
      <p:sp>
        <p:nvSpPr>
          <p:cNvPr id="6" name="Titel 5">
            <a:extLst>
              <a:ext uri="{FF2B5EF4-FFF2-40B4-BE49-F238E27FC236}">
                <a16:creationId xmlns:a16="http://schemas.microsoft.com/office/drawing/2014/main" id="{B668156F-D51B-3043-9202-F971BA3485FF}"/>
              </a:ext>
            </a:extLst>
          </p:cNvPr>
          <p:cNvSpPr>
            <a:spLocks noGrp="1"/>
          </p:cNvSpPr>
          <p:nvPr>
            <p:ph type="title"/>
          </p:nvPr>
        </p:nvSpPr>
        <p:spPr>
          <a:xfrm>
            <a:off x="658814" y="666751"/>
            <a:ext cx="6908773" cy="847811"/>
          </a:xfrm>
        </p:spPr>
        <p:txBody>
          <a:bodyPr/>
          <a:lstStyle/>
          <a:p>
            <a:pPr rtl="0"/>
            <a:r>
              <a:rPr lang="en-US" dirty="0">
                <a:solidFill>
                  <a:srgbClr val="003D6A"/>
                </a:solidFill>
              </a:rPr>
              <a:t>From a workshop to a partner for productivity</a:t>
            </a:r>
            <a:br>
              <a:rPr lang="de-DE" dirty="0">
                <a:solidFill>
                  <a:srgbClr val="003D6A"/>
                </a:solidFill>
              </a:rPr>
            </a:br>
            <a:endParaRPr lang="de-DE" dirty="0">
              <a:solidFill>
                <a:srgbClr val="003D6A"/>
              </a:solidFill>
            </a:endParaRPr>
          </a:p>
        </p:txBody>
      </p:sp>
      <p:sp>
        <p:nvSpPr>
          <p:cNvPr id="21" name="Textfeld 20">
            <a:extLst>
              <a:ext uri="{FF2B5EF4-FFF2-40B4-BE49-F238E27FC236}">
                <a16:creationId xmlns:a16="http://schemas.microsoft.com/office/drawing/2014/main" id="{54F78C21-937D-33C7-750C-51A03C2AA8D2}"/>
              </a:ext>
            </a:extLst>
          </p:cNvPr>
          <p:cNvSpPr txBox="1"/>
          <p:nvPr/>
        </p:nvSpPr>
        <p:spPr>
          <a:xfrm>
            <a:off x="1713401" y="5391047"/>
            <a:ext cx="1266904"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Chuck Jaws</a:t>
            </a:r>
          </a:p>
        </p:txBody>
      </p:sp>
      <p:sp>
        <p:nvSpPr>
          <p:cNvPr id="22" name="Textfeld 21">
            <a:extLst>
              <a:ext uri="{FF2B5EF4-FFF2-40B4-BE49-F238E27FC236}">
                <a16:creationId xmlns:a16="http://schemas.microsoft.com/office/drawing/2014/main" id="{99A8118F-82DF-B9A8-5D1E-A3E9C8B9F461}"/>
              </a:ext>
            </a:extLst>
          </p:cNvPr>
          <p:cNvSpPr txBox="1"/>
          <p:nvPr/>
        </p:nvSpPr>
        <p:spPr>
          <a:xfrm>
            <a:off x="4655861" y="3388777"/>
            <a:ext cx="1607108"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Stationary </a:t>
            </a:r>
            <a:r>
              <a:rPr lang="en-US" sz="1100" dirty="0" err="1">
                <a:solidFill>
                  <a:schemeClr val="tx1">
                    <a:lumMod val="85000"/>
                    <a:lumOff val="15000"/>
                  </a:schemeClr>
                </a:solidFill>
              </a:rPr>
              <a:t>Workholding</a:t>
            </a:r>
            <a:endParaRPr lang="en-US" sz="1100" dirty="0">
              <a:solidFill>
                <a:schemeClr val="tx1">
                  <a:lumMod val="85000"/>
                  <a:lumOff val="15000"/>
                </a:schemeClr>
              </a:solidFill>
            </a:endParaRPr>
          </a:p>
        </p:txBody>
      </p:sp>
      <p:sp>
        <p:nvSpPr>
          <p:cNvPr id="23" name="Textfeld 22">
            <a:extLst>
              <a:ext uri="{FF2B5EF4-FFF2-40B4-BE49-F238E27FC236}">
                <a16:creationId xmlns:a16="http://schemas.microsoft.com/office/drawing/2014/main" id="{6AF0138F-F47B-30F4-7843-5F9A65B32273}"/>
              </a:ext>
            </a:extLst>
          </p:cNvPr>
          <p:cNvSpPr txBox="1"/>
          <p:nvPr/>
        </p:nvSpPr>
        <p:spPr>
          <a:xfrm>
            <a:off x="6764625" y="3385658"/>
            <a:ext cx="1621543"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Depaneling</a:t>
            </a:r>
            <a:r>
              <a:rPr lang="en-US" sz="1100" dirty="0">
                <a:solidFill>
                  <a:schemeClr val="tx1">
                    <a:lumMod val="85000"/>
                    <a:lumOff val="15000"/>
                  </a:schemeClr>
                </a:solidFill>
              </a:rPr>
              <a:t> </a:t>
            </a:r>
          </a:p>
          <a:p>
            <a:pPr rtl="0"/>
            <a:r>
              <a:rPr lang="en-US" sz="1100" dirty="0">
                <a:solidFill>
                  <a:schemeClr val="tx1">
                    <a:lumMod val="85000"/>
                    <a:lumOff val="15000"/>
                  </a:schemeClr>
                </a:solidFill>
              </a:rPr>
              <a:t>technology</a:t>
            </a:r>
          </a:p>
        </p:txBody>
      </p:sp>
      <p:sp>
        <p:nvSpPr>
          <p:cNvPr id="24" name="Textfeld 23">
            <a:extLst>
              <a:ext uri="{FF2B5EF4-FFF2-40B4-BE49-F238E27FC236}">
                <a16:creationId xmlns:a16="http://schemas.microsoft.com/office/drawing/2014/main" id="{79629075-95EE-A41B-AD14-49899F4434DE}"/>
              </a:ext>
            </a:extLst>
          </p:cNvPr>
          <p:cNvSpPr txBox="1"/>
          <p:nvPr/>
        </p:nvSpPr>
        <p:spPr>
          <a:xfrm>
            <a:off x="7866988" y="5002554"/>
            <a:ext cx="1427162"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Gripper for collaborative operations</a:t>
            </a:r>
          </a:p>
        </p:txBody>
      </p:sp>
      <p:sp>
        <p:nvSpPr>
          <p:cNvPr id="26" name="Textfeld 25">
            <a:extLst>
              <a:ext uri="{FF2B5EF4-FFF2-40B4-BE49-F238E27FC236}">
                <a16:creationId xmlns:a16="http://schemas.microsoft.com/office/drawing/2014/main" id="{17BFAEDA-44E4-39BE-C3C7-95FDC882775F}"/>
              </a:ext>
            </a:extLst>
          </p:cNvPr>
          <p:cNvSpPr txBox="1"/>
          <p:nvPr/>
        </p:nvSpPr>
        <p:spPr>
          <a:xfrm>
            <a:off x="3676266" y="5890232"/>
            <a:ext cx="1427162"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Gripping Systems</a:t>
            </a:r>
          </a:p>
        </p:txBody>
      </p:sp>
      <p:sp>
        <p:nvSpPr>
          <p:cNvPr id="104" name="Textfeld 103">
            <a:extLst>
              <a:ext uri="{FF2B5EF4-FFF2-40B4-BE49-F238E27FC236}">
                <a16:creationId xmlns:a16="http://schemas.microsoft.com/office/drawing/2014/main" id="{F21DD9F6-AC46-BC15-F2C8-E00436E520D3}"/>
              </a:ext>
            </a:extLst>
          </p:cNvPr>
          <p:cNvSpPr txBox="1"/>
          <p:nvPr/>
        </p:nvSpPr>
        <p:spPr>
          <a:xfrm>
            <a:off x="8962137" y="3311518"/>
            <a:ext cx="1249697" cy="677108"/>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iTENDO</a:t>
            </a:r>
            <a:r>
              <a:rPr lang="en-US" sz="1100" dirty="0">
                <a:solidFill>
                  <a:schemeClr val="tx1">
                    <a:lumMod val="85000"/>
                    <a:lumOff val="15000"/>
                  </a:schemeClr>
                </a:solidFill>
              </a:rPr>
              <a:t> – </a:t>
            </a:r>
          </a:p>
          <a:p>
            <a:pPr rtl="0"/>
            <a:r>
              <a:rPr lang="en-US" sz="1100" dirty="0">
                <a:solidFill>
                  <a:schemeClr val="tx1">
                    <a:lumMod val="85000"/>
                    <a:lumOff val="15000"/>
                  </a:schemeClr>
                </a:solidFill>
              </a:rPr>
              <a:t>The first intelligent toolholder</a:t>
            </a:r>
          </a:p>
        </p:txBody>
      </p:sp>
      <p:sp>
        <p:nvSpPr>
          <p:cNvPr id="133" name="Textfeld 132">
            <a:extLst>
              <a:ext uri="{FF2B5EF4-FFF2-40B4-BE49-F238E27FC236}">
                <a16:creationId xmlns:a16="http://schemas.microsoft.com/office/drawing/2014/main" id="{DC27975A-F3FE-87A8-B44D-39D45CFCCE3F}"/>
              </a:ext>
            </a:extLst>
          </p:cNvPr>
          <p:cNvSpPr txBox="1"/>
          <p:nvPr/>
        </p:nvSpPr>
        <p:spPr>
          <a:xfrm>
            <a:off x="9987883" y="4982445"/>
            <a:ext cx="1249697"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ADHESO </a:t>
            </a:r>
            <a:br>
              <a:rPr lang="en-US" sz="1100" dirty="0">
                <a:solidFill>
                  <a:schemeClr val="tx1">
                    <a:lumMod val="85000"/>
                    <a:lumOff val="15000"/>
                  </a:schemeClr>
                </a:solidFill>
              </a:rPr>
            </a:br>
            <a:r>
              <a:rPr lang="en-US" sz="1100" dirty="0">
                <a:solidFill>
                  <a:schemeClr val="tx1">
                    <a:lumMod val="85000"/>
                    <a:lumOff val="15000"/>
                  </a:schemeClr>
                </a:solidFill>
              </a:rPr>
              <a:t>adhesive </a:t>
            </a:r>
            <a:br>
              <a:rPr lang="en-US" sz="1100" dirty="0">
                <a:solidFill>
                  <a:schemeClr val="tx1">
                    <a:lumMod val="85000"/>
                    <a:lumOff val="15000"/>
                  </a:schemeClr>
                </a:solidFill>
              </a:rPr>
            </a:br>
            <a:r>
              <a:rPr lang="en-US" sz="1100" dirty="0">
                <a:solidFill>
                  <a:schemeClr val="tx1">
                    <a:lumMod val="85000"/>
                    <a:lumOff val="15000"/>
                  </a:schemeClr>
                </a:solidFill>
              </a:rPr>
              <a:t>gripper</a:t>
            </a:r>
          </a:p>
        </p:txBody>
      </p:sp>
      <p:sp>
        <p:nvSpPr>
          <p:cNvPr id="148" name="Textfeld 147">
            <a:extLst>
              <a:ext uri="{FF2B5EF4-FFF2-40B4-BE49-F238E27FC236}">
                <a16:creationId xmlns:a16="http://schemas.microsoft.com/office/drawing/2014/main" id="{7C562570-23C8-7684-7B1B-29E7F8B5D764}"/>
              </a:ext>
            </a:extLst>
          </p:cNvPr>
          <p:cNvSpPr txBox="1"/>
          <p:nvPr/>
        </p:nvSpPr>
        <p:spPr>
          <a:xfrm>
            <a:off x="10964380" y="2740402"/>
            <a:ext cx="1598186"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Robot </a:t>
            </a:r>
            <a:br>
              <a:rPr lang="en-US" sz="1100" dirty="0">
                <a:solidFill>
                  <a:schemeClr val="tx1">
                    <a:lumMod val="85000"/>
                    <a:lumOff val="15000"/>
                  </a:schemeClr>
                </a:solidFill>
              </a:rPr>
            </a:br>
            <a:r>
              <a:rPr lang="en-US" sz="1100" dirty="0">
                <a:solidFill>
                  <a:schemeClr val="tx1">
                    <a:lumMod val="85000"/>
                    <a:lumOff val="15000"/>
                  </a:schemeClr>
                </a:solidFill>
              </a:rPr>
              <a:t>Application </a:t>
            </a:r>
            <a:br>
              <a:rPr lang="en-US" sz="1100" dirty="0">
                <a:solidFill>
                  <a:schemeClr val="tx1">
                    <a:lumMod val="85000"/>
                    <a:lumOff val="15000"/>
                  </a:schemeClr>
                </a:solidFill>
              </a:rPr>
            </a:br>
            <a:r>
              <a:rPr lang="en-US" sz="1100" dirty="0">
                <a:solidFill>
                  <a:schemeClr val="tx1">
                    <a:lumMod val="85000"/>
                    <a:lumOff val="15000"/>
                  </a:schemeClr>
                </a:solidFill>
              </a:rPr>
              <a:t>Centers</a:t>
            </a:r>
          </a:p>
        </p:txBody>
      </p:sp>
      <p:sp>
        <p:nvSpPr>
          <p:cNvPr id="3" name="Textfeld 2">
            <a:extLst>
              <a:ext uri="{FF2B5EF4-FFF2-40B4-BE49-F238E27FC236}">
                <a16:creationId xmlns:a16="http://schemas.microsoft.com/office/drawing/2014/main" id="{7D8ED030-72DD-B930-26D1-9C8BF5D179BE}"/>
              </a:ext>
            </a:extLst>
          </p:cNvPr>
          <p:cNvSpPr txBox="1"/>
          <p:nvPr/>
        </p:nvSpPr>
        <p:spPr>
          <a:xfrm>
            <a:off x="804470" y="3547948"/>
            <a:ext cx="1880397"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Friedrich Schunk establishes the </a:t>
            </a:r>
            <a:br>
              <a:rPr lang="en-US" sz="1100" dirty="0">
                <a:solidFill>
                  <a:schemeClr val="tx1">
                    <a:lumMod val="85000"/>
                    <a:lumOff val="15000"/>
                  </a:schemeClr>
                </a:solidFill>
              </a:rPr>
            </a:br>
            <a:r>
              <a:rPr lang="en-US" sz="1100" dirty="0">
                <a:solidFill>
                  <a:schemeClr val="tx1">
                    <a:lumMod val="85000"/>
                    <a:lumOff val="15000"/>
                  </a:schemeClr>
                </a:solidFill>
              </a:rPr>
              <a:t>mechanical workshop</a:t>
            </a:r>
          </a:p>
        </p:txBody>
      </p:sp>
      <p:sp>
        <p:nvSpPr>
          <p:cNvPr id="4" name="Rectangle 5">
            <a:extLst>
              <a:ext uri="{FF2B5EF4-FFF2-40B4-BE49-F238E27FC236}">
                <a16:creationId xmlns:a16="http://schemas.microsoft.com/office/drawing/2014/main" id="{3474A24E-9FEA-A3D3-8A46-AF52203FBBF7}"/>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prstTxWarp prst="textNoShape">
              <a:avLst/>
            </a:prstTxWarp>
          </a:bodyPr>
          <a:lstStyle/>
          <a:p>
            <a:endParaRPr lang="de-DE"/>
          </a:p>
        </p:txBody>
      </p:sp>
      <p:sp>
        <p:nvSpPr>
          <p:cNvPr id="15" name="Oval 31">
            <a:extLst>
              <a:ext uri="{FF2B5EF4-FFF2-40B4-BE49-F238E27FC236}">
                <a16:creationId xmlns:a16="http://schemas.microsoft.com/office/drawing/2014/main" id="{E6942A65-DE60-670C-52CA-DCF0FDE70C78}"/>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4" name="Oval 31">
            <a:extLst>
              <a:ext uri="{FF2B5EF4-FFF2-40B4-BE49-F238E27FC236}">
                <a16:creationId xmlns:a16="http://schemas.microsoft.com/office/drawing/2014/main" id="{78CC9352-BB76-1FB4-A388-E8BDEAAB8CBB}"/>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5" name="Oval 31">
            <a:extLst>
              <a:ext uri="{FF2B5EF4-FFF2-40B4-BE49-F238E27FC236}">
                <a16:creationId xmlns:a16="http://schemas.microsoft.com/office/drawing/2014/main" id="{FA592E7D-5E29-EF31-99A0-00CA9586AE96}"/>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6" name="Oval 31">
            <a:extLst>
              <a:ext uri="{FF2B5EF4-FFF2-40B4-BE49-F238E27FC236}">
                <a16:creationId xmlns:a16="http://schemas.microsoft.com/office/drawing/2014/main" id="{DA138FDF-9F72-849C-131C-9B65D0E1A99F}"/>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7" name="Oval 31">
            <a:extLst>
              <a:ext uri="{FF2B5EF4-FFF2-40B4-BE49-F238E27FC236}">
                <a16:creationId xmlns:a16="http://schemas.microsoft.com/office/drawing/2014/main" id="{D52B350E-08E6-9B6E-3070-AE2DC298420F}"/>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8" name="Oval 31">
            <a:extLst>
              <a:ext uri="{FF2B5EF4-FFF2-40B4-BE49-F238E27FC236}">
                <a16:creationId xmlns:a16="http://schemas.microsoft.com/office/drawing/2014/main" id="{A18E9AD9-C987-A3CF-4286-54C48C21F981}"/>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9" name="Oval 31">
            <a:extLst>
              <a:ext uri="{FF2B5EF4-FFF2-40B4-BE49-F238E27FC236}">
                <a16:creationId xmlns:a16="http://schemas.microsoft.com/office/drawing/2014/main" id="{3D108B24-785B-9742-1B05-33FC7109BA5A}"/>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0" name="Oval 31">
            <a:extLst>
              <a:ext uri="{FF2B5EF4-FFF2-40B4-BE49-F238E27FC236}">
                <a16:creationId xmlns:a16="http://schemas.microsoft.com/office/drawing/2014/main" id="{EE12F903-673F-7AA7-D02B-8CB0814A1AB1}"/>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1" name="Oval 31">
            <a:extLst>
              <a:ext uri="{FF2B5EF4-FFF2-40B4-BE49-F238E27FC236}">
                <a16:creationId xmlns:a16="http://schemas.microsoft.com/office/drawing/2014/main" id="{5B8410DB-BD7B-0DFD-B8A7-D30F295F54CE}"/>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2" name="Oval 31">
            <a:extLst>
              <a:ext uri="{FF2B5EF4-FFF2-40B4-BE49-F238E27FC236}">
                <a16:creationId xmlns:a16="http://schemas.microsoft.com/office/drawing/2014/main" id="{77EC61A6-B1BB-B704-1F8A-A47FE087D19F}"/>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3" name="Oval 31">
            <a:extLst>
              <a:ext uri="{FF2B5EF4-FFF2-40B4-BE49-F238E27FC236}">
                <a16:creationId xmlns:a16="http://schemas.microsoft.com/office/drawing/2014/main" id="{8B28A7A4-891E-2AB4-7CC0-F4B4E024B7C3}"/>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pic>
        <p:nvPicPr>
          <p:cNvPr id="44" name="Grafik 43">
            <a:extLst>
              <a:ext uri="{FF2B5EF4-FFF2-40B4-BE49-F238E27FC236}">
                <a16:creationId xmlns:a16="http://schemas.microsoft.com/office/drawing/2014/main" id="{91107154-F052-F191-420F-8ED464FC8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9" r="-447"/>
          <a:stretch/>
        </p:blipFill>
        <p:spPr>
          <a:xfrm>
            <a:off x="871145" y="2484146"/>
            <a:ext cx="1009317" cy="944327"/>
          </a:xfrm>
          <a:prstGeom prst="rect">
            <a:avLst/>
          </a:prstGeom>
          <a:ln w="3175">
            <a:noFill/>
          </a:ln>
        </p:spPr>
      </p:pic>
      <p:cxnSp>
        <p:nvCxnSpPr>
          <p:cNvPr id="45" name="Gerade Verbindung 151">
            <a:extLst>
              <a:ext uri="{FF2B5EF4-FFF2-40B4-BE49-F238E27FC236}">
                <a16:creationId xmlns:a16="http://schemas.microsoft.com/office/drawing/2014/main" id="{332D22DD-D119-4882-AFA0-24F6C1909CB7}"/>
              </a:ext>
            </a:extLst>
          </p:cNvPr>
          <p:cNvCxnSpPr>
            <a:cxnSpLocks/>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E6EACB-911F-BE5C-4EE0-1B468E10BB9C}"/>
              </a:ext>
            </a:extLst>
          </p:cNvPr>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48" name="Textfeld 47">
            <a:extLst>
              <a:ext uri="{FF2B5EF4-FFF2-40B4-BE49-F238E27FC236}">
                <a16:creationId xmlns:a16="http://schemas.microsoft.com/office/drawing/2014/main" id="{B6E5F991-7D72-BF35-C531-4495C9E6F59D}"/>
              </a:ext>
            </a:extLst>
          </p:cNvPr>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49" name="Textfeld 48">
            <a:extLst>
              <a:ext uri="{FF2B5EF4-FFF2-40B4-BE49-F238E27FC236}">
                <a16:creationId xmlns:a16="http://schemas.microsoft.com/office/drawing/2014/main" id="{88A68C19-AD29-391E-0F58-197473B84E66}"/>
              </a:ext>
            </a:extLst>
          </p:cNvPr>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50" name="Textfeld 49">
            <a:extLst>
              <a:ext uri="{FF2B5EF4-FFF2-40B4-BE49-F238E27FC236}">
                <a16:creationId xmlns:a16="http://schemas.microsoft.com/office/drawing/2014/main" id="{E88E8A8E-F728-1C8C-AB6D-8864650CA688}"/>
              </a:ext>
            </a:extLst>
          </p:cNvPr>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51" name="Textfeld 50">
            <a:extLst>
              <a:ext uri="{FF2B5EF4-FFF2-40B4-BE49-F238E27FC236}">
                <a16:creationId xmlns:a16="http://schemas.microsoft.com/office/drawing/2014/main" id="{46E79865-CB59-EE19-749F-B3A11F2F58AF}"/>
              </a:ext>
            </a:extLst>
          </p:cNvPr>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52" name="Textfeld 51">
            <a:extLst>
              <a:ext uri="{FF2B5EF4-FFF2-40B4-BE49-F238E27FC236}">
                <a16:creationId xmlns:a16="http://schemas.microsoft.com/office/drawing/2014/main" id="{03DAD3F0-03E0-2F74-9613-4CCC4AE1B94D}"/>
              </a:ext>
            </a:extLst>
          </p:cNvPr>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53" name="Textfeld 52">
            <a:extLst>
              <a:ext uri="{FF2B5EF4-FFF2-40B4-BE49-F238E27FC236}">
                <a16:creationId xmlns:a16="http://schemas.microsoft.com/office/drawing/2014/main" id="{BDBF5027-F968-7358-4A5C-0E27D801B883}"/>
              </a:ext>
            </a:extLst>
          </p:cNvPr>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54" name="Textfeld 53">
            <a:extLst>
              <a:ext uri="{FF2B5EF4-FFF2-40B4-BE49-F238E27FC236}">
                <a16:creationId xmlns:a16="http://schemas.microsoft.com/office/drawing/2014/main" id="{6398BCA3-1482-2884-0D28-4BEF5AC320DB}"/>
              </a:ext>
            </a:extLst>
          </p:cNvPr>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55" name="Textfeld 54">
            <a:extLst>
              <a:ext uri="{FF2B5EF4-FFF2-40B4-BE49-F238E27FC236}">
                <a16:creationId xmlns:a16="http://schemas.microsoft.com/office/drawing/2014/main" id="{45038979-5A96-6C23-38CC-D84BA7CCE8A1}"/>
              </a:ext>
            </a:extLst>
          </p:cNvPr>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56" name="Textfeld 55">
            <a:extLst>
              <a:ext uri="{FF2B5EF4-FFF2-40B4-BE49-F238E27FC236}">
                <a16:creationId xmlns:a16="http://schemas.microsoft.com/office/drawing/2014/main" id="{620AB8CD-2845-2EE8-01B1-A580FEA28BF4}"/>
              </a:ext>
            </a:extLst>
          </p:cNvPr>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57" name="Textfeld 56">
            <a:extLst>
              <a:ext uri="{FF2B5EF4-FFF2-40B4-BE49-F238E27FC236}">
                <a16:creationId xmlns:a16="http://schemas.microsoft.com/office/drawing/2014/main" id="{1A6122BC-34BF-B048-F33F-C186F05DFB84}"/>
              </a:ext>
            </a:extLst>
          </p:cNvPr>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58" name="Gerade Verbindung 159">
            <a:extLst>
              <a:ext uri="{FF2B5EF4-FFF2-40B4-BE49-F238E27FC236}">
                <a16:creationId xmlns:a16="http://schemas.microsoft.com/office/drawing/2014/main" id="{7E7EA948-D3B5-D6C6-F94C-44380259CD7C}"/>
              </a:ext>
            </a:extLst>
          </p:cNvPr>
          <p:cNvCxnSpPr>
            <a:cxnSpLocks/>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a:extLst>
              <a:ext uri="{FF2B5EF4-FFF2-40B4-BE49-F238E27FC236}">
                <a16:creationId xmlns:a16="http://schemas.microsoft.com/office/drawing/2014/main" id="{61CEE4B7-DC42-8876-06CE-F8E94DE6B801}"/>
              </a:ext>
            </a:extLst>
          </p:cNvPr>
          <p:cNvCxnSpPr>
            <a:cxnSpLocks/>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a:extLst>
              <a:ext uri="{FF2B5EF4-FFF2-40B4-BE49-F238E27FC236}">
                <a16:creationId xmlns:a16="http://schemas.microsoft.com/office/drawing/2014/main" id="{CEF6CA62-D676-8294-0F0B-11CC0DC38CA8}"/>
              </a:ext>
            </a:extLst>
          </p:cNvPr>
          <p:cNvCxnSpPr>
            <a:cxnSpLocks/>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a:extLst>
              <a:ext uri="{FF2B5EF4-FFF2-40B4-BE49-F238E27FC236}">
                <a16:creationId xmlns:a16="http://schemas.microsoft.com/office/drawing/2014/main" id="{372E369A-8E3B-DDB4-D7A3-55CF58A14270}"/>
              </a:ext>
            </a:extLst>
          </p:cNvPr>
          <p:cNvCxnSpPr>
            <a:cxnSpLocks/>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a:extLst>
              <a:ext uri="{FF2B5EF4-FFF2-40B4-BE49-F238E27FC236}">
                <a16:creationId xmlns:a16="http://schemas.microsoft.com/office/drawing/2014/main" id="{C0A13462-EAD0-CB1E-3336-432CDE96152E}"/>
              </a:ext>
            </a:extLst>
          </p:cNvPr>
          <p:cNvCxnSpPr>
            <a:cxnSpLocks/>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a:extLst>
              <a:ext uri="{FF2B5EF4-FFF2-40B4-BE49-F238E27FC236}">
                <a16:creationId xmlns:a16="http://schemas.microsoft.com/office/drawing/2014/main" id="{B4EB84BF-B4FF-63D7-2DB3-0F1530230C74}"/>
              </a:ext>
            </a:extLst>
          </p:cNvPr>
          <p:cNvCxnSpPr>
            <a:cxnSpLocks/>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a:extLst>
              <a:ext uri="{FF2B5EF4-FFF2-40B4-BE49-F238E27FC236}">
                <a16:creationId xmlns:a16="http://schemas.microsoft.com/office/drawing/2014/main" id="{132431BE-D474-30DE-2326-B916CA4A0F1C}"/>
              </a:ext>
            </a:extLst>
          </p:cNvPr>
          <p:cNvCxnSpPr>
            <a:cxnSpLocks/>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a:extLst>
              <a:ext uri="{FF2B5EF4-FFF2-40B4-BE49-F238E27FC236}">
                <a16:creationId xmlns:a16="http://schemas.microsoft.com/office/drawing/2014/main" id="{B64D1C9F-51E2-FDDD-7BBD-11265F0C5320}"/>
              </a:ext>
            </a:extLst>
          </p:cNvPr>
          <p:cNvCxnSpPr>
            <a:cxnSpLocks/>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a:extLst>
              <a:ext uri="{FF2B5EF4-FFF2-40B4-BE49-F238E27FC236}">
                <a16:creationId xmlns:a16="http://schemas.microsoft.com/office/drawing/2014/main" id="{FCD7EB4C-3CD7-888B-2670-5EF0B3CD980B}"/>
              </a:ext>
            </a:extLst>
          </p:cNvPr>
          <p:cNvCxnSpPr>
            <a:cxnSpLocks/>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a:extLst>
              <a:ext uri="{FF2B5EF4-FFF2-40B4-BE49-F238E27FC236}">
                <a16:creationId xmlns:a16="http://schemas.microsoft.com/office/drawing/2014/main" id="{DFBC6816-0EE4-26E3-F105-26E21EA97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540" y="5535557"/>
            <a:ext cx="793749" cy="815710"/>
          </a:xfrm>
          <a:prstGeom prst="rect">
            <a:avLst/>
          </a:prstGeom>
        </p:spPr>
      </p:pic>
      <p:pic>
        <p:nvPicPr>
          <p:cNvPr id="68" name="Grafik 67" descr="Ein Bild, das drinnen enthält.&#10;&#10;Automatisch generierte Beschreibung">
            <a:extLst>
              <a:ext uri="{FF2B5EF4-FFF2-40B4-BE49-F238E27FC236}">
                <a16:creationId xmlns:a16="http://schemas.microsoft.com/office/drawing/2014/main" id="{544529B5-E093-1BBC-FEA0-20947BF9A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a:extLst>
              <a:ext uri="{FF2B5EF4-FFF2-40B4-BE49-F238E27FC236}">
                <a16:creationId xmlns:a16="http://schemas.microsoft.com/office/drawing/2014/main" id="{1FCF2E69-59CD-1877-7880-0460EE62C112}"/>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a:extLst>
              <a:ext uri="{FF2B5EF4-FFF2-40B4-BE49-F238E27FC236}">
                <a16:creationId xmlns:a16="http://schemas.microsoft.com/office/drawing/2014/main" id="{C9CAFA06-4ECB-3E68-5C2C-DF3462860CBD}"/>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a:extLst>
              <a:ext uri="{FF2B5EF4-FFF2-40B4-BE49-F238E27FC236}">
                <a16:creationId xmlns:a16="http://schemas.microsoft.com/office/drawing/2014/main" id="{3EEEB3FF-5D54-976C-04AC-D96B40D0F7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4395" y="2340313"/>
            <a:ext cx="352204" cy="909860"/>
          </a:xfrm>
          <a:prstGeom prst="rect">
            <a:avLst/>
          </a:prstGeom>
        </p:spPr>
      </p:pic>
      <p:pic>
        <p:nvPicPr>
          <p:cNvPr id="72" name="Grafik 71">
            <a:extLst>
              <a:ext uri="{FF2B5EF4-FFF2-40B4-BE49-F238E27FC236}">
                <a16:creationId xmlns:a16="http://schemas.microsoft.com/office/drawing/2014/main" id="{81840D2E-3F22-E519-4B49-47EA55F2E3C8}"/>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73" name="Grafik 72">
            <a:extLst>
              <a:ext uri="{FF2B5EF4-FFF2-40B4-BE49-F238E27FC236}">
                <a16:creationId xmlns:a16="http://schemas.microsoft.com/office/drawing/2014/main" id="{F3D2E01D-FFBD-92DE-BEB6-784676998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p:blipFill>
        <p:spPr>
          <a:xfrm>
            <a:off x="1658054" y="4813624"/>
            <a:ext cx="742086" cy="555874"/>
          </a:xfrm>
          <a:prstGeom prst="rect">
            <a:avLst/>
          </a:prstGeom>
        </p:spPr>
      </p:pic>
      <p:cxnSp>
        <p:nvCxnSpPr>
          <p:cNvPr id="74" name="Gerade Verbindung 157">
            <a:extLst>
              <a:ext uri="{FF2B5EF4-FFF2-40B4-BE49-F238E27FC236}">
                <a16:creationId xmlns:a16="http://schemas.microsoft.com/office/drawing/2014/main" id="{B660C7ED-3246-CDE1-BA90-ED8321B7BDD0}"/>
              </a:ext>
            </a:extLst>
          </p:cNvPr>
          <p:cNvCxnSpPr>
            <a:cxnSpLocks/>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a:extLst>
              <a:ext uri="{FF2B5EF4-FFF2-40B4-BE49-F238E27FC236}">
                <a16:creationId xmlns:a16="http://schemas.microsoft.com/office/drawing/2014/main" id="{7BD388E9-4F7A-590D-BD3E-47B833DDB6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p:blipFill>
        <p:spPr>
          <a:xfrm>
            <a:off x="2641840" y="2366508"/>
            <a:ext cx="579104" cy="1103183"/>
          </a:xfrm>
          <a:prstGeom prst="rect">
            <a:avLst/>
          </a:prstGeom>
        </p:spPr>
      </p:pic>
      <p:sp>
        <p:nvSpPr>
          <p:cNvPr id="76" name="Textfeld 75">
            <a:extLst>
              <a:ext uri="{FF2B5EF4-FFF2-40B4-BE49-F238E27FC236}">
                <a16:creationId xmlns:a16="http://schemas.microsoft.com/office/drawing/2014/main" id="{6D2609D3-8900-3DD3-5C9A-BEBF82D92213}"/>
              </a:ext>
            </a:extLst>
          </p:cNvPr>
          <p:cNvSpPr txBox="1"/>
          <p:nvPr/>
        </p:nvSpPr>
        <p:spPr>
          <a:xfrm>
            <a:off x="2648246" y="3388777"/>
            <a:ext cx="1628696" cy="507831"/>
          </a:xfrm>
          <a:prstGeom prst="rect">
            <a:avLst/>
          </a:prstGeom>
          <a:noFill/>
        </p:spPr>
        <p:txBody>
          <a:bodyPr wrap="square" lIns="72000" tIns="0" rIns="72000" bIns="0" rtlCol="0">
            <a:spAutoFit/>
          </a:bodyPr>
          <a:lstStyle/>
          <a:p>
            <a:r>
              <a:rPr lang="de-DE" sz="1100" dirty="0" err="1">
                <a:solidFill>
                  <a:schemeClr val="tx1">
                    <a:lumMod val="85000"/>
                    <a:lumOff val="15000"/>
                  </a:schemeClr>
                </a:solidFill>
              </a:rPr>
              <a:t>Product</a:t>
            </a:r>
            <a:r>
              <a:rPr lang="de-DE" sz="1100" dirty="0">
                <a:solidFill>
                  <a:schemeClr val="tx1">
                    <a:lumMod val="85000"/>
                    <a:lumOff val="15000"/>
                  </a:schemeClr>
                </a:solidFill>
              </a:rPr>
              <a:t> </a:t>
            </a:r>
            <a:r>
              <a:rPr lang="de-DE" sz="1100" dirty="0" err="1">
                <a:solidFill>
                  <a:schemeClr val="tx1">
                    <a:lumMod val="85000"/>
                    <a:lumOff val="15000"/>
                  </a:schemeClr>
                </a:solidFill>
              </a:rPr>
              <a:t>range</a:t>
            </a:r>
            <a:r>
              <a:rPr lang="de-DE" sz="1100" dirty="0">
                <a:solidFill>
                  <a:schemeClr val="tx1">
                    <a:lumMod val="85000"/>
                    <a:lumOff val="15000"/>
                  </a:schemeClr>
                </a:solidFill>
              </a:rPr>
              <a:t> </a:t>
            </a:r>
            <a:br>
              <a:rPr lang="de-DE" sz="1100" dirty="0">
                <a:solidFill>
                  <a:schemeClr val="tx1">
                    <a:lumMod val="85000"/>
                    <a:lumOff val="15000"/>
                  </a:schemeClr>
                </a:solidFill>
              </a:rPr>
            </a:br>
            <a:r>
              <a:rPr lang="de-DE" sz="1100" dirty="0" err="1">
                <a:solidFill>
                  <a:schemeClr val="tx1">
                    <a:lumMod val="85000"/>
                    <a:lumOff val="15000"/>
                  </a:schemeClr>
                </a:solidFill>
              </a:rPr>
              <a:t>H</a:t>
            </a:r>
            <a:r>
              <a:rPr lang="de-DE" sz="1100" b="0" i="0" dirty="0" err="1">
                <a:solidFill>
                  <a:schemeClr val="tx1">
                    <a:lumMod val="85000"/>
                    <a:lumOff val="15000"/>
                  </a:schemeClr>
                </a:solidFill>
                <a:effectLst/>
              </a:rPr>
              <a:t>ydraulic</a:t>
            </a:r>
            <a:r>
              <a:rPr lang="de-DE" sz="1100" b="0" i="0" dirty="0">
                <a:solidFill>
                  <a:schemeClr val="tx1">
                    <a:lumMod val="85000"/>
                    <a:lumOff val="15000"/>
                  </a:schemeClr>
                </a:solidFill>
                <a:effectLst/>
              </a:rPr>
              <a:t> </a:t>
            </a:r>
            <a:r>
              <a:rPr lang="de-DE" sz="1100" b="0" i="0" dirty="0" err="1">
                <a:solidFill>
                  <a:schemeClr val="tx1">
                    <a:lumMod val="85000"/>
                    <a:lumOff val="15000"/>
                  </a:schemeClr>
                </a:solidFill>
                <a:effectLst/>
              </a:rPr>
              <a:t>expansion</a:t>
            </a:r>
            <a:r>
              <a:rPr lang="de-DE" sz="1100" b="0" i="0" dirty="0">
                <a:solidFill>
                  <a:schemeClr val="tx1">
                    <a:lumMod val="85000"/>
                    <a:lumOff val="15000"/>
                  </a:schemeClr>
                </a:solidFill>
                <a:effectLst/>
              </a:rPr>
              <a:t> </a:t>
            </a:r>
            <a:r>
              <a:rPr lang="de-DE" sz="1100" b="0" i="0" dirty="0" err="1">
                <a:solidFill>
                  <a:schemeClr val="tx1">
                    <a:lumMod val="85000"/>
                    <a:lumOff val="15000"/>
                  </a:schemeClr>
                </a:solidFill>
                <a:effectLst/>
              </a:rPr>
              <a:t>technology</a:t>
            </a:r>
            <a:endParaRPr lang="de-DE" sz="1100" dirty="0">
              <a:solidFill>
                <a:schemeClr val="tx1">
                  <a:lumMod val="85000"/>
                  <a:lumOff val="15000"/>
                </a:schemeClr>
              </a:solidFill>
            </a:endParaRPr>
          </a:p>
        </p:txBody>
      </p:sp>
      <p:sp>
        <p:nvSpPr>
          <p:cNvPr id="83" name="Textfeld 82">
            <a:extLst>
              <a:ext uri="{FF2B5EF4-FFF2-40B4-BE49-F238E27FC236}">
                <a16:creationId xmlns:a16="http://schemas.microsoft.com/office/drawing/2014/main" id="{C5387E4D-3CE8-DBAB-3EF7-579B36DE72B1}"/>
              </a:ext>
            </a:extLst>
          </p:cNvPr>
          <p:cNvSpPr txBox="1"/>
          <p:nvPr/>
        </p:nvSpPr>
        <p:spPr>
          <a:xfrm>
            <a:off x="5725722" y="5121387"/>
            <a:ext cx="1427162"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Product range </a:t>
            </a:r>
          </a:p>
          <a:p>
            <a:pPr rtl="0"/>
            <a:r>
              <a:rPr lang="en-US" sz="1100" dirty="0">
                <a:solidFill>
                  <a:schemeClr val="tx1">
                    <a:lumMod val="85000"/>
                    <a:lumOff val="15000"/>
                  </a:schemeClr>
                </a:solidFill>
              </a:rPr>
              <a:t>Lathe Chucks </a:t>
            </a:r>
          </a:p>
        </p:txBody>
      </p:sp>
      <p:sp>
        <p:nvSpPr>
          <p:cNvPr id="84" name="Eine Ecke des Rechtecks schneiden 6">
            <a:extLst>
              <a:ext uri="{FF2B5EF4-FFF2-40B4-BE49-F238E27FC236}">
                <a16:creationId xmlns:a16="http://schemas.microsoft.com/office/drawing/2014/main" id="{21C2E8B0-5FA9-EF1D-5841-C83D5F75B3B4}"/>
              </a:ext>
            </a:extLst>
          </p:cNvPr>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214924 w 7150640"/>
              <a:gd name="connsiteY1" fmla="*/ 15949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40496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08599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684971 h 2684971"/>
              <a:gd name="connsiteX5" fmla="*/ 0 w 7150640"/>
              <a:gd name="connsiteY5" fmla="*/ 15949 h 2684971"/>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513707 h 2684971"/>
              <a:gd name="connsiteX5" fmla="*/ 0 w 7150640"/>
              <a:gd name="connsiteY5" fmla="*/ 15949 h 2684971"/>
              <a:gd name="connsiteX0" fmla="*/ 0 w 7150640"/>
              <a:gd name="connsiteY0" fmla="*/ 15949 h 2530019"/>
              <a:gd name="connsiteX1" fmla="*/ 6135180 w 7150640"/>
              <a:gd name="connsiteY1" fmla="*/ 0 h 2530019"/>
              <a:gd name="connsiteX2" fmla="*/ 7150640 w 7150640"/>
              <a:gd name="connsiteY2" fmla="*/ 536995 h 2530019"/>
              <a:gd name="connsiteX3" fmla="*/ 7142446 w 7150640"/>
              <a:gd name="connsiteY3" fmla="*/ 2530019 h 2530019"/>
              <a:gd name="connsiteX4" fmla="*/ 0 w 7150640"/>
              <a:gd name="connsiteY4" fmla="*/ 2513707 h 2530019"/>
              <a:gd name="connsiteX5" fmla="*/ 0 w 7150640"/>
              <a:gd name="connsiteY5" fmla="*/ 15949 h 2530019"/>
              <a:gd name="connsiteX0" fmla="*/ 0 w 7150640"/>
              <a:gd name="connsiteY0" fmla="*/ 15949 h 2513707"/>
              <a:gd name="connsiteX1" fmla="*/ 6135180 w 7150640"/>
              <a:gd name="connsiteY1" fmla="*/ 0 h 2513707"/>
              <a:gd name="connsiteX2" fmla="*/ 7150640 w 7150640"/>
              <a:gd name="connsiteY2" fmla="*/ 536995 h 2513707"/>
              <a:gd name="connsiteX3" fmla="*/ 7142447 w 7150640"/>
              <a:gd name="connsiteY3" fmla="*/ 2505553 h 2513707"/>
              <a:gd name="connsiteX4" fmla="*/ 0 w 7150640"/>
              <a:gd name="connsiteY4" fmla="*/ 2513707 h 2513707"/>
              <a:gd name="connsiteX5" fmla="*/ 0 w 7150640"/>
              <a:gd name="connsiteY5" fmla="*/ 15949 h 2513707"/>
              <a:gd name="connsiteX0" fmla="*/ 0 w 7150640"/>
              <a:gd name="connsiteY0" fmla="*/ 15949 h 2516230"/>
              <a:gd name="connsiteX1" fmla="*/ 6135180 w 7150640"/>
              <a:gd name="connsiteY1" fmla="*/ 0 h 2516230"/>
              <a:gd name="connsiteX2" fmla="*/ 7150640 w 7150640"/>
              <a:gd name="connsiteY2" fmla="*/ 536995 h 2516230"/>
              <a:gd name="connsiteX3" fmla="*/ 7142448 w 7150640"/>
              <a:gd name="connsiteY3" fmla="*/ 2516230 h 2516230"/>
              <a:gd name="connsiteX4" fmla="*/ 0 w 7150640"/>
              <a:gd name="connsiteY4" fmla="*/ 2513707 h 2516230"/>
              <a:gd name="connsiteX5" fmla="*/ 0 w 7150640"/>
              <a:gd name="connsiteY5" fmla="*/ 15949 h 2516230"/>
              <a:gd name="connsiteX0" fmla="*/ 0 w 7150640"/>
              <a:gd name="connsiteY0" fmla="*/ 0 h 2516295"/>
              <a:gd name="connsiteX1" fmla="*/ 6135180 w 7150640"/>
              <a:gd name="connsiteY1" fmla="*/ 65 h 2516295"/>
              <a:gd name="connsiteX2" fmla="*/ 7150640 w 7150640"/>
              <a:gd name="connsiteY2" fmla="*/ 537060 h 2516295"/>
              <a:gd name="connsiteX3" fmla="*/ 7142448 w 7150640"/>
              <a:gd name="connsiteY3" fmla="*/ 2516295 h 2516295"/>
              <a:gd name="connsiteX4" fmla="*/ 0 w 7150640"/>
              <a:gd name="connsiteY4" fmla="*/ 2513772 h 2516295"/>
              <a:gd name="connsiteX5" fmla="*/ 0 w 7150640"/>
              <a:gd name="connsiteY5" fmla="*/ 0 h 2516295"/>
              <a:gd name="connsiteX0" fmla="*/ 0 w 7153754"/>
              <a:gd name="connsiteY0" fmla="*/ 0 h 2516295"/>
              <a:gd name="connsiteX1" fmla="*/ 6135180 w 7153754"/>
              <a:gd name="connsiteY1" fmla="*/ 65 h 2516295"/>
              <a:gd name="connsiteX2" fmla="*/ 7150640 w 7153754"/>
              <a:gd name="connsiteY2" fmla="*/ 537060 h 2516295"/>
              <a:gd name="connsiteX3" fmla="*/ 7153177 w 7153754"/>
              <a:gd name="connsiteY3" fmla="*/ 2516295 h 2516295"/>
              <a:gd name="connsiteX4" fmla="*/ 0 w 7153754"/>
              <a:gd name="connsiteY4" fmla="*/ 2513772 h 2516295"/>
              <a:gd name="connsiteX5" fmla="*/ 0 w 7153754"/>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2450 w 7150640"/>
              <a:gd name="connsiteY3" fmla="*/ 2516295 h 2516295"/>
              <a:gd name="connsiteX4" fmla="*/ 0 w 7150640"/>
              <a:gd name="connsiteY4" fmla="*/ 2513772 h 2516295"/>
              <a:gd name="connsiteX5" fmla="*/ 0 w 7150640"/>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7815 w 7150640"/>
              <a:gd name="connsiteY3" fmla="*/ 2516295 h 2516295"/>
              <a:gd name="connsiteX4" fmla="*/ 0 w 7150640"/>
              <a:gd name="connsiteY4" fmla="*/ 2513772 h 2516295"/>
              <a:gd name="connsiteX5" fmla="*/ 0 w 7150640"/>
              <a:gd name="connsiteY5" fmla="*/ 0 h 25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33" name="Textfeld 32">
            <a:extLst>
              <a:ext uri="{FF2B5EF4-FFF2-40B4-BE49-F238E27FC236}">
                <a16:creationId xmlns:a16="http://schemas.microsoft.com/office/drawing/2014/main" id="{FD9A4492-4ECE-2283-FB0F-BA0E9400D77B}"/>
              </a:ext>
            </a:extLst>
          </p:cNvPr>
          <p:cNvSpPr txBox="1"/>
          <p:nvPr/>
        </p:nvSpPr>
        <p:spPr>
          <a:xfrm>
            <a:off x="4780145" y="2053207"/>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en-US" sz="1400" b="1" dirty="0">
                <a:solidFill>
                  <a:srgbClr val="003D6A"/>
                </a:solidFill>
                <a:latin typeface="Fago Pro" panose="02000506040000020004" pitchFamily="2" charset="77"/>
              </a:rPr>
              <a:t>What we do:</a:t>
            </a:r>
            <a:br>
              <a:rPr kumimoji="0" lang="de-DE" sz="1400" b="1" u="none" strike="noStrike" kern="1200" cap="none" spc="0" normalizeH="0" baseline="0" noProof="0" dirty="0">
                <a:ln>
                  <a:noFill/>
                </a:ln>
                <a:solidFill>
                  <a:srgbClr val="003D6A"/>
                </a:solidFill>
                <a:effectLst/>
                <a:uLnTx/>
                <a:uFillTx/>
                <a:latin typeface="Fago Pro" panose="02000506040000020004" pitchFamily="2" charset="77"/>
              </a:rPr>
            </a:br>
            <a:r>
              <a:rPr kumimoji="0" lang="en-US" sz="1400" b="1" u="none" strike="noStrike" kern="1200" cap="none" spc="0" normalizeH="0" baseline="0" dirty="0">
                <a:ln>
                  <a:noFill/>
                </a:ln>
                <a:solidFill>
                  <a:srgbClr val="003D6A"/>
                </a:solidFill>
                <a:effectLst/>
                <a:uLnTx/>
                <a:uFillTx/>
                <a:latin typeface="Fago Pro" panose="02000506040000020004" pitchFamily="2" charset="77"/>
              </a:rPr>
              <a:t>More productivity for </a:t>
            </a:r>
            <a:br>
              <a:rPr kumimoji="0" lang="en-US" sz="1400" b="1" u="none" strike="noStrike" kern="1200" cap="none" spc="0" normalizeH="0" baseline="0" dirty="0">
                <a:ln>
                  <a:noFill/>
                </a:ln>
                <a:solidFill>
                  <a:srgbClr val="003D6A"/>
                </a:solidFill>
                <a:effectLst/>
                <a:uLnTx/>
                <a:uFillTx/>
                <a:latin typeface="Fago Pro" panose="02000506040000020004" pitchFamily="2" charset="77"/>
              </a:rPr>
            </a:br>
            <a:r>
              <a:rPr kumimoji="0" lang="en-US" sz="1400" b="1" u="none" strike="noStrike" kern="1200" cap="none" spc="0" normalizeH="0" baseline="0" dirty="0">
                <a:ln>
                  <a:noFill/>
                </a:ln>
                <a:solidFill>
                  <a:srgbClr val="003D6A"/>
                </a:solidFill>
                <a:effectLst/>
                <a:uLnTx/>
                <a:uFillTx/>
                <a:latin typeface="Fago Pro" panose="02000506040000020004" pitchFamily="2" charset="77"/>
              </a:rPr>
              <a:t>our customers.</a:t>
            </a:r>
          </a:p>
        </p:txBody>
      </p:sp>
      <p:sp>
        <p:nvSpPr>
          <p:cNvPr id="86" name="Rechteck 85">
            <a:extLst>
              <a:ext uri="{FF2B5EF4-FFF2-40B4-BE49-F238E27FC236}">
                <a16:creationId xmlns:a16="http://schemas.microsoft.com/office/drawing/2014/main" id="{96D16B9B-697E-CD46-57EF-30172909E7E7}"/>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742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35B6C682-AD48-36F9-FC75-A65C393D2424}"/>
              </a:ext>
            </a:extLst>
          </p:cNvPr>
          <p:cNvSpPr>
            <a:spLocks noGrp="1"/>
          </p:cNvSpPr>
          <p:nvPr>
            <p:ph type="title"/>
          </p:nvPr>
        </p:nvSpPr>
        <p:spPr/>
        <p:txBody>
          <a:bodyPr/>
          <a:lstStyle/>
          <a:p>
            <a:pPr rtl="0"/>
            <a:r>
              <a:rPr lang="en-US" dirty="0">
                <a:solidFill>
                  <a:schemeClr val="bg1"/>
                </a:solidFill>
              </a:rPr>
              <a:t>Next level for our customers</a:t>
            </a:r>
          </a:p>
        </p:txBody>
      </p:sp>
      <p:sp>
        <p:nvSpPr>
          <p:cNvPr id="3" name="Foliennummernplatzhalter 2">
            <a:extLst>
              <a:ext uri="{FF2B5EF4-FFF2-40B4-BE49-F238E27FC236}">
                <a16:creationId xmlns:a16="http://schemas.microsoft.com/office/drawing/2014/main" id="{3EE05056-9964-0C5D-985C-21F35E9C5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4" name="Textplatzhalter 23">
            <a:extLst>
              <a:ext uri="{FF2B5EF4-FFF2-40B4-BE49-F238E27FC236}">
                <a16:creationId xmlns:a16="http://schemas.microsoft.com/office/drawing/2014/main" id="{934D2192-E4EA-7616-6417-6E9CF792AC2B}"/>
              </a:ext>
            </a:extLst>
          </p:cNvPr>
          <p:cNvSpPr>
            <a:spLocks noGrp="1"/>
          </p:cNvSpPr>
          <p:nvPr>
            <p:ph type="body" sz="quarter" idx="11"/>
          </p:nvPr>
        </p:nvSpPr>
        <p:spPr/>
        <p:txBody>
          <a:bodyPr/>
          <a:lstStyle/>
          <a:p>
            <a:pPr rtl="0"/>
            <a:r>
              <a:rPr lang="en-US" dirty="0"/>
              <a:t>Where we are going</a:t>
            </a:r>
          </a:p>
        </p:txBody>
      </p:sp>
      <p:cxnSp>
        <p:nvCxnSpPr>
          <p:cNvPr id="6" name="Gerade Verbindung 5">
            <a:extLst>
              <a:ext uri="{FF2B5EF4-FFF2-40B4-BE49-F238E27FC236}">
                <a16:creationId xmlns:a16="http://schemas.microsoft.com/office/drawing/2014/main" id="{30689A65-5D0C-8BFB-303D-B826CB4DF6D1}"/>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46F6FA0-EEBA-C090-9C6D-778DC01ECAC3}"/>
              </a:ext>
            </a:extLst>
          </p:cNvPr>
          <p:cNvSpPr txBox="1"/>
          <p:nvPr/>
        </p:nvSpPr>
        <p:spPr>
          <a:xfrm>
            <a:off x="1112658" y="3469857"/>
            <a:ext cx="2579776"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Top quality components</a:t>
            </a:r>
          </a:p>
        </p:txBody>
      </p:sp>
      <p:sp>
        <p:nvSpPr>
          <p:cNvPr id="8" name="Oval 7">
            <a:extLst>
              <a:ext uri="{FF2B5EF4-FFF2-40B4-BE49-F238E27FC236}">
                <a16:creationId xmlns:a16="http://schemas.microsoft.com/office/drawing/2014/main" id="{1600548B-D428-016A-9B0A-B1DCFB677BE1}"/>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1</a:t>
            </a:r>
          </a:p>
        </p:txBody>
      </p:sp>
      <p:cxnSp>
        <p:nvCxnSpPr>
          <p:cNvPr id="9" name="Gerade Verbindung 8">
            <a:extLst>
              <a:ext uri="{FF2B5EF4-FFF2-40B4-BE49-F238E27FC236}">
                <a16:creationId xmlns:a16="http://schemas.microsoft.com/office/drawing/2014/main" id="{CDAAB61C-2434-234C-303D-37AF36CFE513}"/>
              </a:ext>
            </a:extLst>
          </p:cNvPr>
          <p:cNvCxnSpPr>
            <a:cxnSpLocks/>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8408B0-80F1-AAC0-2208-D5280D5AE455}"/>
              </a:ext>
            </a:extLst>
          </p:cNvPr>
          <p:cNvSpPr txBox="1"/>
          <p:nvPr/>
        </p:nvSpPr>
        <p:spPr>
          <a:xfrm>
            <a:off x="3501492" y="3469857"/>
            <a:ext cx="259450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Intelligent innovations</a:t>
            </a:r>
          </a:p>
        </p:txBody>
      </p:sp>
      <p:sp>
        <p:nvSpPr>
          <p:cNvPr id="11" name="Oval 10">
            <a:extLst>
              <a:ext uri="{FF2B5EF4-FFF2-40B4-BE49-F238E27FC236}">
                <a16:creationId xmlns:a16="http://schemas.microsoft.com/office/drawing/2014/main" id="{A3385B93-5B9E-7D23-A495-28151AF63D13}"/>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2</a:t>
            </a:r>
          </a:p>
        </p:txBody>
      </p:sp>
      <p:cxnSp>
        <p:nvCxnSpPr>
          <p:cNvPr id="12" name="Gerade Verbindung 11">
            <a:extLst>
              <a:ext uri="{FF2B5EF4-FFF2-40B4-BE49-F238E27FC236}">
                <a16:creationId xmlns:a16="http://schemas.microsoft.com/office/drawing/2014/main" id="{A8C98E97-464C-5865-B2E1-7600935C9C5E}"/>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C672C87-F7E6-1E86-2C1E-FE30E8616D99}"/>
              </a:ext>
            </a:extLst>
          </p:cNvPr>
          <p:cNvSpPr txBox="1"/>
          <p:nvPr/>
        </p:nvSpPr>
        <p:spPr>
          <a:xfrm>
            <a:off x="5639467" y="2530672"/>
            <a:ext cx="2825264"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Expertise in automation</a:t>
            </a:r>
          </a:p>
        </p:txBody>
      </p:sp>
      <p:sp>
        <p:nvSpPr>
          <p:cNvPr id="14" name="Oval 13">
            <a:extLst>
              <a:ext uri="{FF2B5EF4-FFF2-40B4-BE49-F238E27FC236}">
                <a16:creationId xmlns:a16="http://schemas.microsoft.com/office/drawing/2014/main" id="{73922C60-8F2E-E2E2-1A9D-21F63247BD45}"/>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3</a:t>
            </a:r>
          </a:p>
        </p:txBody>
      </p:sp>
      <p:cxnSp>
        <p:nvCxnSpPr>
          <p:cNvPr id="15" name="Gerade Verbindung 14">
            <a:extLst>
              <a:ext uri="{FF2B5EF4-FFF2-40B4-BE49-F238E27FC236}">
                <a16:creationId xmlns:a16="http://schemas.microsoft.com/office/drawing/2014/main" id="{93C63C0D-D0BD-1487-122C-DD7F6BB285F2}"/>
              </a:ext>
            </a:extLst>
          </p:cNvPr>
          <p:cNvCxnSpPr>
            <a:cxnSpLocks/>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996FCD4-3A6B-A292-AD01-167A509C3C8C}"/>
              </a:ext>
            </a:extLst>
          </p:cNvPr>
          <p:cNvSpPr txBox="1"/>
          <p:nvPr/>
        </p:nvSpPr>
        <p:spPr>
          <a:xfrm>
            <a:off x="8112134" y="1594405"/>
            <a:ext cx="1798220"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Process know-how</a:t>
            </a:r>
          </a:p>
        </p:txBody>
      </p:sp>
      <p:sp>
        <p:nvSpPr>
          <p:cNvPr id="17" name="Oval 16">
            <a:extLst>
              <a:ext uri="{FF2B5EF4-FFF2-40B4-BE49-F238E27FC236}">
                <a16:creationId xmlns:a16="http://schemas.microsoft.com/office/drawing/2014/main" id="{2ACF1DDB-2708-4139-A986-10117F2BF656}"/>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4</a:t>
            </a:r>
          </a:p>
        </p:txBody>
      </p:sp>
      <p:cxnSp>
        <p:nvCxnSpPr>
          <p:cNvPr id="18" name="Gerade Verbindung 17">
            <a:extLst>
              <a:ext uri="{FF2B5EF4-FFF2-40B4-BE49-F238E27FC236}">
                <a16:creationId xmlns:a16="http://schemas.microsoft.com/office/drawing/2014/main" id="{6BC29804-516B-6368-EA6A-922D956E3D2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4127E8C-3784-3233-E16D-9061DD47004F}"/>
              </a:ext>
            </a:extLst>
          </p:cNvPr>
          <p:cNvSpPr txBox="1"/>
          <p:nvPr/>
        </p:nvSpPr>
        <p:spPr>
          <a:xfrm>
            <a:off x="10017444" y="1594405"/>
            <a:ext cx="199594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Validation in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CoLabs</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0" name="Oval 19">
            <a:extLst>
              <a:ext uri="{FF2B5EF4-FFF2-40B4-BE49-F238E27FC236}">
                <a16:creationId xmlns:a16="http://schemas.microsoft.com/office/drawing/2014/main" id="{5475A7FE-B6F6-B8E0-2DE6-3ECD01EEA86E}"/>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5</a:t>
            </a:r>
          </a:p>
        </p:txBody>
      </p:sp>
      <p:sp>
        <p:nvSpPr>
          <p:cNvPr id="21" name="Freihandform 20">
            <a:extLst>
              <a:ext uri="{FF2B5EF4-FFF2-40B4-BE49-F238E27FC236}">
                <a16:creationId xmlns:a16="http://schemas.microsoft.com/office/drawing/2014/main" id="{49709147-10E2-0083-5A59-A571623AA602}"/>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 fmla="*/ 0 w 12496800"/>
              <a:gd name="connsiteY0" fmla="*/ 1430867 h 1439333"/>
              <a:gd name="connsiteX1" fmla="*/ 6096000 w 12496800"/>
              <a:gd name="connsiteY1" fmla="*/ 1439333 h 1439333"/>
              <a:gd name="connsiteX2" fmla="*/ 9135533 w 12496800"/>
              <a:gd name="connsiteY2" fmla="*/ 0 h 1439333"/>
              <a:gd name="connsiteX3" fmla="*/ 12217400 w 12496800"/>
              <a:gd name="connsiteY3" fmla="*/ 0 h 1439333"/>
              <a:gd name="connsiteX4" fmla="*/ 12496800 w 12496800"/>
              <a:gd name="connsiteY4" fmla="*/ 16933 h 1439333"/>
              <a:gd name="connsiteX0" fmla="*/ 0 w 12970933"/>
              <a:gd name="connsiteY0" fmla="*/ 1430867 h 1439333"/>
              <a:gd name="connsiteX1" fmla="*/ 6096000 w 12970933"/>
              <a:gd name="connsiteY1" fmla="*/ 1439333 h 1439333"/>
              <a:gd name="connsiteX2" fmla="*/ 9135533 w 12970933"/>
              <a:gd name="connsiteY2" fmla="*/ 0 h 1439333"/>
              <a:gd name="connsiteX3" fmla="*/ 12217400 w 12970933"/>
              <a:gd name="connsiteY3" fmla="*/ 0 h 1439333"/>
              <a:gd name="connsiteX4" fmla="*/ 12970933 w 12970933"/>
              <a:gd name="connsiteY4" fmla="*/ 42333 h 1439333"/>
              <a:gd name="connsiteX0" fmla="*/ 0 w 12972104"/>
              <a:gd name="connsiteY0" fmla="*/ 1430867 h 1439333"/>
              <a:gd name="connsiteX1" fmla="*/ 6096000 w 12972104"/>
              <a:gd name="connsiteY1" fmla="*/ 1439333 h 1439333"/>
              <a:gd name="connsiteX2" fmla="*/ 9135533 w 12972104"/>
              <a:gd name="connsiteY2" fmla="*/ 0 h 1439333"/>
              <a:gd name="connsiteX3" fmla="*/ 12217400 w 12972104"/>
              <a:gd name="connsiteY3" fmla="*/ 0 h 1439333"/>
              <a:gd name="connsiteX4" fmla="*/ 12970933 w 12972104"/>
              <a:gd name="connsiteY4" fmla="*/ 42333 h 1439333"/>
              <a:gd name="connsiteX0" fmla="*/ 0 w 12217400"/>
              <a:gd name="connsiteY0" fmla="*/ 1430867 h 1439333"/>
              <a:gd name="connsiteX1" fmla="*/ 6096000 w 12217400"/>
              <a:gd name="connsiteY1" fmla="*/ 1439333 h 1439333"/>
              <a:gd name="connsiteX2" fmla="*/ 9135533 w 12217400"/>
              <a:gd name="connsiteY2" fmla="*/ 0 h 1439333"/>
              <a:gd name="connsiteX3" fmla="*/ 12217400 w 12217400"/>
              <a:gd name="connsiteY3" fmla="*/ 0 h 1439333"/>
              <a:gd name="connsiteX0" fmla="*/ 0 w 12217400"/>
              <a:gd name="connsiteY0" fmla="*/ 1430867 h 2388457"/>
              <a:gd name="connsiteX1" fmla="*/ 4070430 w 12217400"/>
              <a:gd name="connsiteY1" fmla="*/ 2388457 h 2388457"/>
              <a:gd name="connsiteX2" fmla="*/ 9135533 w 12217400"/>
              <a:gd name="connsiteY2" fmla="*/ 0 h 2388457"/>
              <a:gd name="connsiteX3" fmla="*/ 12217400 w 12217400"/>
              <a:gd name="connsiteY3" fmla="*/ 0 h 2388457"/>
              <a:gd name="connsiteX0" fmla="*/ 0 w 12217400"/>
              <a:gd name="connsiteY0" fmla="*/ 1430867 h 1867596"/>
              <a:gd name="connsiteX1" fmla="*/ 5181599 w 12217400"/>
              <a:gd name="connsiteY1" fmla="*/ 1867596 h 1867596"/>
              <a:gd name="connsiteX2" fmla="*/ 9135533 w 12217400"/>
              <a:gd name="connsiteY2" fmla="*/ 0 h 1867596"/>
              <a:gd name="connsiteX3" fmla="*/ 12217400 w 12217400"/>
              <a:gd name="connsiteY3" fmla="*/ 0 h 1867596"/>
              <a:gd name="connsiteX0" fmla="*/ 0 w 12275274"/>
              <a:gd name="connsiteY0" fmla="*/ 1835981 h 1867596"/>
              <a:gd name="connsiteX1" fmla="*/ 5239473 w 12275274"/>
              <a:gd name="connsiteY1" fmla="*/ 1867596 h 1867596"/>
              <a:gd name="connsiteX2" fmla="*/ 9193407 w 12275274"/>
              <a:gd name="connsiteY2" fmla="*/ 0 h 1867596"/>
              <a:gd name="connsiteX3" fmla="*/ 12275274 w 12275274"/>
              <a:gd name="connsiteY3" fmla="*/ 0 h 1867596"/>
              <a:gd name="connsiteX0" fmla="*/ 0 w 12286848"/>
              <a:gd name="connsiteY0" fmla="*/ 1870705 h 1870705"/>
              <a:gd name="connsiteX1" fmla="*/ 5251047 w 12286848"/>
              <a:gd name="connsiteY1" fmla="*/ 1867596 h 1870705"/>
              <a:gd name="connsiteX2" fmla="*/ 9204981 w 12286848"/>
              <a:gd name="connsiteY2" fmla="*/ 0 h 1870705"/>
              <a:gd name="connsiteX3" fmla="*/ 12286848 w 12286848"/>
              <a:gd name="connsiteY3" fmla="*/ 0 h 1870705"/>
            </a:gdLst>
            <a:ahLst/>
            <a:cxnLst>
              <a:cxn ang="0">
                <a:pos x="connsiteX0" y="connsiteY0"/>
              </a:cxn>
              <a:cxn ang="0">
                <a:pos x="connsiteX1" y="connsiteY1"/>
              </a:cxn>
              <a:cxn ang="0">
                <a:pos x="connsiteX2" y="connsiteY2"/>
              </a:cxn>
              <a:cxn ang="0">
                <a:pos x="connsiteX3" y="connsiteY3"/>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6" name="Textfeld 25">
            <a:extLst>
              <a:ext uri="{FF2B5EF4-FFF2-40B4-BE49-F238E27FC236}">
                <a16:creationId xmlns:a16="http://schemas.microsoft.com/office/drawing/2014/main" id="{BD271C2D-875F-2D0F-9E16-FF7D56215429}"/>
              </a:ext>
            </a:extLst>
          </p:cNvPr>
          <p:cNvSpPr txBox="1"/>
          <p:nvPr/>
        </p:nvSpPr>
        <p:spPr>
          <a:xfrm>
            <a:off x="5810583" y="5273517"/>
            <a:ext cx="6029318"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We are your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partner for productivity.</a:t>
            </a:r>
          </a:p>
        </p:txBody>
      </p:sp>
    </p:spTree>
    <p:extLst>
      <p:ext uri="{BB962C8B-B14F-4D97-AF65-F5344CB8AC3E}">
        <p14:creationId xmlns:p14="http://schemas.microsoft.com/office/powerpoint/2010/main" val="187131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a:extLst>
              <a:ext uri="{FF2B5EF4-FFF2-40B4-BE49-F238E27FC236}">
                <a16:creationId xmlns:a16="http://schemas.microsoft.com/office/drawing/2014/main" id="{E2C6B40C-BB57-6FB0-6346-72D131BB19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grpSp>
        <p:nvGrpSpPr>
          <p:cNvPr id="13" name="Gruppieren 12">
            <a:extLst>
              <a:ext uri="{FF2B5EF4-FFF2-40B4-BE49-F238E27FC236}">
                <a16:creationId xmlns:a16="http://schemas.microsoft.com/office/drawing/2014/main" id="{52A66FD7-F2A5-04AD-36A1-8F0C928760AA}"/>
              </a:ext>
            </a:extLst>
          </p:cNvPr>
          <p:cNvGrpSpPr/>
          <p:nvPr/>
        </p:nvGrpSpPr>
        <p:grpSpPr>
          <a:xfrm>
            <a:off x="2417533" y="3083775"/>
            <a:ext cx="8574317" cy="2143125"/>
            <a:chOff x="1998433" y="3036150"/>
            <a:chExt cx="8574317" cy="2143125"/>
          </a:xfrm>
        </p:grpSpPr>
        <p:pic>
          <p:nvPicPr>
            <p:cNvPr id="1026" name="Picture 2" descr="ChatGPT – Wikipedia">
              <a:extLst>
                <a:ext uri="{FF2B5EF4-FFF2-40B4-BE49-F238E27FC236}">
                  <a16:creationId xmlns:a16="http://schemas.microsoft.com/office/drawing/2014/main" id="{2F85757A-6437-36E9-B7C9-C6D9F87DBD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C72088A0-66BA-636E-46FE-A73CB2C3492C}"/>
                </a:ext>
              </a:extLst>
            </p:cNvPr>
            <p:cNvSpPr txBox="1"/>
            <p:nvPr/>
          </p:nvSpPr>
          <p:spPr>
            <a:xfrm>
              <a:off x="4141558" y="3692213"/>
              <a:ext cx="64311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"Create a machine tool. Do not make any mistakes and avoid writing. ..."</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1054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7C26613B-40AB-1BCC-41ED-28A34C9BA519}"/>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a:extLst>
              <a:ext uri="{FF2B5EF4-FFF2-40B4-BE49-F238E27FC236}">
                <a16:creationId xmlns:a16="http://schemas.microsoft.com/office/drawing/2014/main" id="{09807C0A-8FFF-17E5-9A28-B2524DE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10613010" y="6531007"/>
            <a:ext cx="1578990" cy="326993"/>
          </a:xfrm>
        </p:spPr>
        <p:txBody>
          <a:bodyPr anchor="ctr"/>
          <a:lstStyle/>
          <a:p>
            <a:pPr marL="0" indent="0" algn="ctr">
              <a:buNone/>
            </a:pPr>
            <a:r>
              <a:rPr lang="de-DE" sz="1600" dirty="0"/>
              <a:t>Source: </a:t>
            </a:r>
            <a:r>
              <a:rPr lang="de-DE" sz="1600" dirty="0" err="1"/>
              <a:t>ChatGPT</a:t>
            </a:r>
            <a:endParaRPr lang="de-DE" sz="1600" dirty="0"/>
          </a:p>
        </p:txBody>
      </p:sp>
    </p:spTree>
    <p:extLst>
      <p:ext uri="{BB962C8B-B14F-4D97-AF65-F5344CB8AC3E}">
        <p14:creationId xmlns:p14="http://schemas.microsoft.com/office/powerpoint/2010/main" val="34683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5" name="Grafik 4" descr="Zwei Sprechblasen">
            <a:extLst>
              <a:ext uri="{FF2B5EF4-FFF2-40B4-BE49-F238E27FC236}">
                <a16:creationId xmlns:a16="http://schemas.microsoft.com/office/drawing/2014/main" id="{A285F83A-6FBD-A0B3-A4D1-F944254A56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6" name="Gruppieren 5">
            <a:extLst>
              <a:ext uri="{FF2B5EF4-FFF2-40B4-BE49-F238E27FC236}">
                <a16:creationId xmlns:a16="http://schemas.microsoft.com/office/drawing/2014/main" id="{8512184E-0826-D564-8553-019DC86387A9}"/>
              </a:ext>
            </a:extLst>
          </p:cNvPr>
          <p:cNvGrpSpPr/>
          <p:nvPr/>
        </p:nvGrpSpPr>
        <p:grpSpPr>
          <a:xfrm>
            <a:off x="2417533" y="3083775"/>
            <a:ext cx="8574317" cy="2143125"/>
            <a:chOff x="1998433" y="3036150"/>
            <a:chExt cx="8574317" cy="2143125"/>
          </a:xfrm>
        </p:grpSpPr>
        <p:pic>
          <p:nvPicPr>
            <p:cNvPr id="7" name="Picture 2" descr="ChatGPT – Wikipedia">
              <a:extLst>
                <a:ext uri="{FF2B5EF4-FFF2-40B4-BE49-F238E27FC236}">
                  <a16:creationId xmlns:a16="http://schemas.microsoft.com/office/drawing/2014/main" id="{FD64F99E-00B1-4B0A-5609-2443953FA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ECF4403-24CC-3BA6-F648-836E9CAB4417}"/>
                </a:ext>
              </a:extLst>
            </p:cNvPr>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"...That was good. Give me another version with less complexity and more realistic. Look for references online."</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41175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a:extLst>
              <a:ext uri="{FF2B5EF4-FFF2-40B4-BE49-F238E27FC236}">
                <a16:creationId xmlns:a16="http://schemas.microsoft.com/office/drawing/2014/main" id="{737BAFD8-59A8-F3AE-71A5-0046A2AE2D6C}"/>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a:extLst>
              <a:ext uri="{FF2B5EF4-FFF2-40B4-BE49-F238E27FC236}">
                <a16:creationId xmlns:a16="http://schemas.microsoft.com/office/drawing/2014/main" id="{08A9C1C9-3B01-68F8-41F4-3E87FAEF8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a:extLst>
              <a:ext uri="{FF2B5EF4-FFF2-40B4-BE49-F238E27FC236}">
                <a16:creationId xmlns:a16="http://schemas.microsoft.com/office/drawing/2014/main" id="{B47BE5EE-56ED-0C17-E7E2-0196DF875BAF}"/>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1205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kumimoji="0" sz="2200" b="0" i="0" u="none" strike="noStrike" kern="1200" cap="none" spc="0" normalizeH="0" baseline="0" noProof="0" dirty="0" smtClean="0">
            <a:ln>
              <a:noFill/>
            </a:ln>
            <a:solidFill>
              <a:srgbClr val="003D6A"/>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SCHUNK_Unternehmenspraesentation_EN_2022-10-26_cw.pptx" id="{8DD001AD-4784-40F2-B594-D9E12958CD1D}" vid="{F634E520-B669-4770-9AAB-C9E01784C54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7B92B47-9CB9-4B31-A133-D00C02FF4797}">
  <we:reference id="ea4a38c2-de38-11e9-a1c6-00155de8db01" version="1.2.0.2" store="EXCatalog" storeType="EXCatalog"/>
  <we:alternateReferences/>
  <we:properties>
    <we:property name="CantoAssets" value="&quot;[{\&quot;scheme\&quot;:\&quot;image\&quot;,\&quot;id\&quot;:\&quot;t3l1vtk91122n3e50tbjuubm43\&quot;,\&quot;tenant\&quot;:\&quot;schunk.canto.de\&quot;,\&quot;time\&quot;:\&quot;20240118092355000\&quot;,\&quot;name\&quot;:\&quot;TANDEM-KRP3_Sonderbacken_VERO-S-NSL_Palette_NSR_Werkstückbeladung_Anwendungsbild_2023.tif\&quot;,\&quot;addedby\&quot;:\&quot;test\&quot;},{\&quot;scheme\&quot;:\&quot;image\&quot;,\&quot;id\&quot;:\&quot;r5bluuchrd669e3l64sfq4735h\&quot;,\&quot;tenant\&quot;:\&quot;schunk.canto.de\&quot;,\&quot;time\&quot;:\&quot;20240118092352000\&quot;,\&quot;name\&quot;:\&quot;TANDEM-KRP3_Sonderbacken_VERO-S-NSL_Palette_NSR_Maschinenbeladung_Anwendungsbild2_2023.tif\&quot;,\&quot;addedby\&quot;:\&quot;test\&quot;},{\&quot;scheme\&quot;:\&quot;image\&quot;,\&quot;id\&quot;:\&quot;gk1he4qd4t6h16ff7aqjp9vo1p\&quot;,\&quot;tenant\&quot;:\&quot;schunk.canto.de\&quot;,\&quot;time\&quot;:\&quot;20240118092350000\&quot;,\&quot;name\&quot;:\&quot;TANDEM-KRP3_Sonderbacken_VERO-S-NSL_Palette_NSR_Maschinenbeladung_Anwendungsbild_2023.tif\&quot;,\&quot;addedby\&quot;:\&quot;test\&quot;},{\&quot;scheme\&quot;:\&quot;image\&quot;,\&quot;id\&quot;:\&quot;7s1tefme110ifb7jcvtcghlj0g\&quot;,\&quot;tenant\&quot;:\&quot;schunk.canto.de\&quot;,\&quot;time\&quot;:\&quot;20220502085244000\&quot;,\&quot;name\&quot;:\&quot;Unternehmensbild_Produktionsstätte_11_2013_CMYK.tif\&quot;,\&quot;addedby\&quot;:\&quot;test\&quot;},{\&quot;scheme\&quot;:\&quot;image\&quot;,\&quot;id\&quot;:\&quot;f9a7elc74l5pra7usmv00hu83u\&quot;,\&quot;tenant\&quot;:\&quot;schunk.canto.de\&quot;,\&quot;time\&quot;:\&quot;20220502085422000\&quot;,\&quot;name\&quot;:\&quot;Unternehmensbild_Produktionsstätte_04_2014_CMYK.tif\&quot;,\&quot;addedby\&quot;:\&quot;test\&quot;},{\&quot;scheme\&quot;:\&quot;other\&quot;,\&quot;id\&quot;:\&quot;9dh18amckl3sre57062ffch00a\&quot;,\&quot;tenant\&quot;:\&quot;schunk.canto.de\&quot;,\&quot;time\&quot;:\&quot;20240116162627000\&quot;,\&quot;name\&quot;:\&quot;Anwenderbericht_WIKA_Baukasten_Spanntechnik_DE_EN_05_2023.zip\&quot;,\&quot;addedby\&quot;:\&quot;test\&quot;},{\&quot;scheme\&quot;:\&quot;other\&quot;,\&quot;id\&quot;:\&quot;jl1gl08kc5359fi7vin3e0ma0n\&quot;,\&quot;tenant\&quot;:\&quot;schunk.canto.de\&quot;,\&quot;time\&quot;:\&quot;20231024122957000\&quot;,\&quot;name\&quot;:\&quot;Softwareplattform_EGU_EGK_Fachbericht_DE_EN_08_2023.zip\&quot;,\&quot;addedby\&quot;:\&quot;test\&quot;},{\&quot;scheme\&quot;:\&quot;other\&quot;,\&quot;id\&quot;:\&quot;sqq3jif93l78l1cnhp3usggo02\&quot;,\&quot;tenant\&quot;:\&quot;schunk.canto.de\&quot;,\&quot;time\&quot;:\&quot;20220909091958000\&quot;,\&quot;name\&quot;:\&quot;AMB_Preview_Presseinformation_DE_EN_07_2022.zip\&quot;,\&quot;addedby\&quot;:\&quot;test\&quot;},{\&quot;scheme\&quot;:\&quot;image\&quot;,\&quot;id\&quot;:\&quot;mgeebbgvc94o9ceqtob182vh5h\&quot;,\&quot;tenant\&quot;:\&quot;schunk.canto.de\&quot;,\&quot;time\&quot;:\&quot;20220413142039000\&quot;,\&quot;name\&quot;:\&quot;Aufspannturm_KONTEC_KSM_TENDO_Platinum_Anwendungsbild_02_05_2018.tif\&quot;,\&quot;addedby\&quot;:\&quot;test\&quot;},{\&quot;scheme\&quot;:\&quot;image\&quot;,\&quot;id\&quot;:\&quot;fpmja53d396gl199ll43qp5h0n\&quot;,\&quot;tenant\&quot;:\&quot;schunk.canto.de\&quot;,\&quot;time\&quot;:\&quot;20231004132732000\&quot;,\&quot;name\&quot;:\&quot;TENDO_Silver_Produkt-Keyvisual_09-2023.psd\&quot;,\&quot;addedby\&quot;:\&quot;test\&quot;},{\&quot;scheme\&quot;:\&quot;image\&quot;,\&quot;id\&quot;:\&quot;59g7sf95m508p1025a4v6fjf51\&quot;,\&quot;tenant\&quot;:\&quot;schunk.canto.de\&quot;,\&quot;time\&quot;:\&quot;20230801180639000\&quot;,\&quot;name\&quot;:\&quot;VERO-S NSE-S mini 90-25-IOL Produktbild Stellvertreter.PSD\&quot;,\&quot;addedby\&quot;:\&quot;test\&quot;},{\&quot;scheme\&quot;:\&quot;image\&quot;,\&quot;id\&quot;:\&quot;gnkna39rhd2g958ekt99a48l4d\&quot;,\&quot;tenant\&quot;:\&quot;schunk.canto.de\&quot;,\&quot;time\&quot;:\&quot;20220809141941000\&quot;,\&quot;name\&quot;:\&quot;GSW-B-P Produktbild.PSD\&quot;,\&quot;addedby\&quot;:\&quot;test\&quot;},{\&quot;scheme\&quot;:\&quot;image\&quot;,\&quot;id\&quot;:\&quot;4o6avqltkh72reur217f094l5b\&quot;,\&quot;tenant\&quot;:\&quot;schunk.canto.de\&quot;,\&quot;time\&quot;:\&quot;20230427115608000\&quot;,\&quot;name\&quot;:\&quot;KRP3 160 Produktbild Variante.PSD\&quot;,\&quot;addedby\&quot;:\&quot;test\&quot;},{\&quot;scheme\&quot;:\&quot;image\&quot;,\&quot;id\&quot;:\&quot;25lddb1iul75v7hj65phs7vm0u\&quot;,\&quot;tenant\&quot;:\&quot;schunk.canto.de\&quot;,\&quot;time\&quot;:\&quot;20221109181722000\&quot;,\&quot;name\&quot;:\&quot;Produktbild EGU SG.PSD\&quot;,\&quot;addedby\&quot;:\&quot;test\&quot;},{\&quot;scheme\&quot;:\&quot;image\&quot;,\&quot;id\&quot;:\&quot;1u2ioqhcn11j9cekpn1lh16f6t\&quot;,\&quot;tenant\&quot;:\&quot;schunk.canto.de\&quot;,\&quot;time\&quot;:\&quot;20220809150101000\&quot;,\&quot;name\&quot;:\&quot;KSX mit Alu-Aufsatzbacken Produktbild.PSD\&quot;,\&quot;addedby\&quot;:\&quot;test\&quot;},{\&quot;scheme\&quot;:\&quot;image\&quot;,\&quot;id\&quot;:\&quot;0um7jmumj55351eoqmh391fv1u\&quot;,\&quot;tenant\&quot;:\&quot;schunk.canto.de\&quot;,\&quot;time\&quot;:\&quot;20220808171500000\&quot;,\&quot;name\&quot;:\&quot;ROTA NCE 260-81 KV Produktbild Variante.PSD\&quot;,\&quot;addedby\&quot;:\&quot;test\&quot;},{\&quot;scheme\&quot;:\&quot;image\&quot;,\&quot;id\&quot;:\&quot;lfgkhnru5d7990rairbrp82r3e\&quot;,\&quot;tenant\&quot;:\&quot;schunk.canto.de\&quot;,\&quot;time\&quot;:\&quot;20220808160022000\&quot;,\&quot;name\&quot;:\&quot;ROTA NCE Produktbild Stellvertreter Baureihe.PSD\&quot;,\&quot;addedby\&quot;:\&quot;test\&quot;},{\&quot;scheme\&quot;:\&quot;image\&quot;,\&quot;id\&quot;:\&quot;jq98su4q395rpc2clr4c986e22\&quot;,\&quot;tenant\&quot;:\&quot;schunk.canto.de\&quot;,\&quot;time\&quot;:\&quot;20231201084346000\&quot;,\&quot;name\&quot;:\&quot;Logo_Official_Partner_12_2023_CMYK.eps\&quot;,\&quot;addedby\&quot;:\&quot;test\&quot;},{\&quot;scheme\&quot;:\&quot;image\&quot;,\&quot;id\&quot;:\&quot;3de4ssn2ul3bvfiv9doue0r70u\&quot;,\&quot;tenant\&quot;:\&quot;schunk.canto.de\&quot;,\&quot;time\&quot;:\&quot;20231114135922000\&quot;,\&quot;name\&quot;:\&quot;Logo_Unternehmen_Typenschild_mitClaim_4c_ohne-HG_neg_2022.png\&quot;,\&quot;addedby\&quot;:\&quot;test\&quot;},{\&quot;scheme\&quot;:\&quot;image\&quot;,\&quot;id\&quot;:\&quot;mmto6fsrq173ha64bqqu2h2657\&quot;,\&quot;tenant\&quot;:\&quot;schunk.canto.de\&quot;,\&quot;time\&quot;:\&quot;20240117164908000\&quot;,\&quot;name\&quot;:\&quot;darstellung-Machine-Tending_16-9_ENG_0124.jpg\&quot;,\&quot;addedby\&quot;:\&quot;test\&quot;},{\&quot;scheme\&quot;:\&quot;image\&quot;,\&quot;id\&quot;:\&quot;5b4gn6s0dd7dd1uaqiffcd4l22\&quot;,\&quot;tenant\&quot;:\&quot;schunk.canto.de\&quot;,\&quot;time\&quot;:\&quot;20240325094221000\&quot;,\&quot;name\&quot;:\&quot;Werkstück und Paletten automation_Machine Tending_Anwendungsrendering_0324.psd\&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0085E3148847647A6C894884BAC263B" ma:contentTypeVersion="11" ma:contentTypeDescription="Ein neues Dokument erstellen." ma:contentTypeScope="" ma:versionID="4979e5bdde01b4b9a3de73209e966b15">
  <xsd:schema xmlns:xsd="http://www.w3.org/2001/XMLSchema" xmlns:xs="http://www.w3.org/2001/XMLSchema" xmlns:p="http://schemas.microsoft.com/office/2006/metadata/properties" xmlns:ns2="067f6955-63d7-4ede-b30f-d9afbdc5690c" xmlns:ns3="2450bb8c-90f6-4268-9599-8195cbe8477d" targetNamespace="http://schemas.microsoft.com/office/2006/metadata/properties" ma:root="true" ma:fieldsID="f05e0cb3b79fc3f1efa140432f6474f5" ns2:_="" ns3:_="">
    <xsd:import namespace="067f6955-63d7-4ede-b30f-d9afbdc5690c"/>
    <xsd:import namespace="2450bb8c-90f6-4268-9599-8195cbe847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f6955-63d7-4ede-b30f-d9afbdc569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0bb8c-90f6-4268-9599-8195cbe847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331d9c6-30d5-4c83-aa17-789b442746c0}" ma:internalName="TaxCatchAll" ma:showField="CatchAllData" ma:web="2450bb8c-90f6-4268-9599-8195cbe84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7f6955-63d7-4ede-b30f-d9afbdc5690c">
      <Terms xmlns="http://schemas.microsoft.com/office/infopath/2007/PartnerControls"/>
    </lcf76f155ced4ddcb4097134ff3c332f>
    <TaxCatchAll xmlns="2450bb8c-90f6-4268-9599-8195cbe8477d" xsi:nil="true"/>
  </documentManagement>
</p:properties>
</file>

<file path=customXml/itemProps1.xml><?xml version="1.0" encoding="utf-8"?>
<ds:datastoreItem xmlns:ds="http://schemas.openxmlformats.org/officeDocument/2006/customXml" ds:itemID="{CC00AC38-4C83-4614-914D-30C91ABCDBA4}">
  <ds:schemaRefs>
    <ds:schemaRef ds:uri="067f6955-63d7-4ede-b30f-d9afbdc5690c"/>
    <ds:schemaRef ds:uri="2450bb8c-90f6-4268-9599-8195cbe84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20FFF7-6BCC-4070-B344-7304B9B317CB}">
  <ds:schemaRefs>
    <ds:schemaRef ds:uri="http://schemas.microsoft.com/sharepoint/v3/contenttype/forms"/>
  </ds:schemaRefs>
</ds:datastoreItem>
</file>

<file path=customXml/itemProps3.xml><?xml version="1.0" encoding="utf-8"?>
<ds:datastoreItem xmlns:ds="http://schemas.openxmlformats.org/officeDocument/2006/customXml" ds:itemID="{C44B877E-083F-45F5-95D8-8F0F706DE6E8}">
  <ds:schemaRefs>
    <ds:schemaRef ds:uri="http://purl.org/dc/elements/1.1/"/>
    <ds:schemaRef ds:uri="http://schemas.openxmlformats.org/package/2006/metadata/core-properties"/>
    <ds:schemaRef ds:uri="067f6955-63d7-4ede-b30f-d9afbdc5690c"/>
    <ds:schemaRef ds:uri="http://purl.org/dc/terms/"/>
    <ds:schemaRef ds:uri="http://schemas.microsoft.com/office/infopath/2007/PartnerControls"/>
    <ds:schemaRef ds:uri="2450bb8c-90f6-4268-9599-8195cbe8477d"/>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1229</Words>
  <Application>Microsoft Office PowerPoint</Application>
  <PresentationFormat>Breitbild</PresentationFormat>
  <Paragraphs>190</Paragraphs>
  <Slides>22</Slides>
  <Notes>19</Notes>
  <HiddenSlides>2</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22</vt:i4>
      </vt:variant>
    </vt:vector>
  </HeadingPairs>
  <TitlesOfParts>
    <vt:vector size="30" baseType="lpstr">
      <vt:lpstr>Arial</vt:lpstr>
      <vt:lpstr>Calibri</vt:lpstr>
      <vt:lpstr>Courier New</vt:lpstr>
      <vt:lpstr>Fago Pro</vt:lpstr>
      <vt:lpstr>Symbol</vt:lpstr>
      <vt:lpstr>Wingdings</vt:lpstr>
      <vt:lpstr>1_Office</vt:lpstr>
      <vt:lpstr>Office</vt:lpstr>
      <vt:lpstr>Instructions for giving the presentation</vt:lpstr>
      <vt:lpstr>Machine tending with SCHUNK</vt:lpstr>
      <vt:lpstr>About me.</vt:lpstr>
      <vt:lpstr>From a workshop to a partner for productivity </vt:lpstr>
      <vt:lpstr>Next level for our customers</vt:lpstr>
      <vt:lpstr>PowerPoint-Präsentation</vt:lpstr>
      <vt:lpstr>PowerPoint-Präsentation</vt:lpstr>
      <vt:lpstr>PowerPoint-Präsentation</vt:lpstr>
      <vt:lpstr>PowerPoint-Präsentation</vt:lpstr>
      <vt:lpstr>PowerPoint-Präsentation</vt:lpstr>
      <vt:lpstr>PowerPoint-Präsentation</vt:lpstr>
      <vt:lpstr>Automate - Yes / No?</vt:lpstr>
      <vt:lpstr>If a "bad" process is automated, you end up with a "bad" automated process!</vt:lpstr>
      <vt:lpstr>Prerequisite for automated machine tool loading</vt:lpstr>
      <vt:lpstr>PowerPoint-Präsentation</vt:lpstr>
      <vt:lpstr>SCHUNK - Your partner for productivity</vt:lpstr>
      <vt:lpstr>PowerPoint-Präsentation</vt:lpstr>
      <vt:lpstr>Types of automation</vt:lpstr>
      <vt:lpstr>Types of automation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Zuber, Janina</dc:creator>
  <cp:lastModifiedBy>Zuber, Janina</cp:lastModifiedBy>
  <cp:revision>2</cp:revision>
  <dcterms:created xsi:type="dcterms:W3CDTF">2024-02-20T11:00:50Z</dcterms:created>
  <dcterms:modified xsi:type="dcterms:W3CDTF">2024-03-26T07:15:27Z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