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76" r:id="rId5"/>
    <p:sldId id="303" r:id="rId6"/>
    <p:sldId id="330" r:id="rId7"/>
    <p:sldId id="346" r:id="rId8"/>
    <p:sldId id="337" r:id="rId9"/>
    <p:sldId id="344" r:id="rId10"/>
    <p:sldId id="331" r:id="rId11"/>
    <p:sldId id="332" r:id="rId12"/>
    <p:sldId id="333" r:id="rId13"/>
    <p:sldId id="335" r:id="rId14"/>
    <p:sldId id="334" r:id="rId15"/>
    <p:sldId id="340" r:id="rId16"/>
    <p:sldId id="341" r:id="rId17"/>
    <p:sldId id="342" r:id="rId18"/>
    <p:sldId id="343" r:id="rId19"/>
    <p:sldId id="345" r:id="rId20"/>
    <p:sldId id="338" r:id="rId21"/>
    <p:sldId id="339" r:id="rId22"/>
    <p:sldId id="268" r:id="rId23"/>
  </p:sldIdLst>
  <p:sldSz cx="12192000" cy="6858000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ago Pro" panose="02000506040000020004" pitchFamily="2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1AA609D-33A1-49C1-99CD-9DA0D02D59BC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drinnen, Fräse enthält.&#10;&#10;Automatisch generierte Beschreibung">
            <a:extLst>
              <a:ext uri="{FF2B5EF4-FFF2-40B4-BE49-F238E27FC236}">
                <a16:creationId xmlns:a16="http://schemas.microsoft.com/office/drawing/2014/main" id="{17F29D38-87C1-9F50-0938-06327FEA3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1"/>
          <a:stretch/>
        </p:blipFill>
        <p:spPr>
          <a:xfrm>
            <a:off x="-153944" y="1918"/>
            <a:ext cx="12891471" cy="68560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DAB44E-30DF-F695-8D41-8274374F9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sp>
        <p:nvSpPr>
          <p:cNvPr id="8" name="Grafik 6">
            <a:extLst>
              <a:ext uri="{FF2B5EF4-FFF2-40B4-BE49-F238E27FC236}">
                <a16:creationId xmlns:a16="http://schemas.microsoft.com/office/drawing/2014/main" id="{17693470-2D89-41B2-CBE3-454748D7C993}"/>
              </a:ext>
            </a:extLst>
          </p:cNvPr>
          <p:cNvSpPr/>
          <p:nvPr/>
        </p:nvSpPr>
        <p:spPr>
          <a:xfrm>
            <a:off x="125414" y="366107"/>
            <a:ext cx="6648248" cy="1834168"/>
          </a:xfrm>
          <a:custGeom>
            <a:avLst/>
            <a:gdLst>
              <a:gd name="connsiteX0" fmla="*/ 0 w 4855321"/>
              <a:gd name="connsiteY0" fmla="*/ 0 h 1386001"/>
              <a:gd name="connsiteX1" fmla="*/ 0 w 4855321"/>
              <a:gd name="connsiteY1" fmla="*/ 1386002 h 1386001"/>
              <a:gd name="connsiteX2" fmla="*/ 4358231 w 4855321"/>
              <a:gd name="connsiteY2" fmla="*/ 1386002 h 1386001"/>
              <a:gd name="connsiteX3" fmla="*/ 4855321 w 4855321"/>
              <a:gd name="connsiteY3" fmla="*/ 1125007 h 1386001"/>
              <a:gd name="connsiteX4" fmla="*/ 4855321 w 4855321"/>
              <a:gd name="connsiteY4" fmla="*/ 0 h 13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5321" h="1386001">
                <a:moveTo>
                  <a:pt x="0" y="0"/>
                </a:moveTo>
                <a:lnTo>
                  <a:pt x="0" y="1386002"/>
                </a:lnTo>
                <a:lnTo>
                  <a:pt x="4358231" y="1386002"/>
                </a:lnTo>
                <a:lnTo>
                  <a:pt x="4855321" y="1125007"/>
                </a:lnTo>
                <a:lnTo>
                  <a:pt x="4855321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738D005-5B61-0F99-2B15-4CE2F0CA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551273"/>
            <a:ext cx="5970586" cy="1013460"/>
          </a:xfrm>
        </p:spPr>
        <p:txBody>
          <a:bodyPr lIns="504000"/>
          <a:lstStyle/>
          <a:p>
            <a:r>
              <a:rPr lang="de-DE" dirty="0">
                <a:solidFill>
                  <a:schemeClr val="bg1"/>
                </a:solidFill>
              </a:rPr>
              <a:t>Standard double magnets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8ED06A6-9470-9F52-CA2F-CF62CC7A4B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414" y="1688558"/>
            <a:ext cx="5582928" cy="400050"/>
          </a:xfrm>
        </p:spPr>
        <p:txBody>
          <a:bodyPr lIns="504000"/>
          <a:lstStyle/>
          <a:p>
            <a:pPr marL="0" indent="0">
              <a:buNone/>
            </a:pPr>
            <a:r>
              <a:rPr lang="en-AU" sz="2000" b="1" dirty="0"/>
              <a:t>MAGNOS – Magnetic Clamping Technology</a:t>
            </a:r>
          </a:p>
        </p:txBody>
      </p:sp>
      <p:grpSp>
        <p:nvGrpSpPr>
          <p:cNvPr id="35" name="Grafik 6">
            <a:extLst>
              <a:ext uri="{FF2B5EF4-FFF2-40B4-BE49-F238E27FC236}">
                <a16:creationId xmlns:a16="http://schemas.microsoft.com/office/drawing/2014/main" id="{4AFFD096-2E7E-3239-74F9-51166C0320D3}"/>
              </a:ext>
            </a:extLst>
          </p:cNvPr>
          <p:cNvGrpSpPr>
            <a:grpSpLocks noChangeAspect="1"/>
          </p:cNvGrpSpPr>
          <p:nvPr/>
        </p:nvGrpSpPr>
        <p:grpSpPr>
          <a:xfrm>
            <a:off x="9412986" y="6437057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62857136-FC7A-C4DA-2158-E5EE2DEE1B2E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D37E9D92-F9E3-BAF8-D35B-4E652FBF4EC2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EDF68BD-581A-FD1D-98DC-E75E7D03CCB5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559C5AC-25F6-EF96-54E8-4654F85F7D49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A7940E70-57E6-BAAA-4160-14CE2992C3F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14991F5B-6E8B-C0D5-048D-3C921B2C67EE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73994403-7B6D-9788-38C1-F6616CB18E40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4260378F-EA11-F6E8-4DF9-76870A2AEE78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DDFFED3E-9A99-A212-A192-E7F8DE55C9D1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BA1191-1507-4EED-1FDB-2CBC20FB18F3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66E60E1-DA20-C85A-CAD2-C66E0C9B7ED7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5870332B-D4E2-1D23-10B1-67E7D64AB5CD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E6111A10-251C-8D7F-2FF9-8C7FA798372A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7909C58-33E7-257F-BEC5-0994DA39116E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DC931C8C-DBB8-7892-C028-9E13B10F86B9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B4018E31-7C8D-300D-47B2-5FCD0DE1A3F0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ABB2196D-702F-BD8D-94E2-D740BA89ECB1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5EEEB261-0E00-E2A3-6E98-6023F5CD939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1EEA85C2-EC24-757C-2B1E-59FBAE5696A7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6CD8DB32-3701-8783-0049-E3F09734A80F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41D54721-E21F-D329-270B-68871ADF92E0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40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Details 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4989247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141647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294047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9868136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17D416-0203-5F66-0078-FC4909B1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2" y="1208062"/>
            <a:ext cx="3156933" cy="454466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7AA63D-F0CD-C98C-0434-F2AC5FD03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517" y="1328015"/>
            <a:ext cx="3501380" cy="5353512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3675354" y="4593613"/>
            <a:ext cx="819440" cy="12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2B10DA1-B5D3-E646-07EC-160E537EA875}"/>
              </a:ext>
            </a:extLst>
          </p:cNvPr>
          <p:cNvSpPr/>
          <p:nvPr/>
        </p:nvSpPr>
        <p:spPr>
          <a:xfrm>
            <a:off x="3574773" y="6514644"/>
            <a:ext cx="4335226" cy="249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1BCC1FC-ABFE-AE10-C7C5-B76553CB8F20}"/>
              </a:ext>
            </a:extLst>
          </p:cNvPr>
          <p:cNvSpPr/>
          <p:nvPr/>
        </p:nvSpPr>
        <p:spPr>
          <a:xfrm>
            <a:off x="7026375" y="4889707"/>
            <a:ext cx="1706096" cy="96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433A95F-B9A7-759B-D8A9-A0C935127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962" y="1206162"/>
            <a:ext cx="2565047" cy="4266218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9590396" y="843380"/>
            <a:ext cx="1706096" cy="637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6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Application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329778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68108B18-2553-C36A-0532-9C27C1AC3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6" y="1385620"/>
            <a:ext cx="671999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1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Application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414986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11B4FA2-0F6E-6B02-CEC2-EB364E647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64" y="1385620"/>
            <a:ext cx="5388593" cy="3600000"/>
          </a:xfrm>
          <a:prstGeom prst="rect">
            <a:avLst/>
          </a:prstGeom>
          <a:ln w="28575">
            <a:noFill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C0C0A62-494B-DEAF-DD66-6EF4582A9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82" y="1394497"/>
            <a:ext cx="5388593" cy="36000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97263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Application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08E627-4A24-AAF3-BEC8-890B978E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3" y="1385620"/>
            <a:ext cx="3510000" cy="4680000"/>
          </a:xfrm>
          <a:prstGeom prst="rect">
            <a:avLst/>
          </a:prstGeom>
          <a:ln w="28575"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8107E9-F367-D620-9A6F-083F6E12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625" y="1383544"/>
            <a:ext cx="6240000" cy="46800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09999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Application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329778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074A8FB-DAAE-4949-0DC3-DDC27906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28" y="1385620"/>
            <a:ext cx="5388593" cy="3600000"/>
          </a:xfrm>
          <a:prstGeom prst="rect">
            <a:avLst/>
          </a:prstGeom>
          <a:ln w="28575">
            <a:noFill/>
          </a:ln>
        </p:spPr>
      </p:pic>
      <p:pic>
        <p:nvPicPr>
          <p:cNvPr id="14" name="Grafik 13" descr="\\emea.ads.local\data\delfn\users\u003300\Documents\EIGENE DATEI\Kostwein Anwenderbericht Bilder\Bearbeitung_1_low.jpg">
            <a:extLst>
              <a:ext uri="{FF2B5EF4-FFF2-40B4-BE49-F238E27FC236}">
                <a16:creationId xmlns:a16="http://schemas.microsoft.com/office/drawing/2014/main" id="{08CD3511-F91E-EC71-687D-4745551B78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93" y="1385620"/>
            <a:ext cx="5127857" cy="3600000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74238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Application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502794-05E7-133C-66F6-31CC15664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50" y="1385620"/>
            <a:ext cx="10246436" cy="50400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56126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Application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Im Haus enthält.&#10;&#10;Automatisch generierte Beschreibung">
            <a:extLst>
              <a:ext uri="{FF2B5EF4-FFF2-40B4-BE49-F238E27FC236}">
                <a16:creationId xmlns:a16="http://schemas.microsoft.com/office/drawing/2014/main" id="{C462D647-AC07-F893-540E-2F45AACA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8" y="1382695"/>
            <a:ext cx="5280000" cy="3960000"/>
          </a:xfrm>
          <a:prstGeom prst="rect">
            <a:avLst/>
          </a:prstGeom>
        </p:spPr>
      </p:pic>
      <p:pic>
        <p:nvPicPr>
          <p:cNvPr id="8" name="Grafik 7" descr="Ein Bild, das Im Haus, Fräsmaschine enthält.&#10;&#10;Automatisch generierte Beschreibung">
            <a:extLst>
              <a:ext uri="{FF2B5EF4-FFF2-40B4-BE49-F238E27FC236}">
                <a16:creationId xmlns:a16="http://schemas.microsoft.com/office/drawing/2014/main" id="{7B58365A-6511-06A1-E04D-DF14A83EF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24" y="1382695"/>
            <a:ext cx="52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accent1"/>
                </a:solidFill>
                <a:latin typeface="+mj-lt"/>
              </a:rPr>
              <a:t>Where to use </a:t>
            </a:r>
            <a:endParaRPr lang="en-AU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329778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D431552E-0163-3504-8884-F63F1433AB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424" y="1419863"/>
            <a:ext cx="10918762" cy="4204917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/>
              <a:t>For each Machine type</a:t>
            </a:r>
          </a:p>
          <a:p>
            <a:pPr lvl="1"/>
            <a:r>
              <a:rPr lang="en-ZA" sz="2000" dirty="0"/>
              <a:t>Medium and big machine tables </a:t>
            </a:r>
          </a:p>
          <a:p>
            <a:pPr lvl="1"/>
            <a:r>
              <a:rPr lang="en-ZA" sz="2000" dirty="0"/>
              <a:t>Gantry machine </a:t>
            </a:r>
          </a:p>
          <a:p>
            <a:pPr lvl="1"/>
            <a:r>
              <a:rPr lang="en-ZA" sz="2000" dirty="0"/>
              <a:t>Column machine </a:t>
            </a:r>
          </a:p>
          <a:p>
            <a:pPr marL="0" indent="0">
              <a:buNone/>
            </a:pPr>
            <a:endParaRPr lang="en-ZA" sz="2400" b="1" dirty="0"/>
          </a:p>
          <a:p>
            <a:pPr marL="0" indent="0">
              <a:buNone/>
            </a:pPr>
            <a:r>
              <a:rPr lang="en-ZA" sz="2400" dirty="0"/>
              <a:t>For every table </a:t>
            </a:r>
          </a:p>
          <a:p>
            <a:pPr lvl="1"/>
            <a:r>
              <a:rPr lang="en-ZA" sz="2000" dirty="0"/>
              <a:t>Machine table with T-Nuts </a:t>
            </a:r>
          </a:p>
          <a:p>
            <a:pPr lvl="1"/>
            <a:r>
              <a:rPr lang="en-ZA" sz="2000" dirty="0"/>
              <a:t>Machine table wit flat steel plate</a:t>
            </a:r>
          </a:p>
          <a:p>
            <a:pPr lvl="1"/>
            <a:r>
              <a:rPr lang="en-ZA" sz="2000" dirty="0"/>
              <a:t>Machine table with grid pattern </a:t>
            </a:r>
          </a:p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7412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accent1"/>
                </a:solidFill>
                <a:latin typeface="+mj-lt"/>
              </a:rPr>
              <a:t>Benefits / Advantages </a:t>
            </a:r>
            <a:endParaRPr lang="en-AU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329778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C5149EA-2469-575D-DFDB-C3E76C27A44F}"/>
              </a:ext>
            </a:extLst>
          </p:cNvPr>
          <p:cNvSpPr txBox="1">
            <a:spLocks/>
          </p:cNvSpPr>
          <p:nvPr/>
        </p:nvSpPr>
        <p:spPr>
          <a:xfrm>
            <a:off x="1071290" y="1442990"/>
            <a:ext cx="10988690" cy="4243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ZA" sz="2000" dirty="0"/>
              <a:t>Fully flexibility to allow all clamping situations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sz="2000" dirty="0"/>
              <a:t>Reducing of set up time for different large workpieces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sz="2000" dirty="0"/>
              <a:t>Free positing on machine table (independent from slots/ or thread holes)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With the </a:t>
            </a:r>
            <a:r>
              <a:rPr lang="de-DE" sz="2000" dirty="0" err="1"/>
              <a:t>help</a:t>
            </a:r>
            <a:r>
              <a:rPr lang="de-DE" sz="2000" dirty="0"/>
              <a:t> of the </a:t>
            </a:r>
            <a:r>
              <a:rPr lang="de-DE" sz="2000" dirty="0" err="1"/>
              <a:t>rollers</a:t>
            </a:r>
            <a:r>
              <a:rPr lang="de-DE" sz="2000" dirty="0"/>
              <a:t> on the machine table side, the modules </a:t>
            </a:r>
            <a:r>
              <a:rPr lang="de-DE" sz="2000" dirty="0" err="1"/>
              <a:t>are</a:t>
            </a:r>
            <a:r>
              <a:rPr lang="de-DE" sz="2000" dirty="0"/>
              <a:t> easy to </a:t>
            </a:r>
            <a:r>
              <a:rPr lang="de-DE" sz="2000" dirty="0" err="1"/>
              <a:t>position</a:t>
            </a:r>
            <a:r>
              <a:rPr lang="de-DE" sz="20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Easy to handle, the </a:t>
            </a:r>
            <a:r>
              <a:rPr lang="de-DE" sz="2000" dirty="0" err="1"/>
              <a:t>customer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move</a:t>
            </a:r>
            <a:r>
              <a:rPr lang="de-DE" sz="2000" dirty="0"/>
              <a:t> the double magnets </a:t>
            </a:r>
            <a:r>
              <a:rPr lang="de-DE" sz="2000" dirty="0" err="1"/>
              <a:t>by</a:t>
            </a:r>
            <a:r>
              <a:rPr lang="de-DE" sz="2000" dirty="0"/>
              <a:t> hand without </a:t>
            </a:r>
            <a:r>
              <a:rPr lang="de-DE" sz="2000" dirty="0" err="1"/>
              <a:t>any</a:t>
            </a:r>
            <a:r>
              <a:rPr lang="de-DE" sz="2000" dirty="0"/>
              <a:t> </a:t>
            </a:r>
            <a:r>
              <a:rPr lang="de-DE" sz="2000" dirty="0" err="1"/>
              <a:t>crane</a:t>
            </a:r>
            <a:endParaRPr lang="de-DE" sz="20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 err="1"/>
              <a:t>No</a:t>
            </a:r>
            <a:r>
              <a:rPr lang="de-DE" sz="2000" dirty="0"/>
              <a:t> additional </a:t>
            </a:r>
            <a:r>
              <a:rPr lang="de-DE" sz="2000" dirty="0" err="1"/>
              <a:t>riseres</a:t>
            </a:r>
            <a:r>
              <a:rPr lang="de-DE" sz="2000" dirty="0"/>
              <a:t> </a:t>
            </a:r>
            <a:r>
              <a:rPr lang="de-DE" sz="2000" dirty="0" err="1"/>
              <a:t>needed</a:t>
            </a:r>
            <a:r>
              <a:rPr lang="de-DE" sz="2000" dirty="0"/>
              <a:t>, 5 Axis </a:t>
            </a:r>
            <a:r>
              <a:rPr lang="de-DE" sz="2000" dirty="0" err="1"/>
              <a:t>machining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swivel</a:t>
            </a:r>
            <a:r>
              <a:rPr lang="de-DE" sz="2000" dirty="0"/>
              <a:t> </a:t>
            </a:r>
            <a:r>
              <a:rPr lang="de-DE" sz="2000" dirty="0" err="1"/>
              <a:t>head</a:t>
            </a:r>
            <a:endParaRPr lang="de-DE" sz="20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 err="1"/>
              <a:t>Ergonomics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employees</a:t>
            </a:r>
            <a:endParaRPr lang="de-DE" sz="20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Keep all </a:t>
            </a:r>
            <a:r>
              <a:rPr lang="de-DE" sz="2000" dirty="0" err="1"/>
              <a:t>advantages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magentic</a:t>
            </a:r>
            <a:r>
              <a:rPr lang="de-DE" sz="2000" dirty="0"/>
              <a:t> </a:t>
            </a:r>
            <a:r>
              <a:rPr lang="de-DE" sz="2000" dirty="0" err="1"/>
              <a:t>clamping</a:t>
            </a:r>
            <a:r>
              <a:rPr lang="de-DE" sz="2000" dirty="0"/>
              <a:t>, </a:t>
            </a:r>
            <a:r>
              <a:rPr lang="de-DE" sz="2000" dirty="0" err="1"/>
              <a:t>deformation-free</a:t>
            </a:r>
            <a:r>
              <a:rPr lang="de-DE" sz="2000" dirty="0"/>
              <a:t> </a:t>
            </a:r>
            <a:r>
              <a:rPr lang="de-DE" sz="2000" dirty="0" err="1"/>
              <a:t>clamping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workpeices</a:t>
            </a:r>
            <a:endParaRPr lang="de-DE" sz="20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Modular </a:t>
            </a:r>
            <a:r>
              <a:rPr lang="de-DE" sz="2000" dirty="0" err="1"/>
              <a:t>system</a:t>
            </a:r>
            <a:r>
              <a:rPr lang="de-DE" sz="2000" dirty="0"/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Test equipment </a:t>
            </a:r>
            <a:r>
              <a:rPr lang="de-DE" sz="2000" dirty="0" err="1"/>
              <a:t>available</a:t>
            </a:r>
            <a:r>
              <a:rPr lang="de-DE" sz="2000" dirty="0"/>
              <a:t> 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pPr marL="0" indent="0">
              <a:buNone/>
            </a:pPr>
            <a:endParaRPr lang="en-ZA" sz="2000" dirty="0"/>
          </a:p>
          <a:p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endParaRPr lang="de-DE" sz="20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B775685-E6F5-F497-AD41-4D108D64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4" y="1570253"/>
            <a:ext cx="252000" cy="25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F909739-DD1E-D24E-CF0A-3A828C5F0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2127538"/>
            <a:ext cx="252000" cy="25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905E788-7F93-0DD8-2DC1-9C1EBBE00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2667157"/>
            <a:ext cx="252000" cy="252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D023F8C-D286-A607-CCC2-2384722EA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3204166"/>
            <a:ext cx="252000" cy="25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5F007A8-F285-C690-C4FE-6515FEEFD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3726173"/>
            <a:ext cx="252000" cy="252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855810-2AC0-6348-B789-66E996872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4248180"/>
            <a:ext cx="252000" cy="25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3B7FFEB-C648-BA30-40BE-09A7EC58A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4774072"/>
            <a:ext cx="252000" cy="25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82AB4F-795B-8F99-4F62-B3B000B11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5286214"/>
            <a:ext cx="252000" cy="25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2A044AA-306E-6C1B-DF41-6DBC8DB32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5808221"/>
            <a:ext cx="252000" cy="25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D8B827-3CAA-D459-F2C5-062704CC0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6334113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8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 sizes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0261E8-13B8-A82F-A6E4-C25FA45255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0762405" cy="415925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>
                <a:solidFill>
                  <a:schemeClr val="accent1"/>
                </a:solidFill>
                <a:latin typeface="+mj-lt"/>
              </a:rPr>
              <a:t>ID 1546522 	 MFRS-DM-A1-050 430x315x346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/>
                </a:solidFill>
                <a:latin typeface="+mj-lt"/>
              </a:rPr>
              <a:t>ID 1546528 	 MFRS-DM-A1-050 630x315x346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/>
                </a:solidFill>
                <a:latin typeface="+mj-lt"/>
              </a:rPr>
              <a:t>ID 1546542	 MFRS-DM-A1-050 815x315x346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/>
                </a:solidFill>
                <a:latin typeface="+mj-lt"/>
              </a:rPr>
              <a:t>ID </a:t>
            </a:r>
            <a:r>
              <a:rPr lang="de-DE" sz="2800" i="0" u="none" strike="noStrike" dirty="0">
                <a:solidFill>
                  <a:schemeClr val="accent1"/>
                </a:solidFill>
                <a:effectLst/>
                <a:latin typeface="+mj-lt"/>
              </a:rPr>
              <a:t>1546544</a:t>
            </a:r>
            <a:r>
              <a:rPr lang="de-DE" sz="2800" dirty="0">
                <a:solidFill>
                  <a:schemeClr val="accent1"/>
                </a:solidFill>
                <a:latin typeface="+mj-lt"/>
              </a:rPr>
              <a:t> 	 MFRS-DM-A1-050 1030x315x346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1313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General concept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8B543A-18EB-7D48-F2BD-9CE422FE1354}"/>
              </a:ext>
            </a:extLst>
          </p:cNvPr>
          <p:cNvSpPr/>
          <p:nvPr/>
        </p:nvSpPr>
        <p:spPr>
          <a:xfrm>
            <a:off x="4545367" y="1176910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DD615A-DAE0-B411-848B-0B77C36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2" y="3440096"/>
            <a:ext cx="4045766" cy="29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7A65073-F71D-E45E-D289-6CBA79B4B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/>
          <a:stretch/>
        </p:blipFill>
        <p:spPr bwMode="auto">
          <a:xfrm>
            <a:off x="6672630" y="3435561"/>
            <a:ext cx="3696487" cy="27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FCC8E272-C13E-0822-F6E8-54E98E607E99}"/>
              </a:ext>
            </a:extLst>
          </p:cNvPr>
          <p:cNvSpPr txBox="1">
            <a:spLocks/>
          </p:cNvSpPr>
          <p:nvPr/>
        </p:nvSpPr>
        <p:spPr>
          <a:xfrm>
            <a:off x="614424" y="1664568"/>
            <a:ext cx="422390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Workpiece clamping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on top magnet</a:t>
            </a:r>
            <a:br>
              <a:rPr lang="de-DE" sz="2000" dirty="0"/>
            </a:br>
            <a:r>
              <a:rPr lang="de-DE" sz="2000" dirty="0"/>
              <a:t>A1-050 pole size </a:t>
            </a:r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D133950E-6E40-C06B-6D06-37A5DC9ECF66}"/>
              </a:ext>
            </a:extLst>
          </p:cNvPr>
          <p:cNvCxnSpPr>
            <a:cxnSpLocks/>
          </p:cNvCxnSpPr>
          <p:nvPr/>
        </p:nvCxnSpPr>
        <p:spPr>
          <a:xfrm rot="5400000">
            <a:off x="1798374" y="3363525"/>
            <a:ext cx="1487255" cy="242600"/>
          </a:xfrm>
          <a:prstGeom prst="bentConnector3">
            <a:avLst/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482B50EA-037D-AF04-40DA-4201B979B09F}"/>
              </a:ext>
            </a:extLst>
          </p:cNvPr>
          <p:cNvSpPr txBox="1">
            <a:spLocks/>
          </p:cNvSpPr>
          <p:nvPr/>
        </p:nvSpPr>
        <p:spPr>
          <a:xfrm>
            <a:off x="6307584" y="1682740"/>
            <a:ext cx="422390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Clamping against machine table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on </a:t>
            </a:r>
            <a:r>
              <a:rPr lang="de-DE" sz="2000" dirty="0" err="1"/>
              <a:t>bottom</a:t>
            </a:r>
            <a:r>
              <a:rPr lang="de-DE" sz="2000" dirty="0"/>
              <a:t> magnet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A2-070 pole size </a:t>
            </a:r>
          </a:p>
        </p:txBody>
      </p: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6BA9B07F-2970-75F9-AB49-E55BEA9576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54686" y="3149692"/>
            <a:ext cx="1132149" cy="351500"/>
          </a:xfrm>
          <a:prstGeom prst="bentConnector3">
            <a:avLst/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7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General concept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8B543A-18EB-7D48-F2BD-9CE422FE1354}"/>
              </a:ext>
            </a:extLst>
          </p:cNvPr>
          <p:cNvSpPr/>
          <p:nvPr/>
        </p:nvSpPr>
        <p:spPr>
          <a:xfrm>
            <a:off x="4545367" y="1176910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FCC8E272-C13E-0822-F6E8-54E98E607E99}"/>
              </a:ext>
            </a:extLst>
          </p:cNvPr>
          <p:cNvSpPr txBox="1">
            <a:spLocks/>
          </p:cNvSpPr>
          <p:nvPr/>
        </p:nvSpPr>
        <p:spPr>
          <a:xfrm>
            <a:off x="614424" y="1664568"/>
            <a:ext cx="2918889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Status indicator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for workpiece clamping 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482B50EA-037D-AF04-40DA-4201B979B09F}"/>
              </a:ext>
            </a:extLst>
          </p:cNvPr>
          <p:cNvSpPr txBox="1">
            <a:spLocks/>
          </p:cNvSpPr>
          <p:nvPr/>
        </p:nvSpPr>
        <p:spPr>
          <a:xfrm>
            <a:off x="6412430" y="1398249"/>
            <a:ext cx="266942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Brass </a:t>
            </a:r>
            <a:r>
              <a:rPr lang="de-DE" sz="2000" b="1" dirty="0" err="1">
                <a:solidFill>
                  <a:schemeClr val="bg2"/>
                </a:solidFill>
              </a:rPr>
              <a:t>cap</a:t>
            </a:r>
            <a:r>
              <a:rPr lang="de-DE" sz="2000" b="1" dirty="0">
                <a:solidFill>
                  <a:schemeClr val="bg2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to </a:t>
            </a:r>
            <a:r>
              <a:rPr lang="de-DE" sz="2000" dirty="0" err="1"/>
              <a:t>close</a:t>
            </a:r>
            <a:r>
              <a:rPr lang="de-DE" sz="2000" dirty="0"/>
              <a:t> </a:t>
            </a:r>
            <a:r>
              <a:rPr lang="de-DE" sz="2000" dirty="0" err="1"/>
              <a:t>fixing</a:t>
            </a:r>
            <a:r>
              <a:rPr lang="de-DE" sz="2000" dirty="0"/>
              <a:t> </a:t>
            </a:r>
            <a:r>
              <a:rPr lang="de-DE" sz="2000" dirty="0" err="1"/>
              <a:t>holes</a:t>
            </a:r>
            <a:endParaRPr lang="de-DE" sz="20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D416B55-214C-318A-7AC5-C01409EF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097">
            <a:off x="872688" y="2985288"/>
            <a:ext cx="4431651" cy="2486329"/>
          </a:xfrm>
          <a:prstGeom prst="rect">
            <a:avLst/>
          </a:prstGeom>
        </p:spPr>
      </p:pic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D133950E-6E40-C06B-6D06-37A5DC9ECF6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23379" y="3246877"/>
            <a:ext cx="1897129" cy="330465"/>
          </a:xfrm>
          <a:prstGeom prst="bentConnector3">
            <a:avLst>
              <a:gd name="adj1" fmla="val 33154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9DE233E6-C422-8D2D-7F61-9B664F9D177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75731" y="4634679"/>
            <a:ext cx="1328561" cy="780553"/>
          </a:xfrm>
          <a:prstGeom prst="bentConnector3">
            <a:avLst>
              <a:gd name="adj1" fmla="val 29285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C49906FD-E18A-6760-538C-66386C1FD774}"/>
              </a:ext>
            </a:extLst>
          </p:cNvPr>
          <p:cNvSpPr txBox="1">
            <a:spLocks/>
          </p:cNvSpPr>
          <p:nvPr/>
        </p:nvSpPr>
        <p:spPr>
          <a:xfrm>
            <a:off x="1129806" y="5771418"/>
            <a:ext cx="359311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Status indicator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for machine table clamping 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EE5FDFC-B144-EA8D-1D9E-5E236E319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580" y="2082229"/>
            <a:ext cx="4223906" cy="3140183"/>
          </a:xfrm>
          <a:prstGeom prst="rect">
            <a:avLst/>
          </a:prstGeom>
        </p:spPr>
      </p:pic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6BA9B07F-2970-75F9-AB49-E55BEA957654}"/>
              </a:ext>
            </a:extLst>
          </p:cNvPr>
          <p:cNvCxnSpPr>
            <a:cxnSpLocks/>
          </p:cNvCxnSpPr>
          <p:nvPr/>
        </p:nvCxnSpPr>
        <p:spPr>
          <a:xfrm rot="5400000">
            <a:off x="7097674" y="2483619"/>
            <a:ext cx="872994" cy="219006"/>
          </a:xfrm>
          <a:prstGeom prst="bentConnector3">
            <a:avLst/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9ED466FA-8F4F-3A3A-3B41-2F7EBD3F21B1}"/>
              </a:ext>
            </a:extLst>
          </p:cNvPr>
          <p:cNvSpPr txBox="1">
            <a:spLocks/>
          </p:cNvSpPr>
          <p:nvPr/>
        </p:nvSpPr>
        <p:spPr>
          <a:xfrm>
            <a:off x="8821343" y="5519829"/>
            <a:ext cx="266942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Threads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arround the chuck for </a:t>
            </a:r>
            <a:r>
              <a:rPr lang="de-DE" sz="2000" dirty="0" err="1"/>
              <a:t>free</a:t>
            </a:r>
            <a:r>
              <a:rPr lang="de-DE" sz="2000" dirty="0"/>
              <a:t> </a:t>
            </a:r>
            <a:r>
              <a:rPr lang="de-DE" sz="2000" dirty="0" err="1"/>
              <a:t>customer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38C7ACF0-552F-1D60-9280-F68336507B60}"/>
              </a:ext>
            </a:extLst>
          </p:cNvPr>
          <p:cNvCxnSpPr>
            <a:cxnSpLocks/>
          </p:cNvCxnSpPr>
          <p:nvPr/>
        </p:nvCxnSpPr>
        <p:spPr>
          <a:xfrm rot="16200000" flipV="1">
            <a:off x="8491646" y="3789871"/>
            <a:ext cx="2254623" cy="1074203"/>
          </a:xfrm>
          <a:prstGeom prst="bentConnector3">
            <a:avLst>
              <a:gd name="adj1" fmla="val 15743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F644B07C-8486-86DB-8456-4E39EDF505A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21673" y="4410078"/>
            <a:ext cx="1656670" cy="562832"/>
          </a:xfrm>
          <a:prstGeom prst="bentConnector3">
            <a:avLst>
              <a:gd name="adj1" fmla="val 24814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FEFCD608-2B09-036A-2EA9-AFFF66F73E14}"/>
              </a:ext>
            </a:extLst>
          </p:cNvPr>
          <p:cNvSpPr txBox="1">
            <a:spLocks/>
          </p:cNvSpPr>
          <p:nvPr/>
        </p:nvSpPr>
        <p:spPr>
          <a:xfrm>
            <a:off x="5531362" y="5585374"/>
            <a:ext cx="266942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Handles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for easy positioning</a:t>
            </a:r>
          </a:p>
        </p:txBody>
      </p:sp>
    </p:spTree>
    <p:extLst>
      <p:ext uri="{BB962C8B-B14F-4D97-AF65-F5344CB8AC3E}">
        <p14:creationId xmlns:p14="http://schemas.microsoft.com/office/powerpoint/2010/main" val="169731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General concept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20044DAB-9D0D-6B92-EF8B-6B3E10D6E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41980">
            <a:off x="788728" y="1470450"/>
            <a:ext cx="4093012" cy="3289027"/>
          </a:xfrm>
          <a:prstGeom prst="rect">
            <a:avLst/>
          </a:prstGeom>
        </p:spPr>
      </p:pic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F36D7049-29F4-43DD-8176-B4E535C8F490}"/>
              </a:ext>
            </a:extLst>
          </p:cNvPr>
          <p:cNvCxnSpPr>
            <a:cxnSpLocks/>
          </p:cNvCxnSpPr>
          <p:nvPr/>
        </p:nvCxnSpPr>
        <p:spPr>
          <a:xfrm rot="16200000" flipV="1">
            <a:off x="1485626" y="4113592"/>
            <a:ext cx="1608329" cy="724906"/>
          </a:xfrm>
          <a:prstGeom prst="bentConnector3">
            <a:avLst>
              <a:gd name="adj1" fmla="val 38960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F3046274-FD2D-2551-1E23-C94F7E1BC3DA}"/>
              </a:ext>
            </a:extLst>
          </p:cNvPr>
          <p:cNvSpPr txBox="1">
            <a:spLocks/>
          </p:cNvSpPr>
          <p:nvPr/>
        </p:nvSpPr>
        <p:spPr>
          <a:xfrm>
            <a:off x="1096479" y="5323487"/>
            <a:ext cx="359311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Rollers on machine table side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with </a:t>
            </a:r>
            <a:r>
              <a:rPr lang="de-DE" sz="2000" dirty="0" err="1"/>
              <a:t>gap</a:t>
            </a:r>
            <a:r>
              <a:rPr lang="de-DE" sz="2000" dirty="0"/>
              <a:t> 1,5mm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for hand positioning </a:t>
            </a:r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0846805A-9E42-122F-E718-AC3DF0F5466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40418" y="4219342"/>
            <a:ext cx="1218758" cy="902975"/>
          </a:xfrm>
          <a:prstGeom prst="bentConnector3">
            <a:avLst>
              <a:gd name="adj1" fmla="val 50000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FF61D444-2A04-1550-AC1D-CED3A3B35D0A}"/>
              </a:ext>
            </a:extLst>
          </p:cNvPr>
          <p:cNvSpPr txBox="1">
            <a:spLocks/>
          </p:cNvSpPr>
          <p:nvPr/>
        </p:nvSpPr>
        <p:spPr>
          <a:xfrm>
            <a:off x="6571315" y="4319799"/>
            <a:ext cx="508977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Height 346 mm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for optimal </a:t>
            </a:r>
            <a:r>
              <a:rPr lang="de-DE" sz="2000" dirty="0" err="1"/>
              <a:t>assesibility</a:t>
            </a:r>
            <a:r>
              <a:rPr lang="de-DE" sz="2000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400mm height with pole </a:t>
            </a:r>
            <a:r>
              <a:rPr lang="de-DE" sz="2000" dirty="0" err="1"/>
              <a:t>extensions</a:t>
            </a:r>
            <a:r>
              <a:rPr lang="de-DE" sz="2000" dirty="0"/>
              <a:t> 50-54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33F1E95D-43B6-E80C-4EF8-70CCC5C2E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20" r="15596" b="7578"/>
          <a:stretch/>
        </p:blipFill>
        <p:spPr>
          <a:xfrm rot="348097">
            <a:off x="6566545" y="1729001"/>
            <a:ext cx="4338161" cy="2376125"/>
          </a:xfrm>
          <a:prstGeom prst="rect">
            <a:avLst/>
          </a:prstGeom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EBDA9B22-55A1-6919-E086-87CE9932B8D6}"/>
              </a:ext>
            </a:extLst>
          </p:cNvPr>
          <p:cNvCxnSpPr>
            <a:cxnSpLocks/>
          </p:cNvCxnSpPr>
          <p:nvPr/>
        </p:nvCxnSpPr>
        <p:spPr>
          <a:xfrm>
            <a:off x="6413172" y="1988597"/>
            <a:ext cx="0" cy="189982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57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MFRS-DM-A1-050 430x315x346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087275-DF71-DB07-632D-084E6571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3" y="1382166"/>
            <a:ext cx="6977807" cy="5040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E8B543A-18EB-7D48-F2BD-9CE422FE1354}"/>
              </a:ext>
            </a:extLst>
          </p:cNvPr>
          <p:cNvSpPr/>
          <p:nvPr/>
        </p:nvSpPr>
        <p:spPr>
          <a:xfrm>
            <a:off x="4545367" y="1176910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F673EB0-6142-B548-734F-8C713F4DD701}"/>
              </a:ext>
            </a:extLst>
          </p:cNvPr>
          <p:cNvSpPr/>
          <p:nvPr/>
        </p:nvSpPr>
        <p:spPr>
          <a:xfrm>
            <a:off x="6863919" y="4885773"/>
            <a:ext cx="3524435" cy="165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MFRS-DM-A1-050 630x315x346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3FFDC6-4F17-7B7E-27F6-279043F4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2" y="1386586"/>
            <a:ext cx="8118367" cy="5040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MFRS-DM-A1-050 815x315x346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4789722-6CFE-6C01-F1C6-C62D7F212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95" y="1389206"/>
            <a:ext cx="9017979" cy="5040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B349637-1DBD-8FD2-97B7-1C4E069AE0BB}"/>
              </a:ext>
            </a:extLst>
          </p:cNvPr>
          <p:cNvSpPr/>
          <p:nvPr/>
        </p:nvSpPr>
        <p:spPr>
          <a:xfrm>
            <a:off x="6378605" y="1330276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4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MFRS-DM-A1-050 1030x315x346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double magnets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B349637-1DBD-8FD2-97B7-1C4E069AE0BB}"/>
              </a:ext>
            </a:extLst>
          </p:cNvPr>
          <p:cNvSpPr/>
          <p:nvPr/>
        </p:nvSpPr>
        <p:spPr>
          <a:xfrm>
            <a:off x="6378605" y="1330276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689603-BF1F-27D3-C13E-A13EB92C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25" y="1385620"/>
            <a:ext cx="10500585" cy="5040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E4A6921-3FE6-8AAD-784B-6D3CE6848E0A}"/>
              </a:ext>
            </a:extLst>
          </p:cNvPr>
          <p:cNvSpPr/>
          <p:nvPr/>
        </p:nvSpPr>
        <p:spPr>
          <a:xfrm>
            <a:off x="6511198" y="1089805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329778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" id="{A8C4038B-76C2-4EBC-A343-95BEF1E9D335}" vid="{599FDBFE-3F17-4C71-94E8-AE3D525564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5ff714-ab33-4ccd-83ba-1de482974b2e">
      <Terms xmlns="http://schemas.microsoft.com/office/infopath/2007/PartnerControls"/>
    </lcf76f155ced4ddcb4097134ff3c332f>
    <TranslatedDocument xmlns="7f5ff714-ab33-4ccd-83ba-1de482974b2e" xsi:nil="true"/>
    <A41Translate xmlns="68fe0552-0b47-48a0-9804-f2883f6a46fe" xsi:nil="true"/>
    <Language xmlns="7f5ff714-ab33-4ccd-83ba-1de482974b2e" xsi:nil="true"/>
    <TaxCatchAll xmlns="68fe0552-0b47-48a0-9804-f2883f6a46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4D347772E57A44B478AE82317EDD2A" ma:contentTypeVersion="18" ma:contentTypeDescription="Ein neues Dokument erstellen." ma:contentTypeScope="" ma:versionID="f190ee0c6ad5ff5900777099f274a227">
  <xsd:schema xmlns:xsd="http://www.w3.org/2001/XMLSchema" xmlns:xs="http://www.w3.org/2001/XMLSchema" xmlns:p="http://schemas.microsoft.com/office/2006/metadata/properties" xmlns:ns2="7f5ff714-ab33-4ccd-83ba-1de482974b2e" xmlns:ns3="68fe0552-0b47-48a0-9804-f2883f6a46fe" targetNamespace="http://schemas.microsoft.com/office/2006/metadata/properties" ma:root="true" ma:fieldsID="a34911ecfd259b7ae0fe495845c8238c" ns2:_="" ns3:_="">
    <xsd:import namespace="7f5ff714-ab33-4ccd-83ba-1de482974b2e"/>
    <xsd:import namespace="68fe0552-0b47-48a0-9804-f2883f6a46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Language" minOccurs="0"/>
                <xsd:element ref="ns3:A41Translate" minOccurs="0"/>
                <xsd:element ref="ns2:Translated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ff714-ab33-4ccd-83ba-1de482974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anguage" ma:index="22" nillable="true" ma:displayName="Language" ma:internalName="Language">
      <xsd:simpleType>
        <xsd:restriction base="dms:Choice">
          <xsd:enumeration value="EN"/>
          <xsd:enumeration value="DE"/>
          <xsd:enumeration value="IT"/>
          <xsd:enumeration value="FR"/>
          <xsd:enumeration value="ES"/>
          <xsd:enumeration value="RU"/>
          <xsd:enumeration value="CN"/>
        </xsd:restriction>
      </xsd:simpleType>
    </xsd:element>
    <xsd:element name="TranslatedDocument" ma:index="24" nillable="true" ma:displayName="TranslatedDocument" ma:internalName="TranslatedDocume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e0552-0b47-48a0-9804-f2883f6a46f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5940dc9-503e-4ce4-a0ff-c9997671980d}" ma:internalName="TaxCatchAll" ma:showField="CatchAllData" ma:web="68fe0552-0b47-48a0-9804-f2883f6a4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A41Translate" ma:index="23" nillable="true" ma:displayName="Translate" ma:internalName="A41Translate">
      <xsd:simpleType>
        <xsd:restriction base="dms:Number">
          <xsd:minInclusive value="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974329-4327-4A63-BC42-9A5E202EE3F6}">
  <ds:schemaRefs>
    <ds:schemaRef ds:uri="http://schemas.microsoft.com/office/2006/metadata/properties"/>
    <ds:schemaRef ds:uri="http://purl.org/dc/elements/1.1/"/>
    <ds:schemaRef ds:uri="7f5ff714-ab33-4ccd-83ba-1de482974b2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8fe0552-0b47-48a0-9804-f2883f6a46fe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536421C-BB75-433B-BB32-49E31D7B62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942A36-7A56-4E01-B61F-A7F7A62E4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5ff714-ab33-4ccd-83ba-1de482974b2e"/>
    <ds:schemaRef ds:uri="68fe0552-0b47-48a0-9804-f2883f6a4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Schunk_PPT-Vorlage_neu</Template>
  <TotalTime>0</TotalTime>
  <Words>359</Words>
  <Application>Microsoft Office PowerPoint</Application>
  <PresentationFormat>Breitbild</PresentationFormat>
  <Paragraphs>102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Wingdings</vt:lpstr>
      <vt:lpstr>Courier New</vt:lpstr>
      <vt:lpstr>Calibri</vt:lpstr>
      <vt:lpstr>Symbol</vt:lpstr>
      <vt:lpstr>Arial</vt:lpstr>
      <vt:lpstr>Fago Pro</vt:lpstr>
      <vt:lpstr>Office</vt:lpstr>
      <vt:lpstr>Standard double magnets </vt:lpstr>
      <vt:lpstr>Overview sizes </vt:lpstr>
      <vt:lpstr>General concept </vt:lpstr>
      <vt:lpstr>General concept </vt:lpstr>
      <vt:lpstr>General concept </vt:lpstr>
      <vt:lpstr>MFRS-DM-A1-050 430x315x346</vt:lpstr>
      <vt:lpstr>MFRS-DM-A1-050 630x315x346</vt:lpstr>
      <vt:lpstr>MFRS-DM-A1-050 815x315x346</vt:lpstr>
      <vt:lpstr>MFRS-DM-A1-050 1030x315x346</vt:lpstr>
      <vt:lpstr>Details  </vt:lpstr>
      <vt:lpstr>Application </vt:lpstr>
      <vt:lpstr>Application </vt:lpstr>
      <vt:lpstr>Application </vt:lpstr>
      <vt:lpstr>Application </vt:lpstr>
      <vt:lpstr>Application </vt:lpstr>
      <vt:lpstr>Application </vt:lpstr>
      <vt:lpstr>Where to use </vt:lpstr>
      <vt:lpstr>Benefits / Advantages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Pfeifer, Alexander</dc:creator>
  <cp:lastModifiedBy>Müller, Thomas</cp:lastModifiedBy>
  <cp:revision>35</cp:revision>
  <cp:lastPrinted>2022-11-03T15:06:29Z</cp:lastPrinted>
  <dcterms:created xsi:type="dcterms:W3CDTF">2022-07-14T15:38:34Z</dcterms:created>
  <dcterms:modified xsi:type="dcterms:W3CDTF">2023-08-02T12:31:04Z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0x010100664D347772E57A44B478AE82317EDD2A</vt:lpwstr>
  </property>
  <property fmtid="{D5CDD505-2E9C-101B-9397-08002B2CF9AE}" pid="3" name="MediaServiceImageTags">
    <vt:lpwstr/>
  </property>
</Properties>
</file>