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7" r:id="rId2"/>
    <p:sldId id="259" r:id="rId3"/>
    <p:sldId id="282" r:id="rId4"/>
    <p:sldId id="281" r:id="rId5"/>
    <p:sldId id="285" r:id="rId6"/>
    <p:sldId id="260" r:id="rId7"/>
    <p:sldId id="287" r:id="rId8"/>
    <p:sldId id="286" r:id="rId9"/>
    <p:sldId id="279" r:id="rId10"/>
    <p:sldId id="284" r:id="rId11"/>
    <p:sldId id="278" r:id="rId12"/>
    <p:sldId id="268" r:id="rId13"/>
  </p:sldIdLst>
  <p:sldSz cx="12192000" cy="6858000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go Pro" panose="02000506040000020004" pitchFamily="2" charset="0"/>
      <p:regular r:id="rId19"/>
      <p:bold r:id="rId20"/>
      <p:italic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009EE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0EA25CA2-5A10-4E24-A0C5-D8395D90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859" r="579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575915" cy="2200275"/>
          </a:xfrm>
        </p:spPr>
        <p:txBody>
          <a:bodyPr lIns="504000"/>
          <a:lstStyle/>
          <a:p>
            <a:r>
              <a:rPr lang="de-DE" dirty="0" err="1">
                <a:solidFill>
                  <a:schemeClr val="bg1"/>
                </a:solidFill>
              </a:rPr>
              <a:t>Automatic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jaw</a:t>
            </a:r>
            <a:r>
              <a:rPr lang="de-DE" dirty="0">
                <a:solidFill>
                  <a:schemeClr val="bg1"/>
                </a:solidFill>
              </a:rPr>
              <a:t> quick-change </a:t>
            </a:r>
            <a:r>
              <a:rPr lang="de-DE" dirty="0" err="1">
                <a:solidFill>
                  <a:schemeClr val="bg1"/>
                </a:solidFill>
              </a:rPr>
              <a:t>system</a:t>
            </a:r>
            <a:r>
              <a:rPr lang="de-DE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100" b="1" dirty="0"/>
              <a:t>BSWS-R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663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89F5ADB7-8F75-CE6F-ABBA-EEA4D8929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90" y="3706113"/>
            <a:ext cx="3376020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Coding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RFID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carrier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finger</a:t>
            </a:r>
            <a:r>
              <a:rPr lang="de-DE" b="1" dirty="0"/>
              <a:t> </a:t>
            </a:r>
            <a:r>
              <a:rPr lang="de-DE" b="1" dirty="0" err="1"/>
              <a:t>coding</a:t>
            </a:r>
            <a:endParaRPr lang="de-DE" b="1" dirty="0"/>
          </a:p>
          <a:p>
            <a:pPr marL="311150" indent="-31115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The BSWS-BR basis is prepared for mounting an RFID data carrier. The RFID data carrier according to DIN 69873 enables the coding of the workpiece-specific gripper fingers.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21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Advantages –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Automatic change of gripper fingers </a:t>
            </a:r>
            <a:r>
              <a:rPr lang="en-US" dirty="0"/>
              <a:t>simple, energy-free and without manual action, simply by the movement of the robot</a:t>
            </a:r>
            <a:endParaRPr lang="de-DE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Also suitable for operation on </a:t>
            </a:r>
            <a:r>
              <a:rPr lang="en-US" b="1" dirty="0" err="1">
                <a:solidFill>
                  <a:srgbClr val="BCCF00"/>
                </a:solidFill>
              </a:rPr>
              <a:t>cobots</a:t>
            </a:r>
            <a:r>
              <a:rPr lang="en-US" b="1" dirty="0">
                <a:solidFill>
                  <a:srgbClr val="BCCF00"/>
                </a:solidFill>
              </a:rPr>
              <a:t> </a:t>
            </a:r>
            <a:r>
              <a:rPr lang="en-US" dirty="0"/>
              <a:t>storage station prevents overloading of the robot through elastic bearings</a:t>
            </a:r>
            <a:endParaRPr lang="fr-FR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PGN-plus-P fingerprint </a:t>
            </a:r>
            <a:r>
              <a:rPr lang="en-US" dirty="0"/>
              <a:t>enables universal use and retrofitting for a wide range of gripper series</a:t>
            </a:r>
            <a:endParaRPr lang="da-DK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Simple finger design </a:t>
            </a:r>
            <a:r>
              <a:rPr lang="en-US" dirty="0"/>
              <a:t>a screw through the gripper fingers is no longer necessary, only a thread has to be inserted into the finger</a:t>
            </a:r>
            <a:endParaRPr lang="de-DE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Process reliability </a:t>
            </a:r>
            <a:r>
              <a:rPr lang="en-US" dirty="0"/>
              <a:t>by sensing the presence of the gripper fingers in the storage station by an inductive proximity switch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b="1" dirty="0">
                <a:solidFill>
                  <a:srgbClr val="BCCF00"/>
                </a:solidFill>
              </a:rPr>
              <a:t>No mixing up of the gripper fingers </a:t>
            </a:r>
            <a:r>
              <a:rPr lang="en-US" dirty="0"/>
              <a:t>due to finger coding using an RFID data carrier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87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BSWS Family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FBE8E10-D870-9651-1677-35E7A64EEF71}"/>
              </a:ext>
            </a:extLst>
          </p:cNvPr>
          <p:cNvSpPr txBox="1"/>
          <p:nvPr/>
        </p:nvSpPr>
        <p:spPr>
          <a:xfrm>
            <a:off x="2015849" y="1995236"/>
            <a:ext cx="18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446B"/>
                </a:solidFill>
              </a:rPr>
              <a:t>BSWS</a:t>
            </a:r>
          </a:p>
          <a:p>
            <a:pPr algn="ctr"/>
            <a:r>
              <a:rPr lang="de-DE" sz="1200" dirty="0">
                <a:solidFill>
                  <a:srgbClr val="00446B"/>
                </a:solidFill>
              </a:rPr>
              <a:t>(tool-</a:t>
            </a:r>
            <a:r>
              <a:rPr lang="de-DE" sz="1200" dirty="0" err="1">
                <a:solidFill>
                  <a:srgbClr val="00446B"/>
                </a:solidFill>
              </a:rPr>
              <a:t>actuated</a:t>
            </a:r>
            <a:r>
              <a:rPr lang="de-DE" sz="1200" dirty="0">
                <a:solidFill>
                  <a:srgbClr val="00446B"/>
                </a:solidFill>
              </a:rPr>
              <a:t>)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375A26F6-17D2-5F87-EB02-142E0B01E5D6}"/>
              </a:ext>
            </a:extLst>
          </p:cNvPr>
          <p:cNvSpPr txBox="1"/>
          <p:nvPr/>
        </p:nvSpPr>
        <p:spPr>
          <a:xfrm>
            <a:off x="5196000" y="1994551"/>
            <a:ext cx="18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009EE0"/>
                </a:solidFill>
              </a:rPr>
              <a:t>BSWS-M</a:t>
            </a:r>
          </a:p>
          <a:p>
            <a:pPr lvl="0" algn="ctr"/>
            <a:r>
              <a:rPr lang="de-DE" sz="1200" dirty="0">
                <a:solidFill>
                  <a:srgbClr val="009EE0"/>
                </a:solidFill>
              </a:rPr>
              <a:t>(tool-</a:t>
            </a:r>
            <a:r>
              <a:rPr lang="de-DE" sz="1200" dirty="0" err="1">
                <a:solidFill>
                  <a:srgbClr val="009EE0"/>
                </a:solidFill>
              </a:rPr>
              <a:t>free</a:t>
            </a:r>
            <a:r>
              <a:rPr lang="de-DE" sz="1200" dirty="0">
                <a:solidFill>
                  <a:srgbClr val="009EE0"/>
                </a:solidFill>
              </a:rPr>
              <a:t>)</a:t>
            </a:r>
            <a:endParaRPr lang="de-DE" sz="2000" dirty="0">
              <a:solidFill>
                <a:srgbClr val="009EE0"/>
              </a:solidFill>
            </a:endParaRPr>
          </a:p>
        </p:txBody>
      </p:sp>
      <p:pic>
        <p:nvPicPr>
          <p:cNvPr id="71" name="Grafik 7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AD5F57-746D-D484-5D00-BDA69D75B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02" y="2990524"/>
            <a:ext cx="1555346" cy="2880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1FE93451-4047-9F52-3618-2A0999558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06" y="2990524"/>
            <a:ext cx="1547286" cy="2880000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21E67ED-4CE1-B633-3A7F-3BAEDFA1CFE3}"/>
              </a:ext>
            </a:extLst>
          </p:cNvPr>
          <p:cNvGrpSpPr/>
          <p:nvPr/>
        </p:nvGrpSpPr>
        <p:grpSpPr>
          <a:xfrm rot="10800000">
            <a:off x="933019" y="3478236"/>
            <a:ext cx="1306258" cy="1260000"/>
            <a:chOff x="2105682" y="2788107"/>
            <a:chExt cx="1306258" cy="1260000"/>
          </a:xfrm>
        </p:grpSpPr>
        <p:pic>
          <p:nvPicPr>
            <p:cNvPr id="24" name="Grafik 23" descr="Schraubenzieher">
              <a:extLst>
                <a:ext uri="{FF2B5EF4-FFF2-40B4-BE49-F238E27FC236}">
                  <a16:creationId xmlns:a16="http://schemas.microsoft.com/office/drawing/2014/main" id="{3E4D0D3E-2525-5BFF-7F49-4169F0083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2310" r="23051"/>
            <a:stretch/>
          </p:blipFill>
          <p:spPr>
            <a:xfrm rot="13231757">
              <a:off x="2306280" y="2788107"/>
              <a:ext cx="1105660" cy="1260000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9B8B65E-2694-BFD9-69AA-1377ECD31AF2}"/>
                </a:ext>
              </a:extLst>
            </p:cNvPr>
            <p:cNvSpPr/>
            <p:nvPr/>
          </p:nvSpPr>
          <p:spPr>
            <a:xfrm rot="20847097">
              <a:off x="2105682" y="3393686"/>
              <a:ext cx="66378" cy="655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9" name="Grafik 58" descr="Nach rechts zeigender Zeigefinger mit Handrücken">
            <a:extLst>
              <a:ext uri="{FF2B5EF4-FFF2-40B4-BE49-F238E27FC236}">
                <a16:creationId xmlns:a16="http://schemas.microsoft.com/office/drawing/2014/main" id="{468AB99B-DCBC-3C34-1BC2-6FAC0430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13487" flipH="1">
            <a:off x="5655547" y="3559287"/>
            <a:ext cx="1525696" cy="1440000"/>
          </a:xfrm>
          <a:prstGeom prst="rect">
            <a:avLst/>
          </a:prstGeom>
        </p:spPr>
      </p:pic>
      <p:sp>
        <p:nvSpPr>
          <p:cNvPr id="73" name="Textfeld 72">
            <a:extLst>
              <a:ext uri="{FF2B5EF4-FFF2-40B4-BE49-F238E27FC236}">
                <a16:creationId xmlns:a16="http://schemas.microsoft.com/office/drawing/2014/main" id="{053CABC8-76D8-F873-8307-0360484A4A01}"/>
              </a:ext>
            </a:extLst>
          </p:cNvPr>
          <p:cNvSpPr txBox="1"/>
          <p:nvPr/>
        </p:nvSpPr>
        <p:spPr>
          <a:xfrm>
            <a:off x="8376943" y="1989499"/>
            <a:ext cx="18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BCCF00"/>
                </a:solidFill>
              </a:rPr>
              <a:t>BSWS-R</a:t>
            </a:r>
          </a:p>
          <a:p>
            <a:pPr lvl="0" algn="ctr"/>
            <a:r>
              <a:rPr lang="de-DE" sz="1200" dirty="0">
                <a:solidFill>
                  <a:srgbClr val="BCCF00"/>
                </a:solidFill>
              </a:rPr>
              <a:t>(</a:t>
            </a:r>
            <a:r>
              <a:rPr lang="de-DE" sz="1200" dirty="0" err="1">
                <a:solidFill>
                  <a:srgbClr val="BCCF00"/>
                </a:solidFill>
              </a:rPr>
              <a:t>automatic</a:t>
            </a:r>
            <a:r>
              <a:rPr lang="de-DE" sz="1200" dirty="0">
                <a:solidFill>
                  <a:srgbClr val="BCCF00"/>
                </a:solidFill>
              </a:rPr>
              <a:t>)</a:t>
            </a:r>
            <a:endParaRPr lang="de-DE" sz="2000" dirty="0">
              <a:solidFill>
                <a:srgbClr val="BCCF00"/>
              </a:solidFill>
            </a:endParaRPr>
          </a:p>
        </p:txBody>
      </p:sp>
      <p:pic>
        <p:nvPicPr>
          <p:cNvPr id="7" name="Grafik 6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B8694D0A-FD4A-5731-3837-CE48F1460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64" y="2990524"/>
            <a:ext cx="1532958" cy="2880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0270012-6319-3B12-988F-3634949F1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48C9CA6-945E-7948-C696-78A86A6D8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785C81E-7179-0708-66DD-7B6230A4E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F0DB371-B94A-D40A-2F58-6A70E4332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B93D549-5B8D-2925-4480-A097A436B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79" y="1744657"/>
            <a:ext cx="2701219" cy="48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58EF418-D075-BEB2-12F7-07DF0D98CA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Single </a:t>
            </a:r>
            <a:r>
              <a:rPr lang="de-DE" b="1" dirty="0" err="1"/>
              <a:t>parts</a:t>
            </a:r>
            <a:endParaRPr lang="de-DE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E77C7EE-D7C5-5AB2-C928-263E99B52BE9}"/>
              </a:ext>
            </a:extLst>
          </p:cNvPr>
          <p:cNvSpPr txBox="1"/>
          <p:nvPr/>
        </p:nvSpPr>
        <p:spPr>
          <a:xfrm>
            <a:off x="658813" y="4356706"/>
            <a:ext cx="2740481" cy="8237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BSWS-BR</a:t>
            </a:r>
          </a:p>
          <a:p>
            <a:r>
              <a:rPr lang="de-DE" dirty="0" err="1">
                <a:solidFill>
                  <a:srgbClr val="009EE0"/>
                </a:solidFill>
                <a:latin typeface="Fago Pro" panose="02000506040000020004" pitchFamily="50" charset="0"/>
              </a:rPr>
              <a:t>Jaw</a:t>
            </a:r>
            <a:r>
              <a:rPr lang="de-DE" dirty="0">
                <a:solidFill>
                  <a:srgbClr val="009EE0"/>
                </a:solidFill>
                <a:latin typeface="Fago Pro" panose="02000506040000020004" pitchFamily="50" charset="0"/>
              </a:rPr>
              <a:t> quick-change </a:t>
            </a:r>
          </a:p>
          <a:p>
            <a:r>
              <a:rPr lang="de-DE" dirty="0" err="1">
                <a:solidFill>
                  <a:srgbClr val="009EE0"/>
                </a:solidFill>
                <a:latin typeface="Fago Pro" panose="02000506040000020004" pitchFamily="50" charset="0"/>
              </a:rPr>
              <a:t>basis</a:t>
            </a:r>
            <a:endParaRPr lang="de-DE" dirty="0">
              <a:solidFill>
                <a:srgbClr val="009EE0"/>
              </a:solidFill>
              <a:latin typeface="Fago Pro" panose="02000506040000020004" pitchFamily="50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F9183E3-2AA8-D500-DE29-C3393AB50DB1}"/>
              </a:ext>
            </a:extLst>
          </p:cNvPr>
          <p:cNvSpPr txBox="1"/>
          <p:nvPr/>
        </p:nvSpPr>
        <p:spPr>
          <a:xfrm>
            <a:off x="8317384" y="1863032"/>
            <a:ext cx="2959556" cy="842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BSWS-AR</a:t>
            </a:r>
          </a:p>
          <a:p>
            <a:r>
              <a:rPr lang="de-DE" dirty="0" err="1">
                <a:solidFill>
                  <a:srgbClr val="009EE0"/>
                </a:solidFill>
                <a:latin typeface="Fago Pro" panose="02000506040000020004" pitchFamily="50" charset="0"/>
              </a:rPr>
              <a:t>Jaw</a:t>
            </a:r>
            <a:r>
              <a:rPr lang="de-DE" dirty="0">
                <a:solidFill>
                  <a:srgbClr val="009EE0"/>
                </a:solidFill>
                <a:latin typeface="Fago Pro" panose="02000506040000020004" pitchFamily="50" charset="0"/>
              </a:rPr>
              <a:t> quick-change </a:t>
            </a:r>
          </a:p>
          <a:p>
            <a:r>
              <a:rPr lang="de-DE" dirty="0" err="1">
                <a:solidFill>
                  <a:srgbClr val="009EE0"/>
                </a:solidFill>
                <a:latin typeface="Fago Pro" panose="02000506040000020004" pitchFamily="50" charset="0"/>
              </a:rPr>
              <a:t>adapter</a:t>
            </a:r>
            <a:r>
              <a:rPr lang="de-DE" dirty="0">
                <a:solidFill>
                  <a:srgbClr val="009EE0"/>
                </a:solidFill>
                <a:latin typeface="Fago Pro" panose="02000506040000020004" pitchFamily="50" charset="0"/>
              </a:rPr>
              <a:t> </a:t>
            </a:r>
            <a:r>
              <a:rPr lang="de-DE" dirty="0" err="1">
                <a:solidFill>
                  <a:srgbClr val="009EE0"/>
                </a:solidFill>
                <a:latin typeface="Fago Pro" panose="02000506040000020004" pitchFamily="50" charset="0"/>
              </a:rPr>
              <a:t>pin</a:t>
            </a:r>
            <a:endParaRPr lang="de-DE" dirty="0">
              <a:solidFill>
                <a:srgbClr val="009EE0"/>
              </a:solidFill>
              <a:latin typeface="Fago Pro" panose="02000506040000020004" pitchFamily="50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C83978E-1AE8-AE6D-5D24-AD4AEB56E51B}"/>
              </a:ext>
            </a:extLst>
          </p:cNvPr>
          <p:cNvSpPr txBox="1"/>
          <p:nvPr/>
        </p:nvSpPr>
        <p:spPr>
          <a:xfrm>
            <a:off x="8317384" y="5008161"/>
            <a:ext cx="2959556" cy="62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BSWS-SR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Storage </a:t>
            </a:r>
            <a:r>
              <a:rPr kumimoji="0" lang="de-DE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station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A69C392-F05D-6C39-CD75-6D074DCCB572}"/>
              </a:ext>
            </a:extLst>
          </p:cNvPr>
          <p:cNvSpPr txBox="1"/>
          <p:nvPr/>
        </p:nvSpPr>
        <p:spPr>
          <a:xfrm>
            <a:off x="658813" y="5874850"/>
            <a:ext cx="2959556" cy="6350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 err="1">
                <a:solidFill>
                  <a:srgbClr val="009EE0"/>
                </a:solidFill>
                <a:latin typeface="Fago Pro" panose="02000506040000020004" pitchFamily="50" charset="0"/>
              </a:rPr>
              <a:t>Customized</a:t>
            </a: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 </a:t>
            </a:r>
            <a:r>
              <a:rPr lang="de-DE" sz="2200" b="1" dirty="0" err="1">
                <a:solidFill>
                  <a:srgbClr val="009EE0"/>
                </a:solidFill>
                <a:latin typeface="Fago Pro" panose="02000506040000020004" pitchFamily="50" charset="0"/>
              </a:rPr>
              <a:t>gripper</a:t>
            </a: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 </a:t>
            </a:r>
            <a:r>
              <a:rPr lang="de-DE" sz="2200" b="1" dirty="0" err="1">
                <a:solidFill>
                  <a:srgbClr val="009EE0"/>
                </a:solidFill>
                <a:latin typeface="Fago Pro" panose="02000506040000020004" pitchFamily="50" charset="0"/>
              </a:rPr>
              <a:t>finger</a:t>
            </a:r>
            <a:endParaRPr lang="de-DE" sz="2200" b="1" dirty="0">
              <a:solidFill>
                <a:srgbClr val="009EE0"/>
              </a:solidFill>
              <a:latin typeface="Fago Pro" panose="02000506040000020004" pitchFamily="50" charset="0"/>
            </a:endParaRPr>
          </a:p>
        </p:txBody>
      </p:sp>
      <p:sp>
        <p:nvSpPr>
          <p:cNvPr id="1025" name="Textfeld 1024">
            <a:extLst>
              <a:ext uri="{FF2B5EF4-FFF2-40B4-BE49-F238E27FC236}">
                <a16:creationId xmlns:a16="http://schemas.microsoft.com/office/drawing/2014/main" id="{08174BC3-F918-11F3-1BC6-235C5F52EA29}"/>
              </a:ext>
            </a:extLst>
          </p:cNvPr>
          <p:cNvSpPr txBox="1"/>
          <p:nvPr/>
        </p:nvSpPr>
        <p:spPr>
          <a:xfrm>
            <a:off x="8313309" y="3438193"/>
            <a:ext cx="3151644" cy="8427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AS-IN-BSWS-SR </a:t>
            </a:r>
          </a:p>
          <a:p>
            <a:r>
              <a:rPr lang="en-US" dirty="0">
                <a:solidFill>
                  <a:srgbClr val="009EE0"/>
                </a:solidFill>
                <a:latin typeface="Fago Pro" panose="02000506040000020004" pitchFamily="50" charset="0"/>
              </a:rPr>
              <a:t>Mounting kit for inductive proximity switch</a:t>
            </a:r>
            <a:endParaRPr lang="de-DE" dirty="0">
              <a:solidFill>
                <a:srgbClr val="009EE0"/>
              </a:solidFill>
              <a:latin typeface="Fago Pro" panose="02000506040000020004" pitchFamily="50" charset="0"/>
            </a:endParaRPr>
          </a:p>
        </p:txBody>
      </p:sp>
      <p:sp>
        <p:nvSpPr>
          <p:cNvPr id="1026" name="Geschweifte Klammer links 1025">
            <a:extLst>
              <a:ext uri="{FF2B5EF4-FFF2-40B4-BE49-F238E27FC236}">
                <a16:creationId xmlns:a16="http://schemas.microsoft.com/office/drawing/2014/main" id="{E8170668-3F58-B35D-3156-1CBAD4E8C682}"/>
              </a:ext>
            </a:extLst>
          </p:cNvPr>
          <p:cNvSpPr/>
          <p:nvPr/>
        </p:nvSpPr>
        <p:spPr>
          <a:xfrm>
            <a:off x="5050614" y="3986146"/>
            <a:ext cx="180000" cy="1260000"/>
          </a:xfrm>
          <a:prstGeom prst="leftBrace">
            <a:avLst/>
          </a:prstGeom>
          <a:ln w="19050"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7" name="Geschweifte Klammer links 1026">
            <a:extLst>
              <a:ext uri="{FF2B5EF4-FFF2-40B4-BE49-F238E27FC236}">
                <a16:creationId xmlns:a16="http://schemas.microsoft.com/office/drawing/2014/main" id="{3908E315-DBB0-1CA4-D2D2-5DBC98F6EBA7}"/>
              </a:ext>
            </a:extLst>
          </p:cNvPr>
          <p:cNvSpPr/>
          <p:nvPr/>
        </p:nvSpPr>
        <p:spPr>
          <a:xfrm rot="10800000">
            <a:off x="5915025" y="2852212"/>
            <a:ext cx="180975" cy="900000"/>
          </a:xfrm>
          <a:prstGeom prst="leftBrace">
            <a:avLst/>
          </a:prstGeom>
          <a:ln w="19050"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28" name="Verbinder: gewinkelt 1027">
            <a:extLst>
              <a:ext uri="{FF2B5EF4-FFF2-40B4-BE49-F238E27FC236}">
                <a16:creationId xmlns:a16="http://schemas.microsoft.com/office/drawing/2014/main" id="{303DB6EC-9561-4020-340B-1A7A0031CB33}"/>
              </a:ext>
            </a:extLst>
          </p:cNvPr>
          <p:cNvCxnSpPr>
            <a:cxnSpLocks/>
            <a:stCxn id="1026" idx="1"/>
            <a:endCxn id="23" idx="3"/>
          </p:cNvCxnSpPr>
          <p:nvPr/>
        </p:nvCxnSpPr>
        <p:spPr>
          <a:xfrm rot="10800000" flipV="1">
            <a:off x="3399294" y="4616145"/>
            <a:ext cx="1651320" cy="152435"/>
          </a:xfrm>
          <a:prstGeom prst="bentConnector3">
            <a:avLst/>
          </a:prstGeom>
          <a:ln w="1905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Verbinder: gewinkelt 1035">
            <a:extLst>
              <a:ext uri="{FF2B5EF4-FFF2-40B4-BE49-F238E27FC236}">
                <a16:creationId xmlns:a16="http://schemas.microsoft.com/office/drawing/2014/main" id="{24207442-FADC-CCD8-4E7B-F234B255BD0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41058" y="5981568"/>
            <a:ext cx="1877798" cy="242432"/>
          </a:xfrm>
          <a:prstGeom prst="bentConnector3">
            <a:avLst/>
          </a:prstGeom>
          <a:ln w="1905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Verbinder: gewinkelt 1038">
            <a:extLst>
              <a:ext uri="{FF2B5EF4-FFF2-40B4-BE49-F238E27FC236}">
                <a16:creationId xmlns:a16="http://schemas.microsoft.com/office/drawing/2014/main" id="{2063D0A4-5FFC-6BBF-EFCA-6B6102CF27E2}"/>
              </a:ext>
            </a:extLst>
          </p:cNvPr>
          <p:cNvCxnSpPr>
            <a:cxnSpLocks/>
            <a:stCxn id="1027" idx="1"/>
          </p:cNvCxnSpPr>
          <p:nvPr/>
        </p:nvCxnSpPr>
        <p:spPr>
          <a:xfrm flipV="1">
            <a:off x="6096000" y="2003997"/>
            <a:ext cx="2083266" cy="1298215"/>
          </a:xfrm>
          <a:prstGeom prst="bentConnector3">
            <a:avLst/>
          </a:prstGeom>
          <a:ln w="1905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Verbinder: gewinkelt 1041">
            <a:extLst>
              <a:ext uri="{FF2B5EF4-FFF2-40B4-BE49-F238E27FC236}">
                <a16:creationId xmlns:a16="http://schemas.microsoft.com/office/drawing/2014/main" id="{D3ED49E5-A32B-4052-4875-5BF0860DCE81}"/>
              </a:ext>
            </a:extLst>
          </p:cNvPr>
          <p:cNvCxnSpPr>
            <a:cxnSpLocks/>
          </p:cNvCxnSpPr>
          <p:nvPr/>
        </p:nvCxnSpPr>
        <p:spPr>
          <a:xfrm>
            <a:off x="7029974" y="4966283"/>
            <a:ext cx="1149292" cy="180616"/>
          </a:xfrm>
          <a:prstGeom prst="bentConnector3">
            <a:avLst>
              <a:gd name="adj1" fmla="val 50000"/>
            </a:avLst>
          </a:prstGeom>
          <a:ln w="1905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5" name="Verbinder: gewinkelt 1054">
            <a:extLst>
              <a:ext uri="{FF2B5EF4-FFF2-40B4-BE49-F238E27FC236}">
                <a16:creationId xmlns:a16="http://schemas.microsoft.com/office/drawing/2014/main" id="{78E8182E-9876-D3ED-8EED-CC81311E132D}"/>
              </a:ext>
            </a:extLst>
          </p:cNvPr>
          <p:cNvCxnSpPr>
            <a:cxnSpLocks/>
          </p:cNvCxnSpPr>
          <p:nvPr/>
        </p:nvCxnSpPr>
        <p:spPr>
          <a:xfrm flipV="1">
            <a:off x="7202398" y="3582382"/>
            <a:ext cx="964734" cy="945114"/>
          </a:xfrm>
          <a:prstGeom prst="bentConnector3">
            <a:avLst>
              <a:gd name="adj1" fmla="val 50000"/>
            </a:avLst>
          </a:prstGeom>
          <a:ln w="1905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93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BSWS-R, 9 Sizes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graphicFrame>
        <p:nvGraphicFramePr>
          <p:cNvPr id="5" name="Tabelle 8">
            <a:extLst>
              <a:ext uri="{FF2B5EF4-FFF2-40B4-BE49-F238E27FC236}">
                <a16:creationId xmlns:a16="http://schemas.microsoft.com/office/drawing/2014/main" id="{2BC8F3A2-CA12-C853-0AD7-2FEF1C516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440996"/>
              </p:ext>
            </p:extLst>
          </p:nvPr>
        </p:nvGraphicFramePr>
        <p:xfrm>
          <a:off x="2046000" y="2957337"/>
          <a:ext cx="8136000" cy="330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843975539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Fingerprint</a:t>
                      </a:r>
                    </a:p>
                  </a:txBody>
                  <a:tcPr marL="18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J</a:t>
                      </a:r>
                      <a:r>
                        <a:rPr lang="de-DE" sz="1050" dirty="0" err="1"/>
                        <a:t>aw</a:t>
                      </a:r>
                      <a:r>
                        <a:rPr lang="de-DE" sz="1050" dirty="0"/>
                        <a:t> quick-change </a:t>
                      </a:r>
                      <a:r>
                        <a:rPr lang="de-DE" sz="1050" dirty="0" err="1"/>
                        <a:t>a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dapter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pin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J</a:t>
                      </a:r>
                      <a:r>
                        <a:rPr lang="de-DE" sz="1050" dirty="0" err="1"/>
                        <a:t>aw</a:t>
                      </a:r>
                      <a:r>
                        <a:rPr lang="de-DE" sz="1050" dirty="0"/>
                        <a:t> quick-change </a:t>
                      </a:r>
                      <a:endParaRPr lang="de-DE" sz="1050" b="1" kern="1200" dirty="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050" dirty="0" err="1"/>
                        <a:t>b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asis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b="1" kern="1200" dirty="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Jaw</a:t>
                      </a:r>
                      <a:r>
                        <a:rPr lang="de-DE" sz="1050" b="1" kern="1200" dirty="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quick-change</a:t>
                      </a:r>
                    </a:p>
                    <a:p>
                      <a:pPr algn="ctr"/>
                      <a:r>
                        <a:rPr lang="de-DE" sz="1050" b="1" kern="1200" dirty="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storage</a:t>
                      </a:r>
                      <a:r>
                        <a:rPr lang="de-DE" sz="1050" b="1" kern="1200" dirty="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50" b="1" kern="1200" dirty="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station</a:t>
                      </a:r>
                      <a:endParaRPr lang="de-DE" sz="1050" b="1" kern="1200" dirty="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Mounting kit for proximity switch</a:t>
                      </a:r>
                      <a:endParaRPr lang="de-DE" sz="1050" b="1" kern="1200" dirty="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AS-IN40-BSWS-SR 50/64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64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AS-IN40-BSWS-SR 80/100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125/160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5686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324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50" dirty="0">
                          <a:latin typeface="Fago Pro" panose="02000506040000020004" pitchFamily="50" charset="0"/>
                        </a:rPr>
                        <a:t>AS-IN80-BSWS-SR 240/300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358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PGN-plus-P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BSWS-AR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BSWS-BR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BSWS-SR 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3254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40932EE1-63A1-E38E-139D-5F728B03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00" y="1942987"/>
            <a:ext cx="1620000" cy="1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6119B5-5E7B-68C5-AB1F-17361B31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3228" y="1942987"/>
            <a:ext cx="659138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D3BB186E-C15E-088A-AEC8-AFD9577C9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81" y="2138756"/>
            <a:ext cx="1620000" cy="61307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E27DFB9-A80D-7D79-2927-9EB9930F9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573" y="1942987"/>
            <a:ext cx="1529427" cy="10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17E1232-A63B-59B4-30CC-CDCC4E6E1CD7}"/>
              </a:ext>
            </a:extLst>
          </p:cNvPr>
          <p:cNvGrpSpPr/>
          <p:nvPr/>
        </p:nvGrpSpPr>
        <p:grpSpPr>
          <a:xfrm>
            <a:off x="5618891" y="1895912"/>
            <a:ext cx="894223" cy="1053275"/>
            <a:chOff x="5618891" y="1895912"/>
            <a:chExt cx="894223" cy="1053275"/>
          </a:xfrm>
        </p:grpSpPr>
        <p:pic>
          <p:nvPicPr>
            <p:cNvPr id="7" name="Grafik 6" descr="Ein Bild, das Zylinder enthält.&#10;&#10;Automatisch generierte Beschreibung">
              <a:extLst>
                <a:ext uri="{FF2B5EF4-FFF2-40B4-BE49-F238E27FC236}">
                  <a16:creationId xmlns:a16="http://schemas.microsoft.com/office/drawing/2014/main" id="{8CC2EA2B-46F1-9462-309E-8B5AF09C0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17"/>
            <a:stretch/>
          </p:blipFill>
          <p:spPr>
            <a:xfrm>
              <a:off x="5618891" y="1941187"/>
              <a:ext cx="894223" cy="100800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DD2D9EF-3156-F242-A1D1-00ECE72DC4D7}"/>
                </a:ext>
              </a:extLst>
            </p:cNvPr>
            <p:cNvSpPr/>
            <p:nvPr/>
          </p:nvSpPr>
          <p:spPr>
            <a:xfrm rot="964185">
              <a:off x="6088833" y="1895912"/>
              <a:ext cx="295189" cy="10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5420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28311F01-8C0B-D75A-4EBC-7FA208C57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62220" y="2950931"/>
            <a:ext cx="2593581" cy="2880000"/>
          </a:xfrm>
          <a:prstGeom prst="rect">
            <a:avLst/>
          </a:prstGeom>
        </p:spPr>
      </p:pic>
      <p:pic>
        <p:nvPicPr>
          <p:cNvPr id="12" name="Grafik 11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B076AA69-A5B2-3F74-0EAE-FB8F9A365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9040669" y="2950931"/>
            <a:ext cx="2203142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65F38F-C39C-8633-7FCE-72F75517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2637" y="4634007"/>
            <a:ext cx="466726" cy="3792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4504E0B-DACF-2D61-A3F2-C78881721F98}"/>
              </a:ext>
            </a:extLst>
          </p:cNvPr>
          <p:cNvSpPr txBox="1"/>
          <p:nvPr/>
        </p:nvSpPr>
        <p:spPr>
          <a:xfrm>
            <a:off x="4697004" y="3885015"/>
            <a:ext cx="2797992" cy="591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200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Quick-change process in </a:t>
            </a:r>
            <a:r>
              <a:rPr lang="en-US" sz="2200" b="1" dirty="0">
                <a:solidFill>
                  <a:srgbClr val="BCCF00"/>
                </a:solidFill>
                <a:latin typeface="Fago Pro" panose="02000506040000020004" pitchFamily="50" charset="0"/>
                <a:ea typeface="+mj-ea"/>
                <a:cs typeface="+mj-cs"/>
              </a:rPr>
              <a:t>three</a:t>
            </a:r>
            <a:r>
              <a:rPr lang="en-US" sz="2200" dirty="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rPr>
              <a:t> steps.</a:t>
            </a:r>
            <a:endParaRPr lang="de-DE" sz="2200" dirty="0">
              <a:solidFill>
                <a:schemeClr val="tx2"/>
              </a:solidFill>
              <a:latin typeface="Fago Pro" panose="02000506040000020004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885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1F7A32D7-AA5C-8552-5125-22D22E05B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4982"/>
          <a:stretch/>
        </p:blipFill>
        <p:spPr>
          <a:xfrm>
            <a:off x="4865108" y="2950931"/>
            <a:ext cx="2222294" cy="2880000"/>
          </a:xfrm>
          <a:prstGeom prst="rect">
            <a:avLst/>
          </a:prstGeom>
        </p:spPr>
      </p:pic>
      <p:pic>
        <p:nvPicPr>
          <p:cNvPr id="11" name="Grafik 10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6484D3C3-190A-A73A-112F-85B21A55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62220" y="2950931"/>
            <a:ext cx="2593581" cy="2880000"/>
          </a:xfrm>
          <a:prstGeom prst="rect">
            <a:avLst/>
          </a:prstGeom>
        </p:spPr>
      </p:pic>
      <p:pic>
        <p:nvPicPr>
          <p:cNvPr id="14" name="Grafik 13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55D9D304-293A-724E-C92E-C947866376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9040669" y="2950931"/>
            <a:ext cx="2203142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E2DB73-D383-1182-4A34-E77C546CEE0F}"/>
              </a:ext>
            </a:extLst>
          </p:cNvPr>
          <p:cNvSpPr txBox="1"/>
          <p:nvPr/>
        </p:nvSpPr>
        <p:spPr>
          <a:xfrm>
            <a:off x="954300" y="2186151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Pre-positioning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0D4360-3A06-936B-CD42-84CF060936F8}"/>
              </a:ext>
            </a:extLst>
          </p:cNvPr>
          <p:cNvSpPr txBox="1"/>
          <p:nvPr/>
        </p:nvSpPr>
        <p:spPr>
          <a:xfrm>
            <a:off x="4865108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2. Run-in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dirty="0">
                <a:solidFill>
                  <a:srgbClr val="002060"/>
                </a:solidFill>
                <a:latin typeface="Fago Pro" panose="02000506040000020004" pitchFamily="50" charset="0"/>
              </a:rPr>
              <a:t>(</a:t>
            </a:r>
            <a:r>
              <a:rPr lang="de-DE" dirty="0" err="1">
                <a:solidFill>
                  <a:srgbClr val="002060"/>
                </a:solidFill>
                <a:latin typeface="Fago Pro" panose="02000506040000020004" pitchFamily="50" charset="0"/>
              </a:rPr>
              <a:t>unlock</a:t>
            </a:r>
            <a:r>
              <a:rPr lang="de-DE" dirty="0">
                <a:solidFill>
                  <a:srgbClr val="002060"/>
                </a:solidFill>
                <a:latin typeface="Fago Pro" panose="02000506040000020004" pitchFamily="50" charset="0"/>
              </a:rPr>
              <a:t>)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137062-40EF-C14C-4D8B-2156768D5AC7}"/>
              </a:ext>
            </a:extLst>
          </p:cNvPr>
          <p:cNvSpPr txBox="1"/>
          <p:nvPr/>
        </p:nvSpPr>
        <p:spPr>
          <a:xfrm>
            <a:off x="8819541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3.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Extend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60642E1-B1D1-EF26-40AF-B0DB0D15A7CD}"/>
              </a:ext>
            </a:extLst>
          </p:cNvPr>
          <p:cNvGrpSpPr/>
          <p:nvPr/>
        </p:nvGrpSpPr>
        <p:grpSpPr>
          <a:xfrm>
            <a:off x="827373" y="4100962"/>
            <a:ext cx="944513" cy="290163"/>
            <a:chOff x="2930568" y="3228325"/>
            <a:chExt cx="944513" cy="290163"/>
          </a:xfrm>
          <a:solidFill>
            <a:srgbClr val="009EE0"/>
          </a:solidFill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B5121D7C-928C-4750-05C0-8352CE0FB96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2930568" y="3228325"/>
              <a:ext cx="764513" cy="200163"/>
            </a:xfrm>
            <a:prstGeom prst="straightConnector1">
              <a:avLst/>
            </a:prstGeom>
            <a:grpFill/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0D04F4A-3893-B226-A2ED-3AB7914102D5}"/>
                </a:ext>
              </a:extLst>
            </p:cNvPr>
            <p:cNvSpPr/>
            <p:nvPr/>
          </p:nvSpPr>
          <p:spPr>
            <a:xfrm>
              <a:off x="3695081" y="3338488"/>
              <a:ext cx="180000" cy="180000"/>
            </a:xfrm>
            <a:prstGeom prst="ellipse">
              <a:avLst/>
            </a:prstGeom>
            <a:grpFill/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903229F-6210-6843-E30A-6F8F19A9B1FE}"/>
              </a:ext>
            </a:extLst>
          </p:cNvPr>
          <p:cNvGrpSpPr/>
          <p:nvPr/>
        </p:nvGrpSpPr>
        <p:grpSpPr>
          <a:xfrm>
            <a:off x="4295323" y="4089952"/>
            <a:ext cx="1836050" cy="290198"/>
            <a:chOff x="4295323" y="4089952"/>
            <a:chExt cx="1836050" cy="290198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67A1F45C-94AD-8F0F-752A-5B66AD720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9836" y="4214649"/>
              <a:ext cx="711537" cy="86476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FD41DA1-D58C-40DC-C1CD-FC7274E6DEB0}"/>
                </a:ext>
              </a:extLst>
            </p:cNvPr>
            <p:cNvSpPr/>
            <p:nvPr/>
          </p:nvSpPr>
          <p:spPr>
            <a:xfrm>
              <a:off x="5951373" y="4124649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DF3EAAE2-0897-994D-B3AA-60D828296062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>
              <a:off x="4295323" y="4089952"/>
              <a:ext cx="764513" cy="200198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E637DAB-7B8B-1DB3-5CB2-FFC20F0A0521}"/>
                </a:ext>
              </a:extLst>
            </p:cNvPr>
            <p:cNvSpPr/>
            <p:nvPr/>
          </p:nvSpPr>
          <p:spPr>
            <a:xfrm>
              <a:off x="5059836" y="4200150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1F159A7-7840-32DB-6F7D-AA4ACA1BF2F7}"/>
              </a:ext>
            </a:extLst>
          </p:cNvPr>
          <p:cNvGrpSpPr/>
          <p:nvPr/>
        </p:nvGrpSpPr>
        <p:grpSpPr>
          <a:xfrm>
            <a:off x="8100392" y="3465157"/>
            <a:ext cx="1839666" cy="775001"/>
            <a:chOff x="8100392" y="3465157"/>
            <a:chExt cx="1839666" cy="775001"/>
          </a:xfrm>
        </p:grpSpPr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20AE297D-915F-0D11-DBC6-5A059215E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0058" y="3632521"/>
              <a:ext cx="0" cy="324000"/>
            </a:xfrm>
            <a:prstGeom prst="straightConnector1">
              <a:avLst/>
            </a:prstGeom>
            <a:solidFill>
              <a:srgbClr val="BCCF00"/>
            </a:solidFill>
            <a:ln w="28575">
              <a:solidFill>
                <a:srgbClr val="BCC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F6B4610-F16C-789F-C5C7-814D5D645934}"/>
                </a:ext>
              </a:extLst>
            </p:cNvPr>
            <p:cNvSpPr/>
            <p:nvPr/>
          </p:nvSpPr>
          <p:spPr>
            <a:xfrm rot="187484">
              <a:off x="9760058" y="3465157"/>
              <a:ext cx="180000" cy="180000"/>
            </a:xfrm>
            <a:prstGeom prst="ellipse">
              <a:avLst/>
            </a:prstGeom>
            <a:solidFill>
              <a:srgbClr val="BCCF00"/>
            </a:solidFill>
            <a:ln>
              <a:solidFill>
                <a:srgbClr val="BCC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3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854A503A-4FAD-EF2E-1418-4CBB2A2EAE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4905" y="4074657"/>
              <a:ext cx="711537" cy="86476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020B513-4A44-D248-E7B9-868D9539B3E0}"/>
                </a:ext>
              </a:extLst>
            </p:cNvPr>
            <p:cNvSpPr/>
            <p:nvPr/>
          </p:nvSpPr>
          <p:spPr>
            <a:xfrm>
              <a:off x="9756442" y="3984657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D9B55949-21B8-6740-45A0-679B7E7C0B71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>
              <a:off x="8100392" y="3949960"/>
              <a:ext cx="764513" cy="200198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46634AD9-E30A-2ED0-BE98-55D4769A1E23}"/>
                </a:ext>
              </a:extLst>
            </p:cNvPr>
            <p:cNvSpPr/>
            <p:nvPr/>
          </p:nvSpPr>
          <p:spPr>
            <a:xfrm>
              <a:off x="8864905" y="4060158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681C7C87-9711-0EB4-F350-5203AC4F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24982"/>
          <a:stretch/>
        </p:blipFill>
        <p:spPr>
          <a:xfrm>
            <a:off x="4865108" y="2950931"/>
            <a:ext cx="2222294" cy="2880000"/>
          </a:xfrm>
          <a:prstGeom prst="rect">
            <a:avLst/>
          </a:prstGeom>
        </p:spPr>
      </p:pic>
      <p:pic>
        <p:nvPicPr>
          <p:cNvPr id="12" name="Grafik 11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0769C9B7-48B0-78CD-D95D-636A62FBF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15859"/>
          <a:stretch/>
        </p:blipFill>
        <p:spPr>
          <a:xfrm>
            <a:off x="1136953" y="2943499"/>
            <a:ext cx="2203142" cy="2880000"/>
          </a:xfrm>
          <a:prstGeom prst="rect">
            <a:avLst/>
          </a:prstGeom>
        </p:spPr>
      </p:pic>
      <p:pic>
        <p:nvPicPr>
          <p:cNvPr id="6" name="Grafik 5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4895A8FC-007B-F9B3-FD12-47E18E9AA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7"/>
          <a:stretch/>
        </p:blipFill>
        <p:spPr>
          <a:xfrm>
            <a:off x="8732425" y="2943499"/>
            <a:ext cx="2593581" cy="28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E2DB73-D383-1182-4A34-E77C546CEE0F}"/>
              </a:ext>
            </a:extLst>
          </p:cNvPr>
          <p:cNvSpPr txBox="1"/>
          <p:nvPr/>
        </p:nvSpPr>
        <p:spPr>
          <a:xfrm>
            <a:off x="954300" y="2186151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1.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Pre-positioning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0D4360-3A06-936B-CD42-84CF060936F8}"/>
              </a:ext>
            </a:extLst>
          </p:cNvPr>
          <p:cNvSpPr txBox="1"/>
          <p:nvPr/>
        </p:nvSpPr>
        <p:spPr>
          <a:xfrm>
            <a:off x="4865108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2. Run-in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137062-40EF-C14C-4D8B-2156768D5AC7}"/>
              </a:ext>
            </a:extLst>
          </p:cNvPr>
          <p:cNvSpPr txBox="1"/>
          <p:nvPr/>
        </p:nvSpPr>
        <p:spPr>
          <a:xfrm>
            <a:off x="8819541" y="2188000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3.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Extend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dirty="0">
                <a:solidFill>
                  <a:srgbClr val="002060"/>
                </a:solidFill>
                <a:latin typeface="Fago Pro" panose="02000506040000020004" pitchFamily="50" charset="0"/>
              </a:rPr>
              <a:t>(lock)</a:t>
            </a:r>
            <a:endParaRPr kumimoji="0" lang="de-DE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FCD4B70-0B9E-7DAF-FC17-FE899E458DE5}"/>
              </a:ext>
            </a:extLst>
          </p:cNvPr>
          <p:cNvGrpSpPr/>
          <p:nvPr/>
        </p:nvGrpSpPr>
        <p:grpSpPr>
          <a:xfrm>
            <a:off x="1872147" y="3393745"/>
            <a:ext cx="966893" cy="256773"/>
            <a:chOff x="9842641" y="3669334"/>
            <a:chExt cx="966893" cy="256773"/>
          </a:xfrm>
        </p:grpSpPr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4213BAD6-46D0-6DE9-68C7-36A8D3A9CA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7534" y="3669334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D34E1FC-31A8-07F9-6808-6620EAC7E888}"/>
                </a:ext>
              </a:extLst>
            </p:cNvPr>
            <p:cNvSpPr/>
            <p:nvPr/>
          </p:nvSpPr>
          <p:spPr>
            <a:xfrm rot="187484">
              <a:off x="9842641" y="3746107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DF43B48-B122-8D5E-51BD-490E177F850C}"/>
              </a:ext>
            </a:extLst>
          </p:cNvPr>
          <p:cNvGrpSpPr/>
          <p:nvPr/>
        </p:nvGrpSpPr>
        <p:grpSpPr>
          <a:xfrm>
            <a:off x="5933841" y="3212291"/>
            <a:ext cx="975453" cy="1088333"/>
            <a:chOff x="5740894" y="3136790"/>
            <a:chExt cx="975453" cy="1088333"/>
          </a:xfrm>
        </p:grpSpPr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2B78C71D-B3CF-E9D4-335D-ECBF965EB22A}"/>
                </a:ext>
              </a:extLst>
            </p:cNvPr>
            <p:cNvCxnSpPr>
              <a:cxnSpLocks/>
            </p:cNvCxnSpPr>
            <p:nvPr/>
          </p:nvCxnSpPr>
          <p:spPr>
            <a:xfrm>
              <a:off x="5830894" y="3403833"/>
              <a:ext cx="0" cy="648000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2DE9A00-3FC3-C064-7850-076C1662956E}"/>
                </a:ext>
              </a:extLst>
            </p:cNvPr>
            <p:cNvSpPr/>
            <p:nvPr/>
          </p:nvSpPr>
          <p:spPr>
            <a:xfrm>
              <a:off x="5740894" y="4045123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C737EE1D-7870-0E11-50C3-B4B2566682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347" y="3136790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C756F89-0BF8-A858-EB52-366C10886FA6}"/>
                </a:ext>
              </a:extLst>
            </p:cNvPr>
            <p:cNvSpPr/>
            <p:nvPr/>
          </p:nvSpPr>
          <p:spPr>
            <a:xfrm rot="187484">
              <a:off x="5740894" y="3213563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E8E270E-B430-6EFE-F92B-503ACF527E15}"/>
                </a:ext>
              </a:extLst>
            </p:cNvPr>
            <p:cNvSpPr/>
            <p:nvPr/>
          </p:nvSpPr>
          <p:spPr>
            <a:xfrm>
              <a:off x="5740894" y="4040531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3AB81D16-BF66-C24E-B4EE-BF50A476FE0C}"/>
              </a:ext>
            </a:extLst>
          </p:cNvPr>
          <p:cNvGrpSpPr/>
          <p:nvPr/>
        </p:nvGrpSpPr>
        <p:grpSpPr>
          <a:xfrm>
            <a:off x="9473038" y="3177720"/>
            <a:ext cx="1709143" cy="1189870"/>
            <a:chOff x="8619730" y="3136791"/>
            <a:chExt cx="1709143" cy="1189870"/>
          </a:xfrm>
        </p:grpSpPr>
        <p:cxnSp>
          <p:nvCxnSpPr>
            <p:cNvPr id="1026" name="Gerade Verbindung mit Pfeil 1025">
              <a:extLst>
                <a:ext uri="{FF2B5EF4-FFF2-40B4-BE49-F238E27FC236}">
                  <a16:creationId xmlns:a16="http://schemas.microsoft.com/office/drawing/2014/main" id="{BAFB496D-0B99-FBF0-0898-0E84EEB3B922}"/>
                </a:ext>
              </a:extLst>
            </p:cNvPr>
            <p:cNvCxnSpPr>
              <a:cxnSpLocks/>
              <a:stCxn id="1035" idx="2"/>
            </p:cNvCxnSpPr>
            <p:nvPr/>
          </p:nvCxnSpPr>
          <p:spPr>
            <a:xfrm flipH="1">
              <a:off x="8802322" y="4130532"/>
              <a:ext cx="551098" cy="90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BCC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Ellipse 1026">
              <a:extLst>
                <a:ext uri="{FF2B5EF4-FFF2-40B4-BE49-F238E27FC236}">
                  <a16:creationId xmlns:a16="http://schemas.microsoft.com/office/drawing/2014/main" id="{2838548F-1493-BD6B-38B5-9110492E4CA1}"/>
                </a:ext>
              </a:extLst>
            </p:cNvPr>
            <p:cNvSpPr/>
            <p:nvPr/>
          </p:nvSpPr>
          <p:spPr>
            <a:xfrm>
              <a:off x="8619730" y="4146661"/>
              <a:ext cx="180000" cy="180000"/>
            </a:xfrm>
            <a:prstGeom prst="ellipse">
              <a:avLst/>
            </a:prstGeom>
            <a:solidFill>
              <a:srgbClr val="BCCF00"/>
            </a:solidFill>
            <a:ln>
              <a:solidFill>
                <a:srgbClr val="BCC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3</a:t>
              </a:r>
              <a:endParaRPr lang="de-DE" dirty="0"/>
            </a:p>
          </p:txBody>
        </p:sp>
        <p:cxnSp>
          <p:nvCxnSpPr>
            <p:cNvPr id="1028" name="Gerade Verbindung mit Pfeil 1027">
              <a:extLst>
                <a:ext uri="{FF2B5EF4-FFF2-40B4-BE49-F238E27FC236}">
                  <a16:creationId xmlns:a16="http://schemas.microsoft.com/office/drawing/2014/main" id="{343D5E14-E229-1BF5-B1A5-3BCBFFCE65FD}"/>
                </a:ext>
              </a:extLst>
            </p:cNvPr>
            <p:cNvCxnSpPr>
              <a:cxnSpLocks/>
            </p:cNvCxnSpPr>
            <p:nvPr/>
          </p:nvCxnSpPr>
          <p:spPr>
            <a:xfrm>
              <a:off x="9443420" y="3403834"/>
              <a:ext cx="0" cy="648000"/>
            </a:xfrm>
            <a:prstGeom prst="straightConnector1">
              <a:avLst/>
            </a:prstGeom>
            <a:solidFill>
              <a:srgbClr val="002060"/>
            </a:solidFill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Ellipse 1028">
              <a:extLst>
                <a:ext uri="{FF2B5EF4-FFF2-40B4-BE49-F238E27FC236}">
                  <a16:creationId xmlns:a16="http://schemas.microsoft.com/office/drawing/2014/main" id="{5DF71F0A-3FD4-1B42-5A1C-B5EAFB012D95}"/>
                </a:ext>
              </a:extLst>
            </p:cNvPr>
            <p:cNvSpPr/>
            <p:nvPr/>
          </p:nvSpPr>
          <p:spPr>
            <a:xfrm>
              <a:off x="9353420" y="4045124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  <p:cxnSp>
          <p:nvCxnSpPr>
            <p:cNvPr id="1031" name="Gerade Verbindung mit Pfeil 1030">
              <a:extLst>
                <a:ext uri="{FF2B5EF4-FFF2-40B4-BE49-F238E27FC236}">
                  <a16:creationId xmlns:a16="http://schemas.microsoft.com/office/drawing/2014/main" id="{E1C09904-BEC5-6880-381E-45F88E644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6873" y="3136791"/>
              <a:ext cx="792000" cy="144000"/>
            </a:xfrm>
            <a:prstGeom prst="straightConnector1">
              <a:avLst/>
            </a:prstGeom>
            <a:solidFill>
              <a:srgbClr val="009EE0"/>
            </a:solidFill>
            <a:ln w="28575">
              <a:solidFill>
                <a:srgbClr val="009EE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Ellipse 1033">
              <a:extLst>
                <a:ext uri="{FF2B5EF4-FFF2-40B4-BE49-F238E27FC236}">
                  <a16:creationId xmlns:a16="http://schemas.microsoft.com/office/drawing/2014/main" id="{2F331C7F-4CC5-AE33-7185-A2C39ED53601}"/>
                </a:ext>
              </a:extLst>
            </p:cNvPr>
            <p:cNvSpPr/>
            <p:nvPr/>
          </p:nvSpPr>
          <p:spPr>
            <a:xfrm rot="187484">
              <a:off x="9353420" y="3213564"/>
              <a:ext cx="180000" cy="180000"/>
            </a:xfrm>
            <a:prstGeom prst="ellipse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1</a:t>
              </a:r>
            </a:p>
          </p:txBody>
        </p:sp>
        <p:sp>
          <p:nvSpPr>
            <p:cNvPr id="1035" name="Ellipse 1034">
              <a:extLst>
                <a:ext uri="{FF2B5EF4-FFF2-40B4-BE49-F238E27FC236}">
                  <a16:creationId xmlns:a16="http://schemas.microsoft.com/office/drawing/2014/main" id="{380E9FCD-F1AA-6D64-7364-075096FDF3CF}"/>
                </a:ext>
              </a:extLst>
            </p:cNvPr>
            <p:cNvSpPr/>
            <p:nvPr/>
          </p:nvSpPr>
          <p:spPr>
            <a:xfrm>
              <a:off x="9353420" y="4040532"/>
              <a:ext cx="180000" cy="180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43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FDE67E8-9660-A8CC-F944-55E479FA2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08" y="2955183"/>
            <a:ext cx="8753182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dirty="0"/>
              <a:t>Storage </a:t>
            </a:r>
            <a:r>
              <a:rPr lang="de-DE" dirty="0" err="1"/>
              <a:t>station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58EF418-D075-BEB2-12F7-07DF0D98CA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Difference</a:t>
            </a:r>
            <a:r>
              <a:rPr lang="de-DE" b="1" dirty="0"/>
              <a:t> </a:t>
            </a:r>
            <a:r>
              <a:rPr lang="de-DE" b="1" dirty="0" err="1"/>
              <a:t>sizes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3D2926-3FEB-20E6-E86A-D38D0D346E5F}"/>
              </a:ext>
            </a:extLst>
          </p:cNvPr>
          <p:cNvSpPr txBox="1"/>
          <p:nvPr/>
        </p:nvSpPr>
        <p:spPr>
          <a:xfrm>
            <a:off x="1719409" y="5225736"/>
            <a:ext cx="3568735" cy="62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BSWS-SR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50 - 100</a:t>
            </a:r>
            <a:endParaRPr lang="de-DE" sz="2200" b="1" dirty="0">
              <a:solidFill>
                <a:srgbClr val="009EE0"/>
              </a:solidFill>
              <a:latin typeface="Fago Pro" panose="02000506040000020004" pitchFamily="50" charset="0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Storage </a:t>
            </a:r>
            <a:r>
              <a:rPr kumimoji="0" lang="de-DE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station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CDA036-19F0-FC1C-CC28-9CBEFBEC4D37}"/>
              </a:ext>
            </a:extLst>
          </p:cNvPr>
          <p:cNvSpPr txBox="1"/>
          <p:nvPr/>
        </p:nvSpPr>
        <p:spPr>
          <a:xfrm>
            <a:off x="6095999" y="5274992"/>
            <a:ext cx="3568735" cy="6214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b="1" dirty="0">
                <a:solidFill>
                  <a:srgbClr val="009EE0"/>
                </a:solidFill>
                <a:latin typeface="Fago Pro" panose="02000506040000020004" pitchFamily="50" charset="0"/>
              </a:rPr>
              <a:t>BSWS-SR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125 - 300</a:t>
            </a:r>
            <a:endParaRPr lang="de-DE" sz="2200" b="1" dirty="0">
              <a:solidFill>
                <a:srgbClr val="009EE0"/>
              </a:solidFill>
              <a:latin typeface="Fago Pro" panose="02000506040000020004" pitchFamily="50" charset="0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Storage </a:t>
            </a:r>
            <a:r>
              <a:rPr kumimoji="0" lang="de-DE" i="0" u="none" strike="noStrike" kern="1200" cap="none" spc="0" normalizeH="0" baseline="0" noProof="0" dirty="0" err="1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station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1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Presence </a:t>
            </a:r>
            <a:r>
              <a:rPr lang="de-DE" dirty="0" err="1"/>
              <a:t>control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jaw</a:t>
            </a:r>
            <a:r>
              <a:rPr lang="de-DE" dirty="0"/>
              <a:t> quick-change </a:t>
            </a:r>
            <a:r>
              <a:rPr lang="de-DE" dirty="0" err="1"/>
              <a:t>system</a:t>
            </a:r>
            <a:r>
              <a:rPr lang="de-DE" dirty="0"/>
              <a:t> – BSWS-R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Inductive detection for monitoring the presence of the basis in the storage station</a:t>
            </a:r>
            <a:endParaRPr lang="de-DE" b="1" dirty="0"/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To detect the presence of the BSWS-BR basis in the BSWS-SR storage station, the station can be equipped with an inductive proximity switch.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575946-5B57-B906-6B51-98175B661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01" y="3526113"/>
            <a:ext cx="2539172" cy="3060000"/>
          </a:xfrm>
          <a:prstGeom prst="rect">
            <a:avLst/>
          </a:prstGeom>
        </p:spPr>
      </p:pic>
      <p:pic>
        <p:nvPicPr>
          <p:cNvPr id="10" name="Grafik 9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6A9E1243-8583-4F1A-C05B-8B93D0D3F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79" y="3526113"/>
            <a:ext cx="181616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523.pptx  -  Schreibgeschützt" id="{13DB6CC8-2E06-4B6A-848C-D4E8B5683357}" vid="{CD8ABD45-83A6-429C-A7AF-199571259CA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Schunk_PPT-Vorlage_Hand_in_Hand_DE_0523</Template>
  <TotalTime>0</TotalTime>
  <Words>473</Words>
  <Application>Microsoft Office PowerPoint</Application>
  <PresentationFormat>Breitbild</PresentationFormat>
  <Paragraphs>136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Wingdings</vt:lpstr>
      <vt:lpstr>Courier New</vt:lpstr>
      <vt:lpstr>Calibri</vt:lpstr>
      <vt:lpstr>Symbol</vt:lpstr>
      <vt:lpstr>Fago Pro</vt:lpstr>
      <vt:lpstr>Arial</vt:lpstr>
      <vt:lpstr>Office</vt:lpstr>
      <vt:lpstr>Automatic jaw quick-change system  </vt:lpstr>
      <vt:lpstr>The BSWS Family</vt:lpstr>
      <vt:lpstr>Structure</vt:lpstr>
      <vt:lpstr>BSWS-R, 9 Sizes</vt:lpstr>
      <vt:lpstr>Functional description</vt:lpstr>
      <vt:lpstr>Functional description</vt:lpstr>
      <vt:lpstr>Functional description</vt:lpstr>
      <vt:lpstr>Storage station</vt:lpstr>
      <vt:lpstr>Presence control</vt:lpstr>
      <vt:lpstr>Coding</vt:lpstr>
      <vt:lpstr>Advantages – Your benefits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Achauer, Simon</dc:creator>
  <cp:lastModifiedBy>Achauer, Simon</cp:lastModifiedBy>
  <cp:revision>22</cp:revision>
  <cp:lastPrinted>2023-08-07T06:57:02Z</cp:lastPrinted>
  <dcterms:created xsi:type="dcterms:W3CDTF">2023-07-27T06:02:42Z</dcterms:created>
  <dcterms:modified xsi:type="dcterms:W3CDTF">2023-08-31T07:20:37Z</dcterms:modified>
</cp:coreProperties>
</file>