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77" r:id="rId2"/>
    <p:sldId id="259" r:id="rId3"/>
    <p:sldId id="282" r:id="rId4"/>
    <p:sldId id="281" r:id="rId5"/>
    <p:sldId id="285" r:id="rId6"/>
    <p:sldId id="260" r:id="rId7"/>
    <p:sldId id="287" r:id="rId8"/>
    <p:sldId id="286" r:id="rId9"/>
    <p:sldId id="279" r:id="rId10"/>
    <p:sldId id="284" r:id="rId11"/>
    <p:sldId id="278" r:id="rId12"/>
    <p:sldId id="268" r:id="rId13"/>
  </p:sldIdLst>
  <p:sldSz cx="12192000" cy="6858000"/>
  <p:notesSz cx="6797675" cy="992663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ago Pro" panose="02000506040000020004" pitchFamily="2" charset="0"/>
      <p:regular r:id="rId19"/>
      <p:bold r:id="rId20"/>
      <p:italic r:id="rId21"/>
      <p:boldItalic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  <a:srgbClr val="009EE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807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0EA25CA2-5A10-4E24-A0C5-D8395D905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5859" r="5797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Grafik 8">
            <a:extLst>
              <a:ext uri="{FF2B5EF4-FFF2-40B4-BE49-F238E27FC236}">
                <a16:creationId xmlns:a16="http://schemas.microsoft.com/office/drawing/2014/main" id="{8654ED70-BDEF-1962-1938-30D0E87ED55E}"/>
              </a:ext>
            </a:extLst>
          </p:cNvPr>
          <p:cNvSpPr/>
          <p:nvPr/>
        </p:nvSpPr>
        <p:spPr>
          <a:xfrm>
            <a:off x="658813" y="1603929"/>
            <a:ext cx="4881267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5" y="2010600"/>
            <a:ext cx="4575915" cy="2200275"/>
          </a:xfrm>
        </p:spPr>
        <p:txBody>
          <a:bodyPr lIns="504000"/>
          <a:lstStyle/>
          <a:p>
            <a:r>
              <a:rPr lang="de-DE" dirty="0">
                <a:solidFill>
                  <a:schemeClr val="bg1"/>
                </a:solidFill>
              </a:rPr>
              <a:t>Automatisches Backen-schnellwechsel-system 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4449000"/>
            <a:ext cx="4408485" cy="1307829"/>
          </a:xfrm>
        </p:spPr>
        <p:txBody>
          <a:bodyPr lIns="504000"/>
          <a:lstStyle/>
          <a:p>
            <a:pPr marL="0" indent="0">
              <a:buNone/>
            </a:pPr>
            <a:r>
              <a:rPr lang="de-DE" sz="2100" b="1" dirty="0"/>
              <a:t>BSWS-R</a:t>
            </a:r>
          </a:p>
        </p:txBody>
      </p:sp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663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534C3510-22E6-DD7C-FB55-B1D550CCD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90" y="3706113"/>
            <a:ext cx="3376020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Codierung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RFID-Datenträger zur Finger-Codierung</a:t>
            </a:r>
          </a:p>
          <a:p>
            <a:pPr marL="311150" indent="-3111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dirty="0"/>
              <a:t>Die Basis BSWS-BR ist zur Montage eines RFID-Datenträgers vorbereitet. Der RFID-Datenträger nach DIN 69873 ermöglicht die Codierung der werkstückspezifischen Greiferfinger.</a:t>
            </a:r>
          </a:p>
          <a:p>
            <a:pPr marL="311150" indent="-3111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421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– Ihr Nutzen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Automatischer Wechsel von </a:t>
            </a:r>
            <a:r>
              <a:rPr lang="de-DE" b="1" dirty="0" err="1">
                <a:solidFill>
                  <a:srgbClr val="BCCF00"/>
                </a:solidFill>
              </a:rPr>
              <a:t>Greiferbacken</a:t>
            </a:r>
            <a:r>
              <a:rPr lang="de-DE" dirty="0">
                <a:solidFill>
                  <a:srgbClr val="92D050"/>
                </a:solidFill>
              </a:rPr>
              <a:t> </a:t>
            </a:r>
            <a:r>
              <a:rPr lang="de-DE" dirty="0"/>
              <a:t>einfach, energielos und ohne manuelle Eingriffe, rein durch die Bewegung des Roboters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Auch für den Betrieb an </a:t>
            </a:r>
            <a:r>
              <a:rPr lang="de-DE" b="1" dirty="0" err="1">
                <a:solidFill>
                  <a:srgbClr val="BCCF00"/>
                </a:solidFill>
              </a:rPr>
              <a:t>Cobots</a:t>
            </a:r>
            <a:r>
              <a:rPr lang="de-DE" b="1" dirty="0">
                <a:solidFill>
                  <a:srgbClr val="BCCF00"/>
                </a:solidFill>
              </a:rPr>
              <a:t> geeignet</a:t>
            </a:r>
            <a:r>
              <a:rPr lang="de-DE" dirty="0"/>
              <a:t> Ablagestation verhindert durch elastische Lagerung die Überlastung des Roboters</a:t>
            </a:r>
            <a:endParaRPr lang="fr-FR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PGN-plus-P Fingerprint</a:t>
            </a:r>
            <a:r>
              <a:rPr lang="de-DE" dirty="0"/>
              <a:t> ermöglicht den universellen Einsatz sowie das Nachrüsten bei einer Vielzahl von </a:t>
            </a:r>
            <a:r>
              <a:rPr lang="de-DE" dirty="0" err="1"/>
              <a:t>Greiferbaureihen</a:t>
            </a:r>
            <a:endParaRPr lang="da-DK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Einfache Fingergestaltung</a:t>
            </a:r>
            <a:r>
              <a:rPr lang="de-DE" dirty="0"/>
              <a:t> ein durchschrauben durch die </a:t>
            </a:r>
            <a:r>
              <a:rPr lang="de-DE" dirty="0" err="1"/>
              <a:t>Greiferfinger</a:t>
            </a:r>
            <a:r>
              <a:rPr lang="de-DE" dirty="0"/>
              <a:t> ist nicht mehr nötig, es ist lediglich ein Gewinde in den Finger einzubringen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Prozesssicherheit</a:t>
            </a:r>
            <a:r>
              <a:rPr lang="de-DE" dirty="0"/>
              <a:t> durch das Abfragen der Anwesenheit der </a:t>
            </a:r>
            <a:r>
              <a:rPr lang="de-DE" dirty="0" err="1"/>
              <a:t>Greiferfinger</a:t>
            </a:r>
            <a:r>
              <a:rPr lang="de-DE" dirty="0"/>
              <a:t> in der Ablagestation mittels induktivem Näherungsschalter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Keine Verwechselung der </a:t>
            </a:r>
            <a:r>
              <a:rPr lang="de-DE" b="1" dirty="0" err="1">
                <a:solidFill>
                  <a:srgbClr val="BCCF00"/>
                </a:solidFill>
              </a:rPr>
              <a:t>Greiferbacken</a:t>
            </a:r>
            <a:r>
              <a:rPr lang="de-DE" dirty="0"/>
              <a:t> durch die Fingercodierung mittels eines RFID-Datenträgers</a:t>
            </a:r>
          </a:p>
        </p:txBody>
      </p:sp>
    </p:spTree>
    <p:extLst>
      <p:ext uri="{BB962C8B-B14F-4D97-AF65-F5344CB8AC3E}">
        <p14:creationId xmlns:p14="http://schemas.microsoft.com/office/powerpoint/2010/main" val="258487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BSWS-Familie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FBE8E10-D870-9651-1677-35E7A64EEF71}"/>
              </a:ext>
            </a:extLst>
          </p:cNvPr>
          <p:cNvSpPr txBox="1"/>
          <p:nvPr/>
        </p:nvSpPr>
        <p:spPr>
          <a:xfrm>
            <a:off x="2015849" y="1995236"/>
            <a:ext cx="18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0446B"/>
                </a:solidFill>
              </a:rPr>
              <a:t>BSWS</a:t>
            </a:r>
          </a:p>
          <a:p>
            <a:pPr algn="ctr"/>
            <a:r>
              <a:rPr lang="de-DE" sz="1200" dirty="0">
                <a:solidFill>
                  <a:srgbClr val="00446B"/>
                </a:solidFill>
              </a:rPr>
              <a:t>(werkzeugbetätigt)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1FE93451-4047-9F52-3618-2A0999558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06" y="2990524"/>
            <a:ext cx="1547286" cy="2880000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21E67ED-4CE1-B633-3A7F-3BAEDFA1CFE3}"/>
              </a:ext>
            </a:extLst>
          </p:cNvPr>
          <p:cNvGrpSpPr/>
          <p:nvPr/>
        </p:nvGrpSpPr>
        <p:grpSpPr>
          <a:xfrm rot="10800000">
            <a:off x="933019" y="3478236"/>
            <a:ext cx="1306258" cy="1260000"/>
            <a:chOff x="2105682" y="2788107"/>
            <a:chExt cx="1306258" cy="1260000"/>
          </a:xfrm>
        </p:grpSpPr>
        <p:pic>
          <p:nvPicPr>
            <p:cNvPr id="24" name="Grafik 23" descr="Schraubenzieher">
              <a:extLst>
                <a:ext uri="{FF2B5EF4-FFF2-40B4-BE49-F238E27FC236}">
                  <a16:creationId xmlns:a16="http://schemas.microsoft.com/office/drawing/2014/main" id="{3E4D0D3E-2525-5BFF-7F49-4169F0083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2310" r="23051"/>
            <a:stretch/>
          </p:blipFill>
          <p:spPr>
            <a:xfrm rot="13231757">
              <a:off x="2306280" y="2788107"/>
              <a:ext cx="1105660" cy="1260000"/>
            </a:xfrm>
            <a:prstGeom prst="rect">
              <a:avLst/>
            </a:prstGeom>
          </p:spPr>
        </p:pic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9B8B65E-2694-BFD9-69AA-1377ECD31AF2}"/>
                </a:ext>
              </a:extLst>
            </p:cNvPr>
            <p:cNvSpPr/>
            <p:nvPr/>
          </p:nvSpPr>
          <p:spPr>
            <a:xfrm rot="20847097">
              <a:off x="2105682" y="3393686"/>
              <a:ext cx="66378" cy="655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B9B4C83-4DA6-8580-F217-891641D50037}"/>
              </a:ext>
            </a:extLst>
          </p:cNvPr>
          <p:cNvGrpSpPr/>
          <p:nvPr/>
        </p:nvGrpSpPr>
        <p:grpSpPr>
          <a:xfrm>
            <a:off x="5196000" y="1994551"/>
            <a:ext cx="1985243" cy="3875973"/>
            <a:chOff x="5196000" y="1994551"/>
            <a:chExt cx="1985243" cy="3875973"/>
          </a:xfrm>
        </p:grpSpPr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375A26F6-17D2-5F87-EB02-142E0B01E5D6}"/>
                </a:ext>
              </a:extLst>
            </p:cNvPr>
            <p:cNvSpPr txBox="1"/>
            <p:nvPr/>
          </p:nvSpPr>
          <p:spPr>
            <a:xfrm>
              <a:off x="5196000" y="1994551"/>
              <a:ext cx="180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9EE0"/>
                  </a:solidFill>
                </a:rPr>
                <a:t>BSWS-M</a:t>
              </a:r>
            </a:p>
            <a:p>
              <a:pPr lvl="0" algn="ctr"/>
              <a:r>
                <a:rPr lang="de-DE" sz="1200" dirty="0">
                  <a:solidFill>
                    <a:srgbClr val="009EE0"/>
                  </a:solidFill>
                </a:rPr>
                <a:t>(werkzeuglos)</a:t>
              </a:r>
              <a:endParaRPr lang="de-DE" sz="2000" dirty="0">
                <a:solidFill>
                  <a:srgbClr val="009EE0"/>
                </a:solidFill>
              </a:endParaRPr>
            </a:p>
          </p:txBody>
        </p:sp>
        <p:pic>
          <p:nvPicPr>
            <p:cNvPr id="71" name="Grafik 70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38AD5F57-746D-D484-5D00-BDA69D75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1502" y="2990524"/>
              <a:ext cx="1555346" cy="2880000"/>
            </a:xfrm>
            <a:prstGeom prst="rect">
              <a:avLst/>
            </a:prstGeom>
          </p:spPr>
        </p:pic>
        <p:pic>
          <p:nvPicPr>
            <p:cNvPr id="59" name="Grafik 58" descr="Nach rechts zeigender Zeigefinger mit Handrücken">
              <a:extLst>
                <a:ext uri="{FF2B5EF4-FFF2-40B4-BE49-F238E27FC236}">
                  <a16:creationId xmlns:a16="http://schemas.microsoft.com/office/drawing/2014/main" id="{468AB99B-DCBC-3C34-1BC2-6FAC04306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413487" flipH="1">
              <a:off x="5655547" y="3559287"/>
              <a:ext cx="1525696" cy="1440000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63D7658-7122-EA25-41FD-20F86CDD7C32}"/>
              </a:ext>
            </a:extLst>
          </p:cNvPr>
          <p:cNvGrpSpPr/>
          <p:nvPr/>
        </p:nvGrpSpPr>
        <p:grpSpPr>
          <a:xfrm>
            <a:off x="8376943" y="1989499"/>
            <a:ext cx="1800000" cy="3881025"/>
            <a:chOff x="8376943" y="1989499"/>
            <a:chExt cx="1800000" cy="3881025"/>
          </a:xfrm>
        </p:grpSpPr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053CABC8-76D8-F873-8307-0360484A4A01}"/>
                </a:ext>
              </a:extLst>
            </p:cNvPr>
            <p:cNvSpPr txBox="1"/>
            <p:nvPr/>
          </p:nvSpPr>
          <p:spPr>
            <a:xfrm>
              <a:off x="8376943" y="1989499"/>
              <a:ext cx="180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BCCF00"/>
                  </a:solidFill>
                </a:rPr>
                <a:t>BSWS-R</a:t>
              </a:r>
            </a:p>
            <a:p>
              <a:pPr lvl="0" algn="ctr"/>
              <a:r>
                <a:rPr lang="de-DE" sz="1200" dirty="0">
                  <a:solidFill>
                    <a:srgbClr val="BCCF00"/>
                  </a:solidFill>
                </a:rPr>
                <a:t>(automatisch)</a:t>
              </a:r>
              <a:endParaRPr lang="de-DE" sz="2000" dirty="0">
                <a:solidFill>
                  <a:srgbClr val="BCCF00"/>
                </a:solidFill>
              </a:endParaRPr>
            </a:p>
          </p:txBody>
        </p:sp>
        <p:pic>
          <p:nvPicPr>
            <p:cNvPr id="7" name="Grafik 6" descr="Ein Bild, das Maschine enthält.&#10;&#10;Automatisch generierte Beschreibung">
              <a:extLst>
                <a:ext uri="{FF2B5EF4-FFF2-40B4-BE49-F238E27FC236}">
                  <a16:creationId xmlns:a16="http://schemas.microsoft.com/office/drawing/2014/main" id="{B8694D0A-FD4A-5731-3837-CE48F1460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0464" y="2990524"/>
              <a:ext cx="1532958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47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58EF418-D075-BEB2-12F7-07DF0D98CA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Einzelteile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721C71B-42C8-8BCF-FD19-E0B6EBE972D7}"/>
              </a:ext>
            </a:extLst>
          </p:cNvPr>
          <p:cNvGrpSpPr/>
          <p:nvPr/>
        </p:nvGrpSpPr>
        <p:grpSpPr>
          <a:xfrm>
            <a:off x="658813" y="3986146"/>
            <a:ext cx="4571801" cy="1260000"/>
            <a:chOff x="658813" y="3986146"/>
            <a:chExt cx="4571801" cy="1260000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E77C7EE-D7C5-5AB2-C928-263E99B52BE9}"/>
                </a:ext>
              </a:extLst>
            </p:cNvPr>
            <p:cNvSpPr txBox="1"/>
            <p:nvPr/>
          </p:nvSpPr>
          <p:spPr>
            <a:xfrm>
              <a:off x="658813" y="4356706"/>
              <a:ext cx="2740481" cy="823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200" b="1" dirty="0">
                  <a:solidFill>
                    <a:srgbClr val="009EE0"/>
                  </a:solidFill>
                  <a:latin typeface="Fago Pro" panose="02000506040000020004" pitchFamily="50" charset="0"/>
                </a:rPr>
                <a:t>BSWS-BR</a:t>
              </a:r>
            </a:p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Backenschnellwechsel-Basis</a:t>
              </a:r>
              <a:endPara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026" name="Geschweifte Klammer links 1025">
              <a:extLst>
                <a:ext uri="{FF2B5EF4-FFF2-40B4-BE49-F238E27FC236}">
                  <a16:creationId xmlns:a16="http://schemas.microsoft.com/office/drawing/2014/main" id="{E8170668-3F58-B35D-3156-1CBAD4E8C682}"/>
                </a:ext>
              </a:extLst>
            </p:cNvPr>
            <p:cNvSpPr/>
            <p:nvPr/>
          </p:nvSpPr>
          <p:spPr>
            <a:xfrm>
              <a:off x="5050614" y="3986146"/>
              <a:ext cx="180000" cy="1260000"/>
            </a:xfrm>
            <a:prstGeom prst="leftBrace">
              <a:avLst/>
            </a:prstGeom>
            <a:ln w="19050">
              <a:solidFill>
                <a:srgbClr val="009E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28" name="Verbinder: gewinkelt 1027">
              <a:extLst>
                <a:ext uri="{FF2B5EF4-FFF2-40B4-BE49-F238E27FC236}">
                  <a16:creationId xmlns:a16="http://schemas.microsoft.com/office/drawing/2014/main" id="{303DB6EC-9561-4020-340B-1A7A0031CB33}"/>
                </a:ext>
              </a:extLst>
            </p:cNvPr>
            <p:cNvCxnSpPr>
              <a:cxnSpLocks/>
              <a:stCxn id="1026" idx="1"/>
              <a:endCxn id="23" idx="3"/>
            </p:cNvCxnSpPr>
            <p:nvPr/>
          </p:nvCxnSpPr>
          <p:spPr>
            <a:xfrm rot="10800000" flipV="1">
              <a:off x="3399294" y="4616145"/>
              <a:ext cx="1651320" cy="152435"/>
            </a:xfrm>
            <a:prstGeom prst="bentConnector3">
              <a:avLst/>
            </a:prstGeom>
            <a:ln w="1905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BE07763-8328-45B2-DD6A-E0931EEDCD76}"/>
              </a:ext>
            </a:extLst>
          </p:cNvPr>
          <p:cNvGrpSpPr/>
          <p:nvPr/>
        </p:nvGrpSpPr>
        <p:grpSpPr>
          <a:xfrm>
            <a:off x="658813" y="5874850"/>
            <a:ext cx="4660043" cy="635007"/>
            <a:chOff x="658813" y="5874850"/>
            <a:chExt cx="4660043" cy="63500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A69C392-F05D-6C39-CD75-6D074DCCB572}"/>
                </a:ext>
              </a:extLst>
            </p:cNvPr>
            <p:cNvSpPr txBox="1"/>
            <p:nvPr/>
          </p:nvSpPr>
          <p:spPr>
            <a:xfrm>
              <a:off x="658813" y="5874850"/>
              <a:ext cx="2959556" cy="635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200" b="1" dirty="0">
                  <a:solidFill>
                    <a:srgbClr val="009EE0"/>
                  </a:solidFill>
                  <a:latin typeface="Fago Pro" panose="02000506040000020004" pitchFamily="50" charset="0"/>
                </a:rPr>
                <a:t>Kundenspezifischer Greiferfinger</a:t>
              </a:r>
            </a:p>
          </p:txBody>
        </p:sp>
        <p:cxnSp>
          <p:nvCxnSpPr>
            <p:cNvPr id="1036" name="Verbinder: gewinkelt 1035">
              <a:extLst>
                <a:ext uri="{FF2B5EF4-FFF2-40B4-BE49-F238E27FC236}">
                  <a16:creationId xmlns:a16="http://schemas.microsoft.com/office/drawing/2014/main" id="{24207442-FADC-CCD8-4E7B-F234B255BD0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41058" y="5981568"/>
              <a:ext cx="1877798" cy="242432"/>
            </a:xfrm>
            <a:prstGeom prst="bentConnector3">
              <a:avLst/>
            </a:prstGeom>
            <a:ln w="1905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032F808-9350-D6F9-0280-2EE0048D7C94}"/>
              </a:ext>
            </a:extLst>
          </p:cNvPr>
          <p:cNvGrpSpPr/>
          <p:nvPr/>
        </p:nvGrpSpPr>
        <p:grpSpPr>
          <a:xfrm>
            <a:off x="5915025" y="1863032"/>
            <a:ext cx="5361915" cy="1889180"/>
            <a:chOff x="5915025" y="1863032"/>
            <a:chExt cx="5361915" cy="1889180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F9183E3-2AA8-D500-DE29-C3393AB50DB1}"/>
                </a:ext>
              </a:extLst>
            </p:cNvPr>
            <p:cNvSpPr txBox="1"/>
            <p:nvPr/>
          </p:nvSpPr>
          <p:spPr>
            <a:xfrm>
              <a:off x="8317384" y="1863032"/>
              <a:ext cx="2959556" cy="8427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200" b="1" dirty="0">
                  <a:solidFill>
                    <a:srgbClr val="009EE0"/>
                  </a:solidFill>
                  <a:latin typeface="Fago Pro" panose="02000506040000020004" pitchFamily="50" charset="0"/>
                </a:rPr>
                <a:t>BSWS-AR</a:t>
              </a:r>
            </a:p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Backenschnellwechsel-Adapter</a:t>
              </a:r>
              <a:endPara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1027" name="Geschweifte Klammer links 1026">
              <a:extLst>
                <a:ext uri="{FF2B5EF4-FFF2-40B4-BE49-F238E27FC236}">
                  <a16:creationId xmlns:a16="http://schemas.microsoft.com/office/drawing/2014/main" id="{3908E315-DBB0-1CA4-D2D2-5DBC98F6EBA7}"/>
                </a:ext>
              </a:extLst>
            </p:cNvPr>
            <p:cNvSpPr/>
            <p:nvPr/>
          </p:nvSpPr>
          <p:spPr>
            <a:xfrm rot="10800000">
              <a:off x="5915025" y="2852212"/>
              <a:ext cx="180975" cy="900000"/>
            </a:xfrm>
            <a:prstGeom prst="leftBrace">
              <a:avLst/>
            </a:prstGeom>
            <a:ln w="19050">
              <a:solidFill>
                <a:srgbClr val="009E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39" name="Verbinder: gewinkelt 1038">
              <a:extLst>
                <a:ext uri="{FF2B5EF4-FFF2-40B4-BE49-F238E27FC236}">
                  <a16:creationId xmlns:a16="http://schemas.microsoft.com/office/drawing/2014/main" id="{2063D0A4-5FFC-6BBF-EFCA-6B6102CF27E2}"/>
                </a:ext>
              </a:extLst>
            </p:cNvPr>
            <p:cNvCxnSpPr>
              <a:cxnSpLocks/>
              <a:stCxn id="1027" idx="1"/>
            </p:cNvCxnSpPr>
            <p:nvPr/>
          </p:nvCxnSpPr>
          <p:spPr>
            <a:xfrm flipV="1">
              <a:off x="6096000" y="2003997"/>
              <a:ext cx="2083266" cy="1298215"/>
            </a:xfrm>
            <a:prstGeom prst="bentConnector3">
              <a:avLst/>
            </a:prstGeom>
            <a:ln w="1905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5311C06-792A-D843-6A37-7EFBEDA9B6EB}"/>
              </a:ext>
            </a:extLst>
          </p:cNvPr>
          <p:cNvGrpSpPr/>
          <p:nvPr/>
        </p:nvGrpSpPr>
        <p:grpSpPr>
          <a:xfrm>
            <a:off x="7029974" y="4966283"/>
            <a:ext cx="4246966" cy="663335"/>
            <a:chOff x="7029974" y="4966283"/>
            <a:chExt cx="4246966" cy="663335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C83978E-1AE8-AE6D-5D24-AD4AEB56E51B}"/>
                </a:ext>
              </a:extLst>
            </p:cNvPr>
            <p:cNvSpPr txBox="1"/>
            <p:nvPr/>
          </p:nvSpPr>
          <p:spPr>
            <a:xfrm>
              <a:off x="8317384" y="5008161"/>
              <a:ext cx="2959556" cy="621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200" b="1" dirty="0">
                  <a:solidFill>
                    <a:srgbClr val="009EE0"/>
                  </a:solidFill>
                  <a:latin typeface="Fago Pro" panose="02000506040000020004" pitchFamily="50" charset="0"/>
                </a:rPr>
                <a:t>BSWS-SR</a:t>
              </a:r>
            </a:p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i="0" u="none" strike="noStrike" kern="1200" cap="none" spc="0" normalizeH="0" baseline="0" noProof="0" dirty="0">
                  <a:ln>
                    <a:noFill/>
                  </a:ln>
                  <a:solidFill>
                    <a:srgbClr val="009EE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Ablagestation</a:t>
              </a:r>
              <a:endPara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cxnSp>
          <p:nvCxnSpPr>
            <p:cNvPr id="1042" name="Verbinder: gewinkelt 1041">
              <a:extLst>
                <a:ext uri="{FF2B5EF4-FFF2-40B4-BE49-F238E27FC236}">
                  <a16:creationId xmlns:a16="http://schemas.microsoft.com/office/drawing/2014/main" id="{D3ED49E5-A32B-4052-4875-5BF0860DCE81}"/>
                </a:ext>
              </a:extLst>
            </p:cNvPr>
            <p:cNvCxnSpPr>
              <a:cxnSpLocks/>
            </p:cNvCxnSpPr>
            <p:nvPr/>
          </p:nvCxnSpPr>
          <p:spPr>
            <a:xfrm>
              <a:off x="7029974" y="4966283"/>
              <a:ext cx="1149292" cy="18061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B6B73A-E398-CD25-F3C0-024278678780}"/>
              </a:ext>
            </a:extLst>
          </p:cNvPr>
          <p:cNvGrpSpPr/>
          <p:nvPr/>
        </p:nvGrpSpPr>
        <p:grpSpPr>
          <a:xfrm>
            <a:off x="7202398" y="3438193"/>
            <a:ext cx="4262555" cy="1089303"/>
            <a:chOff x="7202398" y="3438193"/>
            <a:chExt cx="4262555" cy="1089303"/>
          </a:xfrm>
        </p:grpSpPr>
        <p:sp>
          <p:nvSpPr>
            <p:cNvPr id="1025" name="Textfeld 1024">
              <a:extLst>
                <a:ext uri="{FF2B5EF4-FFF2-40B4-BE49-F238E27FC236}">
                  <a16:creationId xmlns:a16="http://schemas.microsoft.com/office/drawing/2014/main" id="{08174BC3-F918-11F3-1BC6-235C5F52EA29}"/>
                </a:ext>
              </a:extLst>
            </p:cNvPr>
            <p:cNvSpPr txBox="1"/>
            <p:nvPr/>
          </p:nvSpPr>
          <p:spPr>
            <a:xfrm>
              <a:off x="8313309" y="3438193"/>
              <a:ext cx="3151644" cy="8427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200" b="1" dirty="0">
                  <a:solidFill>
                    <a:srgbClr val="009EE0"/>
                  </a:solidFill>
                  <a:latin typeface="Fago Pro" panose="02000506040000020004" pitchFamily="50" charset="0"/>
                </a:rPr>
                <a:t>AS-IN-BSWS-SR </a:t>
              </a:r>
            </a:p>
            <a:p>
              <a:pPr marR="0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dirty="0">
                  <a:solidFill>
                    <a:srgbClr val="009EE0"/>
                  </a:solidFill>
                  <a:latin typeface="Fago Pro" panose="02000506040000020004" pitchFamily="50" charset="0"/>
                </a:rPr>
                <a:t>Anbausatz induktive Näherungsschalter</a:t>
              </a:r>
            </a:p>
          </p:txBody>
        </p:sp>
        <p:cxnSp>
          <p:nvCxnSpPr>
            <p:cNvPr id="1055" name="Verbinder: gewinkelt 1054">
              <a:extLst>
                <a:ext uri="{FF2B5EF4-FFF2-40B4-BE49-F238E27FC236}">
                  <a16:creationId xmlns:a16="http://schemas.microsoft.com/office/drawing/2014/main" id="{78E8182E-9876-D3ED-8EED-CC81311E13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2398" y="3582382"/>
              <a:ext cx="964734" cy="94511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F7CC4F0C-4A76-C6C3-46D5-92BACBD32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79" y="1744657"/>
            <a:ext cx="2701219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BSWS-R, 9 Baugrößen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graphicFrame>
        <p:nvGraphicFramePr>
          <p:cNvPr id="5" name="Tabelle 8">
            <a:extLst>
              <a:ext uri="{FF2B5EF4-FFF2-40B4-BE49-F238E27FC236}">
                <a16:creationId xmlns:a16="http://schemas.microsoft.com/office/drawing/2014/main" id="{2BC8F3A2-CA12-C853-0AD7-2FEF1C516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396494"/>
              </p:ext>
            </p:extLst>
          </p:nvPr>
        </p:nvGraphicFramePr>
        <p:xfrm>
          <a:off x="2046000" y="2957337"/>
          <a:ext cx="8136000" cy="330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186208161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Fingerprint</a:t>
                      </a:r>
                    </a:p>
                  </a:txBody>
                  <a:tcPr marL="18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Backenschnellwechsel-Adapterbolzen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Backenschnellwechsel-Basis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Ablagestation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Anbausatz induktive Abfrage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AS-IN40-BSWS-SR 50/64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AS-IN40-BSWS-SR 80/100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AS-IN80-BSWS-SR 125/160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56861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AS-IN80-BSWS-SR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3244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AS-IN80-BSWS-SR 240/300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358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3254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0932EE1-63A1-E38E-139D-5F728B03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00" y="1942987"/>
            <a:ext cx="1620000" cy="1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6119B5-5E7B-68C5-AB1F-17361B310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65280" y="1942987"/>
            <a:ext cx="659138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D3BB186E-C15E-088A-AEC8-AFD9577C9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81" y="2138756"/>
            <a:ext cx="1620000" cy="61307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E27DFB9-A80D-7D79-2927-9EB9930F9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73" y="1942987"/>
            <a:ext cx="1529427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5DEF407-47B1-A8FE-B529-14CF9E196D7A}"/>
              </a:ext>
            </a:extLst>
          </p:cNvPr>
          <p:cNvGrpSpPr/>
          <p:nvPr/>
        </p:nvGrpSpPr>
        <p:grpSpPr>
          <a:xfrm>
            <a:off x="5618891" y="1895912"/>
            <a:ext cx="894223" cy="1053275"/>
            <a:chOff x="5618891" y="1895912"/>
            <a:chExt cx="894223" cy="1053275"/>
          </a:xfrm>
        </p:grpSpPr>
        <p:pic>
          <p:nvPicPr>
            <p:cNvPr id="7" name="Grafik 6" descr="Ein Bild, das Zylinder enthält.&#10;&#10;Automatisch generierte Beschreibung">
              <a:extLst>
                <a:ext uri="{FF2B5EF4-FFF2-40B4-BE49-F238E27FC236}">
                  <a16:creationId xmlns:a16="http://schemas.microsoft.com/office/drawing/2014/main" id="{DD7E9C6A-E903-125C-26C1-F423F00F5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17"/>
            <a:stretch/>
          </p:blipFill>
          <p:spPr>
            <a:xfrm>
              <a:off x="5618891" y="1941187"/>
              <a:ext cx="894223" cy="1008000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FD9C692-9524-7986-5E76-6D4240C55069}"/>
                </a:ext>
              </a:extLst>
            </p:cNvPr>
            <p:cNvSpPr/>
            <p:nvPr/>
          </p:nvSpPr>
          <p:spPr>
            <a:xfrm rot="964185">
              <a:off x="6088833" y="1895912"/>
              <a:ext cx="295189" cy="10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5420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Funktionsbeschreibung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65F38F-C39C-8633-7FCE-72F75517E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2637" y="4659174"/>
            <a:ext cx="466726" cy="3792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4504E0B-DACF-2D61-A3F2-C78881721F98}"/>
              </a:ext>
            </a:extLst>
          </p:cNvPr>
          <p:cNvSpPr txBox="1"/>
          <p:nvPr/>
        </p:nvSpPr>
        <p:spPr>
          <a:xfrm>
            <a:off x="4886325" y="3873992"/>
            <a:ext cx="2419351" cy="5916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rPr>
              <a:t>Wechselvorgang in </a:t>
            </a:r>
            <a:r>
              <a:rPr lang="de-DE" sz="2200" b="1" dirty="0">
                <a:solidFill>
                  <a:srgbClr val="BCCF00"/>
                </a:solidFill>
                <a:latin typeface="Fago Pro" panose="02000506040000020004" pitchFamily="50" charset="0"/>
                <a:ea typeface="+mj-ea"/>
                <a:cs typeface="+mj-cs"/>
              </a:rPr>
              <a:t>drei</a:t>
            </a: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rPr>
              <a:t> Schritten.</a:t>
            </a:r>
          </a:p>
        </p:txBody>
      </p:sp>
      <p:pic>
        <p:nvPicPr>
          <p:cNvPr id="7" name="Grafik 6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F8FBBA0A-1647-B4C3-4638-51AC5FE9F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7"/>
          <a:stretch/>
        </p:blipFill>
        <p:spPr>
          <a:xfrm>
            <a:off x="862220" y="2950931"/>
            <a:ext cx="2593581" cy="2880000"/>
          </a:xfrm>
          <a:prstGeom prst="rect">
            <a:avLst/>
          </a:prstGeom>
        </p:spPr>
      </p:pic>
      <p:pic>
        <p:nvPicPr>
          <p:cNvPr id="8" name="Grafik 7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99A613A1-1F91-BF37-145E-F433B51173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15859"/>
          <a:stretch/>
        </p:blipFill>
        <p:spPr>
          <a:xfrm>
            <a:off x="9040669" y="2950931"/>
            <a:ext cx="220314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5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0768AAEA-2D33-789B-1515-C04E4DDBE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7"/>
          <a:stretch/>
        </p:blipFill>
        <p:spPr>
          <a:xfrm>
            <a:off x="862220" y="2950931"/>
            <a:ext cx="2593581" cy="2880000"/>
          </a:xfrm>
          <a:prstGeom prst="rect">
            <a:avLst/>
          </a:prstGeom>
        </p:spPr>
      </p:pic>
      <p:pic>
        <p:nvPicPr>
          <p:cNvPr id="15" name="Grafik 14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9D2D8643-C253-BC05-22DD-0E25C5156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15859"/>
          <a:stretch/>
        </p:blipFill>
        <p:spPr>
          <a:xfrm>
            <a:off x="9040669" y="2950931"/>
            <a:ext cx="2203142" cy="2880000"/>
          </a:xfrm>
          <a:prstGeom prst="rect">
            <a:avLst/>
          </a:prstGeom>
        </p:spPr>
      </p:pic>
      <p:pic>
        <p:nvPicPr>
          <p:cNvPr id="13" name="Grafik 12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10ABE548-12A4-0873-AC08-42137FD23B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24982"/>
          <a:stretch/>
        </p:blipFill>
        <p:spPr>
          <a:xfrm>
            <a:off x="4865108" y="2950931"/>
            <a:ext cx="2222294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Funktionsbeschreibung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E2DB73-D383-1182-4A34-E77C546CEE0F}"/>
              </a:ext>
            </a:extLst>
          </p:cNvPr>
          <p:cNvSpPr txBox="1"/>
          <p:nvPr/>
        </p:nvSpPr>
        <p:spPr>
          <a:xfrm>
            <a:off x="954300" y="2186151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1. Vorpositionieren</a:t>
            </a:r>
          </a:p>
        </p:txBody>
      </p:sp>
      <p:grpSp>
        <p:nvGrpSpPr>
          <p:cNvPr id="1031" name="Gruppieren 1030">
            <a:extLst>
              <a:ext uri="{FF2B5EF4-FFF2-40B4-BE49-F238E27FC236}">
                <a16:creationId xmlns:a16="http://schemas.microsoft.com/office/drawing/2014/main" id="{82A85201-18C0-4D73-84A9-5FF368B37B2A}"/>
              </a:ext>
            </a:extLst>
          </p:cNvPr>
          <p:cNvGrpSpPr/>
          <p:nvPr/>
        </p:nvGrpSpPr>
        <p:grpSpPr>
          <a:xfrm>
            <a:off x="827373" y="4100962"/>
            <a:ext cx="944513" cy="290163"/>
            <a:chOff x="2930568" y="3228325"/>
            <a:chExt cx="944513" cy="290163"/>
          </a:xfrm>
          <a:solidFill>
            <a:srgbClr val="009EE0"/>
          </a:solidFill>
        </p:grpSpPr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C25FD1A7-DFF9-049B-6547-58D0817ACF77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>
              <a:off x="2930568" y="3228325"/>
              <a:ext cx="764513" cy="200163"/>
            </a:xfrm>
            <a:prstGeom prst="straightConnector1">
              <a:avLst/>
            </a:prstGeom>
            <a:grpFill/>
            <a:ln w="28575">
              <a:solidFill>
                <a:srgbClr val="009E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F03ACD78-66F2-7489-9352-4E26156A470A}"/>
                </a:ext>
              </a:extLst>
            </p:cNvPr>
            <p:cNvSpPr/>
            <p:nvPr/>
          </p:nvSpPr>
          <p:spPr>
            <a:xfrm>
              <a:off x="3695081" y="3338488"/>
              <a:ext cx="180000" cy="180000"/>
            </a:xfrm>
            <a:prstGeom prst="ellipse">
              <a:avLst/>
            </a:prstGeom>
            <a:grpFill/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  <a:endParaRPr lang="de-DE" dirty="0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270D4360-3A06-936B-CD42-84CF060936F8}"/>
              </a:ext>
            </a:extLst>
          </p:cNvPr>
          <p:cNvSpPr txBox="1"/>
          <p:nvPr/>
        </p:nvSpPr>
        <p:spPr>
          <a:xfrm>
            <a:off x="4865108" y="2188000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2. Einfahren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dirty="0">
                <a:solidFill>
                  <a:srgbClr val="002060"/>
                </a:solidFill>
                <a:latin typeface="Fago Pro" panose="02000506040000020004" pitchFamily="50" charset="0"/>
              </a:rPr>
              <a:t>(entriegeln)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08D233A-D0A7-5C27-D217-B1672AFE8626}"/>
              </a:ext>
            </a:extLst>
          </p:cNvPr>
          <p:cNvGrpSpPr/>
          <p:nvPr/>
        </p:nvGrpSpPr>
        <p:grpSpPr>
          <a:xfrm>
            <a:off x="4295323" y="4089952"/>
            <a:ext cx="1836050" cy="290198"/>
            <a:chOff x="4295323" y="4089952"/>
            <a:chExt cx="1836050" cy="290198"/>
          </a:xfrm>
        </p:grpSpPr>
        <p:cxnSp>
          <p:nvCxnSpPr>
            <p:cNvPr id="1037" name="Gerade Verbindung mit Pfeil 1036">
              <a:extLst>
                <a:ext uri="{FF2B5EF4-FFF2-40B4-BE49-F238E27FC236}">
                  <a16:creationId xmlns:a16="http://schemas.microsoft.com/office/drawing/2014/main" id="{9B7E36F2-D843-B7A8-FED1-2B8C55C223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9836" y="4214649"/>
              <a:ext cx="711537" cy="86476"/>
            </a:xfrm>
            <a:prstGeom prst="straightConnector1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8" name="Ellipse 1037">
              <a:extLst>
                <a:ext uri="{FF2B5EF4-FFF2-40B4-BE49-F238E27FC236}">
                  <a16:creationId xmlns:a16="http://schemas.microsoft.com/office/drawing/2014/main" id="{2F0E54C2-37C1-4E20-8746-1262CA52C2D1}"/>
                </a:ext>
              </a:extLst>
            </p:cNvPr>
            <p:cNvSpPr/>
            <p:nvPr/>
          </p:nvSpPr>
          <p:spPr>
            <a:xfrm>
              <a:off x="5951373" y="4124649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647C7E1B-EBC5-9EAB-5D4D-F1B79DA772C8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4295323" y="4089952"/>
              <a:ext cx="764513" cy="200198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646F101-94EA-0867-9EC7-AFA046F26E45}"/>
                </a:ext>
              </a:extLst>
            </p:cNvPr>
            <p:cNvSpPr/>
            <p:nvPr/>
          </p:nvSpPr>
          <p:spPr>
            <a:xfrm>
              <a:off x="5059836" y="4200150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  <a:endParaRPr lang="de-DE" dirty="0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21137062-40EF-C14C-4D8B-2156768D5AC7}"/>
              </a:ext>
            </a:extLst>
          </p:cNvPr>
          <p:cNvSpPr txBox="1"/>
          <p:nvPr/>
        </p:nvSpPr>
        <p:spPr>
          <a:xfrm>
            <a:off x="8819541" y="2188000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3. Ausfahren</a:t>
            </a:r>
          </a:p>
        </p:txBody>
      </p:sp>
      <p:grpSp>
        <p:nvGrpSpPr>
          <p:cNvPr id="1028" name="Gruppieren 1027">
            <a:extLst>
              <a:ext uri="{FF2B5EF4-FFF2-40B4-BE49-F238E27FC236}">
                <a16:creationId xmlns:a16="http://schemas.microsoft.com/office/drawing/2014/main" id="{4C642FCC-D036-15DE-0B1D-0E7381DFABFA}"/>
              </a:ext>
            </a:extLst>
          </p:cNvPr>
          <p:cNvGrpSpPr/>
          <p:nvPr/>
        </p:nvGrpSpPr>
        <p:grpSpPr>
          <a:xfrm>
            <a:off x="8100392" y="3465157"/>
            <a:ext cx="1839666" cy="775001"/>
            <a:chOff x="8100392" y="3465157"/>
            <a:chExt cx="1839666" cy="775001"/>
          </a:xfrm>
        </p:grpSpPr>
        <p:cxnSp>
          <p:nvCxnSpPr>
            <p:cNvPr id="1045" name="Gerade Verbindung mit Pfeil 1044">
              <a:extLst>
                <a:ext uri="{FF2B5EF4-FFF2-40B4-BE49-F238E27FC236}">
                  <a16:creationId xmlns:a16="http://schemas.microsoft.com/office/drawing/2014/main" id="{35E5333C-7EA1-EC5D-F3CF-587834F8F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0058" y="3632521"/>
              <a:ext cx="0" cy="324000"/>
            </a:xfrm>
            <a:prstGeom prst="straightConnector1">
              <a:avLst/>
            </a:prstGeom>
            <a:solidFill>
              <a:srgbClr val="BCCF00"/>
            </a:solidFill>
            <a:ln w="28575">
              <a:solidFill>
                <a:srgbClr val="BCC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6" name="Ellipse 1045">
              <a:extLst>
                <a:ext uri="{FF2B5EF4-FFF2-40B4-BE49-F238E27FC236}">
                  <a16:creationId xmlns:a16="http://schemas.microsoft.com/office/drawing/2014/main" id="{AAE81ADE-A638-E5DD-3A0F-E60A621DB7AD}"/>
                </a:ext>
              </a:extLst>
            </p:cNvPr>
            <p:cNvSpPr/>
            <p:nvPr/>
          </p:nvSpPr>
          <p:spPr>
            <a:xfrm rot="187484">
              <a:off x="9760058" y="3465157"/>
              <a:ext cx="180000" cy="180000"/>
            </a:xfrm>
            <a:prstGeom prst="ellipse">
              <a:avLst/>
            </a:prstGeom>
            <a:solidFill>
              <a:srgbClr val="BCCF00"/>
            </a:solidFill>
            <a:ln>
              <a:solidFill>
                <a:srgbClr val="BCC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3</a:t>
              </a:r>
            </a:p>
          </p:txBody>
        </p:sp>
        <p:cxnSp>
          <p:nvCxnSpPr>
            <p:cNvPr id="1024" name="Gerade Verbindung mit Pfeil 1023">
              <a:extLst>
                <a:ext uri="{FF2B5EF4-FFF2-40B4-BE49-F238E27FC236}">
                  <a16:creationId xmlns:a16="http://schemas.microsoft.com/office/drawing/2014/main" id="{15754A80-8795-B886-1414-9D1EE893B5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4905" y="4074657"/>
              <a:ext cx="711537" cy="86476"/>
            </a:xfrm>
            <a:prstGeom prst="straightConnector1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Ellipse 1024">
              <a:extLst>
                <a:ext uri="{FF2B5EF4-FFF2-40B4-BE49-F238E27FC236}">
                  <a16:creationId xmlns:a16="http://schemas.microsoft.com/office/drawing/2014/main" id="{D291EA5D-873A-3475-24F6-00DB3103788E}"/>
                </a:ext>
              </a:extLst>
            </p:cNvPr>
            <p:cNvSpPr/>
            <p:nvPr/>
          </p:nvSpPr>
          <p:spPr>
            <a:xfrm>
              <a:off x="9756442" y="3984657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  <p:cxnSp>
          <p:nvCxnSpPr>
            <p:cNvPr id="1026" name="Gerade Verbindung mit Pfeil 1025">
              <a:extLst>
                <a:ext uri="{FF2B5EF4-FFF2-40B4-BE49-F238E27FC236}">
                  <a16:creationId xmlns:a16="http://schemas.microsoft.com/office/drawing/2014/main" id="{5438F00D-D883-3691-EA1B-EB804BED2ACA}"/>
                </a:ext>
              </a:extLst>
            </p:cNvPr>
            <p:cNvCxnSpPr>
              <a:cxnSpLocks/>
              <a:endCxn id="1027" idx="2"/>
            </p:cNvCxnSpPr>
            <p:nvPr/>
          </p:nvCxnSpPr>
          <p:spPr>
            <a:xfrm>
              <a:off x="8100392" y="3949960"/>
              <a:ext cx="764513" cy="200198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" name="Ellipse 1026">
              <a:extLst>
                <a:ext uri="{FF2B5EF4-FFF2-40B4-BE49-F238E27FC236}">
                  <a16:creationId xmlns:a16="http://schemas.microsoft.com/office/drawing/2014/main" id="{2D71EA1B-A684-4A23-7809-10D848FFDE0C}"/>
                </a:ext>
              </a:extLst>
            </p:cNvPr>
            <p:cNvSpPr/>
            <p:nvPr/>
          </p:nvSpPr>
          <p:spPr>
            <a:xfrm>
              <a:off x="8864905" y="4060158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3598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C170EC35-78D3-3015-0EA1-8DA05EB76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15859"/>
          <a:stretch/>
        </p:blipFill>
        <p:spPr>
          <a:xfrm>
            <a:off x="1136953" y="2943499"/>
            <a:ext cx="2203142" cy="2880000"/>
          </a:xfrm>
          <a:prstGeom prst="rect">
            <a:avLst/>
          </a:prstGeom>
        </p:spPr>
      </p:pic>
      <p:pic>
        <p:nvPicPr>
          <p:cNvPr id="18" name="Grafik 17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E5B4824C-B1B3-7D10-656B-DD7B99B76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7"/>
          <a:stretch/>
        </p:blipFill>
        <p:spPr>
          <a:xfrm>
            <a:off x="8732425" y="2943499"/>
            <a:ext cx="2593581" cy="2880000"/>
          </a:xfrm>
          <a:prstGeom prst="rect">
            <a:avLst/>
          </a:prstGeom>
        </p:spPr>
      </p:pic>
      <p:pic>
        <p:nvPicPr>
          <p:cNvPr id="16" name="Grafik 15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3EA86288-5582-2A22-A6E6-595B746A0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24982"/>
          <a:stretch/>
        </p:blipFill>
        <p:spPr>
          <a:xfrm>
            <a:off x="4839941" y="2943499"/>
            <a:ext cx="2222294" cy="2880000"/>
          </a:xfrm>
          <a:prstGeom prst="rect">
            <a:avLst/>
          </a:prstGeom>
        </p:spPr>
      </p:pic>
      <p:grpSp>
        <p:nvGrpSpPr>
          <p:cNvPr id="1047" name="Gruppieren 1046">
            <a:extLst>
              <a:ext uri="{FF2B5EF4-FFF2-40B4-BE49-F238E27FC236}">
                <a16:creationId xmlns:a16="http://schemas.microsoft.com/office/drawing/2014/main" id="{1F89A4D3-E666-D25F-769A-CD58FA731BA3}"/>
              </a:ext>
            </a:extLst>
          </p:cNvPr>
          <p:cNvGrpSpPr/>
          <p:nvPr/>
        </p:nvGrpSpPr>
        <p:grpSpPr>
          <a:xfrm>
            <a:off x="1872147" y="3393745"/>
            <a:ext cx="966893" cy="256773"/>
            <a:chOff x="9842641" y="3669334"/>
            <a:chExt cx="966893" cy="256773"/>
          </a:xfrm>
        </p:grpSpPr>
        <p:cxnSp>
          <p:nvCxnSpPr>
            <p:cNvPr id="1041" name="Gerade Verbindung mit Pfeil 1040">
              <a:extLst>
                <a:ext uri="{FF2B5EF4-FFF2-40B4-BE49-F238E27FC236}">
                  <a16:creationId xmlns:a16="http://schemas.microsoft.com/office/drawing/2014/main" id="{4CD1A299-BF19-C5EE-29BA-071E9F4872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7534" y="3669334"/>
              <a:ext cx="792000" cy="144000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6" name="Ellipse 1045">
              <a:extLst>
                <a:ext uri="{FF2B5EF4-FFF2-40B4-BE49-F238E27FC236}">
                  <a16:creationId xmlns:a16="http://schemas.microsoft.com/office/drawing/2014/main" id="{AAE81ADE-A638-E5DD-3A0F-E60A621DB7AD}"/>
                </a:ext>
              </a:extLst>
            </p:cNvPr>
            <p:cNvSpPr/>
            <p:nvPr/>
          </p:nvSpPr>
          <p:spPr>
            <a:xfrm rot="187484">
              <a:off x="9842641" y="3746107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Funktionsbeschreibung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E2DB73-D383-1182-4A34-E77C546CEE0F}"/>
              </a:ext>
            </a:extLst>
          </p:cNvPr>
          <p:cNvSpPr txBox="1"/>
          <p:nvPr/>
        </p:nvSpPr>
        <p:spPr>
          <a:xfrm>
            <a:off x="935209" y="2186151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1. Vorpositionieren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0D4360-3A06-936B-CD42-84CF060936F8}"/>
              </a:ext>
            </a:extLst>
          </p:cNvPr>
          <p:cNvSpPr txBox="1"/>
          <p:nvPr/>
        </p:nvSpPr>
        <p:spPr>
          <a:xfrm>
            <a:off x="4741412" y="2186151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2. Einfahren</a:t>
            </a:r>
          </a:p>
        </p:txBody>
      </p:sp>
      <p:grpSp>
        <p:nvGrpSpPr>
          <p:cNvPr id="1032" name="Gruppieren 1031">
            <a:extLst>
              <a:ext uri="{FF2B5EF4-FFF2-40B4-BE49-F238E27FC236}">
                <a16:creationId xmlns:a16="http://schemas.microsoft.com/office/drawing/2014/main" id="{3C793D89-F0A8-A13C-83B6-EA785953CF02}"/>
              </a:ext>
            </a:extLst>
          </p:cNvPr>
          <p:cNvGrpSpPr/>
          <p:nvPr/>
        </p:nvGrpSpPr>
        <p:grpSpPr>
          <a:xfrm>
            <a:off x="5933841" y="3212291"/>
            <a:ext cx="975453" cy="1088333"/>
            <a:chOff x="5740894" y="3136790"/>
            <a:chExt cx="975453" cy="1088333"/>
          </a:xfrm>
        </p:grpSpPr>
        <p:cxnSp>
          <p:nvCxnSpPr>
            <p:cNvPr id="1037" name="Gerade Verbindung mit Pfeil 1036">
              <a:extLst>
                <a:ext uri="{FF2B5EF4-FFF2-40B4-BE49-F238E27FC236}">
                  <a16:creationId xmlns:a16="http://schemas.microsoft.com/office/drawing/2014/main" id="{9B7E36F2-D843-B7A8-FED1-2B8C55C22303}"/>
                </a:ext>
              </a:extLst>
            </p:cNvPr>
            <p:cNvCxnSpPr>
              <a:cxnSpLocks/>
            </p:cNvCxnSpPr>
            <p:nvPr/>
          </p:nvCxnSpPr>
          <p:spPr>
            <a:xfrm>
              <a:off x="5830894" y="3403833"/>
              <a:ext cx="0" cy="648000"/>
            </a:xfrm>
            <a:prstGeom prst="straightConnector1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8" name="Ellipse 1037">
              <a:extLst>
                <a:ext uri="{FF2B5EF4-FFF2-40B4-BE49-F238E27FC236}">
                  <a16:creationId xmlns:a16="http://schemas.microsoft.com/office/drawing/2014/main" id="{2F0E54C2-37C1-4E20-8746-1262CA52C2D1}"/>
                </a:ext>
              </a:extLst>
            </p:cNvPr>
            <p:cNvSpPr/>
            <p:nvPr/>
          </p:nvSpPr>
          <p:spPr>
            <a:xfrm>
              <a:off x="5740894" y="4045123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46E09F24-AC8D-C0CA-90EB-5424FA30B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347" y="3136790"/>
              <a:ext cx="792000" cy="144000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A4B39C9-C3B5-93A8-D825-DE1DB6D7ECDC}"/>
                </a:ext>
              </a:extLst>
            </p:cNvPr>
            <p:cNvSpPr/>
            <p:nvPr/>
          </p:nvSpPr>
          <p:spPr>
            <a:xfrm rot="187484">
              <a:off x="5740894" y="3213563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EBA7E2A-3AAB-D88E-5621-CEEC4E8B8131}"/>
                </a:ext>
              </a:extLst>
            </p:cNvPr>
            <p:cNvSpPr/>
            <p:nvPr/>
          </p:nvSpPr>
          <p:spPr>
            <a:xfrm>
              <a:off x="5740894" y="4040531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21137062-40EF-C14C-4D8B-2156768D5AC7}"/>
              </a:ext>
            </a:extLst>
          </p:cNvPr>
          <p:cNvSpPr txBox="1"/>
          <p:nvPr/>
        </p:nvSpPr>
        <p:spPr>
          <a:xfrm>
            <a:off x="8819541" y="2188000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3. Ausfahren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dirty="0">
                <a:solidFill>
                  <a:srgbClr val="002060"/>
                </a:solidFill>
                <a:latin typeface="Fago Pro" panose="02000506040000020004" pitchFamily="50" charset="0"/>
              </a:rPr>
              <a:t>(verriegeln)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033" name="Gruppieren 1032">
            <a:extLst>
              <a:ext uri="{FF2B5EF4-FFF2-40B4-BE49-F238E27FC236}">
                <a16:creationId xmlns:a16="http://schemas.microsoft.com/office/drawing/2014/main" id="{64DD4932-69AA-8F8C-4844-D8C1411E5634}"/>
              </a:ext>
            </a:extLst>
          </p:cNvPr>
          <p:cNvGrpSpPr/>
          <p:nvPr/>
        </p:nvGrpSpPr>
        <p:grpSpPr>
          <a:xfrm>
            <a:off x="9473038" y="3177720"/>
            <a:ext cx="1709143" cy="1189870"/>
            <a:chOff x="8619730" y="3136791"/>
            <a:chExt cx="1709143" cy="1189870"/>
          </a:xfrm>
        </p:grpSpPr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C919B93A-692E-FA78-52C5-EDDD5920C037}"/>
                </a:ext>
              </a:extLst>
            </p:cNvPr>
            <p:cNvCxnSpPr>
              <a:cxnSpLocks/>
              <a:stCxn id="1024" idx="2"/>
            </p:cNvCxnSpPr>
            <p:nvPr/>
          </p:nvCxnSpPr>
          <p:spPr>
            <a:xfrm flipH="1">
              <a:off x="8802322" y="4130532"/>
              <a:ext cx="551098" cy="90000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BCC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B60FE3C-04E7-5430-7AC5-E254A95A69A1}"/>
                </a:ext>
              </a:extLst>
            </p:cNvPr>
            <p:cNvSpPr/>
            <p:nvPr/>
          </p:nvSpPr>
          <p:spPr>
            <a:xfrm>
              <a:off x="8619730" y="4146661"/>
              <a:ext cx="180000" cy="180000"/>
            </a:xfrm>
            <a:prstGeom prst="ellipse">
              <a:avLst/>
            </a:prstGeom>
            <a:solidFill>
              <a:srgbClr val="BCCF00"/>
            </a:solidFill>
            <a:ln>
              <a:solidFill>
                <a:srgbClr val="BCC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3</a:t>
              </a:r>
              <a:endParaRPr lang="de-DE" dirty="0"/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F8C52D08-AEC4-F1B9-4B0E-FFD1D76E458A}"/>
                </a:ext>
              </a:extLst>
            </p:cNvPr>
            <p:cNvCxnSpPr>
              <a:cxnSpLocks/>
            </p:cNvCxnSpPr>
            <p:nvPr/>
          </p:nvCxnSpPr>
          <p:spPr>
            <a:xfrm>
              <a:off x="9443420" y="3403834"/>
              <a:ext cx="0" cy="648000"/>
            </a:xfrm>
            <a:prstGeom prst="straightConnector1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501C35A-B3B8-E52B-A50B-DD3105CD6CA9}"/>
                </a:ext>
              </a:extLst>
            </p:cNvPr>
            <p:cNvSpPr/>
            <p:nvPr/>
          </p:nvSpPr>
          <p:spPr>
            <a:xfrm>
              <a:off x="9353420" y="4045124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21EFB8D3-A4F1-064C-A75E-B6AB8B4FB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6873" y="3136791"/>
              <a:ext cx="792000" cy="144000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2A18095-A3FD-B041-B9F9-56A69CECA39E}"/>
                </a:ext>
              </a:extLst>
            </p:cNvPr>
            <p:cNvSpPr/>
            <p:nvPr/>
          </p:nvSpPr>
          <p:spPr>
            <a:xfrm rot="187484">
              <a:off x="9353420" y="3213564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</a:p>
          </p:txBody>
        </p:sp>
        <p:sp>
          <p:nvSpPr>
            <p:cNvPr id="1024" name="Ellipse 1023">
              <a:extLst>
                <a:ext uri="{FF2B5EF4-FFF2-40B4-BE49-F238E27FC236}">
                  <a16:creationId xmlns:a16="http://schemas.microsoft.com/office/drawing/2014/main" id="{AF33839F-7996-9A87-F255-00C19C0DFBD2}"/>
                </a:ext>
              </a:extLst>
            </p:cNvPr>
            <p:cNvSpPr/>
            <p:nvPr/>
          </p:nvSpPr>
          <p:spPr>
            <a:xfrm>
              <a:off x="9353420" y="4040532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43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A669856-3135-5A18-4CF0-DD4359A4F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08" y="2955183"/>
            <a:ext cx="8753182" cy="21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Ablagestation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58EF418-D075-BEB2-12F7-07DF0D98CA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Unterschied Baugrößen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3D2926-3FEB-20E6-E86A-D38D0D346E5F}"/>
              </a:ext>
            </a:extLst>
          </p:cNvPr>
          <p:cNvSpPr txBox="1"/>
          <p:nvPr/>
        </p:nvSpPr>
        <p:spPr>
          <a:xfrm>
            <a:off x="1719409" y="5225736"/>
            <a:ext cx="3568735" cy="621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BSWS-SR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50 - 100</a:t>
            </a:r>
            <a:endParaRPr lang="de-DE" sz="2200" b="1" dirty="0">
              <a:solidFill>
                <a:srgbClr val="009EE0"/>
              </a:solidFill>
              <a:latin typeface="Fago Pro" panose="02000506040000020004" pitchFamily="50" charset="0"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Ablagestation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CDA036-19F0-FC1C-CC28-9CBEFBEC4D37}"/>
              </a:ext>
            </a:extLst>
          </p:cNvPr>
          <p:cNvSpPr txBox="1"/>
          <p:nvPr/>
        </p:nvSpPr>
        <p:spPr>
          <a:xfrm>
            <a:off x="6095999" y="5274992"/>
            <a:ext cx="3568735" cy="621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BSWS-SR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125 - 300</a:t>
            </a:r>
            <a:endParaRPr lang="de-DE" sz="2200" b="1" dirty="0">
              <a:solidFill>
                <a:srgbClr val="009EE0"/>
              </a:solidFill>
              <a:latin typeface="Fago Pro" panose="02000506040000020004" pitchFamily="50" charset="0"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Ablagestation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41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Anwesenheitskontrolle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Automatisches Backenschnellwechselsystem – BSWS-R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Induktive Abfrage zur Anwesenheitsüberwachung der Basis in der Ablagestation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Zur Abfrage der Anwesenheit der Basis BSWS-BR in der Ablagestation BSWS-SR, kann diese mit einem induktiven Näherungsschalter versehen werden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575946-5B57-B906-6B51-98175B661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01" y="3526113"/>
            <a:ext cx="2539172" cy="3060000"/>
          </a:xfrm>
          <a:prstGeom prst="rect">
            <a:avLst/>
          </a:prstGeom>
        </p:spPr>
      </p:pic>
      <p:pic>
        <p:nvPicPr>
          <p:cNvPr id="10" name="Grafik 9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6A9E1243-8583-4F1A-C05B-8B93D0D3F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79" y="3526113"/>
            <a:ext cx="181616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58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523.pptx  -  Schreibgeschützt" id="{13DB6CC8-2E06-4B6A-848C-D4E8B5683357}" vid="{CD8ABD45-83A6-429C-A7AF-199571259CA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Schunk_PPT-Vorlage_Hand_in_Hand_DE_0523</Template>
  <TotalTime>0</TotalTime>
  <Words>386</Words>
  <Application>Microsoft Office PowerPoint</Application>
  <PresentationFormat>Breitbild</PresentationFormat>
  <Paragraphs>132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Wingdings</vt:lpstr>
      <vt:lpstr>Courier New</vt:lpstr>
      <vt:lpstr>Calibri</vt:lpstr>
      <vt:lpstr>Symbol</vt:lpstr>
      <vt:lpstr>Fago Pro</vt:lpstr>
      <vt:lpstr>Arial</vt:lpstr>
      <vt:lpstr>Office</vt:lpstr>
      <vt:lpstr>Automatisches Backen-schnellwechsel-system  </vt:lpstr>
      <vt:lpstr>Die BSWS-Familie</vt:lpstr>
      <vt:lpstr>Aufbau</vt:lpstr>
      <vt:lpstr>BSWS-R, 9 Baugrößen</vt:lpstr>
      <vt:lpstr>Funktionsbeschreibung</vt:lpstr>
      <vt:lpstr>Funktionsbeschreibung</vt:lpstr>
      <vt:lpstr>Funktionsbeschreibung</vt:lpstr>
      <vt:lpstr>Ablagestation</vt:lpstr>
      <vt:lpstr>Anwesenheitskontrolle</vt:lpstr>
      <vt:lpstr>Codierung</vt:lpstr>
      <vt:lpstr>Vorteile – Ihr Nutzen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Achauer, Simon</dc:creator>
  <cp:lastModifiedBy>Achauer, Simon</cp:lastModifiedBy>
  <cp:revision>21</cp:revision>
  <cp:lastPrinted>2023-08-07T06:57:02Z</cp:lastPrinted>
  <dcterms:created xsi:type="dcterms:W3CDTF">2023-07-27T06:02:42Z</dcterms:created>
  <dcterms:modified xsi:type="dcterms:W3CDTF">2023-08-31T07:20:43Z</dcterms:modified>
</cp:coreProperties>
</file>