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8" r:id="rId2"/>
    <p:sldId id="6044" r:id="rId3"/>
    <p:sldId id="3424" r:id="rId4"/>
    <p:sldId id="3430" r:id="rId5"/>
    <p:sldId id="6045" r:id="rId6"/>
    <p:sldId id="6046" r:id="rId7"/>
    <p:sldId id="6047" r:id="rId8"/>
    <p:sldId id="6048" r:id="rId9"/>
    <p:sldId id="6049" r:id="rId10"/>
    <p:sldId id="6086" r:id="rId11"/>
    <p:sldId id="6064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go Pro" panose="02000506040000020004" pitchFamily="2" charset="0"/>
      <p:regular r:id="rId19"/>
      <p:bold r:id="rId20"/>
      <p:italic r:id="rId21"/>
      <p:bold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microsoft.com/office/2007/relationships/hdphoto" Target="../media/hdphoto3.wdp"/><Relationship Id="rId12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69034"/>
            <a:ext cx="6314555" cy="162077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PPD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rgbClr val="00B0F0"/>
                </a:solidFill>
              </a:rPr>
              <a:t>P</a:t>
            </a:r>
            <a:r>
              <a:rPr lang="de-DE" dirty="0" err="1">
                <a:solidFill>
                  <a:schemeClr val="bg1"/>
                </a:solidFill>
              </a:rPr>
              <a:t>neumatic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P</a:t>
            </a:r>
            <a:r>
              <a:rPr lang="de-DE" dirty="0" err="1">
                <a:solidFill>
                  <a:schemeClr val="bg1"/>
                </a:solidFill>
              </a:rPr>
              <a:t>ositioning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rgbClr val="00B0F0"/>
                </a:solidFill>
              </a:rPr>
              <a:t>D</a:t>
            </a:r>
            <a:r>
              <a:rPr lang="de-DE" dirty="0">
                <a:solidFill>
                  <a:schemeClr val="bg1"/>
                </a:solidFill>
              </a:rPr>
              <a:t>evice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7"/>
            <a:ext cx="4653850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1"/>
                </a:solidFill>
              </a:rPr>
              <a:t>Positioniereinheit für das flexible Ansteuern von pneumatischen Greifern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pic>
        <p:nvPicPr>
          <p:cNvPr id="6" name="Grafik 5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5D99D0F4-534B-BBF8-F88E-462EB2B1D3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314" y="2261114"/>
            <a:ext cx="4293684" cy="31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ABD54-875A-4453-B157-A1520DAC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Zuordnung Greifer/PPD/Sensor</a:t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80C89A-B07F-474E-87EE-B2F9AE28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D3B50E5-6317-01B8-FD4B-F2381D4D6A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8BAA64E6-C7B7-705F-72E4-2448FF6A3085}"/>
              </a:ext>
            </a:extLst>
          </p:cNvPr>
          <p:cNvGraphicFramePr>
            <a:graphicFrameLocks noGrp="1"/>
          </p:cNvGraphicFramePr>
          <p:nvPr/>
        </p:nvGraphicFramePr>
        <p:xfrm>
          <a:off x="682430" y="1505155"/>
          <a:ext cx="951269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73">
                  <a:extLst>
                    <a:ext uri="{9D8B030D-6E8A-4147-A177-3AD203B41FA5}">
                      <a16:colId xmlns:a16="http://schemas.microsoft.com/office/drawing/2014/main" val="2994463389"/>
                    </a:ext>
                  </a:extLst>
                </a:gridCol>
                <a:gridCol w="2378173">
                  <a:extLst>
                    <a:ext uri="{9D8B030D-6E8A-4147-A177-3AD203B41FA5}">
                      <a16:colId xmlns:a16="http://schemas.microsoft.com/office/drawing/2014/main" val="30703861"/>
                    </a:ext>
                  </a:extLst>
                </a:gridCol>
                <a:gridCol w="2378173">
                  <a:extLst>
                    <a:ext uri="{9D8B030D-6E8A-4147-A177-3AD203B41FA5}">
                      <a16:colId xmlns:a16="http://schemas.microsoft.com/office/drawing/2014/main" val="2181486333"/>
                    </a:ext>
                  </a:extLst>
                </a:gridCol>
                <a:gridCol w="2378173">
                  <a:extLst>
                    <a:ext uri="{9D8B030D-6E8A-4147-A177-3AD203B41FA5}">
                      <a16:colId xmlns:a16="http://schemas.microsoft.com/office/drawing/2014/main" val="33987441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Greifer/Baugröße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PPD 10-IOL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PPD 20-IOL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PPD 40-IOL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6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PGL-plus-P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10, 13, 16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20, 25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1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PGN-plus-P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50, 64, 80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100, 125, 160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0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JGP-P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50, 64, 80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100, 125, 160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989531"/>
                  </a:ext>
                </a:extLst>
              </a:tr>
              <a:tr h="336345">
                <a:tc>
                  <a:txBody>
                    <a:bodyPr/>
                    <a:lstStyle/>
                    <a:p>
                      <a:r>
                        <a:rPr lang="de-DE" dirty="0"/>
                        <a:t>DPG-plus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64, 80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100-160</a:t>
                      </a:r>
                      <a:endParaRPr lang="de-DE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31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PZN-plus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64, 80, 100, 125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161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JGZ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64, 80, 100, 125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3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DPZ-plus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64, 80, 100, 125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PZH-plus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20*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30, 50, 75*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59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25*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32, 40, 50, 63*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22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PLG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20, 30**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50, 75, 120**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432762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2D931071-BD11-7E29-A00B-78ED75EDB4EA}"/>
              </a:ext>
            </a:extLst>
          </p:cNvPr>
          <p:cNvSpPr txBox="1"/>
          <p:nvPr/>
        </p:nvSpPr>
        <p:spPr>
          <a:xfrm>
            <a:off x="682430" y="5839363"/>
            <a:ext cx="3916603" cy="5565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7030A0"/>
                </a:solidFill>
              </a:rPr>
              <a:t>* = externe Positionssensorik erforderlich, Standard Anbausätze für BALLUFF BIP in Vorbereitung 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** = </a:t>
            </a:r>
            <a:r>
              <a:rPr lang="de-DE" sz="1600" dirty="0">
                <a:solidFill>
                  <a:schemeClr val="accent6">
                    <a:lumMod val="50000"/>
                  </a:schemeClr>
                </a:solidFill>
              </a:rPr>
              <a:t>externe Positionssensorik erforderlich, in Vorbereitung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9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3B2B2-8A59-701B-1B3B-3395FB0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Anwendungsbeispiel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3E66C3-7B29-92DC-ACB7-62CC499ED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BF0A208-FA00-9ABB-CB8F-58175AC25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D803253F-ED30-228F-7BE5-BCAF6CA0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3" y="1742632"/>
            <a:ext cx="3495677" cy="46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B94A861-CE16-B380-A304-4BE0C1F1B09A}"/>
              </a:ext>
            </a:extLst>
          </p:cNvPr>
          <p:cNvSpPr txBox="1">
            <a:spLocks/>
          </p:cNvSpPr>
          <p:nvPr/>
        </p:nvSpPr>
        <p:spPr>
          <a:xfrm>
            <a:off x="658814" y="2114550"/>
            <a:ext cx="4760910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chemeClr val="bg2"/>
                </a:solidFill>
              </a:rPr>
              <a:t>Handling von Stangen/Rohren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Greiferfinger</a:t>
            </a:r>
            <a:r>
              <a:rPr lang="de-DE" dirty="0"/>
              <a:t> müssen vorpositioniert werden, um die Teile aus der Ablagestation entnehmen zu können ohne Kollision zu verursachen</a:t>
            </a:r>
          </a:p>
        </p:txBody>
      </p:sp>
    </p:spTree>
    <p:extLst>
      <p:ext uri="{BB962C8B-B14F-4D97-AF65-F5344CB8AC3E}">
        <p14:creationId xmlns:p14="http://schemas.microsoft.com/office/powerpoint/2010/main" val="500283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5A9ADAC7-5D3A-53C5-4579-E188798ED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95" y="1812574"/>
            <a:ext cx="6558180" cy="48594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A62849-CAD8-3CBD-4C51-D30BAA0A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Positioniereinheit für das flexible Ansteuern von pneumatischen Greifern</a:t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DAA995-7944-C782-010B-BAE224956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4E1D78-5A8C-CDAC-2E7D-3B1FBD530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8AE487-CA23-5389-3A57-E37D3DCB52EF}"/>
              </a:ext>
            </a:extLst>
          </p:cNvPr>
          <p:cNvSpPr txBox="1"/>
          <p:nvPr/>
        </p:nvSpPr>
        <p:spPr>
          <a:xfrm>
            <a:off x="6644023" y="2332164"/>
            <a:ext cx="437047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Ermöglicht </a:t>
            </a:r>
            <a:r>
              <a:rPr lang="de-DE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Taktzeitoptimierung</a:t>
            </a: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oder </a:t>
            </a:r>
            <a:r>
              <a:rPr lang="de-DE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Kollisionsvermeidung</a:t>
            </a: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durch Vorpositionieren der Greiferfinger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153175-C1CA-B3DC-C791-6E64F68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26" y="2762139"/>
            <a:ext cx="400050" cy="4000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2A91FFD-0708-EF91-EDE1-6C7538DF31CA}"/>
              </a:ext>
            </a:extLst>
          </p:cNvPr>
          <p:cNvSpPr txBox="1"/>
          <p:nvPr/>
        </p:nvSpPr>
        <p:spPr>
          <a:xfrm>
            <a:off x="1632551" y="3739250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rgbClr val="003D6A"/>
                </a:solidFill>
                <a:latin typeface="Fago Pro" panose="02000506040000020004" pitchFamily="50" charset="0"/>
              </a:rPr>
              <a:t>Greifkrafteinstellbarkeit durch Anpassung des Ausgangsdruckes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C84F69-65EF-D84D-1BEF-09D9DA7A5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26" y="4169225"/>
            <a:ext cx="400050" cy="4000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90BA1C-0B6D-7382-2DAA-633AB6978CD6}"/>
              </a:ext>
            </a:extLst>
          </p:cNvPr>
          <p:cNvSpPr txBox="1"/>
          <p:nvPr/>
        </p:nvSpPr>
        <p:spPr>
          <a:xfrm>
            <a:off x="1632551" y="5188679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Einstellbarkeit der </a:t>
            </a:r>
            <a:r>
              <a:rPr kumimoji="0" lang="de-DE" sz="22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Greiferbacken</a:t>
            </a: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-Geschwindigkeit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F2638BA-8477-CA5E-E505-35060E91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26" y="5618654"/>
            <a:ext cx="400050" cy="40005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F274325-CD06-2BC5-8DBE-35CF5EF5593F}"/>
              </a:ext>
            </a:extLst>
          </p:cNvPr>
          <p:cNvSpPr txBox="1"/>
          <p:nvPr/>
        </p:nvSpPr>
        <p:spPr>
          <a:xfrm>
            <a:off x="1632551" y="2332164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Freies Positionieren eines pneumatischen Greifers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4838058-8326-6AA1-5719-8400F52AA478}"/>
              </a:ext>
            </a:extLst>
          </p:cNvPr>
          <p:cNvCxnSpPr>
            <a:cxnSpLocks/>
          </p:cNvCxnSpPr>
          <p:nvPr/>
        </p:nvCxnSpPr>
        <p:spPr>
          <a:xfrm flipV="1">
            <a:off x="5854753" y="2958338"/>
            <a:ext cx="558800" cy="76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2761EB56-7985-F57A-B711-4488ECE181E1}"/>
              </a:ext>
            </a:extLst>
          </p:cNvPr>
          <p:cNvSpPr txBox="1"/>
          <p:nvPr/>
        </p:nvSpPr>
        <p:spPr>
          <a:xfrm>
            <a:off x="6644023" y="3739250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Zum Greifen </a:t>
            </a:r>
            <a:r>
              <a:rPr lang="de-DE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unterschiedlich empfindlicher Werkstücke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FCBDB8C-B46A-C903-765D-58B04533FC9A}"/>
              </a:ext>
            </a:extLst>
          </p:cNvPr>
          <p:cNvCxnSpPr>
            <a:cxnSpLocks/>
          </p:cNvCxnSpPr>
          <p:nvPr/>
        </p:nvCxnSpPr>
        <p:spPr>
          <a:xfrm flipV="1">
            <a:off x="5854753" y="4365424"/>
            <a:ext cx="558800" cy="76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D1E86CC0-EB53-3E06-5063-654C4A5B1DFC}"/>
              </a:ext>
            </a:extLst>
          </p:cNvPr>
          <p:cNvSpPr txBox="1"/>
          <p:nvPr/>
        </p:nvSpPr>
        <p:spPr>
          <a:xfrm>
            <a:off x="6644023" y="5188679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Für </a:t>
            </a:r>
            <a:r>
              <a:rPr lang="de-DE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werkstückschonendes Greifen </a:t>
            </a: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durch die Reduktion des Greifimpulses</a:t>
            </a:r>
            <a:endParaRPr lang="de-DE" sz="2200" b="1" dirty="0">
              <a:solidFill>
                <a:srgbClr val="BCCF00"/>
              </a:solidFill>
              <a:latin typeface="Fago Pro" panose="02000506040000020004" pitchFamily="50" charset="0"/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1ED50586-5C58-E109-8E14-2BA1E986CD67}"/>
              </a:ext>
            </a:extLst>
          </p:cNvPr>
          <p:cNvCxnSpPr>
            <a:cxnSpLocks/>
          </p:cNvCxnSpPr>
          <p:nvPr/>
        </p:nvCxnSpPr>
        <p:spPr>
          <a:xfrm flipV="1">
            <a:off x="5854753" y="5814853"/>
            <a:ext cx="558800" cy="76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73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DC8B4-18E8-49AE-7C30-6B25609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Funktionsbeschreibung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983E84-E53C-7371-5D15-D2A61F9B0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8A6D3-3494-700E-D590-9B403D3BA9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9DE370-AC40-0580-F9BE-368031D42F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32635"/>
            <a:ext cx="5836024" cy="3025483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/>
              <a:t>Die Pneumatische Positioniereinheit ist ein Zubehör für pneumatische Greifer. Zusammen mit einem Positionssensor können neben den Endlagen (Greifer auf und Greifer zu)  </a:t>
            </a:r>
            <a:r>
              <a:rPr lang="de-DE" sz="2000" b="1" dirty="0">
                <a:solidFill>
                  <a:srgbClr val="BCCF00"/>
                </a:solidFill>
              </a:rPr>
              <a:t>beliebige Positionen der Greiferfinger</a:t>
            </a:r>
            <a:r>
              <a:rPr lang="de-DE" sz="2000" b="1" dirty="0"/>
              <a:t> </a:t>
            </a:r>
            <a:r>
              <a:rPr lang="de-DE" sz="2000" dirty="0"/>
              <a:t>angefahren werden.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Vier integrierte Hochgeschwindigkeits-2/2 Ventile sorgen zusammen mit der integrierten Elektronik für einen </a:t>
            </a:r>
            <a:r>
              <a:rPr lang="de-DE" sz="2000" b="1" dirty="0">
                <a:solidFill>
                  <a:srgbClr val="B9CD00"/>
                </a:solidFill>
              </a:rPr>
              <a:t>geschlossenen Regelkreis</a:t>
            </a:r>
            <a:r>
              <a:rPr lang="de-DE" sz="2000" dirty="0"/>
              <a:t>.</a:t>
            </a:r>
          </a:p>
          <a:p>
            <a:endParaRPr lang="de-DE" sz="2000" dirty="0"/>
          </a:p>
        </p:txBody>
      </p:sp>
      <p:pic>
        <p:nvPicPr>
          <p:cNvPr id="7" name="Grafik 6" descr="Ein Bild, das Kabel, Stromversorgung enthält.&#10;&#10;Automatisch generierte Beschreibung">
            <a:extLst>
              <a:ext uri="{FF2B5EF4-FFF2-40B4-BE49-F238E27FC236}">
                <a16:creationId xmlns:a16="http://schemas.microsoft.com/office/drawing/2014/main" id="{BD57DDCA-CCD5-C709-2D74-136A05E5E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1687069"/>
            <a:ext cx="4987601" cy="34590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0207361-D7E7-849A-467A-B8C7294DE648}"/>
              </a:ext>
            </a:extLst>
          </p:cNvPr>
          <p:cNvSpPr txBox="1"/>
          <p:nvPr/>
        </p:nvSpPr>
        <p:spPr>
          <a:xfrm>
            <a:off x="658814" y="5249230"/>
            <a:ext cx="4987601" cy="91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de-DE" sz="1800" dirty="0">
                <a:solidFill>
                  <a:srgbClr val="003D6A"/>
                </a:solidFill>
              </a:rPr>
              <a:t>Pneumatische Positioniereinheit </a:t>
            </a:r>
            <a:r>
              <a:rPr lang="de-DE" sz="1800" b="1" dirty="0">
                <a:solidFill>
                  <a:srgbClr val="00B0F0"/>
                </a:solidFill>
              </a:rPr>
              <a:t>PPD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de-DE" sz="1800" dirty="0">
                <a:solidFill>
                  <a:srgbClr val="003D6A"/>
                </a:solidFill>
              </a:rPr>
              <a:t>Pneumatischer Standard </a:t>
            </a:r>
            <a:r>
              <a:rPr lang="de-DE" sz="1800" b="1" dirty="0">
                <a:solidFill>
                  <a:srgbClr val="00B0F0"/>
                </a:solidFill>
              </a:rPr>
              <a:t>Greifer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Positionssensor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Grafik 9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584C112-0C1D-9F9F-6087-B5B1B25E2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051" y="3079124"/>
            <a:ext cx="1027111" cy="3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5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267DF-846D-215F-E69D-B7562B1F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Beispielvideo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D55C5-72EC-36A1-8BD5-AE6CFCA5E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82CBB8-9250-1F00-B15A-1A4B3C87C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6" name="20230331_PGN-plus-P_200-1-AS_mit_MMS22-IOL">
            <a:hlinkClick r:id="" action="ppaction://media"/>
            <a:extLst>
              <a:ext uri="{FF2B5EF4-FFF2-40B4-BE49-F238E27FC236}">
                <a16:creationId xmlns:a16="http://schemas.microsoft.com/office/drawing/2014/main" id="{C3978BF8-D8CC-76C5-39A3-68EF6AB64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7917" b="25416"/>
          <a:stretch>
            <a:fillRect/>
          </a:stretch>
        </p:blipFill>
        <p:spPr>
          <a:xfrm>
            <a:off x="8031927" y="2332527"/>
            <a:ext cx="3037500" cy="3600000"/>
          </a:xfrm>
          <a:prstGeom prst="rect">
            <a:avLst/>
          </a:prstGeom>
        </p:spPr>
      </p:pic>
      <p:pic>
        <p:nvPicPr>
          <p:cNvPr id="8" name="20230208_CoLab_FPU_PHL32-80_TURCK">
            <a:hlinkClick r:id="" action="ppaction://media"/>
            <a:extLst>
              <a:ext uri="{FF2B5EF4-FFF2-40B4-BE49-F238E27FC236}">
                <a16:creationId xmlns:a16="http://schemas.microsoft.com/office/drawing/2014/main" id="{7E4F5D31-7C83-7CFC-6148-F8E613B328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814" y="2332527"/>
            <a:ext cx="6400000" cy="360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EF674CE-2FD0-D7D9-15BD-0CFAB40AD5C1}"/>
              </a:ext>
            </a:extLst>
          </p:cNvPr>
          <p:cNvSpPr txBox="1"/>
          <p:nvPr/>
        </p:nvSpPr>
        <p:spPr>
          <a:xfrm>
            <a:off x="7792206" y="1687069"/>
            <a:ext cx="3516941" cy="6436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PGN-plus-P 200-1-AS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mit MMS 22-IOL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9F7D5C-B099-6093-5CDF-8038E593214E}"/>
              </a:ext>
            </a:extLst>
          </p:cNvPr>
          <p:cNvSpPr txBox="1"/>
          <p:nvPr/>
        </p:nvSpPr>
        <p:spPr>
          <a:xfrm>
            <a:off x="2121856" y="1687069"/>
            <a:ext cx="3473915" cy="6436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PHL 32-080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mit BALLUFF BIP</a:t>
            </a:r>
          </a:p>
        </p:txBody>
      </p:sp>
    </p:spTree>
    <p:extLst>
      <p:ext uri="{BB962C8B-B14F-4D97-AF65-F5344CB8AC3E}">
        <p14:creationId xmlns:p14="http://schemas.microsoft.com/office/powerpoint/2010/main" val="15225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3B2B2-8A59-701B-1B3B-3395FB0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Einsatzgebiet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3E66C3-7B29-92DC-ACB7-62CC499ED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AFEA58-2A3B-8325-D1E4-562E22F46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840182"/>
            <a:ext cx="10421563" cy="415925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 PPD ermöglicht </a:t>
            </a:r>
            <a:r>
              <a:rPr lang="de-DE" b="1" dirty="0">
                <a:solidFill>
                  <a:srgbClr val="00B0F0"/>
                </a:solidFill>
              </a:rPr>
              <a:t>Flexibilität</a:t>
            </a:r>
            <a:r>
              <a:rPr lang="de-DE" dirty="0"/>
              <a:t> in allen Anwendungen mit pneumatischen Greifern durch </a:t>
            </a:r>
            <a:r>
              <a:rPr lang="de-DE" b="1" dirty="0">
                <a:solidFill>
                  <a:srgbClr val="00B0F0"/>
                </a:solidFill>
              </a:rPr>
              <a:t>freies Positionieren, Greifkraft- und Geschwindigkeitseinstellung</a:t>
            </a:r>
            <a:r>
              <a:rPr lang="de-DE" dirty="0"/>
              <a:t>. </a:t>
            </a:r>
          </a:p>
          <a:p>
            <a:pPr marL="0" indent="0">
              <a:buNone/>
            </a:pPr>
            <a:r>
              <a:rPr lang="de-DE" dirty="0"/>
              <a:t>Durch die abgedichtete Bauweise ist die PPD bestens für den Einsatz im industriellen Umfeld geeignet.</a:t>
            </a:r>
          </a:p>
          <a:p>
            <a:endParaRPr lang="de-DE" dirty="0"/>
          </a:p>
        </p:txBody>
      </p:sp>
      <p:pic>
        <p:nvPicPr>
          <p:cNvPr id="12" name="Grafik 11" descr="Ein Bild, das Kabel, Stromversorgung enthält.&#10;&#10;Automatisch generierte Beschreibung">
            <a:extLst>
              <a:ext uri="{FF2B5EF4-FFF2-40B4-BE49-F238E27FC236}">
                <a16:creationId xmlns:a16="http://schemas.microsoft.com/office/drawing/2014/main" id="{E8A72D5F-950A-73FD-1592-CD1BAF205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665" y="3984765"/>
            <a:ext cx="2667767" cy="1850158"/>
          </a:xfrm>
          <a:prstGeom prst="rect">
            <a:avLst/>
          </a:prstGeom>
        </p:spPr>
      </p:pic>
      <p:pic>
        <p:nvPicPr>
          <p:cNvPr id="13" name="Grafik 12" descr="Ein Bild, das Maschine, Kabel enthält.&#10;&#10;Automatisch generierte Beschreibung">
            <a:extLst>
              <a:ext uri="{FF2B5EF4-FFF2-40B4-BE49-F238E27FC236}">
                <a16:creationId xmlns:a16="http://schemas.microsoft.com/office/drawing/2014/main" id="{EB43D892-BA66-F3DD-30C3-2FD35002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0" y="3481739"/>
            <a:ext cx="3049346" cy="285621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C4C5DC-3C62-BA34-E573-550C1D3037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4" name="Grafik 3" descr="Ein Bild, das Bautechnik, Maschine enthält.&#10;&#10;Automatisch generierte Beschreibung">
            <a:extLst>
              <a:ext uri="{FF2B5EF4-FFF2-40B4-BE49-F238E27FC236}">
                <a16:creationId xmlns:a16="http://schemas.microsoft.com/office/drawing/2014/main" id="{71FCF9B7-3DBB-718D-5184-1D721D15D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2" y="4277524"/>
            <a:ext cx="4580315" cy="12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6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Notwendige Komponenten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D7F7915-3878-9C03-4793-6438879E4E15}"/>
              </a:ext>
            </a:extLst>
          </p:cNvPr>
          <p:cNvGrpSpPr/>
          <p:nvPr/>
        </p:nvGrpSpPr>
        <p:grpSpPr>
          <a:xfrm>
            <a:off x="721553" y="3743090"/>
            <a:ext cx="5275256" cy="1147278"/>
            <a:chOff x="721553" y="3532726"/>
            <a:chExt cx="5275256" cy="114727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3A47E0-6870-E3BB-6494-CC21440E2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113" y="3532726"/>
              <a:ext cx="1814696" cy="114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875C8E8-2A0E-C136-BD56-AA24CCAB72D4}"/>
                </a:ext>
              </a:extLst>
            </p:cNvPr>
            <p:cNvSpPr txBox="1"/>
            <p:nvPr/>
          </p:nvSpPr>
          <p:spPr>
            <a:xfrm>
              <a:off x="1182884" y="3946313"/>
              <a:ext cx="2969231" cy="32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Pneumatischer Greifer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10167303-EC0E-962B-9918-EFD8B27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1553" y="3906340"/>
              <a:ext cx="400050" cy="40005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9AB8FA1-14DF-2609-D16F-3204FFC37185}"/>
              </a:ext>
            </a:extLst>
          </p:cNvPr>
          <p:cNvGrpSpPr/>
          <p:nvPr/>
        </p:nvGrpSpPr>
        <p:grpSpPr>
          <a:xfrm>
            <a:off x="721553" y="5052693"/>
            <a:ext cx="5264523" cy="1316027"/>
            <a:chOff x="721553" y="5048636"/>
            <a:chExt cx="5264523" cy="1316027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158D5FE2-6C4D-6FE8-0546-0C8AA66662EE}"/>
                </a:ext>
              </a:extLst>
            </p:cNvPr>
            <p:cNvGrpSpPr/>
            <p:nvPr/>
          </p:nvGrpSpPr>
          <p:grpSpPr>
            <a:xfrm>
              <a:off x="4192854" y="5048636"/>
              <a:ext cx="1793222" cy="1316027"/>
              <a:chOff x="9416739" y="3276578"/>
              <a:chExt cx="1975384" cy="1508064"/>
            </a:xfrm>
          </p:grpSpPr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ACA8A2A8-2EBA-DCB1-05CA-458C82480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6396" l="0" r="96791">
                            <a14:foregroundMark x1="7754" y1="39189" x2="44385" y2="9009"/>
                            <a14:foregroundMark x1="44385" y1="9009" x2="24332" y2="34685"/>
                            <a14:foregroundMark x1="24332" y1="34685" x2="49733" y2="23874"/>
                            <a14:foregroundMark x1="49733" y1="23874" x2="52406" y2="19820"/>
                            <a14:foregroundMark x1="21925" y1="72973" x2="27273" y2="62162"/>
                            <a14:foregroundMark x1="28075" y1="53604" x2="28342" y2="47748"/>
                            <a14:foregroundMark x1="39037" y1="53153" x2="55080" y2="46396"/>
                            <a14:foregroundMark x1="55080" y1="46396" x2="55348" y2="46396"/>
                            <a14:foregroundMark x1="37968" y1="74324" x2="52941" y2="67117"/>
                            <a14:foregroundMark x1="52941" y1="67117" x2="39305" y2="77928"/>
                            <a14:foregroundMark x1="39305" y1="77928" x2="52674" y2="80180"/>
                            <a14:foregroundMark x1="52674" y1="80180" x2="54011" y2="80180"/>
                            <a14:foregroundMark x1="67647" y1="58559" x2="80481" y2="47297"/>
                            <a14:foregroundMark x1="80481" y1="47297" x2="85561" y2="56757"/>
                            <a14:foregroundMark x1="87166" y1="62162" x2="87166" y2="68919"/>
                            <a14:foregroundMark x1="54011" y1="89640" x2="64706" y2="94595"/>
                            <a14:foregroundMark x1="62299" y1="89640" x2="67112" y2="92342"/>
                            <a14:foregroundMark x1="65508" y1="91441" x2="60695" y2="87838"/>
                            <a14:foregroundMark x1="79947" y1="80180" x2="87701" y2="63063"/>
                            <a14:foregroundMark x1="87166" y1="67117" x2="87166" y2="74324"/>
                            <a14:foregroundMark x1="87166" y1="74324" x2="95187" y2="68018"/>
                            <a14:foregroundMark x1="96791" y1="66216" x2="96791" y2="66216"/>
                            <a14:foregroundMark x1="93316" y1="70721" x2="89305" y2="72072"/>
                            <a14:foregroundMark x1="88770" y1="76577" x2="90107" y2="76577"/>
                            <a14:foregroundMark x1="86898" y1="76577" x2="83690" y2="75225"/>
                            <a14:foregroundMark x1="83690" y1="72523" x2="89572" y2="65766"/>
                            <a14:foregroundMark x1="91444" y1="63964" x2="95989" y2="68018"/>
                            <a14:foregroundMark x1="96524" y1="70721" x2="95455" y2="77477"/>
                            <a14:foregroundMark x1="71658" y1="93243" x2="62299" y2="92342"/>
                            <a14:foregroundMark x1="63636" y1="91441" x2="66578" y2="88739"/>
                            <a14:foregroundMark x1="65241" y1="88288" x2="62032" y2="87838"/>
                            <a14:foregroundMark x1="65775" y1="88288" x2="68449" y2="88288"/>
                            <a14:foregroundMark x1="64439" y1="96396" x2="54278" y2="93243"/>
                            <a14:foregroundMark x1="55615" y1="93243" x2="63636" y2="94144"/>
                            <a14:backgroundMark x1="802" y1="27027" x2="0" y2="27477"/>
                            <a14:backgroundMark x1="24599" y1="0" x2="1070" y2="26577"/>
                            <a14:backgroundMark x1="9626" y1="0" x2="0" y2="7207"/>
                            <a14:backgroundMark x1="5615" y1="0" x2="0" y2="36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77427" y="3704642"/>
                <a:ext cx="1814696" cy="1080000"/>
              </a:xfrm>
              <a:prstGeom prst="rect">
                <a:avLst/>
              </a:prstGeom>
            </p:spPr>
          </p:pic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CC20F3A3-9FEA-875C-9D34-1294C7EB3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656" b="100000" l="0" r="100000">
                            <a14:foregroundMark x1="15966" y1="21311" x2="73950" y2="86885"/>
                            <a14:foregroundMark x1="46218" y1="53279" x2="13445" y2="26230"/>
                            <a14:foregroundMark x1="13445" y1="26230" x2="58824" y2="22951"/>
                            <a14:foregroundMark x1="58824" y1="22951" x2="58824" y2="31967"/>
                            <a14:foregroundMark x1="52101" y1="21311" x2="30252" y2="11475"/>
                            <a14:foregroundMark x1="30252" y1="11475" x2="30252" y2="20492"/>
                            <a14:foregroundMark x1="27731" y1="22131" x2="45378" y2="60656"/>
                            <a14:foregroundMark x1="45378" y1="60656" x2="47059" y2="78689"/>
                            <a14:foregroundMark x1="46218" y1="72951" x2="70588" y2="87705"/>
                            <a14:foregroundMark x1="73109" y1="89344" x2="36975" y2="78689"/>
                            <a14:foregroundMark x1="45378" y1="67213" x2="39496" y2="45082"/>
                            <a14:backgroundMark x1="99160" y1="97541" x2="97479" y2="99180"/>
                            <a14:backgroundMark x1="99160" y1="97541" x2="96639" y2="991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16739" y="3276578"/>
                <a:ext cx="576540" cy="591333"/>
              </a:xfrm>
              <a:prstGeom prst="rect">
                <a:avLst/>
              </a:prstGeom>
            </p:spPr>
          </p:pic>
        </p:grp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4513660-AB3E-7812-FD37-29DAC2E7A69A}"/>
                </a:ext>
              </a:extLst>
            </p:cNvPr>
            <p:cNvSpPr txBox="1"/>
            <p:nvPr/>
          </p:nvSpPr>
          <p:spPr>
            <a:xfrm>
              <a:off x="1182884" y="5546597"/>
              <a:ext cx="2969231" cy="32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Positionssensor</a:t>
              </a:r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F8C7557C-508E-3DA7-7AA1-EA523241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1553" y="5506624"/>
              <a:ext cx="400050" cy="400050"/>
            </a:xfrm>
            <a:prstGeom prst="rect">
              <a:avLst/>
            </a:prstGeom>
          </p:spPr>
        </p:pic>
      </p:grp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1097A7D2-E4DA-C97B-FF12-F3B38CEE1A77}"/>
              </a:ext>
            </a:extLst>
          </p:cNvPr>
          <p:cNvCxnSpPr>
            <a:cxnSpLocks/>
          </p:cNvCxnSpPr>
          <p:nvPr/>
        </p:nvCxnSpPr>
        <p:spPr>
          <a:xfrm>
            <a:off x="6291232" y="4316729"/>
            <a:ext cx="36000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FFF03C0-FBBF-6E34-05C1-C6BF816618D9}"/>
              </a:ext>
            </a:extLst>
          </p:cNvPr>
          <p:cNvGrpSpPr/>
          <p:nvPr/>
        </p:nvGrpSpPr>
        <p:grpSpPr>
          <a:xfrm>
            <a:off x="721553" y="2506063"/>
            <a:ext cx="5096670" cy="1080000"/>
            <a:chOff x="721553" y="2102648"/>
            <a:chExt cx="5096670" cy="1080000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1F02461D-896F-73DA-7429-91991926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1553" y="2442623"/>
              <a:ext cx="400050" cy="400050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4CBDB88-B63C-F77B-410B-6C3FFEF230B1}"/>
                </a:ext>
              </a:extLst>
            </p:cNvPr>
            <p:cNvSpPr txBox="1"/>
            <p:nvPr/>
          </p:nvSpPr>
          <p:spPr>
            <a:xfrm>
              <a:off x="1216841" y="2482596"/>
              <a:ext cx="2901316" cy="32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dirty="0">
                  <a:solidFill>
                    <a:srgbClr val="003D6A"/>
                  </a:solidFill>
                  <a:latin typeface="Fago Pro" panose="02000506040000020004" pitchFamily="50" charset="0"/>
                </a:rPr>
                <a:t>PPD</a:t>
              </a:r>
            </a:p>
          </p:txBody>
        </p:sp>
        <p:pic>
          <p:nvPicPr>
            <p:cNvPr id="5" name="Grafik 4" descr="Ein Bild, das Text, Design enthält.&#10;&#10;Automatisch generierte Beschreibung">
              <a:extLst>
                <a:ext uri="{FF2B5EF4-FFF2-40B4-BE49-F238E27FC236}">
                  <a16:creationId xmlns:a16="http://schemas.microsoft.com/office/drawing/2014/main" id="{CE5E1354-DEE4-0065-9DB1-DEF4B8D9D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699" y="2102648"/>
              <a:ext cx="1457524" cy="1080000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442BB41-2F6F-15DE-8AC2-2DE61200E99E}"/>
              </a:ext>
            </a:extLst>
          </p:cNvPr>
          <p:cNvSpPr txBox="1"/>
          <p:nvPr/>
        </p:nvSpPr>
        <p:spPr>
          <a:xfrm>
            <a:off x="658813" y="1826195"/>
            <a:ext cx="10100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Es braucht </a:t>
            </a:r>
            <a:r>
              <a:rPr lang="de-DE" sz="2200" b="1" dirty="0">
                <a:solidFill>
                  <a:schemeClr val="bg2"/>
                </a:solidFill>
                <a:latin typeface="Fago Pro" panose="02000506040000020004" pitchFamily="50" charset="0"/>
              </a:rPr>
              <a:t>3 Dinge</a:t>
            </a: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 um einen pneumatischen Greifer positionierbar zu machen: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70379C48-AE95-ABE4-C774-63D8291F0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7" name="Grafik 6" descr="Ein Bild, das Bautechnik, Maschine enthält.&#10;&#10;Automatisch generierte Beschreibung">
            <a:extLst>
              <a:ext uri="{FF2B5EF4-FFF2-40B4-BE49-F238E27FC236}">
                <a16:creationId xmlns:a16="http://schemas.microsoft.com/office/drawing/2014/main" id="{74376347-E93C-A351-53FB-492AC500D1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727" y="3624603"/>
            <a:ext cx="5013534" cy="1384253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E3589F8-1750-02D6-2264-B063C9486BE0}"/>
              </a:ext>
            </a:extLst>
          </p:cNvPr>
          <p:cNvCxnSpPr>
            <a:cxnSpLocks/>
          </p:cNvCxnSpPr>
          <p:nvPr/>
        </p:nvCxnSpPr>
        <p:spPr>
          <a:xfrm flipV="1">
            <a:off x="6275596" y="5620706"/>
            <a:ext cx="360000" cy="180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5E6B4FF-9F70-75B9-3E06-88F04A742839}"/>
              </a:ext>
            </a:extLst>
          </p:cNvPr>
          <p:cNvCxnSpPr>
            <a:cxnSpLocks/>
          </p:cNvCxnSpPr>
          <p:nvPr/>
        </p:nvCxnSpPr>
        <p:spPr>
          <a:xfrm>
            <a:off x="6293526" y="3044123"/>
            <a:ext cx="360000" cy="180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0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2F0AB8-2A4A-6C28-76FE-21059343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 Baugröße - 3 Varianten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8788A928-AC6F-50FE-18F1-4CA04186E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graphicFrame>
        <p:nvGraphicFramePr>
          <p:cNvPr id="13" name="Tabelle 8">
            <a:extLst>
              <a:ext uri="{FF2B5EF4-FFF2-40B4-BE49-F238E27FC236}">
                <a16:creationId xmlns:a16="http://schemas.microsoft.com/office/drawing/2014/main" id="{1872EAFE-565E-EDE6-5839-FF80076A4235}"/>
              </a:ext>
            </a:extLst>
          </p:cNvPr>
          <p:cNvGraphicFramePr>
            <a:graphicFrameLocks noGrp="1"/>
          </p:cNvGraphicFramePr>
          <p:nvPr/>
        </p:nvGraphicFramePr>
        <p:xfrm>
          <a:off x="922787" y="3815917"/>
          <a:ext cx="6649961" cy="249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982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274993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274993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274993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</a:tblGrid>
              <a:tr h="56503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Fago Pro" panose="02000506040000020004" pitchFamily="50" charset="0"/>
                        </a:rPr>
                        <a:t>Bezeichnung</a:t>
                      </a:r>
                    </a:p>
                  </a:txBody>
                  <a:tcPr marL="18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Fago Pro" panose="02000506040000020004" pitchFamily="50" charset="0"/>
                        </a:rPr>
                        <a:t>PPD </a:t>
                      </a:r>
                      <a:r>
                        <a:rPr lang="de-DE" sz="1600" dirty="0">
                          <a:solidFill>
                            <a:srgbClr val="BCCF00"/>
                          </a:solidFill>
                          <a:latin typeface="Fago Pro" panose="02000506040000020004" pitchFamily="50" charset="0"/>
                        </a:rPr>
                        <a:t>10</a:t>
                      </a:r>
                      <a:r>
                        <a:rPr lang="de-DE" sz="1600" dirty="0">
                          <a:latin typeface="Fago Pro" panose="02000506040000020004" pitchFamily="50" charset="0"/>
                        </a:rPr>
                        <a:t>-IOL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Fago Pro" panose="02000506040000020004" pitchFamily="50" charset="0"/>
                        </a:rPr>
                        <a:t>PPD </a:t>
                      </a:r>
                      <a:r>
                        <a:rPr lang="de-DE" sz="1600" dirty="0">
                          <a:solidFill>
                            <a:srgbClr val="BCCF00"/>
                          </a:solidFill>
                          <a:latin typeface="Fago Pro" panose="02000506040000020004" pitchFamily="50" charset="0"/>
                        </a:rPr>
                        <a:t>20</a:t>
                      </a:r>
                      <a:r>
                        <a:rPr lang="de-DE" sz="1600" dirty="0">
                          <a:latin typeface="Fago Pro" panose="02000506040000020004" pitchFamily="50" charset="0"/>
                        </a:rPr>
                        <a:t>-IOL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Fago Pro" panose="02000506040000020004" pitchFamily="50" charset="0"/>
                        </a:rPr>
                        <a:t>PPD </a:t>
                      </a:r>
                      <a:r>
                        <a:rPr lang="de-DE" sz="1600" dirty="0">
                          <a:solidFill>
                            <a:srgbClr val="BCCF00"/>
                          </a:solidFill>
                          <a:latin typeface="Fago Pro" panose="02000506040000020004" pitchFamily="50" charset="0"/>
                        </a:rPr>
                        <a:t>40</a:t>
                      </a:r>
                      <a:r>
                        <a:rPr lang="de-DE" sz="1600" dirty="0">
                          <a:latin typeface="Fago Pro" panose="02000506040000020004" pitchFamily="50" charset="0"/>
                        </a:rPr>
                        <a:t>-IOL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Nennweite Ventil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B9CD00"/>
                          </a:solidFill>
                          <a:latin typeface="Fago Pro" panose="02000506040000020004" pitchFamily="50" charset="0"/>
                        </a:rPr>
                        <a:t>Ø 1,0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B9CD00"/>
                          </a:solidFill>
                          <a:latin typeface="Fago Pro" panose="02000506040000020004" pitchFamily="50" charset="0"/>
                        </a:rPr>
                        <a:t>Ø 2,0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B9CD00"/>
                          </a:solidFill>
                          <a:latin typeface="Fago Pro" panose="02000506040000020004" pitchFamily="50" charset="0"/>
                        </a:rPr>
                        <a:t>Ø 4,0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Durchfluss bei 6 bar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63 l/min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266 l/min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868 l/min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Eigenmasse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1,8 kg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1,8 kg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1,8 kg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Abmessungen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146x84x66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146x84x66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146x84x66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</a:tbl>
          </a:graphicData>
        </a:graphic>
      </p:graphicFrame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803E88B-2D24-1ABD-2819-E3866D53F403}"/>
              </a:ext>
            </a:extLst>
          </p:cNvPr>
          <p:cNvSpPr txBox="1">
            <a:spLocks/>
          </p:cNvSpPr>
          <p:nvPr/>
        </p:nvSpPr>
        <p:spPr>
          <a:xfrm>
            <a:off x="658812" y="2108670"/>
            <a:ext cx="11198225" cy="1285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Je nach Greifer wird die passende PPD Variante ausgewählt</a:t>
            </a:r>
          </a:p>
          <a:p>
            <a:r>
              <a:rPr lang="de-DE" dirty="0"/>
              <a:t>Eine PPD steuert einen Greifer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Die 3 Varianten unterscheiden sich durch die intern verbauten Ventile: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0969649-A6C5-E8E1-57E1-C2E5298F4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69FB4E-63CB-26C1-CB8C-E1827C4E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07" y="4181496"/>
            <a:ext cx="2381288" cy="17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3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4E0D6BB-1657-A954-70B3-54BC3327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38" y="1321711"/>
            <a:ext cx="4389499" cy="52329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2A2210-965F-AF83-5B82-5AEE75A7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Pneumatischer Greifer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52AAD1-376A-573F-2916-73846FB9C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809354-8C90-2C5A-77FC-204ADFA344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6580187" cy="4159250"/>
          </a:xfrm>
        </p:spPr>
        <p:txBody>
          <a:bodyPr/>
          <a:lstStyle/>
          <a:p>
            <a:r>
              <a:rPr lang="de-DE" b="1" dirty="0">
                <a:solidFill>
                  <a:srgbClr val="BCCF00"/>
                </a:solidFill>
              </a:rPr>
              <a:t>Standard Greifer</a:t>
            </a:r>
            <a:r>
              <a:rPr lang="de-DE" dirty="0"/>
              <a:t>, keine Modifikation oder Sondervariante erforderlich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Kolbenfläche A (Greifer Öffnen) und Kolbenfläche B (Greifer Schließen) müssen bekannt sein</a:t>
            </a:r>
            <a:br>
              <a:rPr lang="de-DE" dirty="0"/>
            </a:br>
            <a:r>
              <a:rPr lang="de-DE" b="1" dirty="0">
                <a:solidFill>
                  <a:srgbClr val="00B0F0"/>
                </a:solidFill>
                <a:sym typeface="Wingdings" panose="05000000000000000000" pitchFamily="2" charset="2"/>
              </a:rPr>
              <a:t> Tabelle im Softwarehandbuch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Andere Greifer gehen prinzipiell auch, aber die Kolbenflächen müssen bekannt sein.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F44AAC-A69E-09C5-5AAE-1CC58848D213}"/>
              </a:ext>
            </a:extLst>
          </p:cNvPr>
          <p:cNvSpPr txBox="1"/>
          <p:nvPr/>
        </p:nvSpPr>
        <p:spPr>
          <a:xfrm>
            <a:off x="7574783" y="1528331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EE6143-8C3E-389C-474A-E756C012994D}"/>
              </a:ext>
            </a:extLst>
          </p:cNvPr>
          <p:cNvSpPr txBox="1"/>
          <p:nvPr/>
        </p:nvSpPr>
        <p:spPr>
          <a:xfrm>
            <a:off x="11143654" y="2233435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681EE2-C024-6B6A-D707-7C4EAC6DE443}"/>
              </a:ext>
            </a:extLst>
          </p:cNvPr>
          <p:cNvSpPr txBox="1"/>
          <p:nvPr/>
        </p:nvSpPr>
        <p:spPr>
          <a:xfrm>
            <a:off x="8289538" y="2939102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2142F49-C2B0-4380-9B43-349F48E2848F}"/>
              </a:ext>
            </a:extLst>
          </p:cNvPr>
          <p:cNvSpPr txBox="1"/>
          <p:nvPr/>
        </p:nvSpPr>
        <p:spPr>
          <a:xfrm>
            <a:off x="9701466" y="2939102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F41F84-2F9A-7FFE-A7A6-574679152A1E}"/>
              </a:ext>
            </a:extLst>
          </p:cNvPr>
          <p:cNvSpPr txBox="1"/>
          <p:nvPr/>
        </p:nvSpPr>
        <p:spPr>
          <a:xfrm>
            <a:off x="9004063" y="2939102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F803BA-4D48-3C96-78F5-036D811B7A47}"/>
              </a:ext>
            </a:extLst>
          </p:cNvPr>
          <p:cNvSpPr txBox="1"/>
          <p:nvPr/>
        </p:nvSpPr>
        <p:spPr>
          <a:xfrm>
            <a:off x="7572857" y="4046825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BB06C6-AD04-96BC-984A-8C538B7B3D46}"/>
              </a:ext>
            </a:extLst>
          </p:cNvPr>
          <p:cNvSpPr txBox="1"/>
          <p:nvPr/>
        </p:nvSpPr>
        <p:spPr>
          <a:xfrm>
            <a:off x="10426973" y="4052193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8353FD-EB9A-A8AE-C995-65D5BC0DD72F}"/>
              </a:ext>
            </a:extLst>
          </p:cNvPr>
          <p:cNvSpPr txBox="1"/>
          <p:nvPr/>
        </p:nvSpPr>
        <p:spPr>
          <a:xfrm>
            <a:off x="11134590" y="4051887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42C8410-58B0-7951-1DAA-812C3925D922}"/>
              </a:ext>
            </a:extLst>
          </p:cNvPr>
          <p:cNvSpPr txBox="1"/>
          <p:nvPr/>
        </p:nvSpPr>
        <p:spPr>
          <a:xfrm>
            <a:off x="8289537" y="4051554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47A2A82-2DA3-F8DB-ED8C-0E247DA151D1}"/>
              </a:ext>
            </a:extLst>
          </p:cNvPr>
          <p:cNvSpPr txBox="1"/>
          <p:nvPr/>
        </p:nvSpPr>
        <p:spPr>
          <a:xfrm>
            <a:off x="8996170" y="1528997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3FCCCDB1-87A1-56E7-E68F-ACB0B87D17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455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495C4D-364F-A360-589D-4C16C5C56B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771650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/>
              <a:t>Anforderungen an den Sensor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Positionssignal über den gesamten </a:t>
            </a:r>
            <a:r>
              <a:rPr lang="de-DE" dirty="0" err="1"/>
              <a:t>Greiferhub</a:t>
            </a:r>
            <a:r>
              <a:rPr lang="de-DE" dirty="0"/>
              <a:t> erforderlich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Stecker M8, 4-pol direkt in PPD einstecken (Pos)</a:t>
            </a:r>
            <a:endParaRPr lang="de-DE" sz="1800" dirty="0"/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sz="2200" b="1" dirty="0">
              <a:solidFill>
                <a:srgbClr val="BCCF00"/>
              </a:solidFill>
            </a:endParaRPr>
          </a:p>
          <a:p>
            <a:pPr marL="0" indent="0">
              <a:buNone/>
            </a:pPr>
            <a:r>
              <a:rPr lang="de-DE" u="sng" dirty="0"/>
              <a:t>Sensoren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SCHUNK IO-Link Sensor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200" dirty="0"/>
              <a:t>Integrierter IO-Link Sensor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200" dirty="0"/>
              <a:t>MMS-22-IOL</a:t>
            </a:r>
          </a:p>
          <a:p>
            <a:pPr marL="0" indent="0">
              <a:buNone/>
            </a:pPr>
            <a:endParaRPr lang="de-DE" sz="2600" dirty="0"/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Analoger Sensor </a:t>
            </a:r>
            <a:r>
              <a:rPr lang="de-DE" dirty="0"/>
              <a:t>(4-20mA)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200" dirty="0"/>
              <a:t>Extern angebauter Sensor (Anbausatz!)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200" dirty="0"/>
              <a:t>BALLUFF BIP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AEFA7243-82AB-8A7A-BFBC-64FAE32B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390" y="3719464"/>
            <a:ext cx="209895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Positionssensor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40FE50-9E4B-12DA-C77F-A90BF13C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083" y="4126308"/>
            <a:ext cx="99333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58D5FE2-6C4D-6FE8-0546-0C8AA66662EE}"/>
              </a:ext>
            </a:extLst>
          </p:cNvPr>
          <p:cNvGrpSpPr>
            <a:grpSpLocks noChangeAspect="1"/>
          </p:cNvGrpSpPr>
          <p:nvPr/>
        </p:nvGrpSpPr>
        <p:grpSpPr>
          <a:xfrm>
            <a:off x="7042391" y="5331243"/>
            <a:ext cx="1755762" cy="1423591"/>
            <a:chOff x="9528048" y="3649441"/>
            <a:chExt cx="1410120" cy="1135201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ACA8A2A8-2EBA-DCB1-05CA-458C82480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396" l="0" r="96791">
                          <a14:foregroundMark x1="7754" y1="39189" x2="44385" y2="9009"/>
                          <a14:foregroundMark x1="44385" y1="9009" x2="24332" y2="34685"/>
                          <a14:foregroundMark x1="24332" y1="34685" x2="49733" y2="23874"/>
                          <a14:foregroundMark x1="49733" y1="23874" x2="52406" y2="19820"/>
                          <a14:foregroundMark x1="21925" y1="72973" x2="27273" y2="62162"/>
                          <a14:foregroundMark x1="28075" y1="53604" x2="28342" y2="47748"/>
                          <a14:foregroundMark x1="39037" y1="53153" x2="55080" y2="46396"/>
                          <a14:foregroundMark x1="55080" y1="46396" x2="55348" y2="46396"/>
                          <a14:foregroundMark x1="37968" y1="74324" x2="52941" y2="67117"/>
                          <a14:foregroundMark x1="52941" y1="67117" x2="39305" y2="77928"/>
                          <a14:foregroundMark x1="39305" y1="77928" x2="52674" y2="80180"/>
                          <a14:foregroundMark x1="52674" y1="80180" x2="54011" y2="80180"/>
                          <a14:foregroundMark x1="67647" y1="58559" x2="80481" y2="47297"/>
                          <a14:foregroundMark x1="80481" y1="47297" x2="85561" y2="56757"/>
                          <a14:foregroundMark x1="87166" y1="62162" x2="87166" y2="68919"/>
                          <a14:foregroundMark x1="54011" y1="89640" x2="64706" y2="94595"/>
                          <a14:foregroundMark x1="62299" y1="89640" x2="67112" y2="92342"/>
                          <a14:foregroundMark x1="65508" y1="91441" x2="60695" y2="87838"/>
                          <a14:foregroundMark x1="79947" y1="80180" x2="87701" y2="63063"/>
                          <a14:foregroundMark x1="87166" y1="67117" x2="87166" y2="74324"/>
                          <a14:foregroundMark x1="87166" y1="74324" x2="95187" y2="68018"/>
                          <a14:foregroundMark x1="96791" y1="66216" x2="96791" y2="66216"/>
                          <a14:foregroundMark x1="93316" y1="70721" x2="89305" y2="72072"/>
                          <a14:foregroundMark x1="88770" y1="76577" x2="90107" y2="76577"/>
                          <a14:foregroundMark x1="86898" y1="76577" x2="83690" y2="75225"/>
                          <a14:foregroundMark x1="83690" y1="72523" x2="89572" y2="65766"/>
                          <a14:foregroundMark x1="91444" y1="63964" x2="95989" y2="68018"/>
                          <a14:foregroundMark x1="96524" y1="70721" x2="95455" y2="77477"/>
                          <a14:foregroundMark x1="71658" y1="93243" x2="62299" y2="92342"/>
                          <a14:foregroundMark x1="63636" y1="91441" x2="66578" y2="88739"/>
                          <a14:foregroundMark x1="65241" y1="88288" x2="62032" y2="87838"/>
                          <a14:foregroundMark x1="65775" y1="88288" x2="68449" y2="88288"/>
                          <a14:foregroundMark x1="64439" y1="96396" x2="54278" y2="93243"/>
                          <a14:foregroundMark x1="55615" y1="93243" x2="63636" y2="94144"/>
                          <a14:backgroundMark x1="802" y1="27027" x2="0" y2="27477"/>
                          <a14:backgroundMark x1="24599" y1="0" x2="1070" y2="26577"/>
                          <a14:backgroundMark x1="9626" y1="0" x2="0" y2="7207"/>
                          <a14:backgroundMark x1="5615" y1="0" x2="0" y2="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8048" y="3945422"/>
              <a:ext cx="1410120" cy="839220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CC20F3A3-9FEA-875C-9D34-1294C7EB3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656" b="100000" l="0" r="100000">
                          <a14:foregroundMark x1="15966" y1="21311" x2="73950" y2="86885"/>
                          <a14:foregroundMark x1="46218" y1="53279" x2="13445" y2="26230"/>
                          <a14:foregroundMark x1="13445" y1="26230" x2="58824" y2="22951"/>
                          <a14:foregroundMark x1="58824" y1="22951" x2="58824" y2="31967"/>
                          <a14:foregroundMark x1="52101" y1="21311" x2="30252" y2="11475"/>
                          <a14:foregroundMark x1="30252" y1="11475" x2="30252" y2="20492"/>
                          <a14:foregroundMark x1="27731" y1="22131" x2="45378" y2="60656"/>
                          <a14:foregroundMark x1="45378" y1="60656" x2="47059" y2="78689"/>
                          <a14:foregroundMark x1="46218" y1="72951" x2="70588" y2="87705"/>
                          <a14:foregroundMark x1="73109" y1="89344" x2="36975" y2="78689"/>
                          <a14:foregroundMark x1="45378" y1="67213" x2="39496" y2="45082"/>
                          <a14:backgroundMark x1="99160" y1="97541" x2="97479" y2="99180"/>
                          <a14:backgroundMark x1="99160" y1="97541" x2="96639" y2="99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8048" y="3649441"/>
              <a:ext cx="417484" cy="428196"/>
            </a:xfrm>
            <a:prstGeom prst="rect">
              <a:avLst/>
            </a:prstGeom>
          </p:spPr>
        </p:pic>
      </p:grpSp>
      <p:pic>
        <p:nvPicPr>
          <p:cNvPr id="6" name="Grafik 5" descr="Ein Bild, das Kabel, Stromversorgung enthält.&#10;&#10;Automatisch generierte Beschreibung">
            <a:extLst>
              <a:ext uri="{FF2B5EF4-FFF2-40B4-BE49-F238E27FC236}">
                <a16:creationId xmlns:a16="http://schemas.microsoft.com/office/drawing/2014/main" id="{D49EF6E8-91EE-778E-FFE3-11ED3970FD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153" y="1339233"/>
            <a:ext cx="2983821" cy="1800000"/>
          </a:xfrm>
          <a:prstGeom prst="rect">
            <a:avLst/>
          </a:prstGeom>
        </p:spPr>
      </p:pic>
      <p:pic>
        <p:nvPicPr>
          <p:cNvPr id="8" name="Grafik 7" descr="Lupe mit einfarbiger Füllung">
            <a:extLst>
              <a:ext uri="{FF2B5EF4-FFF2-40B4-BE49-F238E27FC236}">
                <a16:creationId xmlns:a16="http://schemas.microsoft.com/office/drawing/2014/main" id="{0FF43901-F32D-2694-BDEE-B08B1A58FE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64412" y="1626926"/>
            <a:ext cx="1260000" cy="126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1EFF9B-8997-3191-8C0A-1F066EFF1A40}"/>
              </a:ext>
            </a:extLst>
          </p:cNvPr>
          <p:cNvSpPr txBox="1"/>
          <p:nvPr/>
        </p:nvSpPr>
        <p:spPr>
          <a:xfrm rot="-2100000">
            <a:off x="6672553" y="4036308"/>
            <a:ext cx="1260000" cy="18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PGL-plus-P…-IOL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8025B4-E7E7-4F19-3DB0-C10EC457928F}"/>
              </a:ext>
            </a:extLst>
          </p:cNvPr>
          <p:cNvSpPr txBox="1"/>
          <p:nvPr/>
        </p:nvSpPr>
        <p:spPr>
          <a:xfrm rot="-2100000">
            <a:off x="4989301" y="3992280"/>
            <a:ext cx="1260000" cy="18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MMS-22-IOL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02C1159-1BAD-AE55-F973-3D143F0D21A5}"/>
              </a:ext>
            </a:extLst>
          </p:cNvPr>
          <p:cNvSpPr txBox="1"/>
          <p:nvPr/>
        </p:nvSpPr>
        <p:spPr>
          <a:xfrm rot="19667714">
            <a:off x="6038731" y="6146855"/>
            <a:ext cx="1368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BIP Positionssensor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AB860ED-86FC-803B-A77A-814400F308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6535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" id="{3E3DB9B9-5C04-4939-837F-2C29386D2A1B}" vid="{D3E901CF-E774-4B17-85E0-407BBDCB3B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Schunk_PPT-Vorlage_Hand_in_Hand_DE_0922</Template>
  <TotalTime>0</TotalTime>
  <Words>561</Words>
  <Application>Microsoft Office PowerPoint</Application>
  <PresentationFormat>Breitbild</PresentationFormat>
  <Paragraphs>143</Paragraphs>
  <Slides>12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Courier New</vt:lpstr>
      <vt:lpstr>Symbol</vt:lpstr>
      <vt:lpstr>Fago Pro</vt:lpstr>
      <vt:lpstr>Wingdings</vt:lpstr>
      <vt:lpstr>Calibri</vt:lpstr>
      <vt:lpstr>Office</vt:lpstr>
      <vt:lpstr>PPD Pneumatic Positioning Device</vt:lpstr>
      <vt:lpstr>Positioniereinheit für das flexible Ansteuern von pneumatischen Greifern </vt:lpstr>
      <vt:lpstr>Funktionsbeschreibung</vt:lpstr>
      <vt:lpstr>Beispielvideo</vt:lpstr>
      <vt:lpstr>Einsatzgebiet</vt:lpstr>
      <vt:lpstr>Notwendige Komponenten</vt:lpstr>
      <vt:lpstr>1 Baugröße - 3 Varianten</vt:lpstr>
      <vt:lpstr>Pneumatischer Greifer</vt:lpstr>
      <vt:lpstr>Positionssensor</vt:lpstr>
      <vt:lpstr>Zuordnung Greifer/PPD/Sensor </vt:lpstr>
      <vt:lpstr>Anwendungsbeispiel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Achauer, Simon</dc:creator>
  <cp:lastModifiedBy>Wütherich, Samuel</cp:lastModifiedBy>
  <cp:revision>39</cp:revision>
  <dcterms:created xsi:type="dcterms:W3CDTF">2023-03-13T07:02:16Z</dcterms:created>
  <dcterms:modified xsi:type="dcterms:W3CDTF">2023-06-07T09:53:51Z</dcterms:modified>
</cp:coreProperties>
</file>