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55" r:id="rId5"/>
    <p:sldMasterId id="2147483662" r:id="rId6"/>
  </p:sldMasterIdLst>
  <p:notesMasterIdLst>
    <p:notesMasterId r:id="rId74"/>
  </p:notesMasterIdLst>
  <p:sldIdLst>
    <p:sldId id="258" r:id="rId7"/>
    <p:sldId id="280" r:id="rId8"/>
    <p:sldId id="259" r:id="rId9"/>
    <p:sldId id="275" r:id="rId10"/>
    <p:sldId id="276" r:id="rId11"/>
    <p:sldId id="260" r:id="rId12"/>
    <p:sldId id="294" r:id="rId13"/>
    <p:sldId id="6274" r:id="rId14"/>
    <p:sldId id="284" r:id="rId15"/>
    <p:sldId id="5979" r:id="rId16"/>
    <p:sldId id="6275" r:id="rId17"/>
    <p:sldId id="6276" r:id="rId18"/>
    <p:sldId id="6277" r:id="rId19"/>
    <p:sldId id="6278" r:id="rId20"/>
    <p:sldId id="286" r:id="rId21"/>
    <p:sldId id="301" r:id="rId22"/>
    <p:sldId id="6279" r:id="rId23"/>
    <p:sldId id="262" r:id="rId24"/>
    <p:sldId id="277" r:id="rId25"/>
    <p:sldId id="6268" r:id="rId26"/>
    <p:sldId id="6269" r:id="rId27"/>
    <p:sldId id="6271" r:id="rId28"/>
    <p:sldId id="5986" r:id="rId29"/>
    <p:sldId id="297" r:id="rId30"/>
    <p:sldId id="5983" r:id="rId31"/>
    <p:sldId id="5984" r:id="rId32"/>
    <p:sldId id="309" r:id="rId33"/>
    <p:sldId id="5985" r:id="rId34"/>
    <p:sldId id="5987" r:id="rId35"/>
    <p:sldId id="6280" r:id="rId36"/>
    <p:sldId id="6281" r:id="rId37"/>
    <p:sldId id="5989" r:id="rId38"/>
    <p:sldId id="6282" r:id="rId39"/>
    <p:sldId id="293" r:id="rId40"/>
    <p:sldId id="6266" r:id="rId41"/>
    <p:sldId id="5950" r:id="rId42"/>
    <p:sldId id="5952" r:id="rId43"/>
    <p:sldId id="6267" r:id="rId44"/>
    <p:sldId id="6283" r:id="rId45"/>
    <p:sldId id="5982" r:id="rId46"/>
    <p:sldId id="6284" r:id="rId47"/>
    <p:sldId id="6285" r:id="rId48"/>
    <p:sldId id="6286" r:id="rId49"/>
    <p:sldId id="6287" r:id="rId50"/>
    <p:sldId id="6288" r:id="rId51"/>
    <p:sldId id="6289" r:id="rId52"/>
    <p:sldId id="6290" r:id="rId53"/>
    <p:sldId id="1259" r:id="rId54"/>
    <p:sldId id="1244" r:id="rId55"/>
    <p:sldId id="1261" r:id="rId56"/>
    <p:sldId id="1284" r:id="rId57"/>
    <p:sldId id="1285" r:id="rId58"/>
    <p:sldId id="1262" r:id="rId59"/>
    <p:sldId id="1263" r:id="rId60"/>
    <p:sldId id="1265" r:id="rId61"/>
    <p:sldId id="1266" r:id="rId62"/>
    <p:sldId id="1267" r:id="rId63"/>
    <p:sldId id="1268" r:id="rId64"/>
    <p:sldId id="1269" r:id="rId65"/>
    <p:sldId id="1280" r:id="rId66"/>
    <p:sldId id="1242" r:id="rId67"/>
    <p:sldId id="1276" r:id="rId68"/>
    <p:sldId id="1277" r:id="rId69"/>
    <p:sldId id="268" r:id="rId70"/>
    <p:sldId id="269" r:id="rId71"/>
    <p:sldId id="270" r:id="rId72"/>
    <p:sldId id="271" r:id="rId73"/>
  </p:sldIdLst>
  <p:sldSz cx="12192000" cy="6858000"/>
  <p:notesSz cx="6858000" cy="9144000"/>
  <p:embeddedFontLs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Fago Pro" panose="02000506040000020004" pitchFamily="2" charset="0"/>
      <p:regular r:id="rId79"/>
      <p:bold r:id="rId80"/>
      <p:italic r:id="rId81"/>
      <p:boldItalic r:id="rId8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7D2BC0A-D52D-488B-BA80-D1417A578E1D}">
          <p14:sldIdLst>
            <p14:sldId id="258"/>
            <p14:sldId id="280"/>
          </p14:sldIdLst>
        </p14:section>
        <p14:section name="Linearachsen bei SCHUNK" id="{C44B9713-808B-4927-B2D0-3945D734E5D1}">
          <p14:sldIdLst>
            <p14:sldId id="259"/>
            <p14:sldId id="275"/>
            <p14:sldId id="276"/>
          </p14:sldIdLst>
        </p14:section>
        <p14:section name="Warum eine neue elektrische Achse?" id="{D9036BC5-3C1F-4FE3-B14B-D08BBBDCD8EF}">
          <p14:sldIdLst>
            <p14:sldId id="260"/>
          </p14:sldIdLst>
        </p14:section>
        <p14:section name="Einordnung ins SCHUNK Portfolio" id="{8FA7907C-7D6D-4470-B182-87D43067270E}">
          <p14:sldIdLst>
            <p14:sldId id="294"/>
            <p14:sldId id="6274"/>
          </p14:sldIdLst>
        </p14:section>
        <p14:section name="Anwendungen" id="{4F278C06-FDBE-4340-B4EE-56E25BE5EDF8}">
          <p14:sldIdLst>
            <p14:sldId id="284"/>
            <p14:sldId id="5979"/>
          </p14:sldIdLst>
        </p14:section>
        <p14:section name="Lineardirektachse SLD" id="{7599A99F-9384-4EB8-9B6F-329A43FA9B5F}">
          <p14:sldIdLst>
            <p14:sldId id="6275"/>
            <p14:sldId id="6276"/>
            <p14:sldId id="6277"/>
            <p14:sldId id="6278"/>
            <p14:sldId id="286"/>
            <p14:sldId id="301"/>
            <p14:sldId id="6279"/>
            <p14:sldId id="262"/>
            <p14:sldId id="277"/>
            <p14:sldId id="6268"/>
            <p14:sldId id="6269"/>
            <p14:sldId id="6271"/>
            <p14:sldId id="5986"/>
            <p14:sldId id="297"/>
            <p14:sldId id="5983"/>
            <p14:sldId id="5984"/>
          </p14:sldIdLst>
        </p14:section>
        <p14:section name="Optionen" id="{79503C6D-8F61-47E7-8E6A-274B4784AC8C}">
          <p14:sldIdLst>
            <p14:sldId id="309"/>
            <p14:sldId id="5985"/>
            <p14:sldId id="5987"/>
            <p14:sldId id="6280"/>
          </p14:sldIdLst>
        </p14:section>
        <p14:section name="Zubehör" id="{156873C7-F0F0-497A-AA96-0FED41C1E5F9}">
          <p14:sldIdLst>
            <p14:sldId id="6281"/>
          </p14:sldIdLst>
        </p14:section>
        <p14:section name="Auslegung und Konfiguration" id="{FB0B305B-68A2-4028-BA99-BE25ACA9ACB7}">
          <p14:sldIdLst>
            <p14:sldId id="5989"/>
            <p14:sldId id="6282"/>
            <p14:sldId id="293"/>
          </p14:sldIdLst>
        </p14:section>
        <p14:section name="Zeitplan" id="{04E54970-871A-4198-8A3E-039A83A26E70}">
          <p14:sldIdLst>
            <p14:sldId id="6266"/>
          </p14:sldIdLst>
        </p14:section>
        <p14:section name="Verfügbarkeit" id="{B504AA3A-DAE9-4908-B4D7-F4D3478C42D0}">
          <p14:sldIdLst>
            <p14:sldId id="5950"/>
          </p14:sldIdLst>
        </p14:section>
        <p14:section name="Unterlagen" id="{65129EBD-6A2E-4FD1-AB22-DD3C429EABC8}">
          <p14:sldIdLst>
            <p14:sldId id="5952"/>
          </p14:sldIdLst>
        </p14:section>
        <p14:section name="Produktkommunikation" id="{5F7B6187-CC6C-4052-8F46-3DCD7A3FE62F}">
          <p14:sldIdLst>
            <p14:sldId id="6267"/>
          </p14:sldIdLst>
        </p14:section>
        <p14:section name="Wartung, Service und Ersatzteile" id="{468AB464-515C-4F90-A82A-85BA049B9DED}">
          <p14:sldIdLst>
            <p14:sldId id="6283"/>
            <p14:sldId id="5982"/>
            <p14:sldId id="6284"/>
            <p14:sldId id="6285"/>
            <p14:sldId id="6286"/>
            <p14:sldId id="6287"/>
            <p14:sldId id="6288"/>
          </p14:sldIdLst>
        </p14:section>
        <p14:section name="Preisgestaltung" id="{9153F93D-F7A1-4AA7-BC99-BBAAA0BD9D9B}">
          <p14:sldIdLst>
            <p14:sldId id="6289"/>
            <p14:sldId id="6290"/>
            <p14:sldId id="1259"/>
            <p14:sldId id="1244"/>
            <p14:sldId id="1261"/>
            <p14:sldId id="1284"/>
            <p14:sldId id="1285"/>
            <p14:sldId id="1262"/>
            <p14:sldId id="1263"/>
            <p14:sldId id="1265"/>
            <p14:sldId id="1266"/>
            <p14:sldId id="1267"/>
            <p14:sldId id="1268"/>
            <p14:sldId id="1269"/>
            <p14:sldId id="1280"/>
            <p14:sldId id="1242"/>
            <p14:sldId id="1276"/>
            <p14:sldId id="1277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66126A-D81F-484C-BA1D-5027ACD5172D}" v="9" dt="2022-12-13T13:08:45.2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22" autoAdjust="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font" Target="fonts/font2.fntdata"/><Relationship Id="rId84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font" Target="fonts/font8.fntdata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font" Target="fonts/font3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font" Target="fonts/font6.fntdata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font" Target="fonts/font1.fntdata"/><Relationship Id="rId83" Type="http://schemas.openxmlformats.org/officeDocument/2006/relationships/commentAuthors" Target="commentAuthors.xml"/><Relationship Id="rId88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AC1909-538D-4786-B961-C2BA40ADCCBD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C29548-6F63-4BFE-8146-416B117B97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b="1" kern="1200" dirty="0">
              <a:solidFill>
                <a:schemeClr val="tx2"/>
              </a:solidFill>
              <a:latin typeface="Fago Pro" panose="02000506040000020004" pitchFamily="50" charset="0"/>
              <a:ea typeface="+mn-ea"/>
              <a:cs typeface="+mn-cs"/>
            </a:rPr>
            <a:t>Weiterentwicklung Lineardirekt Achsportfolio</a:t>
          </a:r>
        </a:p>
      </dgm:t>
    </dgm:pt>
    <dgm:pt modelId="{A6531D7D-D337-42F4-AB49-FF5FDB0A69C8}" type="parTrans" cxnId="{B44D7140-21F4-41CE-A954-69083B8704B1}">
      <dgm:prSet/>
      <dgm:spPr/>
      <dgm:t>
        <a:bodyPr/>
        <a:lstStyle/>
        <a:p>
          <a:endParaRPr lang="en-US"/>
        </a:p>
      </dgm:t>
    </dgm:pt>
    <dgm:pt modelId="{10D2E50B-197F-4504-BACA-3E9B8537BC5D}" type="sibTrans" cxnId="{B44D7140-21F4-41CE-A954-69083B8704B1}">
      <dgm:prSet/>
      <dgm:spPr/>
      <dgm:t>
        <a:bodyPr/>
        <a:lstStyle/>
        <a:p>
          <a:endParaRPr lang="en-US"/>
        </a:p>
      </dgm:t>
    </dgm:pt>
    <dgm:pt modelId="{8992EB9F-702F-41D9-B1C7-904E1B9F2924}">
      <dgm:prSet custT="1"/>
      <dgm:spPr>
        <a:noFill/>
        <a:ln>
          <a:noFill/>
        </a:ln>
        <a:effectLst/>
      </dgm:spPr>
      <dgm:t>
        <a:bodyPr spcFirstLastPara="0" vert="horz" wrap="square" lIns="0" tIns="0" rIns="0" bIns="0" numCol="1" spcCol="1270" anchor="t" anchorCtr="0"/>
        <a:lstStyle/>
        <a:p>
          <a:pPr>
            <a:lnSpc>
              <a:spcPct val="100000"/>
            </a:lnSpc>
          </a:pPr>
          <a:r>
            <a:rPr lang="de-DE" sz="1800" b="1" kern="1200" dirty="0">
              <a:solidFill>
                <a:srgbClr val="003D6A"/>
              </a:solidFill>
              <a:latin typeface="Fago Pro" panose="02000506040000020004" pitchFamily="50" charset="0"/>
              <a:ea typeface="+mn-ea"/>
              <a:cs typeface="+mn-cs"/>
            </a:rPr>
            <a:t>Reaktion auf steigende Anforderungen der Traglasten und Lebensdauer</a:t>
          </a:r>
          <a:endParaRPr lang="en-US" sz="1800" b="1" kern="1200" dirty="0">
            <a:solidFill>
              <a:srgbClr val="003D6A"/>
            </a:solidFill>
            <a:latin typeface="Fago Pro" panose="02000506040000020004" pitchFamily="50" charset="0"/>
            <a:ea typeface="+mn-ea"/>
            <a:cs typeface="+mn-cs"/>
          </a:endParaRPr>
        </a:p>
      </dgm:t>
    </dgm:pt>
    <dgm:pt modelId="{E7AF2219-9D9C-4A11-AF57-F0901C5A428D}" type="parTrans" cxnId="{9547BBFB-6482-4586-A191-BC0445CF9724}">
      <dgm:prSet/>
      <dgm:spPr/>
      <dgm:t>
        <a:bodyPr/>
        <a:lstStyle/>
        <a:p>
          <a:endParaRPr lang="en-US"/>
        </a:p>
      </dgm:t>
    </dgm:pt>
    <dgm:pt modelId="{CE2BE49F-C70E-47C5-A912-0415C0ABC12A}" type="sibTrans" cxnId="{9547BBFB-6482-4586-A191-BC0445CF9724}">
      <dgm:prSet/>
      <dgm:spPr/>
      <dgm:t>
        <a:bodyPr/>
        <a:lstStyle/>
        <a:p>
          <a:endParaRPr lang="en-US"/>
        </a:p>
      </dgm:t>
    </dgm:pt>
    <dgm:pt modelId="{D6A4155E-2F39-43AE-A951-416A48F73A6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b="1" kern="1200" dirty="0">
              <a:solidFill>
                <a:srgbClr val="003D6A"/>
              </a:solidFill>
              <a:latin typeface="Fago Pro" panose="02000506040000020004" pitchFamily="50" charset="0"/>
              <a:ea typeface="+mn-ea"/>
              <a:cs typeface="+mn-cs"/>
            </a:rPr>
            <a:t>Kostenoptimierung</a:t>
          </a:r>
        </a:p>
      </dgm:t>
    </dgm:pt>
    <dgm:pt modelId="{A4640F6F-C575-4C39-BCD9-15C3DF8603B3}" type="parTrans" cxnId="{EE72E578-F89A-4E3F-BC4C-A02B7ECAC4B8}">
      <dgm:prSet/>
      <dgm:spPr/>
      <dgm:t>
        <a:bodyPr/>
        <a:lstStyle/>
        <a:p>
          <a:endParaRPr lang="en-US"/>
        </a:p>
      </dgm:t>
    </dgm:pt>
    <dgm:pt modelId="{E8ACDCB9-60AF-409E-AAAB-D466E59CE4A5}" type="sibTrans" cxnId="{EE72E578-F89A-4E3F-BC4C-A02B7ECAC4B8}">
      <dgm:prSet/>
      <dgm:spPr/>
      <dgm:t>
        <a:bodyPr/>
        <a:lstStyle/>
        <a:p>
          <a:endParaRPr lang="en-US"/>
        </a:p>
      </dgm:t>
    </dgm:pt>
    <dgm:pt modelId="{DBD71DA9-79DC-4223-9680-7048E4D2ACF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1800" b="1" kern="1200" dirty="0">
              <a:solidFill>
                <a:srgbClr val="003D6A"/>
              </a:solidFill>
              <a:latin typeface="Fago Pro" panose="02000506040000020004" pitchFamily="50" charset="0"/>
              <a:ea typeface="+mn-ea"/>
              <a:cs typeface="+mn-cs"/>
            </a:rPr>
            <a:t>Möglichkeit der Online Konfiguration</a:t>
          </a:r>
        </a:p>
      </dgm:t>
    </dgm:pt>
    <dgm:pt modelId="{BE2B6F4A-BF42-4CF2-9406-1A1836D8CEAE}" type="parTrans" cxnId="{8F47E5AA-9784-45E7-8278-6E7091A61D01}">
      <dgm:prSet/>
      <dgm:spPr/>
      <dgm:t>
        <a:bodyPr/>
        <a:lstStyle/>
        <a:p>
          <a:endParaRPr lang="en-US"/>
        </a:p>
      </dgm:t>
    </dgm:pt>
    <dgm:pt modelId="{4AD76739-4649-4466-A2C6-548C4656FC74}" type="sibTrans" cxnId="{8F47E5AA-9784-45E7-8278-6E7091A61D01}">
      <dgm:prSet/>
      <dgm:spPr/>
      <dgm:t>
        <a:bodyPr/>
        <a:lstStyle/>
        <a:p>
          <a:endParaRPr lang="en-US"/>
        </a:p>
      </dgm:t>
    </dgm:pt>
    <dgm:pt modelId="{064D3287-7013-45E9-B7BC-D46248D45164}" type="pres">
      <dgm:prSet presAssocID="{97AC1909-538D-4786-B961-C2BA40ADCCBD}" presName="root" presStyleCnt="0">
        <dgm:presLayoutVars>
          <dgm:dir/>
          <dgm:resizeHandles val="exact"/>
        </dgm:presLayoutVars>
      </dgm:prSet>
      <dgm:spPr/>
    </dgm:pt>
    <dgm:pt modelId="{C11199BF-6276-4B10-985A-159B99C63EC8}" type="pres">
      <dgm:prSet presAssocID="{E4C29548-6F63-4BFE-8146-416B117B97E5}" presName="compNode" presStyleCnt="0"/>
      <dgm:spPr/>
    </dgm:pt>
    <dgm:pt modelId="{9BD268FB-BC77-40F0-8FF3-D2F0C246320A}" type="pres">
      <dgm:prSet presAssocID="{E4C29548-6F63-4BFE-8146-416B117B97E5}" presName="iconRect" presStyleLbl="node1" presStyleIdx="0" presStyleCnt="4" custScaleX="138840" custScaleY="13338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B3EA83A9-880A-478D-B6BB-0F81E8B6F8ED}" type="pres">
      <dgm:prSet presAssocID="{E4C29548-6F63-4BFE-8146-416B117B97E5}" presName="spaceRect" presStyleCnt="0"/>
      <dgm:spPr/>
    </dgm:pt>
    <dgm:pt modelId="{ADF0B2C1-ABC4-4B9C-A806-F3AB50F2DC5B}" type="pres">
      <dgm:prSet presAssocID="{E4C29548-6F63-4BFE-8146-416B117B97E5}" presName="textRect" presStyleLbl="revTx" presStyleIdx="0" presStyleCnt="4">
        <dgm:presLayoutVars>
          <dgm:chMax val="1"/>
          <dgm:chPref val="1"/>
        </dgm:presLayoutVars>
      </dgm:prSet>
      <dgm:spPr/>
    </dgm:pt>
    <dgm:pt modelId="{A313DC81-B8A9-4231-B934-FFA76FBC4E09}" type="pres">
      <dgm:prSet presAssocID="{10D2E50B-197F-4504-BACA-3E9B8537BC5D}" presName="sibTrans" presStyleCnt="0"/>
      <dgm:spPr/>
    </dgm:pt>
    <dgm:pt modelId="{673E6A6B-8766-4854-A709-84F03287AAEE}" type="pres">
      <dgm:prSet presAssocID="{8992EB9F-702F-41D9-B1C7-904E1B9F2924}" presName="compNode" presStyleCnt="0"/>
      <dgm:spPr/>
    </dgm:pt>
    <dgm:pt modelId="{E80ACBAC-051C-4E49-8109-9231851EC25A}" type="pres">
      <dgm:prSet presAssocID="{8992EB9F-702F-41D9-B1C7-904E1B9F2924}" presName="iconRect" presStyleLbl="node1" presStyleIdx="1" presStyleCnt="4" custScaleX="145971" custScaleY="1552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dybuilder mit einfarbiger Füllung"/>
        </a:ext>
      </dgm:extLst>
    </dgm:pt>
    <dgm:pt modelId="{5F062E7A-7C9C-4F8D-8E1D-92474D467B42}" type="pres">
      <dgm:prSet presAssocID="{8992EB9F-702F-41D9-B1C7-904E1B9F2924}" presName="spaceRect" presStyleCnt="0"/>
      <dgm:spPr/>
    </dgm:pt>
    <dgm:pt modelId="{8FECC75E-4DB1-413F-82BC-C82E80E9190D}" type="pres">
      <dgm:prSet presAssocID="{8992EB9F-702F-41D9-B1C7-904E1B9F2924}" presName="textRect" presStyleLbl="revTx" presStyleIdx="1" presStyleCnt="4" custLinFactNeighborY="-5936">
        <dgm:presLayoutVars>
          <dgm:chMax val="1"/>
          <dgm:chPref val="1"/>
        </dgm:presLayoutVars>
      </dgm:prSet>
      <dgm:spPr>
        <a:xfrm>
          <a:off x="3251174" y="2353041"/>
          <a:ext cx="2423316" cy="1100786"/>
        </a:xfrm>
        <a:prstGeom prst="rect">
          <a:avLst/>
        </a:prstGeom>
      </dgm:spPr>
    </dgm:pt>
    <dgm:pt modelId="{44DAE812-F1D0-401C-B8BB-85FB99704243}" type="pres">
      <dgm:prSet presAssocID="{CE2BE49F-C70E-47C5-A912-0415C0ABC12A}" presName="sibTrans" presStyleCnt="0"/>
      <dgm:spPr/>
    </dgm:pt>
    <dgm:pt modelId="{411A2315-31C9-4AEA-B973-06F18C3C3ADB}" type="pres">
      <dgm:prSet presAssocID="{D6A4155E-2F39-43AE-A951-416A48F73A6E}" presName="compNode" presStyleCnt="0"/>
      <dgm:spPr/>
    </dgm:pt>
    <dgm:pt modelId="{A80BAF11-E942-4D80-88EF-87CFF9BBF311}" type="pres">
      <dgm:prSet presAssocID="{D6A4155E-2F39-43AE-A951-416A48F73A6E}" presName="iconRect" presStyleLbl="node1" presStyleIdx="2" presStyleCnt="4" custScaleX="158236" custScaleY="131670" custLinFactNeighborX="-1797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ünzen mit einfarbiger Füllung"/>
        </a:ext>
      </dgm:extLst>
    </dgm:pt>
    <dgm:pt modelId="{57E673EA-9A60-421D-85A6-3482C4A0DCB4}" type="pres">
      <dgm:prSet presAssocID="{D6A4155E-2F39-43AE-A951-416A48F73A6E}" presName="spaceRect" presStyleCnt="0"/>
      <dgm:spPr/>
    </dgm:pt>
    <dgm:pt modelId="{14FF84B6-1FC7-4369-954B-62B93B63658B}" type="pres">
      <dgm:prSet presAssocID="{D6A4155E-2F39-43AE-A951-416A48F73A6E}" presName="textRect" presStyleLbl="revTx" presStyleIdx="2" presStyleCnt="4">
        <dgm:presLayoutVars>
          <dgm:chMax val="1"/>
          <dgm:chPref val="1"/>
        </dgm:presLayoutVars>
      </dgm:prSet>
      <dgm:spPr/>
    </dgm:pt>
    <dgm:pt modelId="{2A519DAC-B317-4B5C-A19A-C610E105C75A}" type="pres">
      <dgm:prSet presAssocID="{E8ACDCB9-60AF-409E-AAAB-D466E59CE4A5}" presName="sibTrans" presStyleCnt="0"/>
      <dgm:spPr/>
    </dgm:pt>
    <dgm:pt modelId="{6DAB39F6-00FE-410A-8B68-9CF5F7E8983B}" type="pres">
      <dgm:prSet presAssocID="{DBD71DA9-79DC-4223-9680-7048E4D2ACFD}" presName="compNode" presStyleCnt="0"/>
      <dgm:spPr/>
    </dgm:pt>
    <dgm:pt modelId="{85AB0939-AEEB-4251-AD2B-52FBC462DBDD}" type="pres">
      <dgm:prSet presAssocID="{DBD71DA9-79DC-4223-9680-7048E4D2ACFD}" presName="iconRect" presStyleLbl="node1" presStyleIdx="3" presStyleCnt="4" custScaleX="160233" custScaleY="12995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ternet mit einfarbiger Füllung"/>
        </a:ext>
      </dgm:extLst>
    </dgm:pt>
    <dgm:pt modelId="{CC397A55-5AF6-4E8A-A18E-18AA004F67AE}" type="pres">
      <dgm:prSet presAssocID="{DBD71DA9-79DC-4223-9680-7048E4D2ACFD}" presName="spaceRect" presStyleCnt="0"/>
      <dgm:spPr/>
    </dgm:pt>
    <dgm:pt modelId="{E86BA4A6-0934-4454-8A8E-B8607F35795D}" type="pres">
      <dgm:prSet presAssocID="{DBD71DA9-79DC-4223-9680-7048E4D2ACF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6901607-3234-4D80-BA3A-C73E443EC805}" type="presOf" srcId="{DBD71DA9-79DC-4223-9680-7048E4D2ACFD}" destId="{E86BA4A6-0934-4454-8A8E-B8607F35795D}" srcOrd="0" destOrd="0" presId="urn:microsoft.com/office/officeart/2018/2/layout/IconLabelList"/>
    <dgm:cxn modelId="{F72D6627-1D49-4F10-B8C3-C056C763F5FB}" type="presOf" srcId="{8992EB9F-702F-41D9-B1C7-904E1B9F2924}" destId="{8FECC75E-4DB1-413F-82BC-C82E80E9190D}" srcOrd="0" destOrd="0" presId="urn:microsoft.com/office/officeart/2018/2/layout/IconLabelList"/>
    <dgm:cxn modelId="{B44D7140-21F4-41CE-A954-69083B8704B1}" srcId="{97AC1909-538D-4786-B961-C2BA40ADCCBD}" destId="{E4C29548-6F63-4BFE-8146-416B117B97E5}" srcOrd="0" destOrd="0" parTransId="{A6531D7D-D337-42F4-AB49-FF5FDB0A69C8}" sibTransId="{10D2E50B-197F-4504-BACA-3E9B8537BC5D}"/>
    <dgm:cxn modelId="{EE72E578-F89A-4E3F-BC4C-A02B7ECAC4B8}" srcId="{97AC1909-538D-4786-B961-C2BA40ADCCBD}" destId="{D6A4155E-2F39-43AE-A951-416A48F73A6E}" srcOrd="2" destOrd="0" parTransId="{A4640F6F-C575-4C39-BCD9-15C3DF8603B3}" sibTransId="{E8ACDCB9-60AF-409E-AAAB-D466E59CE4A5}"/>
    <dgm:cxn modelId="{2C092B97-C196-4613-AD3B-220F8A5CBB2B}" type="presOf" srcId="{97AC1909-538D-4786-B961-C2BA40ADCCBD}" destId="{064D3287-7013-45E9-B7BC-D46248D45164}" srcOrd="0" destOrd="0" presId="urn:microsoft.com/office/officeart/2018/2/layout/IconLabelList"/>
    <dgm:cxn modelId="{8F47E5AA-9784-45E7-8278-6E7091A61D01}" srcId="{97AC1909-538D-4786-B961-C2BA40ADCCBD}" destId="{DBD71DA9-79DC-4223-9680-7048E4D2ACFD}" srcOrd="3" destOrd="0" parTransId="{BE2B6F4A-BF42-4CF2-9406-1A1836D8CEAE}" sibTransId="{4AD76739-4649-4466-A2C6-548C4656FC74}"/>
    <dgm:cxn modelId="{443209AE-E7D0-4EB2-8C2C-79F4C4B6BAED}" type="presOf" srcId="{D6A4155E-2F39-43AE-A951-416A48F73A6E}" destId="{14FF84B6-1FC7-4369-954B-62B93B63658B}" srcOrd="0" destOrd="0" presId="urn:microsoft.com/office/officeart/2018/2/layout/IconLabelList"/>
    <dgm:cxn modelId="{8614A4F9-2ED4-42F5-B548-51C762A7EDED}" type="presOf" srcId="{E4C29548-6F63-4BFE-8146-416B117B97E5}" destId="{ADF0B2C1-ABC4-4B9C-A806-F3AB50F2DC5B}" srcOrd="0" destOrd="0" presId="urn:microsoft.com/office/officeart/2018/2/layout/IconLabelList"/>
    <dgm:cxn modelId="{9547BBFB-6482-4586-A191-BC0445CF9724}" srcId="{97AC1909-538D-4786-B961-C2BA40ADCCBD}" destId="{8992EB9F-702F-41D9-B1C7-904E1B9F2924}" srcOrd="1" destOrd="0" parTransId="{E7AF2219-9D9C-4A11-AF57-F0901C5A428D}" sibTransId="{CE2BE49F-C70E-47C5-A912-0415C0ABC12A}"/>
    <dgm:cxn modelId="{FE749534-70F6-4D28-86FB-5D5E7C98B719}" type="presParOf" srcId="{064D3287-7013-45E9-B7BC-D46248D45164}" destId="{C11199BF-6276-4B10-985A-159B99C63EC8}" srcOrd="0" destOrd="0" presId="urn:microsoft.com/office/officeart/2018/2/layout/IconLabelList"/>
    <dgm:cxn modelId="{950851E5-A595-4A3C-A49A-E50A11F20513}" type="presParOf" srcId="{C11199BF-6276-4B10-985A-159B99C63EC8}" destId="{9BD268FB-BC77-40F0-8FF3-D2F0C246320A}" srcOrd="0" destOrd="0" presId="urn:microsoft.com/office/officeart/2018/2/layout/IconLabelList"/>
    <dgm:cxn modelId="{942D6EB9-8F98-43F3-9269-FA690D0E885F}" type="presParOf" srcId="{C11199BF-6276-4B10-985A-159B99C63EC8}" destId="{B3EA83A9-880A-478D-B6BB-0F81E8B6F8ED}" srcOrd="1" destOrd="0" presId="urn:microsoft.com/office/officeart/2018/2/layout/IconLabelList"/>
    <dgm:cxn modelId="{AD650008-57B5-46DD-BD76-5CE9CC58C9BB}" type="presParOf" srcId="{C11199BF-6276-4B10-985A-159B99C63EC8}" destId="{ADF0B2C1-ABC4-4B9C-A806-F3AB50F2DC5B}" srcOrd="2" destOrd="0" presId="urn:microsoft.com/office/officeart/2018/2/layout/IconLabelList"/>
    <dgm:cxn modelId="{1D928AAD-AAE5-4110-BF7F-0C49D5ACFC89}" type="presParOf" srcId="{064D3287-7013-45E9-B7BC-D46248D45164}" destId="{A313DC81-B8A9-4231-B934-FFA76FBC4E09}" srcOrd="1" destOrd="0" presId="urn:microsoft.com/office/officeart/2018/2/layout/IconLabelList"/>
    <dgm:cxn modelId="{44E334AD-76C5-43A5-BFF4-72DBD2A4A45C}" type="presParOf" srcId="{064D3287-7013-45E9-B7BC-D46248D45164}" destId="{673E6A6B-8766-4854-A709-84F03287AAEE}" srcOrd="2" destOrd="0" presId="urn:microsoft.com/office/officeart/2018/2/layout/IconLabelList"/>
    <dgm:cxn modelId="{562526C5-8A44-4BA9-8DB2-77F678E98A1C}" type="presParOf" srcId="{673E6A6B-8766-4854-A709-84F03287AAEE}" destId="{E80ACBAC-051C-4E49-8109-9231851EC25A}" srcOrd="0" destOrd="0" presId="urn:microsoft.com/office/officeart/2018/2/layout/IconLabelList"/>
    <dgm:cxn modelId="{A56D0BC6-4C6A-41EE-9D4E-0B8E3CA5D286}" type="presParOf" srcId="{673E6A6B-8766-4854-A709-84F03287AAEE}" destId="{5F062E7A-7C9C-4F8D-8E1D-92474D467B42}" srcOrd="1" destOrd="0" presId="urn:microsoft.com/office/officeart/2018/2/layout/IconLabelList"/>
    <dgm:cxn modelId="{6E2EA8E3-DC1A-4FB9-8736-9A6CB090CAF9}" type="presParOf" srcId="{673E6A6B-8766-4854-A709-84F03287AAEE}" destId="{8FECC75E-4DB1-413F-82BC-C82E80E9190D}" srcOrd="2" destOrd="0" presId="urn:microsoft.com/office/officeart/2018/2/layout/IconLabelList"/>
    <dgm:cxn modelId="{5E994D7E-5096-4B02-B581-5E28A74A31A8}" type="presParOf" srcId="{064D3287-7013-45E9-B7BC-D46248D45164}" destId="{44DAE812-F1D0-401C-B8BB-85FB99704243}" srcOrd="3" destOrd="0" presId="urn:microsoft.com/office/officeart/2018/2/layout/IconLabelList"/>
    <dgm:cxn modelId="{109938E3-71C5-4332-98C4-9D15B7849E32}" type="presParOf" srcId="{064D3287-7013-45E9-B7BC-D46248D45164}" destId="{411A2315-31C9-4AEA-B973-06F18C3C3ADB}" srcOrd="4" destOrd="0" presId="urn:microsoft.com/office/officeart/2018/2/layout/IconLabelList"/>
    <dgm:cxn modelId="{8A03A032-C647-4D94-97B4-A6A241F2AAB9}" type="presParOf" srcId="{411A2315-31C9-4AEA-B973-06F18C3C3ADB}" destId="{A80BAF11-E942-4D80-88EF-87CFF9BBF311}" srcOrd="0" destOrd="0" presId="urn:microsoft.com/office/officeart/2018/2/layout/IconLabelList"/>
    <dgm:cxn modelId="{2AF12125-8496-4CE2-A50B-5E00B057883A}" type="presParOf" srcId="{411A2315-31C9-4AEA-B973-06F18C3C3ADB}" destId="{57E673EA-9A60-421D-85A6-3482C4A0DCB4}" srcOrd="1" destOrd="0" presId="urn:microsoft.com/office/officeart/2018/2/layout/IconLabelList"/>
    <dgm:cxn modelId="{DC2489BE-9816-49B5-84FE-FFA755A3B867}" type="presParOf" srcId="{411A2315-31C9-4AEA-B973-06F18C3C3ADB}" destId="{14FF84B6-1FC7-4369-954B-62B93B63658B}" srcOrd="2" destOrd="0" presId="urn:microsoft.com/office/officeart/2018/2/layout/IconLabelList"/>
    <dgm:cxn modelId="{D0F21B58-1BD1-4FBF-861E-F1CC7381E118}" type="presParOf" srcId="{064D3287-7013-45E9-B7BC-D46248D45164}" destId="{2A519DAC-B317-4B5C-A19A-C610E105C75A}" srcOrd="5" destOrd="0" presId="urn:microsoft.com/office/officeart/2018/2/layout/IconLabelList"/>
    <dgm:cxn modelId="{A1FAFDB5-5B0E-4B51-B746-77D03F84744F}" type="presParOf" srcId="{064D3287-7013-45E9-B7BC-D46248D45164}" destId="{6DAB39F6-00FE-410A-8B68-9CF5F7E8983B}" srcOrd="6" destOrd="0" presId="urn:microsoft.com/office/officeart/2018/2/layout/IconLabelList"/>
    <dgm:cxn modelId="{20F5C5A4-DB1B-4519-9A3E-DB62CB8FF225}" type="presParOf" srcId="{6DAB39F6-00FE-410A-8B68-9CF5F7E8983B}" destId="{85AB0939-AEEB-4251-AD2B-52FBC462DBDD}" srcOrd="0" destOrd="0" presId="urn:microsoft.com/office/officeart/2018/2/layout/IconLabelList"/>
    <dgm:cxn modelId="{959EFAE7-2512-44E5-ACE3-3C8A9C9ACFB9}" type="presParOf" srcId="{6DAB39F6-00FE-410A-8B68-9CF5F7E8983B}" destId="{CC397A55-5AF6-4E8A-A18E-18AA004F67AE}" srcOrd="1" destOrd="0" presId="urn:microsoft.com/office/officeart/2018/2/layout/IconLabelList"/>
    <dgm:cxn modelId="{5806CE87-908C-4C2D-8D62-37E94DAD4E4B}" type="presParOf" srcId="{6DAB39F6-00FE-410A-8B68-9CF5F7E8983B}" destId="{E86BA4A6-0934-4454-8A8E-B8607F35795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268FB-BC77-40F0-8FF3-D2F0C246320A}">
      <dsp:nvSpPr>
        <dsp:cNvPr id="0" name=""/>
        <dsp:cNvSpPr/>
      </dsp:nvSpPr>
      <dsp:spPr>
        <a:xfrm>
          <a:off x="858415" y="535849"/>
          <a:ext cx="1514039" cy="14545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0B2C1-ABC4-4B9C-A806-F3AB50F2DC5B}">
      <dsp:nvSpPr>
        <dsp:cNvPr id="0" name=""/>
        <dsp:cNvSpPr/>
      </dsp:nvSpPr>
      <dsp:spPr>
        <a:xfrm>
          <a:off x="403777" y="2244572"/>
          <a:ext cx="2423316" cy="1378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  <a:latin typeface="Fago Pro" panose="02000506040000020004" pitchFamily="50" charset="0"/>
              <a:ea typeface="+mn-ea"/>
              <a:cs typeface="+mn-cs"/>
            </a:rPr>
            <a:t>Weiterentwicklung Lineardirekt Achsportfolio</a:t>
          </a:r>
        </a:p>
      </dsp:txBody>
      <dsp:txXfrm>
        <a:off x="403777" y="2244572"/>
        <a:ext cx="2423316" cy="1378828"/>
      </dsp:txXfrm>
    </dsp:sp>
    <dsp:sp modelId="{E80ACBAC-051C-4E49-8109-9231851EC25A}">
      <dsp:nvSpPr>
        <dsp:cNvPr id="0" name=""/>
        <dsp:cNvSpPr/>
      </dsp:nvSpPr>
      <dsp:spPr>
        <a:xfrm>
          <a:off x="3666930" y="476343"/>
          <a:ext cx="1591802" cy="16925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CC75E-4DB1-413F-82BC-C82E80E9190D}">
      <dsp:nvSpPr>
        <dsp:cNvPr id="0" name=""/>
        <dsp:cNvSpPr/>
      </dsp:nvSpPr>
      <dsp:spPr>
        <a:xfrm>
          <a:off x="3251174" y="2222230"/>
          <a:ext cx="2423316" cy="1378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3D6A"/>
              </a:solidFill>
              <a:latin typeface="Fago Pro" panose="02000506040000020004" pitchFamily="50" charset="0"/>
              <a:ea typeface="+mn-ea"/>
              <a:cs typeface="+mn-cs"/>
            </a:rPr>
            <a:t>Reaktion auf steigende Anforderungen der Traglasten und Lebensdauer</a:t>
          </a:r>
          <a:endParaRPr lang="en-US" sz="1800" b="1" kern="1200" dirty="0">
            <a:solidFill>
              <a:srgbClr val="003D6A"/>
            </a:solidFill>
            <a:latin typeface="Fago Pro" panose="02000506040000020004" pitchFamily="50" charset="0"/>
            <a:ea typeface="+mn-ea"/>
            <a:cs typeface="+mn-cs"/>
          </a:endParaRPr>
        </a:p>
      </dsp:txBody>
      <dsp:txXfrm>
        <a:off x="3251174" y="2222230"/>
        <a:ext cx="2423316" cy="1378828"/>
      </dsp:txXfrm>
    </dsp:sp>
    <dsp:sp modelId="{A80BAF11-E942-4D80-88EF-87CFF9BBF311}">
      <dsp:nvSpPr>
        <dsp:cNvPr id="0" name=""/>
        <dsp:cNvSpPr/>
      </dsp:nvSpPr>
      <dsp:spPr>
        <a:xfrm>
          <a:off x="6251426" y="540513"/>
          <a:ext cx="1725551" cy="14358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F84B6-1FC7-4369-954B-62B93B63658B}">
      <dsp:nvSpPr>
        <dsp:cNvPr id="0" name=""/>
        <dsp:cNvSpPr/>
      </dsp:nvSpPr>
      <dsp:spPr>
        <a:xfrm>
          <a:off x="6098570" y="2239907"/>
          <a:ext cx="2423316" cy="1378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3D6A"/>
              </a:solidFill>
              <a:latin typeface="Fago Pro" panose="02000506040000020004" pitchFamily="50" charset="0"/>
              <a:ea typeface="+mn-ea"/>
              <a:cs typeface="+mn-cs"/>
            </a:rPr>
            <a:t>Kostenoptimierung</a:t>
          </a:r>
        </a:p>
      </dsp:txBody>
      <dsp:txXfrm>
        <a:off x="6098570" y="2239907"/>
        <a:ext cx="2423316" cy="1378828"/>
      </dsp:txXfrm>
    </dsp:sp>
    <dsp:sp modelId="{85AB0939-AEEB-4251-AD2B-52FBC462DBDD}">
      <dsp:nvSpPr>
        <dsp:cNvPr id="0" name=""/>
        <dsp:cNvSpPr/>
      </dsp:nvSpPr>
      <dsp:spPr>
        <a:xfrm>
          <a:off x="9283961" y="545181"/>
          <a:ext cx="1747328" cy="14171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BA4A6-0934-4454-8A8E-B8607F35795D}">
      <dsp:nvSpPr>
        <dsp:cNvPr id="0" name=""/>
        <dsp:cNvSpPr/>
      </dsp:nvSpPr>
      <dsp:spPr>
        <a:xfrm>
          <a:off x="8945967" y="2235240"/>
          <a:ext cx="2423316" cy="1378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3D6A"/>
              </a:solidFill>
              <a:latin typeface="Fago Pro" panose="02000506040000020004" pitchFamily="50" charset="0"/>
              <a:ea typeface="+mn-ea"/>
              <a:cs typeface="+mn-cs"/>
            </a:rPr>
            <a:t>Möglichkeit der Online Konfiguration</a:t>
          </a:r>
        </a:p>
      </dsp:txBody>
      <dsp:txXfrm>
        <a:off x="8945967" y="2235240"/>
        <a:ext cx="2423316" cy="1378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23.05.2023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9961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USPs: absolut </a:t>
            </a:r>
            <a:r>
              <a:rPr lang="de-DE" err="1"/>
              <a:t>encoder</a:t>
            </a:r>
            <a:r>
              <a:rPr lang="de-DE"/>
              <a:t>, </a:t>
            </a:r>
            <a:r>
              <a:rPr lang="de-DE" err="1"/>
              <a:t>helical</a:t>
            </a:r>
            <a:r>
              <a:rPr lang="de-DE"/>
              <a:t> </a:t>
            </a:r>
            <a:r>
              <a:rPr lang="de-DE" err="1"/>
              <a:t>gear</a:t>
            </a:r>
            <a:r>
              <a:rPr lang="de-DE"/>
              <a:t> </a:t>
            </a:r>
            <a:r>
              <a:rPr lang="de-DE" err="1"/>
              <a:t>unit</a:t>
            </a:r>
            <a:r>
              <a:rPr lang="de-DE"/>
              <a:t>(</a:t>
            </a:r>
            <a:r>
              <a:rPr lang="de-DE" err="1"/>
              <a:t>mainly</a:t>
            </a:r>
            <a:r>
              <a:rPr lang="de-DE"/>
              <a:t> </a:t>
            </a:r>
            <a:r>
              <a:rPr lang="de-DE" err="1"/>
              <a:t>against</a:t>
            </a:r>
            <a:r>
              <a:rPr lang="de-DE"/>
              <a:t> Zimmer)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482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USPs: absolut </a:t>
            </a:r>
            <a:r>
              <a:rPr lang="de-DE" err="1"/>
              <a:t>encoder</a:t>
            </a:r>
            <a:r>
              <a:rPr lang="de-DE"/>
              <a:t>, </a:t>
            </a:r>
            <a:r>
              <a:rPr lang="de-DE" err="1"/>
              <a:t>helical</a:t>
            </a:r>
            <a:r>
              <a:rPr lang="de-DE"/>
              <a:t> </a:t>
            </a:r>
            <a:r>
              <a:rPr lang="de-DE" err="1"/>
              <a:t>gear</a:t>
            </a:r>
            <a:r>
              <a:rPr lang="de-DE"/>
              <a:t> </a:t>
            </a:r>
            <a:r>
              <a:rPr lang="de-DE" err="1"/>
              <a:t>unit</a:t>
            </a:r>
            <a:r>
              <a:rPr lang="de-DE"/>
              <a:t>(</a:t>
            </a:r>
            <a:r>
              <a:rPr lang="de-DE" err="1"/>
              <a:t>mainly</a:t>
            </a:r>
            <a:r>
              <a:rPr lang="de-DE"/>
              <a:t> </a:t>
            </a:r>
            <a:r>
              <a:rPr lang="de-DE" err="1"/>
              <a:t>against</a:t>
            </a:r>
            <a:r>
              <a:rPr lang="de-DE"/>
              <a:t> Zimmer)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741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USPs: absolut </a:t>
            </a:r>
            <a:r>
              <a:rPr lang="de-DE" err="1"/>
              <a:t>encoder</a:t>
            </a:r>
            <a:r>
              <a:rPr lang="de-DE"/>
              <a:t>, </a:t>
            </a:r>
            <a:r>
              <a:rPr lang="de-DE" err="1"/>
              <a:t>helical</a:t>
            </a:r>
            <a:r>
              <a:rPr lang="de-DE"/>
              <a:t> </a:t>
            </a:r>
            <a:r>
              <a:rPr lang="de-DE" err="1"/>
              <a:t>gear</a:t>
            </a:r>
            <a:r>
              <a:rPr lang="de-DE"/>
              <a:t> </a:t>
            </a:r>
            <a:r>
              <a:rPr lang="de-DE" err="1"/>
              <a:t>unit</a:t>
            </a:r>
            <a:r>
              <a:rPr lang="de-DE"/>
              <a:t>(</a:t>
            </a:r>
            <a:r>
              <a:rPr lang="de-DE" err="1"/>
              <a:t>mainly</a:t>
            </a:r>
            <a:r>
              <a:rPr lang="de-DE"/>
              <a:t> </a:t>
            </a:r>
            <a:r>
              <a:rPr lang="de-DE" err="1"/>
              <a:t>against</a:t>
            </a:r>
            <a:r>
              <a:rPr lang="de-DE"/>
              <a:t> Zimmer)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131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961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986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641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081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28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430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60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5272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846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Wir gehen davon aus das Zimmer sich unter unseren Preisen positioniert hat und auch einen entsprechend großen Spielraum hat.</a:t>
            </a:r>
          </a:p>
          <a:p>
            <a:r>
              <a:rPr lang="de-DE"/>
              <a:t>Wettbewerber wie OnRobot, Robotiq werden bewusst außen vor gelassen</a:t>
            </a:r>
          </a:p>
          <a:p>
            <a:r>
              <a:rPr lang="de-DE"/>
              <a:t>Diese sind extrem hochpreisig angesetzt und spiegeln nur den Cobot Markt wieder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39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Wir gehen davon aus das Zimmer sich unter unseren Preisen positioniert hat und auch einen entsprechend großen Spielraum hat.</a:t>
            </a:r>
          </a:p>
          <a:p>
            <a:r>
              <a:rPr lang="de-DE"/>
              <a:t>Wettbewerber wie OnRobot, Robotiq werden bewusst außen vor gelassen</a:t>
            </a:r>
          </a:p>
          <a:p>
            <a:r>
              <a:rPr lang="de-DE"/>
              <a:t>Diese sind extrem hochpreisig angesetzt und spiegeln nur den Cobot Markt wieder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73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Wir gehen davon aus das Zimmer sich unter unseren Preisen positioniert hat und auch einen entsprechend großen Spielraum hat.</a:t>
            </a:r>
          </a:p>
          <a:p>
            <a:r>
              <a:rPr lang="de-DE"/>
              <a:t>Wettbewerber wie OnRobot, Robotiq werden bewusst außen vor gelassen</a:t>
            </a:r>
          </a:p>
          <a:p>
            <a:r>
              <a:rPr lang="de-DE"/>
              <a:t>Diese sind extrem hochpreisig angesetzt und spiegeln nur den Cobot Markt wieder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746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Wir gehen davon aus das Zimmer sich unter unseren Preisen positioniert hat und auch einen entsprechend großen Spielraum hat.</a:t>
            </a:r>
          </a:p>
          <a:p>
            <a:r>
              <a:rPr lang="de-DE"/>
              <a:t>Wettbewerber wie OnRobot, Robotiq werden bewusst außen vor gelassen</a:t>
            </a:r>
          </a:p>
          <a:p>
            <a:r>
              <a:rPr lang="de-DE"/>
              <a:t>Diese sind extrem hochpreisig angesetzt und spiegeln nur den Cobot Markt wieder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293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Wir gehen davon aus das Zimmer sich unter unseren Preisen positioniert hat und auch einen entsprechend großen Spielraum hat.</a:t>
            </a:r>
          </a:p>
          <a:p>
            <a:r>
              <a:rPr lang="de-DE"/>
              <a:t>Wettbewerber wie OnRobot, Robotiq werden bewusst außen vor gelassen</a:t>
            </a:r>
          </a:p>
          <a:p>
            <a:r>
              <a:rPr lang="de-DE"/>
              <a:t>Diese sind extrem hochpreisig angesetzt und spiegeln nur den Cobot Markt wieder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2579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Wir gehen davon aus das Zimmer sich unter unseren Preisen positioniert hat und auch einen entsprechend großen Spielraum hat.</a:t>
            </a:r>
          </a:p>
          <a:p>
            <a:r>
              <a:rPr lang="de-DE"/>
              <a:t>Wettbewerber wie OnRobot, Robotiq werden bewusst außen vor gelassen</a:t>
            </a:r>
          </a:p>
          <a:p>
            <a:r>
              <a:rPr lang="de-DE"/>
              <a:t>Diese sind extrem hochpreisig angesetzt und spiegeln nur den Cobot Markt wieder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973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Wir gehen davon aus das Zimmer sich unter unseren Preisen positioniert hat und auch einen entsprechend großen Spielraum hat.</a:t>
            </a:r>
          </a:p>
          <a:p>
            <a:r>
              <a:rPr lang="de-DE"/>
              <a:t>Wettbewerber wie OnRobot, Robotiq werden bewusst außen vor gelassen</a:t>
            </a:r>
          </a:p>
          <a:p>
            <a:r>
              <a:rPr lang="de-DE"/>
              <a:t>Diese sind extrem hochpreisig angesetzt und spiegeln nur den Cobot Markt wieder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75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Wir gehen davon aus das Zimmer sich unter unseren Preisen positioniert hat und auch einen entsprechend großen Spielraum hat.</a:t>
            </a:r>
          </a:p>
          <a:p>
            <a:r>
              <a:rPr lang="de-DE"/>
              <a:t>Wettbewerber wie OnRobot, Robotiq werden bewusst außen vor gelassen</a:t>
            </a:r>
          </a:p>
          <a:p>
            <a:r>
              <a:rPr lang="de-DE"/>
              <a:t>Diese sind extrem hochpreisig angesetzt und spiegeln nur den Cobot Markt wieder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553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Wir gehen davon aus das Zimmer sich unter unseren Preisen positioniert hat und auch einen entsprechend großen Spielraum hat.</a:t>
            </a:r>
          </a:p>
          <a:p>
            <a:r>
              <a:rPr lang="de-DE"/>
              <a:t>Wettbewerber wie OnRobot, Robotiq werden bewusst außen vor gelassen</a:t>
            </a:r>
          </a:p>
          <a:p>
            <a:r>
              <a:rPr lang="de-DE"/>
              <a:t>Diese sind extrem hochpreisig angesetzt und spiegeln nur den Cobot Markt wieder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694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7444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Wir gehen davon aus das Zimmer sich unter unseren Preisen positioniert hat und auch einen entsprechend großen Spielraum hat.</a:t>
            </a:r>
          </a:p>
          <a:p>
            <a:r>
              <a:rPr lang="de-DE"/>
              <a:t>Wettbewerber wie OnRobot, Robotiq werden bewusst außen vor gelassen</a:t>
            </a:r>
          </a:p>
          <a:p>
            <a:r>
              <a:rPr lang="de-DE"/>
              <a:t>Diese sind extrem hochpreisig angesetzt und spiegeln nur den Cobot Markt wieder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344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300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841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USPs: absolut </a:t>
            </a:r>
            <a:r>
              <a:rPr lang="de-DE" err="1"/>
              <a:t>encoder</a:t>
            </a:r>
            <a:r>
              <a:rPr lang="de-DE"/>
              <a:t>, </a:t>
            </a:r>
            <a:r>
              <a:rPr lang="de-DE" err="1"/>
              <a:t>helical</a:t>
            </a:r>
            <a:r>
              <a:rPr lang="de-DE"/>
              <a:t> </a:t>
            </a:r>
            <a:r>
              <a:rPr lang="de-DE" err="1"/>
              <a:t>gear</a:t>
            </a:r>
            <a:r>
              <a:rPr lang="de-DE"/>
              <a:t> </a:t>
            </a:r>
            <a:r>
              <a:rPr lang="de-DE" err="1"/>
              <a:t>unit</a:t>
            </a:r>
            <a:r>
              <a:rPr lang="de-DE"/>
              <a:t>(</a:t>
            </a:r>
            <a:r>
              <a:rPr lang="de-DE" err="1"/>
              <a:t>mainly</a:t>
            </a:r>
            <a:r>
              <a:rPr lang="de-DE"/>
              <a:t> </a:t>
            </a:r>
            <a:r>
              <a:rPr lang="de-DE" err="1"/>
              <a:t>against</a:t>
            </a:r>
            <a:r>
              <a:rPr lang="de-DE"/>
              <a:t> Zimmer)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495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USPs: absolut </a:t>
            </a:r>
            <a:r>
              <a:rPr lang="de-DE" err="1"/>
              <a:t>encoder</a:t>
            </a:r>
            <a:r>
              <a:rPr lang="de-DE"/>
              <a:t>, </a:t>
            </a:r>
            <a:r>
              <a:rPr lang="de-DE" err="1"/>
              <a:t>helical</a:t>
            </a:r>
            <a:r>
              <a:rPr lang="de-DE"/>
              <a:t> </a:t>
            </a:r>
            <a:r>
              <a:rPr lang="de-DE" err="1"/>
              <a:t>gear</a:t>
            </a:r>
            <a:r>
              <a:rPr lang="de-DE"/>
              <a:t> </a:t>
            </a:r>
            <a:r>
              <a:rPr lang="de-DE" err="1"/>
              <a:t>unit</a:t>
            </a:r>
            <a:r>
              <a:rPr lang="de-DE"/>
              <a:t>(</a:t>
            </a:r>
            <a:r>
              <a:rPr lang="de-DE" err="1"/>
              <a:t>mainly</a:t>
            </a:r>
            <a:r>
              <a:rPr lang="de-DE"/>
              <a:t> </a:t>
            </a:r>
            <a:r>
              <a:rPr lang="de-DE" err="1"/>
              <a:t>against</a:t>
            </a:r>
            <a:r>
              <a:rPr lang="de-DE"/>
              <a:t> Zimmer)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86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362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17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62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7862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11523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74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09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154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001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16772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18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eins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54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1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 dirty="0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72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1571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415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2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6594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415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36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0.sv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81.png"/><Relationship Id="rId4" Type="http://schemas.openxmlformats.org/officeDocument/2006/relationships/image" Target="../media/image4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5.png"/><Relationship Id="rId4" Type="http://schemas.openxmlformats.org/officeDocument/2006/relationships/hyperlink" Target="mailto:automationsolution@de.schunk.com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svg"/><Relationship Id="rId7" Type="http://schemas.openxmlformats.org/officeDocument/2006/relationships/image" Target="../media/image98.gi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5" Type="http://schemas.openxmlformats.org/officeDocument/2006/relationships/image" Target="../media/image96.svg"/><Relationship Id="rId10" Type="http://schemas.openxmlformats.org/officeDocument/2006/relationships/image" Target="../media/image101.sv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96.svg"/><Relationship Id="rId3" Type="http://schemas.openxmlformats.org/officeDocument/2006/relationships/image" Target="../media/image112.png"/><Relationship Id="rId7" Type="http://schemas.openxmlformats.org/officeDocument/2006/relationships/image" Target="../media/image31.png"/><Relationship Id="rId12" Type="http://schemas.openxmlformats.org/officeDocument/2006/relationships/image" Target="../media/image9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7.png"/><Relationship Id="rId5" Type="http://schemas.openxmlformats.org/officeDocument/2006/relationships/image" Target="../media/image105.png"/><Relationship Id="rId10" Type="http://schemas.openxmlformats.org/officeDocument/2006/relationships/image" Target="../media/image116.png"/><Relationship Id="rId4" Type="http://schemas.openxmlformats.org/officeDocument/2006/relationships/image" Target="../media/image113.png"/><Relationship Id="rId9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9.png"/><Relationship Id="rId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45.png"/><Relationship Id="rId4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2.wdp"/><Relationship Id="rId5" Type="http://schemas.openxmlformats.org/officeDocument/2006/relationships/image" Target="../media/image127.png"/><Relationship Id="rId4" Type="http://schemas.openxmlformats.org/officeDocument/2006/relationships/image" Target="../media/image4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3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10" Type="http://schemas.openxmlformats.org/officeDocument/2006/relationships/image" Target="../media/image48.svg"/><Relationship Id="rId4" Type="http://schemas.openxmlformats.org/officeDocument/2006/relationships/image" Target="../media/image128.jpeg"/><Relationship Id="rId9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microsoft.com/office/2007/relationships/hdphoto" Target="../media/hdphoto6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microsoft.com/office/2007/relationships/hdphoto" Target="../media/hdphoto1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6.png"/><Relationship Id="rId5" Type="http://schemas.openxmlformats.org/officeDocument/2006/relationships/image" Target="../media/image135.jpeg"/><Relationship Id="rId4" Type="http://schemas.microsoft.com/office/2007/relationships/hdphoto" Target="../media/hdphoto13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7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3.wdp"/><Relationship Id="rId5" Type="http://schemas.openxmlformats.org/officeDocument/2006/relationships/image" Target="../media/image134.png"/><Relationship Id="rId4" Type="http://schemas.microsoft.com/office/2007/relationships/hdphoto" Target="../media/hdphoto15.wdp"/><Relationship Id="rId9" Type="http://schemas.microsoft.com/office/2007/relationships/hdphoto" Target="../media/hdphoto14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7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3.wdp"/><Relationship Id="rId5" Type="http://schemas.openxmlformats.org/officeDocument/2006/relationships/image" Target="../media/image134.png"/><Relationship Id="rId4" Type="http://schemas.microsoft.com/office/2007/relationships/hdphoto" Target="../media/hdphoto15.wdp"/><Relationship Id="rId9" Type="http://schemas.microsoft.com/office/2007/relationships/hdphoto" Target="../media/hdphoto14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3.wdp"/><Relationship Id="rId5" Type="http://schemas.openxmlformats.org/officeDocument/2006/relationships/image" Target="../media/image134.png"/><Relationship Id="rId4" Type="http://schemas.microsoft.com/office/2007/relationships/hdphoto" Target="../media/hdphoto15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5.jpeg"/><Relationship Id="rId4" Type="http://schemas.microsoft.com/office/2007/relationships/hdphoto" Target="../media/hdphoto13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3.wdp"/><Relationship Id="rId5" Type="http://schemas.openxmlformats.org/officeDocument/2006/relationships/image" Target="../media/image134.png"/><Relationship Id="rId4" Type="http://schemas.microsoft.com/office/2007/relationships/hdphoto" Target="../media/hdphoto15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3.wdp"/><Relationship Id="rId5" Type="http://schemas.openxmlformats.org/officeDocument/2006/relationships/image" Target="../media/image134.png"/><Relationship Id="rId4" Type="http://schemas.microsoft.com/office/2007/relationships/hdphoto" Target="../media/hdphoto15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3.wdp"/><Relationship Id="rId5" Type="http://schemas.openxmlformats.org/officeDocument/2006/relationships/image" Target="../media/image134.png"/><Relationship Id="rId4" Type="http://schemas.microsoft.com/office/2007/relationships/hdphoto" Target="../media/hdphoto15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3.wdp"/><Relationship Id="rId5" Type="http://schemas.openxmlformats.org/officeDocument/2006/relationships/image" Target="../media/image134.png"/><Relationship Id="rId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0.png"/><Relationship Id="rId5" Type="http://schemas.microsoft.com/office/2007/relationships/hdphoto" Target="../media/hdphoto13.wdp"/><Relationship Id="rId4" Type="http://schemas.openxmlformats.org/officeDocument/2006/relationships/image" Target="../media/image134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1.png"/><Relationship Id="rId5" Type="http://schemas.microsoft.com/office/2007/relationships/hdphoto" Target="../media/hdphoto13.wdp"/><Relationship Id="rId4" Type="http://schemas.openxmlformats.org/officeDocument/2006/relationships/image" Target="../media/image134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2.png"/><Relationship Id="rId5" Type="http://schemas.microsoft.com/office/2007/relationships/hdphoto" Target="../media/hdphoto13.wdp"/><Relationship Id="rId4" Type="http://schemas.openxmlformats.org/officeDocument/2006/relationships/image" Target="../media/image13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7" Type="http://schemas.openxmlformats.org/officeDocument/2006/relationships/image" Target="../media/image146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48.svg"/><Relationship Id="rId4" Type="http://schemas.openxmlformats.org/officeDocument/2006/relationships/image" Target="../media/image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 6">
            <a:extLst>
              <a:ext uri="{FF2B5EF4-FFF2-40B4-BE49-F238E27FC236}">
                <a16:creationId xmlns:a16="http://schemas.microsoft.com/office/drawing/2014/main" id="{F32B66DD-D6F4-1796-01DF-D4A8B6317F56}"/>
              </a:ext>
            </a:extLst>
          </p:cNvPr>
          <p:cNvSpPr/>
          <p:nvPr/>
        </p:nvSpPr>
        <p:spPr>
          <a:xfrm>
            <a:off x="-1776990" y="1940915"/>
            <a:ext cx="14548110" cy="4332886"/>
          </a:xfrm>
          <a:custGeom>
            <a:avLst/>
            <a:gdLst>
              <a:gd name="connsiteX0" fmla="*/ 5562746 w 12190552"/>
              <a:gd name="connsiteY0" fmla="*/ 3630732 h 3630731"/>
              <a:gd name="connsiteX1" fmla="*/ 0 w 12190552"/>
              <a:gd name="connsiteY1" fmla="*/ 3630732 h 3630731"/>
              <a:gd name="connsiteX2" fmla="*/ 0 w 12190552"/>
              <a:gd name="connsiteY2" fmla="*/ 2211407 h 3630731"/>
              <a:gd name="connsiteX3" fmla="*/ 5208241 w 12190552"/>
              <a:gd name="connsiteY3" fmla="*/ 2211407 h 3630731"/>
              <a:gd name="connsiteX4" fmla="*/ 9359028 w 12190552"/>
              <a:gd name="connsiteY4" fmla="*/ 0 h 3630731"/>
              <a:gd name="connsiteX5" fmla="*/ 12190552 w 12190552"/>
              <a:gd name="connsiteY5" fmla="*/ 0 h 3630731"/>
              <a:gd name="connsiteX6" fmla="*/ 12190552 w 12190552"/>
              <a:gd name="connsiteY6" fmla="*/ 1419325 h 3630731"/>
              <a:gd name="connsiteX7" fmla="*/ 9713490 w 12190552"/>
              <a:gd name="connsiteY7" fmla="*/ 1419325 h 363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0552" h="3630731">
                <a:moveTo>
                  <a:pt x="5562746" y="3630732"/>
                </a:moveTo>
                <a:lnTo>
                  <a:pt x="0" y="3630732"/>
                </a:lnTo>
                <a:lnTo>
                  <a:pt x="0" y="2211407"/>
                </a:lnTo>
                <a:lnTo>
                  <a:pt x="5208241" y="2211407"/>
                </a:lnTo>
                <a:lnTo>
                  <a:pt x="9359028" y="0"/>
                </a:lnTo>
                <a:lnTo>
                  <a:pt x="12190552" y="0"/>
                </a:lnTo>
                <a:lnTo>
                  <a:pt x="12190552" y="1419325"/>
                </a:lnTo>
                <a:lnTo>
                  <a:pt x="9713490" y="1419325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B59122-F0D2-3DF0-C68F-19567F6B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669034"/>
            <a:ext cx="6880505" cy="1620773"/>
          </a:xfrm>
        </p:spPr>
        <p:txBody>
          <a:bodyPr/>
          <a:lstStyle/>
          <a:p>
            <a:br>
              <a:rPr lang="en-US" noProof="0" dirty="0">
                <a:solidFill>
                  <a:schemeClr val="bg1"/>
                </a:solidFill>
              </a:rPr>
            </a:br>
            <a:r>
              <a:rPr lang="en-US" noProof="0" dirty="0" err="1">
                <a:solidFill>
                  <a:schemeClr val="bg1"/>
                </a:solidFill>
              </a:rPr>
              <a:t>Lineardirektachse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noProof="0" dirty="0">
                <a:solidFill>
                  <a:schemeClr val="bg1"/>
                </a:solidFill>
              </a:rPr>
              <a:t>SLD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3B27D-8962-7460-E639-650453431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631207"/>
            <a:ext cx="4653850" cy="845602"/>
          </a:xfrm>
        </p:spPr>
        <p:txBody>
          <a:bodyPr/>
          <a:lstStyle/>
          <a:p>
            <a:pPr marL="0" indent="0">
              <a:buNone/>
            </a:pPr>
            <a:r>
              <a:rPr lang="de-DE" sz="3200" b="1" dirty="0">
                <a:solidFill>
                  <a:schemeClr val="bg2"/>
                </a:solidFill>
              </a:rPr>
              <a:t>Produktschulung</a:t>
            </a:r>
            <a:br>
              <a:rPr lang="de-DE" sz="3200" b="1" dirty="0">
                <a:solidFill>
                  <a:schemeClr val="bg2"/>
                </a:solidFill>
              </a:rPr>
            </a:br>
            <a:br>
              <a:rPr lang="de-DE" sz="3200" b="1" dirty="0">
                <a:solidFill>
                  <a:schemeClr val="bg2"/>
                </a:solidFill>
              </a:rPr>
            </a:br>
            <a:r>
              <a:rPr lang="de-DE" sz="3200" b="1" dirty="0">
                <a:solidFill>
                  <a:schemeClr val="bg2"/>
                </a:solidFill>
              </a:rPr>
              <a:t>Julian Kümmerling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6D8C87-6B81-F830-758A-047274917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FDE898E1-F506-9614-BBF5-D9176F268AE7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41278643-ACFF-7B56-D796-E513E14C0ACD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1F5CB54-3DA8-DCD9-33A8-66726413D83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A935F864-9389-D477-E90D-E85E5358B177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30CF436A-32D5-0754-C5AA-04CFAFD7BFA6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72DCCFF-76AD-410D-DCB6-7176DFCE294B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FA4AADC2-B332-75B3-C8EB-BB00CE8DEEF0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1640B04-8FE6-9C43-DAC7-8B9E2F6503B5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F40AC26B-8AF8-AF92-CFC3-E6A956B4A7D3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ACFACCE2-FE07-C61B-ADC8-44BAC9D0947B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C3D9910-3CA0-20C2-A815-FA27746DA94E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FB29795-EB5F-2F17-32BB-74CB5BD10E19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52D38E2-96AC-8DC9-8C00-690C53469C6B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15EA2298-E788-F807-F3CD-D5DB6860229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040B6A5-C1FD-9EE2-EA25-7476055E61A3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8B83CA6-3D31-6742-946C-E2CAB99B4026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D9517-B32A-0964-AFB4-E4D8C8E9306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3B5D546-3A3E-F961-C03E-3BCF96F2081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CC79D9F-A906-3BB3-E5E4-E426AAB9B6A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E924B88-5CDA-0EAB-EDE4-4D418BAB301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3812E2F-E3DC-B98C-547D-770EAF7F8C87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78F564FD-62AA-6849-1275-4A57EE1ACFC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DE0EDBA5-1CE2-C541-6E31-0BD159F2E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5798" y="2778052"/>
            <a:ext cx="6485734" cy="20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1D7B3-2605-4C48-A3A5-A66FAE3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Anwendungen</a:t>
            </a:r>
            <a:r>
              <a:rPr lang="en-US" sz="3200" dirty="0"/>
              <a:t>, die </a:t>
            </a:r>
            <a:r>
              <a:rPr lang="en-US" sz="3200" dirty="0" err="1"/>
              <a:t>wir</a:t>
            </a:r>
            <a:r>
              <a:rPr lang="en-US" sz="3200" dirty="0"/>
              <a:t> </a:t>
            </a:r>
            <a:r>
              <a:rPr lang="en-US" sz="3200" dirty="0" err="1"/>
              <a:t>mit</a:t>
            </a:r>
            <a:r>
              <a:rPr lang="en-US" sz="3200" dirty="0"/>
              <a:t> der SLD </a:t>
            </a:r>
            <a:r>
              <a:rPr lang="en-US" sz="3200" dirty="0" err="1"/>
              <a:t>verfolgen</a:t>
            </a:r>
            <a:endParaRPr lang="en-US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E9A9C-40E8-4E5A-9010-3F9FD3072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ECCC9-354C-47B9-9D33-6AA781B3EB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892B26-E44F-4E57-BC14-CF20F1AAF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542044"/>
            <a:ext cx="6673804" cy="504407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Life-Science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 err="1"/>
              <a:t>Dynamische</a:t>
            </a:r>
            <a:r>
              <a:rPr lang="en-US" sz="1600" dirty="0"/>
              <a:t> </a:t>
            </a:r>
            <a:r>
              <a:rPr lang="de-DE" sz="1600" dirty="0"/>
              <a:t>Handhabung</a:t>
            </a:r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 err="1"/>
              <a:t>Pharma</a:t>
            </a:r>
            <a:r>
              <a:rPr lang="de-DE" sz="1600" dirty="0"/>
              <a:t>, MedTech</a:t>
            </a: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Handhabung von Trays und Proben, z. B. Spritzen, Fläschchen, Petrischalen</a:t>
            </a: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Saubere Umgebungen</a:t>
            </a:r>
          </a:p>
          <a:p>
            <a:pPr>
              <a:buFont typeface="Fago Pro" panose="02000506040000020004" pitchFamily="2" charset="0"/>
              <a:buChar char="→"/>
            </a:pPr>
            <a:endParaRPr lang="en-US" sz="1600" dirty="0"/>
          </a:p>
          <a:p>
            <a:pPr marL="0" indent="0">
              <a:buNone/>
            </a:pPr>
            <a:r>
              <a:rPr lang="de-DE" sz="1600" b="1" dirty="0"/>
              <a:t>Warum ist die SLD für diese Anwendung geeignet?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Abdeckung (Clean Design)</a:t>
            </a:r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Absolut-Encoder sorgt für maximale Prozessstabilität</a:t>
            </a:r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H1-Fett (Optional aber noch nicht vorhanden)</a:t>
            </a:r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Reinraumzertifizierung (noch nicht vorhanden)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8EA6874-8EDC-085B-8114-9E2A9A21F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r="7870"/>
          <a:stretch/>
        </p:blipFill>
        <p:spPr bwMode="auto">
          <a:xfrm>
            <a:off x="6821720" y="2485506"/>
            <a:ext cx="5035317" cy="299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376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5C029FE-19A1-5AE4-D1C4-41A721550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880" y="2236504"/>
            <a:ext cx="5890456" cy="30373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Lineardirektachse</a:t>
            </a:r>
            <a:r>
              <a:rPr lang="en-US" dirty="0"/>
              <a:t> SLD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E9ECD4-8293-62E9-36E5-6995B35DE434}"/>
              </a:ext>
            </a:extLst>
          </p:cNvPr>
          <p:cNvSpPr txBox="1"/>
          <p:nvPr/>
        </p:nvSpPr>
        <p:spPr>
          <a:xfrm>
            <a:off x="658814" y="1450487"/>
            <a:ext cx="4488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Aufstellung der Baugrößen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2" name="Grafik 6">
            <a:extLst>
              <a:ext uri="{FF2B5EF4-FFF2-40B4-BE49-F238E27FC236}">
                <a16:creationId xmlns:a16="http://schemas.microsoft.com/office/drawing/2014/main" id="{77EAEE9F-3FB4-4369-57CE-D703F5945506}"/>
              </a:ext>
            </a:extLst>
          </p:cNvPr>
          <p:cNvSpPr/>
          <p:nvPr/>
        </p:nvSpPr>
        <p:spPr>
          <a:xfrm>
            <a:off x="992922" y="4674572"/>
            <a:ext cx="3200809" cy="1359216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4 Varianten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165 - 495 N Nennkraft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5.190 – 5.500 mm Max.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Nutzhub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 m/s Max. Geschwindigkeit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+- 0,01 mm Wiederholgenauigkeit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C5331EE-C33D-430C-A596-E03707A0E803}"/>
              </a:ext>
            </a:extLst>
          </p:cNvPr>
          <p:cNvSpPr txBox="1"/>
          <p:nvPr/>
        </p:nvSpPr>
        <p:spPr>
          <a:xfrm>
            <a:off x="4354390" y="4724390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SLD 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37" name="Grafik 6">
            <a:extLst>
              <a:ext uri="{FF2B5EF4-FFF2-40B4-BE49-F238E27FC236}">
                <a16:creationId xmlns:a16="http://schemas.microsoft.com/office/drawing/2014/main" id="{D73B1139-6596-D748-9284-3DC035EA2A23}"/>
              </a:ext>
            </a:extLst>
          </p:cNvPr>
          <p:cNvSpPr/>
          <p:nvPr/>
        </p:nvSpPr>
        <p:spPr>
          <a:xfrm>
            <a:off x="8505827" y="4832033"/>
            <a:ext cx="3200809" cy="1359216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4 Varianten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285 - 865 N Nennkraft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5.190 – 5.470 mm Max.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Nutzhub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 m/s Max. Geschwindigkeit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+- 0,01 mm Wiederholgenauigkeit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9B5E0DB-1AF6-6EA9-B842-0171A8E46A59}"/>
              </a:ext>
            </a:extLst>
          </p:cNvPr>
          <p:cNvSpPr txBox="1"/>
          <p:nvPr/>
        </p:nvSpPr>
        <p:spPr>
          <a:xfrm>
            <a:off x="5816180" y="5007644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SLD 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9715D54-1C4E-3800-211C-2D37BEB71C18}"/>
              </a:ext>
            </a:extLst>
          </p:cNvPr>
          <p:cNvSpPr txBox="1"/>
          <p:nvPr/>
        </p:nvSpPr>
        <p:spPr>
          <a:xfrm>
            <a:off x="755230" y="6235854"/>
            <a:ext cx="11101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Keine fertigen Identnummer!! Achse wird Kundespezifisch konfiguriert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828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5C029FE-19A1-5AE4-D1C4-41A721550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287" y="2370157"/>
            <a:ext cx="5890456" cy="30373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Lineardirektachse</a:t>
            </a:r>
            <a:r>
              <a:rPr lang="en-US" dirty="0"/>
              <a:t> SLD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E9ECD4-8293-62E9-36E5-6995B35DE434}"/>
              </a:ext>
            </a:extLst>
          </p:cNvPr>
          <p:cNvSpPr txBox="1"/>
          <p:nvPr/>
        </p:nvSpPr>
        <p:spPr>
          <a:xfrm>
            <a:off x="658814" y="1450487"/>
            <a:ext cx="4488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Aufstellung der Baugrößen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C5331EE-C33D-430C-A596-E03707A0E803}"/>
              </a:ext>
            </a:extLst>
          </p:cNvPr>
          <p:cNvSpPr txBox="1"/>
          <p:nvPr/>
        </p:nvSpPr>
        <p:spPr>
          <a:xfrm>
            <a:off x="5944181" y="4741187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SLD 11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9B5E0DB-1AF6-6EA9-B842-0171A8E46A59}"/>
              </a:ext>
            </a:extLst>
          </p:cNvPr>
          <p:cNvSpPr txBox="1"/>
          <p:nvPr/>
        </p:nvSpPr>
        <p:spPr>
          <a:xfrm>
            <a:off x="7845587" y="5141297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SLD 21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11EAA389-98D0-3645-BE42-3685F8912521}"/>
              </a:ext>
            </a:extLst>
          </p:cNvPr>
          <p:cNvGrpSpPr/>
          <p:nvPr/>
        </p:nvGrpSpPr>
        <p:grpSpPr>
          <a:xfrm>
            <a:off x="658814" y="2073337"/>
            <a:ext cx="5106580" cy="2130030"/>
            <a:chOff x="658814" y="2073337"/>
            <a:chExt cx="5106580" cy="213003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C3D8BCC3-B572-5424-CF84-3A6972F01608}"/>
                </a:ext>
              </a:extLst>
            </p:cNvPr>
            <p:cNvSpPr/>
            <p:nvPr/>
          </p:nvSpPr>
          <p:spPr>
            <a:xfrm>
              <a:off x="5100164" y="2073337"/>
              <a:ext cx="307910" cy="211332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A94927FF-DCF4-EE36-B277-39DB8A52DE1F}"/>
                </a:ext>
              </a:extLst>
            </p:cNvPr>
            <p:cNvSpPr/>
            <p:nvPr/>
          </p:nvSpPr>
          <p:spPr>
            <a:xfrm>
              <a:off x="4189446" y="2073337"/>
              <a:ext cx="307910" cy="16447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45A41F05-B572-598A-17DE-46E922D14348}"/>
                </a:ext>
              </a:extLst>
            </p:cNvPr>
            <p:cNvSpPr/>
            <p:nvPr/>
          </p:nvSpPr>
          <p:spPr>
            <a:xfrm>
              <a:off x="3343963" y="2073337"/>
              <a:ext cx="518910" cy="11577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6D43B501-7E22-4A7E-6AAF-D39220A4D932}"/>
                </a:ext>
              </a:extLst>
            </p:cNvPr>
            <p:cNvSpPr txBox="1"/>
            <p:nvPr/>
          </p:nvSpPr>
          <p:spPr>
            <a:xfrm>
              <a:off x="3273748" y="2189252"/>
              <a:ext cx="24916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 	1 	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C78CB4B4-9666-0026-5D87-3600E2EEBE1D}"/>
                </a:ext>
              </a:extLst>
            </p:cNvPr>
            <p:cNvSpPr/>
            <p:nvPr/>
          </p:nvSpPr>
          <p:spPr>
            <a:xfrm>
              <a:off x="658814" y="2913814"/>
              <a:ext cx="3204059" cy="3339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Baureihe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C78FD32-3996-40D4-447D-C87A2AA0DEFD}"/>
                </a:ext>
              </a:extLst>
            </p:cNvPr>
            <p:cNvSpPr/>
            <p:nvPr/>
          </p:nvSpPr>
          <p:spPr>
            <a:xfrm>
              <a:off x="658814" y="3378022"/>
              <a:ext cx="3838541" cy="3339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Anzahl Magnetspuren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A7AFC4-1F75-35A7-94E4-182947954610}"/>
                </a:ext>
              </a:extLst>
            </p:cNvPr>
            <p:cNvSpPr/>
            <p:nvPr/>
          </p:nvSpPr>
          <p:spPr>
            <a:xfrm>
              <a:off x="658815" y="3869418"/>
              <a:ext cx="4749260" cy="3339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Anzahl Motoreinheiten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0F094F01-58F3-BD65-5E5E-79006F3D7EF4}"/>
              </a:ext>
            </a:extLst>
          </p:cNvPr>
          <p:cNvGrpSpPr/>
          <p:nvPr/>
        </p:nvGrpSpPr>
        <p:grpSpPr>
          <a:xfrm>
            <a:off x="658814" y="4504188"/>
            <a:ext cx="5106580" cy="2130030"/>
            <a:chOff x="658814" y="2073337"/>
            <a:chExt cx="5106580" cy="2130030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815A9BEA-9916-579C-A7C9-DF2D835014FF}"/>
                </a:ext>
              </a:extLst>
            </p:cNvPr>
            <p:cNvSpPr/>
            <p:nvPr/>
          </p:nvSpPr>
          <p:spPr>
            <a:xfrm>
              <a:off x="5100164" y="2073337"/>
              <a:ext cx="307910" cy="211332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8B014E9D-62BE-6345-733C-07BC8D39B225}"/>
                </a:ext>
              </a:extLst>
            </p:cNvPr>
            <p:cNvSpPr/>
            <p:nvPr/>
          </p:nvSpPr>
          <p:spPr>
            <a:xfrm>
              <a:off x="4189446" y="2073337"/>
              <a:ext cx="307910" cy="16447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D92FB1C8-5E94-5199-CD4E-56D453D7BD9E}"/>
                </a:ext>
              </a:extLst>
            </p:cNvPr>
            <p:cNvSpPr/>
            <p:nvPr/>
          </p:nvSpPr>
          <p:spPr>
            <a:xfrm>
              <a:off x="3343963" y="2073337"/>
              <a:ext cx="518910" cy="11577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495016DA-FA01-D278-B87C-56990C905DE4}"/>
                </a:ext>
              </a:extLst>
            </p:cNvPr>
            <p:cNvSpPr txBox="1"/>
            <p:nvPr/>
          </p:nvSpPr>
          <p:spPr>
            <a:xfrm>
              <a:off x="3273748" y="2189252"/>
              <a:ext cx="24916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 	2 	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7DE1675A-C120-A7D0-967B-7B26821012BD}"/>
                </a:ext>
              </a:extLst>
            </p:cNvPr>
            <p:cNvSpPr/>
            <p:nvPr/>
          </p:nvSpPr>
          <p:spPr>
            <a:xfrm>
              <a:off x="658814" y="2913814"/>
              <a:ext cx="3204059" cy="3339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Baureihe</a:t>
              </a: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46ED1ABA-4E0A-A332-BC29-E52A3C26FC02}"/>
                </a:ext>
              </a:extLst>
            </p:cNvPr>
            <p:cNvSpPr/>
            <p:nvPr/>
          </p:nvSpPr>
          <p:spPr>
            <a:xfrm>
              <a:off x="658814" y="3387353"/>
              <a:ext cx="3838541" cy="3339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Anzahl Magnetspuren</a:t>
              </a: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94DBEF25-06A9-A0BB-6AA7-CBEFBD42F92F}"/>
                </a:ext>
              </a:extLst>
            </p:cNvPr>
            <p:cNvSpPr/>
            <p:nvPr/>
          </p:nvSpPr>
          <p:spPr>
            <a:xfrm>
              <a:off x="658815" y="3869418"/>
              <a:ext cx="4749260" cy="3339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Anzahl Motoreinheiten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713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Lineardirektachse</a:t>
            </a:r>
            <a:r>
              <a:rPr lang="en-US" dirty="0"/>
              <a:t> SLD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E9ECD4-8293-62E9-36E5-6995B35DE434}"/>
              </a:ext>
            </a:extLst>
          </p:cNvPr>
          <p:cNvSpPr txBox="1"/>
          <p:nvPr/>
        </p:nvSpPr>
        <p:spPr>
          <a:xfrm>
            <a:off x="658814" y="1450487"/>
            <a:ext cx="4488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Aufstellung der Varianten SLD 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1" name="Grafik 6">
            <a:extLst>
              <a:ext uri="{FF2B5EF4-FFF2-40B4-BE49-F238E27FC236}">
                <a16:creationId xmlns:a16="http://schemas.microsoft.com/office/drawing/2014/main" id="{31634D95-6859-8495-5BBC-A30888D0B9FF}"/>
              </a:ext>
            </a:extLst>
          </p:cNvPr>
          <p:cNvSpPr/>
          <p:nvPr/>
        </p:nvSpPr>
        <p:spPr>
          <a:xfrm>
            <a:off x="8723299" y="1481502"/>
            <a:ext cx="2168647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165 N Nennkraft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300 N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Antirebskraft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5.500 mm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Nutzhub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 m/s Max. Geschwindigkeit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1D581DC-1607-1051-1EC2-02601D0A0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9171" y="1519180"/>
            <a:ext cx="4273658" cy="142263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7B2B00C-C40C-1315-91F1-C9E9A022F97B}"/>
              </a:ext>
            </a:extLst>
          </p:cNvPr>
          <p:cNvSpPr txBox="1"/>
          <p:nvPr/>
        </p:nvSpPr>
        <p:spPr>
          <a:xfrm>
            <a:off x="3115299" y="2104547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SLD 11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23" name="Grafik 6">
            <a:extLst>
              <a:ext uri="{FF2B5EF4-FFF2-40B4-BE49-F238E27FC236}">
                <a16:creationId xmlns:a16="http://schemas.microsoft.com/office/drawing/2014/main" id="{4A633EF9-3EE9-10DF-BF13-D37E63B86136}"/>
              </a:ext>
            </a:extLst>
          </p:cNvPr>
          <p:cNvSpPr/>
          <p:nvPr/>
        </p:nvSpPr>
        <p:spPr>
          <a:xfrm>
            <a:off x="8723299" y="2803414"/>
            <a:ext cx="2168647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265 N Nennkraft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600 N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Antirebskraft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5.440 mm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Nutzhub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 m/s Max. Geschwindigkeit</a:t>
            </a:r>
          </a:p>
        </p:txBody>
      </p:sp>
      <p:sp>
        <p:nvSpPr>
          <p:cNvPr id="24" name="Grafik 6">
            <a:extLst>
              <a:ext uri="{FF2B5EF4-FFF2-40B4-BE49-F238E27FC236}">
                <a16:creationId xmlns:a16="http://schemas.microsoft.com/office/drawing/2014/main" id="{D15E87B6-0253-4CB2-B602-853D44051E25}"/>
              </a:ext>
            </a:extLst>
          </p:cNvPr>
          <p:cNvSpPr/>
          <p:nvPr/>
        </p:nvSpPr>
        <p:spPr>
          <a:xfrm>
            <a:off x="8759972" y="4143545"/>
            <a:ext cx="2168647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375 N Nennkraft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900 N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Antirebskraft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5.330 mm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Nutzhub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 m/s Max. Geschwindigkeit</a:t>
            </a:r>
          </a:p>
        </p:txBody>
      </p:sp>
      <p:sp>
        <p:nvSpPr>
          <p:cNvPr id="25" name="Grafik 6">
            <a:extLst>
              <a:ext uri="{FF2B5EF4-FFF2-40B4-BE49-F238E27FC236}">
                <a16:creationId xmlns:a16="http://schemas.microsoft.com/office/drawing/2014/main" id="{7022CCCB-C759-7A6F-A63C-0E7CEA060100}"/>
              </a:ext>
            </a:extLst>
          </p:cNvPr>
          <p:cNvSpPr/>
          <p:nvPr/>
        </p:nvSpPr>
        <p:spPr>
          <a:xfrm>
            <a:off x="8759972" y="5483676"/>
            <a:ext cx="2168647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495 N Nennkraft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1.200 N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Antirebskraft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5.190 mm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Nutzhub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 m/s Max. Geschwindigkeit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8075699-11BD-7599-E1E8-FF01A058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1" b="89805" l="6196" r="92538">
                        <a14:foregroundMark x1="6262" y1="58351" x2="7195" y2="64859"/>
                        <a14:foregroundMark x1="92139" y1="40130" x2="92538" y2="47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25" y="4016102"/>
            <a:ext cx="4843319" cy="1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3100B52-CBCF-466F-90A9-F1DC57FA5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7" b="89577" l="6370" r="91711">
                        <a14:foregroundMark x1="6370" y1="52394" x2="6754" y2="69859"/>
                        <a14:foregroundMark x1="91481" y1="27887" x2="91711" y2="52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25" y="5431044"/>
            <a:ext cx="4960292" cy="13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3C86B19-DA0D-B7E3-F7F4-3B51590E1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04" b="89488" l="6358" r="91997">
                        <a14:foregroundMark x1="6432" y1="52291" x2="8751" y2="68733"/>
                        <a14:foregroundMark x1="91997" y1="33154" x2="90426" y2="62264"/>
                        <a14:foregroundMark x1="13014" y1="89488" x2="13687" y2="88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169" y="2803414"/>
            <a:ext cx="4595725" cy="127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8B2EEB3-80A2-2087-D4C8-530822E4E7CF}"/>
              </a:ext>
            </a:extLst>
          </p:cNvPr>
          <p:cNvSpPr txBox="1"/>
          <p:nvPr/>
        </p:nvSpPr>
        <p:spPr>
          <a:xfrm>
            <a:off x="3115299" y="3413396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SLD 12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0B33C4E-0835-35A2-D4D7-01E67B20F5A3}"/>
              </a:ext>
            </a:extLst>
          </p:cNvPr>
          <p:cNvSpPr txBox="1"/>
          <p:nvPr/>
        </p:nvSpPr>
        <p:spPr>
          <a:xfrm>
            <a:off x="3115299" y="4763733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SLD 13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AC67857-F3B5-1EA1-4AEE-29E8156C239C}"/>
              </a:ext>
            </a:extLst>
          </p:cNvPr>
          <p:cNvSpPr txBox="1"/>
          <p:nvPr/>
        </p:nvSpPr>
        <p:spPr>
          <a:xfrm>
            <a:off x="3115299" y="6007531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SLD 14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996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Lineardirektachse</a:t>
            </a:r>
            <a:r>
              <a:rPr lang="en-US" dirty="0"/>
              <a:t> SLD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E9ECD4-8293-62E9-36E5-6995B35DE434}"/>
              </a:ext>
            </a:extLst>
          </p:cNvPr>
          <p:cNvSpPr txBox="1"/>
          <p:nvPr/>
        </p:nvSpPr>
        <p:spPr>
          <a:xfrm>
            <a:off x="658814" y="1450487"/>
            <a:ext cx="4488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Aufstellung der Varianten SLD 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1D581DC-1607-1051-1EC2-02601D0A0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501" y="1694157"/>
            <a:ext cx="3876214" cy="128241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7B2B00C-C40C-1315-91F1-C9E9A022F97B}"/>
              </a:ext>
            </a:extLst>
          </p:cNvPr>
          <p:cNvSpPr txBox="1"/>
          <p:nvPr/>
        </p:nvSpPr>
        <p:spPr>
          <a:xfrm>
            <a:off x="3071339" y="2104547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SLD 21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8075699-11BD-7599-E1E8-FF01A058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1165" y="4032557"/>
            <a:ext cx="4843319" cy="145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3100B52-CBCF-466F-90A9-F1DC57FA5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5684" y="5431044"/>
            <a:ext cx="4931253" cy="13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3C86B19-DA0D-B7E3-F7F4-3B51590E1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0109" y="2591275"/>
            <a:ext cx="4464222" cy="166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8B2EEB3-80A2-2087-D4C8-530822E4E7CF}"/>
              </a:ext>
            </a:extLst>
          </p:cNvPr>
          <p:cNvSpPr txBox="1"/>
          <p:nvPr/>
        </p:nvSpPr>
        <p:spPr>
          <a:xfrm>
            <a:off x="3071339" y="3413396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SLD 22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0B33C4E-0835-35A2-D4D7-01E67B20F5A3}"/>
              </a:ext>
            </a:extLst>
          </p:cNvPr>
          <p:cNvSpPr txBox="1"/>
          <p:nvPr/>
        </p:nvSpPr>
        <p:spPr>
          <a:xfrm>
            <a:off x="3071339" y="4763733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SLD 23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AC67857-F3B5-1EA1-4AEE-29E8156C239C}"/>
              </a:ext>
            </a:extLst>
          </p:cNvPr>
          <p:cNvSpPr txBox="1"/>
          <p:nvPr/>
        </p:nvSpPr>
        <p:spPr>
          <a:xfrm>
            <a:off x="3071339" y="6007531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SLD 24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8" name="Grafik 6">
            <a:extLst>
              <a:ext uri="{FF2B5EF4-FFF2-40B4-BE49-F238E27FC236}">
                <a16:creationId xmlns:a16="http://schemas.microsoft.com/office/drawing/2014/main" id="{E311883E-8FD0-81A7-92B8-FFEA124F17C2}"/>
              </a:ext>
            </a:extLst>
          </p:cNvPr>
          <p:cNvSpPr/>
          <p:nvPr/>
        </p:nvSpPr>
        <p:spPr>
          <a:xfrm>
            <a:off x="8711271" y="1504883"/>
            <a:ext cx="2168647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285 N Nennkraft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600 N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Antirebskraft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5.470 mm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Nutzhub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 m/s Max. Geschwindigkeit</a:t>
            </a:r>
          </a:p>
        </p:txBody>
      </p:sp>
      <p:sp>
        <p:nvSpPr>
          <p:cNvPr id="10" name="Grafik 6">
            <a:extLst>
              <a:ext uri="{FF2B5EF4-FFF2-40B4-BE49-F238E27FC236}">
                <a16:creationId xmlns:a16="http://schemas.microsoft.com/office/drawing/2014/main" id="{A852E00A-C746-105A-70BE-E8BE7F072079}"/>
              </a:ext>
            </a:extLst>
          </p:cNvPr>
          <p:cNvSpPr/>
          <p:nvPr/>
        </p:nvSpPr>
        <p:spPr>
          <a:xfrm>
            <a:off x="8711270" y="2804106"/>
            <a:ext cx="2168647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450 N Nennkraft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1.200 N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Antirebskraft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5.440 mm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Nutzhub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 m/s Max. Geschwindigkeit</a:t>
            </a:r>
          </a:p>
        </p:txBody>
      </p:sp>
      <p:sp>
        <p:nvSpPr>
          <p:cNvPr id="12" name="Grafik 6">
            <a:extLst>
              <a:ext uri="{FF2B5EF4-FFF2-40B4-BE49-F238E27FC236}">
                <a16:creationId xmlns:a16="http://schemas.microsoft.com/office/drawing/2014/main" id="{F9E413AB-5CB2-4847-01E0-977AECF189C8}"/>
              </a:ext>
            </a:extLst>
          </p:cNvPr>
          <p:cNvSpPr/>
          <p:nvPr/>
        </p:nvSpPr>
        <p:spPr>
          <a:xfrm>
            <a:off x="8711269" y="4152619"/>
            <a:ext cx="2168647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665 N Nennkraft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1.800 N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Antirebskraft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5.330 mm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Nutzhub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 m/s Max. Geschwindigkeit</a:t>
            </a:r>
          </a:p>
        </p:txBody>
      </p:sp>
      <p:sp>
        <p:nvSpPr>
          <p:cNvPr id="14" name="Grafik 6">
            <a:extLst>
              <a:ext uri="{FF2B5EF4-FFF2-40B4-BE49-F238E27FC236}">
                <a16:creationId xmlns:a16="http://schemas.microsoft.com/office/drawing/2014/main" id="{0EDB4A05-DC6F-D8B8-865C-0CEB62CE7E74}"/>
              </a:ext>
            </a:extLst>
          </p:cNvPr>
          <p:cNvSpPr/>
          <p:nvPr/>
        </p:nvSpPr>
        <p:spPr>
          <a:xfrm>
            <a:off x="8711268" y="5431044"/>
            <a:ext cx="2168647" cy="1078395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865 N Nennkraft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2.400 N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Antirebskraft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5.190 mm Max.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Nutzhub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 m/s Max. Geschwindigkeit</a:t>
            </a:r>
          </a:p>
        </p:txBody>
      </p:sp>
    </p:spTree>
    <p:extLst>
      <p:ext uri="{BB962C8B-B14F-4D97-AF65-F5344CB8AC3E}">
        <p14:creationId xmlns:p14="http://schemas.microsoft.com/office/powerpoint/2010/main" val="2049637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Lineardirektachse</a:t>
            </a:r>
            <a:r>
              <a:rPr lang="en-US" dirty="0"/>
              <a:t> SLD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D6DFA49-1EFD-4F6E-B596-8CCA8BAA4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1454719"/>
            <a:ext cx="271541" cy="27610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5F753D8-C9E1-4DD1-A36E-465228574A61}"/>
              </a:ext>
            </a:extLst>
          </p:cNvPr>
          <p:cNvSpPr txBox="1"/>
          <p:nvPr/>
        </p:nvSpPr>
        <p:spPr>
          <a:xfrm>
            <a:off x="5427112" y="1443210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Hohe Dynamik für kürzere Zykluszeiten</a:t>
            </a:r>
            <a:endParaRPr lang="en-US" sz="1400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678C608-F1F9-4B78-A7E0-B5F541F8C095}"/>
              </a:ext>
            </a:extLst>
          </p:cNvPr>
          <p:cNvSpPr txBox="1"/>
          <p:nvPr/>
        </p:nvSpPr>
        <p:spPr>
          <a:xfrm>
            <a:off x="5427112" y="1674787"/>
            <a:ext cx="6129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Fago Pro" panose="02000506040000020004" pitchFamily="50" charset="0"/>
              </a:rPr>
              <a:t>dadurch hohe Produktivität</a:t>
            </a:r>
            <a:endParaRPr lang="en-US" sz="14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CC9992F-F4FA-4A65-A32E-7801F1898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2224285"/>
            <a:ext cx="271541" cy="27610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EF21B89-2E8A-46E7-8170-2133BFB540E9}"/>
              </a:ext>
            </a:extLst>
          </p:cNvPr>
          <p:cNvSpPr txBox="1"/>
          <p:nvPr/>
        </p:nvSpPr>
        <p:spPr>
          <a:xfrm>
            <a:off x="5427112" y="2212776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Integrierter Motor und Messsystem in der Achse</a:t>
            </a:r>
            <a:endParaRPr lang="en-US" sz="1400" b="1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F264575-8BC3-466B-B4D2-2E563F364B55}"/>
              </a:ext>
            </a:extLst>
          </p:cNvPr>
          <p:cNvSpPr txBox="1"/>
          <p:nvPr/>
        </p:nvSpPr>
        <p:spPr>
          <a:xfrm>
            <a:off x="5427111" y="2444353"/>
            <a:ext cx="61988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Fago Pro" panose="02000506040000020004" pitchFamily="50" charset="0"/>
              </a:rPr>
              <a:t>minimiert Störkonturen und Platzbedarf</a:t>
            </a:r>
            <a:endParaRPr lang="en-US" sz="14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90F2EAF3-E200-4345-83D0-9DE899F2E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2939256"/>
            <a:ext cx="271541" cy="27610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B319C763-A116-4370-9B4B-21B8F5EDD8CB}"/>
              </a:ext>
            </a:extLst>
          </p:cNvPr>
          <p:cNvSpPr txBox="1"/>
          <p:nvPr/>
        </p:nvSpPr>
        <p:spPr>
          <a:xfrm>
            <a:off x="5427112" y="2927747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Nahezu keine Verschleißteile</a:t>
            </a:r>
            <a:endParaRPr lang="en-US" sz="1400" b="1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F181B7F-8388-4EE5-BBC3-A81A2F6252EE}"/>
              </a:ext>
            </a:extLst>
          </p:cNvPr>
          <p:cNvSpPr txBox="1"/>
          <p:nvPr/>
        </p:nvSpPr>
        <p:spPr>
          <a:xfrm>
            <a:off x="5427112" y="3159324"/>
            <a:ext cx="58178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Fago Pro" panose="02000506040000020004" pitchFamily="50" charset="0"/>
              </a:rPr>
              <a:t>für hohe Standzeit und Zuverlässigkeit des Systems</a:t>
            </a:r>
            <a:endParaRPr lang="en-US" sz="14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FF92E585-B13E-4E97-ABBE-E5FDBBB4F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6" y="3693841"/>
            <a:ext cx="271541" cy="276105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252EBADD-98F7-444E-A20D-1FF3BFED3DC3}"/>
              </a:ext>
            </a:extLst>
          </p:cNvPr>
          <p:cNvSpPr txBox="1"/>
          <p:nvPr/>
        </p:nvSpPr>
        <p:spPr>
          <a:xfrm>
            <a:off x="5427112" y="3682332"/>
            <a:ext cx="58178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Kein mechanisches Spiel zwischen den Antriebselementen</a:t>
            </a:r>
            <a:endParaRPr lang="en-US" sz="1400" b="1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A608649-467A-4010-9C36-EA1B6465390B}"/>
              </a:ext>
            </a:extLst>
          </p:cNvPr>
          <p:cNvSpPr txBox="1"/>
          <p:nvPr/>
        </p:nvSpPr>
        <p:spPr>
          <a:xfrm>
            <a:off x="5427111" y="3926609"/>
            <a:ext cx="6429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Fago Pro" panose="02000506040000020004" pitchFamily="50" charset="0"/>
              </a:rPr>
              <a:t>für schnelles Ansprechverhalten und hohe Positioniergenauigkeit</a:t>
            </a:r>
            <a:endParaRPr lang="en-US" sz="14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8DD61746-B021-44C6-AD2E-B3A84C1E9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5" y="4362659"/>
            <a:ext cx="271541" cy="276105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D88C05B3-375E-43A2-8FA6-53565643CDFA}"/>
              </a:ext>
            </a:extLst>
          </p:cNvPr>
          <p:cNvSpPr txBox="1"/>
          <p:nvPr/>
        </p:nvSpPr>
        <p:spPr>
          <a:xfrm>
            <a:off x="5427111" y="4351150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Hohe</a:t>
            </a:r>
            <a:r>
              <a:rPr lang="en-US" sz="14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en-US" sz="14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Tragzahlen</a:t>
            </a:r>
            <a:endParaRPr lang="en-US" sz="1400" b="1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4857136-035D-4835-A8B8-210EBD6B01FD}"/>
              </a:ext>
            </a:extLst>
          </p:cNvPr>
          <p:cNvSpPr txBox="1"/>
          <p:nvPr/>
        </p:nvSpPr>
        <p:spPr>
          <a:xfrm>
            <a:off x="5427111" y="4595427"/>
            <a:ext cx="58178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Fago Pro" panose="02000506040000020004" pitchFamily="50" charset="0"/>
              </a:rPr>
              <a:t>für hohe Belastbarkeit und Lebensdauer</a:t>
            </a:r>
            <a:endParaRPr lang="en-US" sz="14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7CBA48C2-1C79-47CB-A61B-EF0FF3EE0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5" y="5046759"/>
            <a:ext cx="271541" cy="276105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9E390F6B-51BF-48FD-8E58-BF5F4EA62176}"/>
              </a:ext>
            </a:extLst>
          </p:cNvPr>
          <p:cNvSpPr txBox="1"/>
          <p:nvPr/>
        </p:nvSpPr>
        <p:spPr>
          <a:xfrm>
            <a:off x="5427111" y="5035250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 b="1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dirty="0" err="1"/>
              <a:t>Ausrüstbar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absolutem</a:t>
            </a:r>
            <a:r>
              <a:rPr lang="en-US" dirty="0"/>
              <a:t> </a:t>
            </a:r>
            <a:r>
              <a:rPr lang="en-US" dirty="0" err="1"/>
              <a:t>Wegmesssystem</a:t>
            </a:r>
            <a:endParaRPr lang="en-US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E49BD00-289C-484E-A2BC-8BA25493FA29}"/>
              </a:ext>
            </a:extLst>
          </p:cNvPr>
          <p:cNvSpPr txBox="1"/>
          <p:nvPr/>
        </p:nvSpPr>
        <p:spPr>
          <a:xfrm>
            <a:off x="5427111" y="5266827"/>
            <a:ext cx="6363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Fago Pro" panose="02000506040000020004" pitchFamily="50" charset="0"/>
              </a:rPr>
              <a:t>für weniger Programmieraufwand und Zeitersparnis bei der Inbetriebnahme und im Betrieb</a:t>
            </a:r>
            <a:endParaRPr lang="en-US" sz="14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58ED69-D0AF-7081-EBBD-833965FE6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952" y="3005132"/>
            <a:ext cx="4529110" cy="146345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38091CD-3D4A-1A8E-238D-1B5E8D024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2" b="91736" l="6723" r="94118">
                        <a14:foregroundMark x1="49580" y1="23140" x2="50420" y2="60331"/>
                        <a14:foregroundMark x1="54622" y1="90909" x2="45378" y2="91736"/>
                        <a14:foregroundMark x1="7563" y1="55372" x2="7563" y2="54545"/>
                        <a14:foregroundMark x1="90756" y1="54545" x2="90756" y2="43802"/>
                        <a14:foregroundMark x1="56303" y1="6612" x2="39496" y2="6612"/>
                        <a14:foregroundMark x1="94118" y1="47934" x2="94118" y2="52066"/>
                        <a14:foregroundMark x1="63866" y1="50413" x2="33613" y2="51240"/>
                        <a14:foregroundMark x1="45378" y1="30579" x2="42017" y2="66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805" y="5858705"/>
            <a:ext cx="271541" cy="27610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5EE8E7A-5E0A-F5E6-99CA-3C17375A5E81}"/>
              </a:ext>
            </a:extLst>
          </p:cNvPr>
          <p:cNvSpPr txBox="1"/>
          <p:nvPr/>
        </p:nvSpPr>
        <p:spPr>
          <a:xfrm>
            <a:off x="5427111" y="5847196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 b="1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dirty="0" err="1"/>
              <a:t>Ausrüstbar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vielen</a:t>
            </a:r>
            <a:r>
              <a:rPr lang="en-US" dirty="0"/>
              <a:t> </a:t>
            </a:r>
            <a:r>
              <a:rPr lang="en-US" dirty="0" err="1"/>
              <a:t>Optionen</a:t>
            </a:r>
            <a:endParaRPr lang="en-US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BD39E8A-5DC2-A7CE-8E05-8A7B27E75F02}"/>
              </a:ext>
            </a:extLst>
          </p:cNvPr>
          <p:cNvSpPr txBox="1"/>
          <p:nvPr/>
        </p:nvSpPr>
        <p:spPr>
          <a:xfrm>
            <a:off x="5427111" y="6078773"/>
            <a:ext cx="6363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latin typeface="Fago Pro" panose="02000506040000020004" pitchFamily="50" charset="0"/>
              </a:rPr>
              <a:t>Haltebremse, Abdeckung, Schmieradapter, verschiedene Messystemschnittstellen</a:t>
            </a:r>
            <a:endParaRPr lang="en-US" sz="14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750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2A785-7F99-4B24-9638-9D25487A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Lineardirektachse</a:t>
            </a:r>
            <a:r>
              <a:rPr lang="en-US" dirty="0"/>
              <a:t> SLD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F52BE-4B1D-435A-AE82-F3DDA3FEE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D4A170-36AA-4218-9AB0-800EAF6C7B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A33EBBF-C4F3-4105-98FD-2B6AFD6A1891}"/>
              </a:ext>
            </a:extLst>
          </p:cNvPr>
          <p:cNvSpPr txBox="1"/>
          <p:nvPr/>
        </p:nvSpPr>
        <p:spPr>
          <a:xfrm>
            <a:off x="658814" y="1426036"/>
            <a:ext cx="5167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Aufbau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704E91-D266-9026-FFD0-BE114E5DD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" r="2520" b="15714"/>
          <a:stretch/>
        </p:blipFill>
        <p:spPr>
          <a:xfrm>
            <a:off x="745555" y="1849719"/>
            <a:ext cx="7264087" cy="250573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09C4497-1EC6-6BA5-DBBE-E5BF82EB0CC0}"/>
              </a:ext>
            </a:extLst>
          </p:cNvPr>
          <p:cNvSpPr txBox="1"/>
          <p:nvPr/>
        </p:nvSpPr>
        <p:spPr>
          <a:xfrm>
            <a:off x="1978710" y="4614156"/>
            <a:ext cx="5529921" cy="20519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Aluminium Strangpressprofil</a:t>
            </a:r>
          </a:p>
          <a:p>
            <a:pPr>
              <a:lnSpc>
                <a:spcPct val="150000"/>
              </a:lnSpc>
              <a:spcBef>
                <a:spcPts val="9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Vorgespannte Profilschienenführung mit Kugelumlaufwagen</a:t>
            </a:r>
          </a:p>
          <a:p>
            <a:pPr>
              <a:lnSpc>
                <a:spcPct val="150000"/>
              </a:lnSpc>
              <a:spcBef>
                <a:spcPts val="9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Integrierte Sekundärteile (Dauermagnete)</a:t>
            </a:r>
          </a:p>
          <a:p>
            <a:pPr>
              <a:lnSpc>
                <a:spcPct val="150000"/>
              </a:lnSpc>
              <a:spcBef>
                <a:spcPts val="9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Kompakter Primärteilschlitten (mit integriertem Motor)</a:t>
            </a:r>
          </a:p>
          <a:p>
            <a:pPr marR="0" algn="l" defTabSz="914400" rtl="0" eaLnBrk="1" fontAlgn="auto" latinLnBrk="0" hangingPunct="1">
              <a:spcBef>
                <a:spcPts val="9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lang="de-DE" sz="1600" dirty="0">
              <a:solidFill>
                <a:srgbClr val="003D6A"/>
              </a:solidFill>
            </a:endParaRPr>
          </a:p>
          <a:p>
            <a:pPr marR="0" algn="l" defTabSz="914400" rtl="0" eaLnBrk="1" fontAlgn="auto" latinLnBrk="0" hangingPunct="1">
              <a:spcBef>
                <a:spcPts val="9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FD138AE-0734-E13D-6CFD-38E2C6AC1484}"/>
              </a:ext>
            </a:extLst>
          </p:cNvPr>
          <p:cNvSpPr txBox="1"/>
          <p:nvPr/>
        </p:nvSpPr>
        <p:spPr>
          <a:xfrm>
            <a:off x="8286918" y="4614156"/>
            <a:ext cx="2958023" cy="15770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Endplatten (mit Knautschzone)</a:t>
            </a:r>
          </a:p>
          <a:p>
            <a:pPr>
              <a:lnSpc>
                <a:spcPct val="150000"/>
              </a:lnSpc>
              <a:spcBef>
                <a:spcPts val="9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Motorstecker</a:t>
            </a:r>
          </a:p>
          <a:p>
            <a:pPr>
              <a:lnSpc>
                <a:spcPct val="150000"/>
              </a:lnSpc>
              <a:spcBef>
                <a:spcPts val="9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Messystem</a:t>
            </a:r>
          </a:p>
          <a:p>
            <a:pPr marR="0" algn="l" defTabSz="914400" rtl="0" eaLnBrk="1" fontAlgn="auto" latinLnBrk="0" hangingPunct="1">
              <a:spcBef>
                <a:spcPts val="9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lang="de-DE" sz="1600" dirty="0">
              <a:solidFill>
                <a:srgbClr val="003D6A"/>
              </a:solidFill>
            </a:endParaRPr>
          </a:p>
          <a:p>
            <a:pPr marR="0" algn="l" defTabSz="914400" rtl="0" eaLnBrk="1" fontAlgn="auto" latinLnBrk="0" hangingPunct="1">
              <a:spcBef>
                <a:spcPts val="9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851BCA2-195A-F8FA-B3BA-BF4A16A36074}"/>
              </a:ext>
            </a:extLst>
          </p:cNvPr>
          <p:cNvSpPr/>
          <p:nvPr/>
        </p:nvSpPr>
        <p:spPr>
          <a:xfrm>
            <a:off x="7790679" y="5640154"/>
            <a:ext cx="342206" cy="3341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600" b="1" dirty="0"/>
              <a:t>7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B3DB421-9522-7C47-8ABA-84444F360F82}"/>
              </a:ext>
            </a:extLst>
          </p:cNvPr>
          <p:cNvSpPr/>
          <p:nvPr/>
        </p:nvSpPr>
        <p:spPr>
          <a:xfrm>
            <a:off x="7790679" y="5133131"/>
            <a:ext cx="342206" cy="3341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de-DE" sz="1600" b="1" dirty="0"/>
              <a:t>6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4C4AF81-B1A2-355A-5E87-67B842B0EBB9}"/>
              </a:ext>
            </a:extLst>
          </p:cNvPr>
          <p:cNvSpPr/>
          <p:nvPr/>
        </p:nvSpPr>
        <p:spPr>
          <a:xfrm>
            <a:off x="7790679" y="4626108"/>
            <a:ext cx="342206" cy="3341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600" b="1" dirty="0"/>
              <a:t>5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36D2FB8-61E6-1179-9C90-157D396301B5}"/>
              </a:ext>
            </a:extLst>
          </p:cNvPr>
          <p:cNvSpPr/>
          <p:nvPr/>
        </p:nvSpPr>
        <p:spPr>
          <a:xfrm>
            <a:off x="1482471" y="5636057"/>
            <a:ext cx="342206" cy="3341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600" b="1" dirty="0"/>
              <a:t>3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1D497B6-DA47-69B8-A92C-6D7E2700B3D1}"/>
              </a:ext>
            </a:extLst>
          </p:cNvPr>
          <p:cNvSpPr/>
          <p:nvPr/>
        </p:nvSpPr>
        <p:spPr>
          <a:xfrm>
            <a:off x="1482471" y="5164202"/>
            <a:ext cx="342206" cy="3341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600" b="1" dirty="0"/>
              <a:t>2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AA70B3E-0467-DD7A-44BE-1CAEAAFEE7E7}"/>
              </a:ext>
            </a:extLst>
          </p:cNvPr>
          <p:cNvSpPr/>
          <p:nvPr/>
        </p:nvSpPr>
        <p:spPr>
          <a:xfrm>
            <a:off x="1482471" y="4657179"/>
            <a:ext cx="342206" cy="3341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600" b="1" dirty="0"/>
              <a:t>1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8A09760-FF8E-9AC1-EE51-6643BD1765AF}"/>
              </a:ext>
            </a:extLst>
          </p:cNvPr>
          <p:cNvSpPr/>
          <p:nvPr/>
        </p:nvSpPr>
        <p:spPr>
          <a:xfrm>
            <a:off x="1482471" y="6103116"/>
            <a:ext cx="342206" cy="3341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600" b="1" dirty="0"/>
              <a:t>4</a:t>
            </a: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15B679BA-1668-6575-C274-65BC0CFFB416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1824327" y="2543859"/>
            <a:ext cx="335870" cy="9561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E54A786E-729F-9073-D778-AB6290BD70B4}"/>
              </a:ext>
            </a:extLst>
          </p:cNvPr>
          <p:cNvSpPr txBox="1"/>
          <p:nvPr/>
        </p:nvSpPr>
        <p:spPr>
          <a:xfrm>
            <a:off x="745555" y="2054845"/>
            <a:ext cx="2157544" cy="4890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Anzahl Magnetspuren</a:t>
            </a: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BCAA734-5418-36ED-DEA3-83AA71EB2E7B}"/>
              </a:ext>
            </a:extLst>
          </p:cNvPr>
          <p:cNvSpPr txBox="1"/>
          <p:nvPr/>
        </p:nvSpPr>
        <p:spPr>
          <a:xfrm>
            <a:off x="6446616" y="3788963"/>
            <a:ext cx="16862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accent1"/>
                </a:solidFill>
              </a:rPr>
              <a:t>Abbildung</a:t>
            </a:r>
            <a:r>
              <a:rPr lang="en-US" sz="1400" dirty="0">
                <a:solidFill>
                  <a:schemeClr val="accent1"/>
                </a:solidFill>
              </a:rPr>
              <a:t>: </a:t>
            </a:r>
            <a:r>
              <a:rPr lang="de-DE" sz="1400" dirty="0">
                <a:solidFill>
                  <a:schemeClr val="accent1"/>
                </a:solidFill>
              </a:rPr>
              <a:t>SLD 21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7A8CA16-8F64-E724-12EF-608F00A81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918" y="2440119"/>
            <a:ext cx="3686796" cy="116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6BB2E0A-813A-457C-227B-4B2E47F50480}"/>
              </a:ext>
            </a:extLst>
          </p:cNvPr>
          <p:cNvSpPr/>
          <p:nvPr/>
        </p:nvSpPr>
        <p:spPr>
          <a:xfrm>
            <a:off x="9088414" y="3167564"/>
            <a:ext cx="225350" cy="24253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200" b="1" dirty="0"/>
              <a:t>2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4DDE183-7C5A-AB44-75E8-1BFCA9201F51}"/>
              </a:ext>
            </a:extLst>
          </p:cNvPr>
          <p:cNvSpPr/>
          <p:nvPr/>
        </p:nvSpPr>
        <p:spPr>
          <a:xfrm>
            <a:off x="9765929" y="3500026"/>
            <a:ext cx="225350" cy="2074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200" b="1" dirty="0"/>
              <a:t>1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650BD52-CA95-8C57-8C4F-473398B24DB1}"/>
              </a:ext>
            </a:extLst>
          </p:cNvPr>
          <p:cNvSpPr/>
          <p:nvPr/>
        </p:nvSpPr>
        <p:spPr>
          <a:xfrm>
            <a:off x="10450238" y="2543859"/>
            <a:ext cx="225350" cy="24253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200" b="1" dirty="0"/>
              <a:t>4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458CF03-9A41-74A5-ACD3-27E97ACD3764}"/>
              </a:ext>
            </a:extLst>
          </p:cNvPr>
          <p:cNvSpPr/>
          <p:nvPr/>
        </p:nvSpPr>
        <p:spPr>
          <a:xfrm>
            <a:off x="9934709" y="3153883"/>
            <a:ext cx="225350" cy="24253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200" b="1" dirty="0"/>
              <a:t>3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9766678-2FF7-B403-D76F-16354C3D4AC5}"/>
              </a:ext>
            </a:extLst>
          </p:cNvPr>
          <p:cNvSpPr/>
          <p:nvPr/>
        </p:nvSpPr>
        <p:spPr>
          <a:xfrm>
            <a:off x="11631687" y="2319360"/>
            <a:ext cx="225350" cy="24253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200" b="1" dirty="0"/>
              <a:t>6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D313E09-41A1-CC60-09C2-FCBC99D63CD1}"/>
              </a:ext>
            </a:extLst>
          </p:cNvPr>
          <p:cNvSpPr/>
          <p:nvPr/>
        </p:nvSpPr>
        <p:spPr>
          <a:xfrm>
            <a:off x="11325639" y="3210971"/>
            <a:ext cx="225350" cy="24253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2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93715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Kombination der Vorteile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23A48A8-CE70-4F4E-898D-E1F37EFE2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t="8941" r="12914" b="9488"/>
          <a:stretch/>
        </p:blipFill>
        <p:spPr bwMode="auto">
          <a:xfrm>
            <a:off x="831884" y="3465022"/>
            <a:ext cx="2776671" cy="149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470655A-7BF3-2200-D74C-0A66C30230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Produktschulung SLD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C4C3D9E-285F-20D2-A048-EDE2B81F5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26"/>
          <a:stretch/>
        </p:blipFill>
        <p:spPr>
          <a:xfrm>
            <a:off x="5426508" y="3550466"/>
            <a:ext cx="1996517" cy="141380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FEC4C30-928B-C92A-414A-9B7CDE3E6E34}"/>
              </a:ext>
            </a:extLst>
          </p:cNvPr>
          <p:cNvSpPr txBox="1">
            <a:spLocks/>
          </p:cNvSpPr>
          <p:nvPr/>
        </p:nvSpPr>
        <p:spPr>
          <a:xfrm>
            <a:off x="4183094" y="3704486"/>
            <a:ext cx="1073569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r>
              <a:rPr lang="de-DE" sz="7200" dirty="0"/>
              <a:t>+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FCA3AFC-27AA-119D-5951-044EBFA42454}"/>
              </a:ext>
            </a:extLst>
          </p:cNvPr>
          <p:cNvSpPr txBox="1">
            <a:spLocks/>
          </p:cNvSpPr>
          <p:nvPr/>
        </p:nvSpPr>
        <p:spPr>
          <a:xfrm>
            <a:off x="7842361" y="3747208"/>
            <a:ext cx="1073569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r>
              <a:rPr lang="de-DE" sz="7200" dirty="0"/>
              <a:t>=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8B6C51C-9C3F-9C9D-3D5D-7DBA278B7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9358" y="3550465"/>
            <a:ext cx="3157680" cy="102031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D57EA21-94BA-5D01-2AFB-40122C78CE3F}"/>
              </a:ext>
            </a:extLst>
          </p:cNvPr>
          <p:cNvSpPr txBox="1"/>
          <p:nvPr/>
        </p:nvSpPr>
        <p:spPr>
          <a:xfrm>
            <a:off x="1361175" y="2835055"/>
            <a:ext cx="1932774" cy="3466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Direktantrieb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247ED6C-9117-BF32-632F-4E50D9061B5B}"/>
              </a:ext>
            </a:extLst>
          </p:cNvPr>
          <p:cNvSpPr txBox="1"/>
          <p:nvPr/>
        </p:nvSpPr>
        <p:spPr>
          <a:xfrm>
            <a:off x="4975231" y="2835055"/>
            <a:ext cx="3552947" cy="3466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Profilschienenführung </a:t>
            </a:r>
          </a:p>
        </p:txBody>
      </p:sp>
    </p:spTree>
    <p:extLst>
      <p:ext uri="{BB962C8B-B14F-4D97-AF65-F5344CB8AC3E}">
        <p14:creationId xmlns:p14="http://schemas.microsoft.com/office/powerpoint/2010/main" val="2855570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 Direktantrieb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5113" indent="-265113"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Keine mechanischen Kraftübertragungselemente (Riemen/Spindel/Getriebe)</a:t>
            </a:r>
          </a:p>
          <a:p>
            <a:pPr marL="265113" indent="-265113"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a-DK" dirty="0"/>
              <a:t>Keine Verschleißteile</a:t>
            </a:r>
          </a:p>
          <a:p>
            <a:pPr marL="265113" indent="-265113"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Beste Dynamik durch Beschleunigungen von bis zu 40m/s²</a:t>
            </a:r>
          </a:p>
          <a:p>
            <a:pPr marL="265113" indent="-265113"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kurze Zykluszeiten durch Geschwindigkeiten von 4m/s</a:t>
            </a:r>
          </a:p>
          <a:p>
            <a:pPr marL="265113" indent="-265113"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Höchste Genauigkeiten von ±0.01mm</a:t>
            </a:r>
          </a:p>
          <a:p>
            <a:pPr marL="265113" indent="-265113"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pt-BR" dirty="0"/>
              <a:t>Beliebige Längen ohne Leistungseinbußen</a:t>
            </a:r>
          </a:p>
          <a:p>
            <a:pPr marL="265113" indent="-265113"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Keine Störkonturen durch externen Motor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73F0D2-92D3-414E-BFB8-6B83ACF20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269" y="4751057"/>
            <a:ext cx="2210848" cy="146491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23A48A8-CE70-4F4E-898D-E1F37EFE2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t="8941" r="12914" b="9488"/>
          <a:stretch/>
        </p:blipFill>
        <p:spPr bwMode="auto">
          <a:xfrm>
            <a:off x="8549363" y="2875297"/>
            <a:ext cx="3078135" cy="166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Schließen mit einfarbiger Füllung">
            <a:extLst>
              <a:ext uri="{FF2B5EF4-FFF2-40B4-BE49-F238E27FC236}">
                <a16:creationId xmlns:a16="http://schemas.microsoft.com/office/drawing/2014/main" id="{A2A38FF8-453F-4592-AA95-EB2A10854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09502" y="4936074"/>
            <a:ext cx="1192744" cy="1192744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470655A-7BF3-2200-D74C-0A66C30230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Produktschulung SLD</a:t>
            </a:r>
          </a:p>
        </p:txBody>
      </p:sp>
    </p:spTree>
    <p:extLst>
      <p:ext uri="{BB962C8B-B14F-4D97-AF65-F5344CB8AC3E}">
        <p14:creationId xmlns:p14="http://schemas.microsoft.com/office/powerpoint/2010/main" val="132388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 Profilschienenführung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5113" indent="-265113"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Sehr hohe Lasten möglich</a:t>
            </a:r>
            <a:endParaRPr lang="de-DE" dirty="0">
              <a:solidFill>
                <a:srgbClr val="FF0000"/>
              </a:solidFill>
            </a:endParaRPr>
          </a:p>
          <a:p>
            <a:pPr marL="265113" indent="-265113"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Lange Hübe möglich</a:t>
            </a:r>
          </a:p>
          <a:p>
            <a:pPr marL="265113" indent="-265113"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Hohe Genauigkeit (±0.01mm)</a:t>
            </a:r>
          </a:p>
          <a:p>
            <a:pPr marL="265113" indent="-265113"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Hohe Lebensdauer bei hohen Traglasten</a:t>
            </a:r>
          </a:p>
          <a:p>
            <a:pPr marL="265113" indent="-265113"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pt-BR" dirty="0"/>
              <a:t>Kompakte Bauweise möglich</a:t>
            </a:r>
          </a:p>
          <a:p>
            <a:pPr marL="265113" indent="-265113">
              <a:lnSpc>
                <a:spcPct val="150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pt-BR" dirty="0"/>
              <a:t>Abdeckung möglich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CA7540-6D15-41AE-80C2-0F18C41A2A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26"/>
          <a:stretch/>
        </p:blipFill>
        <p:spPr>
          <a:xfrm>
            <a:off x="8193836" y="2909352"/>
            <a:ext cx="3152187" cy="2232171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705D0F-C2FD-8B6D-6998-C455B9DA9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Produktschulung SLD</a:t>
            </a:r>
          </a:p>
        </p:txBody>
      </p:sp>
    </p:spTree>
    <p:extLst>
      <p:ext uri="{BB962C8B-B14F-4D97-AF65-F5344CB8AC3E}">
        <p14:creationId xmlns:p14="http://schemas.microsoft.com/office/powerpoint/2010/main" val="30151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ED461A9-2B7B-1CB5-26CE-BEEDCC3235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388" y="1074860"/>
            <a:ext cx="8937625" cy="5494215"/>
          </a:xfrm>
        </p:spPr>
        <p:txBody>
          <a:bodyPr/>
          <a:lstStyle/>
          <a:p>
            <a:r>
              <a:rPr lang="en-US" sz="2400" noProof="0" dirty="0" err="1"/>
              <a:t>Produktschulung</a:t>
            </a:r>
            <a:r>
              <a:rPr lang="en-US" sz="2400" noProof="0" dirty="0"/>
              <a:t> SLD</a:t>
            </a:r>
          </a:p>
          <a:p>
            <a:r>
              <a:rPr lang="en-US" sz="2400" dirty="0" err="1"/>
              <a:t>Wartung</a:t>
            </a:r>
            <a:r>
              <a:rPr lang="en-US" sz="2400" dirty="0"/>
              <a:t>, Service und </a:t>
            </a:r>
            <a:r>
              <a:rPr lang="en-US" sz="2400" dirty="0" err="1"/>
              <a:t>Ersatzteile</a:t>
            </a:r>
            <a:endParaRPr lang="en-US" sz="2400" dirty="0"/>
          </a:p>
          <a:p>
            <a:r>
              <a:rPr lang="en-US" sz="2400" dirty="0" err="1"/>
              <a:t>Presigestaltung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1746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Gegenüberstellung Tragkräfte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705D0F-C2FD-8B6D-6998-C455B9DA9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Produktschulung SLD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F3B82E8-BE9B-4613-7107-C0F6BB80B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4" y="1743379"/>
            <a:ext cx="6302223" cy="4253416"/>
          </a:xfrm>
          <a:prstGeom prst="rect">
            <a:avLst/>
          </a:prstGeom>
        </p:spPr>
      </p:pic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F73EF5F7-8217-F702-74C6-0E99336C6CA7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816358" y="2372375"/>
            <a:ext cx="871294" cy="6221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631CE30-945D-7392-3EE6-E63031D453B1}"/>
              </a:ext>
            </a:extLst>
          </p:cNvPr>
          <p:cNvSpPr txBox="1"/>
          <p:nvPr/>
        </p:nvSpPr>
        <p:spPr>
          <a:xfrm>
            <a:off x="658814" y="2127868"/>
            <a:ext cx="2157544" cy="4890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150000"/>
              </a:lnSpc>
              <a:spcBef>
                <a:spcPts val="9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LDT-EL-600 </a:t>
            </a: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8EB1A824-6097-E420-6754-0B7982D90ED8}"/>
              </a:ext>
            </a:extLst>
          </p:cNvPr>
          <p:cNvCxnSpPr>
            <a:cxnSpLocks/>
          </p:cNvCxnSpPr>
          <p:nvPr/>
        </p:nvCxnSpPr>
        <p:spPr>
          <a:xfrm flipH="1" flipV="1">
            <a:off x="7588679" y="4413379"/>
            <a:ext cx="1583313" cy="3918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A43803D1-A8A6-EF28-0AD0-D719DBFE4083}"/>
              </a:ext>
            </a:extLst>
          </p:cNvPr>
          <p:cNvSpPr txBox="1"/>
          <p:nvPr/>
        </p:nvSpPr>
        <p:spPr>
          <a:xfrm>
            <a:off x="9256378" y="4609322"/>
            <a:ext cx="2157544" cy="4890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LDN-EG-300</a:t>
            </a: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636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Gegenüberstellung Tragkräfte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705D0F-C2FD-8B6D-6998-C455B9DA9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Produktschulung SLD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B20CC32-19C7-4803-90B6-36EBC6579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310" y="1828800"/>
            <a:ext cx="5322060" cy="394684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F14F6F-3678-B60D-95C2-AD63A4876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302" y="1828800"/>
            <a:ext cx="5409848" cy="394684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BA48CA4-948B-512F-46AD-84C9504083F6}"/>
              </a:ext>
            </a:extLst>
          </p:cNvPr>
          <p:cNvSpPr/>
          <p:nvPr/>
        </p:nvSpPr>
        <p:spPr>
          <a:xfrm>
            <a:off x="1229465" y="5150499"/>
            <a:ext cx="692641" cy="2985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EA49BF9-43C1-6491-F81D-03FD94FA967F}"/>
              </a:ext>
            </a:extLst>
          </p:cNvPr>
          <p:cNvSpPr/>
          <p:nvPr/>
        </p:nvSpPr>
        <p:spPr>
          <a:xfrm>
            <a:off x="6690983" y="5150499"/>
            <a:ext cx="692641" cy="2985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B9D1D38-FD49-3C94-6D06-0574EA7B3C5A}"/>
              </a:ext>
            </a:extLst>
          </p:cNvPr>
          <p:cNvSpPr/>
          <p:nvPr/>
        </p:nvSpPr>
        <p:spPr>
          <a:xfrm rot="5400000">
            <a:off x="1308804" y="2287198"/>
            <a:ext cx="14777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4D0EF2F-A8DD-18C7-51BB-9AC1C559AA84}"/>
              </a:ext>
            </a:extLst>
          </p:cNvPr>
          <p:cNvSpPr/>
          <p:nvPr/>
        </p:nvSpPr>
        <p:spPr>
          <a:xfrm rot="5400000">
            <a:off x="1396707" y="2532891"/>
            <a:ext cx="147775" cy="473813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8D982AC-3C27-7F5B-B9D8-9A01D9A9B329}"/>
              </a:ext>
            </a:extLst>
          </p:cNvPr>
          <p:cNvSpPr/>
          <p:nvPr/>
        </p:nvSpPr>
        <p:spPr>
          <a:xfrm rot="5400000">
            <a:off x="6854002" y="2532890"/>
            <a:ext cx="147775" cy="473813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06B5BDA-9D45-46F9-8E76-184F32A51169}"/>
              </a:ext>
            </a:extLst>
          </p:cNvPr>
          <p:cNvSpPr/>
          <p:nvPr/>
        </p:nvSpPr>
        <p:spPr>
          <a:xfrm rot="5400000">
            <a:off x="6761546" y="2355088"/>
            <a:ext cx="128528" cy="269654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92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Gegenüberstellung Tragkräfte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705D0F-C2FD-8B6D-6998-C455B9DA9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Produktschulung SLD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B20CC32-19C7-4803-90B6-36EBC6579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310" y="1928343"/>
            <a:ext cx="5322060" cy="374776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F14F6F-3678-B60D-95C2-AD63A4876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302" y="1846382"/>
            <a:ext cx="5409848" cy="391168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BA48CA4-948B-512F-46AD-84C9504083F6}"/>
              </a:ext>
            </a:extLst>
          </p:cNvPr>
          <p:cNvSpPr/>
          <p:nvPr/>
        </p:nvSpPr>
        <p:spPr>
          <a:xfrm>
            <a:off x="1173481" y="5215817"/>
            <a:ext cx="1028543" cy="2985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EA49BF9-43C1-6491-F81D-03FD94FA967F}"/>
              </a:ext>
            </a:extLst>
          </p:cNvPr>
          <p:cNvSpPr/>
          <p:nvPr/>
        </p:nvSpPr>
        <p:spPr>
          <a:xfrm>
            <a:off x="6690983" y="5150499"/>
            <a:ext cx="848152" cy="2985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117546E-A9D7-F4BA-6AD8-7F15769E5399}"/>
              </a:ext>
            </a:extLst>
          </p:cNvPr>
          <p:cNvSpPr/>
          <p:nvPr/>
        </p:nvSpPr>
        <p:spPr>
          <a:xfrm rot="5400000">
            <a:off x="1308804" y="2380507"/>
            <a:ext cx="14777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6D91727-61A0-95FF-E9FE-226DD7B56690}"/>
              </a:ext>
            </a:extLst>
          </p:cNvPr>
          <p:cNvSpPr/>
          <p:nvPr/>
        </p:nvSpPr>
        <p:spPr>
          <a:xfrm rot="5400000">
            <a:off x="1396707" y="2626200"/>
            <a:ext cx="147775" cy="473813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B8F2007-29DA-94C5-7FC6-DA71DDA3A271}"/>
              </a:ext>
            </a:extLst>
          </p:cNvPr>
          <p:cNvSpPr/>
          <p:nvPr/>
        </p:nvSpPr>
        <p:spPr>
          <a:xfrm rot="5400000">
            <a:off x="6810189" y="2278751"/>
            <a:ext cx="14777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6A87D2A-A0C8-0EC2-70FA-27D11372E2B4}"/>
              </a:ext>
            </a:extLst>
          </p:cNvPr>
          <p:cNvSpPr/>
          <p:nvPr/>
        </p:nvSpPr>
        <p:spPr>
          <a:xfrm rot="5400000">
            <a:off x="6898092" y="2524444"/>
            <a:ext cx="147775" cy="473813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35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2A785-7F99-4B24-9638-9D25487A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Lineardirektachse</a:t>
            </a:r>
            <a:r>
              <a:rPr lang="en-US" dirty="0"/>
              <a:t> SLD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F52BE-4B1D-435A-AE82-F3DDA3FEE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D4A170-36AA-4218-9AB0-800EAF6C7B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A33EBBF-C4F3-4105-98FD-2B6AFD6A1891}"/>
              </a:ext>
            </a:extLst>
          </p:cNvPr>
          <p:cNvSpPr txBox="1"/>
          <p:nvPr/>
        </p:nvSpPr>
        <p:spPr>
          <a:xfrm>
            <a:off x="658814" y="1426036"/>
            <a:ext cx="5167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Anbaumöglichkeiten</a:t>
            </a:r>
          </a:p>
        </p:txBody>
      </p:sp>
      <p:pic>
        <p:nvPicPr>
          <p:cNvPr id="9" name="Grafik 8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5C967898-8B62-FDDA-70E4-C396220E0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34" y="2132107"/>
            <a:ext cx="3964025" cy="3077570"/>
          </a:xfrm>
          <a:prstGeom prst="rect">
            <a:avLst/>
          </a:prstGeom>
        </p:spPr>
      </p:pic>
      <p:pic>
        <p:nvPicPr>
          <p:cNvPr id="16" name="Grafik 15" descr="Ein Bild, das Text, Elektronik, Schaltkreis enthält.&#10;&#10;Automatisch generierte Beschreibung">
            <a:extLst>
              <a:ext uri="{FF2B5EF4-FFF2-40B4-BE49-F238E27FC236}">
                <a16:creationId xmlns:a16="http://schemas.microsoft.com/office/drawing/2014/main" id="{61B1B717-39D0-03F9-F26C-7D032BB08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56" y="1218442"/>
            <a:ext cx="4682787" cy="2673157"/>
          </a:xfrm>
          <a:prstGeom prst="rect">
            <a:avLst/>
          </a:prstGeom>
        </p:spPr>
      </p:pic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F65C6C-C3B2-8B21-0C9F-57E34009AE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610" b="5407"/>
          <a:stretch/>
        </p:blipFill>
        <p:spPr>
          <a:xfrm>
            <a:off x="5826034" y="3891599"/>
            <a:ext cx="3964025" cy="285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25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364C-F1CA-4FC4-AEB4-1FA33F1A5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Lineardirektachse</a:t>
            </a:r>
            <a:r>
              <a:rPr lang="en-US" dirty="0"/>
              <a:t> SLD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DDD5DB-7EA6-40F9-B681-5696D02BC7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8F5806-FF13-4801-8AC1-D7356CB52D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1AA0A8D-4ED3-4591-A311-303866D7DC57}"/>
              </a:ext>
            </a:extLst>
          </p:cNvPr>
          <p:cNvSpPr txBox="1"/>
          <p:nvPr/>
        </p:nvSpPr>
        <p:spPr>
          <a:xfrm>
            <a:off x="658814" y="1426036"/>
            <a:ext cx="4488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>
                <a:solidFill>
                  <a:schemeClr val="tx2"/>
                </a:solidFill>
                <a:latin typeface="Fago Pro" panose="02000506040000020004" pitchFamily="50" charset="0"/>
              </a:rPr>
              <a:t>Produktbezeichnung</a:t>
            </a:r>
            <a:endParaRPr lang="en-US" sz="1400" b="1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9D218D3-ABD0-44D0-B791-E9DD6DE9D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22744" y="3217984"/>
            <a:ext cx="4038722" cy="13045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CF98B02-1791-060D-701A-8A6C2CA8C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256" y="1743379"/>
            <a:ext cx="5297649" cy="494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99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Lineardirektachse</a:t>
            </a:r>
            <a:r>
              <a:rPr lang="en-US" dirty="0"/>
              <a:t> SLD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E9ECD4-8293-62E9-36E5-6995B35DE434}"/>
              </a:ext>
            </a:extLst>
          </p:cNvPr>
          <p:cNvSpPr txBox="1"/>
          <p:nvPr/>
        </p:nvSpPr>
        <p:spPr>
          <a:xfrm>
            <a:off x="658814" y="1450487"/>
            <a:ext cx="4488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Abmaße der Varianten SLD 1</a:t>
            </a:r>
            <a:endParaRPr lang="en-US" sz="2000" b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7B2B00C-C40C-1315-91F1-C9E9A022F97B}"/>
              </a:ext>
            </a:extLst>
          </p:cNvPr>
          <p:cNvSpPr txBox="1"/>
          <p:nvPr/>
        </p:nvSpPr>
        <p:spPr>
          <a:xfrm>
            <a:off x="2982401" y="2141583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SLD 11</a:t>
            </a:r>
            <a:endParaRPr lang="en-US" sz="2000" b="1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04D9F37-268C-9D20-E170-CEA5E758BBA6}"/>
              </a:ext>
            </a:extLst>
          </p:cNvPr>
          <p:cNvSpPr txBox="1"/>
          <p:nvPr/>
        </p:nvSpPr>
        <p:spPr>
          <a:xfrm>
            <a:off x="8231085" y="1024167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SLD 12</a:t>
            </a:r>
            <a:endParaRPr lang="en-US" sz="2000" b="1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1A7F04E-DA36-ECA8-7A64-90802491F2BC}"/>
              </a:ext>
            </a:extLst>
          </p:cNvPr>
          <p:cNvSpPr txBox="1"/>
          <p:nvPr/>
        </p:nvSpPr>
        <p:spPr>
          <a:xfrm>
            <a:off x="8456006" y="2955936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SLD 13</a:t>
            </a:r>
            <a:endParaRPr lang="en-US" sz="2000" b="1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520BB76-9566-753D-167C-10203F0FBAE7}"/>
              </a:ext>
            </a:extLst>
          </p:cNvPr>
          <p:cNvSpPr txBox="1"/>
          <p:nvPr/>
        </p:nvSpPr>
        <p:spPr>
          <a:xfrm>
            <a:off x="8456006" y="4825544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SLD 14</a:t>
            </a:r>
            <a:endParaRPr lang="en-US" sz="20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509BCD-75AE-18C2-C1EE-910437038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60" y="2470805"/>
            <a:ext cx="5655452" cy="385439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A48F75E-83AA-7E58-1B52-D1DB99007847}"/>
              </a:ext>
            </a:extLst>
          </p:cNvPr>
          <p:cNvSpPr/>
          <p:nvPr/>
        </p:nvSpPr>
        <p:spPr>
          <a:xfrm>
            <a:off x="5617865" y="3060397"/>
            <a:ext cx="14777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1076DFD-5483-AF29-3FE3-9386E8F832EE}"/>
              </a:ext>
            </a:extLst>
          </p:cNvPr>
          <p:cNvSpPr/>
          <p:nvPr/>
        </p:nvSpPr>
        <p:spPr>
          <a:xfrm>
            <a:off x="5756848" y="4955929"/>
            <a:ext cx="14777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9F5B565-30D2-D8C9-4982-D166B38E3D93}"/>
              </a:ext>
            </a:extLst>
          </p:cNvPr>
          <p:cNvSpPr/>
          <p:nvPr/>
        </p:nvSpPr>
        <p:spPr>
          <a:xfrm>
            <a:off x="844879" y="5012534"/>
            <a:ext cx="14777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3CB6FFB-46C2-7DAB-7B0F-1B93560BC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824" y="1307553"/>
            <a:ext cx="3047136" cy="1536264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66DFB9E4-6BA6-6865-9FB2-1ED51429E36C}"/>
              </a:ext>
            </a:extLst>
          </p:cNvPr>
          <p:cNvSpPr/>
          <p:nvPr/>
        </p:nvSpPr>
        <p:spPr>
          <a:xfrm rot="5400000">
            <a:off x="8137982" y="1313822"/>
            <a:ext cx="14777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81700309-2F06-D460-B875-A08A9275A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5598" y="3348841"/>
            <a:ext cx="2873983" cy="1389185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1F901BD6-A6A7-6306-30A9-A5D36682EC48}"/>
              </a:ext>
            </a:extLst>
          </p:cNvPr>
          <p:cNvSpPr/>
          <p:nvPr/>
        </p:nvSpPr>
        <p:spPr>
          <a:xfrm rot="5400000">
            <a:off x="8320135" y="3236840"/>
            <a:ext cx="14777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A974E11F-3D34-7ACF-3C2C-45CCE8824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4019" y="5210674"/>
            <a:ext cx="3014372" cy="1375439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3951609F-2CE9-229C-A668-EB2F5C983F86}"/>
              </a:ext>
            </a:extLst>
          </p:cNvPr>
          <p:cNvSpPr/>
          <p:nvPr/>
        </p:nvSpPr>
        <p:spPr>
          <a:xfrm rot="5400000">
            <a:off x="8433781" y="5051841"/>
            <a:ext cx="14777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38F698B-DCF3-7B85-C1A8-2229CF83CC6E}"/>
              </a:ext>
            </a:extLst>
          </p:cNvPr>
          <p:cNvSpPr txBox="1"/>
          <p:nvPr/>
        </p:nvSpPr>
        <p:spPr>
          <a:xfrm>
            <a:off x="1900520" y="2444429"/>
            <a:ext cx="46461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210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9EA1C4C1-1389-F9BB-4206-3B04854CA389}"/>
              </a:ext>
            </a:extLst>
          </p:cNvPr>
          <p:cNvSpPr/>
          <p:nvPr/>
        </p:nvSpPr>
        <p:spPr>
          <a:xfrm rot="5400000">
            <a:off x="2058937" y="2389834"/>
            <a:ext cx="14777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34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3A1DC-F018-4434-8CFF-C8300089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Lineardirektachse</a:t>
            </a:r>
            <a:r>
              <a:rPr lang="en-US" dirty="0"/>
              <a:t> SLD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159F7-B258-492B-8995-8DABF321A2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BC44A-7E77-42CA-BADD-C09CA5E82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E9ECD4-8293-62E9-36E5-6995B35DE434}"/>
              </a:ext>
            </a:extLst>
          </p:cNvPr>
          <p:cNvSpPr txBox="1"/>
          <p:nvPr/>
        </p:nvSpPr>
        <p:spPr>
          <a:xfrm>
            <a:off x="658814" y="1450487"/>
            <a:ext cx="4488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Abmaße der Varianten SLD 2</a:t>
            </a:r>
            <a:endParaRPr lang="en-US" sz="2000" b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7B2B00C-C40C-1315-91F1-C9E9A022F97B}"/>
              </a:ext>
            </a:extLst>
          </p:cNvPr>
          <p:cNvSpPr txBox="1"/>
          <p:nvPr/>
        </p:nvSpPr>
        <p:spPr>
          <a:xfrm>
            <a:off x="2982401" y="2141583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SLD 21</a:t>
            </a:r>
            <a:endParaRPr lang="en-US" sz="2000" b="1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04D9F37-268C-9D20-E170-CEA5E758BBA6}"/>
              </a:ext>
            </a:extLst>
          </p:cNvPr>
          <p:cNvSpPr txBox="1"/>
          <p:nvPr/>
        </p:nvSpPr>
        <p:spPr>
          <a:xfrm>
            <a:off x="8314575" y="988760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SLD 22</a:t>
            </a:r>
            <a:endParaRPr lang="en-US" sz="2000" b="1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1A7F04E-DA36-ECA8-7A64-90802491F2BC}"/>
              </a:ext>
            </a:extLst>
          </p:cNvPr>
          <p:cNvSpPr txBox="1"/>
          <p:nvPr/>
        </p:nvSpPr>
        <p:spPr>
          <a:xfrm>
            <a:off x="8456006" y="2955936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SLD 23</a:t>
            </a:r>
            <a:endParaRPr lang="en-US" sz="2000" b="1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520BB76-9566-753D-167C-10203F0FBAE7}"/>
              </a:ext>
            </a:extLst>
          </p:cNvPr>
          <p:cNvSpPr txBox="1"/>
          <p:nvPr/>
        </p:nvSpPr>
        <p:spPr>
          <a:xfrm>
            <a:off x="8456006" y="4825544"/>
            <a:ext cx="108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Fago Pro" panose="02000506040000020004" pitchFamily="50" charset="0"/>
              </a:rPr>
              <a:t>SLD 24</a:t>
            </a:r>
            <a:endParaRPr lang="en-US" sz="20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509BCD-75AE-18C2-C1EE-910437038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175" y="2470805"/>
            <a:ext cx="5415140" cy="418192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A48F75E-83AA-7E58-1B52-D1DB99007847}"/>
              </a:ext>
            </a:extLst>
          </p:cNvPr>
          <p:cNvSpPr/>
          <p:nvPr/>
        </p:nvSpPr>
        <p:spPr>
          <a:xfrm>
            <a:off x="5669142" y="3060397"/>
            <a:ext cx="251090" cy="443424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1076DFD-5483-AF29-3FE3-9386E8F832EE}"/>
              </a:ext>
            </a:extLst>
          </p:cNvPr>
          <p:cNvSpPr/>
          <p:nvPr/>
        </p:nvSpPr>
        <p:spPr>
          <a:xfrm>
            <a:off x="5948225" y="4934523"/>
            <a:ext cx="14777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9F5B565-30D2-D8C9-4982-D166B38E3D93}"/>
              </a:ext>
            </a:extLst>
          </p:cNvPr>
          <p:cNvSpPr/>
          <p:nvPr/>
        </p:nvSpPr>
        <p:spPr>
          <a:xfrm>
            <a:off x="984972" y="4977953"/>
            <a:ext cx="14777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3CB6FFB-46C2-7DAB-7B0F-1B93560BC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3443" y="1307553"/>
            <a:ext cx="2819897" cy="1536264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66DFB9E4-6BA6-6865-9FB2-1ED51429E36C}"/>
              </a:ext>
            </a:extLst>
          </p:cNvPr>
          <p:cNvSpPr/>
          <p:nvPr/>
        </p:nvSpPr>
        <p:spPr>
          <a:xfrm rot="5400000">
            <a:off x="8067886" y="1261417"/>
            <a:ext cx="14777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81700309-2F06-D460-B875-A08A9275A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2373" y="3348841"/>
            <a:ext cx="2889201" cy="1476703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1F901BD6-A6A7-6306-30A9-A5D36682EC48}"/>
              </a:ext>
            </a:extLst>
          </p:cNvPr>
          <p:cNvSpPr/>
          <p:nvPr/>
        </p:nvSpPr>
        <p:spPr>
          <a:xfrm rot="5400000">
            <a:off x="8189025" y="3273948"/>
            <a:ext cx="14777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A974E11F-3D34-7ACF-3C2C-45CCE8824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3780" y="5161946"/>
            <a:ext cx="2818415" cy="1424168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3951609F-2CE9-229C-A668-EB2F5C983F86}"/>
              </a:ext>
            </a:extLst>
          </p:cNvPr>
          <p:cNvSpPr/>
          <p:nvPr/>
        </p:nvSpPr>
        <p:spPr>
          <a:xfrm rot="5400000">
            <a:off x="8315054" y="5025355"/>
            <a:ext cx="14777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38F698B-DCF3-7B85-C1A8-2229CF83CC6E}"/>
              </a:ext>
            </a:extLst>
          </p:cNvPr>
          <p:cNvSpPr txBox="1"/>
          <p:nvPr/>
        </p:nvSpPr>
        <p:spPr>
          <a:xfrm>
            <a:off x="2122123" y="2420841"/>
            <a:ext cx="46461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245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9EA1C4C1-1389-F9BB-4206-3B04854CA389}"/>
              </a:ext>
            </a:extLst>
          </p:cNvPr>
          <p:cNvSpPr/>
          <p:nvPr/>
        </p:nvSpPr>
        <p:spPr>
          <a:xfrm rot="5400000">
            <a:off x="2238745" y="2389729"/>
            <a:ext cx="230035" cy="38618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61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Optionen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DBB4B9-814E-BC0C-FDF3-065D1DBFE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909" y="2107067"/>
            <a:ext cx="3134815" cy="219472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486EEA1-BAFA-1C18-825D-BD27F285492C}"/>
              </a:ext>
            </a:extLst>
          </p:cNvPr>
          <p:cNvSpPr txBox="1"/>
          <p:nvPr/>
        </p:nvSpPr>
        <p:spPr>
          <a:xfrm>
            <a:off x="1399048" y="1775657"/>
            <a:ext cx="2126668" cy="28174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Modulares Gebersystem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94DEBF2-C16B-47DA-424D-C684AAF31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4001" y="2245803"/>
            <a:ext cx="3134815" cy="191725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208F2DD-34E9-8E48-5FC0-A05E1D599A18}"/>
              </a:ext>
            </a:extLst>
          </p:cNvPr>
          <p:cNvSpPr txBox="1"/>
          <p:nvPr/>
        </p:nvSpPr>
        <p:spPr>
          <a:xfrm>
            <a:off x="5332140" y="1775657"/>
            <a:ext cx="2126668" cy="28174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Haltebremse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3C0897F-D7B9-D0F3-E313-DFB4D25B6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6276" y="2444262"/>
            <a:ext cx="3488316" cy="138044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901F752-44B1-A79C-302B-5CE53A32E45B}"/>
              </a:ext>
            </a:extLst>
          </p:cNvPr>
          <p:cNvSpPr txBox="1"/>
          <p:nvPr/>
        </p:nvSpPr>
        <p:spPr>
          <a:xfrm>
            <a:off x="8934415" y="1775657"/>
            <a:ext cx="2126668" cy="28174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Abdeckband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7787B5E-4654-8E30-FC62-C81BD4E63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4001" y="5166075"/>
            <a:ext cx="3095412" cy="140548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76B2840-BEC1-738E-C55E-496D3C5ECBE3}"/>
              </a:ext>
            </a:extLst>
          </p:cNvPr>
          <p:cNvSpPr txBox="1"/>
          <p:nvPr/>
        </p:nvSpPr>
        <p:spPr>
          <a:xfrm>
            <a:off x="5312439" y="4440046"/>
            <a:ext cx="2126668" cy="28174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Schmieradapter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410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Modulares Gebersystem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BAE6B57-1287-BB06-8C68-158E50129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232" y="2219706"/>
            <a:ext cx="1421147" cy="461269"/>
          </a:xfrm>
          <a:prstGeom prst="rect">
            <a:avLst/>
          </a:prstGeom>
        </p:spPr>
      </p:pic>
      <p:pic>
        <p:nvPicPr>
          <p:cNvPr id="6" name="Picture 2" descr="Motor feedback systems rotary HIPERFACE®">
            <a:extLst>
              <a:ext uri="{FF2B5EF4-FFF2-40B4-BE49-F238E27FC236}">
                <a16:creationId xmlns:a16="http://schemas.microsoft.com/office/drawing/2014/main" id="{A54CFD33-5290-30C3-F43B-F1103018F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7"/>
          <a:stretch/>
        </p:blipFill>
        <p:spPr bwMode="auto">
          <a:xfrm>
            <a:off x="1494690" y="2181465"/>
            <a:ext cx="1180296" cy="46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OLUTE™ absolutes Weg- und Winkelmess-System mit Siemens DRIVE-CLiQ  Schnittstelle">
            <a:extLst>
              <a:ext uri="{FF2B5EF4-FFF2-40B4-BE49-F238E27FC236}">
                <a16:creationId xmlns:a16="http://schemas.microsoft.com/office/drawing/2014/main" id="{2A469994-C7E4-A056-3561-9E78DA785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83" y="2909782"/>
            <a:ext cx="657640" cy="65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C8253A2-2160-8AAB-837F-9FCE8D0A6FCB}"/>
              </a:ext>
            </a:extLst>
          </p:cNvPr>
          <p:cNvSpPr/>
          <p:nvPr/>
        </p:nvSpPr>
        <p:spPr>
          <a:xfrm>
            <a:off x="3629608" y="3081685"/>
            <a:ext cx="781254" cy="400110"/>
          </a:xfrm>
          <a:prstGeom prst="rect">
            <a:avLst/>
          </a:prstGeom>
          <a:ln w="38100">
            <a:solidFill>
              <a:srgbClr val="00446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rgbClr val="17385F"/>
                </a:solidFill>
              </a:rPr>
              <a:t>1Vss</a:t>
            </a:r>
            <a:endParaRPr lang="de-DE" sz="2000" dirty="0"/>
          </a:p>
        </p:txBody>
      </p:sp>
      <p:pic>
        <p:nvPicPr>
          <p:cNvPr id="20" name="Picture 2" descr="Incremental SIL2/PLd optic, Sendix SIL 5814 FS2 - Duranmatic">
            <a:extLst>
              <a:ext uri="{FF2B5EF4-FFF2-40B4-BE49-F238E27FC236}">
                <a16:creationId xmlns:a16="http://schemas.microsoft.com/office/drawing/2014/main" id="{6479E824-07F4-6A18-2574-544B77CB1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b="8220"/>
          <a:stretch/>
        </p:blipFill>
        <p:spPr bwMode="auto">
          <a:xfrm>
            <a:off x="2836781" y="4257090"/>
            <a:ext cx="736843" cy="58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eschweifte Klammer rechts 20">
            <a:extLst>
              <a:ext uri="{FF2B5EF4-FFF2-40B4-BE49-F238E27FC236}">
                <a16:creationId xmlns:a16="http://schemas.microsoft.com/office/drawing/2014/main" id="{6A624257-1170-CAC4-027E-F049ED22E4A1}"/>
              </a:ext>
            </a:extLst>
          </p:cNvPr>
          <p:cNvSpPr/>
          <p:nvPr/>
        </p:nvSpPr>
        <p:spPr>
          <a:xfrm rot="5400000">
            <a:off x="3053031" y="1784653"/>
            <a:ext cx="373996" cy="4125047"/>
          </a:xfrm>
          <a:prstGeom prst="rightBrac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FDA63E3-1B45-A841-8A22-896A94CF9E20}"/>
              </a:ext>
            </a:extLst>
          </p:cNvPr>
          <p:cNvSpPr txBox="1"/>
          <p:nvPr/>
        </p:nvSpPr>
        <p:spPr>
          <a:xfrm>
            <a:off x="1091317" y="5169489"/>
            <a:ext cx="4665362" cy="47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Da das Messsystem außerhalb der Achse montiert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ist sind weitere Messsysteme möglich!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EB303480-A07F-F269-4ECA-0C5526509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201" y="1230591"/>
            <a:ext cx="5404985" cy="3785194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D6813A4A-FED1-1AAC-671F-A0D439C93386}"/>
              </a:ext>
            </a:extLst>
          </p:cNvPr>
          <p:cNvSpPr txBox="1"/>
          <p:nvPr/>
        </p:nvSpPr>
        <p:spPr>
          <a:xfrm>
            <a:off x="6283010" y="5146927"/>
            <a:ext cx="5529921" cy="106556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Lesekopf des Messsystems, fest montiert am Motorschlitten</a:t>
            </a:r>
          </a:p>
          <a:p>
            <a:pPr marR="0" algn="l" defTabSz="914400" rtl="0" eaLnBrk="1" fontAlgn="auto" latinLnBrk="0" hangingPunct="1">
              <a:spcBef>
                <a:spcPts val="9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Maßband des Messystems, fest montiert auf dem Aluminium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Strangpressprofil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C2DF11F-5FAF-6915-E76D-3087E0533EAF}"/>
              </a:ext>
            </a:extLst>
          </p:cNvPr>
          <p:cNvSpPr/>
          <p:nvPr/>
        </p:nvSpPr>
        <p:spPr>
          <a:xfrm>
            <a:off x="5786771" y="5696973"/>
            <a:ext cx="342206" cy="3341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600" b="1" dirty="0"/>
              <a:t>2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3EA7F5B-C45E-C3A1-B161-1FEC420E8ED2}"/>
              </a:ext>
            </a:extLst>
          </p:cNvPr>
          <p:cNvSpPr/>
          <p:nvPr/>
        </p:nvSpPr>
        <p:spPr>
          <a:xfrm>
            <a:off x="5786771" y="5189950"/>
            <a:ext cx="342206" cy="3341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6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67848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Haltebremse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EB303480-A07F-F269-4ECA-0C5526509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8201" y="1471242"/>
            <a:ext cx="5404985" cy="3303892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D6813A4A-FED1-1AAC-671F-A0D439C93386}"/>
              </a:ext>
            </a:extLst>
          </p:cNvPr>
          <p:cNvSpPr txBox="1"/>
          <p:nvPr/>
        </p:nvSpPr>
        <p:spPr>
          <a:xfrm>
            <a:off x="6678667" y="5146927"/>
            <a:ext cx="3968821" cy="106556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 Haltebremse, pneumatisch betätigt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3EA7F5B-C45E-C3A1-B161-1FEC420E8ED2}"/>
              </a:ext>
            </a:extLst>
          </p:cNvPr>
          <p:cNvSpPr/>
          <p:nvPr/>
        </p:nvSpPr>
        <p:spPr>
          <a:xfrm>
            <a:off x="6182428" y="5189950"/>
            <a:ext cx="342206" cy="3341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600" b="1" dirty="0"/>
              <a:t>1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B9EDACB3-2023-8011-656F-30D6501200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982666"/>
            <a:ext cx="5315354" cy="3767504"/>
          </a:xfrm>
        </p:spPr>
        <p:txBody>
          <a:bodyPr/>
          <a:lstStyle/>
          <a:p>
            <a:pPr marL="265113" indent="-265113">
              <a:spcBef>
                <a:spcPts val="180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2000" dirty="0"/>
              <a:t>Verhindert ungewolltes Absinken oder Abstürzen von schwerkraftbelasteten Achsen</a:t>
            </a:r>
          </a:p>
          <a:p>
            <a:pPr marL="265113" indent="-265113">
              <a:spcBef>
                <a:spcPts val="120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2000" dirty="0"/>
              <a:t>Pneumatisch betätigt und montiert unter Schlitten (Haltekraft 400N)</a:t>
            </a:r>
          </a:p>
          <a:p>
            <a:pPr marL="265113" indent="-265113">
              <a:spcBef>
                <a:spcPts val="120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2000" dirty="0"/>
              <a:t>Sicheres Einfallen der Bremse bei Energieausfall (NC energielos geschlossen)</a:t>
            </a:r>
          </a:p>
          <a:p>
            <a:pPr marL="265113" indent="-265113">
              <a:spcBef>
                <a:spcPts val="120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2000" dirty="0"/>
              <a:t>Hohe Standzeit (B10d-Wert = 5Mio. Zyklen)</a:t>
            </a:r>
          </a:p>
          <a:p>
            <a:pPr marL="265113" indent="-265113">
              <a:spcBef>
                <a:spcPts val="120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2000" dirty="0"/>
              <a:t>Bei Bedarf zweite Klemmung integrierbar</a:t>
            </a:r>
          </a:p>
          <a:p>
            <a:pPr marL="265113" indent="-265113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265113" indent="-265113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627642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Linearachsen bei SCHUNK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4149969"/>
            <a:ext cx="3064100" cy="2234383"/>
          </a:xfrm>
          <a:solidFill>
            <a:srgbClr val="002060"/>
          </a:solidFill>
          <a:ln w="9525" cap="flat">
            <a:solidFill>
              <a:srgbClr val="002060"/>
            </a:solidFill>
            <a:prstDash val="solid"/>
            <a:miter/>
          </a:ln>
        </p:spPr>
        <p:txBody>
          <a:bodyPr rtlCol="0" anchor="ctr"/>
          <a:lstStyle/>
          <a:p>
            <a:pPr marL="0" algn="ctr"/>
            <a:endParaRPr lang="de-DE" sz="1800" dirty="0">
              <a:solidFill>
                <a:schemeClr val="bg1"/>
              </a:solidFill>
            </a:endParaRPr>
          </a:p>
          <a:p>
            <a:pPr marL="0" algn="ctr"/>
            <a:endParaRPr lang="de-DE" sz="1800" dirty="0">
              <a:solidFill>
                <a:schemeClr val="bg1"/>
              </a:solidFill>
            </a:endParaRPr>
          </a:p>
          <a:p>
            <a:pPr marL="0" algn="ctr"/>
            <a:endParaRPr lang="de-DE" sz="1800" dirty="0">
              <a:solidFill>
                <a:schemeClr val="bg1"/>
              </a:solidFill>
            </a:endParaRPr>
          </a:p>
          <a:p>
            <a:pPr marL="0" algn="ctr"/>
            <a:endParaRPr lang="de-DE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de-DE" b="1" dirty="0">
                <a:solidFill>
                  <a:schemeClr val="bg1"/>
                </a:solidFill>
              </a:rPr>
              <a:t>Pneumatische</a:t>
            </a:r>
          </a:p>
          <a:p>
            <a:pPr marL="0" indent="0" algn="ctr">
              <a:buNone/>
            </a:pPr>
            <a:r>
              <a:rPr lang="de-DE" b="1" dirty="0">
                <a:solidFill>
                  <a:schemeClr val="bg1"/>
                </a:solidFill>
              </a:rPr>
              <a:t>Linearmodule</a:t>
            </a:r>
          </a:p>
          <a:p>
            <a:pPr marL="0" algn="ctr"/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6414CBD3-E16B-4A8C-B519-37873C929857}"/>
              </a:ext>
            </a:extLst>
          </p:cNvPr>
          <p:cNvSpPr txBox="1">
            <a:spLocks/>
          </p:cNvSpPr>
          <p:nvPr/>
        </p:nvSpPr>
        <p:spPr>
          <a:xfrm>
            <a:off x="4160903" y="4149969"/>
            <a:ext cx="3064100" cy="224332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sz="1800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de-DE" sz="1800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de-DE" sz="1800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de-DE" sz="1800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b="1" dirty="0">
                <a:solidFill>
                  <a:schemeClr val="bg1"/>
                </a:solidFill>
              </a:rPr>
              <a:t>Elektrische  Linearachsen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2D40F9CE-4B82-469E-AF36-5C0F2C00A8C6}"/>
              </a:ext>
            </a:extLst>
          </p:cNvPr>
          <p:cNvSpPr txBox="1">
            <a:spLocks/>
          </p:cNvSpPr>
          <p:nvPr/>
        </p:nvSpPr>
        <p:spPr>
          <a:xfrm>
            <a:off x="7569696" y="4149968"/>
            <a:ext cx="3064100" cy="224332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b="1" dirty="0">
                <a:solidFill>
                  <a:schemeClr val="bg1"/>
                </a:solidFill>
              </a:rPr>
              <a:t>Achssysteme</a:t>
            </a:r>
          </a:p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AADCFC-2D7A-4042-8294-56DFBE577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2381" l="1745" r="97987">
                        <a14:foregroundMark x1="16107" y1="31429" x2="79329" y2="18413"/>
                        <a14:foregroundMark x1="79329" y1="18413" x2="79463" y2="18413"/>
                        <a14:foregroundMark x1="43087" y1="18413" x2="44564" y2="18413"/>
                        <a14:foregroundMark x1="56107" y1="13016" x2="68456" y2="10794"/>
                        <a14:foregroundMark x1="7248" y1="31429" x2="2148" y2="38730"/>
                        <a14:foregroundMark x1="4698" y1="64127" x2="4966" y2="83175"/>
                        <a14:foregroundMark x1="2685" y1="51429" x2="1879" y2="76508"/>
                        <a14:foregroundMark x1="6577" y1="92381" x2="6711" y2="65079"/>
                        <a14:foregroundMark x1="15034" y1="71746" x2="20805" y2="68889"/>
                        <a14:foregroundMark x1="27517" y1="86667" x2="27517" y2="86667"/>
                        <a14:foregroundMark x1="91544" y1="43175" x2="93691" y2="34921"/>
                        <a14:foregroundMark x1="97852" y1="26349" x2="97987" y2="34603"/>
                        <a14:foregroundMark x1="59329" y1="40635" x2="53020" y2="42222"/>
                        <a14:foregroundMark x1="50738" y1="41905" x2="47383" y2="42222"/>
                        <a14:foregroundMark x1="2550" y1="79365" x2="2550" y2="7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97" y="4366070"/>
            <a:ext cx="2413133" cy="102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15955BE-E5DC-4663-9772-A2504501E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62" b="92877" l="3490" r="96913">
                        <a14:foregroundMark x1="22282" y1="45299" x2="27248" y2="43590"/>
                        <a14:foregroundMark x1="7517" y1="47578" x2="8456" y2="60114"/>
                        <a14:foregroundMark x1="3490" y1="49003" x2="4698" y2="70085"/>
                        <a14:foregroundMark x1="90067" y1="31054" x2="91946" y2="16239"/>
                        <a14:foregroundMark x1="94899" y1="47863" x2="94899" y2="30484"/>
                        <a14:foregroundMark x1="95034" y1="9972" x2="96913" y2="13105"/>
                        <a14:foregroundMark x1="46040" y1="43875" x2="44698" y2="41880"/>
                        <a14:foregroundMark x1="8725" y1="93162" x2="8725" y2="93162"/>
                        <a14:foregroundMark x1="63893" y1="8262" x2="62685" y2="8262"/>
                        <a14:foregroundMark x1="47248" y1="33048" x2="43624" y2="34758"/>
                        <a14:foregroundMark x1="52617" y1="11966" x2="52617" y2="11966"/>
                        <a14:foregroundMark x1="43490" y1="14530" x2="43490" y2="14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757" y="4265613"/>
            <a:ext cx="2592073" cy="122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99F5CA0-5427-48F9-9C8B-3079152CB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63" b="91822" l="7651" r="94094">
                        <a14:foregroundMark x1="72483" y1="85688" x2="83356" y2="79740"/>
                        <a14:foregroundMark x1="52886" y1="92379" x2="56510" y2="91450"/>
                        <a14:foregroundMark x1="13691" y1="72491" x2="36913" y2="65985"/>
                        <a14:foregroundMark x1="94228" y1="76952" x2="93826" y2="74721"/>
                        <a14:foregroundMark x1="7919" y1="74349" x2="8322" y2="77138"/>
                        <a14:foregroundMark x1="38523" y1="7807" x2="39463" y2="7807"/>
                        <a14:foregroundMark x1="42148" y1="7063" x2="42148" y2="7063"/>
                        <a14:foregroundMark x1="40537" y1="27881" x2="40537" y2="27881"/>
                        <a14:backgroundMark x1="15302" y1="52788" x2="15302" y2="52788"/>
                        <a14:backgroundMark x1="15034" y1="56320" x2="15034" y2="56320"/>
                        <a14:backgroundMark x1="62550" y1="17286" x2="62550" y2="17286"/>
                        <a14:backgroundMark x1="62013" y1="20818" x2="62013" y2="20818"/>
                        <a14:backgroundMark x1="61745" y1="23978" x2="61745" y2="23978"/>
                        <a14:backgroundMark x1="61477" y1="28253" x2="61477" y2="28253"/>
                        <a14:backgroundMark x1="61879" y1="31784" x2="61879" y2="31784"/>
                        <a14:backgroundMark x1="62013" y1="35130" x2="62013" y2="35130"/>
                        <a14:backgroundMark x1="61879" y1="38662" x2="61879" y2="38662"/>
                        <a14:backgroundMark x1="61477" y1="42379" x2="61477" y2="42379"/>
                        <a14:backgroundMark x1="72752" y1="39033" x2="72752" y2="39033"/>
                        <a14:backgroundMark x1="81879" y1="43494" x2="81879" y2="43494"/>
                        <a14:backgroundMark x1="82819" y1="46283" x2="82819" y2="46283"/>
                        <a14:backgroundMark x1="78523" y1="36989" x2="78523" y2="36989"/>
                        <a14:backgroundMark x1="80671" y1="40149" x2="80671" y2="40149"/>
                        <a14:backgroundMark x1="19597" y1="47212" x2="19597" y2="47212"/>
                        <a14:backgroundMark x1="18121" y1="48699" x2="18121" y2="48699"/>
                        <a14:backgroundMark x1="15570" y1="59665" x2="15570" y2="59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97" y="4158305"/>
            <a:ext cx="2190680" cy="158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0836420-102A-4CE8-972C-976F19763FA9}"/>
              </a:ext>
            </a:extLst>
          </p:cNvPr>
          <p:cNvSpPr txBox="1">
            <a:spLocks/>
          </p:cNvSpPr>
          <p:nvPr/>
        </p:nvSpPr>
        <p:spPr>
          <a:xfrm>
            <a:off x="658813" y="2114550"/>
            <a:ext cx="11368346" cy="415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de-DE" dirty="0"/>
              <a:t>Über 25 Jahre Erfahrung im Bereich der Lineartechnik</a:t>
            </a:r>
            <a:r>
              <a:rPr lang="fr-FR" dirty="0"/>
              <a:t> </a:t>
            </a:r>
          </a:p>
          <a:p>
            <a:pPr marL="265113" indent="-265113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de-DE" dirty="0"/>
              <a:t>Mehr als 450 Standardkomponenten, pneumatisch und elektrisch</a:t>
            </a:r>
          </a:p>
          <a:p>
            <a:pPr marL="265113" indent="-265113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de-DE" dirty="0"/>
              <a:t>Das weltweit umfangreichste Achssystemportfolio am Markt</a:t>
            </a:r>
          </a:p>
          <a:p>
            <a:pPr marL="265113" indent="-265113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de-DE" dirty="0"/>
              <a:t>Über 10.000 realisierte Achssysteme für unterschiedlichste Branchen</a:t>
            </a:r>
          </a:p>
          <a:p>
            <a:pPr marL="265113" indent="-265113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de-DE" dirty="0"/>
              <a:t>100km Linearachsen im Feld</a:t>
            </a:r>
            <a:endParaRPr lang="fr-FR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3B48E3-1AA8-0D16-2C85-9EC12FB705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Produktschulung SLD</a:t>
            </a:r>
          </a:p>
        </p:txBody>
      </p:sp>
    </p:spTree>
    <p:extLst>
      <p:ext uri="{BB962C8B-B14F-4D97-AF65-F5344CB8AC3E}">
        <p14:creationId xmlns:p14="http://schemas.microsoft.com/office/powerpoint/2010/main" val="1815470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5BCC-8CEC-4ADE-82D9-F99E1F9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Abdeckung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A42E34-85B8-4C1C-B008-9143F55C3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2C592-AFE3-450F-8AAF-EEF303CE7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EB303480-A07F-F269-4ECA-0C5526509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403" y="1215238"/>
            <a:ext cx="3807359" cy="1504306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D6813A4A-FED1-1AAC-671F-A0D439C93386}"/>
              </a:ext>
            </a:extLst>
          </p:cNvPr>
          <p:cNvSpPr txBox="1"/>
          <p:nvPr/>
        </p:nvSpPr>
        <p:spPr>
          <a:xfrm>
            <a:off x="7671219" y="2840527"/>
            <a:ext cx="3968821" cy="3771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Abdeckung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3EA7F5B-C45E-C3A1-B161-1FEC420E8ED2}"/>
              </a:ext>
            </a:extLst>
          </p:cNvPr>
          <p:cNvSpPr/>
          <p:nvPr/>
        </p:nvSpPr>
        <p:spPr>
          <a:xfrm>
            <a:off x="7174980" y="2883550"/>
            <a:ext cx="342206" cy="3341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sz="1600" b="1" dirty="0"/>
              <a:t>1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B9EDACB3-2023-8011-656F-30D6501200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982666"/>
            <a:ext cx="5315354" cy="4508498"/>
          </a:xfrm>
        </p:spPr>
        <p:txBody>
          <a:bodyPr/>
          <a:lstStyle/>
          <a:p>
            <a:pPr marL="265113" indent="-265113">
              <a:spcBef>
                <a:spcPts val="180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2000" dirty="0"/>
              <a:t>Verhindert das Eindringen von Teilen und grobem Schmutz in das Innere der Achse</a:t>
            </a:r>
          </a:p>
          <a:p>
            <a:pPr marL="265113" indent="-265113">
              <a:spcBef>
                <a:spcPts val="180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2000" dirty="0"/>
              <a:t>Ermöglicht den Einsatz der Achsen in Bereichen mit groben, scharfkantigen oder heißen Fremdkörpern</a:t>
            </a:r>
          </a:p>
          <a:p>
            <a:pPr marL="265113" indent="-265113">
              <a:spcBef>
                <a:spcPts val="180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2000" dirty="0"/>
              <a:t>Verhindert austreten von Fett bei horizontalem, senkrechten Aufbau</a:t>
            </a:r>
          </a:p>
          <a:p>
            <a:pPr marL="265113" indent="-265113">
              <a:spcBef>
                <a:spcPts val="180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2000" dirty="0"/>
              <a:t>Achse baut mit Abdeckung 17,5mm höher wegen des Schlittenadapters</a:t>
            </a:r>
          </a:p>
          <a:p>
            <a:pPr marL="265113" indent="-265113">
              <a:spcBef>
                <a:spcPts val="180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2000" dirty="0"/>
              <a:t>Wenn Achse mit Abdeckung verwendet wird ist zwingend der Schmieradapter notwendig</a:t>
            </a:r>
          </a:p>
          <a:p>
            <a:pPr marL="265113" indent="-265113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481FF9A-DD33-6D32-0069-3B9697EA3820}"/>
              </a:ext>
            </a:extLst>
          </p:cNvPr>
          <p:cNvGrpSpPr/>
          <p:nvPr/>
        </p:nvGrpSpPr>
        <p:grpSpPr>
          <a:xfrm>
            <a:off x="6419413" y="5307753"/>
            <a:ext cx="4805678" cy="1183411"/>
            <a:chOff x="6439264" y="5158464"/>
            <a:chExt cx="4805678" cy="1183411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EBA4306-FF87-6398-06B4-1EA89848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9264" y="5158464"/>
              <a:ext cx="4805678" cy="1183411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1ED5ED6-1B03-1326-0B5B-03AA50EA0728}"/>
                </a:ext>
              </a:extLst>
            </p:cNvPr>
            <p:cNvSpPr/>
            <p:nvPr/>
          </p:nvSpPr>
          <p:spPr>
            <a:xfrm>
              <a:off x="6624440" y="5768307"/>
              <a:ext cx="229329" cy="386187"/>
            </a:xfrm>
            <a:prstGeom prst="rect">
              <a:avLst/>
            </a:prstGeom>
            <a:solidFill>
              <a:srgbClr val="BCCF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751ACC4-B11B-8502-0BEB-74084AB8ACF3}"/>
              </a:ext>
            </a:extLst>
          </p:cNvPr>
          <p:cNvGrpSpPr/>
          <p:nvPr/>
        </p:nvGrpSpPr>
        <p:grpSpPr>
          <a:xfrm>
            <a:off x="6489925" y="3780891"/>
            <a:ext cx="4828904" cy="1034150"/>
            <a:chOff x="6624440" y="4081836"/>
            <a:chExt cx="4828904" cy="103415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600421C-5F10-3A66-50B3-6653CA351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93" b="70178"/>
            <a:stretch/>
          </p:blipFill>
          <p:spPr>
            <a:xfrm>
              <a:off x="6624440" y="4081836"/>
              <a:ext cx="4828904" cy="1034150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ED480D1-652E-9E11-FE9E-D1F2C983D947}"/>
                </a:ext>
              </a:extLst>
            </p:cNvPr>
            <p:cNvSpPr/>
            <p:nvPr/>
          </p:nvSpPr>
          <p:spPr>
            <a:xfrm>
              <a:off x="11130277" y="4598319"/>
              <a:ext cx="229329" cy="386187"/>
            </a:xfrm>
            <a:prstGeom prst="rect">
              <a:avLst/>
            </a:prstGeom>
            <a:solidFill>
              <a:srgbClr val="BCCF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5B3A9F3C-3A88-4C8D-3842-141C37D0EAFA}"/>
              </a:ext>
            </a:extLst>
          </p:cNvPr>
          <p:cNvSpPr txBox="1"/>
          <p:nvPr/>
        </p:nvSpPr>
        <p:spPr>
          <a:xfrm>
            <a:off x="6739104" y="3500569"/>
            <a:ext cx="3968821" cy="3771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Ohne Abdeckung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A2EAD23-4136-C6EB-7E1B-2923AC829537}"/>
              </a:ext>
            </a:extLst>
          </p:cNvPr>
          <p:cNvSpPr txBox="1"/>
          <p:nvPr/>
        </p:nvSpPr>
        <p:spPr>
          <a:xfrm>
            <a:off x="6739104" y="5069183"/>
            <a:ext cx="3968821" cy="3771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  <a:buClr>
                <a:srgbClr val="009EE0"/>
              </a:buClr>
            </a:pPr>
            <a:r>
              <a:rPr lang="de-DE" sz="1600" dirty="0">
                <a:solidFill>
                  <a:srgbClr val="003D6A"/>
                </a:solidFill>
              </a:rPr>
              <a:t>Mit Abdeckung</a:t>
            </a:r>
          </a:p>
        </p:txBody>
      </p:sp>
    </p:spTree>
    <p:extLst>
      <p:ext uri="{BB962C8B-B14F-4D97-AF65-F5344CB8AC3E}">
        <p14:creationId xmlns:p14="http://schemas.microsoft.com/office/powerpoint/2010/main" val="3997681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D69FD-780C-4BD9-9279-913C0FC22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 Zubehör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3330755-4F7F-4572-B0BC-28D39E325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ACDBB0-C016-4179-92C9-846CEEC301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A7C094D-ED72-444E-9B8E-CC062FA89AE5}"/>
              </a:ext>
            </a:extLst>
          </p:cNvPr>
          <p:cNvGrpSpPr/>
          <p:nvPr/>
        </p:nvGrpSpPr>
        <p:grpSpPr>
          <a:xfrm>
            <a:off x="658814" y="1755776"/>
            <a:ext cx="3800649" cy="1908351"/>
            <a:chOff x="517345" y="1764823"/>
            <a:chExt cx="3800649" cy="1908351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1EDF6AB1-646E-47AA-9801-767B9A895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4836" y="1764823"/>
              <a:ext cx="1149102" cy="888432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CBC32004-9CDB-4B1D-809B-4D19DC207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50685" y="1795891"/>
              <a:ext cx="1239250" cy="823393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F84F9DD-6DCA-42D9-8BE4-B16E4FCC70CB}"/>
                </a:ext>
              </a:extLst>
            </p:cNvPr>
            <p:cNvSpPr txBox="1"/>
            <p:nvPr/>
          </p:nvSpPr>
          <p:spPr>
            <a:xfrm>
              <a:off x="517345" y="2657511"/>
              <a:ext cx="380064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Leistungs- und Geberkabel für Bosch- und SIEMENS Antriebsregler</a:t>
              </a:r>
              <a:b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</a:b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in 5, 10, 15 und 20 Meter Länge,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Schleppkettentauglich (selbe Kabel wie bei LDx). Sonderkabel für andere Regler Typen auch verfügbar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90995279-F650-4C59-ACD5-E9205A604D93}"/>
              </a:ext>
            </a:extLst>
          </p:cNvPr>
          <p:cNvGrpSpPr/>
          <p:nvPr/>
        </p:nvGrpSpPr>
        <p:grpSpPr>
          <a:xfrm>
            <a:off x="693491" y="4270290"/>
            <a:ext cx="3693133" cy="1563522"/>
            <a:chOff x="8614141" y="1989648"/>
            <a:chExt cx="3693133" cy="156352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DF6B8B4-FF47-4B85-8183-7DA27A964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40270" y="1989648"/>
              <a:ext cx="1665066" cy="1093476"/>
            </a:xfrm>
            <a:prstGeom prst="rect">
              <a:avLst/>
            </a:prstGeom>
          </p:spPr>
        </p:pic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8A7DC70-4995-4562-9A50-1E93D294F862}"/>
                </a:ext>
              </a:extLst>
            </p:cNvPr>
            <p:cNvSpPr txBox="1"/>
            <p:nvPr/>
          </p:nvSpPr>
          <p:spPr>
            <a:xfrm>
              <a:off x="8614141" y="3091505"/>
              <a:ext cx="36931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Induktive End-/Referenzschalter</a:t>
              </a:r>
              <a:b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</a:b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E76C80E-AC69-47B6-A34A-05A921A3B5E7}"/>
              </a:ext>
            </a:extLst>
          </p:cNvPr>
          <p:cNvGrpSpPr/>
          <p:nvPr/>
        </p:nvGrpSpPr>
        <p:grpSpPr>
          <a:xfrm>
            <a:off x="5298013" y="4071684"/>
            <a:ext cx="2976637" cy="1924690"/>
            <a:chOff x="5489697" y="20432"/>
            <a:chExt cx="2976637" cy="192469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8D085D30-A2D6-4A92-B63B-121565FCC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40755" y="20432"/>
              <a:ext cx="1253601" cy="1247335"/>
            </a:xfrm>
            <a:prstGeom prst="rect">
              <a:avLst/>
            </a:prstGeom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3A0C3C-100D-404A-BD09-3C6279482D41}"/>
                </a:ext>
              </a:extLst>
            </p:cNvPr>
            <p:cNvSpPr txBox="1"/>
            <p:nvPr/>
          </p:nvSpPr>
          <p:spPr>
            <a:xfrm>
              <a:off x="5489697" y="1298791"/>
              <a:ext cx="297663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Bremsventil</a:t>
              </a:r>
              <a:b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</a:b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zur Ansteuerung der pneumatischen Haltebremse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E5DB760-C133-6358-301D-BF62814F5F64}"/>
              </a:ext>
            </a:extLst>
          </p:cNvPr>
          <p:cNvGrpSpPr/>
          <p:nvPr/>
        </p:nvGrpSpPr>
        <p:grpSpPr>
          <a:xfrm>
            <a:off x="5307402" y="1537250"/>
            <a:ext cx="3337269" cy="1779590"/>
            <a:chOff x="3945634" y="1160261"/>
            <a:chExt cx="3337269" cy="1779590"/>
          </a:xfrm>
        </p:grpSpPr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24C9542C-08F9-4FEE-BD50-BB43098A02AB}"/>
                </a:ext>
              </a:extLst>
            </p:cNvPr>
            <p:cNvGrpSpPr/>
            <p:nvPr/>
          </p:nvGrpSpPr>
          <p:grpSpPr>
            <a:xfrm>
              <a:off x="3945634" y="1212617"/>
              <a:ext cx="3337269" cy="1727234"/>
              <a:chOff x="5864372" y="-133710"/>
              <a:chExt cx="3337269" cy="1727234"/>
            </a:xfrm>
          </p:grpSpPr>
          <p:pic>
            <p:nvPicPr>
              <p:cNvPr id="1038" name="Picture 14">
                <a:extLst>
                  <a:ext uri="{FF2B5EF4-FFF2-40B4-BE49-F238E27FC236}">
                    <a16:creationId xmlns:a16="http://schemas.microsoft.com/office/drawing/2014/main" id="{F9183A3D-D5D7-4276-8772-C17D8290A7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35" t="23366" r="15039" b="23366"/>
              <a:stretch/>
            </p:blipFill>
            <p:spPr bwMode="auto">
              <a:xfrm>
                <a:off x="6238560" y="-133710"/>
                <a:ext cx="1312505" cy="10493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AFD35667-599B-49E5-BCFB-DC4E774BB34E}"/>
                  </a:ext>
                </a:extLst>
              </p:cNvPr>
              <p:cNvSpPr txBox="1"/>
              <p:nvPr/>
            </p:nvSpPr>
            <p:spPr>
              <a:xfrm>
                <a:off x="5864372" y="947193"/>
                <a:ext cx="333726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Befestigungselemente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Nutensteine in M4, M5, M6 und passende Befestigungsleisten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ED5280E-67FC-C513-17E5-B8494CB81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6779" y="1160261"/>
              <a:ext cx="935420" cy="999006"/>
            </a:xfrm>
            <a:prstGeom prst="rect">
              <a:avLst/>
            </a:prstGeom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132D135-B2EF-68BB-FAEA-0E2486FBBA92}"/>
              </a:ext>
            </a:extLst>
          </p:cNvPr>
          <p:cNvGrpSpPr/>
          <p:nvPr/>
        </p:nvGrpSpPr>
        <p:grpSpPr>
          <a:xfrm>
            <a:off x="8571382" y="2668665"/>
            <a:ext cx="3337269" cy="2091436"/>
            <a:chOff x="3945634" y="663749"/>
            <a:chExt cx="3337269" cy="2091436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5F26AC53-65C3-5F61-1712-A5CD993CC2A1}"/>
                </a:ext>
              </a:extLst>
            </p:cNvPr>
            <p:cNvSpPr txBox="1"/>
            <p:nvPr/>
          </p:nvSpPr>
          <p:spPr>
            <a:xfrm>
              <a:off x="3945634" y="2293520"/>
              <a:ext cx="33372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Schleppkette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Muss von St. Georgen ausgelegt werden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03A1B26-BCA8-BB69-521D-C7330142A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26297" y="663749"/>
              <a:ext cx="1575941" cy="1575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728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Auslegung und Konfiguration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C003D70-0BA5-41CC-8331-0FB1B3EF8719}"/>
              </a:ext>
            </a:extLst>
          </p:cNvPr>
          <p:cNvSpPr txBox="1">
            <a:spLocks/>
          </p:cNvSpPr>
          <p:nvPr/>
        </p:nvSpPr>
        <p:spPr>
          <a:xfrm>
            <a:off x="658813" y="2114550"/>
            <a:ext cx="5437187" cy="415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Auslegung wie gewohnt über AWH-Tool</a:t>
            </a:r>
          </a:p>
          <a:p>
            <a:pPr marL="0" indent="0">
              <a:buNone/>
            </a:pPr>
            <a:endParaRPr lang="de-DE" dirty="0"/>
          </a:p>
          <a:p>
            <a:pPr marL="265113" indent="-265113"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Konfiguration und Anlage Identnummer über SAP VC (inkl. Preis und Grunddatentexte)</a:t>
            </a:r>
          </a:p>
          <a:p>
            <a:pPr marL="0" indent="0">
              <a:buNone/>
            </a:pPr>
            <a:endParaRPr lang="de-DE" dirty="0"/>
          </a:p>
          <a:p>
            <a:pPr marL="265113" indent="-265113"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Zubehör über Komplementärfinder</a:t>
            </a:r>
          </a:p>
          <a:p>
            <a:pPr marL="265113" indent="-265113"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de-DE" dirty="0"/>
          </a:p>
          <a:p>
            <a:pPr marL="265113" indent="-265113"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FFD44124-0C6B-9C99-6A0E-52023731C0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812C364-88A4-1D49-5C87-0BA51B72E2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605955" y="1312800"/>
            <a:ext cx="3834330" cy="28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82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Auslegung und Konfiguration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C003D70-0BA5-41CC-8331-0FB1B3EF8719}"/>
              </a:ext>
            </a:extLst>
          </p:cNvPr>
          <p:cNvSpPr txBox="1">
            <a:spLocks/>
          </p:cNvSpPr>
          <p:nvPr/>
        </p:nvSpPr>
        <p:spPr>
          <a:xfrm>
            <a:off x="658813" y="2114550"/>
            <a:ext cx="5437187" cy="415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Auslegung und Konfiguration wie gewohnt über Vertriebsinnendienst 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</a:b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  <a:hlinkClick r:id="rId4"/>
              </a:rPr>
              <a:t>automationsolution@de.schunk.com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FFD44124-0C6B-9C99-6A0E-52023731C0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97E7412-E219-C5AA-DDD8-943156CD9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7334" y="2697271"/>
            <a:ext cx="4529110" cy="14634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0468B6-610A-122C-F609-336C708AF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017" y="4484633"/>
            <a:ext cx="4488005" cy="14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06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Ausblick: Online Auslegung- und Konfigurationstools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C003D70-0BA5-41CC-8331-0FB1B3EF8719}"/>
              </a:ext>
            </a:extLst>
          </p:cNvPr>
          <p:cNvSpPr txBox="1">
            <a:spLocks/>
          </p:cNvSpPr>
          <p:nvPr/>
        </p:nvSpPr>
        <p:spPr>
          <a:xfrm>
            <a:off x="658813" y="2114550"/>
            <a:ext cx="5437187" cy="415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Einzelachsen können Online vom Kunden ausgelegt und anschließend Konfiguriert werden</a:t>
            </a:r>
          </a:p>
          <a:p>
            <a:pPr marL="0" indent="0">
              <a:buNone/>
            </a:pPr>
            <a:endParaRPr lang="de-DE" dirty="0"/>
          </a:p>
          <a:p>
            <a:pPr marL="265113" indent="-265113"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Sofortige Info nach der Konfiguration über Preis und Lieferzeit</a:t>
            </a:r>
          </a:p>
          <a:p>
            <a:pPr marL="0" indent="0">
              <a:buNone/>
            </a:pPr>
            <a:endParaRPr lang="de-DE" dirty="0"/>
          </a:p>
          <a:p>
            <a:pPr marL="265113" indent="-265113"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CAD Modelle direkt downloadbar</a:t>
            </a:r>
          </a:p>
          <a:p>
            <a:pPr marL="265113" indent="-265113"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de-DE" dirty="0"/>
          </a:p>
          <a:p>
            <a:pPr marL="265113" indent="-265113"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68CEE46-5162-49EB-9002-A441150CB259}"/>
              </a:ext>
            </a:extLst>
          </p:cNvPr>
          <p:cNvGrpSpPr/>
          <p:nvPr/>
        </p:nvGrpSpPr>
        <p:grpSpPr>
          <a:xfrm>
            <a:off x="6096000" y="1687069"/>
            <a:ext cx="5641295" cy="4569494"/>
            <a:chOff x="6578082" y="1853293"/>
            <a:chExt cx="5145120" cy="3950348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AFE56C1F-AB36-4490-B63C-7E963CA13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8082" y="1853293"/>
              <a:ext cx="5145120" cy="3950348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51522F3-7439-4B5C-A0A8-7DD2C3855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1540" y="2016687"/>
              <a:ext cx="4840410" cy="2779049"/>
            </a:xfrm>
            <a:prstGeom prst="rect">
              <a:avLst/>
            </a:prstGeom>
          </p:spPr>
        </p:pic>
      </p:grp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FFD44124-0C6B-9C99-6A0E-52023731C0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98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91A09-48A5-4DA4-A513-1A65777F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SLD – Timeline 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EC777B-0624-42B8-B7E9-D231EEB897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A613048-3D69-4C4F-9098-2A4F7EE540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  <a:p>
            <a:endParaRPr lang="de-DE" dirty="0"/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0BBFACAF-9EAA-4230-8F16-D760E58A8074}"/>
              </a:ext>
            </a:extLst>
          </p:cNvPr>
          <p:cNvCxnSpPr>
            <a:cxnSpLocks/>
          </p:cNvCxnSpPr>
          <p:nvPr/>
        </p:nvCxnSpPr>
        <p:spPr>
          <a:xfrm flipV="1">
            <a:off x="870611" y="4026815"/>
            <a:ext cx="10563104" cy="3188"/>
          </a:xfrm>
          <a:prstGeom prst="line">
            <a:avLst/>
          </a:prstGeom>
          <a:ln>
            <a:solidFill>
              <a:srgbClr val="00ADEE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2545592E-ABFF-4B4A-A049-82D0A45099BA}"/>
              </a:ext>
            </a:extLst>
          </p:cNvPr>
          <p:cNvGrpSpPr/>
          <p:nvPr/>
        </p:nvGrpSpPr>
        <p:grpSpPr>
          <a:xfrm>
            <a:off x="7395676" y="3338318"/>
            <a:ext cx="144437" cy="762087"/>
            <a:chOff x="7005925" y="2930129"/>
            <a:chExt cx="108000" cy="655470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FD90333A-BFEA-41EA-A943-FC7DFAFFD5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4432" y="2930129"/>
              <a:ext cx="0" cy="598042"/>
            </a:xfrm>
            <a:prstGeom prst="line">
              <a:avLst/>
            </a:prstGeom>
            <a:ln>
              <a:solidFill>
                <a:srgbClr val="00ADE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6379F2E8-5741-448D-AC0F-D9B86F926854}"/>
                </a:ext>
              </a:extLst>
            </p:cNvPr>
            <p:cNvSpPr/>
            <p:nvPr/>
          </p:nvSpPr>
          <p:spPr>
            <a:xfrm>
              <a:off x="7005925" y="3477599"/>
              <a:ext cx="108000" cy="108000"/>
            </a:xfrm>
            <a:prstGeom prst="ellipse">
              <a:avLst/>
            </a:prstGeom>
            <a:solidFill>
              <a:srgbClr val="00ADEE"/>
            </a:solidFill>
            <a:ln>
              <a:solidFill>
                <a:srgbClr val="00ADE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B06D2651-AF23-4B86-9733-B6715A9743BC}"/>
              </a:ext>
            </a:extLst>
          </p:cNvPr>
          <p:cNvGrpSpPr/>
          <p:nvPr/>
        </p:nvGrpSpPr>
        <p:grpSpPr>
          <a:xfrm>
            <a:off x="3404240" y="4608391"/>
            <a:ext cx="1585111" cy="1104171"/>
            <a:chOff x="4141113" y="2101010"/>
            <a:chExt cx="1585111" cy="1104171"/>
          </a:xfrm>
        </p:grpSpPr>
        <p:pic>
          <p:nvPicPr>
            <p:cNvPr id="40" name="Grafik 39" descr="Münzen mit einfarbiger Füllung">
              <a:extLst>
                <a:ext uri="{FF2B5EF4-FFF2-40B4-BE49-F238E27FC236}">
                  <a16:creationId xmlns:a16="http://schemas.microsoft.com/office/drawing/2014/main" id="{B4A9D3FD-BBE1-431D-A3B7-348C0E6A3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61661" y="2101010"/>
              <a:ext cx="651112" cy="651112"/>
            </a:xfrm>
            <a:prstGeom prst="rect">
              <a:avLst/>
            </a:prstGeom>
          </p:spPr>
        </p:pic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420D2BAB-E981-4BCC-9AD5-8F1B0F892AD0}"/>
                </a:ext>
              </a:extLst>
            </p:cNvPr>
            <p:cNvSpPr txBox="1"/>
            <p:nvPr/>
          </p:nvSpPr>
          <p:spPr>
            <a:xfrm>
              <a:off x="4141113" y="2681961"/>
              <a:ext cx="1585111" cy="523220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00446B"/>
                  </a:solidFill>
                </a:rPr>
                <a:t>Verkaufsfreigabe</a:t>
              </a:r>
            </a:p>
            <a:p>
              <a:pPr algn="ctr"/>
              <a:r>
                <a:rPr lang="de-DE" sz="1400" b="1" dirty="0">
                  <a:solidFill>
                    <a:srgbClr val="009EE2"/>
                  </a:solidFill>
                </a:rPr>
                <a:t>25.05.2023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22151250-BE00-4EA8-8FF1-2EC17F1D6F0E}"/>
              </a:ext>
            </a:extLst>
          </p:cNvPr>
          <p:cNvGrpSpPr/>
          <p:nvPr/>
        </p:nvGrpSpPr>
        <p:grpSpPr>
          <a:xfrm>
            <a:off x="4135131" y="2229014"/>
            <a:ext cx="2580634" cy="1863063"/>
            <a:chOff x="6257412" y="1502326"/>
            <a:chExt cx="2580634" cy="1863063"/>
          </a:xfrm>
        </p:grpSpPr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B934E1D7-954D-460F-BFD7-D0A3F5F46037}"/>
                </a:ext>
              </a:extLst>
            </p:cNvPr>
            <p:cNvSpPr txBox="1"/>
            <p:nvPr/>
          </p:nvSpPr>
          <p:spPr>
            <a:xfrm>
              <a:off x="6257412" y="1502326"/>
              <a:ext cx="2580634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00446B"/>
                  </a:solidFill>
                </a:rPr>
                <a:t>Start Kommunikation</a:t>
              </a:r>
              <a:endParaRPr lang="de-DE" sz="1400" b="1" dirty="0">
                <a:solidFill>
                  <a:srgbClr val="009EE2"/>
                </a:solidFill>
              </a:endParaRPr>
            </a:p>
            <a:p>
              <a:pPr algn="ctr"/>
              <a:r>
                <a:rPr lang="de-DE" sz="1400" b="1" dirty="0">
                  <a:solidFill>
                    <a:srgbClr val="009EE2"/>
                  </a:solidFill>
                </a:rPr>
                <a:t>08.06.2023</a:t>
              </a:r>
            </a:p>
          </p:txBody>
        </p:sp>
        <p:pic>
          <p:nvPicPr>
            <p:cNvPr id="48" name="Grafik 47" descr="Marketing mit einfarbiger Füllung">
              <a:extLst>
                <a:ext uri="{FF2B5EF4-FFF2-40B4-BE49-F238E27FC236}">
                  <a16:creationId xmlns:a16="http://schemas.microsoft.com/office/drawing/2014/main" id="{04F435E3-9649-4ADE-9ED7-3A1782388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35904" y="2140750"/>
              <a:ext cx="695319" cy="695319"/>
            </a:xfrm>
            <a:prstGeom prst="rect">
              <a:avLst/>
            </a:prstGeom>
          </p:spPr>
        </p:pic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55D2B489-6DCD-43B1-AC9E-9EF985F62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4630" y="2836069"/>
              <a:ext cx="0" cy="462551"/>
            </a:xfrm>
            <a:prstGeom prst="line">
              <a:avLst/>
            </a:prstGeom>
            <a:ln>
              <a:solidFill>
                <a:srgbClr val="00ADE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2E6863FA-F8AC-483A-B0B1-B608074E6FB5}"/>
                </a:ext>
              </a:extLst>
            </p:cNvPr>
            <p:cNvSpPr/>
            <p:nvPr/>
          </p:nvSpPr>
          <p:spPr>
            <a:xfrm>
              <a:off x="7366384" y="3239822"/>
              <a:ext cx="144437" cy="125567"/>
            </a:xfrm>
            <a:prstGeom prst="ellipse">
              <a:avLst/>
            </a:prstGeom>
            <a:solidFill>
              <a:srgbClr val="00ADEE"/>
            </a:solidFill>
            <a:ln>
              <a:solidFill>
                <a:srgbClr val="00ADE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8" name="Grafik 57">
            <a:extLst>
              <a:ext uri="{FF2B5EF4-FFF2-40B4-BE49-F238E27FC236}">
                <a16:creationId xmlns:a16="http://schemas.microsoft.com/office/drawing/2014/main" id="{610E06ED-3722-4442-9193-2D3479B799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462" y="2805201"/>
            <a:ext cx="695318" cy="483126"/>
          </a:xfrm>
          <a:prstGeom prst="rect">
            <a:avLst/>
          </a:prstGeom>
        </p:spPr>
      </p:pic>
      <p:sp>
        <p:nvSpPr>
          <p:cNvPr id="59" name="Textfeld 58">
            <a:extLst>
              <a:ext uri="{FF2B5EF4-FFF2-40B4-BE49-F238E27FC236}">
                <a16:creationId xmlns:a16="http://schemas.microsoft.com/office/drawing/2014/main" id="{9C123F7E-7126-4F7F-AE6C-E7E8D44659C7}"/>
              </a:ext>
            </a:extLst>
          </p:cNvPr>
          <p:cNvSpPr txBox="1"/>
          <p:nvPr/>
        </p:nvSpPr>
        <p:spPr>
          <a:xfrm>
            <a:off x="2556566" y="2243905"/>
            <a:ext cx="15851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rgbClr val="00446B"/>
                </a:solidFill>
              </a:rPr>
              <a:t>HoA</a:t>
            </a:r>
            <a:endParaRPr lang="de-DE" sz="1400" b="1" dirty="0">
              <a:solidFill>
                <a:srgbClr val="00446B"/>
              </a:solidFill>
            </a:endParaRPr>
          </a:p>
          <a:p>
            <a:pPr algn="ctr"/>
            <a:r>
              <a:rPr lang="de-DE" sz="1400" b="1" dirty="0">
                <a:solidFill>
                  <a:srgbClr val="009EE2"/>
                </a:solidFill>
              </a:rPr>
              <a:t>15.05.2023</a:t>
            </a:r>
          </a:p>
        </p:txBody>
      </p: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249FB6B2-4E9A-4530-BE0B-62907132CFDE}"/>
              </a:ext>
            </a:extLst>
          </p:cNvPr>
          <p:cNvGrpSpPr/>
          <p:nvPr/>
        </p:nvGrpSpPr>
        <p:grpSpPr>
          <a:xfrm>
            <a:off x="3259803" y="3322316"/>
            <a:ext cx="144437" cy="762087"/>
            <a:chOff x="7005925" y="2930129"/>
            <a:chExt cx="108000" cy="655470"/>
          </a:xfrm>
        </p:grpSpPr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B1D93698-89F9-4FD6-941D-4A8E7684D4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4432" y="2930129"/>
              <a:ext cx="0" cy="598042"/>
            </a:xfrm>
            <a:prstGeom prst="line">
              <a:avLst/>
            </a:prstGeom>
            <a:ln>
              <a:solidFill>
                <a:srgbClr val="00ADE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DB3B4330-C0B6-4E7D-9ED8-F0FBE62CC28D}"/>
                </a:ext>
              </a:extLst>
            </p:cNvPr>
            <p:cNvSpPr/>
            <p:nvPr/>
          </p:nvSpPr>
          <p:spPr>
            <a:xfrm>
              <a:off x="7005925" y="3477599"/>
              <a:ext cx="108000" cy="108000"/>
            </a:xfrm>
            <a:prstGeom prst="ellipse">
              <a:avLst/>
            </a:prstGeom>
            <a:solidFill>
              <a:srgbClr val="00ADEE"/>
            </a:solidFill>
            <a:ln>
              <a:solidFill>
                <a:srgbClr val="00ADE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Ellipse 10">
            <a:extLst>
              <a:ext uri="{FF2B5EF4-FFF2-40B4-BE49-F238E27FC236}">
                <a16:creationId xmlns:a16="http://schemas.microsoft.com/office/drawing/2014/main" id="{BCA4EA84-9810-3C82-D1F6-79F5265A0E64}"/>
              </a:ext>
            </a:extLst>
          </p:cNvPr>
          <p:cNvSpPr/>
          <p:nvPr/>
        </p:nvSpPr>
        <p:spPr>
          <a:xfrm>
            <a:off x="4045868" y="3995842"/>
            <a:ext cx="144437" cy="125567"/>
          </a:xfrm>
          <a:prstGeom prst="ellipse">
            <a:avLst/>
          </a:prstGeom>
          <a:solidFill>
            <a:srgbClr val="00ADEE"/>
          </a:solidFill>
          <a:ln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31EE1812-0FC6-B4FA-E53C-AEA411480B73}"/>
              </a:ext>
            </a:extLst>
          </p:cNvPr>
          <p:cNvCxnSpPr>
            <a:cxnSpLocks/>
          </p:cNvCxnSpPr>
          <p:nvPr/>
        </p:nvCxnSpPr>
        <p:spPr>
          <a:xfrm flipV="1">
            <a:off x="4116122" y="4097100"/>
            <a:ext cx="0" cy="456629"/>
          </a:xfrm>
          <a:prstGeom prst="line">
            <a:avLst/>
          </a:prstGeom>
          <a:ln>
            <a:solidFill>
              <a:srgbClr val="00AD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7EC31919-8E3C-F7DA-E673-F1293B3CEE4D}"/>
              </a:ext>
            </a:extLst>
          </p:cNvPr>
          <p:cNvSpPr txBox="1"/>
          <p:nvPr/>
        </p:nvSpPr>
        <p:spPr>
          <a:xfrm>
            <a:off x="6708753" y="2266774"/>
            <a:ext cx="1585111" cy="52322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400" b="1" dirty="0">
                <a:solidFill>
                  <a:srgbClr val="00446B"/>
                </a:solidFill>
              </a:rPr>
              <a:t>AUTOMATICA</a:t>
            </a:r>
          </a:p>
          <a:p>
            <a:pPr algn="ctr"/>
            <a:r>
              <a:rPr lang="de-DE" sz="1400" b="1" dirty="0">
                <a:solidFill>
                  <a:srgbClr val="009EE2"/>
                </a:solidFill>
              </a:rPr>
              <a:t>27 – 30.06.2023</a:t>
            </a:r>
          </a:p>
        </p:txBody>
      </p:sp>
      <p:pic>
        <p:nvPicPr>
          <p:cNvPr id="1026" name="Picture 2" descr="automatica 2023 - Messe München - Automationsmesse für intelligente  Automation und Robotik">
            <a:extLst>
              <a:ext uri="{FF2B5EF4-FFF2-40B4-BE49-F238E27FC236}">
                <a16:creationId xmlns:a16="http://schemas.microsoft.com/office/drawing/2014/main" id="{79C2F216-AD03-499B-9344-CFDEB1F3F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2" b="33670"/>
          <a:stretch/>
        </p:blipFill>
        <p:spPr bwMode="auto">
          <a:xfrm>
            <a:off x="6642446" y="2751155"/>
            <a:ext cx="1717727" cy="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E1D3008E-22CF-4FCB-810B-4399D352C168}"/>
              </a:ext>
            </a:extLst>
          </p:cNvPr>
          <p:cNvGrpSpPr/>
          <p:nvPr/>
        </p:nvGrpSpPr>
        <p:grpSpPr>
          <a:xfrm>
            <a:off x="9448108" y="1656626"/>
            <a:ext cx="2580634" cy="2428779"/>
            <a:chOff x="6123490" y="936610"/>
            <a:chExt cx="2580634" cy="2428779"/>
          </a:xfrm>
        </p:grpSpPr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B0771457-284D-432F-9C45-7AB05DC8982E}"/>
                </a:ext>
              </a:extLst>
            </p:cNvPr>
            <p:cNvSpPr txBox="1"/>
            <p:nvPr/>
          </p:nvSpPr>
          <p:spPr>
            <a:xfrm>
              <a:off x="6123490" y="936610"/>
              <a:ext cx="2580634" cy="116955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00446B"/>
                  </a:solidFill>
                </a:rPr>
                <a:t>Online</a:t>
              </a:r>
            </a:p>
            <a:p>
              <a:pPr algn="ctr"/>
              <a:r>
                <a:rPr lang="de-DE" sz="1400" b="1" dirty="0">
                  <a:solidFill>
                    <a:srgbClr val="00446B"/>
                  </a:solidFill>
                </a:rPr>
                <a:t>Auslegungs- &amp; Konfigurationstool</a:t>
              </a:r>
            </a:p>
            <a:p>
              <a:pPr algn="ctr"/>
              <a:r>
                <a:rPr lang="de-DE" sz="1400" b="1" dirty="0">
                  <a:solidFill>
                    <a:srgbClr val="00446B"/>
                  </a:solidFill>
                </a:rPr>
                <a:t>Einzelachsen</a:t>
              </a:r>
              <a:endParaRPr lang="de-DE" sz="1400" b="1" dirty="0">
                <a:solidFill>
                  <a:srgbClr val="009EE2"/>
                </a:solidFill>
              </a:endParaRPr>
            </a:p>
            <a:p>
              <a:pPr algn="ctr"/>
              <a:r>
                <a:rPr lang="de-DE" sz="1400" b="1" dirty="0">
                  <a:solidFill>
                    <a:srgbClr val="009EE2"/>
                  </a:solidFill>
                </a:rPr>
                <a:t>Dezember</a:t>
              </a:r>
            </a:p>
          </p:txBody>
        </p:sp>
        <p:pic>
          <p:nvPicPr>
            <p:cNvPr id="71" name="Grafik 70" descr="Marketing mit einfarbiger Füllung">
              <a:extLst>
                <a:ext uri="{FF2B5EF4-FFF2-40B4-BE49-F238E27FC236}">
                  <a16:creationId xmlns:a16="http://schemas.microsoft.com/office/drawing/2014/main" id="{517CC293-2A5D-45E3-9D4A-460BC56CA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35904" y="2140750"/>
              <a:ext cx="695319" cy="695319"/>
            </a:xfrm>
            <a:prstGeom prst="rect">
              <a:avLst/>
            </a:prstGeom>
          </p:spPr>
        </p:pic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13998683-2577-4D4D-8891-28AB19F19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4630" y="2836069"/>
              <a:ext cx="0" cy="462551"/>
            </a:xfrm>
            <a:prstGeom prst="line">
              <a:avLst/>
            </a:prstGeom>
            <a:ln>
              <a:solidFill>
                <a:srgbClr val="00ADE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066406E7-3182-4769-A924-9EE673A01773}"/>
                </a:ext>
              </a:extLst>
            </p:cNvPr>
            <p:cNvSpPr/>
            <p:nvPr/>
          </p:nvSpPr>
          <p:spPr>
            <a:xfrm>
              <a:off x="7366384" y="3239822"/>
              <a:ext cx="144437" cy="125567"/>
            </a:xfrm>
            <a:prstGeom prst="ellipse">
              <a:avLst/>
            </a:prstGeom>
            <a:solidFill>
              <a:srgbClr val="00ADEE"/>
            </a:solidFill>
            <a:ln>
              <a:solidFill>
                <a:srgbClr val="00ADE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086BA40-E22D-F8BB-F1F8-A635BAAFE0DC}"/>
              </a:ext>
            </a:extLst>
          </p:cNvPr>
          <p:cNvGrpSpPr/>
          <p:nvPr/>
        </p:nvGrpSpPr>
        <p:grpSpPr>
          <a:xfrm>
            <a:off x="9139047" y="4578818"/>
            <a:ext cx="1758992" cy="1039425"/>
            <a:chOff x="4141113" y="2165756"/>
            <a:chExt cx="1758992" cy="103942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57EABA7-090E-D64F-CE48-1277F5C1F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5827" y="2165756"/>
              <a:ext cx="1734278" cy="484152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89D1078-6393-003A-AF4F-8AB36A45623F}"/>
                </a:ext>
              </a:extLst>
            </p:cNvPr>
            <p:cNvSpPr txBox="1"/>
            <p:nvPr/>
          </p:nvSpPr>
          <p:spPr>
            <a:xfrm>
              <a:off x="4141113" y="2681961"/>
              <a:ext cx="1585111" cy="523220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00446B"/>
                  </a:solidFill>
                </a:rPr>
                <a:t>SPS Messe</a:t>
              </a:r>
            </a:p>
            <a:p>
              <a:pPr algn="ctr"/>
              <a:r>
                <a:rPr lang="de-DE" sz="1400" b="1" dirty="0">
                  <a:solidFill>
                    <a:srgbClr val="009EE2"/>
                  </a:solidFill>
                </a:rPr>
                <a:t>14 - 16.11.2023</a:t>
              </a:r>
            </a:p>
          </p:txBody>
        </p:sp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E26A575B-FAB1-4A64-28AA-623BDD837703}"/>
              </a:ext>
            </a:extLst>
          </p:cNvPr>
          <p:cNvSpPr/>
          <p:nvPr/>
        </p:nvSpPr>
        <p:spPr>
          <a:xfrm>
            <a:off x="9948289" y="3974838"/>
            <a:ext cx="144437" cy="125567"/>
          </a:xfrm>
          <a:prstGeom prst="ellipse">
            <a:avLst/>
          </a:prstGeom>
          <a:solidFill>
            <a:srgbClr val="00ADEE"/>
          </a:solidFill>
          <a:ln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F85CF1C-57DA-3F0A-F10B-6C5D2A11A0DB}"/>
              </a:ext>
            </a:extLst>
          </p:cNvPr>
          <p:cNvCxnSpPr>
            <a:cxnSpLocks/>
          </p:cNvCxnSpPr>
          <p:nvPr/>
        </p:nvCxnSpPr>
        <p:spPr>
          <a:xfrm flipV="1">
            <a:off x="10018543" y="4076096"/>
            <a:ext cx="0" cy="456629"/>
          </a:xfrm>
          <a:prstGeom prst="line">
            <a:avLst/>
          </a:prstGeom>
          <a:ln>
            <a:solidFill>
              <a:srgbClr val="00AD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22F2A0BF-7985-310B-C9A2-8EC171032150}"/>
              </a:ext>
            </a:extLst>
          </p:cNvPr>
          <p:cNvSpPr txBox="1"/>
          <p:nvPr/>
        </p:nvSpPr>
        <p:spPr>
          <a:xfrm>
            <a:off x="1793018" y="5182656"/>
            <a:ext cx="1585111" cy="52322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400" b="1" dirty="0">
                <a:solidFill>
                  <a:srgbClr val="00446B"/>
                </a:solidFill>
              </a:rPr>
              <a:t>Produktschulung</a:t>
            </a:r>
          </a:p>
          <a:p>
            <a:pPr algn="ctr"/>
            <a:r>
              <a:rPr lang="de-DE" sz="1400" b="1" dirty="0">
                <a:solidFill>
                  <a:srgbClr val="009EE2"/>
                </a:solidFill>
              </a:rPr>
              <a:t>11.05.2023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641B8F4-24CD-990A-9DAD-76606F416A2F}"/>
              </a:ext>
            </a:extLst>
          </p:cNvPr>
          <p:cNvSpPr/>
          <p:nvPr/>
        </p:nvSpPr>
        <p:spPr>
          <a:xfrm>
            <a:off x="2434646" y="3989156"/>
            <a:ext cx="144437" cy="125567"/>
          </a:xfrm>
          <a:prstGeom prst="ellipse">
            <a:avLst/>
          </a:prstGeom>
          <a:solidFill>
            <a:srgbClr val="00ADEE"/>
          </a:solidFill>
          <a:ln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A81EC34-6E6C-B991-0905-297C76821A76}"/>
              </a:ext>
            </a:extLst>
          </p:cNvPr>
          <p:cNvCxnSpPr>
            <a:cxnSpLocks/>
          </p:cNvCxnSpPr>
          <p:nvPr/>
        </p:nvCxnSpPr>
        <p:spPr>
          <a:xfrm flipV="1">
            <a:off x="2504900" y="4090414"/>
            <a:ext cx="0" cy="456629"/>
          </a:xfrm>
          <a:prstGeom prst="line">
            <a:avLst/>
          </a:prstGeom>
          <a:ln>
            <a:solidFill>
              <a:srgbClr val="00AD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fik 17" descr="Geöffnetes Buch mit einfarbiger Füllung">
            <a:extLst>
              <a:ext uri="{FF2B5EF4-FFF2-40B4-BE49-F238E27FC236}">
                <a16:creationId xmlns:a16="http://schemas.microsoft.com/office/drawing/2014/main" id="{3C7E9F59-8E84-1A8B-40F3-ECF41A9D48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79344" y="4585453"/>
            <a:ext cx="651112" cy="65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62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2E0674-85F7-4EA5-A686-66AC1E08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Verfügbarkeit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CEFD83D-E1FE-4795-8A5A-9EC796352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14BFF7-0D1E-4CA6-ABF6-E68F56E61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</p:txBody>
      </p:sp>
      <p:sp>
        <p:nvSpPr>
          <p:cNvPr id="9" name="Grafik 6">
            <a:extLst>
              <a:ext uri="{FF2B5EF4-FFF2-40B4-BE49-F238E27FC236}">
                <a16:creationId xmlns:a16="http://schemas.microsoft.com/office/drawing/2014/main" id="{535CF7E4-8B75-404F-9726-91278C868741}"/>
              </a:ext>
            </a:extLst>
          </p:cNvPr>
          <p:cNvSpPr/>
          <p:nvPr/>
        </p:nvSpPr>
        <p:spPr>
          <a:xfrm>
            <a:off x="580925" y="1499993"/>
            <a:ext cx="5247658" cy="4968509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Was bedeutet Verfügbarkeit?</a:t>
            </a:r>
          </a:p>
          <a:p>
            <a:endParaRPr lang="de-DE" sz="2000" b="1" dirty="0">
              <a:solidFill>
                <a:schemeClr val="bg1">
                  <a:lumMod val="95000"/>
                </a:schemeClr>
              </a:solidFill>
              <a:latin typeface="Fago Pro" panose="02000506040000020004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Kein Lagerbestand. Achsen werden auf</a:t>
            </a:r>
            <a:br>
              <a:rPr lang="de-DE" sz="2000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</a:b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Anfrage produziert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Grundmaterial für 500 Meter verfügbar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Fago Pro" panose="02000506040000020004" pitchFamily="50" charset="0"/>
              </a:rPr>
              <a:t>Lieferzeit wird mit 8 Wochen angegeben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4BEAD43-39E4-CF93-9E28-A274EA844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7177" y="3245452"/>
            <a:ext cx="5066432" cy="16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36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2B416-631A-44BF-8B57-69B9D1BC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Unterlagen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0A1CB55-4BDE-419D-9940-FB442C6856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8B4DC9-C176-44B0-B008-1902C5980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26FEAB-4931-453A-8A64-6D4B6C1214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6099699"/>
            <a:ext cx="2337044" cy="670371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 dirty="0"/>
              <a:t>Betriebsanleitung</a:t>
            </a:r>
            <a:endParaRPr lang="en-US" sz="16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3C27574-73B2-4B07-9E94-3032D8FBF022}"/>
              </a:ext>
            </a:extLst>
          </p:cNvPr>
          <p:cNvSpPr txBox="1">
            <a:spLocks/>
          </p:cNvSpPr>
          <p:nvPr/>
        </p:nvSpPr>
        <p:spPr>
          <a:xfrm>
            <a:off x="5866645" y="3007896"/>
            <a:ext cx="2902849" cy="5268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 dirty="0"/>
              <a:t>Geltende Unterlagen LDx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Geberzertifikate, IBN-Anleitungen</a:t>
            </a:r>
            <a:endParaRPr lang="en-US" sz="16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B11B33F-CEBD-41E9-9C09-9DF8E0B2EEEF}"/>
              </a:ext>
            </a:extLst>
          </p:cNvPr>
          <p:cNvSpPr txBox="1">
            <a:spLocks/>
          </p:cNvSpPr>
          <p:nvPr/>
        </p:nvSpPr>
        <p:spPr>
          <a:xfrm>
            <a:off x="983723" y="3118389"/>
            <a:ext cx="2337043" cy="7728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 dirty="0"/>
              <a:t>Wettbewerbsvergleich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 dirty="0"/>
              <a:t>HIWIN</a:t>
            </a:r>
            <a:endParaRPr lang="en-US" sz="16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3B9B4F8-BDD9-4A6B-9161-EC1AD83AD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9505" y="924812"/>
            <a:ext cx="1450331" cy="20275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68C86FD-B330-4C0A-81F9-7029BAB12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723" y="1747828"/>
            <a:ext cx="2353746" cy="132208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0EA8CEC-DE02-4388-B269-9D4C2E33A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9794" y="924812"/>
            <a:ext cx="1662812" cy="2092527"/>
          </a:xfrm>
          <a:prstGeom prst="rect">
            <a:avLst/>
          </a:prstGeom>
        </p:spPr>
      </p:pic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9105C7D0-E077-447D-AE84-B8AEE14506BF}"/>
              </a:ext>
            </a:extLst>
          </p:cNvPr>
          <p:cNvSpPr txBox="1">
            <a:spLocks/>
          </p:cNvSpPr>
          <p:nvPr/>
        </p:nvSpPr>
        <p:spPr>
          <a:xfrm>
            <a:off x="3674637" y="3101039"/>
            <a:ext cx="2520442" cy="3385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 dirty="0"/>
              <a:t>Katalog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E786C71-595A-4986-9405-27EB6A968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2619" y="4421570"/>
            <a:ext cx="2351183" cy="1322088"/>
          </a:xfrm>
          <a:prstGeom prst="rect">
            <a:avLst/>
          </a:prstGeom>
        </p:spPr>
      </p:pic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A9F07526-7BAA-4705-88D8-EBA29AAE2FD4}"/>
              </a:ext>
            </a:extLst>
          </p:cNvPr>
          <p:cNvSpPr txBox="1">
            <a:spLocks/>
          </p:cNvSpPr>
          <p:nvPr/>
        </p:nvSpPr>
        <p:spPr>
          <a:xfrm>
            <a:off x="5257989" y="5778595"/>
            <a:ext cx="2520442" cy="5268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 dirty="0"/>
              <a:t>Präsentation </a:t>
            </a:r>
            <a:br>
              <a:rPr lang="de-DE" sz="1600" b="1" dirty="0"/>
            </a:br>
            <a:r>
              <a:rPr lang="de-DE" sz="1600" dirty="0"/>
              <a:t>für Kundenvorstellungen</a:t>
            </a:r>
            <a:endParaRPr lang="en-US" sz="1600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56A0E89E-BEEF-4EBD-3D8C-19A0DDF0D79B}"/>
              </a:ext>
            </a:extLst>
          </p:cNvPr>
          <p:cNvSpPr txBox="1">
            <a:spLocks/>
          </p:cNvSpPr>
          <p:nvPr/>
        </p:nvSpPr>
        <p:spPr>
          <a:xfrm>
            <a:off x="8039836" y="6292889"/>
            <a:ext cx="2337043" cy="3864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 dirty="0"/>
              <a:t>AWH Auslegungstool</a:t>
            </a:r>
            <a:endParaRPr lang="en-US" sz="1600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2D071929-AB7E-ED5E-252A-8759187B76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7891" y="4696475"/>
            <a:ext cx="1987764" cy="1494774"/>
          </a:xfrm>
          <a:prstGeom prst="rect">
            <a:avLst/>
          </a:prstGeom>
        </p:spPr>
      </p:pic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E9015790-A77A-EEDA-DEFB-FA7322B1321E}"/>
              </a:ext>
            </a:extLst>
          </p:cNvPr>
          <p:cNvSpPr txBox="1">
            <a:spLocks/>
          </p:cNvSpPr>
          <p:nvPr/>
        </p:nvSpPr>
        <p:spPr>
          <a:xfrm>
            <a:off x="8832473" y="3083722"/>
            <a:ext cx="2337043" cy="5976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 dirty="0"/>
              <a:t>Checkliste Linearmodule, Direktantriebe</a:t>
            </a:r>
            <a:endParaRPr lang="en-US" sz="1600" dirty="0"/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0F8B1BF0-64E7-5E3A-73F0-DEF269038CEF}"/>
              </a:ext>
            </a:extLst>
          </p:cNvPr>
          <p:cNvSpPr txBox="1">
            <a:spLocks/>
          </p:cNvSpPr>
          <p:nvPr/>
        </p:nvSpPr>
        <p:spPr>
          <a:xfrm>
            <a:off x="2714850" y="6041979"/>
            <a:ext cx="2337043" cy="3864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 dirty="0"/>
              <a:t>Motorparameter</a:t>
            </a:r>
            <a:endParaRPr lang="en-US" sz="1600" dirty="0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C59CE1DF-A7B3-24D3-BED3-34AD07921C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3659" y="1139322"/>
            <a:ext cx="1901322" cy="1813746"/>
          </a:xfrm>
          <a:prstGeom prst="rect">
            <a:avLst/>
          </a:prstGeom>
        </p:spPr>
      </p:pic>
      <p:pic>
        <p:nvPicPr>
          <p:cNvPr id="1025" name="Grafik 1024">
            <a:extLst>
              <a:ext uri="{FF2B5EF4-FFF2-40B4-BE49-F238E27FC236}">
                <a16:creationId xmlns:a16="http://schemas.microsoft.com/office/drawing/2014/main" id="{B6D6439C-02C5-125D-B0FD-28F667AD52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51" y="4017804"/>
            <a:ext cx="1423689" cy="2010533"/>
          </a:xfrm>
          <a:prstGeom prst="rect">
            <a:avLst/>
          </a:prstGeom>
        </p:spPr>
      </p:pic>
      <p:pic>
        <p:nvPicPr>
          <p:cNvPr id="1028" name="Grafik 1027">
            <a:extLst>
              <a:ext uri="{FF2B5EF4-FFF2-40B4-BE49-F238E27FC236}">
                <a16:creationId xmlns:a16="http://schemas.microsoft.com/office/drawing/2014/main" id="{0DE040B5-990D-A080-E8BF-19CA28D7CC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5427" y="4185885"/>
            <a:ext cx="1987764" cy="1842452"/>
          </a:xfrm>
          <a:prstGeom prst="rect">
            <a:avLst/>
          </a:prstGeom>
        </p:spPr>
      </p:pic>
      <p:sp>
        <p:nvSpPr>
          <p:cNvPr id="1029" name="Textplatzhalter 4">
            <a:extLst>
              <a:ext uri="{FF2B5EF4-FFF2-40B4-BE49-F238E27FC236}">
                <a16:creationId xmlns:a16="http://schemas.microsoft.com/office/drawing/2014/main" id="{605F06DD-D662-9E9C-08A0-C364841581F2}"/>
              </a:ext>
            </a:extLst>
          </p:cNvPr>
          <p:cNvSpPr txBox="1">
            <a:spLocks/>
          </p:cNvSpPr>
          <p:nvPr/>
        </p:nvSpPr>
        <p:spPr>
          <a:xfrm>
            <a:off x="10164320" y="5318972"/>
            <a:ext cx="1941236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 dirty="0" err="1"/>
              <a:t>eCademy</a:t>
            </a:r>
            <a:br>
              <a:rPr lang="de-DE" sz="1600" b="1" dirty="0"/>
            </a:br>
            <a:r>
              <a:rPr lang="de-DE" sz="1600" b="1" dirty="0" err="1"/>
              <a:t>Neuheitenschulung</a:t>
            </a:r>
            <a:endParaRPr lang="en-US" sz="1600" dirty="0"/>
          </a:p>
        </p:txBody>
      </p:sp>
      <p:pic>
        <p:nvPicPr>
          <p:cNvPr id="1030" name="Grafik 1029">
            <a:extLst>
              <a:ext uri="{FF2B5EF4-FFF2-40B4-BE49-F238E27FC236}">
                <a16:creationId xmlns:a16="http://schemas.microsoft.com/office/drawing/2014/main" id="{E9736881-1DE9-02F0-9341-F5E7E81FAC8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713" y="3960028"/>
            <a:ext cx="1306457" cy="12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85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2B416-631A-44BF-8B57-69B9D1BC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Produktkommunikation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0A1CB55-4BDE-419D-9940-FB442C6856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8B4DC9-C176-44B0-B008-1902C5980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26FEAB-4931-453A-8A64-6D4B6C1214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3587" y="5829805"/>
            <a:ext cx="2337044" cy="670371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 dirty="0"/>
              <a:t>Animationen: </a:t>
            </a:r>
            <a:br>
              <a:rPr lang="de-DE" sz="1600" b="1" dirty="0"/>
            </a:br>
            <a:r>
              <a:rPr lang="de-DE" sz="1600" dirty="0"/>
              <a:t>Im Bereich E-Mobility &amp; Life Science</a:t>
            </a:r>
            <a:endParaRPr lang="en-US" sz="16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3C27574-73B2-4B07-9E94-3032D8FBF022}"/>
              </a:ext>
            </a:extLst>
          </p:cNvPr>
          <p:cNvSpPr txBox="1">
            <a:spLocks/>
          </p:cNvSpPr>
          <p:nvPr/>
        </p:nvSpPr>
        <p:spPr>
          <a:xfrm>
            <a:off x="7193529" y="2429719"/>
            <a:ext cx="2156926" cy="5268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/>
              <a:t>Presseberichte</a:t>
            </a:r>
            <a:br>
              <a:rPr lang="de-DE" sz="1600" b="1"/>
            </a:br>
            <a:r>
              <a:rPr lang="de-DE" sz="1600"/>
              <a:t>in verschiedenen Magazinen</a:t>
            </a:r>
            <a:endParaRPr lang="en-US" sz="160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B11B33F-CEBD-41E9-9C09-9DF8E0B2EEEF}"/>
              </a:ext>
            </a:extLst>
          </p:cNvPr>
          <p:cNvSpPr txBox="1">
            <a:spLocks/>
          </p:cNvSpPr>
          <p:nvPr/>
        </p:nvSpPr>
        <p:spPr>
          <a:xfrm>
            <a:off x="3758957" y="5813297"/>
            <a:ext cx="2337043" cy="7728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 dirty="0"/>
              <a:t>Messepodest</a:t>
            </a:r>
            <a:br>
              <a:rPr lang="de-DE" sz="1600" b="1" dirty="0"/>
            </a:br>
            <a:r>
              <a:rPr lang="de-DE" sz="1600" dirty="0" err="1"/>
              <a:t>Hairpin</a:t>
            </a:r>
            <a:r>
              <a:rPr lang="de-DE" sz="1600" dirty="0"/>
              <a:t> Podest</a:t>
            </a:r>
            <a:br>
              <a:rPr lang="de-DE" sz="1600" dirty="0"/>
            </a:br>
            <a:r>
              <a:rPr lang="de-DE" sz="1600" dirty="0"/>
              <a:t>&amp; Handmuster</a:t>
            </a:r>
            <a:endParaRPr lang="en-US" sz="16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3B9B4F8-BDD9-4A6B-9161-EC1AD83AD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051" y="611343"/>
            <a:ext cx="1737323" cy="17419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68C86FD-B330-4C0A-81F9-7029BAB12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6883" y="4192550"/>
            <a:ext cx="1978423" cy="156514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0EA8CEC-DE02-4388-B269-9D4C2E33A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9910" y="1884456"/>
            <a:ext cx="1191251" cy="1747014"/>
          </a:xfrm>
          <a:prstGeom prst="rect">
            <a:avLst/>
          </a:prstGeom>
        </p:spPr>
      </p:pic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9105C7D0-E077-447D-AE84-B8AEE14506BF}"/>
              </a:ext>
            </a:extLst>
          </p:cNvPr>
          <p:cNvSpPr txBox="1">
            <a:spLocks/>
          </p:cNvSpPr>
          <p:nvPr/>
        </p:nvSpPr>
        <p:spPr>
          <a:xfrm>
            <a:off x="4356697" y="3694019"/>
            <a:ext cx="2520442" cy="3385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 dirty="0" err="1"/>
              <a:t>Neuheitenbroschüre</a:t>
            </a:r>
            <a:r>
              <a:rPr lang="de-DE" sz="1600" b="1" dirty="0"/>
              <a:t> 2023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5B53A809-2140-4412-B5D3-C861439CD226}"/>
              </a:ext>
            </a:extLst>
          </p:cNvPr>
          <p:cNvSpPr txBox="1">
            <a:spLocks/>
          </p:cNvSpPr>
          <p:nvPr/>
        </p:nvSpPr>
        <p:spPr>
          <a:xfrm>
            <a:off x="6681562" y="3392771"/>
            <a:ext cx="2520442" cy="5268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/>
              <a:t>Roadshow Koffer</a:t>
            </a:r>
            <a:endParaRPr lang="en-US" sz="160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E786C71-595A-4986-9405-27EB6A968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1562" y="4865651"/>
            <a:ext cx="2351183" cy="1322088"/>
          </a:xfrm>
          <a:prstGeom prst="rect">
            <a:avLst/>
          </a:prstGeom>
        </p:spPr>
      </p:pic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A9F07526-7BAA-4705-88D8-EBA29AAE2FD4}"/>
              </a:ext>
            </a:extLst>
          </p:cNvPr>
          <p:cNvSpPr txBox="1">
            <a:spLocks/>
          </p:cNvSpPr>
          <p:nvPr/>
        </p:nvSpPr>
        <p:spPr>
          <a:xfrm>
            <a:off x="6596932" y="6222676"/>
            <a:ext cx="2520442" cy="5268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/>
              <a:t>Präsentation </a:t>
            </a:r>
            <a:br>
              <a:rPr lang="de-DE" sz="1600" b="1"/>
            </a:br>
            <a:r>
              <a:rPr lang="de-DE" sz="1600"/>
              <a:t>für Kundenvorstellungen</a:t>
            </a:r>
            <a:endParaRPr lang="en-US" sz="16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B6E4D9-0449-445B-BDD0-BFEC019A4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509" y="3669138"/>
            <a:ext cx="1274368" cy="92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DC40718-F1EB-8448-76CB-BC25373A8A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50" y="4076522"/>
            <a:ext cx="2937154" cy="1653365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2677ABA-DB23-1E73-5951-C99BC5947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r="7870"/>
          <a:stretch/>
        </p:blipFill>
        <p:spPr bwMode="auto">
          <a:xfrm>
            <a:off x="525378" y="2170151"/>
            <a:ext cx="2937153" cy="174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56A0E89E-BEEF-4EBD-3D8C-19A0DDF0D79B}"/>
              </a:ext>
            </a:extLst>
          </p:cNvPr>
          <p:cNvSpPr txBox="1">
            <a:spLocks/>
          </p:cNvSpPr>
          <p:nvPr/>
        </p:nvSpPr>
        <p:spPr>
          <a:xfrm>
            <a:off x="9618306" y="6156723"/>
            <a:ext cx="2337043" cy="3864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b="1" dirty="0"/>
              <a:t>Anwendungsbilder</a:t>
            </a:r>
            <a:endParaRPr lang="en-US" sz="16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BFA96F6-6D58-E935-2141-4061B8454C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3247" y="1405785"/>
            <a:ext cx="2225257" cy="12421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4F71A1A-CC09-5D44-4729-0470A084AF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8449" y="2776537"/>
            <a:ext cx="2263789" cy="165517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D071929-AB7E-ED5E-252A-8759187B76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63450" y="4560309"/>
            <a:ext cx="2293587" cy="1494774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3864BD7A-C98B-C744-F4DD-F827BDF1FD62}"/>
              </a:ext>
            </a:extLst>
          </p:cNvPr>
          <p:cNvSpPr txBox="1">
            <a:spLocks/>
          </p:cNvSpPr>
          <p:nvPr/>
        </p:nvSpPr>
        <p:spPr>
          <a:xfrm>
            <a:off x="1354133" y="1503072"/>
            <a:ext cx="4034484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Start Kommunikation am 08.06.2023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Grafik 10" descr="Marketing mit einfarbiger Füllung">
            <a:extLst>
              <a:ext uri="{FF2B5EF4-FFF2-40B4-BE49-F238E27FC236}">
                <a16:creationId xmlns:a16="http://schemas.microsoft.com/office/drawing/2014/main" id="{075015C0-2611-9B6F-49E5-D73608A77E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0330" y="1266256"/>
            <a:ext cx="695319" cy="69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819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 6">
            <a:extLst>
              <a:ext uri="{FF2B5EF4-FFF2-40B4-BE49-F238E27FC236}">
                <a16:creationId xmlns:a16="http://schemas.microsoft.com/office/drawing/2014/main" id="{F32B66DD-D6F4-1796-01DF-D4A8B6317F56}"/>
              </a:ext>
            </a:extLst>
          </p:cNvPr>
          <p:cNvSpPr/>
          <p:nvPr/>
        </p:nvSpPr>
        <p:spPr>
          <a:xfrm>
            <a:off x="-1776990" y="1940915"/>
            <a:ext cx="14548110" cy="4332886"/>
          </a:xfrm>
          <a:custGeom>
            <a:avLst/>
            <a:gdLst>
              <a:gd name="connsiteX0" fmla="*/ 5562746 w 12190552"/>
              <a:gd name="connsiteY0" fmla="*/ 3630732 h 3630731"/>
              <a:gd name="connsiteX1" fmla="*/ 0 w 12190552"/>
              <a:gd name="connsiteY1" fmla="*/ 3630732 h 3630731"/>
              <a:gd name="connsiteX2" fmla="*/ 0 w 12190552"/>
              <a:gd name="connsiteY2" fmla="*/ 2211407 h 3630731"/>
              <a:gd name="connsiteX3" fmla="*/ 5208241 w 12190552"/>
              <a:gd name="connsiteY3" fmla="*/ 2211407 h 3630731"/>
              <a:gd name="connsiteX4" fmla="*/ 9359028 w 12190552"/>
              <a:gd name="connsiteY4" fmla="*/ 0 h 3630731"/>
              <a:gd name="connsiteX5" fmla="*/ 12190552 w 12190552"/>
              <a:gd name="connsiteY5" fmla="*/ 0 h 3630731"/>
              <a:gd name="connsiteX6" fmla="*/ 12190552 w 12190552"/>
              <a:gd name="connsiteY6" fmla="*/ 1419325 h 3630731"/>
              <a:gd name="connsiteX7" fmla="*/ 9713490 w 12190552"/>
              <a:gd name="connsiteY7" fmla="*/ 1419325 h 363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0552" h="3630731">
                <a:moveTo>
                  <a:pt x="5562746" y="3630732"/>
                </a:moveTo>
                <a:lnTo>
                  <a:pt x="0" y="3630732"/>
                </a:lnTo>
                <a:lnTo>
                  <a:pt x="0" y="2211407"/>
                </a:lnTo>
                <a:lnTo>
                  <a:pt x="5208241" y="2211407"/>
                </a:lnTo>
                <a:lnTo>
                  <a:pt x="9359028" y="0"/>
                </a:lnTo>
                <a:lnTo>
                  <a:pt x="12190552" y="0"/>
                </a:lnTo>
                <a:lnTo>
                  <a:pt x="12190552" y="1419325"/>
                </a:lnTo>
                <a:lnTo>
                  <a:pt x="9713490" y="1419325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B59122-F0D2-3DF0-C68F-19567F6B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669034"/>
            <a:ext cx="6880505" cy="1620773"/>
          </a:xfrm>
        </p:spPr>
        <p:txBody>
          <a:bodyPr/>
          <a:lstStyle/>
          <a:p>
            <a:br>
              <a:rPr lang="en-US" noProof="0" dirty="0">
                <a:solidFill>
                  <a:schemeClr val="bg1"/>
                </a:solidFill>
              </a:rPr>
            </a:br>
            <a:r>
              <a:rPr lang="en-US" noProof="0" dirty="0" err="1">
                <a:solidFill>
                  <a:schemeClr val="bg1"/>
                </a:solidFill>
              </a:rPr>
              <a:t>Lineardirektachse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noProof="0" dirty="0">
                <a:solidFill>
                  <a:schemeClr val="bg1"/>
                </a:solidFill>
              </a:rPr>
              <a:t>SLD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3B27D-8962-7460-E639-650453431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468" y="2232925"/>
            <a:ext cx="4653850" cy="1196075"/>
          </a:xfrm>
        </p:spPr>
        <p:txBody>
          <a:bodyPr/>
          <a:lstStyle/>
          <a:p>
            <a:pPr marL="0" indent="0">
              <a:buNone/>
            </a:pPr>
            <a:r>
              <a:rPr lang="de-DE" sz="3200" b="1" dirty="0">
                <a:solidFill>
                  <a:schemeClr val="bg2"/>
                </a:solidFill>
              </a:rPr>
              <a:t>Wartung, Service und</a:t>
            </a:r>
          </a:p>
          <a:p>
            <a:pPr marL="0" indent="0">
              <a:buNone/>
            </a:pPr>
            <a:r>
              <a:rPr lang="de-DE" sz="3200" b="1" dirty="0">
                <a:solidFill>
                  <a:schemeClr val="bg2"/>
                </a:solidFill>
              </a:rPr>
              <a:t>Ersatzteile</a:t>
            </a:r>
            <a:br>
              <a:rPr lang="de-DE" sz="3200" b="1" dirty="0">
                <a:solidFill>
                  <a:schemeClr val="bg2"/>
                </a:solidFill>
              </a:rPr>
            </a:br>
            <a:br>
              <a:rPr lang="de-DE" sz="3200" b="1" dirty="0">
                <a:solidFill>
                  <a:schemeClr val="bg2"/>
                </a:solidFill>
              </a:rPr>
            </a:br>
            <a:r>
              <a:rPr lang="de-DE" sz="3200" b="1" dirty="0">
                <a:solidFill>
                  <a:schemeClr val="bg2"/>
                </a:solidFill>
              </a:rPr>
              <a:t>Julian Kümmerling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6D8C87-6B81-F830-758A-047274917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FDE898E1-F506-9614-BBF5-D9176F268AE7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41278643-ACFF-7B56-D796-E513E14C0ACD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1F5CB54-3DA8-DCD9-33A8-66726413D83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A935F864-9389-D477-E90D-E85E5358B177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30CF436A-32D5-0754-C5AA-04CFAFD7BFA6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72DCCFF-76AD-410D-DCB6-7176DFCE294B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FA4AADC2-B332-75B3-C8EB-BB00CE8DEEF0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1640B04-8FE6-9C43-DAC7-8B9E2F6503B5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F40AC26B-8AF8-AF92-CFC3-E6A956B4A7D3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ACFACCE2-FE07-C61B-ADC8-44BAC9D0947B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C3D9910-3CA0-20C2-A815-FA27746DA94E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FB29795-EB5F-2F17-32BB-74CB5BD10E19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52D38E2-96AC-8DC9-8C00-690C53469C6B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15EA2298-E788-F807-F3CD-D5DB6860229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040B6A5-C1FD-9EE2-EA25-7476055E61A3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8B83CA6-3D31-6742-946C-E2CAB99B4026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D9517-B32A-0964-AFB4-E4D8C8E9306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3B5D546-3A3E-F961-C03E-3BCF96F2081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CC79D9F-A906-3BB3-E5E4-E426AAB9B6A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E924B88-5CDA-0EAB-EDE4-4D418BAB301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3812E2F-E3DC-B98C-547D-770EAF7F8C87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78F564FD-62AA-6849-1275-4A57EE1ACFC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DE0EDBA5-1CE2-C541-6E31-0BD159F2E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5798" y="2778052"/>
            <a:ext cx="6485734" cy="20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8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Elektrische Linearachsen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2830" y="1427585"/>
            <a:ext cx="4948884" cy="4970510"/>
          </a:xfrm>
          <a:solidFill>
            <a:srgbClr val="002060"/>
          </a:solidFill>
          <a:ln>
            <a:solidFill>
              <a:srgbClr val="002060"/>
            </a:solidFill>
          </a:ln>
        </p:spPr>
        <p:txBody>
          <a:bodyPr/>
          <a:lstStyle/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de-DE" sz="1800" b="1" dirty="0">
                <a:solidFill>
                  <a:schemeClr val="bg1"/>
                </a:solidFill>
              </a:rPr>
              <a:t>Linearachsen mit adaptivem Antrieb</a:t>
            </a:r>
          </a:p>
          <a:p>
            <a:pPr marL="0" indent="0" algn="ctr">
              <a:buNone/>
            </a:pPr>
            <a:endParaRPr lang="de-DE" sz="18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sz="1600" dirty="0">
                <a:solidFill>
                  <a:schemeClr val="bg1"/>
                </a:solidFill>
              </a:rPr>
              <a:t>Adaptierbarer Antriebsmotor zur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flexiblen Ansteuerung</a:t>
            </a:r>
          </a:p>
          <a:p>
            <a:pPr marL="457200" lvl="1" indent="0">
              <a:buClr>
                <a:schemeClr val="bg1"/>
              </a:buClr>
              <a:buNone/>
            </a:pPr>
            <a:endParaRPr lang="de-DE" sz="16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sz="1600" dirty="0">
                <a:solidFill>
                  <a:schemeClr val="bg1"/>
                </a:solidFill>
              </a:rPr>
              <a:t>Wahlweise Zahnriemen-, Zahnstangen-,  oder Spindelantrieb</a:t>
            </a:r>
          </a:p>
          <a:p>
            <a:pPr marL="457200" lvl="1" indent="0">
              <a:buClr>
                <a:schemeClr val="bg1"/>
              </a:buClr>
              <a:buNone/>
            </a:pPr>
            <a:endParaRPr lang="de-DE" sz="16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sz="1600" dirty="0">
                <a:solidFill>
                  <a:schemeClr val="bg1"/>
                </a:solidFill>
              </a:rPr>
              <a:t>Verschiedene Führungsoptionen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6414CBD3-E16B-4A8C-B519-37873C929857}"/>
              </a:ext>
            </a:extLst>
          </p:cNvPr>
          <p:cNvSpPr txBox="1">
            <a:spLocks/>
          </p:cNvSpPr>
          <p:nvPr/>
        </p:nvSpPr>
        <p:spPr>
          <a:xfrm>
            <a:off x="6023916" y="1427585"/>
            <a:ext cx="5032860" cy="497497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sz="1800" b="1" dirty="0">
                <a:solidFill>
                  <a:schemeClr val="bg1"/>
                </a:solidFill>
              </a:rPr>
              <a:t>Lineardirektachsen mit integriertem Motor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de-DE" sz="1800" b="1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sz="1600" dirty="0">
                <a:solidFill>
                  <a:schemeClr val="bg1"/>
                </a:solidFill>
              </a:rPr>
              <a:t>Integrierter Motor und Messsystem in der Achse</a:t>
            </a:r>
          </a:p>
          <a:p>
            <a:pPr marL="457200" lvl="1" indent="0">
              <a:buClr>
                <a:schemeClr val="bg1"/>
              </a:buClr>
              <a:buNone/>
            </a:pPr>
            <a:endParaRPr lang="de-DE" sz="16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sz="1600" dirty="0">
                <a:solidFill>
                  <a:schemeClr val="bg1"/>
                </a:solidFill>
              </a:rPr>
              <a:t>Kein mechanisches Spiel zwischen den Antriebselementen</a:t>
            </a:r>
          </a:p>
          <a:p>
            <a:pPr marL="457200" lvl="1" indent="0">
              <a:buClr>
                <a:schemeClr val="bg1"/>
              </a:buClr>
              <a:buNone/>
            </a:pPr>
            <a:endParaRPr lang="de-DE" sz="16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sz="1600" dirty="0">
                <a:solidFill>
                  <a:schemeClr val="bg1"/>
                </a:solidFill>
              </a:rPr>
              <a:t>Nahezu keine Verschleißteile</a:t>
            </a:r>
          </a:p>
          <a:p>
            <a:pPr marL="457200" lvl="1" indent="0">
              <a:buClr>
                <a:schemeClr val="bg1"/>
              </a:buClr>
              <a:buNone/>
            </a:pPr>
            <a:endParaRPr lang="de-DE" sz="16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sz="1600" dirty="0">
                <a:solidFill>
                  <a:schemeClr val="bg1"/>
                </a:solidFill>
              </a:rPr>
              <a:t>Hohe Dynamik für kürzere Zykluszeiten</a:t>
            </a:r>
          </a:p>
          <a:p>
            <a:pPr marL="457200" lvl="1" indent="0">
              <a:buClr>
                <a:schemeClr val="accent1"/>
              </a:buClr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15955BE-E5DC-4663-9772-A2504501E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62" b="92877" l="3490" r="96913">
                        <a14:foregroundMark x1="22282" y1="45299" x2="27248" y2="43590"/>
                        <a14:foregroundMark x1="7517" y1="47578" x2="8456" y2="60114"/>
                        <a14:foregroundMark x1="3490" y1="49003" x2="4698" y2="70085"/>
                        <a14:foregroundMark x1="90067" y1="31054" x2="91946" y2="16239"/>
                        <a14:foregroundMark x1="94899" y1="47863" x2="94899" y2="30484"/>
                        <a14:foregroundMark x1="95034" y1="9972" x2="96913" y2="13105"/>
                        <a14:foregroundMark x1="46040" y1="43875" x2="44698" y2="41880"/>
                        <a14:foregroundMark x1="8725" y1="93162" x2="8725" y2="93162"/>
                        <a14:foregroundMark x1="63893" y1="8262" x2="62685" y2="8262"/>
                        <a14:foregroundMark x1="47248" y1="33048" x2="43624" y2="34758"/>
                        <a14:foregroundMark x1="52617" y1="11966" x2="52617" y2="11966"/>
                        <a14:foregroundMark x1="43490" y1="14530" x2="43490" y2="14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681" y="1618910"/>
            <a:ext cx="1869353" cy="8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0836420-102A-4CE8-972C-976F19763FA9}"/>
              </a:ext>
            </a:extLst>
          </p:cNvPr>
          <p:cNvSpPr txBox="1">
            <a:spLocks/>
          </p:cNvSpPr>
          <p:nvPr/>
        </p:nvSpPr>
        <p:spPr>
          <a:xfrm>
            <a:off x="658813" y="2114550"/>
            <a:ext cx="11368346" cy="415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ECE8266-F2F6-4B45-9740-41718039A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8" b="95825" l="2282" r="97584">
                        <a14:foregroundMark x1="19060" y1="35282" x2="65772" y2="24217"/>
                        <a14:foregroundMark x1="52349" y1="12109" x2="69128" y2="8977"/>
                        <a14:foregroundMark x1="92349" y1="12944" x2="89530" y2="25052"/>
                        <a14:foregroundMark x1="14362" y1="28601" x2="16779" y2="42380"/>
                        <a14:foregroundMark x1="38926" y1="17537" x2="55973" y2="7933"/>
                        <a14:foregroundMark x1="89933" y1="8559" x2="92886" y2="9395"/>
                        <a14:foregroundMark x1="34765" y1="9395" x2="34765" y2="9395"/>
                        <a14:foregroundMark x1="18792" y1="21086" x2="18792" y2="21086"/>
                        <a14:foregroundMark x1="9128" y1="33820" x2="9128" y2="33820"/>
                        <a14:foregroundMark x1="8725" y1="25052" x2="7651" y2="39040"/>
                        <a14:foregroundMark x1="14899" y1="74948" x2="14765" y2="91023"/>
                        <a14:foregroundMark x1="3893" y1="82463" x2="9128" y2="80376"/>
                        <a14:foregroundMark x1="12349" y1="95825" x2="23356" y2="93111"/>
                        <a14:foregroundMark x1="13691" y1="71608" x2="20134" y2="68267"/>
                        <a14:foregroundMark x1="8456" y1="89979" x2="9128" y2="93319"/>
                        <a14:foregroundMark x1="2763" y1="40710" x2="2819" y2="42589"/>
                        <a14:foregroundMark x1="2669" y1="37578" x2="2763" y2="40710"/>
                        <a14:foregroundMark x1="2625" y1="36117" x2="2669" y2="37578"/>
                        <a14:foregroundMark x1="2550" y1="33612" x2="2625" y2="36117"/>
                        <a14:foregroundMark x1="7248" y1="50731" x2="14094" y2="50104"/>
                        <a14:foregroundMark x1="26040" y1="49478" x2="45235" y2="42589"/>
                        <a14:foregroundMark x1="49262" y1="43424" x2="69262" y2="35908"/>
                        <a14:foregroundMark x1="80268" y1="32985" x2="96510" y2="27140"/>
                        <a14:foregroundMark x1="90201" y1="4802" x2="83221" y2="6472"/>
                        <a14:foregroundMark x1="41342" y1="7724" x2="37584" y2="9603"/>
                        <a14:foregroundMark x1="52886" y1="60752" x2="65101" y2="57829"/>
                        <a14:foregroundMark x1="44966" y1="62630" x2="52081" y2="59708"/>
                        <a14:foregroundMark x1="41342" y1="59290" x2="41342" y2="59290"/>
                        <a14:foregroundMark x1="43624" y1="59499" x2="43624" y2="59499"/>
                        <a14:foregroundMark x1="43758" y1="58664" x2="43758" y2="58664"/>
                        <a14:foregroundMark x1="51678" y1="56367" x2="51678" y2="56367"/>
                        <a14:foregroundMark x1="56242" y1="56367" x2="56242" y2="56367"/>
                        <a14:foregroundMark x1="61611" y1="54906" x2="61611" y2="54906"/>
                        <a14:foregroundMark x1="67248" y1="54280" x2="67248" y2="54280"/>
                        <a14:foregroundMark x1="69396" y1="52818" x2="69396" y2="52818"/>
                        <a14:foregroundMark x1="65906" y1="53445" x2="65906" y2="53445"/>
                        <a14:foregroundMark x1="97315" y1="62839" x2="97315" y2="62839"/>
                        <a14:foregroundMark x1="95302" y1="55324" x2="95302" y2="55324"/>
                        <a14:foregroundMark x1="88456" y1="54280" x2="86846" y2="54906"/>
                        <a14:foregroundMark x1="88993" y1="54489" x2="92081" y2="54489"/>
                        <a14:foregroundMark x1="77450" y1="56994" x2="85235" y2="55532"/>
                        <a14:foregroundMark x1="77181" y1="57203" x2="76779" y2="56785"/>
                        <a14:foregroundMark x1="76510" y1="56576" x2="76510" y2="56576"/>
                        <a14:foregroundMark x1="91544" y1="52818" x2="93020" y2="53027"/>
                        <a14:foregroundMark x1="94899" y1="54280" x2="95839" y2="55950"/>
                        <a14:foregroundMark x1="63624" y1="83299" x2="74497" y2="81420"/>
                        <a14:foregroundMark x1="74497" y1="81420" x2="74497" y2="81420"/>
                        <a14:foregroundMark x1="44564" y1="89353" x2="60671" y2="84551"/>
                        <a14:foregroundMark x1="78389" y1="80793" x2="97584" y2="74322"/>
                        <a14:foregroundMark x1="97584" y1="74322" x2="95705" y2="74322"/>
                        <a14:foregroundMark x1="26443" y1="68476" x2="31007" y2="67223"/>
                        <a14:foregroundMark x1="33557" y1="66597" x2="37584" y2="65344"/>
                        <a14:foregroundMark x1="25772" y1="67641" x2="23490" y2="68476"/>
                        <a14:foregroundMark x1="14228" y1="51983" x2="23087" y2="50731"/>
                        <a14:foregroundMark x1="14228" y1="48225" x2="14228" y2="48225"/>
                        <a14:foregroundMark x1="12081" y1="48225" x2="15973" y2="47390"/>
                        <a14:foregroundMark x1="83490" y1="26096" x2="80671" y2="26096"/>
                        <a14:foregroundMark x1="3490" y1="45720" x2="5369" y2="49687"/>
                        <a14:foregroundMark x1="2550" y1="50313" x2="5235" y2="53653"/>
                        <a14:foregroundMark x1="4966" y1="54906" x2="4966" y2="54906"/>
                        <a14:foregroundMark x1="2282" y1="49687" x2="2282" y2="49687"/>
                        <a14:foregroundMark x1="76376" y1="5637" x2="79060" y2="4802"/>
                        <a14:foregroundMark x1="46711" y1="57829" x2="46711" y2="57829"/>
                        <a14:foregroundMark x1="22013" y1="18580" x2="25369" y2="18163"/>
                        <a14:foregroundMark x1="59060" y1="4802" x2="61342" y2="4384"/>
                        <a14:foregroundMark x1="66174" y1="2923" x2="66577" y2="2714"/>
                        <a14:foregroundMark x1="68591" y1="2296" x2="68993" y2="2088"/>
                        <a14:foregroundMark x1="63087" y1="2714" x2="62282" y2="3132"/>
                        <a14:foregroundMark x1="27785" y1="15658" x2="30604" y2="18372"/>
                        <a14:foregroundMark x1="27517" y1="39040" x2="30470" y2="38831"/>
                        <a14:backgroundMark x1="403" y1="37578" x2="403" y2="37578"/>
                        <a14:backgroundMark x1="403" y1="36117" x2="403" y2="36117"/>
                        <a14:backgroundMark x1="403" y1="33612" x2="403" y2="33612"/>
                        <a14:backgroundMark x1="403" y1="30898" x2="403" y2="30898"/>
                        <a14:backgroundMark x1="537" y1="40710" x2="537" y2="40710"/>
                        <a14:backgroundMark x1="403" y1="44676" x2="403" y2="44676"/>
                        <a14:backgroundMark x1="60134" y1="1253" x2="61314" y2="1253"/>
                        <a14:backgroundMark x1="63087" y1="626" x2="65235" y2="209"/>
                        <a14:backgroundMark x1="67251" y1="731" x2="68322" y2="835"/>
                        <a14:backgroundMark x1="66174" y1="626" x2="66930" y2="700"/>
                        <a14:backgroundMark x1="69664" y1="626" x2="69664" y2="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25" y="1539159"/>
            <a:ext cx="1617893" cy="104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81A7E1-9A1E-6828-AD3D-6846389E9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Produktschulung SLD</a:t>
            </a:r>
          </a:p>
        </p:txBody>
      </p:sp>
    </p:spTree>
    <p:extLst>
      <p:ext uri="{BB962C8B-B14F-4D97-AF65-F5344CB8AC3E}">
        <p14:creationId xmlns:p14="http://schemas.microsoft.com/office/powerpoint/2010/main" val="3284146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37E866D-1538-AFD7-8489-9F9EDE1C0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377" y="1930519"/>
            <a:ext cx="4096974" cy="19176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2518A9-CD62-5A64-9DD3-65103442A7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445"/>
          <a:stretch/>
        </p:blipFill>
        <p:spPr>
          <a:xfrm>
            <a:off x="7065133" y="4179752"/>
            <a:ext cx="4454958" cy="20264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F660DE-8FA6-4F64-860F-DB262C82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Schmierung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D795DC-4EAD-4C25-9C2C-1F90B2BC8C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98B3EC-2D3D-4D02-AD9C-F7849E282A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Wartung, Service und Ersatzteile SLD</a:t>
            </a:r>
            <a:endParaRPr lang="en-US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B26487B-C283-4D2C-89CE-D3DCC115CB75}"/>
              </a:ext>
            </a:extLst>
          </p:cNvPr>
          <p:cNvSpPr txBox="1"/>
          <p:nvPr/>
        </p:nvSpPr>
        <p:spPr>
          <a:xfrm>
            <a:off x="6331056" y="5851803"/>
            <a:ext cx="1637570" cy="23193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Schmieradapter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3E06D4F2-303E-4940-9084-E142D85C17B8}"/>
              </a:ext>
            </a:extLst>
          </p:cNvPr>
          <p:cNvCxnSpPr>
            <a:cxnSpLocks/>
          </p:cNvCxnSpPr>
          <p:nvPr/>
        </p:nvCxnSpPr>
        <p:spPr>
          <a:xfrm flipV="1">
            <a:off x="8057119" y="5600915"/>
            <a:ext cx="675754" cy="3251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eck 42">
            <a:extLst>
              <a:ext uri="{FF2B5EF4-FFF2-40B4-BE49-F238E27FC236}">
                <a16:creationId xmlns:a16="http://schemas.microsoft.com/office/drawing/2014/main" id="{F8C3A846-CFAA-4F77-A486-6639046A5288}"/>
              </a:ext>
            </a:extLst>
          </p:cNvPr>
          <p:cNvSpPr/>
          <p:nvPr/>
        </p:nvSpPr>
        <p:spPr>
          <a:xfrm>
            <a:off x="9397695" y="2990665"/>
            <a:ext cx="255717" cy="29693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8A9126EF-FACC-4D6D-AA35-EEA1E4FB88CD}"/>
              </a:ext>
            </a:extLst>
          </p:cNvPr>
          <p:cNvSpPr/>
          <p:nvPr/>
        </p:nvSpPr>
        <p:spPr>
          <a:xfrm>
            <a:off x="8732873" y="5303978"/>
            <a:ext cx="255717" cy="29693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A1B153B-F665-942B-5BA9-095A1C8FD33E}"/>
              </a:ext>
            </a:extLst>
          </p:cNvPr>
          <p:cNvSpPr/>
          <p:nvPr/>
        </p:nvSpPr>
        <p:spPr>
          <a:xfrm>
            <a:off x="9397696" y="2237890"/>
            <a:ext cx="255717" cy="29693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D109E2-3861-0B92-D986-D2F8F48D1086}"/>
              </a:ext>
            </a:extLst>
          </p:cNvPr>
          <p:cNvSpPr/>
          <p:nvPr/>
        </p:nvSpPr>
        <p:spPr>
          <a:xfrm>
            <a:off x="7255828" y="2243493"/>
            <a:ext cx="255717" cy="29693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3F56CC2-C25F-0A53-223E-409AB00925EE}"/>
              </a:ext>
            </a:extLst>
          </p:cNvPr>
          <p:cNvSpPr/>
          <p:nvPr/>
        </p:nvSpPr>
        <p:spPr>
          <a:xfrm>
            <a:off x="7255828" y="2990666"/>
            <a:ext cx="255717" cy="29693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D3B897F-F973-F78E-FBD1-2425AAF180B0}"/>
              </a:ext>
            </a:extLst>
          </p:cNvPr>
          <p:cNvSpPr txBox="1"/>
          <p:nvPr/>
        </p:nvSpPr>
        <p:spPr>
          <a:xfrm>
            <a:off x="7639403" y="1028780"/>
            <a:ext cx="914400" cy="23193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Schmiernippel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Je Führungswagen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50E10D2-7B92-386C-AA4F-A58A06F808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982666"/>
            <a:ext cx="5315354" cy="3767504"/>
          </a:xfrm>
        </p:spPr>
        <p:txBody>
          <a:bodyPr/>
          <a:lstStyle/>
          <a:p>
            <a:pPr marL="265113" indent="-265113">
              <a:spcBef>
                <a:spcPts val="1800"/>
              </a:spcBef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2000" dirty="0"/>
              <a:t>Achse muss in regelmäßigen Abständen geschmiert werden</a:t>
            </a:r>
          </a:p>
          <a:p>
            <a:pPr marL="265113" indent="-265113">
              <a:spcBef>
                <a:spcPts val="1200"/>
              </a:spcBef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2000" dirty="0"/>
              <a:t>Schmierung je Führungswagen oder gesammelt durch Schmieradapter möglich</a:t>
            </a:r>
          </a:p>
          <a:p>
            <a:pPr marL="265113" indent="-265113">
              <a:spcBef>
                <a:spcPts val="1200"/>
              </a:spcBef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2000" dirty="0"/>
              <a:t>Berechnung der Schmierintervalle in Betriebsanleitung beschrieben oder Ausgabe im Online Auslegungstool (Dezember 2023)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265113" indent="-265113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de-DE" sz="2000" dirty="0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BA2F7860-C672-A2D8-3D8D-0CCC701E196B}"/>
              </a:ext>
            </a:extLst>
          </p:cNvPr>
          <p:cNvCxnSpPr>
            <a:cxnSpLocks/>
          </p:cNvCxnSpPr>
          <p:nvPr/>
        </p:nvCxnSpPr>
        <p:spPr>
          <a:xfrm flipH="1">
            <a:off x="7511545" y="1606623"/>
            <a:ext cx="885344" cy="6312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1372D4B8-B5EF-484D-FA17-308436FCFC53}"/>
              </a:ext>
            </a:extLst>
          </p:cNvPr>
          <p:cNvCxnSpPr>
            <a:cxnSpLocks/>
          </p:cNvCxnSpPr>
          <p:nvPr/>
        </p:nvCxnSpPr>
        <p:spPr>
          <a:xfrm flipH="1">
            <a:off x="7569276" y="1592194"/>
            <a:ext cx="825720" cy="15160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59C71F67-01F9-EDC0-D1DC-DBCEDE3D5E65}"/>
              </a:ext>
            </a:extLst>
          </p:cNvPr>
          <p:cNvCxnSpPr>
            <a:cxnSpLocks/>
          </p:cNvCxnSpPr>
          <p:nvPr/>
        </p:nvCxnSpPr>
        <p:spPr>
          <a:xfrm>
            <a:off x="8394996" y="1606623"/>
            <a:ext cx="915392" cy="14005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C7C3FF04-4860-1E47-0643-26A21EA090D7}"/>
              </a:ext>
            </a:extLst>
          </p:cNvPr>
          <p:cNvCxnSpPr>
            <a:cxnSpLocks/>
          </p:cNvCxnSpPr>
          <p:nvPr/>
        </p:nvCxnSpPr>
        <p:spPr>
          <a:xfrm>
            <a:off x="8394996" y="1606623"/>
            <a:ext cx="1002699" cy="6312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9025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82F26347-0A51-5B74-2EBF-98DAC65B1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951" y="5787484"/>
            <a:ext cx="4582283" cy="9022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F660DE-8FA6-4F64-860F-DB262C82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Schmierung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D795DC-4EAD-4C25-9C2C-1F90B2BC8C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98B3EC-2D3D-4D02-AD9C-F7849E282A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Wartung, Service und Ersatzteile SLD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C0446DC-A058-B926-7D50-40B925A3A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952" y="1025556"/>
            <a:ext cx="4661224" cy="480688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77F32C2-995D-32EC-74ED-55816992E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332" y="1321693"/>
            <a:ext cx="3452309" cy="102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89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660DE-8FA6-4F64-860F-DB262C82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Schmierung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D795DC-4EAD-4C25-9C2C-1F90B2BC8C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98B3EC-2D3D-4D02-AD9C-F7849E282A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Wartung, Service und Ersatzteile SLD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B23B123-60F7-9BC4-09B0-5B010E7CA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1863" y="1498283"/>
            <a:ext cx="5288272" cy="2800340"/>
          </a:xfrm>
          <a:prstGeom prst="rect">
            <a:avLst/>
          </a:prstGeom>
        </p:spPr>
      </p:pic>
      <p:pic>
        <p:nvPicPr>
          <p:cNvPr id="10" name="Picture 55">
            <a:extLst>
              <a:ext uri="{FF2B5EF4-FFF2-40B4-BE49-F238E27FC236}">
                <a16:creationId xmlns:a16="http://schemas.microsoft.com/office/drawing/2014/main" id="{5DA950E9-00EB-D9D5-2AFA-8499734AC8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1382" y="4996465"/>
            <a:ext cx="5598407" cy="7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68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660DE-8FA6-4F64-860F-DB262C82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Lebensdauer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D795DC-4EAD-4C25-9C2C-1F90B2BC8C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98B3EC-2D3D-4D02-AD9C-F7849E282A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Wartung, Service und Ersatzteile SLD</a:t>
            </a:r>
            <a:endParaRPr lang="en-US" dirty="0"/>
          </a:p>
        </p:txBody>
      </p:sp>
      <p:pic>
        <p:nvPicPr>
          <p:cNvPr id="10" name="Picture 55">
            <a:extLst>
              <a:ext uri="{FF2B5EF4-FFF2-40B4-BE49-F238E27FC236}">
                <a16:creationId xmlns:a16="http://schemas.microsoft.com/office/drawing/2014/main" id="{5DA950E9-00EB-D9D5-2AFA-8499734AC8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1845" y="3281732"/>
            <a:ext cx="5598407" cy="726504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07D8302-39AD-BF7C-6801-ADB7D03D746E}"/>
              </a:ext>
            </a:extLst>
          </p:cNvPr>
          <p:cNvSpPr txBox="1">
            <a:spLocks/>
          </p:cNvSpPr>
          <p:nvPr/>
        </p:nvSpPr>
        <p:spPr>
          <a:xfrm>
            <a:off x="4069848" y="1577104"/>
            <a:ext cx="3142313" cy="623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L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10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= (Pv)³ × 100km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6" name="Geschweifte Klammer links 5">
            <a:extLst>
              <a:ext uri="{FF2B5EF4-FFF2-40B4-BE49-F238E27FC236}">
                <a16:creationId xmlns:a16="http://schemas.microsoft.com/office/drawing/2014/main" id="{6A2F5BF4-B230-655A-7CC4-D9F198CF42D8}"/>
              </a:ext>
            </a:extLst>
          </p:cNvPr>
          <p:cNvSpPr/>
          <p:nvPr/>
        </p:nvSpPr>
        <p:spPr>
          <a:xfrm rot="5400000">
            <a:off x="5336074" y="-604521"/>
            <a:ext cx="421926" cy="643850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6B08E83-28A7-2317-1082-C33FD3FBF26D}"/>
              </a:ext>
            </a:extLst>
          </p:cNvPr>
          <p:cNvSpPr/>
          <p:nvPr/>
        </p:nvSpPr>
        <p:spPr>
          <a:xfrm>
            <a:off x="7883271" y="3623240"/>
            <a:ext cx="396982" cy="294961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38A38C8-3ACC-9221-005E-B5BE9738ACDF}"/>
              </a:ext>
            </a:extLst>
          </p:cNvPr>
          <p:cNvSpPr/>
          <p:nvPr/>
        </p:nvSpPr>
        <p:spPr>
          <a:xfrm>
            <a:off x="4489861" y="3475760"/>
            <a:ext cx="315601" cy="294961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538BDD6-57B9-3CE4-546E-5873FAA05600}"/>
              </a:ext>
            </a:extLst>
          </p:cNvPr>
          <p:cNvSpPr txBox="1"/>
          <p:nvPr/>
        </p:nvSpPr>
        <p:spPr>
          <a:xfrm>
            <a:off x="7039186" y="4634065"/>
            <a:ext cx="3020912" cy="29496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Zusätzliche Last auf Führung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7681700-E34B-B596-1EAA-8786C4D9BC8D}"/>
              </a:ext>
            </a:extLst>
          </p:cNvPr>
          <p:cNvSpPr txBox="1"/>
          <p:nvPr/>
        </p:nvSpPr>
        <p:spPr>
          <a:xfrm>
            <a:off x="3728221" y="4634065"/>
            <a:ext cx="2953176" cy="3451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Fm = Motoranzugsmoment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E78DC7F-9A06-F55E-781D-BC872241ADA4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4730047" y="3836708"/>
            <a:ext cx="474762" cy="797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447021B5-7FDF-0C86-2D43-A40E7E65E8CA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8104037" y="4008236"/>
            <a:ext cx="445605" cy="6258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F11A618-0E32-19B5-AE8B-6808828B0EBF}"/>
              </a:ext>
            </a:extLst>
          </p:cNvPr>
          <p:cNvSpPr txBox="1">
            <a:spLocks/>
          </p:cNvSpPr>
          <p:nvPr/>
        </p:nvSpPr>
        <p:spPr>
          <a:xfrm>
            <a:off x="2150882" y="5822973"/>
            <a:ext cx="5061279" cy="7232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L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10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= Lebensdauer mit 10% Ausfallwahrscheinlichkeit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v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= Vergleichsfaktor Führungsbelastung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6985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2E0674-85F7-4EA5-A686-66AC1E08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CEFD83D-E1FE-4795-8A5A-9EC796352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14BFF7-0D1E-4CA6-ABF6-E68F56E61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Wartung, Service und Ersatzteile SLD</a:t>
            </a:r>
            <a:endParaRPr lang="en-US" dirty="0"/>
          </a:p>
        </p:txBody>
      </p:sp>
      <p:sp>
        <p:nvSpPr>
          <p:cNvPr id="9" name="Grafik 6">
            <a:extLst>
              <a:ext uri="{FF2B5EF4-FFF2-40B4-BE49-F238E27FC236}">
                <a16:creationId xmlns:a16="http://schemas.microsoft.com/office/drawing/2014/main" id="{535CF7E4-8B75-404F-9726-91278C868741}"/>
              </a:ext>
            </a:extLst>
          </p:cNvPr>
          <p:cNvSpPr/>
          <p:nvPr/>
        </p:nvSpPr>
        <p:spPr>
          <a:xfrm>
            <a:off x="580924" y="1499993"/>
            <a:ext cx="5515076" cy="4968509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Was für Service Anfragen können kommen?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Inbetriebnahmeunterstützung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Messsystem funktioniert nicht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Führungswagen defekt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 Was ist bei solchen Anfragen zu tun?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IBN Unterstützung durch GSL Halle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Bei Defekten Weiterleitung an St. Georgen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4BEAD43-39E4-CF93-9E28-A274EA844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7177" y="3245452"/>
            <a:ext cx="5066432" cy="16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13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660DE-8FA6-4F64-860F-DB262C82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Verschleiß- und Ersatzteile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D795DC-4EAD-4C25-9C2C-1F90B2BC8C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98B3EC-2D3D-4D02-AD9C-F7849E282A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Wartung, Service und Ersatzteile SLD</a:t>
            </a:r>
            <a:endParaRPr lang="en-US" dirty="0"/>
          </a:p>
        </p:txBody>
      </p:sp>
      <p:graphicFrame>
        <p:nvGraphicFramePr>
          <p:cNvPr id="9" name="Tabelle 13">
            <a:extLst>
              <a:ext uri="{FF2B5EF4-FFF2-40B4-BE49-F238E27FC236}">
                <a16:creationId xmlns:a16="http://schemas.microsoft.com/office/drawing/2014/main" id="{175B5600-5188-53B3-AA33-522D47925339}"/>
              </a:ext>
            </a:extLst>
          </p:cNvPr>
          <p:cNvGraphicFramePr>
            <a:graphicFrameLocks noGrp="1"/>
          </p:cNvGraphicFramePr>
          <p:nvPr/>
        </p:nvGraphicFramePr>
        <p:xfrm>
          <a:off x="640460" y="2569645"/>
          <a:ext cx="5280588" cy="2383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306">
                  <a:extLst>
                    <a:ext uri="{9D8B030D-6E8A-4147-A177-3AD203B41FA5}">
                      <a16:colId xmlns:a16="http://schemas.microsoft.com/office/drawing/2014/main" val="566405503"/>
                    </a:ext>
                  </a:extLst>
                </a:gridCol>
                <a:gridCol w="4232282">
                  <a:extLst>
                    <a:ext uri="{9D8B030D-6E8A-4147-A177-3AD203B41FA5}">
                      <a16:colId xmlns:a16="http://schemas.microsoft.com/office/drawing/2014/main" val="3033057901"/>
                    </a:ext>
                  </a:extLst>
                </a:gridCol>
              </a:tblGrid>
              <a:tr h="290119">
                <a:tc>
                  <a:txBody>
                    <a:bodyPr/>
                    <a:lstStyle/>
                    <a:p>
                      <a:r>
                        <a:rPr lang="de-DE" sz="1200" dirty="0"/>
                        <a:t>Nummer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Ersatzteile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442782"/>
                  </a:ext>
                </a:extLst>
              </a:tr>
              <a:tr h="29901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Führungswagen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697203"/>
                  </a:ext>
                </a:extLst>
              </a:tr>
              <a:tr h="29901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Haltebremse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775665"/>
                  </a:ext>
                </a:extLst>
              </a:tr>
              <a:tr h="29901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Endplatten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667150"/>
                  </a:ext>
                </a:extLst>
              </a:tr>
              <a:tr h="29901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Strukturdämpfer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41540"/>
                  </a:ext>
                </a:extLst>
              </a:tr>
              <a:tr h="29901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Adapterplatte Schlitten für Option Abdeckung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601825"/>
                  </a:ext>
                </a:extLst>
              </a:tr>
              <a:tr h="29901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Gleitblock Abdeckung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792452"/>
                  </a:ext>
                </a:extLst>
              </a:tr>
              <a:tr h="29901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Spezialfett </a:t>
                      </a: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70gr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845237"/>
                  </a:ext>
                </a:extLst>
              </a:tr>
            </a:tbl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96972F24-6AA7-4B53-CD24-B3B1BF15F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680" y="1531976"/>
            <a:ext cx="5236582" cy="169205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0C8BE9A-2457-68CF-195C-5D457DD73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0038" y="4775547"/>
            <a:ext cx="3134815" cy="191725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1EC1001-CB56-244B-4771-714F72137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76" y="5136409"/>
            <a:ext cx="4790162" cy="15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1922A544-C182-26A6-55AB-F6A57C9A9A55}"/>
              </a:ext>
            </a:extLst>
          </p:cNvPr>
          <p:cNvSpPr/>
          <p:nvPr/>
        </p:nvSpPr>
        <p:spPr>
          <a:xfrm>
            <a:off x="1796561" y="5771088"/>
            <a:ext cx="225350" cy="24253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1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4FC19DA-BE2F-3F66-DD17-6CC6BAD6EAA3}"/>
              </a:ext>
            </a:extLst>
          </p:cNvPr>
          <p:cNvSpPr/>
          <p:nvPr/>
        </p:nvSpPr>
        <p:spPr>
          <a:xfrm>
            <a:off x="7895537" y="5639861"/>
            <a:ext cx="225350" cy="2074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2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85A8962-8B09-CBE9-EF36-E7B287225C95}"/>
              </a:ext>
            </a:extLst>
          </p:cNvPr>
          <p:cNvSpPr/>
          <p:nvPr/>
        </p:nvSpPr>
        <p:spPr>
          <a:xfrm>
            <a:off x="2364418" y="5062276"/>
            <a:ext cx="225350" cy="24253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4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71EB1BD-064C-117D-A412-ED9E6BB26C9B}"/>
              </a:ext>
            </a:extLst>
          </p:cNvPr>
          <p:cNvSpPr/>
          <p:nvPr/>
        </p:nvSpPr>
        <p:spPr>
          <a:xfrm>
            <a:off x="6524849" y="2428241"/>
            <a:ext cx="225350" cy="24253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3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ABBE95E-2670-1814-9CF5-A8CF7BFD0A2C}"/>
              </a:ext>
            </a:extLst>
          </p:cNvPr>
          <p:cNvSpPr/>
          <p:nvPr/>
        </p:nvSpPr>
        <p:spPr>
          <a:xfrm>
            <a:off x="3643203" y="5771087"/>
            <a:ext cx="225350" cy="24253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1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B76CAC1-4F25-E640-ECB6-D1D86F311118}"/>
              </a:ext>
            </a:extLst>
          </p:cNvPr>
          <p:cNvSpPr/>
          <p:nvPr/>
        </p:nvSpPr>
        <p:spPr>
          <a:xfrm>
            <a:off x="3087668" y="5062276"/>
            <a:ext cx="225350" cy="24253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4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94F4581-BEAE-32B2-69CF-25F646BBD9E1}"/>
              </a:ext>
            </a:extLst>
          </p:cNvPr>
          <p:cNvSpPr/>
          <p:nvPr/>
        </p:nvSpPr>
        <p:spPr>
          <a:xfrm>
            <a:off x="8999061" y="1849132"/>
            <a:ext cx="225350" cy="24253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5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8D00C72-0A2D-F599-587C-C5FF23962135}"/>
              </a:ext>
            </a:extLst>
          </p:cNvPr>
          <p:cNvSpPr/>
          <p:nvPr/>
        </p:nvSpPr>
        <p:spPr>
          <a:xfrm>
            <a:off x="7259385" y="5027066"/>
            <a:ext cx="225350" cy="24253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5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D81B4283-E8D8-1A64-EAAC-8FA65C4574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37"/>
          <a:stretch/>
        </p:blipFill>
        <p:spPr>
          <a:xfrm>
            <a:off x="8890671" y="2970515"/>
            <a:ext cx="2966366" cy="2239941"/>
          </a:xfrm>
          <a:prstGeom prst="rect">
            <a:avLst/>
          </a:prstGeom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A68F76B0-BFB8-6417-713D-BEC933F13EC6}"/>
              </a:ext>
            </a:extLst>
          </p:cNvPr>
          <p:cNvSpPr/>
          <p:nvPr/>
        </p:nvSpPr>
        <p:spPr>
          <a:xfrm>
            <a:off x="9846313" y="3997099"/>
            <a:ext cx="355755" cy="29693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1823179-CA37-3893-0E2D-041CADD35D80}"/>
              </a:ext>
            </a:extLst>
          </p:cNvPr>
          <p:cNvSpPr/>
          <p:nvPr/>
        </p:nvSpPr>
        <p:spPr>
          <a:xfrm>
            <a:off x="10212704" y="4024299"/>
            <a:ext cx="225350" cy="24253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6</a:t>
            </a:r>
          </a:p>
        </p:txBody>
      </p:sp>
      <p:graphicFrame>
        <p:nvGraphicFramePr>
          <p:cNvPr id="33" name="Tabelle 13">
            <a:extLst>
              <a:ext uri="{FF2B5EF4-FFF2-40B4-BE49-F238E27FC236}">
                <a16:creationId xmlns:a16="http://schemas.microsoft.com/office/drawing/2014/main" id="{AA3476C8-D610-4DAB-5221-60677AB70E4D}"/>
              </a:ext>
            </a:extLst>
          </p:cNvPr>
          <p:cNvGraphicFramePr>
            <a:graphicFrameLocks noGrp="1"/>
          </p:cNvGraphicFramePr>
          <p:nvPr/>
        </p:nvGraphicFramePr>
        <p:xfrm>
          <a:off x="638942" y="1299675"/>
          <a:ext cx="5280588" cy="1178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322">
                  <a:extLst>
                    <a:ext uri="{9D8B030D-6E8A-4147-A177-3AD203B41FA5}">
                      <a16:colId xmlns:a16="http://schemas.microsoft.com/office/drawing/2014/main" val="566405503"/>
                    </a:ext>
                  </a:extLst>
                </a:gridCol>
                <a:gridCol w="3660266">
                  <a:extLst>
                    <a:ext uri="{9D8B030D-6E8A-4147-A177-3AD203B41FA5}">
                      <a16:colId xmlns:a16="http://schemas.microsoft.com/office/drawing/2014/main" val="3033057901"/>
                    </a:ext>
                  </a:extLst>
                </a:gridCol>
              </a:tblGrid>
              <a:tr h="281156">
                <a:tc>
                  <a:txBody>
                    <a:bodyPr/>
                    <a:lstStyle/>
                    <a:p>
                      <a:r>
                        <a:rPr lang="de-DE" sz="1200" dirty="0"/>
                        <a:t>Verschleißteile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Lebensdauer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442782"/>
                  </a:ext>
                </a:extLst>
              </a:tr>
              <a:tr h="29901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Führungswagen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Nach </a:t>
                      </a:r>
                      <a:r>
                        <a:rPr lang="de-DE" sz="1200" dirty="0" err="1"/>
                        <a:t>Lebensdauerberechung</a:t>
                      </a:r>
                      <a:r>
                        <a:rPr lang="de-DE" sz="1200" dirty="0"/>
                        <a:t> bzw. 20.000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697203"/>
                  </a:ext>
                </a:extLst>
              </a:tr>
              <a:tr h="29901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Führungsschienen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Nach </a:t>
                      </a:r>
                      <a:r>
                        <a:rPr lang="de-DE" sz="1200" dirty="0" err="1"/>
                        <a:t>Lebensdauerberechung</a:t>
                      </a:r>
                      <a:r>
                        <a:rPr lang="de-DE" sz="1200" dirty="0"/>
                        <a:t> bzw. 20.000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413003"/>
                  </a:ext>
                </a:extLst>
              </a:tr>
              <a:tr h="29901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Haltebremse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5 Mio. Zyklen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775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341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 6">
            <a:extLst>
              <a:ext uri="{FF2B5EF4-FFF2-40B4-BE49-F238E27FC236}">
                <a16:creationId xmlns:a16="http://schemas.microsoft.com/office/drawing/2014/main" id="{F32B66DD-D6F4-1796-01DF-D4A8B6317F56}"/>
              </a:ext>
            </a:extLst>
          </p:cNvPr>
          <p:cNvSpPr/>
          <p:nvPr/>
        </p:nvSpPr>
        <p:spPr>
          <a:xfrm>
            <a:off x="-1776990" y="1940915"/>
            <a:ext cx="14548110" cy="4332886"/>
          </a:xfrm>
          <a:custGeom>
            <a:avLst/>
            <a:gdLst>
              <a:gd name="connsiteX0" fmla="*/ 5562746 w 12190552"/>
              <a:gd name="connsiteY0" fmla="*/ 3630732 h 3630731"/>
              <a:gd name="connsiteX1" fmla="*/ 0 w 12190552"/>
              <a:gd name="connsiteY1" fmla="*/ 3630732 h 3630731"/>
              <a:gd name="connsiteX2" fmla="*/ 0 w 12190552"/>
              <a:gd name="connsiteY2" fmla="*/ 2211407 h 3630731"/>
              <a:gd name="connsiteX3" fmla="*/ 5208241 w 12190552"/>
              <a:gd name="connsiteY3" fmla="*/ 2211407 h 3630731"/>
              <a:gd name="connsiteX4" fmla="*/ 9359028 w 12190552"/>
              <a:gd name="connsiteY4" fmla="*/ 0 h 3630731"/>
              <a:gd name="connsiteX5" fmla="*/ 12190552 w 12190552"/>
              <a:gd name="connsiteY5" fmla="*/ 0 h 3630731"/>
              <a:gd name="connsiteX6" fmla="*/ 12190552 w 12190552"/>
              <a:gd name="connsiteY6" fmla="*/ 1419325 h 3630731"/>
              <a:gd name="connsiteX7" fmla="*/ 9713490 w 12190552"/>
              <a:gd name="connsiteY7" fmla="*/ 1419325 h 363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0552" h="3630731">
                <a:moveTo>
                  <a:pt x="5562746" y="3630732"/>
                </a:moveTo>
                <a:lnTo>
                  <a:pt x="0" y="3630732"/>
                </a:lnTo>
                <a:lnTo>
                  <a:pt x="0" y="2211407"/>
                </a:lnTo>
                <a:lnTo>
                  <a:pt x="5208241" y="2211407"/>
                </a:lnTo>
                <a:lnTo>
                  <a:pt x="9359028" y="0"/>
                </a:lnTo>
                <a:lnTo>
                  <a:pt x="12190552" y="0"/>
                </a:lnTo>
                <a:lnTo>
                  <a:pt x="12190552" y="1419325"/>
                </a:lnTo>
                <a:lnTo>
                  <a:pt x="9713490" y="1419325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B59122-F0D2-3DF0-C68F-19567F6B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Preisgestaltung SLD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3B27D-8962-7460-E639-650453431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631207"/>
            <a:ext cx="4653850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>
                <a:solidFill>
                  <a:schemeClr val="bg2"/>
                </a:solidFill>
              </a:rPr>
              <a:t>Julian Kümmerling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6D8C87-6B81-F830-758A-047274917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FDE898E1-F506-9614-BBF5-D9176F268AE7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41278643-ACFF-7B56-D796-E513E14C0ACD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1F5CB54-3DA8-DCD9-33A8-66726413D83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A935F864-9389-D477-E90D-E85E5358B177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30CF436A-32D5-0754-C5AA-04CFAFD7BFA6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72DCCFF-76AD-410D-DCB6-7176DFCE294B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FA4AADC2-B332-75B3-C8EB-BB00CE8DEEF0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1640B04-8FE6-9C43-DAC7-8B9E2F6503B5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F40AC26B-8AF8-AF92-CFC3-E6A956B4A7D3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ACFACCE2-FE07-C61B-ADC8-44BAC9D0947B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C3D9910-3CA0-20C2-A815-FA27746DA94E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FB29795-EB5F-2F17-32BB-74CB5BD10E19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52D38E2-96AC-8DC9-8C00-690C53469C6B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15EA2298-E788-F807-F3CD-D5DB6860229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040B6A5-C1FD-9EE2-EA25-7476055E61A3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8B83CA6-3D31-6742-946C-E2CAB99B4026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D9517-B32A-0964-AFB4-E4D8C8E9306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3B5D546-3A3E-F961-C03E-3BCF96F2081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CC79D9F-A906-3BB3-E5E4-E426AAB9B6A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E924B88-5CDA-0EAB-EDE4-4D418BAB301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3812E2F-E3DC-B98C-547D-770EAF7F8C87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78F564FD-62AA-6849-1275-4A57EE1ACFC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64716563-F962-CCC8-7352-C3C162FDFD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798" y="2776487"/>
            <a:ext cx="6485734" cy="20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86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1E719A-E88A-4473-8B70-74675338A0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738BE3E-0483-498E-9C71-A480DF84B116}"/>
              </a:ext>
            </a:extLst>
          </p:cNvPr>
          <p:cNvSpPr txBox="1"/>
          <p:nvPr/>
        </p:nvSpPr>
        <p:spPr>
          <a:xfrm>
            <a:off x="4938235" y="1986600"/>
            <a:ext cx="6165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⌀ 32% Rabatt an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Intecs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⌀ 15% Rabatt durch Außendienst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458012-72C4-9578-7D00-4D0B53A2E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532" y="1908011"/>
            <a:ext cx="1893950" cy="89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95C1C4D-C7E4-4605-0EA5-34CFDEC9C041}"/>
              </a:ext>
            </a:extLst>
          </p:cNvPr>
          <p:cNvSpPr txBox="1"/>
          <p:nvPr/>
        </p:nvSpPr>
        <p:spPr>
          <a:xfrm>
            <a:off x="671527" y="1723345"/>
            <a:ext cx="956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LDN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C5F0D3E-61CC-6839-C296-12FFF737D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673" y="3186929"/>
            <a:ext cx="1893950" cy="8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ACB85199-2ECE-DD97-819B-C895CFA68A3F}"/>
              </a:ext>
            </a:extLst>
          </p:cNvPr>
          <p:cNvSpPr txBox="1"/>
          <p:nvPr/>
        </p:nvSpPr>
        <p:spPr>
          <a:xfrm>
            <a:off x="719668" y="2994636"/>
            <a:ext cx="956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LDM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BB4A1E71-1CEE-26D2-FAD3-DE291212A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347" y="4442966"/>
            <a:ext cx="1816330" cy="89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9A9D176A-E734-B9D3-F046-6A300B696DF4}"/>
              </a:ext>
            </a:extLst>
          </p:cNvPr>
          <p:cNvSpPr txBox="1"/>
          <p:nvPr/>
        </p:nvSpPr>
        <p:spPr>
          <a:xfrm>
            <a:off x="745532" y="4258300"/>
            <a:ext cx="956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LDT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67F75D69-FF42-8C60-AFC9-10B9E3516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347" y="5678317"/>
            <a:ext cx="2238308" cy="89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460FBAF2-ADBF-852C-D847-A74E038ACB08}"/>
              </a:ext>
            </a:extLst>
          </p:cNvPr>
          <p:cNvSpPr txBox="1"/>
          <p:nvPr/>
        </p:nvSpPr>
        <p:spPr>
          <a:xfrm>
            <a:off x="784342" y="5425011"/>
            <a:ext cx="956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LDL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4694F20-BF1C-C036-F819-7002E774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8941" y="4804968"/>
            <a:ext cx="756575" cy="178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Textfeld 2047">
            <a:extLst>
              <a:ext uri="{FF2B5EF4-FFF2-40B4-BE49-F238E27FC236}">
                <a16:creationId xmlns:a16="http://schemas.microsoft.com/office/drawing/2014/main" id="{D59FD5E2-D1FE-B2C9-B069-C31581E0B2D6}"/>
              </a:ext>
            </a:extLst>
          </p:cNvPr>
          <p:cNvSpPr txBox="1"/>
          <p:nvPr/>
        </p:nvSpPr>
        <p:spPr>
          <a:xfrm>
            <a:off x="3328303" y="4546917"/>
            <a:ext cx="956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LDK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0923B55-0D8F-4C1E-4125-719866069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Preisstruktur LDx</a:t>
            </a:r>
            <a:endParaRPr lang="en-US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FA89C300-18FA-463F-A344-9A36EB92BF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Preisgestaltung SLD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2B03C64-BFE0-9545-C1BB-9A81DAC4A3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3653" y="3289373"/>
            <a:ext cx="6830883" cy="2591404"/>
          </a:xfrm>
        </p:spPr>
        <p:txBody>
          <a:bodyPr/>
          <a:lstStyle/>
          <a:p>
            <a:pPr marL="265113" indent="-265113">
              <a:spcBef>
                <a:spcPts val="1800"/>
              </a:spcBef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de-DE" sz="2000" dirty="0"/>
              <a:t>Preis im Vergleich zur Leistung aktuell zu hoch angesetzt</a:t>
            </a:r>
          </a:p>
          <a:p>
            <a:pPr marL="265113" indent="-265113">
              <a:spcBef>
                <a:spcPts val="1800"/>
              </a:spcBef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de-DE" sz="2000" dirty="0"/>
              <a:t>Wettbewerb günstiger bei mehr Leistung (HIWIN)</a:t>
            </a:r>
          </a:p>
          <a:p>
            <a:pPr marL="265113" indent="-265113">
              <a:spcBef>
                <a:spcPts val="1800"/>
              </a:spcBef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de-DE" sz="2000" dirty="0" err="1"/>
              <a:t>Intecs</a:t>
            </a:r>
            <a:r>
              <a:rPr lang="de-DE" sz="2000" dirty="0"/>
              <a:t> setzen ihre Listenpreise aufgrund des geringen Rabattes deutlich höher an als Deutschland 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265113" indent="-265113"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endParaRPr lang="de-DE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6422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847251-10BC-423D-AD48-8D5221E92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8227" y="6375236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4677624-92D2-4E2C-9A41-93E795A215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317648"/>
            <a:ext cx="11121854" cy="3426204"/>
          </a:xfrm>
        </p:spPr>
        <p:txBody>
          <a:bodyPr/>
          <a:lstStyle/>
          <a:p>
            <a:pPr marL="0" indent="0">
              <a:buNone/>
            </a:pPr>
            <a:r>
              <a:rPr lang="de-DE" sz="1800" b="1" dirty="0"/>
              <a:t>Ziel war leicht oberhalb von HIWIN zu liegen und unter unserem Bestandsportfolio bleiben. Warum?</a:t>
            </a:r>
          </a:p>
          <a:p>
            <a:pPr>
              <a:lnSpc>
                <a:spcPct val="150000"/>
              </a:lnSpc>
            </a:pPr>
            <a:r>
              <a:rPr lang="de-DE" sz="1800" dirty="0"/>
              <a:t>Die Erfahrung zeigt, dass unser Bestandsportfolio zu teuer ist</a:t>
            </a:r>
          </a:p>
          <a:p>
            <a:pPr>
              <a:lnSpc>
                <a:spcPct val="150000"/>
              </a:lnSpc>
            </a:pPr>
            <a:r>
              <a:rPr lang="de-DE" sz="1800" dirty="0"/>
              <a:t>Wir bieten mit der SLD Achse eine gute Gesamtperformance am Markt </a:t>
            </a:r>
          </a:p>
          <a:p>
            <a:pPr lvl="1">
              <a:lnSpc>
                <a:spcPct val="150000"/>
              </a:lnSpc>
            </a:pPr>
            <a:r>
              <a:rPr lang="de-DE" sz="1400" dirty="0"/>
              <a:t>Wir verkaufen uns nicht unter Wert und positionieren uns bewusst etwas höher als HIWIN (~6%)</a:t>
            </a:r>
          </a:p>
          <a:p>
            <a:pPr lvl="1">
              <a:lnSpc>
                <a:spcPct val="150000"/>
              </a:lnSpc>
            </a:pPr>
            <a:r>
              <a:rPr lang="de-DE" sz="1400" dirty="0"/>
              <a:t>Gleichzeitig haben wir aber einen größeren Rabattspielraum (HIWIN 15%-20%) und können projektindividuell Kampfpreise gegen HIWIN machen.</a:t>
            </a:r>
          </a:p>
          <a:p>
            <a:pPr>
              <a:lnSpc>
                <a:spcPct val="150000"/>
              </a:lnSpc>
            </a:pPr>
            <a:r>
              <a:rPr lang="de-DE" sz="1800" dirty="0"/>
              <a:t>Die folgenden Schaubilder zum Listenpreisvergleich sind auf Basis </a:t>
            </a:r>
            <a:r>
              <a:rPr lang="de-DE" sz="1800" dirty="0">
                <a:highlight>
                  <a:srgbClr val="FFFF00"/>
                </a:highlight>
              </a:rPr>
              <a:t>1000mm Hub</a:t>
            </a:r>
          </a:p>
          <a:p>
            <a:pPr lvl="2"/>
            <a:endParaRPr lang="de-DE" dirty="0"/>
          </a:p>
          <a:p>
            <a:pPr marL="715963" lvl="2" indent="0">
              <a:buNone/>
            </a:pPr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32AED51-F75E-62C1-F80E-D1ACCEB1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Positionierung</a:t>
            </a:r>
            <a:endParaRPr lang="en-US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F510881C-2CCF-E013-D9AB-4D6BD65EC9FD}"/>
              </a:ext>
            </a:extLst>
          </p:cNvPr>
          <p:cNvSpPr txBox="1">
            <a:spLocks/>
          </p:cNvSpPr>
          <p:nvPr/>
        </p:nvSpPr>
        <p:spPr>
          <a:xfrm>
            <a:off x="658814" y="271887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Preisgestaltung SLD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28EF578-D8CA-741D-6339-FE749AEB0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9669" y="5511860"/>
            <a:ext cx="1893950" cy="8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2D9D53D-94F1-C09A-2422-9DA96C6046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605" y="5581099"/>
            <a:ext cx="2822656" cy="91342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B1CA17E-14C9-3434-08A8-9D9508224B1E}"/>
              </a:ext>
            </a:extLst>
          </p:cNvPr>
          <p:cNvSpPr txBox="1"/>
          <p:nvPr/>
        </p:nvSpPr>
        <p:spPr>
          <a:xfrm>
            <a:off x="5041855" y="5765726"/>
            <a:ext cx="147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~20%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1063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69BB1-796E-4C6B-B3D2-F74BC631C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Eingruppierung gegenüber Wettbewerb</a:t>
            </a:r>
            <a:br>
              <a:rPr lang="de-DE" dirty="0"/>
            </a:br>
            <a:br>
              <a:rPr lang="de-DE" dirty="0"/>
            </a:br>
            <a:r>
              <a:rPr lang="de-DE" dirty="0"/>
              <a:t>SLD 1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DAA9340-C069-43DF-A271-349CA02ECA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126F31-13FC-6093-531B-15F7BB07F9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133" y="2379591"/>
            <a:ext cx="6485734" cy="20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70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Lineardirektachsen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2830" y="1875453"/>
            <a:ext cx="2541586" cy="4522641"/>
          </a:xfrm>
          <a:solidFill>
            <a:srgbClr val="002060"/>
          </a:solidFill>
          <a:ln>
            <a:solidFill>
              <a:srgbClr val="002060"/>
            </a:solidFill>
          </a:ln>
        </p:spPr>
        <p:txBody>
          <a:bodyPr/>
          <a:lstStyle/>
          <a:p>
            <a:pPr marL="0" indent="0" algn="ctr">
              <a:buNone/>
            </a:pPr>
            <a:endParaRPr lang="de-DE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de-DE" b="1" dirty="0">
                <a:solidFill>
                  <a:schemeClr val="bg1"/>
                </a:solidFill>
              </a:rPr>
              <a:t>Standardachsen</a:t>
            </a:r>
            <a:endParaRPr lang="de-DE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de-DE" sz="1800" dirty="0">
              <a:solidFill>
                <a:schemeClr val="bg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15955BE-E5DC-4663-9772-A2504501E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62" b="92877" l="3490" r="96913">
                        <a14:foregroundMark x1="22282" y1="45299" x2="27248" y2="43590"/>
                        <a14:foregroundMark x1="7517" y1="47578" x2="8456" y2="60114"/>
                        <a14:foregroundMark x1="3490" y1="49003" x2="4698" y2="70085"/>
                        <a14:foregroundMark x1="90067" y1="31054" x2="91946" y2="16239"/>
                        <a14:foregroundMark x1="94899" y1="47863" x2="94899" y2="30484"/>
                        <a14:foregroundMark x1="95034" y1="9972" x2="96913" y2="13105"/>
                        <a14:foregroundMark x1="46040" y1="43875" x2="44698" y2="41880"/>
                        <a14:foregroundMark x1="8725" y1="93162" x2="8725" y2="93162"/>
                        <a14:foregroundMark x1="63893" y1="8262" x2="62685" y2="8262"/>
                        <a14:foregroundMark x1="47248" y1="33048" x2="43624" y2="34758"/>
                        <a14:foregroundMark x1="52617" y1="11966" x2="52617" y2="11966"/>
                        <a14:foregroundMark x1="43490" y1="14530" x2="43490" y2="14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" y="3254469"/>
            <a:ext cx="2197020" cy="103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0836420-102A-4CE8-972C-976F19763FA9}"/>
              </a:ext>
            </a:extLst>
          </p:cNvPr>
          <p:cNvSpPr txBox="1">
            <a:spLocks/>
          </p:cNvSpPr>
          <p:nvPr/>
        </p:nvSpPr>
        <p:spPr>
          <a:xfrm>
            <a:off x="658813" y="2114550"/>
            <a:ext cx="11368346" cy="415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BC872956-CA96-4448-96D4-5569CE48093E}"/>
              </a:ext>
            </a:extLst>
          </p:cNvPr>
          <p:cNvSpPr txBox="1">
            <a:spLocks/>
          </p:cNvSpPr>
          <p:nvPr/>
        </p:nvSpPr>
        <p:spPr>
          <a:xfrm>
            <a:off x="3382300" y="1875453"/>
            <a:ext cx="2541586" cy="452264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0" tIns="0" rIns="0" bIns="0" rtlCol="0">
            <a:noAutofit/>
          </a:bodyPr>
          <a:lstStyle>
            <a:lvl1pPr indent="0" algn="ctr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Fago Pro" panose="02000506040000020004" pitchFamily="50" charset="0"/>
              </a:defRPr>
            </a:lvl1pPr>
            <a:lvl2pPr marL="636588" indent="-179388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>
                <a:solidFill>
                  <a:schemeClr val="tx2"/>
                </a:solidFill>
                <a:latin typeface="Fago Pro" panose="02000506040000020004" pitchFamily="50" charset="0"/>
              </a:defRPr>
            </a:lvl2pPr>
            <a:lvl3pPr marL="925513" indent="-20955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  <a:latin typeface="Fago Pro" panose="02000506040000020004" pitchFamily="50" charset="0"/>
              </a:defRPr>
            </a:lvl3pPr>
            <a:lvl4pPr marL="1250950" indent="-19685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ago Pro" panose="02000506040000020004" pitchFamily="50" charset="0"/>
              </a:defRPr>
            </a:lvl4pPr>
            <a:lvl5pPr marL="1497013" indent="-19685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>
                <a:solidFill>
                  <a:schemeClr val="tx2"/>
                </a:solidFill>
                <a:latin typeface="Fago Pro" panose="02000506040000020004" pitchFamily="50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Sonderachsen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CECC990-A5C6-41C6-B44F-31E7724CF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439" y="3103595"/>
            <a:ext cx="1680947" cy="133685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7A4E3D-1C4F-4297-9DA1-552010C72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704" y="4631387"/>
            <a:ext cx="1680947" cy="1610201"/>
          </a:xfrm>
          <a:prstGeom prst="rect">
            <a:avLst/>
          </a:prstGeom>
        </p:spPr>
      </p:pic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3FC4DF4F-2E70-469C-8BCC-ACC642318D1A}"/>
              </a:ext>
            </a:extLst>
          </p:cNvPr>
          <p:cNvSpPr txBox="1">
            <a:spLocks/>
          </p:cNvSpPr>
          <p:nvPr/>
        </p:nvSpPr>
        <p:spPr>
          <a:xfrm>
            <a:off x="6161770" y="1861712"/>
            <a:ext cx="2541586" cy="452264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  <a:lvl1pPr indent="0" algn="ctr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Fago Pro" panose="02000506040000020004" pitchFamily="50" charset="0"/>
              </a:defRPr>
            </a:lvl1pPr>
            <a:lvl2pPr marL="636588" indent="-179388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>
                <a:solidFill>
                  <a:schemeClr val="tx2"/>
                </a:solidFill>
                <a:latin typeface="Fago Pro" panose="02000506040000020004" pitchFamily="50" charset="0"/>
              </a:defRPr>
            </a:lvl2pPr>
            <a:lvl3pPr marL="925513" indent="-20955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  <a:latin typeface="Fago Pro" panose="02000506040000020004" pitchFamily="50" charset="0"/>
              </a:defRPr>
            </a:lvl3pPr>
            <a:lvl4pPr marL="1250950" indent="-19685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ago Pro" panose="02000506040000020004" pitchFamily="50" charset="0"/>
              </a:defRPr>
            </a:lvl4pPr>
            <a:lvl5pPr marL="1497013" indent="-19685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>
                <a:solidFill>
                  <a:schemeClr val="tx2"/>
                </a:solidFill>
                <a:latin typeface="Fago Pro" panose="02000506040000020004" pitchFamily="50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Achssysteme inkl. EOA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F71A91D-2CDA-4EC3-BEE6-A87867F0C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68" t="7969" r="21721" b="11210"/>
          <a:stretch/>
        </p:blipFill>
        <p:spPr bwMode="auto">
          <a:xfrm>
            <a:off x="6309235" y="3119889"/>
            <a:ext cx="2069188" cy="17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5C2A4F0-D96E-41B5-9576-60D386A45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57" b="89700" l="9128" r="90067">
                        <a14:foregroundMark x1="9128" y1="53004" x2="9396" y2="56438"/>
                        <a14:foregroundMark x1="90067" y1="42489" x2="90067" y2="44850"/>
                        <a14:foregroundMark x1="89396" y1="52361" x2="89396" y2="52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" t="14596" r="6297" b="13691"/>
          <a:stretch/>
        </p:blipFill>
        <p:spPr bwMode="auto">
          <a:xfrm>
            <a:off x="6096000" y="4834429"/>
            <a:ext cx="2541586" cy="124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8CECE34-18E0-44F1-B9F8-08404EF6EA2D}"/>
              </a:ext>
            </a:extLst>
          </p:cNvPr>
          <p:cNvSpPr txBox="1">
            <a:spLocks/>
          </p:cNvSpPr>
          <p:nvPr/>
        </p:nvSpPr>
        <p:spPr>
          <a:xfrm>
            <a:off x="8941240" y="1875453"/>
            <a:ext cx="2541586" cy="452264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  <a:lvl1pPr indent="0" algn="ctr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Fago Pro" panose="02000506040000020004" pitchFamily="50" charset="0"/>
              </a:defRPr>
            </a:lvl1pPr>
            <a:lvl2pPr marL="636588" indent="-179388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>
                <a:solidFill>
                  <a:schemeClr val="tx2"/>
                </a:solidFill>
                <a:latin typeface="Fago Pro" panose="02000506040000020004" pitchFamily="50" charset="0"/>
              </a:defRPr>
            </a:lvl2pPr>
            <a:lvl3pPr marL="925513" indent="-20955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  <a:latin typeface="Fago Pro" panose="02000506040000020004" pitchFamily="50" charset="0"/>
              </a:defRPr>
            </a:lvl3pPr>
            <a:lvl4pPr marL="1250950" indent="-19685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ago Pro" panose="02000506040000020004" pitchFamily="50" charset="0"/>
              </a:defRPr>
            </a:lvl4pPr>
            <a:lvl5pPr marL="1497013" indent="-19685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>
                <a:solidFill>
                  <a:schemeClr val="tx2"/>
                </a:solidFill>
                <a:latin typeface="Fago Pro" panose="02000506040000020004" pitchFamily="50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Spezialsysteme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36AFC22-663C-43E5-871D-A96783F593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7574" y="3157824"/>
            <a:ext cx="2236860" cy="2511564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433DA80E-CCAF-4EF5-8B0C-8D723B42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61" b="95286" l="4430" r="95168">
                        <a14:foregroundMark x1="8054" y1="45118" x2="8188" y2="68350"/>
                        <a14:foregroundMark x1="11409" y1="87205" x2="8456" y2="82828"/>
                        <a14:foregroundMark x1="5235" y1="41751" x2="6309" y2="56566"/>
                        <a14:foregroundMark x1="4698" y1="68687" x2="6309" y2="76431"/>
                        <a14:foregroundMark x1="4698" y1="35354" x2="4698" y2="35354"/>
                        <a14:foregroundMark x1="9128" y1="88552" x2="9128" y2="88552"/>
                        <a14:foregroundMark x1="19597" y1="90572" x2="37852" y2="85859"/>
                        <a14:foregroundMark x1="42685" y1="80808" x2="71141" y2="67677"/>
                        <a14:foregroundMark x1="71141" y1="67677" x2="77852" y2="67677"/>
                        <a14:foregroundMark x1="77852" y1="67677" x2="86711" y2="64646"/>
                        <a14:foregroundMark x1="89933" y1="21212" x2="95302" y2="37710"/>
                        <a14:foregroundMark x1="83087" y1="43434" x2="77718" y2="45455"/>
                        <a14:foregroundMark x1="77315" y1="21212" x2="74362" y2="14815"/>
                        <a14:foregroundMark x1="85906" y1="15488" x2="85369" y2="28283"/>
                        <a14:foregroundMark x1="95302" y1="43098" x2="95570" y2="52862"/>
                        <a14:foregroundMark x1="92081" y1="17845" x2="90336" y2="14141"/>
                        <a14:foregroundMark x1="88054" y1="12121" x2="86980" y2="8081"/>
                        <a14:foregroundMark x1="85772" y1="10438" x2="84027" y2="6397"/>
                        <a14:foregroundMark x1="89933" y1="65320" x2="94631" y2="60943"/>
                        <a14:foregroundMark x1="71812" y1="71044" x2="61477" y2="75084"/>
                        <a14:foregroundMark x1="18792" y1="93939" x2="25101" y2="91582"/>
                        <a14:foregroundMark x1="35302" y1="86532" x2="44698" y2="85185"/>
                        <a14:foregroundMark x1="44698" y1="85185" x2="44966" y2="85185"/>
                        <a14:foregroundMark x1="34765" y1="89226" x2="34765" y2="89226"/>
                        <a14:foregroundMark x1="29664" y1="90236" x2="29664" y2="90236"/>
                        <a14:foregroundMark x1="16510" y1="94613" x2="16510" y2="94613"/>
                        <a14:foregroundMark x1="4430" y1="32660" x2="4430" y2="32660"/>
                        <a14:foregroundMark x1="52886" y1="12795" x2="53960" y2="11448"/>
                        <a14:foregroundMark x1="61879" y1="8081" x2="62685" y2="8418"/>
                        <a14:foregroundMark x1="67383" y1="7744" x2="67383" y2="7744"/>
                        <a14:foregroundMark x1="65101" y1="8081" x2="65101" y2="8081"/>
                        <a14:foregroundMark x1="59597" y1="9428" x2="59597" y2="9428"/>
                        <a14:foregroundMark x1="52886" y1="81145" x2="52886" y2="81145"/>
                        <a14:foregroundMark x1="17584" y1="95286" x2="17584" y2="95286"/>
                        <a14:foregroundMark x1="26577" y1="16498" x2="26577" y2="16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" y="4816102"/>
            <a:ext cx="2348024" cy="93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3B4193-9811-1D0D-73B3-9C05FF481A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Produktschulung SLD</a:t>
            </a:r>
          </a:p>
        </p:txBody>
      </p:sp>
    </p:spTree>
    <p:extLst>
      <p:ext uri="{BB962C8B-B14F-4D97-AF65-F5344CB8AC3E}">
        <p14:creationId xmlns:p14="http://schemas.microsoft.com/office/powerpoint/2010/main" val="4754386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847251-10BC-423D-AD48-8D5221E92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8227" y="6375236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36AC344-62EB-4430-B4CF-2CFE917F30F6}"/>
              </a:ext>
            </a:extLst>
          </p:cNvPr>
          <p:cNvGrpSpPr/>
          <p:nvPr/>
        </p:nvGrpSpPr>
        <p:grpSpPr>
          <a:xfrm>
            <a:off x="330363" y="1922102"/>
            <a:ext cx="11308359" cy="2142607"/>
            <a:chOff x="568905" y="3231009"/>
            <a:chExt cx="11308359" cy="2142607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3539FD9-51DA-4672-97B1-9D8875E3A9A8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12D0AA4-EDBC-49ED-B5D5-8416D5D348CF}"/>
                </a:ext>
              </a:extLst>
            </p:cNvPr>
            <p:cNvSpPr txBox="1"/>
            <p:nvPr/>
          </p:nvSpPr>
          <p:spPr>
            <a:xfrm>
              <a:off x="3884902" y="4542619"/>
              <a:ext cx="223809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4.100€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165N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11	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F56748D-357B-4429-BEED-EB69F8913C59}"/>
                </a:ext>
              </a:extLst>
            </p:cNvPr>
            <p:cNvSpPr txBox="1"/>
            <p:nvPr/>
          </p:nvSpPr>
          <p:spPr>
            <a:xfrm>
              <a:off x="6334541" y="3231009"/>
              <a:ext cx="151598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LDN-ES-100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120N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4.150€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92BA4BD0-2475-75C2-6D92-079FE61B34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756" y="2678834"/>
            <a:ext cx="1760794" cy="56980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475168D-E8D8-CCD2-C7E0-A1F042D1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3069" y="2677708"/>
            <a:ext cx="1374507" cy="64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D3DFA75E-3BFB-9BC6-D692-058CC5355BC9}"/>
              </a:ext>
            </a:extLst>
          </p:cNvPr>
          <p:cNvSpPr txBox="1"/>
          <p:nvPr/>
        </p:nvSpPr>
        <p:spPr>
          <a:xfrm>
            <a:off x="553278" y="1694235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Inkrementell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62BAEA4F-B173-9AF0-FDAA-E5B097E03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71" b="95623" l="4027" r="95034">
                        <a14:foregroundMark x1="84966" y1="45455" x2="88725" y2="29293"/>
                        <a14:foregroundMark x1="84564" y1="19529" x2="94899" y2="35017"/>
                        <a14:foregroundMark x1="6309" y1="38721" x2="8993" y2="69360"/>
                        <a14:foregroundMark x1="5906" y1="42761" x2="5906" y2="60943"/>
                        <a14:foregroundMark x1="22685" y1="90572" x2="38389" y2="85859"/>
                        <a14:foregroundMark x1="54797" y1="84157" x2="55056" y2="84126"/>
                        <a14:foregroundMark x1="40671" y1="85859" x2="50392" y2="84688"/>
                        <a14:foregroundMark x1="59732" y1="78114" x2="75436" y2="65657"/>
                        <a14:foregroundMark x1="80403" y1="67677" x2="89128" y2="67677"/>
                        <a14:foregroundMark x1="51544" y1="9764" x2="55436" y2="10438"/>
                        <a14:foregroundMark x1="67383" y1="9764" x2="72483" y2="14815"/>
                        <a14:foregroundMark x1="80268" y1="45791" x2="72752" y2="46128"/>
                        <a14:foregroundMark x1="95034" y1="43098" x2="95034" y2="52862"/>
                        <a14:foregroundMark x1="32617" y1="89226" x2="23087" y2="93266"/>
                        <a14:foregroundMark x1="9262" y1="84512" x2="9262" y2="84512"/>
                        <a14:foregroundMark x1="4295" y1="64310" x2="7248" y2="75421"/>
                        <a14:foregroundMark x1="5369" y1="38047" x2="5235" y2="34680"/>
                        <a14:foregroundMark x1="4966" y1="32997" x2="4966" y2="32997"/>
                        <a14:foregroundMark x1="9933" y1="89562" x2="9933" y2="89562"/>
                        <a14:foregroundMark x1="90872" y1="16162" x2="91812" y2="19865"/>
                        <a14:foregroundMark x1="65101" y1="7744" x2="63221" y2="8418"/>
                        <a14:foregroundMark x1="61477" y1="9091" x2="60268" y2="9764"/>
                        <a14:foregroundMark x1="59060" y1="9428" x2="59060" y2="9428"/>
                        <a14:foregroundMark x1="26577" y1="17172" x2="26577" y2="17172"/>
                        <a14:foregroundMark x1="6443" y1="80135" x2="6443" y2="80135"/>
                        <a14:foregroundMark x1="20537" y1="94613" x2="20537" y2="94613"/>
                        <a14:foregroundMark x1="18389" y1="95623" x2="18389" y2="95623"/>
                        <a14:foregroundMark x1="15973" y1="95623" x2="15973" y2="95623"/>
                        <a14:foregroundMark x1="87248" y1="10438" x2="87248" y2="10438"/>
                        <a14:foregroundMark x1="93020" y1="19192" x2="93020" y2="19192"/>
                        <a14:foregroundMark x1="88322" y1="13468" x2="88322" y2="13468"/>
                        <a14:foregroundMark x1="85101" y1="9428" x2="85101" y2="9428"/>
                        <a14:foregroundMark x1="88725" y1="11785" x2="88725" y2="11785"/>
                        <a14:foregroundMark x1="86309" y1="9764" x2="86309" y2="9764"/>
                        <a14:foregroundMark x1="84832" y1="9428" x2="84832" y2="9428"/>
                        <a14:foregroundMark x1="84564" y1="7744" x2="84564" y2="7744"/>
                        <a14:foregroundMark x1="83624" y1="7407" x2="83624" y2="7407"/>
                        <a14:foregroundMark x1="4564" y1="32997" x2="4564" y2="32997"/>
                        <a14:foregroundMark x1="4698" y1="31650" x2="4698" y2="31650"/>
                        <a14:backgroundMark x1="56510" y1="83838" x2="55168" y2="84512"/>
                        <a14:backgroundMark x1="56779" y1="84512" x2="56779" y2="84512"/>
                        <a14:backgroundMark x1="57315" y1="83165" x2="57315" y2="83165"/>
                        <a14:backgroundMark x1="57315" y1="83838" x2="57315" y2="83838"/>
                        <a14:backgroundMark x1="54899" y1="84512" x2="54899" y2="84512"/>
                        <a14:backgroundMark x1="53691" y1="84512" x2="53691" y2="84512"/>
                        <a14:backgroundMark x1="53020" y1="84512" x2="53020" y2="84512"/>
                        <a14:backgroundMark x1="54631" y1="84175" x2="54631" y2="84175"/>
                        <a14:backgroundMark x1="54899" y1="83165" x2="54899" y2="83165"/>
                        <a14:backgroundMark x1="54228" y1="83502" x2="54228" y2="83502"/>
                        <a14:backgroundMark x1="54899" y1="84512" x2="52752" y2="85522"/>
                        <a14:backgroundMark x1="52617" y1="85522" x2="50604" y2="85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73663" y="2582998"/>
            <a:ext cx="1770796" cy="70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D86EDEB8-30E0-F923-618A-B32AFF5436F4}"/>
              </a:ext>
            </a:extLst>
          </p:cNvPr>
          <p:cNvSpPr txBox="1"/>
          <p:nvPr/>
        </p:nvSpPr>
        <p:spPr>
          <a:xfrm>
            <a:off x="9608616" y="3233712"/>
            <a:ext cx="24156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4.800€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105N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LDL-US-0100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E8E307F-A5B2-0823-F73F-AC5BA7995F8B}"/>
              </a:ext>
            </a:extLst>
          </p:cNvPr>
          <p:cNvGrpSpPr/>
          <p:nvPr/>
        </p:nvGrpSpPr>
        <p:grpSpPr>
          <a:xfrm>
            <a:off x="441820" y="4566200"/>
            <a:ext cx="11308359" cy="1946534"/>
            <a:chOff x="568905" y="3462523"/>
            <a:chExt cx="11308359" cy="1946534"/>
          </a:xfrm>
        </p:grpSpPr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303A4752-C3B9-7B50-0CDB-B45F69AEBBFD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BEB42A6-DFCC-927A-515F-F8B33E6F3693}"/>
                </a:ext>
              </a:extLst>
            </p:cNvPr>
            <p:cNvSpPr txBox="1"/>
            <p:nvPr/>
          </p:nvSpPr>
          <p:spPr>
            <a:xfrm>
              <a:off x="6111627" y="4578060"/>
              <a:ext cx="23181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5.000€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165N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11	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38B134F-2BCC-B1F5-6EE5-D640308C4DC8}"/>
                </a:ext>
              </a:extLst>
            </p:cNvPr>
            <p:cNvSpPr txBox="1"/>
            <p:nvPr/>
          </p:nvSpPr>
          <p:spPr>
            <a:xfrm>
              <a:off x="2920520" y="3462523"/>
              <a:ext cx="15159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LDN-ES-100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120N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4.800€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7FCF364B-AD60-B065-F294-2FF100CB12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5137510"/>
            <a:ext cx="1760794" cy="569802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68CA3D1-482E-6D25-E80F-B319A2C25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31032" y="5217587"/>
            <a:ext cx="1374507" cy="64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466FC1FA-3745-797B-B874-FB37937A6D30}"/>
              </a:ext>
            </a:extLst>
          </p:cNvPr>
          <p:cNvSpPr txBox="1"/>
          <p:nvPr/>
        </p:nvSpPr>
        <p:spPr>
          <a:xfrm>
            <a:off x="658814" y="4259598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Absolut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99EFDD81-3129-1185-C481-92F7154F5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71" b="95623" l="4027" r="95034">
                        <a14:foregroundMark x1="84966" y1="45455" x2="88725" y2="29293"/>
                        <a14:foregroundMark x1="84564" y1="19529" x2="94899" y2="35017"/>
                        <a14:foregroundMark x1="6309" y1="38721" x2="8993" y2="69360"/>
                        <a14:foregroundMark x1="5906" y1="42761" x2="5906" y2="60943"/>
                        <a14:foregroundMark x1="22685" y1="90572" x2="38389" y2="85859"/>
                        <a14:foregroundMark x1="54797" y1="84157" x2="55056" y2="84126"/>
                        <a14:foregroundMark x1="40671" y1="85859" x2="50392" y2="84688"/>
                        <a14:foregroundMark x1="59732" y1="78114" x2="75436" y2="65657"/>
                        <a14:foregroundMark x1="80403" y1="67677" x2="89128" y2="67677"/>
                        <a14:foregroundMark x1="51544" y1="9764" x2="55436" y2="10438"/>
                        <a14:foregroundMark x1="67383" y1="9764" x2="72483" y2="14815"/>
                        <a14:foregroundMark x1="80268" y1="45791" x2="72752" y2="46128"/>
                        <a14:foregroundMark x1="95034" y1="43098" x2="95034" y2="52862"/>
                        <a14:foregroundMark x1="32617" y1="89226" x2="23087" y2="93266"/>
                        <a14:foregroundMark x1="9262" y1="84512" x2="9262" y2="84512"/>
                        <a14:foregroundMark x1="4295" y1="64310" x2="7248" y2="75421"/>
                        <a14:foregroundMark x1="5369" y1="38047" x2="5235" y2="34680"/>
                        <a14:foregroundMark x1="4966" y1="32997" x2="4966" y2="32997"/>
                        <a14:foregroundMark x1="9933" y1="89562" x2="9933" y2="89562"/>
                        <a14:foregroundMark x1="90872" y1="16162" x2="91812" y2="19865"/>
                        <a14:foregroundMark x1="65101" y1="7744" x2="63221" y2="8418"/>
                        <a14:foregroundMark x1="61477" y1="9091" x2="60268" y2="9764"/>
                        <a14:foregroundMark x1="59060" y1="9428" x2="59060" y2="9428"/>
                        <a14:foregroundMark x1="26577" y1="17172" x2="26577" y2="17172"/>
                        <a14:foregroundMark x1="6443" y1="80135" x2="6443" y2="80135"/>
                        <a14:foregroundMark x1="20537" y1="94613" x2="20537" y2="94613"/>
                        <a14:foregroundMark x1="18389" y1="95623" x2="18389" y2="95623"/>
                        <a14:foregroundMark x1="15973" y1="95623" x2="15973" y2="95623"/>
                        <a14:foregroundMark x1="87248" y1="10438" x2="87248" y2="10438"/>
                        <a14:foregroundMark x1="93020" y1="19192" x2="93020" y2="19192"/>
                        <a14:foregroundMark x1="88322" y1="13468" x2="88322" y2="13468"/>
                        <a14:foregroundMark x1="85101" y1="9428" x2="85101" y2="9428"/>
                        <a14:foregroundMark x1="88725" y1="11785" x2="88725" y2="11785"/>
                        <a14:foregroundMark x1="86309" y1="9764" x2="86309" y2="9764"/>
                        <a14:foregroundMark x1="84832" y1="9428" x2="84832" y2="9428"/>
                        <a14:foregroundMark x1="84564" y1="7744" x2="84564" y2="7744"/>
                        <a14:foregroundMark x1="83624" y1="7407" x2="83624" y2="7407"/>
                        <a14:foregroundMark x1="4564" y1="32997" x2="4564" y2="32997"/>
                        <a14:foregroundMark x1="4698" y1="31650" x2="4698" y2="31650"/>
                        <a14:backgroundMark x1="56510" y1="83838" x2="55168" y2="84512"/>
                        <a14:backgroundMark x1="56779" y1="84512" x2="56779" y2="84512"/>
                        <a14:backgroundMark x1="57315" y1="83165" x2="57315" y2="83165"/>
                        <a14:backgroundMark x1="57315" y1="83838" x2="57315" y2="83838"/>
                        <a14:backgroundMark x1="54899" y1="84512" x2="54899" y2="84512"/>
                        <a14:backgroundMark x1="53691" y1="84512" x2="53691" y2="84512"/>
                        <a14:backgroundMark x1="53020" y1="84512" x2="53020" y2="84512"/>
                        <a14:backgroundMark x1="54631" y1="84175" x2="54631" y2="84175"/>
                        <a14:backgroundMark x1="54899" y1="83165" x2="54899" y2="83165"/>
                        <a14:backgroundMark x1="54228" y1="83502" x2="54228" y2="83502"/>
                        <a14:backgroundMark x1="54899" y1="84512" x2="52752" y2="85522"/>
                        <a14:backgroundMark x1="52617" y1="85522" x2="50604" y2="85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5630" y="5047539"/>
            <a:ext cx="1770796" cy="70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F7C7E00C-1721-BA84-A918-DDDACE27913B}"/>
              </a:ext>
            </a:extLst>
          </p:cNvPr>
          <p:cNvSpPr txBox="1"/>
          <p:nvPr/>
        </p:nvSpPr>
        <p:spPr>
          <a:xfrm>
            <a:off x="9623049" y="5681738"/>
            <a:ext cx="24156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5.400€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105N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LDL-US-0100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B0094EF-1591-632A-0BC5-B5A67D786124}"/>
              </a:ext>
            </a:extLst>
          </p:cNvPr>
          <p:cNvSpPr txBox="1"/>
          <p:nvPr/>
        </p:nvSpPr>
        <p:spPr>
          <a:xfrm>
            <a:off x="553277" y="1250689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1000mm Hub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34916D0-E79D-CA97-9F1A-EE7453F5B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SLD 11</a:t>
            </a:r>
            <a:endParaRPr lang="en-US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727A5B1-C1FD-CD06-8734-43921DCF8E6A}"/>
              </a:ext>
            </a:extLst>
          </p:cNvPr>
          <p:cNvSpPr txBox="1">
            <a:spLocks/>
          </p:cNvSpPr>
          <p:nvPr/>
        </p:nvSpPr>
        <p:spPr>
          <a:xfrm>
            <a:off x="658814" y="271887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Preisgestaltung SLD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6167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847251-10BC-423D-AD48-8D5221E92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8227" y="6375236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36AC344-62EB-4430-B4CF-2CFE917F30F6}"/>
              </a:ext>
            </a:extLst>
          </p:cNvPr>
          <p:cNvGrpSpPr/>
          <p:nvPr/>
        </p:nvGrpSpPr>
        <p:grpSpPr>
          <a:xfrm>
            <a:off x="376249" y="1857777"/>
            <a:ext cx="11308359" cy="2249365"/>
            <a:chOff x="568905" y="3218641"/>
            <a:chExt cx="11308359" cy="2249365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3539FD9-51DA-4672-97B1-9D8875E3A9A8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718BA60E-0F89-4F4D-B906-2A6BF694A8D9}"/>
                </a:ext>
              </a:extLst>
            </p:cNvPr>
            <p:cNvGrpSpPr/>
            <p:nvPr/>
          </p:nvGrpSpPr>
          <p:grpSpPr>
            <a:xfrm>
              <a:off x="972725" y="3518292"/>
              <a:ext cx="2415613" cy="1348251"/>
              <a:chOff x="-920871" y="3752186"/>
              <a:chExt cx="2415613" cy="1348251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4D475DF6-574E-4C58-B46F-6496602AD4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6759" l="2000" r="99667">
                            <a14:foregroundMark x1="50000" y1="14352" x2="59000" y2="8333"/>
                            <a14:foregroundMark x1="92333" y1="26389" x2="96333" y2="32870"/>
                            <a14:foregroundMark x1="23333" y1="81019" x2="34333" y2="75000"/>
                            <a14:foregroundMark x1="13333" y1="74074" x2="38667" y2="65741"/>
                            <a14:foregroundMark x1="12333" y1="78241" x2="6333" y2="80556"/>
                            <a14:foregroundMark x1="11000" y1="87500" x2="18333" y2="91667"/>
                            <a14:foregroundMark x1="20333" y1="97222" x2="15000" y2="97222"/>
                            <a14:foregroundMark x1="7333" y1="83796" x2="4333" y2="81019"/>
                            <a14:foregroundMark x1="37000" y1="50000" x2="40667" y2="53704"/>
                            <a14:foregroundMark x1="66333" y1="3704" x2="62667" y2="3704"/>
                            <a14:foregroundMark x1="99667" y1="28241" x2="99667" y2="28241"/>
                            <a14:foregroundMark x1="97000" y1="37500" x2="97000" y2="37500"/>
                            <a14:foregroundMark x1="91667" y1="41204" x2="91667" y2="41204"/>
                            <a14:foregroundMark x1="89333" y1="43056" x2="89333" y2="43056"/>
                            <a14:foregroundMark x1="86667" y1="45370" x2="86667" y2="45370"/>
                            <a14:foregroundMark x1="2000" y1="81481" x2="2000" y2="81481"/>
                            <a14:foregroundMark x1="23333" y1="96759" x2="23333" y2="96759"/>
                            <a14:foregroundMark x1="26000" y1="94907" x2="26000" y2="94907"/>
                            <a14:foregroundMark x1="29196" y1="92130" x2="36333" y2="85648"/>
                            <a14:foregroundMark x1="28177" y1="93056" x2="29196" y2="92130"/>
                            <a14:foregroundMark x1="27667" y1="93519" x2="28177" y2="93056"/>
                            <a14:foregroundMark x1="37000" y1="85648" x2="50333" y2="74074"/>
                            <a14:foregroundMark x1="50333" y1="74074" x2="50333" y2="73611"/>
                            <a14:foregroundMark x1="51333" y1="74537" x2="63667" y2="64352"/>
                            <a14:foregroundMark x1="64667" y1="63426" x2="86333" y2="46296"/>
                            <a14:backgroundMark x1="15000" y1="97222" x2="15000" y2="97222"/>
                            <a14:backgroundMark x1="28333" y1="93981" x2="28333" y2="93981"/>
                            <a14:backgroundMark x1="29000" y1="93056" x2="29000" y2="93056"/>
                            <a14:backgroundMark x1="30333" y1="92130" x2="30333" y2="92130"/>
                            <a14:backgroundMark x1="333" y1="80556" x2="333" y2="80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639774" y="4117517"/>
                <a:ext cx="1365169" cy="982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45280A9-E5AB-42FE-896D-82819FB796EE}"/>
                  </a:ext>
                </a:extLst>
              </p:cNvPr>
              <p:cNvSpPr txBox="1"/>
              <p:nvPr/>
            </p:nvSpPr>
            <p:spPr>
              <a:xfrm>
                <a:off x="-920871" y="3752186"/>
                <a:ext cx="24156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HIWIN HT150-LA12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205N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EE0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4.150€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12D0AA4-EDBC-49ED-B5D5-8416D5D348CF}"/>
                </a:ext>
              </a:extLst>
            </p:cNvPr>
            <p:cNvSpPr txBox="1"/>
            <p:nvPr/>
          </p:nvSpPr>
          <p:spPr>
            <a:xfrm>
              <a:off x="3667996" y="4637009"/>
              <a:ext cx="218400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4.500€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265N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12	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F56748D-357B-4429-BEED-EB69F8913C59}"/>
                </a:ext>
              </a:extLst>
            </p:cNvPr>
            <p:cNvSpPr txBox="1"/>
            <p:nvPr/>
          </p:nvSpPr>
          <p:spPr>
            <a:xfrm>
              <a:off x="6948680" y="3218641"/>
              <a:ext cx="15159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LDN-EL-200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205N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4.750€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92BA4BD0-2475-75C2-6D92-079FE61B34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502" y="2690697"/>
            <a:ext cx="1760794" cy="56980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475168D-E8D8-CCD2-C7E0-A1F042D1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6674" y="2633116"/>
            <a:ext cx="1374507" cy="64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D3DFA75E-3BFB-9BC6-D692-058CC5355BC9}"/>
              </a:ext>
            </a:extLst>
          </p:cNvPr>
          <p:cNvSpPr txBox="1"/>
          <p:nvPr/>
        </p:nvSpPr>
        <p:spPr>
          <a:xfrm>
            <a:off x="553278" y="1694235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Inkrementell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62BAEA4F-B173-9AF0-FDAA-E5B097E03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71" b="95623" l="4027" r="95034">
                        <a14:foregroundMark x1="84966" y1="45455" x2="88725" y2="29293"/>
                        <a14:foregroundMark x1="84564" y1="19529" x2="94899" y2="35017"/>
                        <a14:foregroundMark x1="6309" y1="38721" x2="8993" y2="69360"/>
                        <a14:foregroundMark x1="5906" y1="42761" x2="5906" y2="60943"/>
                        <a14:foregroundMark x1="22685" y1="90572" x2="38389" y2="85859"/>
                        <a14:foregroundMark x1="54797" y1="84157" x2="55056" y2="84126"/>
                        <a14:foregroundMark x1="40671" y1="85859" x2="50392" y2="84688"/>
                        <a14:foregroundMark x1="59732" y1="78114" x2="75436" y2="65657"/>
                        <a14:foregroundMark x1="80403" y1="67677" x2="89128" y2="67677"/>
                        <a14:foregroundMark x1="51544" y1="9764" x2="55436" y2="10438"/>
                        <a14:foregroundMark x1="67383" y1="9764" x2="72483" y2="14815"/>
                        <a14:foregroundMark x1="80268" y1="45791" x2="72752" y2="46128"/>
                        <a14:foregroundMark x1="95034" y1="43098" x2="95034" y2="52862"/>
                        <a14:foregroundMark x1="32617" y1="89226" x2="23087" y2="93266"/>
                        <a14:foregroundMark x1="9262" y1="84512" x2="9262" y2="84512"/>
                        <a14:foregroundMark x1="4295" y1="64310" x2="7248" y2="75421"/>
                        <a14:foregroundMark x1="5369" y1="38047" x2="5235" y2="34680"/>
                        <a14:foregroundMark x1="4966" y1="32997" x2="4966" y2="32997"/>
                        <a14:foregroundMark x1="9933" y1="89562" x2="9933" y2="89562"/>
                        <a14:foregroundMark x1="90872" y1="16162" x2="91812" y2="19865"/>
                        <a14:foregroundMark x1="65101" y1="7744" x2="63221" y2="8418"/>
                        <a14:foregroundMark x1="61477" y1="9091" x2="60268" y2="9764"/>
                        <a14:foregroundMark x1="59060" y1="9428" x2="59060" y2="9428"/>
                        <a14:foregroundMark x1="26577" y1="17172" x2="26577" y2="17172"/>
                        <a14:foregroundMark x1="6443" y1="80135" x2="6443" y2="80135"/>
                        <a14:foregroundMark x1="20537" y1="94613" x2="20537" y2="94613"/>
                        <a14:foregroundMark x1="18389" y1="95623" x2="18389" y2="95623"/>
                        <a14:foregroundMark x1="15973" y1="95623" x2="15973" y2="95623"/>
                        <a14:foregroundMark x1="87248" y1="10438" x2="87248" y2="10438"/>
                        <a14:foregroundMark x1="93020" y1="19192" x2="93020" y2="19192"/>
                        <a14:foregroundMark x1="88322" y1="13468" x2="88322" y2="13468"/>
                        <a14:foregroundMark x1="85101" y1="9428" x2="85101" y2="9428"/>
                        <a14:foregroundMark x1="88725" y1="11785" x2="88725" y2="11785"/>
                        <a14:foregroundMark x1="86309" y1="9764" x2="86309" y2="9764"/>
                        <a14:foregroundMark x1="84832" y1="9428" x2="84832" y2="9428"/>
                        <a14:foregroundMark x1="84564" y1="7744" x2="84564" y2="7744"/>
                        <a14:foregroundMark x1="83624" y1="7407" x2="83624" y2="7407"/>
                        <a14:foregroundMark x1="4564" y1="32997" x2="4564" y2="32997"/>
                        <a14:foregroundMark x1="4698" y1="31650" x2="4698" y2="31650"/>
                        <a14:backgroundMark x1="56510" y1="83838" x2="55168" y2="84512"/>
                        <a14:backgroundMark x1="56779" y1="84512" x2="56779" y2="84512"/>
                        <a14:backgroundMark x1="57315" y1="83165" x2="57315" y2="83165"/>
                        <a14:backgroundMark x1="57315" y1="83838" x2="57315" y2="83838"/>
                        <a14:backgroundMark x1="54899" y1="84512" x2="54899" y2="84512"/>
                        <a14:backgroundMark x1="53691" y1="84512" x2="53691" y2="84512"/>
                        <a14:backgroundMark x1="53020" y1="84512" x2="53020" y2="84512"/>
                        <a14:backgroundMark x1="54631" y1="84175" x2="54631" y2="84175"/>
                        <a14:backgroundMark x1="54899" y1="83165" x2="54899" y2="83165"/>
                        <a14:backgroundMark x1="54228" y1="83502" x2="54228" y2="83502"/>
                        <a14:backgroundMark x1="54899" y1="84512" x2="52752" y2="85522"/>
                        <a14:backgroundMark x1="52617" y1="85522" x2="50604" y2="85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73663" y="2582998"/>
            <a:ext cx="1770796" cy="70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D86EDEB8-30E0-F923-618A-B32AFF5436F4}"/>
              </a:ext>
            </a:extLst>
          </p:cNvPr>
          <p:cNvSpPr txBox="1"/>
          <p:nvPr/>
        </p:nvSpPr>
        <p:spPr>
          <a:xfrm>
            <a:off x="9608616" y="3233712"/>
            <a:ext cx="24156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LDL-UL-0200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180N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5.400€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E8E307F-A5B2-0823-F73F-AC5BA7995F8B}"/>
              </a:ext>
            </a:extLst>
          </p:cNvPr>
          <p:cNvGrpSpPr/>
          <p:nvPr/>
        </p:nvGrpSpPr>
        <p:grpSpPr>
          <a:xfrm>
            <a:off x="441820" y="4322317"/>
            <a:ext cx="11308359" cy="2262160"/>
            <a:chOff x="568905" y="3218640"/>
            <a:chExt cx="11308359" cy="2262160"/>
          </a:xfrm>
        </p:grpSpPr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303A4752-C3B9-7B50-0CDB-B45F69AEBBFD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57DE56FB-77A5-8CD9-D562-37AE5D8798BB}"/>
                </a:ext>
              </a:extLst>
            </p:cNvPr>
            <p:cNvGrpSpPr/>
            <p:nvPr/>
          </p:nvGrpSpPr>
          <p:grpSpPr>
            <a:xfrm>
              <a:off x="850535" y="3475950"/>
              <a:ext cx="2415613" cy="1263631"/>
              <a:chOff x="-1043061" y="3709844"/>
              <a:chExt cx="2415613" cy="1263631"/>
            </a:xfrm>
          </p:grpSpPr>
          <p:pic>
            <p:nvPicPr>
              <p:cNvPr id="35" name="Picture 2">
                <a:extLst>
                  <a:ext uri="{FF2B5EF4-FFF2-40B4-BE49-F238E27FC236}">
                    <a16:creationId xmlns:a16="http://schemas.microsoft.com/office/drawing/2014/main" id="{CF71AB8F-9923-4652-F814-A780D5C04B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6759" l="2000" r="99667">
                            <a14:foregroundMark x1="50000" y1="14352" x2="59000" y2="8333"/>
                            <a14:foregroundMark x1="92333" y1="26389" x2="96333" y2="32870"/>
                            <a14:foregroundMark x1="23333" y1="81019" x2="34333" y2="75000"/>
                            <a14:foregroundMark x1="13333" y1="74074" x2="38667" y2="65741"/>
                            <a14:foregroundMark x1="12333" y1="78241" x2="6333" y2="80556"/>
                            <a14:foregroundMark x1="11000" y1="87500" x2="18333" y2="91667"/>
                            <a14:foregroundMark x1="20333" y1="97222" x2="15000" y2="97222"/>
                            <a14:foregroundMark x1="7333" y1="83796" x2="4333" y2="81019"/>
                            <a14:foregroundMark x1="37000" y1="50000" x2="40667" y2="53704"/>
                            <a14:foregroundMark x1="66333" y1="3704" x2="62667" y2="3704"/>
                            <a14:foregroundMark x1="99667" y1="28241" x2="99667" y2="28241"/>
                            <a14:foregroundMark x1="97000" y1="37500" x2="97000" y2="37500"/>
                            <a14:foregroundMark x1="91667" y1="41204" x2="91667" y2="41204"/>
                            <a14:foregroundMark x1="89333" y1="43056" x2="89333" y2="43056"/>
                            <a14:foregroundMark x1="86667" y1="45370" x2="86667" y2="45370"/>
                            <a14:foregroundMark x1="2000" y1="81481" x2="2000" y2="81481"/>
                            <a14:foregroundMark x1="23333" y1="96759" x2="23333" y2="96759"/>
                            <a14:foregroundMark x1="26000" y1="94907" x2="26000" y2="94907"/>
                            <a14:foregroundMark x1="29196" y1="92130" x2="36333" y2="85648"/>
                            <a14:foregroundMark x1="28177" y1="93056" x2="29196" y2="92130"/>
                            <a14:foregroundMark x1="27667" y1="93519" x2="28177" y2="93056"/>
                            <a14:foregroundMark x1="37000" y1="85648" x2="50333" y2="74074"/>
                            <a14:foregroundMark x1="50333" y1="74074" x2="50333" y2="73611"/>
                            <a14:foregroundMark x1="51333" y1="74537" x2="63667" y2="64352"/>
                            <a14:foregroundMark x1="64667" y1="63426" x2="86333" y2="46296"/>
                            <a14:backgroundMark x1="15000" y1="97222" x2="15000" y2="97222"/>
                            <a14:backgroundMark x1="28333" y1="93981" x2="28333" y2="93981"/>
                            <a14:backgroundMark x1="29000" y1="93056" x2="29000" y2="93056"/>
                            <a14:backgroundMark x1="30333" y1="92130" x2="30333" y2="92130"/>
                            <a14:backgroundMark x1="333" y1="80556" x2="333" y2="80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-745080" y="3990555"/>
                <a:ext cx="1365169" cy="982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F6DCAFF8-2632-0360-0AD0-2B4046E9C5B1}"/>
                  </a:ext>
                </a:extLst>
              </p:cNvPr>
              <p:cNvSpPr txBox="1"/>
              <p:nvPr/>
            </p:nvSpPr>
            <p:spPr>
              <a:xfrm>
                <a:off x="-1043061" y="3709844"/>
                <a:ext cx="24156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HIWIN HT150-LA12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205N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EE0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5.150€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BEB42A6-DFCC-927A-515F-F8B33E6F3693}"/>
                </a:ext>
              </a:extLst>
            </p:cNvPr>
            <p:cNvSpPr txBox="1"/>
            <p:nvPr/>
          </p:nvSpPr>
          <p:spPr>
            <a:xfrm>
              <a:off x="3486619" y="4649803"/>
              <a:ext cx="241561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5.400€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265N	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12	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38B134F-2BCC-B1F5-6EE5-D640308C4DC8}"/>
                </a:ext>
              </a:extLst>
            </p:cNvPr>
            <p:cNvSpPr txBox="1"/>
            <p:nvPr/>
          </p:nvSpPr>
          <p:spPr>
            <a:xfrm>
              <a:off x="6255025" y="3218640"/>
              <a:ext cx="15159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LDN-EL-200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205N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5.400€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7FCF364B-AD60-B065-F294-2FF100CB12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139" y="5170871"/>
            <a:ext cx="1760794" cy="569802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68CA3D1-482E-6D25-E80F-B319A2C25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2620" y="5097657"/>
            <a:ext cx="1374507" cy="64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466FC1FA-3745-797B-B874-FB37937A6D30}"/>
              </a:ext>
            </a:extLst>
          </p:cNvPr>
          <p:cNvSpPr txBox="1"/>
          <p:nvPr/>
        </p:nvSpPr>
        <p:spPr>
          <a:xfrm>
            <a:off x="690869" y="4285073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Absolut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99EFDD81-3129-1185-C481-92F7154F5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71" b="95623" l="4027" r="95034">
                        <a14:foregroundMark x1="84966" y1="45455" x2="88725" y2="29293"/>
                        <a14:foregroundMark x1="84564" y1="19529" x2="94899" y2="35017"/>
                        <a14:foregroundMark x1="6309" y1="38721" x2="8993" y2="69360"/>
                        <a14:foregroundMark x1="5906" y1="42761" x2="5906" y2="60943"/>
                        <a14:foregroundMark x1="22685" y1="90572" x2="38389" y2="85859"/>
                        <a14:foregroundMark x1="54797" y1="84157" x2="55056" y2="84126"/>
                        <a14:foregroundMark x1="40671" y1="85859" x2="50392" y2="84688"/>
                        <a14:foregroundMark x1="59732" y1="78114" x2="75436" y2="65657"/>
                        <a14:foregroundMark x1="80403" y1="67677" x2="89128" y2="67677"/>
                        <a14:foregroundMark x1="51544" y1="9764" x2="55436" y2="10438"/>
                        <a14:foregroundMark x1="67383" y1="9764" x2="72483" y2="14815"/>
                        <a14:foregroundMark x1="80268" y1="45791" x2="72752" y2="46128"/>
                        <a14:foregroundMark x1="95034" y1="43098" x2="95034" y2="52862"/>
                        <a14:foregroundMark x1="32617" y1="89226" x2="23087" y2="93266"/>
                        <a14:foregroundMark x1="9262" y1="84512" x2="9262" y2="84512"/>
                        <a14:foregroundMark x1="4295" y1="64310" x2="7248" y2="75421"/>
                        <a14:foregroundMark x1="5369" y1="38047" x2="5235" y2="34680"/>
                        <a14:foregroundMark x1="4966" y1="32997" x2="4966" y2="32997"/>
                        <a14:foregroundMark x1="9933" y1="89562" x2="9933" y2="89562"/>
                        <a14:foregroundMark x1="90872" y1="16162" x2="91812" y2="19865"/>
                        <a14:foregroundMark x1="65101" y1="7744" x2="63221" y2="8418"/>
                        <a14:foregroundMark x1="61477" y1="9091" x2="60268" y2="9764"/>
                        <a14:foregroundMark x1="59060" y1="9428" x2="59060" y2="9428"/>
                        <a14:foregroundMark x1="26577" y1="17172" x2="26577" y2="17172"/>
                        <a14:foregroundMark x1="6443" y1="80135" x2="6443" y2="80135"/>
                        <a14:foregroundMark x1="20537" y1="94613" x2="20537" y2="94613"/>
                        <a14:foregroundMark x1="18389" y1="95623" x2="18389" y2="95623"/>
                        <a14:foregroundMark x1="15973" y1="95623" x2="15973" y2="95623"/>
                        <a14:foregroundMark x1="87248" y1="10438" x2="87248" y2="10438"/>
                        <a14:foregroundMark x1="93020" y1="19192" x2="93020" y2="19192"/>
                        <a14:foregroundMark x1="88322" y1="13468" x2="88322" y2="13468"/>
                        <a14:foregroundMark x1="85101" y1="9428" x2="85101" y2="9428"/>
                        <a14:foregroundMark x1="88725" y1="11785" x2="88725" y2="11785"/>
                        <a14:foregroundMark x1="86309" y1="9764" x2="86309" y2="9764"/>
                        <a14:foregroundMark x1="84832" y1="9428" x2="84832" y2="9428"/>
                        <a14:foregroundMark x1="84564" y1="7744" x2="84564" y2="7744"/>
                        <a14:foregroundMark x1="83624" y1="7407" x2="83624" y2="7407"/>
                        <a14:foregroundMark x1="4564" y1="32997" x2="4564" y2="32997"/>
                        <a14:foregroundMark x1="4698" y1="31650" x2="4698" y2="31650"/>
                        <a14:backgroundMark x1="56510" y1="83838" x2="55168" y2="84512"/>
                        <a14:backgroundMark x1="56779" y1="84512" x2="56779" y2="84512"/>
                        <a14:backgroundMark x1="57315" y1="83165" x2="57315" y2="83165"/>
                        <a14:backgroundMark x1="57315" y1="83838" x2="57315" y2="83838"/>
                        <a14:backgroundMark x1="54899" y1="84512" x2="54899" y2="84512"/>
                        <a14:backgroundMark x1="53691" y1="84512" x2="53691" y2="84512"/>
                        <a14:backgroundMark x1="53020" y1="84512" x2="53020" y2="84512"/>
                        <a14:backgroundMark x1="54631" y1="84175" x2="54631" y2="84175"/>
                        <a14:backgroundMark x1="54899" y1="83165" x2="54899" y2="83165"/>
                        <a14:backgroundMark x1="54228" y1="83502" x2="54228" y2="83502"/>
                        <a14:backgroundMark x1="54899" y1="84512" x2="52752" y2="85522"/>
                        <a14:backgroundMark x1="52617" y1="85522" x2="50604" y2="85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5630" y="5047539"/>
            <a:ext cx="1770796" cy="70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F7C7E00C-1721-BA84-A918-DDDACE27913B}"/>
              </a:ext>
            </a:extLst>
          </p:cNvPr>
          <p:cNvSpPr txBox="1"/>
          <p:nvPr/>
        </p:nvSpPr>
        <p:spPr>
          <a:xfrm>
            <a:off x="9623049" y="5681738"/>
            <a:ext cx="24156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LDL-UL-0200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180N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6.000€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F0D2AD6-61B0-4B6E-3285-B0B6FDBA5BBD}"/>
              </a:ext>
            </a:extLst>
          </p:cNvPr>
          <p:cNvSpPr txBox="1"/>
          <p:nvPr/>
        </p:nvSpPr>
        <p:spPr>
          <a:xfrm>
            <a:off x="553277" y="1250689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1000mm Hub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7B17AFA-A8A4-ECB9-63CD-5AC4856B9176}"/>
              </a:ext>
            </a:extLst>
          </p:cNvPr>
          <p:cNvSpPr txBox="1"/>
          <p:nvPr/>
        </p:nvSpPr>
        <p:spPr>
          <a:xfrm>
            <a:off x="2112224" y="3240487"/>
            <a:ext cx="147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~8%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AFDA40-A9F6-CD25-4C8C-C8EEFD231802}"/>
              </a:ext>
            </a:extLst>
          </p:cNvPr>
          <p:cNvSpPr txBox="1"/>
          <p:nvPr/>
        </p:nvSpPr>
        <p:spPr>
          <a:xfrm>
            <a:off x="2044909" y="5754230"/>
            <a:ext cx="147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~5%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AEC64148-B606-FE7E-EDD4-758AC04B3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SLD 12</a:t>
            </a:r>
            <a:endParaRPr lang="en-US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C4114C9B-56B6-D6C5-2760-CC7BE6EE8EE4}"/>
              </a:ext>
            </a:extLst>
          </p:cNvPr>
          <p:cNvSpPr txBox="1">
            <a:spLocks/>
          </p:cNvSpPr>
          <p:nvPr/>
        </p:nvSpPr>
        <p:spPr>
          <a:xfrm>
            <a:off x="658814" y="271887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Preisgestaltung SLD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6392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847251-10BC-423D-AD48-8D5221E92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8227" y="6375236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36AC344-62EB-4430-B4CF-2CFE917F30F6}"/>
              </a:ext>
            </a:extLst>
          </p:cNvPr>
          <p:cNvGrpSpPr/>
          <p:nvPr/>
        </p:nvGrpSpPr>
        <p:grpSpPr>
          <a:xfrm>
            <a:off x="376249" y="1857777"/>
            <a:ext cx="11308359" cy="2249365"/>
            <a:chOff x="568905" y="3218641"/>
            <a:chExt cx="11308359" cy="2249365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3539FD9-51DA-4672-97B1-9D8875E3A9A8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718BA60E-0F89-4F4D-B906-2A6BF694A8D9}"/>
                </a:ext>
              </a:extLst>
            </p:cNvPr>
            <p:cNvGrpSpPr/>
            <p:nvPr/>
          </p:nvGrpSpPr>
          <p:grpSpPr>
            <a:xfrm>
              <a:off x="972725" y="3518292"/>
              <a:ext cx="2415613" cy="1348251"/>
              <a:chOff x="-920871" y="3752186"/>
              <a:chExt cx="2415613" cy="1348251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4D475DF6-574E-4C58-B46F-6496602AD4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6759" l="2000" r="99667">
                            <a14:foregroundMark x1="50000" y1="14352" x2="59000" y2="8333"/>
                            <a14:foregroundMark x1="92333" y1="26389" x2="96333" y2="32870"/>
                            <a14:foregroundMark x1="23333" y1="81019" x2="34333" y2="75000"/>
                            <a14:foregroundMark x1="13333" y1="74074" x2="38667" y2="65741"/>
                            <a14:foregroundMark x1="12333" y1="78241" x2="6333" y2="80556"/>
                            <a14:foregroundMark x1="11000" y1="87500" x2="18333" y2="91667"/>
                            <a14:foregroundMark x1="20333" y1="97222" x2="15000" y2="97222"/>
                            <a14:foregroundMark x1="7333" y1="83796" x2="4333" y2="81019"/>
                            <a14:foregroundMark x1="37000" y1="50000" x2="40667" y2="53704"/>
                            <a14:foregroundMark x1="66333" y1="3704" x2="62667" y2="3704"/>
                            <a14:foregroundMark x1="99667" y1="28241" x2="99667" y2="28241"/>
                            <a14:foregroundMark x1="97000" y1="37500" x2="97000" y2="37500"/>
                            <a14:foregroundMark x1="91667" y1="41204" x2="91667" y2="41204"/>
                            <a14:foregroundMark x1="89333" y1="43056" x2="89333" y2="43056"/>
                            <a14:foregroundMark x1="86667" y1="45370" x2="86667" y2="45370"/>
                            <a14:foregroundMark x1="2000" y1="81481" x2="2000" y2="81481"/>
                            <a14:foregroundMark x1="23333" y1="96759" x2="23333" y2="96759"/>
                            <a14:foregroundMark x1="26000" y1="94907" x2="26000" y2="94907"/>
                            <a14:foregroundMark x1="29196" y1="92130" x2="36333" y2="85648"/>
                            <a14:foregroundMark x1="28177" y1="93056" x2="29196" y2="92130"/>
                            <a14:foregroundMark x1="27667" y1="93519" x2="28177" y2="93056"/>
                            <a14:foregroundMark x1="37000" y1="85648" x2="50333" y2="74074"/>
                            <a14:foregroundMark x1="50333" y1="74074" x2="50333" y2="73611"/>
                            <a14:foregroundMark x1="51333" y1="74537" x2="63667" y2="64352"/>
                            <a14:foregroundMark x1="64667" y1="63426" x2="86333" y2="46296"/>
                            <a14:backgroundMark x1="15000" y1="97222" x2="15000" y2="97222"/>
                            <a14:backgroundMark x1="28333" y1="93981" x2="28333" y2="93981"/>
                            <a14:backgroundMark x1="29000" y1="93056" x2="29000" y2="93056"/>
                            <a14:backgroundMark x1="30333" y1="92130" x2="30333" y2="92130"/>
                            <a14:backgroundMark x1="333" y1="80556" x2="333" y2="80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639774" y="4117517"/>
                <a:ext cx="1365169" cy="982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45280A9-E5AB-42FE-896D-82819FB796EE}"/>
                  </a:ext>
                </a:extLst>
              </p:cNvPr>
              <p:cNvSpPr txBox="1"/>
              <p:nvPr/>
            </p:nvSpPr>
            <p:spPr>
              <a:xfrm>
                <a:off x="-920871" y="3752186"/>
                <a:ext cx="24156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HIWIN HT150-LA12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205N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EE0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6.400€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12D0AA4-EDBC-49ED-B5D5-8416D5D348CF}"/>
                </a:ext>
              </a:extLst>
            </p:cNvPr>
            <p:cNvSpPr txBox="1"/>
            <p:nvPr/>
          </p:nvSpPr>
          <p:spPr>
            <a:xfrm>
              <a:off x="3667996" y="4637009"/>
              <a:ext cx="218400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6.900€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265N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12	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F56748D-357B-4429-BEED-EB69F8913C59}"/>
                </a:ext>
              </a:extLst>
            </p:cNvPr>
            <p:cNvSpPr txBox="1"/>
            <p:nvPr/>
          </p:nvSpPr>
          <p:spPr>
            <a:xfrm>
              <a:off x="6948680" y="3218641"/>
              <a:ext cx="15159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LDN-EL-200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205N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7.200€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92BA4BD0-2475-75C2-6D92-079FE61B34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502" y="2690697"/>
            <a:ext cx="1760794" cy="56980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475168D-E8D8-CCD2-C7E0-A1F042D1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6674" y="2633116"/>
            <a:ext cx="1374507" cy="64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D3DFA75E-3BFB-9BC6-D692-058CC5355BC9}"/>
              </a:ext>
            </a:extLst>
          </p:cNvPr>
          <p:cNvSpPr txBox="1"/>
          <p:nvPr/>
        </p:nvSpPr>
        <p:spPr>
          <a:xfrm>
            <a:off x="553278" y="1694235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Inkrementell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62BAEA4F-B173-9AF0-FDAA-E5B097E03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71" b="95623" l="4027" r="95034">
                        <a14:foregroundMark x1="84966" y1="45455" x2="88725" y2="29293"/>
                        <a14:foregroundMark x1="84564" y1="19529" x2="94899" y2="35017"/>
                        <a14:foregroundMark x1="6309" y1="38721" x2="8993" y2="69360"/>
                        <a14:foregroundMark x1="5906" y1="42761" x2="5906" y2="60943"/>
                        <a14:foregroundMark x1="22685" y1="90572" x2="38389" y2="85859"/>
                        <a14:foregroundMark x1="54797" y1="84157" x2="55056" y2="84126"/>
                        <a14:foregroundMark x1="40671" y1="85859" x2="50392" y2="84688"/>
                        <a14:foregroundMark x1="59732" y1="78114" x2="75436" y2="65657"/>
                        <a14:foregroundMark x1="80403" y1="67677" x2="89128" y2="67677"/>
                        <a14:foregroundMark x1="51544" y1="9764" x2="55436" y2="10438"/>
                        <a14:foregroundMark x1="67383" y1="9764" x2="72483" y2="14815"/>
                        <a14:foregroundMark x1="80268" y1="45791" x2="72752" y2="46128"/>
                        <a14:foregroundMark x1="95034" y1="43098" x2="95034" y2="52862"/>
                        <a14:foregroundMark x1="32617" y1="89226" x2="23087" y2="93266"/>
                        <a14:foregroundMark x1="9262" y1="84512" x2="9262" y2="84512"/>
                        <a14:foregroundMark x1="4295" y1="64310" x2="7248" y2="75421"/>
                        <a14:foregroundMark x1="5369" y1="38047" x2="5235" y2="34680"/>
                        <a14:foregroundMark x1="4966" y1="32997" x2="4966" y2="32997"/>
                        <a14:foregroundMark x1="9933" y1="89562" x2="9933" y2="89562"/>
                        <a14:foregroundMark x1="90872" y1="16162" x2="91812" y2="19865"/>
                        <a14:foregroundMark x1="65101" y1="7744" x2="63221" y2="8418"/>
                        <a14:foregroundMark x1="61477" y1="9091" x2="60268" y2="9764"/>
                        <a14:foregroundMark x1="59060" y1="9428" x2="59060" y2="9428"/>
                        <a14:foregroundMark x1="26577" y1="17172" x2="26577" y2="17172"/>
                        <a14:foregroundMark x1="6443" y1="80135" x2="6443" y2="80135"/>
                        <a14:foregroundMark x1="20537" y1="94613" x2="20537" y2="94613"/>
                        <a14:foregroundMark x1="18389" y1="95623" x2="18389" y2="95623"/>
                        <a14:foregroundMark x1="15973" y1="95623" x2="15973" y2="95623"/>
                        <a14:foregroundMark x1="87248" y1="10438" x2="87248" y2="10438"/>
                        <a14:foregroundMark x1="93020" y1="19192" x2="93020" y2="19192"/>
                        <a14:foregroundMark x1="88322" y1="13468" x2="88322" y2="13468"/>
                        <a14:foregroundMark x1="85101" y1="9428" x2="85101" y2="9428"/>
                        <a14:foregroundMark x1="88725" y1="11785" x2="88725" y2="11785"/>
                        <a14:foregroundMark x1="86309" y1="9764" x2="86309" y2="9764"/>
                        <a14:foregroundMark x1="84832" y1="9428" x2="84832" y2="9428"/>
                        <a14:foregroundMark x1="84564" y1="7744" x2="84564" y2="7744"/>
                        <a14:foregroundMark x1="83624" y1="7407" x2="83624" y2="7407"/>
                        <a14:foregroundMark x1="4564" y1="32997" x2="4564" y2="32997"/>
                        <a14:foregroundMark x1="4698" y1="31650" x2="4698" y2="31650"/>
                        <a14:backgroundMark x1="56510" y1="83838" x2="55168" y2="84512"/>
                        <a14:backgroundMark x1="56779" y1="84512" x2="56779" y2="84512"/>
                        <a14:backgroundMark x1="57315" y1="83165" x2="57315" y2="83165"/>
                        <a14:backgroundMark x1="57315" y1="83838" x2="57315" y2="83838"/>
                        <a14:backgroundMark x1="54899" y1="84512" x2="54899" y2="84512"/>
                        <a14:backgroundMark x1="53691" y1="84512" x2="53691" y2="84512"/>
                        <a14:backgroundMark x1="53020" y1="84512" x2="53020" y2="84512"/>
                        <a14:backgroundMark x1="54631" y1="84175" x2="54631" y2="84175"/>
                        <a14:backgroundMark x1="54899" y1="83165" x2="54899" y2="83165"/>
                        <a14:backgroundMark x1="54228" y1="83502" x2="54228" y2="83502"/>
                        <a14:backgroundMark x1="54899" y1="84512" x2="52752" y2="85522"/>
                        <a14:backgroundMark x1="52617" y1="85522" x2="50604" y2="85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73663" y="2582998"/>
            <a:ext cx="1770796" cy="70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D86EDEB8-30E0-F923-618A-B32AFF5436F4}"/>
              </a:ext>
            </a:extLst>
          </p:cNvPr>
          <p:cNvSpPr txBox="1"/>
          <p:nvPr/>
        </p:nvSpPr>
        <p:spPr>
          <a:xfrm>
            <a:off x="9608616" y="3233712"/>
            <a:ext cx="24156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LDL-UL-0200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180N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9.000€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E8E307F-A5B2-0823-F73F-AC5BA7995F8B}"/>
              </a:ext>
            </a:extLst>
          </p:cNvPr>
          <p:cNvGrpSpPr/>
          <p:nvPr/>
        </p:nvGrpSpPr>
        <p:grpSpPr>
          <a:xfrm>
            <a:off x="441820" y="4322317"/>
            <a:ext cx="11308359" cy="2262160"/>
            <a:chOff x="568905" y="3218640"/>
            <a:chExt cx="11308359" cy="2262160"/>
          </a:xfrm>
        </p:grpSpPr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303A4752-C3B9-7B50-0CDB-B45F69AEBBFD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57DE56FB-77A5-8CD9-D562-37AE5D8798BB}"/>
                </a:ext>
              </a:extLst>
            </p:cNvPr>
            <p:cNvGrpSpPr/>
            <p:nvPr/>
          </p:nvGrpSpPr>
          <p:grpSpPr>
            <a:xfrm>
              <a:off x="850535" y="3475950"/>
              <a:ext cx="2415613" cy="1263631"/>
              <a:chOff x="-1043061" y="3709844"/>
              <a:chExt cx="2415613" cy="1263631"/>
            </a:xfrm>
          </p:grpSpPr>
          <p:pic>
            <p:nvPicPr>
              <p:cNvPr id="35" name="Picture 2">
                <a:extLst>
                  <a:ext uri="{FF2B5EF4-FFF2-40B4-BE49-F238E27FC236}">
                    <a16:creationId xmlns:a16="http://schemas.microsoft.com/office/drawing/2014/main" id="{CF71AB8F-9923-4652-F814-A780D5C04B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6759" l="2000" r="99667">
                            <a14:foregroundMark x1="50000" y1="14352" x2="59000" y2="8333"/>
                            <a14:foregroundMark x1="92333" y1="26389" x2="96333" y2="32870"/>
                            <a14:foregroundMark x1="23333" y1="81019" x2="34333" y2="75000"/>
                            <a14:foregroundMark x1="13333" y1="74074" x2="38667" y2="65741"/>
                            <a14:foregroundMark x1="12333" y1="78241" x2="6333" y2="80556"/>
                            <a14:foregroundMark x1="11000" y1="87500" x2="18333" y2="91667"/>
                            <a14:foregroundMark x1="20333" y1="97222" x2="15000" y2="97222"/>
                            <a14:foregroundMark x1="7333" y1="83796" x2="4333" y2="81019"/>
                            <a14:foregroundMark x1="37000" y1="50000" x2="40667" y2="53704"/>
                            <a14:foregroundMark x1="66333" y1="3704" x2="62667" y2="3704"/>
                            <a14:foregroundMark x1="99667" y1="28241" x2="99667" y2="28241"/>
                            <a14:foregroundMark x1="97000" y1="37500" x2="97000" y2="37500"/>
                            <a14:foregroundMark x1="91667" y1="41204" x2="91667" y2="41204"/>
                            <a14:foregroundMark x1="89333" y1="43056" x2="89333" y2="43056"/>
                            <a14:foregroundMark x1="86667" y1="45370" x2="86667" y2="45370"/>
                            <a14:foregroundMark x1="2000" y1="81481" x2="2000" y2="81481"/>
                            <a14:foregroundMark x1="23333" y1="96759" x2="23333" y2="96759"/>
                            <a14:foregroundMark x1="26000" y1="94907" x2="26000" y2="94907"/>
                            <a14:foregroundMark x1="29196" y1="92130" x2="36333" y2="85648"/>
                            <a14:foregroundMark x1="28177" y1="93056" x2="29196" y2="92130"/>
                            <a14:foregroundMark x1="27667" y1="93519" x2="28177" y2="93056"/>
                            <a14:foregroundMark x1="37000" y1="85648" x2="50333" y2="74074"/>
                            <a14:foregroundMark x1="50333" y1="74074" x2="50333" y2="73611"/>
                            <a14:foregroundMark x1="51333" y1="74537" x2="63667" y2="64352"/>
                            <a14:foregroundMark x1="64667" y1="63426" x2="86333" y2="46296"/>
                            <a14:backgroundMark x1="15000" y1="97222" x2="15000" y2="97222"/>
                            <a14:backgroundMark x1="28333" y1="93981" x2="28333" y2="93981"/>
                            <a14:backgroundMark x1="29000" y1="93056" x2="29000" y2="93056"/>
                            <a14:backgroundMark x1="30333" y1="92130" x2="30333" y2="92130"/>
                            <a14:backgroundMark x1="333" y1="80556" x2="333" y2="80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-745080" y="3990555"/>
                <a:ext cx="1365169" cy="982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F6DCAFF8-2632-0360-0AD0-2B4046E9C5B1}"/>
                  </a:ext>
                </a:extLst>
              </p:cNvPr>
              <p:cNvSpPr txBox="1"/>
              <p:nvPr/>
            </p:nvSpPr>
            <p:spPr>
              <a:xfrm>
                <a:off x="-1043061" y="3709844"/>
                <a:ext cx="24156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HIWIN HT150-LA12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205N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EE0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7.400€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BEB42A6-DFCC-927A-515F-F8B33E6F3693}"/>
                </a:ext>
              </a:extLst>
            </p:cNvPr>
            <p:cNvSpPr txBox="1"/>
            <p:nvPr/>
          </p:nvSpPr>
          <p:spPr>
            <a:xfrm>
              <a:off x="3486619" y="4649803"/>
              <a:ext cx="241561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7.800€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265N	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12	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38B134F-2BCC-B1F5-6EE5-D640308C4DC8}"/>
                </a:ext>
              </a:extLst>
            </p:cNvPr>
            <p:cNvSpPr txBox="1"/>
            <p:nvPr/>
          </p:nvSpPr>
          <p:spPr>
            <a:xfrm>
              <a:off x="6255025" y="3218640"/>
              <a:ext cx="15159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LDN-EL-200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205N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7.950€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7FCF364B-AD60-B065-F294-2FF100CB12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139" y="5170871"/>
            <a:ext cx="1760794" cy="569802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68CA3D1-482E-6D25-E80F-B319A2C25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2620" y="5097657"/>
            <a:ext cx="1374507" cy="64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466FC1FA-3745-797B-B874-FB37937A6D30}"/>
              </a:ext>
            </a:extLst>
          </p:cNvPr>
          <p:cNvSpPr txBox="1"/>
          <p:nvPr/>
        </p:nvSpPr>
        <p:spPr>
          <a:xfrm>
            <a:off x="690869" y="4285073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Absolut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99EFDD81-3129-1185-C481-92F7154F5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71" b="95623" l="4027" r="95034">
                        <a14:foregroundMark x1="84966" y1="45455" x2="88725" y2="29293"/>
                        <a14:foregroundMark x1="84564" y1="19529" x2="94899" y2="35017"/>
                        <a14:foregroundMark x1="6309" y1="38721" x2="8993" y2="69360"/>
                        <a14:foregroundMark x1="5906" y1="42761" x2="5906" y2="60943"/>
                        <a14:foregroundMark x1="22685" y1="90572" x2="38389" y2="85859"/>
                        <a14:foregroundMark x1="54797" y1="84157" x2="55056" y2="84126"/>
                        <a14:foregroundMark x1="40671" y1="85859" x2="50392" y2="84688"/>
                        <a14:foregroundMark x1="59732" y1="78114" x2="75436" y2="65657"/>
                        <a14:foregroundMark x1="80403" y1="67677" x2="89128" y2="67677"/>
                        <a14:foregroundMark x1="51544" y1="9764" x2="55436" y2="10438"/>
                        <a14:foregroundMark x1="67383" y1="9764" x2="72483" y2="14815"/>
                        <a14:foregroundMark x1="80268" y1="45791" x2="72752" y2="46128"/>
                        <a14:foregroundMark x1="95034" y1="43098" x2="95034" y2="52862"/>
                        <a14:foregroundMark x1="32617" y1="89226" x2="23087" y2="93266"/>
                        <a14:foregroundMark x1="9262" y1="84512" x2="9262" y2="84512"/>
                        <a14:foregroundMark x1="4295" y1="64310" x2="7248" y2="75421"/>
                        <a14:foregroundMark x1="5369" y1="38047" x2="5235" y2="34680"/>
                        <a14:foregroundMark x1="4966" y1="32997" x2="4966" y2="32997"/>
                        <a14:foregroundMark x1="9933" y1="89562" x2="9933" y2="89562"/>
                        <a14:foregroundMark x1="90872" y1="16162" x2="91812" y2="19865"/>
                        <a14:foregroundMark x1="65101" y1="7744" x2="63221" y2="8418"/>
                        <a14:foregroundMark x1="61477" y1="9091" x2="60268" y2="9764"/>
                        <a14:foregroundMark x1="59060" y1="9428" x2="59060" y2="9428"/>
                        <a14:foregroundMark x1="26577" y1="17172" x2="26577" y2="17172"/>
                        <a14:foregroundMark x1="6443" y1="80135" x2="6443" y2="80135"/>
                        <a14:foregroundMark x1="20537" y1="94613" x2="20537" y2="94613"/>
                        <a14:foregroundMark x1="18389" y1="95623" x2="18389" y2="95623"/>
                        <a14:foregroundMark x1="15973" y1="95623" x2="15973" y2="95623"/>
                        <a14:foregroundMark x1="87248" y1="10438" x2="87248" y2="10438"/>
                        <a14:foregroundMark x1="93020" y1="19192" x2="93020" y2="19192"/>
                        <a14:foregroundMark x1="88322" y1="13468" x2="88322" y2="13468"/>
                        <a14:foregroundMark x1="85101" y1="9428" x2="85101" y2="9428"/>
                        <a14:foregroundMark x1="88725" y1="11785" x2="88725" y2="11785"/>
                        <a14:foregroundMark x1="86309" y1="9764" x2="86309" y2="9764"/>
                        <a14:foregroundMark x1="84832" y1="9428" x2="84832" y2="9428"/>
                        <a14:foregroundMark x1="84564" y1="7744" x2="84564" y2="7744"/>
                        <a14:foregroundMark x1="83624" y1="7407" x2="83624" y2="7407"/>
                        <a14:foregroundMark x1="4564" y1="32997" x2="4564" y2="32997"/>
                        <a14:foregroundMark x1="4698" y1="31650" x2="4698" y2="31650"/>
                        <a14:backgroundMark x1="56510" y1="83838" x2="55168" y2="84512"/>
                        <a14:backgroundMark x1="56779" y1="84512" x2="56779" y2="84512"/>
                        <a14:backgroundMark x1="57315" y1="83165" x2="57315" y2="83165"/>
                        <a14:backgroundMark x1="57315" y1="83838" x2="57315" y2="83838"/>
                        <a14:backgroundMark x1="54899" y1="84512" x2="54899" y2="84512"/>
                        <a14:backgroundMark x1="53691" y1="84512" x2="53691" y2="84512"/>
                        <a14:backgroundMark x1="53020" y1="84512" x2="53020" y2="84512"/>
                        <a14:backgroundMark x1="54631" y1="84175" x2="54631" y2="84175"/>
                        <a14:backgroundMark x1="54899" y1="83165" x2="54899" y2="83165"/>
                        <a14:backgroundMark x1="54228" y1="83502" x2="54228" y2="83502"/>
                        <a14:backgroundMark x1="54899" y1="84512" x2="52752" y2="85522"/>
                        <a14:backgroundMark x1="52617" y1="85522" x2="50604" y2="85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5630" y="5047539"/>
            <a:ext cx="1770796" cy="70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F7C7E00C-1721-BA84-A918-DDDACE27913B}"/>
              </a:ext>
            </a:extLst>
          </p:cNvPr>
          <p:cNvSpPr txBox="1"/>
          <p:nvPr/>
        </p:nvSpPr>
        <p:spPr>
          <a:xfrm>
            <a:off x="9623049" y="5681738"/>
            <a:ext cx="24156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LDL-UL-0200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180N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9.750€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F0D2AD6-61B0-4B6E-3285-B0B6FDBA5BBD}"/>
              </a:ext>
            </a:extLst>
          </p:cNvPr>
          <p:cNvSpPr txBox="1"/>
          <p:nvPr/>
        </p:nvSpPr>
        <p:spPr>
          <a:xfrm>
            <a:off x="553277" y="1250689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3000mm Hub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00FF00"/>
              </a:highlight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7B17AFA-A8A4-ECB9-63CD-5AC4856B9176}"/>
              </a:ext>
            </a:extLst>
          </p:cNvPr>
          <p:cNvSpPr txBox="1"/>
          <p:nvPr/>
        </p:nvSpPr>
        <p:spPr>
          <a:xfrm>
            <a:off x="2112224" y="3240487"/>
            <a:ext cx="147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~7%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AFDA40-A9F6-CD25-4C8C-C8EEFD231802}"/>
              </a:ext>
            </a:extLst>
          </p:cNvPr>
          <p:cNvSpPr txBox="1"/>
          <p:nvPr/>
        </p:nvSpPr>
        <p:spPr>
          <a:xfrm>
            <a:off x="2044909" y="5754230"/>
            <a:ext cx="147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~5%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AEC64148-B606-FE7E-EDD4-758AC04B3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606006"/>
          </a:xfrm>
        </p:spPr>
        <p:txBody>
          <a:bodyPr/>
          <a:lstStyle/>
          <a:p>
            <a:r>
              <a:rPr lang="de-DE" dirty="0"/>
              <a:t>SLD 12</a:t>
            </a:r>
            <a:endParaRPr lang="en-US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C4114C9B-56B6-D6C5-2760-CC7BE6EE8EE4}"/>
              </a:ext>
            </a:extLst>
          </p:cNvPr>
          <p:cNvSpPr txBox="1">
            <a:spLocks/>
          </p:cNvSpPr>
          <p:nvPr/>
        </p:nvSpPr>
        <p:spPr>
          <a:xfrm>
            <a:off x="658814" y="271887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Preisgestaltung SLD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329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847251-10BC-423D-AD48-8D5221E92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8227" y="6375236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36AC344-62EB-4430-B4CF-2CFE917F30F6}"/>
              </a:ext>
            </a:extLst>
          </p:cNvPr>
          <p:cNvGrpSpPr/>
          <p:nvPr/>
        </p:nvGrpSpPr>
        <p:grpSpPr>
          <a:xfrm>
            <a:off x="376249" y="1889715"/>
            <a:ext cx="11308359" cy="2178803"/>
            <a:chOff x="568905" y="3250579"/>
            <a:chExt cx="11308359" cy="2178803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3539FD9-51DA-4672-97B1-9D8875E3A9A8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718BA60E-0F89-4F4D-B906-2A6BF694A8D9}"/>
                </a:ext>
              </a:extLst>
            </p:cNvPr>
            <p:cNvGrpSpPr/>
            <p:nvPr/>
          </p:nvGrpSpPr>
          <p:grpSpPr>
            <a:xfrm>
              <a:off x="1223153" y="3505483"/>
              <a:ext cx="2415613" cy="1271572"/>
              <a:chOff x="-670443" y="3739377"/>
              <a:chExt cx="2415613" cy="1271572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4D475DF6-574E-4C58-B46F-6496602AD4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6759" l="2000" r="99667">
                            <a14:foregroundMark x1="50000" y1="14352" x2="59000" y2="8333"/>
                            <a14:foregroundMark x1="92333" y1="26389" x2="96333" y2="32870"/>
                            <a14:foregroundMark x1="23333" y1="81019" x2="34333" y2="75000"/>
                            <a14:foregroundMark x1="13333" y1="74074" x2="38667" y2="65741"/>
                            <a14:foregroundMark x1="12333" y1="78241" x2="6333" y2="80556"/>
                            <a14:foregroundMark x1="11000" y1="87500" x2="18333" y2="91667"/>
                            <a14:foregroundMark x1="20333" y1="97222" x2="15000" y2="97222"/>
                            <a14:foregroundMark x1="7333" y1="83796" x2="4333" y2="81019"/>
                            <a14:foregroundMark x1="37000" y1="50000" x2="40667" y2="53704"/>
                            <a14:foregroundMark x1="66333" y1="3704" x2="62667" y2="3704"/>
                            <a14:foregroundMark x1="99667" y1="28241" x2="99667" y2="28241"/>
                            <a14:foregroundMark x1="97000" y1="37500" x2="97000" y2="37500"/>
                            <a14:foregroundMark x1="91667" y1="41204" x2="91667" y2="41204"/>
                            <a14:foregroundMark x1="89333" y1="43056" x2="89333" y2="43056"/>
                            <a14:foregroundMark x1="86667" y1="45370" x2="86667" y2="45370"/>
                            <a14:foregroundMark x1="2000" y1="81481" x2="2000" y2="81481"/>
                            <a14:foregroundMark x1="23333" y1="96759" x2="23333" y2="96759"/>
                            <a14:foregroundMark x1="26000" y1="94907" x2="26000" y2="94907"/>
                            <a14:foregroundMark x1="29196" y1="92130" x2="36333" y2="85648"/>
                            <a14:foregroundMark x1="28177" y1="93056" x2="29196" y2="92130"/>
                            <a14:foregroundMark x1="27667" y1="93519" x2="28177" y2="93056"/>
                            <a14:foregroundMark x1="37000" y1="85648" x2="50333" y2="74074"/>
                            <a14:foregroundMark x1="50333" y1="74074" x2="50333" y2="73611"/>
                            <a14:foregroundMark x1="51333" y1="74537" x2="63667" y2="64352"/>
                            <a14:foregroundMark x1="64667" y1="63426" x2="86333" y2="46296"/>
                            <a14:backgroundMark x1="15000" y1="97222" x2="15000" y2="97222"/>
                            <a14:backgroundMark x1="28333" y1="93981" x2="28333" y2="93981"/>
                            <a14:backgroundMark x1="29000" y1="93056" x2="29000" y2="93056"/>
                            <a14:backgroundMark x1="30333" y1="92130" x2="30333" y2="92130"/>
                            <a14:backgroundMark x1="333" y1="80556" x2="333" y2="80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449584" y="4028029"/>
                <a:ext cx="1365169" cy="982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45280A9-E5AB-42FE-896D-82819FB796EE}"/>
                  </a:ext>
                </a:extLst>
              </p:cNvPr>
              <p:cNvSpPr txBox="1"/>
              <p:nvPr/>
            </p:nvSpPr>
            <p:spPr>
              <a:xfrm>
                <a:off x="-670443" y="3739377"/>
                <a:ext cx="24156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HIWIN HT150-LA13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308N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EE0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4.500€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12D0AA4-EDBC-49ED-B5D5-8416D5D348CF}"/>
                </a:ext>
              </a:extLst>
            </p:cNvPr>
            <p:cNvSpPr txBox="1"/>
            <p:nvPr/>
          </p:nvSpPr>
          <p:spPr>
            <a:xfrm>
              <a:off x="4259854" y="4598385"/>
              <a:ext cx="21800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4.850€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375N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13	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F56748D-357B-4429-BEED-EB69F8913C59}"/>
                </a:ext>
              </a:extLst>
            </p:cNvPr>
            <p:cNvSpPr txBox="1"/>
            <p:nvPr/>
          </p:nvSpPr>
          <p:spPr>
            <a:xfrm>
              <a:off x="7940436" y="3250579"/>
              <a:ext cx="15159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LDN-EG-300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280N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5.300€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92BA4BD0-2475-75C2-6D92-079FE61B34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316" y="2708607"/>
            <a:ext cx="1760794" cy="56980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475168D-E8D8-CCD2-C7E0-A1F042D1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9260" y="2663720"/>
            <a:ext cx="1374507" cy="64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D3DFA75E-3BFB-9BC6-D692-058CC5355BC9}"/>
              </a:ext>
            </a:extLst>
          </p:cNvPr>
          <p:cNvSpPr txBox="1"/>
          <p:nvPr/>
        </p:nvSpPr>
        <p:spPr>
          <a:xfrm>
            <a:off x="553278" y="1694235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Inkrementell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E8E307F-A5B2-0823-F73F-AC5BA7995F8B}"/>
              </a:ext>
            </a:extLst>
          </p:cNvPr>
          <p:cNvGrpSpPr/>
          <p:nvPr/>
        </p:nvGrpSpPr>
        <p:grpSpPr>
          <a:xfrm>
            <a:off x="441820" y="4314067"/>
            <a:ext cx="11308359" cy="2244734"/>
            <a:chOff x="568905" y="3210390"/>
            <a:chExt cx="11308359" cy="2244734"/>
          </a:xfrm>
        </p:grpSpPr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303A4752-C3B9-7B50-0CDB-B45F69AEBBFD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57DE56FB-77A5-8CD9-D562-37AE5D8798BB}"/>
                </a:ext>
              </a:extLst>
            </p:cNvPr>
            <p:cNvGrpSpPr/>
            <p:nvPr/>
          </p:nvGrpSpPr>
          <p:grpSpPr>
            <a:xfrm>
              <a:off x="992683" y="3532646"/>
              <a:ext cx="2415613" cy="1224432"/>
              <a:chOff x="-900913" y="3766540"/>
              <a:chExt cx="2415613" cy="1224432"/>
            </a:xfrm>
          </p:grpSpPr>
          <p:pic>
            <p:nvPicPr>
              <p:cNvPr id="35" name="Picture 2">
                <a:extLst>
                  <a:ext uri="{FF2B5EF4-FFF2-40B4-BE49-F238E27FC236}">
                    <a16:creationId xmlns:a16="http://schemas.microsoft.com/office/drawing/2014/main" id="{CF71AB8F-9923-4652-F814-A780D5C04B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6759" l="2000" r="99667">
                            <a14:foregroundMark x1="50000" y1="14352" x2="59000" y2="8333"/>
                            <a14:foregroundMark x1="92333" y1="26389" x2="96333" y2="32870"/>
                            <a14:foregroundMark x1="23333" y1="81019" x2="34333" y2="75000"/>
                            <a14:foregroundMark x1="13333" y1="74074" x2="38667" y2="65741"/>
                            <a14:foregroundMark x1="12333" y1="78241" x2="6333" y2="80556"/>
                            <a14:foregroundMark x1="11000" y1="87500" x2="18333" y2="91667"/>
                            <a14:foregroundMark x1="20333" y1="97222" x2="15000" y2="97222"/>
                            <a14:foregroundMark x1="7333" y1="83796" x2="4333" y2="81019"/>
                            <a14:foregroundMark x1="37000" y1="50000" x2="40667" y2="53704"/>
                            <a14:foregroundMark x1="66333" y1="3704" x2="62667" y2="3704"/>
                            <a14:foregroundMark x1="99667" y1="28241" x2="99667" y2="28241"/>
                            <a14:foregroundMark x1="97000" y1="37500" x2="97000" y2="37500"/>
                            <a14:foregroundMark x1="91667" y1="41204" x2="91667" y2="41204"/>
                            <a14:foregroundMark x1="89333" y1="43056" x2="89333" y2="43056"/>
                            <a14:foregroundMark x1="86667" y1="45370" x2="86667" y2="45370"/>
                            <a14:foregroundMark x1="2000" y1="81481" x2="2000" y2="81481"/>
                            <a14:foregroundMark x1="23333" y1="96759" x2="23333" y2="96759"/>
                            <a14:foregroundMark x1="26000" y1="94907" x2="26000" y2="94907"/>
                            <a14:foregroundMark x1="29196" y1="92130" x2="36333" y2="85648"/>
                            <a14:foregroundMark x1="28177" y1="93056" x2="29196" y2="92130"/>
                            <a14:foregroundMark x1="27667" y1="93519" x2="28177" y2="93056"/>
                            <a14:foregroundMark x1="37000" y1="85648" x2="50333" y2="74074"/>
                            <a14:foregroundMark x1="50333" y1="74074" x2="50333" y2="73611"/>
                            <a14:foregroundMark x1="51333" y1="74537" x2="63667" y2="64352"/>
                            <a14:foregroundMark x1="64667" y1="63426" x2="86333" y2="46296"/>
                            <a14:backgroundMark x1="15000" y1="97222" x2="15000" y2="97222"/>
                            <a14:backgroundMark x1="28333" y1="93981" x2="28333" y2="93981"/>
                            <a14:backgroundMark x1="29000" y1="93056" x2="29000" y2="93056"/>
                            <a14:backgroundMark x1="30333" y1="92130" x2="30333" y2="92130"/>
                            <a14:backgroundMark x1="333" y1="80556" x2="333" y2="80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-574367" y="4008052"/>
                <a:ext cx="1365169" cy="982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F6DCAFF8-2632-0360-0AD0-2B4046E9C5B1}"/>
                  </a:ext>
                </a:extLst>
              </p:cNvPr>
              <p:cNvSpPr txBox="1"/>
              <p:nvPr/>
            </p:nvSpPr>
            <p:spPr>
              <a:xfrm>
                <a:off x="-900913" y="3766540"/>
                <a:ext cx="24156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HIWIN HT150-LA13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308N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EE0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5.500€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BEB42A6-DFCC-927A-515F-F8B33E6F3693}"/>
                </a:ext>
              </a:extLst>
            </p:cNvPr>
            <p:cNvSpPr txBox="1"/>
            <p:nvPr/>
          </p:nvSpPr>
          <p:spPr>
            <a:xfrm>
              <a:off x="4148145" y="4624127"/>
              <a:ext cx="220054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5.750€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375N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13	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38B134F-2BCC-B1F5-6EE5-D640308C4DC8}"/>
                </a:ext>
              </a:extLst>
            </p:cNvPr>
            <p:cNvSpPr txBox="1"/>
            <p:nvPr/>
          </p:nvSpPr>
          <p:spPr>
            <a:xfrm>
              <a:off x="6800133" y="3210390"/>
              <a:ext cx="15159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LDN-EG-300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280N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5.900€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7FCF364B-AD60-B065-F294-2FF100CB12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597" y="5189913"/>
            <a:ext cx="1760794" cy="569802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68CA3D1-482E-6D25-E80F-B319A2C25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4528" y="5082599"/>
            <a:ext cx="1374507" cy="64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466FC1FA-3745-797B-B874-FB37937A6D30}"/>
              </a:ext>
            </a:extLst>
          </p:cNvPr>
          <p:cNvSpPr txBox="1"/>
          <p:nvPr/>
        </p:nvSpPr>
        <p:spPr>
          <a:xfrm>
            <a:off x="658814" y="4259598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Absolut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93A1EB4-6DB5-7BC2-9697-5D965F832893}"/>
              </a:ext>
            </a:extLst>
          </p:cNvPr>
          <p:cNvSpPr txBox="1"/>
          <p:nvPr/>
        </p:nvSpPr>
        <p:spPr>
          <a:xfrm>
            <a:off x="2669138" y="3142739"/>
            <a:ext cx="147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~7%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C9AC0E0-0CEC-7E16-038F-0FC8D3BE1B55}"/>
              </a:ext>
            </a:extLst>
          </p:cNvPr>
          <p:cNvSpPr txBox="1"/>
          <p:nvPr/>
        </p:nvSpPr>
        <p:spPr>
          <a:xfrm>
            <a:off x="2541362" y="5727804"/>
            <a:ext cx="147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~4%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8DA537A-3BD0-E476-4821-01FDAE44F3E8}"/>
              </a:ext>
            </a:extLst>
          </p:cNvPr>
          <p:cNvSpPr txBox="1"/>
          <p:nvPr/>
        </p:nvSpPr>
        <p:spPr>
          <a:xfrm>
            <a:off x="553277" y="1250689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1000mm Hub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8024BC78-57AB-F0A2-6AD5-5A441759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SLD 13</a:t>
            </a:r>
            <a:endParaRPr lang="en-US" dirty="0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C8242EEF-5632-9DE7-1EDC-21A5F40E3126}"/>
              </a:ext>
            </a:extLst>
          </p:cNvPr>
          <p:cNvSpPr txBox="1">
            <a:spLocks/>
          </p:cNvSpPr>
          <p:nvPr/>
        </p:nvSpPr>
        <p:spPr>
          <a:xfrm>
            <a:off x="658814" y="271887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Preisgestaltung SLD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493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847251-10BC-423D-AD48-8D5221E92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8227" y="6375236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36AC344-62EB-4430-B4CF-2CFE917F30F6}"/>
              </a:ext>
            </a:extLst>
          </p:cNvPr>
          <p:cNvGrpSpPr/>
          <p:nvPr/>
        </p:nvGrpSpPr>
        <p:grpSpPr>
          <a:xfrm>
            <a:off x="385127" y="1915739"/>
            <a:ext cx="11308359" cy="2097013"/>
            <a:chOff x="568905" y="3276603"/>
            <a:chExt cx="11308359" cy="2097013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3539FD9-51DA-4672-97B1-9D8875E3A9A8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12D0AA4-EDBC-49ED-B5D5-8416D5D348CF}"/>
                </a:ext>
              </a:extLst>
            </p:cNvPr>
            <p:cNvSpPr txBox="1"/>
            <p:nvPr/>
          </p:nvSpPr>
          <p:spPr>
            <a:xfrm>
              <a:off x="3884902" y="4542619"/>
              <a:ext cx="269967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5.100€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495N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14	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F56748D-357B-4429-BEED-EB69F8913C59}"/>
                </a:ext>
              </a:extLst>
            </p:cNvPr>
            <p:cNvSpPr txBox="1"/>
            <p:nvPr/>
          </p:nvSpPr>
          <p:spPr>
            <a:xfrm>
              <a:off x="9626761" y="3276603"/>
              <a:ext cx="15159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LDN-DL-400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337N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7.800€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92BA4BD0-2475-75C2-6D92-079FE61B34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756" y="2678834"/>
            <a:ext cx="1760794" cy="56980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475168D-E8D8-CCD2-C7E0-A1F042D1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84465" y="2652911"/>
            <a:ext cx="1374507" cy="64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D3DFA75E-3BFB-9BC6-D692-058CC5355BC9}"/>
              </a:ext>
            </a:extLst>
          </p:cNvPr>
          <p:cNvSpPr txBox="1"/>
          <p:nvPr/>
        </p:nvSpPr>
        <p:spPr>
          <a:xfrm>
            <a:off x="553278" y="1694235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Inkrementell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E8E307F-A5B2-0823-F73F-AC5BA7995F8B}"/>
              </a:ext>
            </a:extLst>
          </p:cNvPr>
          <p:cNvGrpSpPr/>
          <p:nvPr/>
        </p:nvGrpSpPr>
        <p:grpSpPr>
          <a:xfrm>
            <a:off x="441820" y="4352282"/>
            <a:ext cx="11308359" cy="2220699"/>
            <a:chOff x="568905" y="3248605"/>
            <a:chExt cx="11308359" cy="2220699"/>
          </a:xfrm>
        </p:grpSpPr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303A4752-C3B9-7B50-0CDB-B45F69AEBBFD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BEB42A6-DFCC-927A-515F-F8B33E6F3693}"/>
                </a:ext>
              </a:extLst>
            </p:cNvPr>
            <p:cNvSpPr txBox="1"/>
            <p:nvPr/>
          </p:nvSpPr>
          <p:spPr>
            <a:xfrm>
              <a:off x="3880789" y="4638307"/>
              <a:ext cx="256320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6.000€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495N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14	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38B134F-2BCC-B1F5-6EE5-D640308C4DC8}"/>
                </a:ext>
              </a:extLst>
            </p:cNvPr>
            <p:cNvSpPr txBox="1"/>
            <p:nvPr/>
          </p:nvSpPr>
          <p:spPr>
            <a:xfrm>
              <a:off x="9570067" y="3248605"/>
              <a:ext cx="15159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LDN-DL-400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337N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8.350€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7FCF364B-AD60-B065-F294-2FF100CB12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464" y="5183279"/>
            <a:ext cx="1760794" cy="569802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68CA3D1-482E-6D25-E80F-B319A2C25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55630" y="5116446"/>
            <a:ext cx="1374507" cy="64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466FC1FA-3745-797B-B874-FB37937A6D30}"/>
              </a:ext>
            </a:extLst>
          </p:cNvPr>
          <p:cNvSpPr txBox="1"/>
          <p:nvPr/>
        </p:nvSpPr>
        <p:spPr>
          <a:xfrm>
            <a:off x="658814" y="4259598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Absolut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94E3449-2BC2-B356-1D07-882E02388E40}"/>
              </a:ext>
            </a:extLst>
          </p:cNvPr>
          <p:cNvSpPr txBox="1"/>
          <p:nvPr/>
        </p:nvSpPr>
        <p:spPr>
          <a:xfrm>
            <a:off x="553277" y="1250689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1000mm Hub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A70B1BFA-86D1-1696-A433-150256286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SLD 14</a:t>
            </a:r>
            <a:endParaRPr lang="en-US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CDA0F0C-EC38-D9A0-54B3-8173E673E580}"/>
              </a:ext>
            </a:extLst>
          </p:cNvPr>
          <p:cNvSpPr txBox="1">
            <a:spLocks/>
          </p:cNvSpPr>
          <p:nvPr/>
        </p:nvSpPr>
        <p:spPr>
          <a:xfrm>
            <a:off x="658814" y="271887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Preisgestaltung SLD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090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69BB1-796E-4C6B-B3D2-F74BC631C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712840"/>
          </a:xfrm>
        </p:spPr>
        <p:txBody>
          <a:bodyPr/>
          <a:lstStyle/>
          <a:p>
            <a:r>
              <a:rPr lang="de-DE" dirty="0"/>
              <a:t>Eingruppierung gegenüber Wettbewerb</a:t>
            </a:r>
            <a:br>
              <a:rPr lang="de-DE" dirty="0"/>
            </a:br>
            <a:br>
              <a:rPr lang="de-DE" dirty="0"/>
            </a:br>
            <a:r>
              <a:rPr lang="de-DE" dirty="0"/>
              <a:t>SLD 2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DAA9340-C069-43DF-A271-349CA02ECA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126F31-13FC-6093-531B-15F7BB07F9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133" y="2379591"/>
            <a:ext cx="6485734" cy="20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464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847251-10BC-423D-AD48-8D5221E92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8227" y="6375236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36AC344-62EB-4430-B4CF-2CFE917F30F6}"/>
              </a:ext>
            </a:extLst>
          </p:cNvPr>
          <p:cNvGrpSpPr/>
          <p:nvPr/>
        </p:nvGrpSpPr>
        <p:grpSpPr>
          <a:xfrm>
            <a:off x="376249" y="1899188"/>
            <a:ext cx="11308359" cy="2188822"/>
            <a:chOff x="568905" y="3260052"/>
            <a:chExt cx="11308359" cy="2188822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3539FD9-51DA-4672-97B1-9D8875E3A9A8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718BA60E-0F89-4F4D-B906-2A6BF694A8D9}"/>
                </a:ext>
              </a:extLst>
            </p:cNvPr>
            <p:cNvGrpSpPr/>
            <p:nvPr/>
          </p:nvGrpSpPr>
          <p:grpSpPr>
            <a:xfrm>
              <a:off x="1228083" y="3511047"/>
              <a:ext cx="2415613" cy="1246064"/>
              <a:chOff x="-665513" y="3744941"/>
              <a:chExt cx="2415613" cy="1246064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4D475DF6-574E-4C58-B46F-6496602AD4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6759" l="2000" r="99667">
                            <a14:foregroundMark x1="50000" y1="14352" x2="59000" y2="8333"/>
                            <a14:foregroundMark x1="92333" y1="26389" x2="96333" y2="32870"/>
                            <a14:foregroundMark x1="23333" y1="81019" x2="34333" y2="75000"/>
                            <a14:foregroundMark x1="13333" y1="74074" x2="38667" y2="65741"/>
                            <a14:foregroundMark x1="12333" y1="78241" x2="6333" y2="80556"/>
                            <a14:foregroundMark x1="11000" y1="87500" x2="18333" y2="91667"/>
                            <a14:foregroundMark x1="20333" y1="97222" x2="15000" y2="97222"/>
                            <a14:foregroundMark x1="7333" y1="83796" x2="4333" y2="81019"/>
                            <a14:foregroundMark x1="37000" y1="50000" x2="40667" y2="53704"/>
                            <a14:foregroundMark x1="66333" y1="3704" x2="62667" y2="3704"/>
                            <a14:foregroundMark x1="99667" y1="28241" x2="99667" y2="28241"/>
                            <a14:foregroundMark x1="97000" y1="37500" x2="97000" y2="37500"/>
                            <a14:foregroundMark x1="91667" y1="41204" x2="91667" y2="41204"/>
                            <a14:foregroundMark x1="89333" y1="43056" x2="89333" y2="43056"/>
                            <a14:foregroundMark x1="86667" y1="45370" x2="86667" y2="45370"/>
                            <a14:foregroundMark x1="2000" y1="81481" x2="2000" y2="81481"/>
                            <a14:foregroundMark x1="23333" y1="96759" x2="23333" y2="96759"/>
                            <a14:foregroundMark x1="26000" y1="94907" x2="26000" y2="94907"/>
                            <a14:foregroundMark x1="29196" y1="92130" x2="36333" y2="85648"/>
                            <a14:foregroundMark x1="28177" y1="93056" x2="29196" y2="92130"/>
                            <a14:foregroundMark x1="27667" y1="93519" x2="28177" y2="93056"/>
                            <a14:foregroundMark x1="37000" y1="85648" x2="50333" y2="74074"/>
                            <a14:foregroundMark x1="50333" y1="74074" x2="50333" y2="73611"/>
                            <a14:foregroundMark x1="51333" y1="74537" x2="63667" y2="64352"/>
                            <a14:foregroundMark x1="64667" y1="63426" x2="86333" y2="46296"/>
                            <a14:backgroundMark x1="15000" y1="97222" x2="15000" y2="97222"/>
                            <a14:backgroundMark x1="28333" y1="93981" x2="28333" y2="93981"/>
                            <a14:backgroundMark x1="29000" y1="93056" x2="29000" y2="93056"/>
                            <a14:backgroundMark x1="30333" y1="92130" x2="30333" y2="92130"/>
                            <a14:backgroundMark x1="333" y1="80556" x2="333" y2="80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364616" y="4008085"/>
                <a:ext cx="1365169" cy="982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45280A9-E5AB-42FE-896D-82819FB796EE}"/>
                  </a:ext>
                </a:extLst>
              </p:cNvPr>
              <p:cNvSpPr txBox="1"/>
              <p:nvPr/>
            </p:nvSpPr>
            <p:spPr>
              <a:xfrm>
                <a:off x="-665513" y="3744941"/>
                <a:ext cx="24156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HIWIN HT200-LA22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362N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EE0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4.700€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12D0AA4-EDBC-49ED-B5D5-8416D5D348CF}"/>
                </a:ext>
              </a:extLst>
            </p:cNvPr>
            <p:cNvSpPr txBox="1"/>
            <p:nvPr/>
          </p:nvSpPr>
          <p:spPr>
            <a:xfrm>
              <a:off x="4959930" y="4617877"/>
              <a:ext cx="316212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5.000€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285N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21	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F56748D-357B-4429-BEED-EB69F8913C59}"/>
                </a:ext>
              </a:extLst>
            </p:cNvPr>
            <p:cNvSpPr txBox="1"/>
            <p:nvPr/>
          </p:nvSpPr>
          <p:spPr>
            <a:xfrm>
              <a:off x="8871598" y="3260052"/>
              <a:ext cx="15159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LDM-ES-200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220N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6.500€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92BA4BD0-2475-75C2-6D92-079FE61B34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938" y="2730185"/>
            <a:ext cx="1760794" cy="56980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475168D-E8D8-CCD2-C7E0-A1F042D1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8942" y="2684816"/>
            <a:ext cx="1374507" cy="63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D3DFA75E-3BFB-9BC6-D692-058CC5355BC9}"/>
              </a:ext>
            </a:extLst>
          </p:cNvPr>
          <p:cNvSpPr txBox="1"/>
          <p:nvPr/>
        </p:nvSpPr>
        <p:spPr>
          <a:xfrm>
            <a:off x="553278" y="1694235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Inkrementell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E8E307F-A5B2-0823-F73F-AC5BA7995F8B}"/>
              </a:ext>
            </a:extLst>
          </p:cNvPr>
          <p:cNvGrpSpPr/>
          <p:nvPr/>
        </p:nvGrpSpPr>
        <p:grpSpPr>
          <a:xfrm>
            <a:off x="441820" y="4330749"/>
            <a:ext cx="11308359" cy="2195638"/>
            <a:chOff x="568905" y="3227072"/>
            <a:chExt cx="11308359" cy="2195638"/>
          </a:xfrm>
        </p:grpSpPr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303A4752-C3B9-7B50-0CDB-B45F69AEBBFD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57DE56FB-77A5-8CD9-D562-37AE5D8798BB}"/>
                </a:ext>
              </a:extLst>
            </p:cNvPr>
            <p:cNvGrpSpPr/>
            <p:nvPr/>
          </p:nvGrpSpPr>
          <p:grpSpPr>
            <a:xfrm>
              <a:off x="1200223" y="3538922"/>
              <a:ext cx="2415613" cy="1264749"/>
              <a:chOff x="-693373" y="3772816"/>
              <a:chExt cx="2415613" cy="1264749"/>
            </a:xfrm>
          </p:grpSpPr>
          <p:pic>
            <p:nvPicPr>
              <p:cNvPr id="35" name="Picture 2">
                <a:extLst>
                  <a:ext uri="{FF2B5EF4-FFF2-40B4-BE49-F238E27FC236}">
                    <a16:creationId xmlns:a16="http://schemas.microsoft.com/office/drawing/2014/main" id="{CF71AB8F-9923-4652-F814-A780D5C04B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6759" l="2000" r="99667">
                            <a14:foregroundMark x1="50000" y1="14352" x2="59000" y2="8333"/>
                            <a14:foregroundMark x1="92333" y1="26389" x2="96333" y2="32870"/>
                            <a14:foregroundMark x1="23333" y1="81019" x2="34333" y2="75000"/>
                            <a14:foregroundMark x1="13333" y1="74074" x2="38667" y2="65741"/>
                            <a14:foregroundMark x1="12333" y1="78241" x2="6333" y2="80556"/>
                            <a14:foregroundMark x1="11000" y1="87500" x2="18333" y2="91667"/>
                            <a14:foregroundMark x1="20333" y1="97222" x2="15000" y2="97222"/>
                            <a14:foregroundMark x1="7333" y1="83796" x2="4333" y2="81019"/>
                            <a14:foregroundMark x1="37000" y1="50000" x2="40667" y2="53704"/>
                            <a14:foregroundMark x1="66333" y1="3704" x2="62667" y2="3704"/>
                            <a14:foregroundMark x1="99667" y1="28241" x2="99667" y2="28241"/>
                            <a14:foregroundMark x1="97000" y1="37500" x2="97000" y2="37500"/>
                            <a14:foregroundMark x1="91667" y1="41204" x2="91667" y2="41204"/>
                            <a14:foregroundMark x1="89333" y1="43056" x2="89333" y2="43056"/>
                            <a14:foregroundMark x1="86667" y1="45370" x2="86667" y2="45370"/>
                            <a14:foregroundMark x1="2000" y1="81481" x2="2000" y2="81481"/>
                            <a14:foregroundMark x1="23333" y1="96759" x2="23333" y2="96759"/>
                            <a14:foregroundMark x1="26000" y1="94907" x2="26000" y2="94907"/>
                            <a14:foregroundMark x1="29196" y1="92130" x2="36333" y2="85648"/>
                            <a14:foregroundMark x1="28177" y1="93056" x2="29196" y2="92130"/>
                            <a14:foregroundMark x1="27667" y1="93519" x2="28177" y2="93056"/>
                            <a14:foregroundMark x1="37000" y1="85648" x2="50333" y2="74074"/>
                            <a14:foregroundMark x1="50333" y1="74074" x2="50333" y2="73611"/>
                            <a14:foregroundMark x1="51333" y1="74537" x2="63667" y2="64352"/>
                            <a14:foregroundMark x1="64667" y1="63426" x2="86333" y2="46296"/>
                            <a14:backgroundMark x1="15000" y1="97222" x2="15000" y2="97222"/>
                            <a14:backgroundMark x1="28333" y1="93981" x2="28333" y2="93981"/>
                            <a14:backgroundMark x1="29000" y1="93056" x2="29000" y2="93056"/>
                            <a14:backgroundMark x1="30333" y1="92130" x2="30333" y2="92130"/>
                            <a14:backgroundMark x1="333" y1="80556" x2="333" y2="80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-454073" y="4054645"/>
                <a:ext cx="1365169" cy="982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F6DCAFF8-2632-0360-0AD0-2B4046E9C5B1}"/>
                  </a:ext>
                </a:extLst>
              </p:cNvPr>
              <p:cNvSpPr txBox="1"/>
              <p:nvPr/>
            </p:nvSpPr>
            <p:spPr>
              <a:xfrm>
                <a:off x="-693373" y="3772816"/>
                <a:ext cx="24156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HIWIN HT200-LA22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362N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EE0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5.700€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BEB42A6-DFCC-927A-515F-F8B33E6F3693}"/>
                </a:ext>
              </a:extLst>
            </p:cNvPr>
            <p:cNvSpPr txBox="1"/>
            <p:nvPr/>
          </p:nvSpPr>
          <p:spPr>
            <a:xfrm>
              <a:off x="4826997" y="4591713"/>
              <a:ext cx="266103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5.900€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285N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21	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38B134F-2BCC-B1F5-6EE5-D640308C4DC8}"/>
                </a:ext>
              </a:extLst>
            </p:cNvPr>
            <p:cNvSpPr txBox="1"/>
            <p:nvPr/>
          </p:nvSpPr>
          <p:spPr>
            <a:xfrm>
              <a:off x="8806026" y="3227072"/>
              <a:ext cx="15159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LDM-ES-200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220N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7.100€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7FCF364B-AD60-B065-F294-2FF100CB12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274" y="5130987"/>
            <a:ext cx="1760794" cy="569802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68CA3D1-482E-6D25-E80F-B319A2C25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20422" y="5082314"/>
            <a:ext cx="1374507" cy="63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466FC1FA-3745-797B-B874-FB37937A6D30}"/>
              </a:ext>
            </a:extLst>
          </p:cNvPr>
          <p:cNvSpPr txBox="1"/>
          <p:nvPr/>
        </p:nvSpPr>
        <p:spPr>
          <a:xfrm>
            <a:off x="658814" y="4259598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Absolut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36AAFC3-A064-7D84-CA31-3144BA822682}"/>
              </a:ext>
            </a:extLst>
          </p:cNvPr>
          <p:cNvSpPr txBox="1"/>
          <p:nvPr/>
        </p:nvSpPr>
        <p:spPr>
          <a:xfrm>
            <a:off x="2984249" y="3176581"/>
            <a:ext cx="147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~6%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D808483-9E91-DF5D-8CCB-9B7F7CB2FF01}"/>
              </a:ext>
            </a:extLst>
          </p:cNvPr>
          <p:cNvSpPr txBox="1"/>
          <p:nvPr/>
        </p:nvSpPr>
        <p:spPr>
          <a:xfrm>
            <a:off x="3074427" y="5667384"/>
            <a:ext cx="147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~3%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A01094D-180B-4802-36B5-408DA1DEDD0B}"/>
              </a:ext>
            </a:extLst>
          </p:cNvPr>
          <p:cNvSpPr txBox="1"/>
          <p:nvPr/>
        </p:nvSpPr>
        <p:spPr>
          <a:xfrm>
            <a:off x="553277" y="1250689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1000mm Hub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D4630744-3A36-027F-1A90-18A73D2B1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SLD 21</a:t>
            </a:r>
            <a:endParaRPr lang="en-US" dirty="0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B2332ED2-DE64-6CDD-A6D8-33ACD4CE8123}"/>
              </a:ext>
            </a:extLst>
          </p:cNvPr>
          <p:cNvSpPr txBox="1">
            <a:spLocks/>
          </p:cNvSpPr>
          <p:nvPr/>
        </p:nvSpPr>
        <p:spPr>
          <a:xfrm>
            <a:off x="658814" y="271887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Preisgestaltung SLD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1155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847251-10BC-423D-AD48-8D5221E92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8227" y="6375236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36AC344-62EB-4430-B4CF-2CFE917F30F6}"/>
              </a:ext>
            </a:extLst>
          </p:cNvPr>
          <p:cNvGrpSpPr/>
          <p:nvPr/>
        </p:nvGrpSpPr>
        <p:grpSpPr>
          <a:xfrm>
            <a:off x="376249" y="1865239"/>
            <a:ext cx="11308359" cy="2181671"/>
            <a:chOff x="568905" y="3226103"/>
            <a:chExt cx="11308359" cy="2181671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3539FD9-51DA-4672-97B1-9D8875E3A9A8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718BA60E-0F89-4F4D-B906-2A6BF694A8D9}"/>
                </a:ext>
              </a:extLst>
            </p:cNvPr>
            <p:cNvGrpSpPr/>
            <p:nvPr/>
          </p:nvGrpSpPr>
          <p:grpSpPr>
            <a:xfrm>
              <a:off x="1286506" y="3500404"/>
              <a:ext cx="2415613" cy="1309277"/>
              <a:chOff x="-607090" y="3734298"/>
              <a:chExt cx="2415613" cy="1309277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4D475DF6-574E-4C58-B46F-6496602AD4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6759" l="2000" r="99667">
                            <a14:foregroundMark x1="50000" y1="14352" x2="59000" y2="8333"/>
                            <a14:foregroundMark x1="92333" y1="26389" x2="96333" y2="32870"/>
                            <a14:foregroundMark x1="23333" y1="81019" x2="34333" y2="75000"/>
                            <a14:foregroundMark x1="13333" y1="74074" x2="38667" y2="65741"/>
                            <a14:foregroundMark x1="12333" y1="78241" x2="6333" y2="80556"/>
                            <a14:foregroundMark x1="11000" y1="87500" x2="18333" y2="91667"/>
                            <a14:foregroundMark x1="20333" y1="97222" x2="15000" y2="97222"/>
                            <a14:foregroundMark x1="7333" y1="83796" x2="4333" y2="81019"/>
                            <a14:foregroundMark x1="37000" y1="50000" x2="40667" y2="53704"/>
                            <a14:foregroundMark x1="66333" y1="3704" x2="62667" y2="3704"/>
                            <a14:foregroundMark x1="99667" y1="28241" x2="99667" y2="28241"/>
                            <a14:foregroundMark x1="97000" y1="37500" x2="97000" y2="37500"/>
                            <a14:foregroundMark x1="91667" y1="41204" x2="91667" y2="41204"/>
                            <a14:foregroundMark x1="89333" y1="43056" x2="89333" y2="43056"/>
                            <a14:foregroundMark x1="86667" y1="45370" x2="86667" y2="45370"/>
                            <a14:foregroundMark x1="2000" y1="81481" x2="2000" y2="81481"/>
                            <a14:foregroundMark x1="23333" y1="96759" x2="23333" y2="96759"/>
                            <a14:foregroundMark x1="26000" y1="94907" x2="26000" y2="94907"/>
                            <a14:foregroundMark x1="29196" y1="92130" x2="36333" y2="85648"/>
                            <a14:foregroundMark x1="28177" y1="93056" x2="29196" y2="92130"/>
                            <a14:foregroundMark x1="27667" y1="93519" x2="28177" y2="93056"/>
                            <a14:foregroundMark x1="37000" y1="85648" x2="50333" y2="74074"/>
                            <a14:foregroundMark x1="50333" y1="74074" x2="50333" y2="73611"/>
                            <a14:foregroundMark x1="51333" y1="74537" x2="63667" y2="64352"/>
                            <a14:foregroundMark x1="64667" y1="63426" x2="86333" y2="46296"/>
                            <a14:backgroundMark x1="15000" y1="97222" x2="15000" y2="97222"/>
                            <a14:backgroundMark x1="28333" y1="93981" x2="28333" y2="93981"/>
                            <a14:backgroundMark x1="29000" y1="93056" x2="29000" y2="93056"/>
                            <a14:backgroundMark x1="30333" y1="92130" x2="30333" y2="92130"/>
                            <a14:backgroundMark x1="333" y1="80556" x2="333" y2="80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386454" y="4060655"/>
                <a:ext cx="1365169" cy="982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45280A9-E5AB-42FE-896D-82819FB796EE}"/>
                  </a:ext>
                </a:extLst>
              </p:cNvPr>
              <p:cNvSpPr txBox="1"/>
              <p:nvPr/>
            </p:nvSpPr>
            <p:spPr>
              <a:xfrm>
                <a:off x="-607090" y="3734298"/>
                <a:ext cx="24156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HIWIN HT200-LA23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544N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EE0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5.300€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12D0AA4-EDBC-49ED-B5D5-8416D5D348CF}"/>
                </a:ext>
              </a:extLst>
            </p:cNvPr>
            <p:cNvSpPr txBox="1"/>
            <p:nvPr/>
          </p:nvSpPr>
          <p:spPr>
            <a:xfrm>
              <a:off x="4580713" y="4576777"/>
              <a:ext cx="266893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5.450€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450N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22	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F56748D-357B-4429-BEED-EB69F8913C59}"/>
                </a:ext>
              </a:extLst>
            </p:cNvPr>
            <p:cNvSpPr txBox="1"/>
            <p:nvPr/>
          </p:nvSpPr>
          <p:spPr>
            <a:xfrm>
              <a:off x="8871598" y="3226103"/>
              <a:ext cx="15159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LDM-EL-400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370N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7.400€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92BA4BD0-2475-75C2-6D92-079FE61B34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168" y="2674143"/>
            <a:ext cx="1760794" cy="56980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475168D-E8D8-CCD2-C7E0-A1F042D1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8942" y="2684816"/>
            <a:ext cx="1374507" cy="63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D3DFA75E-3BFB-9BC6-D692-058CC5355BC9}"/>
              </a:ext>
            </a:extLst>
          </p:cNvPr>
          <p:cNvSpPr txBox="1"/>
          <p:nvPr/>
        </p:nvSpPr>
        <p:spPr>
          <a:xfrm>
            <a:off x="553278" y="1694235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Inkrementell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E8E307F-A5B2-0823-F73F-AC5BA7995F8B}"/>
              </a:ext>
            </a:extLst>
          </p:cNvPr>
          <p:cNvGrpSpPr/>
          <p:nvPr/>
        </p:nvGrpSpPr>
        <p:grpSpPr>
          <a:xfrm>
            <a:off x="441820" y="4306543"/>
            <a:ext cx="11308359" cy="2221518"/>
            <a:chOff x="568905" y="3202866"/>
            <a:chExt cx="11308359" cy="2221518"/>
          </a:xfrm>
        </p:grpSpPr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303A4752-C3B9-7B50-0CDB-B45F69AEBBFD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57DE56FB-77A5-8CD9-D562-37AE5D8798BB}"/>
                </a:ext>
              </a:extLst>
            </p:cNvPr>
            <p:cNvGrpSpPr/>
            <p:nvPr/>
          </p:nvGrpSpPr>
          <p:grpSpPr>
            <a:xfrm>
              <a:off x="1220934" y="3514976"/>
              <a:ext cx="2415613" cy="1347418"/>
              <a:chOff x="-672662" y="3748870"/>
              <a:chExt cx="2415613" cy="1347418"/>
            </a:xfrm>
          </p:grpSpPr>
          <p:pic>
            <p:nvPicPr>
              <p:cNvPr id="35" name="Picture 2">
                <a:extLst>
                  <a:ext uri="{FF2B5EF4-FFF2-40B4-BE49-F238E27FC236}">
                    <a16:creationId xmlns:a16="http://schemas.microsoft.com/office/drawing/2014/main" id="{CF71AB8F-9923-4652-F814-A780D5C04B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6759" l="2000" r="99667">
                            <a14:foregroundMark x1="50000" y1="14352" x2="59000" y2="8333"/>
                            <a14:foregroundMark x1="92333" y1="26389" x2="96333" y2="32870"/>
                            <a14:foregroundMark x1="23333" y1="81019" x2="34333" y2="75000"/>
                            <a14:foregroundMark x1="13333" y1="74074" x2="38667" y2="65741"/>
                            <a14:foregroundMark x1="12333" y1="78241" x2="6333" y2="80556"/>
                            <a14:foregroundMark x1="11000" y1="87500" x2="18333" y2="91667"/>
                            <a14:foregroundMark x1="20333" y1="97222" x2="15000" y2="97222"/>
                            <a14:foregroundMark x1="7333" y1="83796" x2="4333" y2="81019"/>
                            <a14:foregroundMark x1="37000" y1="50000" x2="40667" y2="53704"/>
                            <a14:foregroundMark x1="66333" y1="3704" x2="62667" y2="3704"/>
                            <a14:foregroundMark x1="99667" y1="28241" x2="99667" y2="28241"/>
                            <a14:foregroundMark x1="97000" y1="37500" x2="97000" y2="37500"/>
                            <a14:foregroundMark x1="91667" y1="41204" x2="91667" y2="41204"/>
                            <a14:foregroundMark x1="89333" y1="43056" x2="89333" y2="43056"/>
                            <a14:foregroundMark x1="86667" y1="45370" x2="86667" y2="45370"/>
                            <a14:foregroundMark x1="2000" y1="81481" x2="2000" y2="81481"/>
                            <a14:foregroundMark x1="23333" y1="96759" x2="23333" y2="96759"/>
                            <a14:foregroundMark x1="26000" y1="94907" x2="26000" y2="94907"/>
                            <a14:foregroundMark x1="29196" y1="92130" x2="36333" y2="85648"/>
                            <a14:foregroundMark x1="28177" y1="93056" x2="29196" y2="92130"/>
                            <a14:foregroundMark x1="27667" y1="93519" x2="28177" y2="93056"/>
                            <a14:foregroundMark x1="37000" y1="85648" x2="50333" y2="74074"/>
                            <a14:foregroundMark x1="50333" y1="74074" x2="50333" y2="73611"/>
                            <a14:foregroundMark x1="51333" y1="74537" x2="63667" y2="64352"/>
                            <a14:foregroundMark x1="64667" y1="63426" x2="86333" y2="46296"/>
                            <a14:backgroundMark x1="15000" y1="97222" x2="15000" y2="97222"/>
                            <a14:backgroundMark x1="28333" y1="93981" x2="28333" y2="93981"/>
                            <a14:backgroundMark x1="29000" y1="93056" x2="29000" y2="93056"/>
                            <a14:backgroundMark x1="30333" y1="92130" x2="30333" y2="92130"/>
                            <a14:backgroundMark x1="333" y1="80556" x2="333" y2="80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-452027" y="4113368"/>
                <a:ext cx="1365169" cy="982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F6DCAFF8-2632-0360-0AD0-2B4046E9C5B1}"/>
                  </a:ext>
                </a:extLst>
              </p:cNvPr>
              <p:cNvSpPr txBox="1"/>
              <p:nvPr/>
            </p:nvSpPr>
            <p:spPr>
              <a:xfrm>
                <a:off x="-672662" y="3748870"/>
                <a:ext cx="24156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HIWIN HT200-LA23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544N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EE0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6.300€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BEB42A6-DFCC-927A-515F-F8B33E6F3693}"/>
                </a:ext>
              </a:extLst>
            </p:cNvPr>
            <p:cNvSpPr txBox="1"/>
            <p:nvPr/>
          </p:nvSpPr>
          <p:spPr>
            <a:xfrm>
              <a:off x="4515142" y="4593387"/>
              <a:ext cx="276779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6.350€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450N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22	 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38B134F-2BCC-B1F5-6EE5-D640308C4DC8}"/>
                </a:ext>
              </a:extLst>
            </p:cNvPr>
            <p:cNvSpPr txBox="1"/>
            <p:nvPr/>
          </p:nvSpPr>
          <p:spPr>
            <a:xfrm>
              <a:off x="8806026" y="3202866"/>
              <a:ext cx="15159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LDM-EL-400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370N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7.950€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7FCF364B-AD60-B065-F294-2FF100CB12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168" y="5137540"/>
            <a:ext cx="1760794" cy="569802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68CA3D1-482E-6D25-E80F-B319A2C25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20422" y="5082314"/>
            <a:ext cx="1374507" cy="63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466FC1FA-3745-797B-B874-FB37937A6D30}"/>
              </a:ext>
            </a:extLst>
          </p:cNvPr>
          <p:cNvSpPr txBox="1"/>
          <p:nvPr/>
        </p:nvSpPr>
        <p:spPr>
          <a:xfrm>
            <a:off x="658814" y="4259598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Absolut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77ED39E-1640-CD5C-3EEA-A961839A2648}"/>
              </a:ext>
            </a:extLst>
          </p:cNvPr>
          <p:cNvSpPr txBox="1"/>
          <p:nvPr/>
        </p:nvSpPr>
        <p:spPr>
          <a:xfrm>
            <a:off x="2908359" y="3150155"/>
            <a:ext cx="147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~3%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3CB993-7001-032A-0C41-B34B57954621}"/>
              </a:ext>
            </a:extLst>
          </p:cNvPr>
          <p:cNvSpPr txBox="1"/>
          <p:nvPr/>
        </p:nvSpPr>
        <p:spPr>
          <a:xfrm>
            <a:off x="553277" y="1250689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1000mm Hub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AB3D92B-7AFE-5816-5D2F-C0A590701165}"/>
              </a:ext>
            </a:extLst>
          </p:cNvPr>
          <p:cNvSpPr txBox="1"/>
          <p:nvPr/>
        </p:nvSpPr>
        <p:spPr>
          <a:xfrm>
            <a:off x="2893397" y="5663222"/>
            <a:ext cx="147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~0%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F7E5A062-6EE2-ECB9-7771-FA9202D6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SLD 22</a:t>
            </a:r>
            <a:endParaRPr lang="en-US" dirty="0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88A64787-16E0-01F0-19F3-2A4E1DBC4359}"/>
              </a:ext>
            </a:extLst>
          </p:cNvPr>
          <p:cNvSpPr txBox="1">
            <a:spLocks/>
          </p:cNvSpPr>
          <p:nvPr/>
        </p:nvSpPr>
        <p:spPr>
          <a:xfrm>
            <a:off x="658814" y="271887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Preisgestaltung SLD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7556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847251-10BC-423D-AD48-8D5221E92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8227" y="6375236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36AC344-62EB-4430-B4CF-2CFE917F30F6}"/>
              </a:ext>
            </a:extLst>
          </p:cNvPr>
          <p:cNvGrpSpPr/>
          <p:nvPr/>
        </p:nvGrpSpPr>
        <p:grpSpPr>
          <a:xfrm>
            <a:off x="376249" y="1865239"/>
            <a:ext cx="11308359" cy="2147513"/>
            <a:chOff x="568905" y="3226103"/>
            <a:chExt cx="11308359" cy="2147513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3539FD9-51DA-4672-97B1-9D8875E3A9A8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718BA60E-0F89-4F4D-B906-2A6BF694A8D9}"/>
                </a:ext>
              </a:extLst>
            </p:cNvPr>
            <p:cNvGrpSpPr/>
            <p:nvPr/>
          </p:nvGrpSpPr>
          <p:grpSpPr>
            <a:xfrm>
              <a:off x="1059390" y="3474247"/>
              <a:ext cx="2415613" cy="1381219"/>
              <a:chOff x="-834206" y="3708141"/>
              <a:chExt cx="2415613" cy="1381219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4D475DF6-574E-4C58-B46F-6496602AD4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6759" l="2000" r="99667">
                            <a14:foregroundMark x1="50000" y1="14352" x2="59000" y2="8333"/>
                            <a14:foregroundMark x1="92333" y1="26389" x2="96333" y2="32870"/>
                            <a14:foregroundMark x1="23333" y1="81019" x2="34333" y2="75000"/>
                            <a14:foregroundMark x1="13333" y1="74074" x2="38667" y2="65741"/>
                            <a14:foregroundMark x1="12333" y1="78241" x2="6333" y2="80556"/>
                            <a14:foregroundMark x1="11000" y1="87500" x2="18333" y2="91667"/>
                            <a14:foregroundMark x1="20333" y1="97222" x2="15000" y2="97222"/>
                            <a14:foregroundMark x1="7333" y1="83796" x2="4333" y2="81019"/>
                            <a14:foregroundMark x1="37000" y1="50000" x2="40667" y2="53704"/>
                            <a14:foregroundMark x1="66333" y1="3704" x2="62667" y2="3704"/>
                            <a14:foregroundMark x1="99667" y1="28241" x2="99667" y2="28241"/>
                            <a14:foregroundMark x1="97000" y1="37500" x2="97000" y2="37500"/>
                            <a14:foregroundMark x1="91667" y1="41204" x2="91667" y2="41204"/>
                            <a14:foregroundMark x1="89333" y1="43056" x2="89333" y2="43056"/>
                            <a14:foregroundMark x1="86667" y1="45370" x2="86667" y2="45370"/>
                            <a14:foregroundMark x1="2000" y1="81481" x2="2000" y2="81481"/>
                            <a14:foregroundMark x1="23333" y1="96759" x2="23333" y2="96759"/>
                            <a14:foregroundMark x1="26000" y1="94907" x2="26000" y2="94907"/>
                            <a14:foregroundMark x1="29196" y1="92130" x2="36333" y2="85648"/>
                            <a14:foregroundMark x1="28177" y1="93056" x2="29196" y2="92130"/>
                            <a14:foregroundMark x1="27667" y1="93519" x2="28177" y2="93056"/>
                            <a14:foregroundMark x1="37000" y1="85648" x2="50333" y2="74074"/>
                            <a14:foregroundMark x1="50333" y1="74074" x2="50333" y2="73611"/>
                            <a14:foregroundMark x1="51333" y1="74537" x2="63667" y2="64352"/>
                            <a14:foregroundMark x1="64667" y1="63426" x2="86333" y2="46296"/>
                            <a14:backgroundMark x1="15000" y1="97222" x2="15000" y2="97222"/>
                            <a14:backgroundMark x1="28333" y1="93981" x2="28333" y2="93981"/>
                            <a14:backgroundMark x1="29000" y1="93056" x2="29000" y2="93056"/>
                            <a14:backgroundMark x1="30333" y1="92130" x2="30333" y2="92130"/>
                            <a14:backgroundMark x1="333" y1="80556" x2="333" y2="80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516905" y="4106440"/>
                <a:ext cx="1365169" cy="982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45280A9-E5AB-42FE-896D-82819FB796EE}"/>
                  </a:ext>
                </a:extLst>
              </p:cNvPr>
              <p:cNvSpPr txBox="1"/>
              <p:nvPr/>
            </p:nvSpPr>
            <p:spPr>
              <a:xfrm>
                <a:off x="-834206" y="3708141"/>
                <a:ext cx="24156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HIWIN HT250-LA32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583N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EE0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5.830€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12D0AA4-EDBC-49ED-B5D5-8416D5D348CF}"/>
                </a:ext>
              </a:extLst>
            </p:cNvPr>
            <p:cNvSpPr txBox="1"/>
            <p:nvPr/>
          </p:nvSpPr>
          <p:spPr>
            <a:xfrm>
              <a:off x="3884902" y="4542619"/>
              <a:ext cx="33555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6.250€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665N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23	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F56748D-357B-4429-BEED-EB69F8913C59}"/>
                </a:ext>
              </a:extLst>
            </p:cNvPr>
            <p:cNvSpPr txBox="1"/>
            <p:nvPr/>
          </p:nvSpPr>
          <p:spPr>
            <a:xfrm>
              <a:off x="8871598" y="3226103"/>
              <a:ext cx="15159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LDT-EL-0600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500N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8.800€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92BA4BD0-2475-75C2-6D92-079FE61B34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756" y="2678834"/>
            <a:ext cx="1760794" cy="56980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475168D-E8D8-CCD2-C7E0-A1F042D1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20532" y="2684816"/>
            <a:ext cx="1291326" cy="63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D3DFA75E-3BFB-9BC6-D692-058CC5355BC9}"/>
              </a:ext>
            </a:extLst>
          </p:cNvPr>
          <p:cNvSpPr txBox="1"/>
          <p:nvPr/>
        </p:nvSpPr>
        <p:spPr>
          <a:xfrm>
            <a:off x="553278" y="1694235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Inkrementell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E8E307F-A5B2-0823-F73F-AC5BA7995F8B}"/>
              </a:ext>
            </a:extLst>
          </p:cNvPr>
          <p:cNvGrpSpPr/>
          <p:nvPr/>
        </p:nvGrpSpPr>
        <p:grpSpPr>
          <a:xfrm>
            <a:off x="441820" y="4301677"/>
            <a:ext cx="11308359" cy="2271304"/>
            <a:chOff x="568905" y="3198000"/>
            <a:chExt cx="11308359" cy="2271304"/>
          </a:xfrm>
        </p:grpSpPr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303A4752-C3B9-7B50-0CDB-B45F69AEBBFD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57DE56FB-77A5-8CD9-D562-37AE5D8798BB}"/>
                </a:ext>
              </a:extLst>
            </p:cNvPr>
            <p:cNvGrpSpPr/>
            <p:nvPr/>
          </p:nvGrpSpPr>
          <p:grpSpPr>
            <a:xfrm>
              <a:off x="992659" y="3465046"/>
              <a:ext cx="2415613" cy="1352252"/>
              <a:chOff x="-900937" y="3698940"/>
              <a:chExt cx="2415613" cy="1352252"/>
            </a:xfrm>
          </p:grpSpPr>
          <p:pic>
            <p:nvPicPr>
              <p:cNvPr id="35" name="Picture 2">
                <a:extLst>
                  <a:ext uri="{FF2B5EF4-FFF2-40B4-BE49-F238E27FC236}">
                    <a16:creationId xmlns:a16="http://schemas.microsoft.com/office/drawing/2014/main" id="{CF71AB8F-9923-4652-F814-A780D5C04B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6759" l="2000" r="99667">
                            <a14:foregroundMark x1="50000" y1="14352" x2="59000" y2="8333"/>
                            <a14:foregroundMark x1="92333" y1="26389" x2="96333" y2="32870"/>
                            <a14:foregroundMark x1="23333" y1="81019" x2="34333" y2="75000"/>
                            <a14:foregroundMark x1="13333" y1="74074" x2="38667" y2="65741"/>
                            <a14:foregroundMark x1="12333" y1="78241" x2="6333" y2="80556"/>
                            <a14:foregroundMark x1="11000" y1="87500" x2="18333" y2="91667"/>
                            <a14:foregroundMark x1="20333" y1="97222" x2="15000" y2="97222"/>
                            <a14:foregroundMark x1="7333" y1="83796" x2="4333" y2="81019"/>
                            <a14:foregroundMark x1="37000" y1="50000" x2="40667" y2="53704"/>
                            <a14:foregroundMark x1="66333" y1="3704" x2="62667" y2="3704"/>
                            <a14:foregroundMark x1="99667" y1="28241" x2="99667" y2="28241"/>
                            <a14:foregroundMark x1="97000" y1="37500" x2="97000" y2="37500"/>
                            <a14:foregroundMark x1="91667" y1="41204" x2="91667" y2="41204"/>
                            <a14:foregroundMark x1="89333" y1="43056" x2="89333" y2="43056"/>
                            <a14:foregroundMark x1="86667" y1="45370" x2="86667" y2="45370"/>
                            <a14:foregroundMark x1="2000" y1="81481" x2="2000" y2="81481"/>
                            <a14:foregroundMark x1="23333" y1="96759" x2="23333" y2="96759"/>
                            <a14:foregroundMark x1="26000" y1="94907" x2="26000" y2="94907"/>
                            <a14:foregroundMark x1="29196" y1="92130" x2="36333" y2="85648"/>
                            <a14:foregroundMark x1="28177" y1="93056" x2="29196" y2="92130"/>
                            <a14:foregroundMark x1="27667" y1="93519" x2="28177" y2="93056"/>
                            <a14:foregroundMark x1="37000" y1="85648" x2="50333" y2="74074"/>
                            <a14:foregroundMark x1="50333" y1="74074" x2="50333" y2="73611"/>
                            <a14:foregroundMark x1="51333" y1="74537" x2="63667" y2="64352"/>
                            <a14:foregroundMark x1="64667" y1="63426" x2="86333" y2="46296"/>
                            <a14:backgroundMark x1="15000" y1="97222" x2="15000" y2="97222"/>
                            <a14:backgroundMark x1="28333" y1="93981" x2="28333" y2="93981"/>
                            <a14:backgroundMark x1="29000" y1="93056" x2="29000" y2="93056"/>
                            <a14:backgroundMark x1="30333" y1="92130" x2="30333" y2="92130"/>
                            <a14:backgroundMark x1="333" y1="80556" x2="333" y2="80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-410434" y="4068272"/>
                <a:ext cx="1365169" cy="982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F6DCAFF8-2632-0360-0AD0-2B4046E9C5B1}"/>
                  </a:ext>
                </a:extLst>
              </p:cNvPr>
              <p:cNvSpPr txBox="1"/>
              <p:nvPr/>
            </p:nvSpPr>
            <p:spPr>
              <a:xfrm>
                <a:off x="-900937" y="3698940"/>
                <a:ext cx="24156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HIWIN HT250-LA32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583N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EE0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6.830€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BEB42A6-DFCC-927A-515F-F8B33E6F3693}"/>
                </a:ext>
              </a:extLst>
            </p:cNvPr>
            <p:cNvSpPr txBox="1"/>
            <p:nvPr/>
          </p:nvSpPr>
          <p:spPr>
            <a:xfrm>
              <a:off x="3880789" y="4638307"/>
              <a:ext cx="31442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7.150€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665N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23	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 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38B134F-2BCC-B1F5-6EE5-D640308C4DC8}"/>
                </a:ext>
              </a:extLst>
            </p:cNvPr>
            <p:cNvSpPr txBox="1"/>
            <p:nvPr/>
          </p:nvSpPr>
          <p:spPr>
            <a:xfrm>
              <a:off x="8806027" y="3198000"/>
              <a:ext cx="15159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LDT-EL-0600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500N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9.350€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7FCF364B-AD60-B065-F294-2FF100CB12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464" y="5183279"/>
            <a:ext cx="1760794" cy="569802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68CA3D1-482E-6D25-E80F-B319A2C25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62012" y="5082314"/>
            <a:ext cx="1291326" cy="63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466FC1FA-3745-797B-B874-FB37937A6D30}"/>
              </a:ext>
            </a:extLst>
          </p:cNvPr>
          <p:cNvSpPr txBox="1"/>
          <p:nvPr/>
        </p:nvSpPr>
        <p:spPr>
          <a:xfrm>
            <a:off x="658814" y="4259598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Absolut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8A4612E-748B-E5F7-56EF-52FFEEDCF985}"/>
              </a:ext>
            </a:extLst>
          </p:cNvPr>
          <p:cNvSpPr txBox="1"/>
          <p:nvPr/>
        </p:nvSpPr>
        <p:spPr>
          <a:xfrm>
            <a:off x="2334578" y="3211151"/>
            <a:ext cx="147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~7%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400FBEB-631A-E0E8-82A3-F32F2A0864B4}"/>
              </a:ext>
            </a:extLst>
          </p:cNvPr>
          <p:cNvSpPr txBox="1"/>
          <p:nvPr/>
        </p:nvSpPr>
        <p:spPr>
          <a:xfrm>
            <a:off x="2377386" y="5736309"/>
            <a:ext cx="147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~4%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607CDE-65C4-42A8-26F1-82B0115B0EEA}"/>
              </a:ext>
            </a:extLst>
          </p:cNvPr>
          <p:cNvSpPr txBox="1"/>
          <p:nvPr/>
        </p:nvSpPr>
        <p:spPr>
          <a:xfrm>
            <a:off x="553277" y="1250689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1000mm Hub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8B6769D0-71EA-DDCE-BB2F-65D6AB57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SLD 23</a:t>
            </a:r>
            <a:endParaRPr lang="en-US" dirty="0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E1467FB8-1ED3-B826-204F-447C0BC5A101}"/>
              </a:ext>
            </a:extLst>
          </p:cNvPr>
          <p:cNvSpPr txBox="1">
            <a:spLocks/>
          </p:cNvSpPr>
          <p:nvPr/>
        </p:nvSpPr>
        <p:spPr>
          <a:xfrm>
            <a:off x="658814" y="271887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Preisgestaltung SLD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9574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847251-10BC-423D-AD48-8D5221E92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8227" y="6375236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36AC344-62EB-4430-B4CF-2CFE917F30F6}"/>
              </a:ext>
            </a:extLst>
          </p:cNvPr>
          <p:cNvGrpSpPr/>
          <p:nvPr/>
        </p:nvGrpSpPr>
        <p:grpSpPr>
          <a:xfrm>
            <a:off x="376249" y="2068136"/>
            <a:ext cx="11308359" cy="2002038"/>
            <a:chOff x="568905" y="3429000"/>
            <a:chExt cx="11308359" cy="2002038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3539FD9-51DA-4672-97B1-9D8875E3A9A8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718BA60E-0F89-4F4D-B906-2A6BF694A8D9}"/>
                </a:ext>
              </a:extLst>
            </p:cNvPr>
            <p:cNvGrpSpPr/>
            <p:nvPr/>
          </p:nvGrpSpPr>
          <p:grpSpPr>
            <a:xfrm>
              <a:off x="1565799" y="3429000"/>
              <a:ext cx="2415613" cy="1343278"/>
              <a:chOff x="-327797" y="3662894"/>
              <a:chExt cx="2415613" cy="1343278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4D475DF6-574E-4C58-B46F-6496602AD4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6759" l="2000" r="99667">
                            <a14:foregroundMark x1="50000" y1="14352" x2="59000" y2="8333"/>
                            <a14:foregroundMark x1="92333" y1="26389" x2="96333" y2="32870"/>
                            <a14:foregroundMark x1="23333" y1="81019" x2="34333" y2="75000"/>
                            <a14:foregroundMark x1="13333" y1="74074" x2="38667" y2="65741"/>
                            <a14:foregroundMark x1="12333" y1="78241" x2="6333" y2="80556"/>
                            <a14:foregroundMark x1="11000" y1="87500" x2="18333" y2="91667"/>
                            <a14:foregroundMark x1="20333" y1="97222" x2="15000" y2="97222"/>
                            <a14:foregroundMark x1="7333" y1="83796" x2="4333" y2="81019"/>
                            <a14:foregroundMark x1="37000" y1="50000" x2="40667" y2="53704"/>
                            <a14:foregroundMark x1="66333" y1="3704" x2="62667" y2="3704"/>
                            <a14:foregroundMark x1="99667" y1="28241" x2="99667" y2="28241"/>
                            <a14:foregroundMark x1="97000" y1="37500" x2="97000" y2="37500"/>
                            <a14:foregroundMark x1="91667" y1="41204" x2="91667" y2="41204"/>
                            <a14:foregroundMark x1="89333" y1="43056" x2="89333" y2="43056"/>
                            <a14:foregroundMark x1="86667" y1="45370" x2="86667" y2="45370"/>
                            <a14:foregroundMark x1="2000" y1="81481" x2="2000" y2="81481"/>
                            <a14:foregroundMark x1="23333" y1="96759" x2="23333" y2="96759"/>
                            <a14:foregroundMark x1="26000" y1="94907" x2="26000" y2="94907"/>
                            <a14:foregroundMark x1="29196" y1="92130" x2="36333" y2="85648"/>
                            <a14:foregroundMark x1="28177" y1="93056" x2="29196" y2="92130"/>
                            <a14:foregroundMark x1="27667" y1="93519" x2="28177" y2="93056"/>
                            <a14:foregroundMark x1="37000" y1="85648" x2="50333" y2="74074"/>
                            <a14:foregroundMark x1="50333" y1="74074" x2="50333" y2="73611"/>
                            <a14:foregroundMark x1="51333" y1="74537" x2="63667" y2="64352"/>
                            <a14:foregroundMark x1="64667" y1="63426" x2="86333" y2="46296"/>
                            <a14:backgroundMark x1="15000" y1="97222" x2="15000" y2="97222"/>
                            <a14:backgroundMark x1="28333" y1="93981" x2="28333" y2="93981"/>
                            <a14:backgroundMark x1="29000" y1="93056" x2="29000" y2="93056"/>
                            <a14:backgroundMark x1="30333" y1="92130" x2="30333" y2="92130"/>
                            <a14:backgroundMark x1="333" y1="80556" x2="333" y2="80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4487" y="4023252"/>
                <a:ext cx="1365169" cy="982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45280A9-E5AB-42FE-896D-82819FB796EE}"/>
                  </a:ext>
                </a:extLst>
              </p:cNvPr>
              <p:cNvSpPr txBox="1"/>
              <p:nvPr/>
            </p:nvSpPr>
            <p:spPr>
              <a:xfrm>
                <a:off x="-327797" y="3662894"/>
                <a:ext cx="24156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HIWIN HT250-LA33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875N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EE0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6.400€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12D0AA4-EDBC-49ED-B5D5-8416D5D348CF}"/>
                </a:ext>
              </a:extLst>
            </p:cNvPr>
            <p:cNvSpPr txBox="1"/>
            <p:nvPr/>
          </p:nvSpPr>
          <p:spPr>
            <a:xfrm>
              <a:off x="4825936" y="4600041"/>
              <a:ext cx="315243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7.000€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865N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24	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 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92BA4BD0-2475-75C2-6D92-079FE61B34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688" y="2689930"/>
            <a:ext cx="1760794" cy="569802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D3DFA75E-3BFB-9BC6-D692-058CC5355BC9}"/>
              </a:ext>
            </a:extLst>
          </p:cNvPr>
          <p:cNvSpPr txBox="1"/>
          <p:nvPr/>
        </p:nvSpPr>
        <p:spPr>
          <a:xfrm>
            <a:off x="553278" y="1694235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Inkrementell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E8E307F-A5B2-0823-F73F-AC5BA7995F8B}"/>
              </a:ext>
            </a:extLst>
          </p:cNvPr>
          <p:cNvGrpSpPr/>
          <p:nvPr/>
        </p:nvGrpSpPr>
        <p:grpSpPr>
          <a:xfrm>
            <a:off x="441820" y="4532677"/>
            <a:ext cx="11308359" cy="1993825"/>
            <a:chOff x="568905" y="3429000"/>
            <a:chExt cx="11308359" cy="1993825"/>
          </a:xfrm>
        </p:grpSpPr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303A4752-C3B9-7B50-0CDB-B45F69AEBBFD}"/>
                </a:ext>
              </a:extLst>
            </p:cNvPr>
            <p:cNvCxnSpPr>
              <a:cxnSpLocks/>
            </p:cNvCxnSpPr>
            <p:nvPr/>
          </p:nvCxnSpPr>
          <p:spPr>
            <a:xfrm>
              <a:off x="568905" y="4335695"/>
              <a:ext cx="11308359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57DE56FB-77A5-8CD9-D562-37AE5D8798BB}"/>
                </a:ext>
              </a:extLst>
            </p:cNvPr>
            <p:cNvGrpSpPr/>
            <p:nvPr/>
          </p:nvGrpSpPr>
          <p:grpSpPr>
            <a:xfrm>
              <a:off x="1500228" y="3429000"/>
              <a:ext cx="2415613" cy="1400060"/>
              <a:chOff x="-393368" y="3662894"/>
              <a:chExt cx="2415613" cy="1400060"/>
            </a:xfrm>
          </p:grpSpPr>
          <p:pic>
            <p:nvPicPr>
              <p:cNvPr id="35" name="Picture 2">
                <a:extLst>
                  <a:ext uri="{FF2B5EF4-FFF2-40B4-BE49-F238E27FC236}">
                    <a16:creationId xmlns:a16="http://schemas.microsoft.com/office/drawing/2014/main" id="{CF71AB8F-9923-4652-F814-A780D5C04B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6759" l="2000" r="99667">
                            <a14:foregroundMark x1="50000" y1="14352" x2="59000" y2="8333"/>
                            <a14:foregroundMark x1="92333" y1="26389" x2="96333" y2="32870"/>
                            <a14:foregroundMark x1="23333" y1="81019" x2="34333" y2="75000"/>
                            <a14:foregroundMark x1="13333" y1="74074" x2="38667" y2="65741"/>
                            <a14:foregroundMark x1="12333" y1="78241" x2="6333" y2="80556"/>
                            <a14:foregroundMark x1="11000" y1="87500" x2="18333" y2="91667"/>
                            <a14:foregroundMark x1="20333" y1="97222" x2="15000" y2="97222"/>
                            <a14:foregroundMark x1="7333" y1="83796" x2="4333" y2="81019"/>
                            <a14:foregroundMark x1="37000" y1="50000" x2="40667" y2="53704"/>
                            <a14:foregroundMark x1="66333" y1="3704" x2="62667" y2="3704"/>
                            <a14:foregroundMark x1="99667" y1="28241" x2="99667" y2="28241"/>
                            <a14:foregroundMark x1="97000" y1="37500" x2="97000" y2="37500"/>
                            <a14:foregroundMark x1="91667" y1="41204" x2="91667" y2="41204"/>
                            <a14:foregroundMark x1="89333" y1="43056" x2="89333" y2="43056"/>
                            <a14:foregroundMark x1="86667" y1="45370" x2="86667" y2="45370"/>
                            <a14:foregroundMark x1="2000" y1="81481" x2="2000" y2="81481"/>
                            <a14:foregroundMark x1="23333" y1="96759" x2="23333" y2="96759"/>
                            <a14:foregroundMark x1="26000" y1="94907" x2="26000" y2="94907"/>
                            <a14:foregroundMark x1="29196" y1="92130" x2="36333" y2="85648"/>
                            <a14:foregroundMark x1="28177" y1="93056" x2="29196" y2="92130"/>
                            <a14:foregroundMark x1="27667" y1="93519" x2="28177" y2="93056"/>
                            <a14:foregroundMark x1="37000" y1="85648" x2="50333" y2="74074"/>
                            <a14:foregroundMark x1="50333" y1="74074" x2="50333" y2="73611"/>
                            <a14:foregroundMark x1="51333" y1="74537" x2="63667" y2="64352"/>
                            <a14:foregroundMark x1="64667" y1="63426" x2="86333" y2="46296"/>
                            <a14:backgroundMark x1="15000" y1="97222" x2="15000" y2="97222"/>
                            <a14:backgroundMark x1="28333" y1="93981" x2="28333" y2="93981"/>
                            <a14:backgroundMark x1="29000" y1="93056" x2="29000" y2="93056"/>
                            <a14:backgroundMark x1="30333" y1="92130" x2="30333" y2="92130"/>
                            <a14:backgroundMark x1="333" y1="80556" x2="333" y2="80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-162789" y="4080034"/>
                <a:ext cx="1365169" cy="982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F6DCAFF8-2632-0360-0AD0-2B4046E9C5B1}"/>
                  </a:ext>
                </a:extLst>
              </p:cNvPr>
              <p:cNvSpPr txBox="1"/>
              <p:nvPr/>
            </p:nvSpPr>
            <p:spPr>
              <a:xfrm>
                <a:off x="-393368" y="3662894"/>
                <a:ext cx="241561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HIWIN HT250-LA33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875N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EE0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7.400€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BEB42A6-DFCC-927A-515F-F8B33E6F3693}"/>
                </a:ext>
              </a:extLst>
            </p:cNvPr>
            <p:cNvSpPr txBox="1"/>
            <p:nvPr/>
          </p:nvSpPr>
          <p:spPr>
            <a:xfrm>
              <a:off x="4760365" y="4591828"/>
              <a:ext cx="256719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7.900€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865N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SLD 24	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 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7FCF364B-AD60-B065-F294-2FF100CB12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688" y="5146258"/>
            <a:ext cx="1760794" cy="569802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466FC1FA-3745-797B-B874-FB37937A6D30}"/>
              </a:ext>
            </a:extLst>
          </p:cNvPr>
          <p:cNvSpPr txBox="1"/>
          <p:nvPr/>
        </p:nvSpPr>
        <p:spPr>
          <a:xfrm>
            <a:off x="658814" y="4259598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Absolut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78BA0A9-644B-2472-857F-AED1F4A5BF1F}"/>
              </a:ext>
            </a:extLst>
          </p:cNvPr>
          <p:cNvSpPr txBox="1"/>
          <p:nvPr/>
        </p:nvSpPr>
        <p:spPr>
          <a:xfrm>
            <a:off x="3120596" y="3289556"/>
            <a:ext cx="147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~9%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36F91C7-8D0E-4BBD-1FB2-B43E626B97FA}"/>
              </a:ext>
            </a:extLst>
          </p:cNvPr>
          <p:cNvSpPr txBox="1"/>
          <p:nvPr/>
        </p:nvSpPr>
        <p:spPr>
          <a:xfrm>
            <a:off x="3199470" y="5822043"/>
            <a:ext cx="147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~6%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1DBE6CF-5E24-6515-F852-BB3D704A3344}"/>
              </a:ext>
            </a:extLst>
          </p:cNvPr>
          <p:cNvSpPr txBox="1"/>
          <p:nvPr/>
        </p:nvSpPr>
        <p:spPr>
          <a:xfrm>
            <a:off x="553277" y="1250689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1000mm Hub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8AAB8F61-6667-7863-CF25-B6E7EC07C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SLD 24</a:t>
            </a:r>
            <a:endParaRPr lang="en-US" dirty="0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C6F1B89A-336D-94DD-6DCF-0C56110D2509}"/>
              </a:ext>
            </a:extLst>
          </p:cNvPr>
          <p:cNvSpPr txBox="1">
            <a:spLocks/>
          </p:cNvSpPr>
          <p:nvPr/>
        </p:nvSpPr>
        <p:spPr>
          <a:xfrm>
            <a:off x="658814" y="271887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Preisgestaltung SLD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228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eine neue elektrische Achse?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 dirty="0"/>
          </a:p>
        </p:txBody>
      </p:sp>
      <p:graphicFrame>
        <p:nvGraphicFramePr>
          <p:cNvPr id="13" name="Textplatzhalter 4">
            <a:extLst>
              <a:ext uri="{FF2B5EF4-FFF2-40B4-BE49-F238E27FC236}">
                <a16:creationId xmlns:a16="http://schemas.microsoft.com/office/drawing/2014/main" id="{DB9C9C63-4200-3DA9-B547-0B137BCD80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9699669"/>
              </p:ext>
            </p:extLst>
          </p:nvPr>
        </p:nvGraphicFramePr>
        <p:xfrm>
          <a:off x="83976" y="2031999"/>
          <a:ext cx="11773061" cy="415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14CB2401-9264-4A7D-863C-28F4D50F3D13}"/>
              </a:ext>
            </a:extLst>
          </p:cNvPr>
          <p:cNvCxnSpPr>
            <a:cxnSpLocks/>
          </p:cNvCxnSpPr>
          <p:nvPr/>
        </p:nvCxnSpPr>
        <p:spPr>
          <a:xfrm>
            <a:off x="7483151" y="2463281"/>
            <a:ext cx="942392" cy="10356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3AA54C-0144-F868-15B8-AAC4E22F1F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Produktschulung SLD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ED0579F-B2F3-9B71-9776-678F2AA22AA0}"/>
              </a:ext>
            </a:extLst>
          </p:cNvPr>
          <p:cNvSpPr txBox="1">
            <a:spLocks/>
          </p:cNvSpPr>
          <p:nvPr/>
        </p:nvSpPr>
        <p:spPr>
          <a:xfrm>
            <a:off x="7954347" y="2463281"/>
            <a:ext cx="405026" cy="5732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r>
              <a:rPr lang="de-DE" dirty="0"/>
              <a:t>€</a:t>
            </a:r>
          </a:p>
        </p:txBody>
      </p:sp>
    </p:spTree>
    <p:extLst>
      <p:ext uri="{BB962C8B-B14F-4D97-AF65-F5344CB8AC3E}">
        <p14:creationId xmlns:p14="http://schemas.microsoft.com/office/powerpoint/2010/main" val="2359811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69BB1-796E-4C6B-B3D2-F74BC631C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Optionen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DAA9340-C069-43DF-A271-349CA02ECA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126F31-13FC-6093-531B-15F7BB07F9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133" y="2379591"/>
            <a:ext cx="6485734" cy="20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194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333F02-D2CF-41BE-AFD3-B21E8D73E3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2DC794-60DB-4FD7-9934-50D8557222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420799"/>
            <a:ext cx="5993707" cy="368591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de-DE" sz="1800" b="1" dirty="0"/>
              <a:t>Abdeckung</a:t>
            </a:r>
          </a:p>
          <a:p>
            <a:pPr marL="0" indent="0">
              <a:buNone/>
            </a:pPr>
            <a:endParaRPr lang="de-DE" sz="1800" dirty="0"/>
          </a:p>
          <a:p>
            <a:r>
              <a:rPr lang="de-DE" sz="1800" dirty="0">
                <a:latin typeface="Fago Pro"/>
              </a:rPr>
              <a:t>Die Abdeckung kann ihr Geld kosten. Ein Kunde der eine Abdeckung benötigt ist auch bereit dafür zu bezahlen.</a:t>
            </a:r>
          </a:p>
          <a:p>
            <a:pPr marL="0" indent="0">
              <a:buNone/>
            </a:pPr>
            <a:endParaRPr lang="de-DE" sz="1800" dirty="0">
              <a:latin typeface="Fago Pro"/>
            </a:endParaRPr>
          </a:p>
          <a:p>
            <a:pPr marL="0" indent="0">
              <a:buNone/>
            </a:pPr>
            <a:endParaRPr lang="de-DE" sz="1800" dirty="0">
              <a:highlight>
                <a:srgbClr val="FFFF00"/>
              </a:highlight>
              <a:latin typeface="Fago Pro"/>
            </a:endParaRPr>
          </a:p>
          <a:p>
            <a:pPr marL="0" indent="0">
              <a:buNone/>
            </a:pPr>
            <a:endParaRPr lang="de-DE" sz="1800" dirty="0">
              <a:latin typeface="Fago Pro"/>
            </a:endParaRPr>
          </a:p>
          <a:p>
            <a:pPr marL="0" indent="0">
              <a:buNone/>
            </a:pPr>
            <a:endParaRPr lang="en-US" sz="1800" dirty="0">
              <a:latin typeface="Fago Pro"/>
            </a:endParaRP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>
              <a:highlight>
                <a:srgbClr val="FFFF00"/>
              </a:highligh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49AAAD8-C5F2-60AD-9696-E2A0C465B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04" b="96759" l="2000" r="99667">
                        <a14:foregroundMark x1="50000" y1="14352" x2="59000" y2="8333"/>
                        <a14:foregroundMark x1="92333" y1="26389" x2="96333" y2="32870"/>
                        <a14:foregroundMark x1="23333" y1="81019" x2="34333" y2="75000"/>
                        <a14:foregroundMark x1="13333" y1="74074" x2="38667" y2="65741"/>
                        <a14:foregroundMark x1="12333" y1="78241" x2="6333" y2="80556"/>
                        <a14:foregroundMark x1="11000" y1="87500" x2="18333" y2="91667"/>
                        <a14:foregroundMark x1="20333" y1="97222" x2="15000" y2="97222"/>
                        <a14:foregroundMark x1="7333" y1="83796" x2="4333" y2="81019"/>
                        <a14:foregroundMark x1="37000" y1="50000" x2="40667" y2="53704"/>
                        <a14:foregroundMark x1="66333" y1="3704" x2="62667" y2="3704"/>
                        <a14:foregroundMark x1="99667" y1="28241" x2="99667" y2="28241"/>
                        <a14:foregroundMark x1="97000" y1="37500" x2="97000" y2="37500"/>
                        <a14:foregroundMark x1="91667" y1="41204" x2="91667" y2="41204"/>
                        <a14:foregroundMark x1="89333" y1="43056" x2="89333" y2="43056"/>
                        <a14:foregroundMark x1="86667" y1="45370" x2="86667" y2="45370"/>
                        <a14:foregroundMark x1="2000" y1="81481" x2="2000" y2="81481"/>
                        <a14:foregroundMark x1="23333" y1="96759" x2="23333" y2="96759"/>
                        <a14:foregroundMark x1="26000" y1="94907" x2="26000" y2="94907"/>
                        <a14:foregroundMark x1="29196" y1="92130" x2="36333" y2="85648"/>
                        <a14:foregroundMark x1="28177" y1="93056" x2="29196" y2="92130"/>
                        <a14:foregroundMark x1="27667" y1="93519" x2="28177" y2="93056"/>
                        <a14:foregroundMark x1="37000" y1="85648" x2="50333" y2="74074"/>
                        <a14:foregroundMark x1="50333" y1="74074" x2="50333" y2="73611"/>
                        <a14:foregroundMark x1="51333" y1="74537" x2="63667" y2="64352"/>
                        <a14:foregroundMark x1="64667" y1="63426" x2="86333" y2="46296"/>
                        <a14:backgroundMark x1="15000" y1="97222" x2="15000" y2="97222"/>
                        <a14:backgroundMark x1="28333" y1="93981" x2="28333" y2="93981"/>
                        <a14:backgroundMark x1="29000" y1="93056" x2="29000" y2="93056"/>
                        <a14:backgroundMark x1="30333" y1="92130" x2="30333" y2="92130"/>
                        <a14:backgroundMark x1="333" y1="80556" x2="333" y2="8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8266" y="4937632"/>
            <a:ext cx="1365169" cy="98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358D06B-4D78-FB22-957A-B40DA54B7B5D}"/>
              </a:ext>
            </a:extLst>
          </p:cNvPr>
          <p:cNvSpPr txBox="1"/>
          <p:nvPr/>
        </p:nvSpPr>
        <p:spPr>
          <a:xfrm>
            <a:off x="1286076" y="4257780"/>
            <a:ext cx="3302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HIWIN HT150-LA12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Zusatzkosten Abdeckung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250€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8956519-2CBC-F2CA-22F6-43A900BFC0EB}"/>
              </a:ext>
            </a:extLst>
          </p:cNvPr>
          <p:cNvSpPr txBox="1"/>
          <p:nvPr/>
        </p:nvSpPr>
        <p:spPr>
          <a:xfrm>
            <a:off x="658814" y="3548522"/>
            <a:ext cx="241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1000mm Hub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0E9A031-246F-89A2-1E83-95DF71DC31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681" y="5350750"/>
            <a:ext cx="1760794" cy="56980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4469E6F-D379-13D8-C2C4-5B816A5F7912}"/>
              </a:ext>
            </a:extLst>
          </p:cNvPr>
          <p:cNvSpPr txBox="1"/>
          <p:nvPr/>
        </p:nvSpPr>
        <p:spPr>
          <a:xfrm>
            <a:off x="6490594" y="4257780"/>
            <a:ext cx="3302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SLD 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Zusatzkosten Abdeckung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430€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15B1F26-9CFB-36BA-EAC9-C151CED2E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8997" y="1047750"/>
            <a:ext cx="3567362" cy="2603210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58E4046D-1D84-6401-C853-8D1A8EB9C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Optionen</a:t>
            </a:r>
            <a:endParaRPr lang="en-US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E38B884C-B161-7A35-6701-4A490B4B41F1}"/>
              </a:ext>
            </a:extLst>
          </p:cNvPr>
          <p:cNvSpPr txBox="1">
            <a:spLocks/>
          </p:cNvSpPr>
          <p:nvPr/>
        </p:nvSpPr>
        <p:spPr>
          <a:xfrm>
            <a:off x="658814" y="271887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Preisgestaltung SLD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2636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333F02-D2CF-41BE-AFD3-B21E8D73E3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2DC794-60DB-4FD7-9934-50D8557222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586041"/>
            <a:ext cx="6373696" cy="21518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de-DE" sz="1800" b="1" dirty="0"/>
              <a:t>Bremse</a:t>
            </a:r>
          </a:p>
          <a:p>
            <a:pPr marL="0" indent="0">
              <a:buNone/>
            </a:pPr>
            <a:endParaRPr lang="de-DE" sz="1800" dirty="0"/>
          </a:p>
          <a:p>
            <a:r>
              <a:rPr lang="de-DE" sz="1800" dirty="0">
                <a:latin typeface="Fago Pro"/>
              </a:rPr>
              <a:t>Die Bremse ist eine Option die HIWIN nicht im Standard anbietet. Zudem ist Sie ein reines Zukaufsteil</a:t>
            </a:r>
          </a:p>
          <a:p>
            <a:pPr marL="0" indent="0">
              <a:buNone/>
            </a:pPr>
            <a:endParaRPr lang="de-DE" sz="1800" dirty="0">
              <a:highlight>
                <a:srgbClr val="FFFF00"/>
              </a:highlight>
              <a:latin typeface="Fago Pro"/>
            </a:endParaRPr>
          </a:p>
          <a:p>
            <a:pPr marL="0" indent="0">
              <a:buNone/>
            </a:pPr>
            <a:endParaRPr lang="de-DE" sz="1800" dirty="0">
              <a:latin typeface="Fago Pro"/>
            </a:endParaRPr>
          </a:p>
          <a:p>
            <a:pPr marL="0" indent="0">
              <a:buNone/>
            </a:pPr>
            <a:endParaRPr lang="en-US" sz="1800" dirty="0">
              <a:latin typeface="Fago Pro"/>
            </a:endParaRP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>
              <a:highlight>
                <a:srgbClr val="FFFF00"/>
              </a:highligh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49AAAD8-C5F2-60AD-9696-E2A0C465B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04" b="96759" l="2000" r="99667">
                        <a14:foregroundMark x1="50000" y1="14352" x2="59000" y2="8333"/>
                        <a14:foregroundMark x1="92333" y1="26389" x2="96333" y2="32870"/>
                        <a14:foregroundMark x1="23333" y1="81019" x2="34333" y2="75000"/>
                        <a14:foregroundMark x1="13333" y1="74074" x2="38667" y2="65741"/>
                        <a14:foregroundMark x1="12333" y1="78241" x2="6333" y2="80556"/>
                        <a14:foregroundMark x1="11000" y1="87500" x2="18333" y2="91667"/>
                        <a14:foregroundMark x1="20333" y1="97222" x2="15000" y2="97222"/>
                        <a14:foregroundMark x1="7333" y1="83796" x2="4333" y2="81019"/>
                        <a14:foregroundMark x1="37000" y1="50000" x2="40667" y2="53704"/>
                        <a14:foregroundMark x1="66333" y1="3704" x2="62667" y2="3704"/>
                        <a14:foregroundMark x1="99667" y1="28241" x2="99667" y2="28241"/>
                        <a14:foregroundMark x1="97000" y1="37500" x2="97000" y2="37500"/>
                        <a14:foregroundMark x1="91667" y1="41204" x2="91667" y2="41204"/>
                        <a14:foregroundMark x1="89333" y1="43056" x2="89333" y2="43056"/>
                        <a14:foregroundMark x1="86667" y1="45370" x2="86667" y2="45370"/>
                        <a14:foregroundMark x1="2000" y1="81481" x2="2000" y2="81481"/>
                        <a14:foregroundMark x1="23333" y1="96759" x2="23333" y2="96759"/>
                        <a14:foregroundMark x1="26000" y1="94907" x2="26000" y2="94907"/>
                        <a14:foregroundMark x1="29196" y1="92130" x2="36333" y2="85648"/>
                        <a14:foregroundMark x1="28177" y1="93056" x2="29196" y2="92130"/>
                        <a14:foregroundMark x1="27667" y1="93519" x2="28177" y2="93056"/>
                        <a14:foregroundMark x1="37000" y1="85648" x2="50333" y2="74074"/>
                        <a14:foregroundMark x1="50333" y1="74074" x2="50333" y2="73611"/>
                        <a14:foregroundMark x1="51333" y1="74537" x2="63667" y2="64352"/>
                        <a14:foregroundMark x1="64667" y1="63426" x2="86333" y2="46296"/>
                        <a14:backgroundMark x1="15000" y1="97222" x2="15000" y2="97222"/>
                        <a14:backgroundMark x1="28333" y1="93981" x2="28333" y2="93981"/>
                        <a14:backgroundMark x1="29000" y1="93056" x2="29000" y2="93056"/>
                        <a14:backgroundMark x1="30333" y1="92130" x2="30333" y2="92130"/>
                        <a14:backgroundMark x1="333" y1="80556" x2="333" y2="8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2258" y="5170977"/>
            <a:ext cx="1365169" cy="98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358D06B-4D78-FB22-957A-B40DA54B7B5D}"/>
              </a:ext>
            </a:extLst>
          </p:cNvPr>
          <p:cNvSpPr txBox="1"/>
          <p:nvPr/>
        </p:nvSpPr>
        <p:spPr>
          <a:xfrm>
            <a:off x="1286076" y="4470842"/>
            <a:ext cx="3302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HIWIN HT150-LA12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Zusatzkosten Bremse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??€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0E9A031-246F-89A2-1E83-95DF71DC31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681" y="5357253"/>
            <a:ext cx="1760794" cy="56980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4469E6F-D379-13D8-C2C4-5B816A5F7912}"/>
              </a:ext>
            </a:extLst>
          </p:cNvPr>
          <p:cNvSpPr txBox="1"/>
          <p:nvPr/>
        </p:nvSpPr>
        <p:spPr>
          <a:xfrm>
            <a:off x="6490594" y="4470842"/>
            <a:ext cx="3302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SLD 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Zusatzkosten Bremse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992€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0789450-F741-5041-B08F-F6067ABB5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4480" y="1212580"/>
            <a:ext cx="3497632" cy="252526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DE5576FE-C55A-B2F7-1420-92EBFA89C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Optionen</a:t>
            </a:r>
            <a:endParaRPr lang="en-US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838E34B0-1DC4-4E1B-4491-16D57CC7588A}"/>
              </a:ext>
            </a:extLst>
          </p:cNvPr>
          <p:cNvSpPr txBox="1">
            <a:spLocks/>
          </p:cNvSpPr>
          <p:nvPr/>
        </p:nvSpPr>
        <p:spPr>
          <a:xfrm>
            <a:off x="658814" y="271887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Preisgestaltung SLD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9821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333F02-D2CF-41BE-AFD3-B21E8D73E3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2DC794-60DB-4FD7-9934-50D8557222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692" y="1499312"/>
            <a:ext cx="5993707" cy="250451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de-DE" sz="1800" b="1" dirty="0"/>
              <a:t>Schmieranschluss</a:t>
            </a:r>
          </a:p>
          <a:p>
            <a:pPr marL="0" indent="0">
              <a:buNone/>
            </a:pPr>
            <a:endParaRPr lang="de-DE" sz="1800" dirty="0"/>
          </a:p>
          <a:p>
            <a:r>
              <a:rPr lang="de-DE" sz="1800" dirty="0">
                <a:latin typeface="Fago Pro"/>
              </a:rPr>
              <a:t>Option für automatische Schmierung. Wer dies benötigt ist auch bereit Geld dafür zu zahlen.</a:t>
            </a:r>
          </a:p>
          <a:p>
            <a:pPr marL="0" indent="0">
              <a:buNone/>
            </a:pPr>
            <a:endParaRPr lang="de-DE" sz="1800" dirty="0">
              <a:latin typeface="Fago Pro"/>
            </a:endParaRPr>
          </a:p>
          <a:p>
            <a:pPr marL="0" indent="0">
              <a:buNone/>
            </a:pPr>
            <a:endParaRPr lang="de-DE" sz="1800" dirty="0">
              <a:latin typeface="Fago Pro"/>
            </a:endParaRPr>
          </a:p>
          <a:p>
            <a:pPr marL="0" indent="0">
              <a:buNone/>
            </a:pPr>
            <a:endParaRPr lang="en-US" sz="1800" dirty="0">
              <a:latin typeface="Fago Pro"/>
            </a:endParaRP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>
              <a:highlight>
                <a:srgbClr val="FFFF00"/>
              </a:highligh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49AAAD8-C5F2-60AD-9696-E2A0C465B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04" b="96759" l="2000" r="99667">
                        <a14:foregroundMark x1="50000" y1="14352" x2="59000" y2="8333"/>
                        <a14:foregroundMark x1="92333" y1="26389" x2="96333" y2="32870"/>
                        <a14:foregroundMark x1="23333" y1="81019" x2="34333" y2="75000"/>
                        <a14:foregroundMark x1="13333" y1="74074" x2="38667" y2="65741"/>
                        <a14:foregroundMark x1="12333" y1="78241" x2="6333" y2="80556"/>
                        <a14:foregroundMark x1="11000" y1="87500" x2="18333" y2="91667"/>
                        <a14:foregroundMark x1="20333" y1="97222" x2="15000" y2="97222"/>
                        <a14:foregroundMark x1="7333" y1="83796" x2="4333" y2="81019"/>
                        <a14:foregroundMark x1="37000" y1="50000" x2="40667" y2="53704"/>
                        <a14:foregroundMark x1="66333" y1="3704" x2="62667" y2="3704"/>
                        <a14:foregroundMark x1="99667" y1="28241" x2="99667" y2="28241"/>
                        <a14:foregroundMark x1="97000" y1="37500" x2="97000" y2="37500"/>
                        <a14:foregroundMark x1="91667" y1="41204" x2="91667" y2="41204"/>
                        <a14:foregroundMark x1="89333" y1="43056" x2="89333" y2="43056"/>
                        <a14:foregroundMark x1="86667" y1="45370" x2="86667" y2="45370"/>
                        <a14:foregroundMark x1="2000" y1="81481" x2="2000" y2="81481"/>
                        <a14:foregroundMark x1="23333" y1="96759" x2="23333" y2="96759"/>
                        <a14:foregroundMark x1="26000" y1="94907" x2="26000" y2="94907"/>
                        <a14:foregroundMark x1="29196" y1="92130" x2="36333" y2="85648"/>
                        <a14:foregroundMark x1="28177" y1="93056" x2="29196" y2="92130"/>
                        <a14:foregroundMark x1="27667" y1="93519" x2="28177" y2="93056"/>
                        <a14:foregroundMark x1="37000" y1="85648" x2="50333" y2="74074"/>
                        <a14:foregroundMark x1="50333" y1="74074" x2="50333" y2="73611"/>
                        <a14:foregroundMark x1="51333" y1="74537" x2="63667" y2="64352"/>
                        <a14:foregroundMark x1="64667" y1="63426" x2="86333" y2="46296"/>
                        <a14:backgroundMark x1="15000" y1="97222" x2="15000" y2="97222"/>
                        <a14:backgroundMark x1="28333" y1="93981" x2="28333" y2="93981"/>
                        <a14:backgroundMark x1="29000" y1="93056" x2="29000" y2="93056"/>
                        <a14:backgroundMark x1="30333" y1="92130" x2="30333" y2="92130"/>
                        <a14:backgroundMark x1="333" y1="80556" x2="333" y2="8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0926" y="5165685"/>
            <a:ext cx="1365169" cy="98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358D06B-4D78-FB22-957A-B40DA54B7B5D}"/>
              </a:ext>
            </a:extLst>
          </p:cNvPr>
          <p:cNvSpPr txBox="1"/>
          <p:nvPr/>
        </p:nvSpPr>
        <p:spPr>
          <a:xfrm>
            <a:off x="1451322" y="4206735"/>
            <a:ext cx="3302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HIWIN HT150-LA12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Zusatzkosten Schmieranschluss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Nicht verfügbar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0E9A031-246F-89A2-1E83-95DF71DC31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7" b="93369" l="322" r="99721">
                        <a14:foregroundMark x1="17704" y1="51194" x2="45751" y2="45491"/>
                        <a14:foregroundMark x1="85343" y1="21751" x2="71524" y2="25265"/>
                        <a14:foregroundMark x1="69528" y1="52984" x2="71245" y2="52984"/>
                        <a14:foregroundMark x1="91052" y1="19098" x2="93755" y2="26989"/>
                        <a14:foregroundMark x1="5880" y1="62666" x2="4163" y2="69695"/>
                        <a14:foregroundMark x1="20129" y1="93501" x2="40923" y2="85544"/>
                        <a14:foregroundMark x1="2747" y1="63130" x2="2597" y2="71021"/>
                        <a14:foregroundMark x1="6867" y1="86870" x2="8305" y2="87334"/>
                        <a14:foregroundMark x1="97446" y1="20424" x2="97597" y2="31432"/>
                        <a14:foregroundMark x1="84356" y1="3249" x2="82918" y2="4111"/>
                        <a14:foregroundMark x1="5300" y1="60013" x2="8863" y2="77188"/>
                        <a14:foregroundMark x1="12854" y1="63130" x2="15708" y2="83820"/>
                        <a14:foregroundMark x1="751" y1="50796" x2="751" y2="55637"/>
                        <a14:foregroundMark x1="99721" y1="21751" x2="99592" y2="25265"/>
                        <a14:backgroundMark x1="150" y1="67175" x2="150" y2="68435"/>
                        <a14:backgroundMark x1="258" y1="72016" x2="258" y2="75199"/>
                        <a14:backgroundMark x1="107" y1="70093" x2="300" y2="7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636" y="5165685"/>
            <a:ext cx="1760794" cy="56980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4469E6F-D379-13D8-C2C4-5B816A5F7912}"/>
              </a:ext>
            </a:extLst>
          </p:cNvPr>
          <p:cNvSpPr txBox="1"/>
          <p:nvPr/>
        </p:nvSpPr>
        <p:spPr>
          <a:xfrm>
            <a:off x="6739169" y="4206735"/>
            <a:ext cx="3302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SLD 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Zusatzkosten Schmieranschluss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220€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B2D9176-C6E0-9F94-4A2E-9854EAB18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2061" y="1363120"/>
            <a:ext cx="5228080" cy="1979151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AA4DF63D-073D-C7B8-B552-59E7CF36A7EA}"/>
              </a:ext>
            </a:extLst>
          </p:cNvPr>
          <p:cNvSpPr/>
          <p:nvPr/>
        </p:nvSpPr>
        <p:spPr>
          <a:xfrm>
            <a:off x="7033966" y="1403148"/>
            <a:ext cx="1900309" cy="7360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450A3FF-13EC-B606-3537-C893CC9F4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Optionen</a:t>
            </a:r>
            <a:endParaRPr lang="en-US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AAEAA428-74BC-82CE-9676-51AE6B63FA0A}"/>
              </a:ext>
            </a:extLst>
          </p:cNvPr>
          <p:cNvSpPr txBox="1">
            <a:spLocks/>
          </p:cNvSpPr>
          <p:nvPr/>
        </p:nvSpPr>
        <p:spPr>
          <a:xfrm>
            <a:off x="658814" y="271887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Preisgestaltung SLD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9392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6BB0A6-E9D6-C691-AC61-C51086708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666749"/>
          </a:xfrm>
        </p:spPr>
        <p:txBody>
          <a:bodyPr/>
          <a:lstStyle/>
          <a:p>
            <a:r>
              <a:rPr lang="de-DE"/>
              <a:t>Vorlage SCHUNK Farben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42B4926-62EF-28AB-0545-A4570E4AAC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65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E329683-9174-814D-1634-F73F8F2ACB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543050"/>
            <a:ext cx="3875088" cy="381000"/>
          </a:xfrm>
        </p:spPr>
        <p:txBody>
          <a:bodyPr/>
          <a:lstStyle/>
          <a:p>
            <a:pPr marL="0" indent="0" algn="ctr">
              <a:buNone/>
            </a:pPr>
            <a:r>
              <a:rPr lang="de-DE" b="1"/>
              <a:t>Primärfarben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C4C1F49-C97E-642D-CF1C-8DBBE309082E}"/>
              </a:ext>
            </a:extLst>
          </p:cNvPr>
          <p:cNvSpPr txBox="1">
            <a:spLocks/>
          </p:cNvSpPr>
          <p:nvPr/>
        </p:nvSpPr>
        <p:spPr>
          <a:xfrm>
            <a:off x="4868863" y="1543050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b="1">
                <a:latin typeface="Fago Pro" panose="02000506040000020004" pitchFamily="50" charset="0"/>
              </a:rPr>
              <a:t>Akzentfarbe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F4F74D-39DA-BC82-9535-FC1882536BC7}"/>
              </a:ext>
            </a:extLst>
          </p:cNvPr>
          <p:cNvSpPr/>
          <p:nvPr/>
        </p:nvSpPr>
        <p:spPr>
          <a:xfrm>
            <a:off x="658813" y="1971675"/>
            <a:ext cx="1865312" cy="866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E77829A-289A-440C-A982-FE94F005C912}"/>
              </a:ext>
            </a:extLst>
          </p:cNvPr>
          <p:cNvSpPr/>
          <p:nvPr/>
        </p:nvSpPr>
        <p:spPr>
          <a:xfrm>
            <a:off x="2672557" y="1971675"/>
            <a:ext cx="1865312" cy="86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A766C70-9CD4-2E6F-5917-9A9B67925B6C}"/>
              </a:ext>
            </a:extLst>
          </p:cNvPr>
          <p:cNvSpPr/>
          <p:nvPr/>
        </p:nvSpPr>
        <p:spPr>
          <a:xfrm>
            <a:off x="4868863" y="1971675"/>
            <a:ext cx="1865312" cy="8667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226DEE84-C516-22B9-3AE9-9A088C90DF8F}"/>
              </a:ext>
            </a:extLst>
          </p:cNvPr>
          <p:cNvSpPr txBox="1">
            <a:spLocks/>
          </p:cNvSpPr>
          <p:nvPr/>
        </p:nvSpPr>
        <p:spPr>
          <a:xfrm>
            <a:off x="658813" y="2896616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>
                <a:latin typeface="Fago Pro" panose="02000506040000020004" pitchFamily="50" charset="0"/>
              </a:rPr>
              <a:t>0–61–106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6078355B-ED21-8249-267A-15E065571EC2}"/>
              </a:ext>
            </a:extLst>
          </p:cNvPr>
          <p:cNvSpPr txBox="1">
            <a:spLocks/>
          </p:cNvSpPr>
          <p:nvPr/>
        </p:nvSpPr>
        <p:spPr>
          <a:xfrm>
            <a:off x="2668589" y="2896616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>
                <a:latin typeface="Fago Pro" panose="02000506040000020004" pitchFamily="50" charset="0"/>
              </a:rPr>
              <a:t>0–158–224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5165776-B83E-BFF2-DFB1-DF3FEA198E9F}"/>
              </a:ext>
            </a:extLst>
          </p:cNvPr>
          <p:cNvSpPr txBox="1">
            <a:spLocks/>
          </p:cNvSpPr>
          <p:nvPr/>
        </p:nvSpPr>
        <p:spPr>
          <a:xfrm>
            <a:off x="4868863" y="2896616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>
                <a:latin typeface="Fago Pro" panose="02000506040000020004" pitchFamily="50" charset="0"/>
              </a:rPr>
              <a:t>188–207–0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3A905AB-DFD0-2316-B98D-284FE6272555}"/>
              </a:ext>
            </a:extLst>
          </p:cNvPr>
          <p:cNvSpPr/>
          <p:nvPr/>
        </p:nvSpPr>
        <p:spPr>
          <a:xfrm>
            <a:off x="658813" y="4129595"/>
            <a:ext cx="1865312" cy="381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2CBA3EE-2FD5-2E12-D6F7-449A5D29A61C}"/>
              </a:ext>
            </a:extLst>
          </p:cNvPr>
          <p:cNvSpPr/>
          <p:nvPr/>
        </p:nvSpPr>
        <p:spPr>
          <a:xfrm>
            <a:off x="2897188" y="4129595"/>
            <a:ext cx="1865312" cy="381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85E3CA5-4AF2-02F0-0BFD-1258158C810E}"/>
              </a:ext>
            </a:extLst>
          </p:cNvPr>
          <p:cNvSpPr/>
          <p:nvPr/>
        </p:nvSpPr>
        <p:spPr>
          <a:xfrm>
            <a:off x="4868863" y="4129595"/>
            <a:ext cx="1865312" cy="381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658E970-F901-3A26-B85B-F1AEFFBC748B}"/>
              </a:ext>
            </a:extLst>
          </p:cNvPr>
          <p:cNvSpPr/>
          <p:nvPr/>
        </p:nvSpPr>
        <p:spPr>
          <a:xfrm>
            <a:off x="7107238" y="4129595"/>
            <a:ext cx="1865312" cy="381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32EAFE78-F3B5-C34A-14BE-6076087A2E04}"/>
              </a:ext>
            </a:extLst>
          </p:cNvPr>
          <p:cNvSpPr txBox="1">
            <a:spLocks/>
          </p:cNvSpPr>
          <p:nvPr/>
        </p:nvSpPr>
        <p:spPr>
          <a:xfrm>
            <a:off x="658813" y="4582541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>
                <a:latin typeface="Fago Pro" panose="02000506040000020004" pitchFamily="50" charset="0"/>
              </a:rPr>
              <a:t>0–61–106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E0268F29-783A-A91A-87F8-D9EE9CA3346E}"/>
              </a:ext>
            </a:extLst>
          </p:cNvPr>
          <p:cNvSpPr txBox="1">
            <a:spLocks/>
          </p:cNvSpPr>
          <p:nvPr/>
        </p:nvSpPr>
        <p:spPr>
          <a:xfrm>
            <a:off x="2897188" y="4582541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>
                <a:latin typeface="Fago Pro" panose="02000506040000020004" pitchFamily="50" charset="0"/>
              </a:rPr>
              <a:t>0–158–224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5D1B3464-E175-CF65-1FF8-9EB4C1A70DE6}"/>
              </a:ext>
            </a:extLst>
          </p:cNvPr>
          <p:cNvSpPr txBox="1">
            <a:spLocks/>
          </p:cNvSpPr>
          <p:nvPr/>
        </p:nvSpPr>
        <p:spPr>
          <a:xfrm>
            <a:off x="4868863" y="4582541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>
                <a:latin typeface="Fago Pro" panose="02000506040000020004" pitchFamily="50" charset="0"/>
              </a:rPr>
              <a:t>188–207–0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33833E47-CEE5-550B-81DB-9B9BDA97368B}"/>
              </a:ext>
            </a:extLst>
          </p:cNvPr>
          <p:cNvSpPr txBox="1">
            <a:spLocks/>
          </p:cNvSpPr>
          <p:nvPr/>
        </p:nvSpPr>
        <p:spPr>
          <a:xfrm>
            <a:off x="7107238" y="4582541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>
                <a:latin typeface="Fago Pro" panose="02000506040000020004" pitchFamily="50" charset="0"/>
              </a:rPr>
              <a:t>216–186–34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9616821-A273-7C49-B2A3-4BFF001CAB59}"/>
              </a:ext>
            </a:extLst>
          </p:cNvPr>
          <p:cNvSpPr/>
          <p:nvPr/>
        </p:nvSpPr>
        <p:spPr>
          <a:xfrm>
            <a:off x="2643982" y="5720270"/>
            <a:ext cx="1865312" cy="381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818DF843-B49E-7160-A09D-E51EF8F03788}"/>
              </a:ext>
            </a:extLst>
          </p:cNvPr>
          <p:cNvSpPr txBox="1">
            <a:spLocks/>
          </p:cNvSpPr>
          <p:nvPr/>
        </p:nvSpPr>
        <p:spPr>
          <a:xfrm>
            <a:off x="2643982" y="6173215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>
                <a:latin typeface="Fago Pro" panose="02000506040000020004" pitchFamily="50" charset="0"/>
              </a:rPr>
              <a:t>0–61–106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3329DD6F-3C54-35D7-8A43-63B541206E57}"/>
              </a:ext>
            </a:extLst>
          </p:cNvPr>
          <p:cNvSpPr txBox="1">
            <a:spLocks/>
          </p:cNvSpPr>
          <p:nvPr/>
        </p:nvSpPr>
        <p:spPr>
          <a:xfrm>
            <a:off x="4621213" y="6173215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>
                <a:latin typeface="Fago Pro" panose="02000506040000020004" pitchFamily="50" charset="0"/>
              </a:rPr>
              <a:t>0–158–224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C087611E-7130-8D1A-4C64-49FD68EADC4E}"/>
              </a:ext>
            </a:extLst>
          </p:cNvPr>
          <p:cNvSpPr txBox="1">
            <a:spLocks/>
          </p:cNvSpPr>
          <p:nvPr/>
        </p:nvSpPr>
        <p:spPr>
          <a:xfrm>
            <a:off x="6598444" y="6173215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>
                <a:latin typeface="Fago Pro" panose="02000506040000020004" pitchFamily="50" charset="0"/>
              </a:rPr>
              <a:t>188–207–0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0BE9831-934A-AE04-B861-D21A608CDB81}"/>
              </a:ext>
            </a:extLst>
          </p:cNvPr>
          <p:cNvSpPr/>
          <p:nvPr/>
        </p:nvSpPr>
        <p:spPr>
          <a:xfrm>
            <a:off x="4621213" y="5720270"/>
            <a:ext cx="1865312" cy="381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0EF6555A-0F13-C9E4-DCB1-899C469CCB6D}"/>
              </a:ext>
            </a:extLst>
          </p:cNvPr>
          <p:cNvSpPr/>
          <p:nvPr/>
        </p:nvSpPr>
        <p:spPr>
          <a:xfrm>
            <a:off x="6598444" y="5720270"/>
            <a:ext cx="1865312" cy="381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5C3D65BD-3793-98AB-6188-CD6509D34ABE}"/>
              </a:ext>
            </a:extLst>
          </p:cNvPr>
          <p:cNvSpPr/>
          <p:nvPr/>
        </p:nvSpPr>
        <p:spPr>
          <a:xfrm>
            <a:off x="666751" y="5720270"/>
            <a:ext cx="1865312" cy="381001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EFE8DCDD-2556-B08E-CDEC-69868833D967}"/>
              </a:ext>
            </a:extLst>
          </p:cNvPr>
          <p:cNvSpPr txBox="1">
            <a:spLocks/>
          </p:cNvSpPr>
          <p:nvPr/>
        </p:nvSpPr>
        <p:spPr>
          <a:xfrm>
            <a:off x="666751" y="6169974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>
                <a:latin typeface="Fago Pro" panose="02000506040000020004" pitchFamily="50" charset="0"/>
              </a:rPr>
              <a:t>227–227–227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3A1B567B-77A4-61C1-FAF9-2C4C9868FB62}"/>
              </a:ext>
            </a:extLst>
          </p:cNvPr>
          <p:cNvSpPr txBox="1">
            <a:spLocks/>
          </p:cNvSpPr>
          <p:nvPr/>
        </p:nvSpPr>
        <p:spPr>
          <a:xfrm>
            <a:off x="658814" y="3829552"/>
            <a:ext cx="1865312" cy="2490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300" b="1">
                <a:latin typeface="Fago Pro" panose="02000506040000020004" pitchFamily="50" charset="0"/>
              </a:rPr>
              <a:t>Fließtext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6DE51C68-3CE0-200C-BAE2-8D37BBE77518}"/>
              </a:ext>
            </a:extLst>
          </p:cNvPr>
          <p:cNvSpPr txBox="1">
            <a:spLocks/>
          </p:cNvSpPr>
          <p:nvPr/>
        </p:nvSpPr>
        <p:spPr>
          <a:xfrm>
            <a:off x="2897187" y="3829552"/>
            <a:ext cx="3836987" cy="2490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300" b="1">
                <a:latin typeface="Fago Pro" panose="02000506040000020004" pitchFamily="50" charset="0"/>
              </a:rPr>
              <a:t>Highlightfarbe in Tabellen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F8A9DFB1-A582-9B4F-3301-13975260F419}"/>
              </a:ext>
            </a:extLst>
          </p:cNvPr>
          <p:cNvSpPr txBox="1">
            <a:spLocks/>
          </p:cNvSpPr>
          <p:nvPr/>
        </p:nvSpPr>
        <p:spPr>
          <a:xfrm>
            <a:off x="7107235" y="3628277"/>
            <a:ext cx="1865312" cy="4503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300" b="1">
                <a:latin typeface="Fago Pro" panose="02000506040000020004" pitchFamily="50" charset="0"/>
              </a:rPr>
              <a:t>Darstellung Öl </a:t>
            </a:r>
            <a:br>
              <a:rPr lang="de-DE" sz="1300" b="1">
                <a:latin typeface="Fago Pro" panose="02000506040000020004" pitchFamily="50" charset="0"/>
              </a:rPr>
            </a:br>
            <a:r>
              <a:rPr lang="de-DE" sz="1300" b="1">
                <a:latin typeface="Fago Pro" panose="02000506040000020004" pitchFamily="50" charset="0"/>
              </a:rPr>
              <a:t>bei Werkzeughaltern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FFE1CB07-D111-B7FB-0C96-623BDCE77FE8}"/>
              </a:ext>
            </a:extLst>
          </p:cNvPr>
          <p:cNvSpPr txBox="1">
            <a:spLocks/>
          </p:cNvSpPr>
          <p:nvPr/>
        </p:nvSpPr>
        <p:spPr>
          <a:xfrm>
            <a:off x="666751" y="5413646"/>
            <a:ext cx="7797005" cy="2490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300" b="1">
                <a:latin typeface="Fago Pro" panose="02000506040000020004" pitchFamily="50" charset="0"/>
              </a:rPr>
              <a:t>Farbhinterlegungen von leise bis laut (z.B. für Infoboxen)</a:t>
            </a:r>
          </a:p>
        </p:txBody>
      </p:sp>
    </p:spTree>
    <p:extLst>
      <p:ext uri="{BB962C8B-B14F-4D97-AF65-F5344CB8AC3E}">
        <p14:creationId xmlns:p14="http://schemas.microsoft.com/office/powerpoint/2010/main" val="13128342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CD63CD-0894-9298-139A-DB4DFD26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Gestaltungselemente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E1AD75C-3F7D-D29F-CD06-51C2E73484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66</a:t>
            </a:fld>
            <a:endParaRPr lang="de-DE"/>
          </a:p>
        </p:txBody>
      </p:sp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id="{C2BAA0F3-0406-7904-098E-6B0588786D8F}"/>
              </a:ext>
            </a:extLst>
          </p:cNvPr>
          <p:cNvCxnSpPr>
            <a:cxnSpLocks/>
          </p:cNvCxnSpPr>
          <p:nvPr/>
        </p:nvCxnSpPr>
        <p:spPr>
          <a:xfrm flipV="1">
            <a:off x="658813" y="2820290"/>
            <a:ext cx="2274887" cy="614489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EABDDCFB-25F9-07CC-78E5-F46C50788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86275" y="2668145"/>
            <a:ext cx="466726" cy="37921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1B47CD1-2020-D785-5923-EA195F215F04}"/>
              </a:ext>
            </a:extLst>
          </p:cNvPr>
          <p:cNvSpPr txBox="1"/>
          <p:nvPr/>
        </p:nvSpPr>
        <p:spPr>
          <a:xfrm>
            <a:off x="7019925" y="2696147"/>
            <a:ext cx="2419351" cy="320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Beispielpluspunkt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866EA7E-7345-F233-4A3D-C465E53C6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8425" y="2630045"/>
            <a:ext cx="400050" cy="40005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DA2D0E0-FAF6-3E2D-1784-A24CF7500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96550" y="2632646"/>
            <a:ext cx="4000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937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182C1E-C7BE-A7EF-C7BA-6CF7D0890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Don’ts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B585BC-D59B-EC85-E9B2-F71A19F492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67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975704-4297-6ABC-3F15-90C426F10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1392553"/>
            <a:ext cx="3177209" cy="180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D4D8819-3156-4931-6836-8E7981A25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406" y="1392553"/>
            <a:ext cx="3177209" cy="179763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E7310A2-04C6-13A5-6B1D-32F259DE0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5050" y="1392553"/>
            <a:ext cx="3177208" cy="17976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F4D49F3-BE7F-773B-93FC-999424400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968" y="3919977"/>
            <a:ext cx="3174799" cy="17976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9B1C4DB-952E-B302-33BA-968ACFF3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611" y="3919977"/>
            <a:ext cx="3174799" cy="179763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95766C8-A194-4E52-1009-90F6D0599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5050" y="3919977"/>
            <a:ext cx="3177208" cy="179763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279CE0E-5F24-B84D-A86E-8067F0DA4D4A}"/>
              </a:ext>
            </a:extLst>
          </p:cNvPr>
          <p:cNvSpPr txBox="1"/>
          <p:nvPr/>
        </p:nvSpPr>
        <p:spPr>
          <a:xfrm>
            <a:off x="4611688" y="3247334"/>
            <a:ext cx="3158158" cy="6056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Beschneide oder verdecke bei Anwendungsbilder keine wichtigen Bildinhalte.</a:t>
            </a:r>
            <a:endParaRPr kumimoji="0" lang="de-DE" sz="1100" b="0" i="0" u="sng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C49270B-4FF4-4A78-E17A-D18E19038584}"/>
              </a:ext>
            </a:extLst>
          </p:cNvPr>
          <p:cNvSpPr txBox="1"/>
          <p:nvPr/>
        </p:nvSpPr>
        <p:spPr>
          <a:xfrm>
            <a:off x="658813" y="3247334"/>
            <a:ext cx="3158158" cy="6056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Verwende nur Bilder, deren Lizenz du hast.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6B82235-9C3E-2324-B5BC-F735BE704281}"/>
              </a:ext>
            </a:extLst>
          </p:cNvPr>
          <p:cNvSpPr txBox="1"/>
          <p:nvPr/>
        </p:nvSpPr>
        <p:spPr>
          <a:xfrm>
            <a:off x="8584100" y="3247334"/>
            <a:ext cx="3158158" cy="6056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100" b="0" i="0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Das Typenschildlogo muss immer ganz sichtbar sein. Beachte den Schutzraum um das Logo.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383BEFB-68E5-352F-6E0F-C2DABC73A31C}"/>
              </a:ext>
            </a:extLst>
          </p:cNvPr>
          <p:cNvSpPr txBox="1"/>
          <p:nvPr/>
        </p:nvSpPr>
        <p:spPr>
          <a:xfrm>
            <a:off x="4611688" y="5816503"/>
            <a:ext cx="3158158" cy="6056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100" b="0" i="0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Verwende die Akzentfarbe „Lemon“ wirklich nur als Akzent – nicht inflationär.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8EF293A-4F06-6313-8139-A78CDD83FD72}"/>
              </a:ext>
            </a:extLst>
          </p:cNvPr>
          <p:cNvSpPr txBox="1"/>
          <p:nvPr/>
        </p:nvSpPr>
        <p:spPr>
          <a:xfrm>
            <a:off x="658813" y="5816503"/>
            <a:ext cx="3158158" cy="6056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Clr>
                <a:srgbClr val="009EE0"/>
              </a:buClr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Überfrachte die Seiten nicht. Achte auf Klarheit und Erfassbarkeit des Inhalts.</a:t>
            </a:r>
            <a:b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</a:b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→ Markenwert Klarheit und Qualität</a:t>
            </a:r>
            <a:endParaRPr kumimoji="0" lang="de-DE" sz="1100" b="0" i="0" u="sng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CF6C56E-8BC7-A871-7652-3CCF6B5E6AF4}"/>
              </a:ext>
            </a:extLst>
          </p:cNvPr>
          <p:cNvSpPr txBox="1"/>
          <p:nvPr/>
        </p:nvSpPr>
        <p:spPr>
          <a:xfrm>
            <a:off x="8584100" y="5816503"/>
            <a:ext cx="3158158" cy="6056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100" b="0" i="0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Das „Next-Level-Element“ darf nicht </a:t>
            </a:r>
            <a:r>
              <a:rPr kumimoji="0" lang="de-DE" sz="1100" b="0" i="0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un</a:t>
            </a:r>
            <a:r>
              <a:rPr kumimoji="0" lang="de-DE" sz="1100" b="0" i="0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-</a:t>
            </a:r>
            <a:br>
              <a:rPr kumimoji="0" lang="de-DE" sz="1100" b="0" i="0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</a:br>
            <a:r>
              <a:rPr kumimoji="0" lang="de-DE" sz="1100" b="0" i="0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proportional skaliert oder verzerrt werden. </a:t>
            </a:r>
            <a:br>
              <a:rPr kumimoji="0" lang="de-DE" sz="1100" b="0" i="0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</a:br>
            <a:r>
              <a:rPr kumimoji="0" lang="de-DE" sz="1100" b="0" i="0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Der Winkel beträgt immer 27 Grad</a:t>
            </a:r>
          </a:p>
        </p:txBody>
      </p:sp>
      <p:sp>
        <p:nvSpPr>
          <p:cNvPr id="21" name="Multiplikationszeichen 20">
            <a:extLst>
              <a:ext uri="{FF2B5EF4-FFF2-40B4-BE49-F238E27FC236}">
                <a16:creationId xmlns:a16="http://schemas.microsoft.com/office/drawing/2014/main" id="{05F1BF99-3953-1E80-E047-C25BE341DD16}"/>
              </a:ext>
            </a:extLst>
          </p:cNvPr>
          <p:cNvSpPr/>
          <p:nvPr/>
        </p:nvSpPr>
        <p:spPr>
          <a:xfrm>
            <a:off x="789381" y="835714"/>
            <a:ext cx="2877972" cy="2877972"/>
          </a:xfrm>
          <a:prstGeom prst="mathMultiply">
            <a:avLst>
              <a:gd name="adj1" fmla="val 317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2" name="Multiplikationszeichen 21">
            <a:extLst>
              <a:ext uri="{FF2B5EF4-FFF2-40B4-BE49-F238E27FC236}">
                <a16:creationId xmlns:a16="http://schemas.microsoft.com/office/drawing/2014/main" id="{9B66C7E9-C727-EE02-026F-F2C9207663D5}"/>
              </a:ext>
            </a:extLst>
          </p:cNvPr>
          <p:cNvSpPr/>
          <p:nvPr/>
        </p:nvSpPr>
        <p:spPr>
          <a:xfrm>
            <a:off x="4751781" y="835714"/>
            <a:ext cx="2877972" cy="2877972"/>
          </a:xfrm>
          <a:prstGeom prst="mathMultiply">
            <a:avLst>
              <a:gd name="adj1" fmla="val 317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3" name="Multiplikationszeichen 22">
            <a:extLst>
              <a:ext uri="{FF2B5EF4-FFF2-40B4-BE49-F238E27FC236}">
                <a16:creationId xmlns:a16="http://schemas.microsoft.com/office/drawing/2014/main" id="{B2CA748D-AA5D-AF03-18A9-2C246271BE08}"/>
              </a:ext>
            </a:extLst>
          </p:cNvPr>
          <p:cNvSpPr/>
          <p:nvPr/>
        </p:nvSpPr>
        <p:spPr>
          <a:xfrm>
            <a:off x="10672703" y="826189"/>
            <a:ext cx="1459832" cy="1459832"/>
          </a:xfrm>
          <a:prstGeom prst="mathMultiply">
            <a:avLst>
              <a:gd name="adj1" fmla="val 512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4" name="Multiplikationszeichen 23">
            <a:extLst>
              <a:ext uri="{FF2B5EF4-FFF2-40B4-BE49-F238E27FC236}">
                <a16:creationId xmlns:a16="http://schemas.microsoft.com/office/drawing/2014/main" id="{A768B2DF-DD91-EFE5-BF37-1EB67A6C21C8}"/>
              </a:ext>
            </a:extLst>
          </p:cNvPr>
          <p:cNvSpPr/>
          <p:nvPr/>
        </p:nvSpPr>
        <p:spPr>
          <a:xfrm>
            <a:off x="789381" y="3386303"/>
            <a:ext cx="2877972" cy="2877972"/>
          </a:xfrm>
          <a:prstGeom prst="mathMultiply">
            <a:avLst>
              <a:gd name="adj1" fmla="val 317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5" name="Multiplikationszeichen 24">
            <a:extLst>
              <a:ext uri="{FF2B5EF4-FFF2-40B4-BE49-F238E27FC236}">
                <a16:creationId xmlns:a16="http://schemas.microsoft.com/office/drawing/2014/main" id="{1D0B9A03-E132-E0E3-C61A-A98831E2C5ED}"/>
              </a:ext>
            </a:extLst>
          </p:cNvPr>
          <p:cNvSpPr/>
          <p:nvPr/>
        </p:nvSpPr>
        <p:spPr>
          <a:xfrm>
            <a:off x="4751781" y="3386303"/>
            <a:ext cx="2877972" cy="2877972"/>
          </a:xfrm>
          <a:prstGeom prst="mathMultiply">
            <a:avLst>
              <a:gd name="adj1" fmla="val 317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Multiplikationszeichen 25">
            <a:extLst>
              <a:ext uri="{FF2B5EF4-FFF2-40B4-BE49-F238E27FC236}">
                <a16:creationId xmlns:a16="http://schemas.microsoft.com/office/drawing/2014/main" id="{B89034E1-20FC-0F9E-0771-C6833B8CE23B}"/>
              </a:ext>
            </a:extLst>
          </p:cNvPr>
          <p:cNvSpPr/>
          <p:nvPr/>
        </p:nvSpPr>
        <p:spPr>
          <a:xfrm>
            <a:off x="8724193" y="3386303"/>
            <a:ext cx="2877972" cy="2877972"/>
          </a:xfrm>
          <a:prstGeom prst="mathMultiply">
            <a:avLst>
              <a:gd name="adj1" fmla="val 317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Fago Pro" panose="020005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46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Lineardirektachse SLD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692F59D-6202-2B29-13D3-9A6120E92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5" y="1904125"/>
            <a:ext cx="6108088" cy="19766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CD85702-232C-3A92-87E4-0D5949103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535" y="4073994"/>
            <a:ext cx="6117214" cy="197660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1D3EEF4-4592-7FEF-B069-23C98ACB265D}"/>
              </a:ext>
            </a:extLst>
          </p:cNvPr>
          <p:cNvSpPr txBox="1"/>
          <p:nvPr/>
        </p:nvSpPr>
        <p:spPr>
          <a:xfrm>
            <a:off x="5373955" y="3275111"/>
            <a:ext cx="16862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Abbildung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: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SLD 21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04F5AD5-F616-E392-DDC2-6FE7B364D9B0}"/>
              </a:ext>
            </a:extLst>
          </p:cNvPr>
          <p:cNvSpPr txBox="1"/>
          <p:nvPr/>
        </p:nvSpPr>
        <p:spPr>
          <a:xfrm>
            <a:off x="8675684" y="5742826"/>
            <a:ext cx="28753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Abbildung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: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SLD 21 mit Abdeckung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C6EEDD1C-E80F-48E1-7468-DCD5666D8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Produktschulung SLD</a:t>
            </a:r>
          </a:p>
        </p:txBody>
      </p:sp>
    </p:spTree>
    <p:extLst>
      <p:ext uri="{BB962C8B-B14F-4D97-AF65-F5344CB8AC3E}">
        <p14:creationId xmlns:p14="http://schemas.microsoft.com/office/powerpoint/2010/main" val="2024584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Einordnung ins SCHUNK Portfolio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179BC1FD-9575-45C5-AD75-2F92986BF2AF}"/>
              </a:ext>
            </a:extLst>
          </p:cNvPr>
          <p:cNvCxnSpPr>
            <a:cxnSpLocks/>
          </p:cNvCxnSpPr>
          <p:nvPr/>
        </p:nvCxnSpPr>
        <p:spPr>
          <a:xfrm flipH="1" flipV="1">
            <a:off x="1555961" y="1614196"/>
            <a:ext cx="2647" cy="4469363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655E8AC-76B8-4D77-AB87-9AAD6FC065DA}"/>
              </a:ext>
            </a:extLst>
          </p:cNvPr>
          <p:cNvCxnSpPr>
            <a:cxnSpLocks/>
          </p:cNvCxnSpPr>
          <p:nvPr/>
        </p:nvCxnSpPr>
        <p:spPr>
          <a:xfrm>
            <a:off x="1284784" y="5857488"/>
            <a:ext cx="8139134" cy="0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FC2EE57E-6EBE-4B80-806A-E772F8AEDEF6}"/>
              </a:ext>
            </a:extLst>
          </p:cNvPr>
          <p:cNvSpPr/>
          <p:nvPr/>
        </p:nvSpPr>
        <p:spPr>
          <a:xfrm rot="16200000">
            <a:off x="-665884" y="3643022"/>
            <a:ext cx="2622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Tragfähigkeit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17385F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/ kN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24D64CD8-A08E-4C75-B561-2A861110F04F}"/>
              </a:ext>
            </a:extLst>
          </p:cNvPr>
          <p:cNvCxnSpPr/>
          <p:nvPr/>
        </p:nvCxnSpPr>
        <p:spPr>
          <a:xfrm>
            <a:off x="1407894" y="4469341"/>
            <a:ext cx="282286" cy="0"/>
          </a:xfrm>
          <a:prstGeom prst="line">
            <a:avLst/>
          </a:prstGeom>
          <a:ln w="57150">
            <a:solidFill>
              <a:schemeClr val="bg2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915B706B-4788-4883-AF1F-4BCED51CEDCB}"/>
              </a:ext>
            </a:extLst>
          </p:cNvPr>
          <p:cNvCxnSpPr/>
          <p:nvPr/>
        </p:nvCxnSpPr>
        <p:spPr>
          <a:xfrm>
            <a:off x="1417465" y="3729881"/>
            <a:ext cx="282286" cy="0"/>
          </a:xfrm>
          <a:prstGeom prst="line">
            <a:avLst/>
          </a:prstGeom>
          <a:ln w="57150">
            <a:solidFill>
              <a:schemeClr val="bg2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44C197C4-2284-46B5-B4F7-13965FE82534}"/>
              </a:ext>
            </a:extLst>
          </p:cNvPr>
          <p:cNvCxnSpPr/>
          <p:nvPr/>
        </p:nvCxnSpPr>
        <p:spPr>
          <a:xfrm>
            <a:off x="1407894" y="2254767"/>
            <a:ext cx="282286" cy="0"/>
          </a:xfrm>
          <a:prstGeom prst="line">
            <a:avLst/>
          </a:prstGeom>
          <a:ln w="57150">
            <a:solidFill>
              <a:schemeClr val="bg2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2DF90F5-7063-4D17-A517-5006EFF97DD8}"/>
              </a:ext>
            </a:extLst>
          </p:cNvPr>
          <p:cNvCxnSpPr>
            <a:cxnSpLocks/>
          </p:cNvCxnSpPr>
          <p:nvPr/>
        </p:nvCxnSpPr>
        <p:spPr>
          <a:xfrm>
            <a:off x="1974412" y="5733705"/>
            <a:ext cx="0" cy="263235"/>
          </a:xfrm>
          <a:prstGeom prst="line">
            <a:avLst/>
          </a:prstGeom>
          <a:ln w="57150">
            <a:solidFill>
              <a:schemeClr val="bg2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C3049C59-E380-4568-9F6B-B114E61346FC}"/>
              </a:ext>
            </a:extLst>
          </p:cNvPr>
          <p:cNvCxnSpPr>
            <a:cxnSpLocks/>
          </p:cNvCxnSpPr>
          <p:nvPr/>
        </p:nvCxnSpPr>
        <p:spPr>
          <a:xfrm>
            <a:off x="5607119" y="5733704"/>
            <a:ext cx="0" cy="263235"/>
          </a:xfrm>
          <a:prstGeom prst="line">
            <a:avLst/>
          </a:prstGeom>
          <a:ln w="57150">
            <a:solidFill>
              <a:schemeClr val="bg2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8D346BF9-08C3-44D8-A65D-2792C29AE592}"/>
              </a:ext>
            </a:extLst>
          </p:cNvPr>
          <p:cNvCxnSpPr>
            <a:cxnSpLocks/>
          </p:cNvCxnSpPr>
          <p:nvPr/>
        </p:nvCxnSpPr>
        <p:spPr>
          <a:xfrm>
            <a:off x="8305712" y="5733705"/>
            <a:ext cx="0" cy="263235"/>
          </a:xfrm>
          <a:prstGeom prst="line">
            <a:avLst/>
          </a:prstGeom>
          <a:ln w="57150">
            <a:solidFill>
              <a:schemeClr val="bg2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024E7745-08F8-4414-B1BF-C620B0BCEAAF}"/>
              </a:ext>
            </a:extLst>
          </p:cNvPr>
          <p:cNvSpPr/>
          <p:nvPr/>
        </p:nvSpPr>
        <p:spPr>
          <a:xfrm>
            <a:off x="1004382" y="4236601"/>
            <a:ext cx="527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7385F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35 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2AA639D-3C79-448D-A08C-958EF07948C8}"/>
              </a:ext>
            </a:extLst>
          </p:cNvPr>
          <p:cNvSpPr/>
          <p:nvPr/>
        </p:nvSpPr>
        <p:spPr>
          <a:xfrm>
            <a:off x="947453" y="3499044"/>
            <a:ext cx="5437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45 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CDA6EC1-490F-4696-BEE6-11D692675E73}"/>
              </a:ext>
            </a:extLst>
          </p:cNvPr>
          <p:cNvSpPr/>
          <p:nvPr/>
        </p:nvSpPr>
        <p:spPr>
          <a:xfrm>
            <a:off x="909334" y="2026477"/>
            <a:ext cx="577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106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C5C7DAA-7931-482A-B2E9-2E5B014EC567}"/>
              </a:ext>
            </a:extLst>
          </p:cNvPr>
          <p:cNvSpPr/>
          <p:nvPr/>
        </p:nvSpPr>
        <p:spPr>
          <a:xfrm>
            <a:off x="5263929" y="5992597"/>
            <a:ext cx="638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7385F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800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0EFC829-03E4-4C12-9C37-614E790358F1}"/>
              </a:ext>
            </a:extLst>
          </p:cNvPr>
          <p:cNvSpPr/>
          <p:nvPr/>
        </p:nvSpPr>
        <p:spPr>
          <a:xfrm>
            <a:off x="7926719" y="5996940"/>
            <a:ext cx="760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2000</a:t>
            </a: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3E92FC2D-228C-F0D2-0CBE-7183954C15D2}"/>
              </a:ext>
            </a:extLst>
          </p:cNvPr>
          <p:cNvGrpSpPr/>
          <p:nvPr/>
        </p:nvGrpSpPr>
        <p:grpSpPr>
          <a:xfrm>
            <a:off x="1950479" y="4461567"/>
            <a:ext cx="3656640" cy="971273"/>
            <a:chOff x="1950479" y="4461567"/>
            <a:chExt cx="3656640" cy="971273"/>
          </a:xfrm>
        </p:grpSpPr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E8066A93-2702-41DD-A6FC-CAE34322BC55}"/>
                </a:ext>
              </a:extLst>
            </p:cNvPr>
            <p:cNvSpPr/>
            <p:nvPr/>
          </p:nvSpPr>
          <p:spPr>
            <a:xfrm>
              <a:off x="1950479" y="4461567"/>
              <a:ext cx="3656640" cy="971273"/>
            </a:xfrm>
            <a:prstGeom prst="roundRect">
              <a:avLst/>
            </a:prstGeom>
            <a:noFill/>
            <a:ln w="38100">
              <a:solidFill>
                <a:srgbClr val="00446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7385F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LDx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7385F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9DC57929-CFAC-4638-B741-8E84B337E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9297" y="4820690"/>
              <a:ext cx="1093012" cy="53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C6D4451-0BD8-4B1D-B492-0C22B38EF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1127" y="4747680"/>
              <a:ext cx="1093012" cy="520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E16877A-2BDB-46CB-B5DF-13E4907C3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353" y="4735759"/>
              <a:ext cx="1005100" cy="5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91A03B84-D408-4830-B5E0-6D068DE6F417}"/>
              </a:ext>
            </a:extLst>
          </p:cNvPr>
          <p:cNvSpPr/>
          <p:nvPr/>
        </p:nvSpPr>
        <p:spPr>
          <a:xfrm>
            <a:off x="8984259" y="5948762"/>
            <a:ext cx="2416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17385F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Antriebskraft/ N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2824F74D-D9F2-4C14-A82A-DF6D0FB79ED0}"/>
              </a:ext>
            </a:extLst>
          </p:cNvPr>
          <p:cNvSpPr/>
          <p:nvPr/>
        </p:nvSpPr>
        <p:spPr>
          <a:xfrm>
            <a:off x="1764997" y="5991194"/>
            <a:ext cx="473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7385F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50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E11A219A-D56B-46F6-A987-FDEDC56B64D4}"/>
              </a:ext>
            </a:extLst>
          </p:cNvPr>
          <p:cNvCxnSpPr>
            <a:cxnSpLocks/>
          </p:cNvCxnSpPr>
          <p:nvPr/>
        </p:nvCxnSpPr>
        <p:spPr>
          <a:xfrm>
            <a:off x="2375930" y="5733705"/>
            <a:ext cx="0" cy="263235"/>
          </a:xfrm>
          <a:prstGeom prst="line">
            <a:avLst/>
          </a:prstGeom>
          <a:ln w="57150">
            <a:solidFill>
              <a:schemeClr val="bg2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2" name="Rechteck 41">
            <a:extLst>
              <a:ext uri="{FF2B5EF4-FFF2-40B4-BE49-F238E27FC236}">
                <a16:creationId xmlns:a16="http://schemas.microsoft.com/office/drawing/2014/main" id="{CA28C762-CB7B-4220-83B4-9736E815ABF8}"/>
              </a:ext>
            </a:extLst>
          </p:cNvPr>
          <p:cNvSpPr/>
          <p:nvPr/>
        </p:nvSpPr>
        <p:spPr>
          <a:xfrm>
            <a:off x="2166515" y="5991194"/>
            <a:ext cx="564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165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B441F5-4028-41A4-ECBB-F634F7C60E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dirty="0"/>
              <a:t>Produktschulung SLD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F35D13B-39C1-1206-D14E-B90647121744}"/>
              </a:ext>
            </a:extLst>
          </p:cNvPr>
          <p:cNvGrpSpPr/>
          <p:nvPr/>
        </p:nvGrpSpPr>
        <p:grpSpPr>
          <a:xfrm>
            <a:off x="2375930" y="3005765"/>
            <a:ext cx="1913096" cy="739312"/>
            <a:chOff x="2369775" y="3008656"/>
            <a:chExt cx="1791205" cy="627929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25DB9F90-E1D4-4E3D-A471-27404BE9D62F}"/>
                </a:ext>
              </a:extLst>
            </p:cNvPr>
            <p:cNvSpPr/>
            <p:nvPr/>
          </p:nvSpPr>
          <p:spPr>
            <a:xfrm>
              <a:off x="2369775" y="3008656"/>
              <a:ext cx="1791205" cy="627929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7385F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SLD 1</a:t>
              </a:r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348BE14A-D515-3B36-DA98-5EC3F9DC4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7226" y="3199044"/>
              <a:ext cx="1187846" cy="383106"/>
            </a:xfrm>
            <a:prstGeom prst="rect">
              <a:avLst/>
            </a:prstGeom>
          </p:spPr>
        </p:pic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8853F690-FDE3-E461-5210-9E4AC21696F8}"/>
              </a:ext>
            </a:extLst>
          </p:cNvPr>
          <p:cNvGrpSpPr/>
          <p:nvPr/>
        </p:nvGrpSpPr>
        <p:grpSpPr>
          <a:xfrm>
            <a:off x="4794737" y="1400603"/>
            <a:ext cx="3416202" cy="810392"/>
            <a:chOff x="6042633" y="1652889"/>
            <a:chExt cx="2263079" cy="810392"/>
          </a:xfrm>
        </p:grpSpPr>
        <p:sp>
          <p:nvSpPr>
            <p:cNvPr id="34" name="Titel 2">
              <a:extLst>
                <a:ext uri="{FF2B5EF4-FFF2-40B4-BE49-F238E27FC236}">
                  <a16:creationId xmlns:a16="http://schemas.microsoft.com/office/drawing/2014/main" id="{9908AE1D-FB32-415F-9052-3662897D688F}"/>
                </a:ext>
              </a:extLst>
            </p:cNvPr>
            <p:cNvSpPr txBox="1">
              <a:spLocks/>
            </p:cNvSpPr>
            <p:nvPr/>
          </p:nvSpPr>
          <p:spPr>
            <a:xfrm>
              <a:off x="6337985" y="1682512"/>
              <a:ext cx="1635425" cy="7393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171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rgbClr val="00446B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45717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ago Pro"/>
                  <a:ea typeface="+mj-ea"/>
                  <a:cs typeface="+mj-cs"/>
                </a:rPr>
                <a:t>Erweiterung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ago Pro"/>
                  <a:ea typeface="+mj-ea"/>
                  <a:cs typeface="+mj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ago Pro"/>
                  <a:ea typeface="+mj-ea"/>
                  <a:cs typeface="+mj-cs"/>
                </a:rPr>
                <a:t>möglich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ago Pro"/>
                <a:ea typeface="+mj-ea"/>
                <a:cs typeface="+mj-cs"/>
              </a:endParaRPr>
            </a:p>
          </p:txBody>
        </p:sp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id="{7D8DF74A-32FF-4775-84D6-A611DE7B39C6}"/>
                </a:ext>
              </a:extLst>
            </p:cNvPr>
            <p:cNvSpPr/>
            <p:nvPr/>
          </p:nvSpPr>
          <p:spPr>
            <a:xfrm>
              <a:off x="6042633" y="1652889"/>
              <a:ext cx="2263079" cy="81039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7385F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70548A6E-A4D8-6745-34F5-7184F8FAB807}"/>
              </a:ext>
            </a:extLst>
          </p:cNvPr>
          <p:cNvCxnSpPr>
            <a:cxnSpLocks/>
          </p:cNvCxnSpPr>
          <p:nvPr/>
        </p:nvCxnSpPr>
        <p:spPr>
          <a:xfrm>
            <a:off x="6122660" y="5747082"/>
            <a:ext cx="0" cy="263235"/>
          </a:xfrm>
          <a:prstGeom prst="line">
            <a:avLst/>
          </a:prstGeom>
          <a:ln w="57150">
            <a:solidFill>
              <a:schemeClr val="bg2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3" name="Rechteck 32">
            <a:extLst>
              <a:ext uri="{FF2B5EF4-FFF2-40B4-BE49-F238E27FC236}">
                <a16:creationId xmlns:a16="http://schemas.microsoft.com/office/drawing/2014/main" id="{797D265B-319B-36FA-DB2D-F2E3A781612D}"/>
              </a:ext>
            </a:extLst>
          </p:cNvPr>
          <p:cNvSpPr/>
          <p:nvPr/>
        </p:nvSpPr>
        <p:spPr>
          <a:xfrm>
            <a:off x="5926277" y="6001927"/>
            <a:ext cx="6238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865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A42135A-FA22-B06D-7639-B8D0C0D96D96}"/>
              </a:ext>
            </a:extLst>
          </p:cNvPr>
          <p:cNvCxnSpPr>
            <a:cxnSpLocks/>
          </p:cNvCxnSpPr>
          <p:nvPr/>
        </p:nvCxnSpPr>
        <p:spPr>
          <a:xfrm>
            <a:off x="4289026" y="5744438"/>
            <a:ext cx="0" cy="263235"/>
          </a:xfrm>
          <a:prstGeom prst="line">
            <a:avLst/>
          </a:prstGeom>
          <a:ln w="57150">
            <a:solidFill>
              <a:schemeClr val="bg2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6" name="Rechteck 35">
            <a:extLst>
              <a:ext uri="{FF2B5EF4-FFF2-40B4-BE49-F238E27FC236}">
                <a16:creationId xmlns:a16="http://schemas.microsoft.com/office/drawing/2014/main" id="{A946B2BB-4467-ADA0-6A1E-0A09CB6DFF18}"/>
              </a:ext>
            </a:extLst>
          </p:cNvPr>
          <p:cNvSpPr/>
          <p:nvPr/>
        </p:nvSpPr>
        <p:spPr>
          <a:xfrm>
            <a:off x="4079611" y="6001927"/>
            <a:ext cx="615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495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8B9BA314-4521-93FF-C1BA-A6D7A0F447D3}"/>
              </a:ext>
            </a:extLst>
          </p:cNvPr>
          <p:cNvCxnSpPr>
            <a:cxnSpLocks/>
          </p:cNvCxnSpPr>
          <p:nvPr/>
        </p:nvCxnSpPr>
        <p:spPr>
          <a:xfrm>
            <a:off x="3406046" y="5738758"/>
            <a:ext cx="0" cy="263235"/>
          </a:xfrm>
          <a:prstGeom prst="line">
            <a:avLst/>
          </a:prstGeom>
          <a:ln w="57150">
            <a:solidFill>
              <a:schemeClr val="bg2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8" name="Rechteck 37">
            <a:extLst>
              <a:ext uri="{FF2B5EF4-FFF2-40B4-BE49-F238E27FC236}">
                <a16:creationId xmlns:a16="http://schemas.microsoft.com/office/drawing/2014/main" id="{68FE1902-523E-125C-A66B-6AFC11E2999E}"/>
              </a:ext>
            </a:extLst>
          </p:cNvPr>
          <p:cNvSpPr/>
          <p:nvPr/>
        </p:nvSpPr>
        <p:spPr>
          <a:xfrm>
            <a:off x="3196631" y="5996247"/>
            <a:ext cx="615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495</a:t>
            </a: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184410A4-ABAF-EF5F-ABE0-7414D3201060}"/>
              </a:ext>
            </a:extLst>
          </p:cNvPr>
          <p:cNvGrpSpPr/>
          <p:nvPr/>
        </p:nvGrpSpPr>
        <p:grpSpPr>
          <a:xfrm>
            <a:off x="3308522" y="2240618"/>
            <a:ext cx="2811491" cy="853240"/>
            <a:chOff x="3308522" y="2240618"/>
            <a:chExt cx="2811491" cy="853240"/>
          </a:xfrm>
        </p:grpSpPr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09A9EA31-ED16-DF5E-1211-2F5E4E01ABF3}"/>
                </a:ext>
              </a:extLst>
            </p:cNvPr>
            <p:cNvSpPr/>
            <p:nvPr/>
          </p:nvSpPr>
          <p:spPr>
            <a:xfrm>
              <a:off x="3308522" y="2240618"/>
              <a:ext cx="2811491" cy="853240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7385F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SLD 2</a:t>
              </a: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26ACD76D-3023-4A97-337E-EB076BA46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4060" y="2502255"/>
              <a:ext cx="1387422" cy="448307"/>
            </a:xfrm>
            <a:prstGeom prst="rect">
              <a:avLst/>
            </a:prstGeom>
          </p:spPr>
        </p:pic>
      </p:grp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79065A46-DC22-1D98-09C8-F199FC2DB5AE}"/>
              </a:ext>
            </a:extLst>
          </p:cNvPr>
          <p:cNvCxnSpPr/>
          <p:nvPr/>
        </p:nvCxnSpPr>
        <p:spPr>
          <a:xfrm>
            <a:off x="1401256" y="3023106"/>
            <a:ext cx="282286" cy="0"/>
          </a:xfrm>
          <a:prstGeom prst="line">
            <a:avLst/>
          </a:prstGeom>
          <a:ln w="57150">
            <a:solidFill>
              <a:schemeClr val="bg2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4" name="Rechteck 43">
            <a:extLst>
              <a:ext uri="{FF2B5EF4-FFF2-40B4-BE49-F238E27FC236}">
                <a16:creationId xmlns:a16="http://schemas.microsoft.com/office/drawing/2014/main" id="{618EA91B-5D6D-38BB-9806-729FA81F5442}"/>
              </a:ext>
            </a:extLst>
          </p:cNvPr>
          <p:cNvSpPr/>
          <p:nvPr/>
        </p:nvSpPr>
        <p:spPr>
          <a:xfrm>
            <a:off x="931244" y="2792269"/>
            <a:ext cx="5629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86 </a:t>
            </a:r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C7C50F2F-70F5-A840-2BF1-B5AB36C8C562}"/>
              </a:ext>
            </a:extLst>
          </p:cNvPr>
          <p:cNvCxnSpPr/>
          <p:nvPr/>
        </p:nvCxnSpPr>
        <p:spPr>
          <a:xfrm>
            <a:off x="1401256" y="5432840"/>
            <a:ext cx="282286" cy="0"/>
          </a:xfrm>
          <a:prstGeom prst="line">
            <a:avLst/>
          </a:prstGeom>
          <a:ln w="57150">
            <a:solidFill>
              <a:schemeClr val="bg2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6" name="Rechteck 45">
            <a:extLst>
              <a:ext uri="{FF2B5EF4-FFF2-40B4-BE49-F238E27FC236}">
                <a16:creationId xmlns:a16="http://schemas.microsoft.com/office/drawing/2014/main" id="{6F968CD5-A33F-01F3-5D8A-5D90BD7749B8}"/>
              </a:ext>
            </a:extLst>
          </p:cNvPr>
          <p:cNvSpPr/>
          <p:nvPr/>
        </p:nvSpPr>
        <p:spPr>
          <a:xfrm>
            <a:off x="1016081" y="5231308"/>
            <a:ext cx="5052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7385F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10 </a:t>
            </a:r>
          </a:p>
        </p:txBody>
      </p:sp>
    </p:spTree>
    <p:extLst>
      <p:ext uri="{BB962C8B-B14F-4D97-AF65-F5344CB8AC3E}">
        <p14:creationId xmlns:p14="http://schemas.microsoft.com/office/powerpoint/2010/main" val="8537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32" grpId="0"/>
      <p:bldP spid="42" grpId="0"/>
      <p:bldP spid="33" grpId="0"/>
      <p:bldP spid="36" grpId="0"/>
      <p:bldP spid="38" grpId="0"/>
      <p:bldP spid="44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1D7B3-2605-4C48-A3A5-A66FAE3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Anwendungen</a:t>
            </a:r>
            <a:r>
              <a:rPr lang="en-US" sz="3200" dirty="0"/>
              <a:t>, die </a:t>
            </a:r>
            <a:r>
              <a:rPr lang="en-US" sz="3200" dirty="0" err="1"/>
              <a:t>wir</a:t>
            </a:r>
            <a:r>
              <a:rPr lang="en-US" sz="3200" dirty="0"/>
              <a:t> </a:t>
            </a:r>
            <a:r>
              <a:rPr lang="en-US" sz="3200" dirty="0" err="1"/>
              <a:t>mit</a:t>
            </a:r>
            <a:r>
              <a:rPr lang="en-US" sz="3200" dirty="0"/>
              <a:t> der SLD </a:t>
            </a:r>
            <a:r>
              <a:rPr lang="en-US" sz="3200" dirty="0" err="1"/>
              <a:t>verfolgen</a:t>
            </a:r>
            <a:endParaRPr lang="en-US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E9A9C-40E8-4E5A-9010-3F9FD3072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3ECCC9-354C-47B9-9D33-6AA781B3EB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Produktschulung SLD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892B26-E44F-4E57-BC14-CF20F1AAF2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1542043"/>
            <a:ext cx="6549517" cy="5392157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Automotive/E-Mobility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 err="1"/>
              <a:t>Hochflexible</a:t>
            </a:r>
            <a:r>
              <a:rPr lang="en-US" sz="1600" dirty="0"/>
              <a:t> und </a:t>
            </a:r>
            <a:r>
              <a:rPr lang="en-US" sz="1600" dirty="0" err="1"/>
              <a:t>dynamische</a:t>
            </a:r>
            <a:r>
              <a:rPr lang="en-US" sz="1600" dirty="0"/>
              <a:t> </a:t>
            </a:r>
            <a:r>
              <a:rPr lang="en-US" sz="1600" dirty="0" err="1"/>
              <a:t>Handhabungen</a:t>
            </a: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/>
              <a:t>Combustion Vehicles (CE)</a:t>
            </a:r>
          </a:p>
          <a:p>
            <a:pPr lvl="1">
              <a:buFont typeface="Fago Pro" panose="02000506040000020004" pitchFamily="2" charset="0"/>
              <a:buChar char="→"/>
            </a:pPr>
            <a:r>
              <a:rPr lang="en-US" sz="1200" dirty="0" err="1"/>
              <a:t>Handhabung</a:t>
            </a:r>
            <a:r>
              <a:rPr lang="en-US" sz="1200" dirty="0"/>
              <a:t> von </a:t>
            </a:r>
            <a:r>
              <a:rPr lang="en-US" sz="1200" dirty="0" err="1"/>
              <a:t>Getriebeteilen</a:t>
            </a:r>
            <a:r>
              <a:rPr lang="en-US" sz="1200" dirty="0"/>
              <a:t> </a:t>
            </a:r>
            <a:r>
              <a:rPr lang="en-US" sz="1200" dirty="0" err="1"/>
              <a:t>oder</a:t>
            </a:r>
            <a:r>
              <a:rPr lang="en-US" sz="1200" dirty="0"/>
              <a:t> </a:t>
            </a:r>
            <a:r>
              <a:rPr lang="en-US" sz="1200" dirty="0" err="1"/>
              <a:t>Motorbauteile</a:t>
            </a: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en-US" sz="1600" dirty="0"/>
              <a:t>Electric Vehicles (EV)</a:t>
            </a:r>
          </a:p>
          <a:p>
            <a:pPr lvl="1">
              <a:buFont typeface="Fago Pro" panose="02000506040000020004" pitchFamily="2" charset="0"/>
              <a:buChar char="→"/>
            </a:pPr>
            <a:r>
              <a:rPr lang="en-US" sz="1200" dirty="0" err="1"/>
              <a:t>Zum</a:t>
            </a:r>
            <a:r>
              <a:rPr lang="en-US" sz="1200" dirty="0"/>
              <a:t> </a:t>
            </a:r>
            <a:r>
              <a:rPr lang="en-US" sz="1200" dirty="0" err="1"/>
              <a:t>schnellen</a:t>
            </a:r>
            <a:r>
              <a:rPr lang="en-US" sz="1200" dirty="0"/>
              <a:t> und </a:t>
            </a:r>
            <a:r>
              <a:rPr lang="en-US" sz="1200" dirty="0" err="1"/>
              <a:t>präzisen</a:t>
            </a:r>
            <a:r>
              <a:rPr lang="en-US" sz="1200" dirty="0"/>
              <a:t> </a:t>
            </a:r>
            <a:r>
              <a:rPr lang="en-US" sz="1200" dirty="0" err="1"/>
              <a:t>setzen</a:t>
            </a:r>
            <a:r>
              <a:rPr lang="en-US" sz="1200" dirty="0"/>
              <a:t> von Hairpins in </a:t>
            </a:r>
            <a:r>
              <a:rPr lang="en-US" sz="1200" dirty="0" err="1"/>
              <a:t>einen</a:t>
            </a:r>
            <a:r>
              <a:rPr lang="en-US" sz="1200" dirty="0"/>
              <a:t> Stator</a:t>
            </a:r>
          </a:p>
          <a:p>
            <a:pPr lvl="1">
              <a:buFont typeface="Fago Pro" panose="02000506040000020004" pitchFamily="2" charset="0"/>
              <a:buChar char="→"/>
            </a:pPr>
            <a:r>
              <a:rPr lang="de-DE" sz="1200" dirty="0"/>
              <a:t>Handhabung von Batteriezellen (prismatisch, rund)</a:t>
            </a:r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Leicht verschmutze Umgebung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de-DE" sz="1600" b="1" dirty="0"/>
              <a:t>Warum ist die SLD für diese Anwendung geeignet?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Hohe Kräfte und Traglasten</a:t>
            </a:r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Lange Lebensdauer (hohe Tragkräfte und nahezu keine Verschleißteile außer der Führung)</a:t>
            </a:r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Abdeckung (Optional)</a:t>
            </a:r>
          </a:p>
          <a:p>
            <a:pPr>
              <a:buFont typeface="Fago Pro" panose="02000506040000020004" pitchFamily="2" charset="0"/>
              <a:buChar char="→"/>
            </a:pPr>
            <a:r>
              <a:rPr lang="de-DE" sz="1600" dirty="0"/>
              <a:t>Leicht kombinierbar mit Drehmodul und Greifsystem (Gesamtlösung)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B2E95C-FA16-2FC5-891F-00F84D5C1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330" y="3932025"/>
            <a:ext cx="4524420" cy="25468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72C3C81-838B-2C91-B266-68ABD3F12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47" y="1176910"/>
            <a:ext cx="3271061" cy="275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8628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1_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DE_0922.pptx  -  Schreibgeschützt" id="{4298973D-B7AC-4132-AD43-9C7B7D622846}" vid="{5A0A0944-1A7D-41BE-98B4-CC0FE8679343}"/>
    </a:ext>
  </a:extLst>
</a:theme>
</file>

<file path=ppt/theme/theme3.xml><?xml version="1.0" encoding="utf-8"?>
<a:theme xmlns:a="http://schemas.openxmlformats.org/drawingml/2006/main" name="2_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marL="247650" marR="0" indent="-24765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buFont typeface="Arial" panose="020B0604020202020204" pitchFamily="34" charset="0"/>
          <a:buChar char="•"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rgbClr val="003D6A"/>
            </a:solidFill>
            <a:effectLst/>
            <a:uLnTx/>
            <a:uFillTx/>
            <a:latin typeface="SCHUNK FagoPro-Regular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01EB1CFAF1AD24FBC2C995E5AD08F7D" ma:contentTypeVersion="10" ma:contentTypeDescription="Ein neues Dokument erstellen." ma:contentTypeScope="" ma:versionID="e72f9d675d66d06845fa5e5dacf25cba">
  <xsd:schema xmlns:xsd="http://www.w3.org/2001/XMLSchema" xmlns:xs="http://www.w3.org/2001/XMLSchema" xmlns:p="http://schemas.microsoft.com/office/2006/metadata/properties" xmlns:ns2="c91ccbd5-5fe5-438c-9381-8f53686007bd" xmlns:ns3="39531103-98b3-48b1-b75a-56305fe3039c" targetNamespace="http://schemas.microsoft.com/office/2006/metadata/properties" ma:root="true" ma:fieldsID="1765b895d03a6219c353c409b462f547" ns2:_="" ns3:_="">
    <xsd:import namespace="c91ccbd5-5fe5-438c-9381-8f53686007bd"/>
    <xsd:import namespace="39531103-98b3-48b1-b75a-56305fe303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ccbd5-5fe5-438c-9381-8f53686007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31103-98b3-48b1-b75a-56305fe303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1ccbd5-5fe5-438c-9381-8f53686007b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4D2795-B605-446F-A6C0-9663FEABA4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1ccbd5-5fe5-438c-9381-8f53686007bd"/>
    <ds:schemaRef ds:uri="39531103-98b3-48b1-b75a-56305fe303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8DACD3-132A-46ED-823D-D74601A9953A}">
  <ds:schemaRefs>
    <ds:schemaRef ds:uri="http://schemas.microsoft.com/office/2006/metadata/properties"/>
    <ds:schemaRef ds:uri="http://www.w3.org/XML/1998/namespace"/>
    <ds:schemaRef ds:uri="39531103-98b3-48b1-b75a-56305fe3039c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c91ccbd5-5fe5-438c-9381-8f53686007bd"/>
  </ds:schemaRefs>
</ds:datastoreItem>
</file>

<file path=customXml/itemProps3.xml><?xml version="1.0" encoding="utf-8"?>
<ds:datastoreItem xmlns:ds="http://schemas.openxmlformats.org/officeDocument/2006/customXml" ds:itemID="{328C200E-5778-4F5B-9FB4-814CB9CF9A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2953</Words>
  <Application>Microsoft Office PowerPoint</Application>
  <PresentationFormat>Breitbild</PresentationFormat>
  <Paragraphs>927</Paragraphs>
  <Slides>67</Slides>
  <Notes>30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67</vt:i4>
      </vt:variant>
    </vt:vector>
  </HeadingPairs>
  <TitlesOfParts>
    <vt:vector size="76" baseType="lpstr">
      <vt:lpstr>Wingdings</vt:lpstr>
      <vt:lpstr>Calibri</vt:lpstr>
      <vt:lpstr>Arial</vt:lpstr>
      <vt:lpstr>Courier New</vt:lpstr>
      <vt:lpstr>Fago Pro</vt:lpstr>
      <vt:lpstr>Symbol</vt:lpstr>
      <vt:lpstr>Office</vt:lpstr>
      <vt:lpstr>1_Office</vt:lpstr>
      <vt:lpstr>2_Office</vt:lpstr>
      <vt:lpstr> Lineardirektachse SLD</vt:lpstr>
      <vt:lpstr>PowerPoint-Präsentation</vt:lpstr>
      <vt:lpstr>Linearachsen bei SCHUNK</vt:lpstr>
      <vt:lpstr>Elektrische Linearachsen</vt:lpstr>
      <vt:lpstr>Lineardirektachsen</vt:lpstr>
      <vt:lpstr>Warum eine neue elektrische Achse?</vt:lpstr>
      <vt:lpstr>Lineardirektachse SLD</vt:lpstr>
      <vt:lpstr>Einordnung ins SCHUNK Portfolio</vt:lpstr>
      <vt:lpstr>Anwendungen, die wir mit der SLD verfolgen</vt:lpstr>
      <vt:lpstr>Anwendungen, die wir mit der SLD verfolgen</vt:lpstr>
      <vt:lpstr>Lineardirektachse SLD</vt:lpstr>
      <vt:lpstr>Lineardirektachse SLD</vt:lpstr>
      <vt:lpstr>Lineardirektachse SLD</vt:lpstr>
      <vt:lpstr>Lineardirektachse SLD</vt:lpstr>
      <vt:lpstr>Lineardirektachse SLD</vt:lpstr>
      <vt:lpstr>Lineardirektachse SLD</vt:lpstr>
      <vt:lpstr>Kombination der Vorteile</vt:lpstr>
      <vt:lpstr>Vorteile Direktantrieb</vt:lpstr>
      <vt:lpstr>Vorteile Profilschienenführung</vt:lpstr>
      <vt:lpstr>Gegenüberstellung Tragkräfte</vt:lpstr>
      <vt:lpstr>Gegenüberstellung Tragkräfte</vt:lpstr>
      <vt:lpstr>Gegenüberstellung Tragkräfte</vt:lpstr>
      <vt:lpstr>Lineardirektachse SLD</vt:lpstr>
      <vt:lpstr>Lineardirektachse SLD</vt:lpstr>
      <vt:lpstr>Lineardirektachse SLD</vt:lpstr>
      <vt:lpstr>Lineardirektachse SLD</vt:lpstr>
      <vt:lpstr>Optionen</vt:lpstr>
      <vt:lpstr>Modulares Gebersystem</vt:lpstr>
      <vt:lpstr>Haltebremse</vt:lpstr>
      <vt:lpstr>Abdeckung</vt:lpstr>
      <vt:lpstr>Übersicht Zubehör</vt:lpstr>
      <vt:lpstr>Auslegung und Konfiguration</vt:lpstr>
      <vt:lpstr>Auslegung und Konfiguration</vt:lpstr>
      <vt:lpstr>Ausblick: Online Auslegung- und Konfigurationstools</vt:lpstr>
      <vt:lpstr>SLD – Timeline 2023</vt:lpstr>
      <vt:lpstr>Verfügbarkeit</vt:lpstr>
      <vt:lpstr>Unterlagen</vt:lpstr>
      <vt:lpstr>Produktkommunikation</vt:lpstr>
      <vt:lpstr> Lineardirektachse SLD</vt:lpstr>
      <vt:lpstr>Schmierung</vt:lpstr>
      <vt:lpstr>Schmierung</vt:lpstr>
      <vt:lpstr>Schmierung</vt:lpstr>
      <vt:lpstr>Lebensdauer</vt:lpstr>
      <vt:lpstr>Service</vt:lpstr>
      <vt:lpstr>Verschleiß- und Ersatzteile</vt:lpstr>
      <vt:lpstr> Preisgestaltung SLD</vt:lpstr>
      <vt:lpstr>Preisstruktur LDx</vt:lpstr>
      <vt:lpstr>Positionierung</vt:lpstr>
      <vt:lpstr>Eingruppierung gegenüber Wettbewerb  SLD 1</vt:lpstr>
      <vt:lpstr>SLD 11</vt:lpstr>
      <vt:lpstr>SLD 12</vt:lpstr>
      <vt:lpstr>SLD 12</vt:lpstr>
      <vt:lpstr>SLD 13</vt:lpstr>
      <vt:lpstr>SLD 14</vt:lpstr>
      <vt:lpstr>Eingruppierung gegenüber Wettbewerb  SLD 2</vt:lpstr>
      <vt:lpstr>SLD 21</vt:lpstr>
      <vt:lpstr>SLD 22</vt:lpstr>
      <vt:lpstr>SLD 23</vt:lpstr>
      <vt:lpstr>SLD 24</vt:lpstr>
      <vt:lpstr>Optionen</vt:lpstr>
      <vt:lpstr>Optionen</vt:lpstr>
      <vt:lpstr>Optionen</vt:lpstr>
      <vt:lpstr>Optionen</vt:lpstr>
      <vt:lpstr>PowerPoint-Präsentation</vt:lpstr>
      <vt:lpstr>Vorlage SCHUNK Farben</vt:lpstr>
      <vt:lpstr>Gestaltungselemente</vt:lpstr>
      <vt:lpstr>Don’ts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Kümmerling, Julian</cp:lastModifiedBy>
  <cp:revision>26</cp:revision>
  <dcterms:created xsi:type="dcterms:W3CDTF">2022-07-14T15:38:34Z</dcterms:created>
  <dcterms:modified xsi:type="dcterms:W3CDTF">2023-05-23T13:35:48Z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0x010100C01EB1CFAF1AD24FBC2C995E5AD08F7D</vt:lpwstr>
  </property>
  <property fmtid="{D5CDD505-2E9C-101B-9397-08002B2CF9AE}" pid="3" name="MediaServiceImageTags">
    <vt:lpwstr/>
  </property>
</Properties>
</file>