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9"/>
  </p:notesMasterIdLst>
  <p:sldIdLst>
    <p:sldId id="258" r:id="rId5"/>
    <p:sldId id="262" r:id="rId6"/>
    <p:sldId id="273" r:id="rId7"/>
    <p:sldId id="282" r:id="rId8"/>
    <p:sldId id="278" r:id="rId9"/>
    <p:sldId id="274" r:id="rId10"/>
    <p:sldId id="275" r:id="rId11"/>
    <p:sldId id="276" r:id="rId12"/>
    <p:sldId id="277" r:id="rId13"/>
    <p:sldId id="281" r:id="rId14"/>
    <p:sldId id="263" r:id="rId15"/>
    <p:sldId id="279" r:id="rId16"/>
    <p:sldId id="280" r:id="rId17"/>
    <p:sldId id="268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ago Pro" panose="02000506040000020004" pitchFamily="2" charset="0"/>
      <p:regular r:id="rId24"/>
      <p:bold r:id="rId25"/>
      <p:italic r:id="rId26"/>
      <p:boldItalic r:id="rId2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feifer, Alexander" initials="PA" lastIdx="1" clrIdx="0">
    <p:extLst>
      <p:ext uri="{19B8F6BF-5375-455C-9EA6-DF929625EA0E}">
        <p15:presenceInfo xmlns:p15="http://schemas.microsoft.com/office/powerpoint/2012/main" userId="S::alexander.pfeifer@de.schunk.com::4c6a4c94-d5bb-4e2a-b715-9f960b6d20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807" autoAdjust="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/>
    </p:cSldViewPr>
  </p:slideViewPr>
  <p:outlineViewPr>
    <p:cViewPr>
      <p:scale>
        <a:sx n="33" d="100"/>
        <a:sy n="33" d="100"/>
      </p:scale>
      <p:origin x="0" y="-51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14.11.2022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98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 dirty="0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eins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de-DE" dirty="0"/>
              <a:t>Hier steht ein Zitat / Empfehlung / Fazit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 dirty="0"/>
              <a:t>Optional Zitatgeber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GmbH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F8DBE8-CEE5-4F80-8643-149D420D0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6650" y="1501775"/>
            <a:ext cx="914400" cy="9144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415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Rl8u3tCNjY?feature=oembe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e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12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g"/><Relationship Id="rId10" Type="http://schemas.openxmlformats.org/officeDocument/2006/relationships/image" Target="../media/image17.jpe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 6">
            <a:extLst>
              <a:ext uri="{FF2B5EF4-FFF2-40B4-BE49-F238E27FC236}">
                <a16:creationId xmlns:a16="http://schemas.microsoft.com/office/drawing/2014/main" id="{F32B66DD-D6F4-1796-01DF-D4A8B6317F56}"/>
              </a:ext>
            </a:extLst>
          </p:cNvPr>
          <p:cNvSpPr/>
          <p:nvPr/>
        </p:nvSpPr>
        <p:spPr>
          <a:xfrm>
            <a:off x="-1776990" y="1940915"/>
            <a:ext cx="14548110" cy="4332886"/>
          </a:xfrm>
          <a:custGeom>
            <a:avLst/>
            <a:gdLst>
              <a:gd name="connsiteX0" fmla="*/ 5562746 w 12190552"/>
              <a:gd name="connsiteY0" fmla="*/ 3630732 h 3630731"/>
              <a:gd name="connsiteX1" fmla="*/ 0 w 12190552"/>
              <a:gd name="connsiteY1" fmla="*/ 3630732 h 3630731"/>
              <a:gd name="connsiteX2" fmla="*/ 0 w 12190552"/>
              <a:gd name="connsiteY2" fmla="*/ 2211407 h 3630731"/>
              <a:gd name="connsiteX3" fmla="*/ 5208241 w 12190552"/>
              <a:gd name="connsiteY3" fmla="*/ 2211407 h 3630731"/>
              <a:gd name="connsiteX4" fmla="*/ 9359028 w 12190552"/>
              <a:gd name="connsiteY4" fmla="*/ 0 h 3630731"/>
              <a:gd name="connsiteX5" fmla="*/ 12190552 w 12190552"/>
              <a:gd name="connsiteY5" fmla="*/ 0 h 3630731"/>
              <a:gd name="connsiteX6" fmla="*/ 12190552 w 12190552"/>
              <a:gd name="connsiteY6" fmla="*/ 1419325 h 3630731"/>
              <a:gd name="connsiteX7" fmla="*/ 9713490 w 12190552"/>
              <a:gd name="connsiteY7" fmla="*/ 1419325 h 3630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0552" h="3630731">
                <a:moveTo>
                  <a:pt x="5562746" y="3630732"/>
                </a:moveTo>
                <a:lnTo>
                  <a:pt x="0" y="3630732"/>
                </a:lnTo>
                <a:lnTo>
                  <a:pt x="0" y="2211407"/>
                </a:lnTo>
                <a:lnTo>
                  <a:pt x="5208241" y="2211407"/>
                </a:lnTo>
                <a:lnTo>
                  <a:pt x="9359028" y="0"/>
                </a:lnTo>
                <a:lnTo>
                  <a:pt x="12190552" y="0"/>
                </a:lnTo>
                <a:lnTo>
                  <a:pt x="12190552" y="1419325"/>
                </a:lnTo>
                <a:lnTo>
                  <a:pt x="9713490" y="1419325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>
              <a:latin typeface="Fago Pro" panose="02000506040000020004" pitchFamily="50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B59122-F0D2-3DF0-C68F-19567F6B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KONTEC KSC3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13B27D-8962-7460-E639-650453431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631207"/>
            <a:ext cx="4152469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 dirty="0" err="1">
                <a:solidFill>
                  <a:schemeClr val="bg2"/>
                </a:solidFill>
              </a:rPr>
              <a:t>Proven</a:t>
            </a:r>
            <a:r>
              <a:rPr lang="de-DE" sz="2000" b="1" dirty="0">
                <a:solidFill>
                  <a:schemeClr val="bg2"/>
                </a:solidFill>
              </a:rPr>
              <a:t> maximum Precision </a:t>
            </a:r>
            <a:r>
              <a:rPr lang="de-DE" sz="2000" b="1" dirty="0" err="1">
                <a:solidFill>
                  <a:schemeClr val="bg2"/>
                </a:solidFill>
              </a:rPr>
              <a:t>with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even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higher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Process</a:t>
            </a:r>
            <a:r>
              <a:rPr lang="de-DE" sz="2000" b="1" dirty="0">
                <a:solidFill>
                  <a:schemeClr val="bg2"/>
                </a:solidFill>
              </a:rPr>
              <a:t> </a:t>
            </a:r>
            <a:r>
              <a:rPr lang="de-DE" sz="2000" b="1" dirty="0" err="1">
                <a:solidFill>
                  <a:schemeClr val="bg2"/>
                </a:solidFill>
              </a:rPr>
              <a:t>Reliability</a:t>
            </a:r>
            <a:endParaRPr lang="de-DE" sz="2000" b="1" dirty="0">
              <a:solidFill>
                <a:schemeClr val="bg2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6D8C87-6B81-F830-758A-047274917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FDE898E1-F506-9614-BBF5-D9176F268AE7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41278643-ACFF-7B56-D796-E513E14C0ACD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1F5CB54-3DA8-DCD9-33A8-66726413D83C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A935F864-9389-D477-E90D-E85E5358B177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30CF436A-32D5-0754-C5AA-04CFAFD7BFA6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C72DCCFF-76AD-410D-DCB6-7176DFCE294B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FA4AADC2-B332-75B3-C8EB-BB00CE8DEEF0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1640B04-8FE6-9C43-DAC7-8B9E2F6503B5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F40AC26B-8AF8-AF92-CFC3-E6A956B4A7D3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ACFACCE2-FE07-C61B-ADC8-44BAC9D0947B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6C3D9910-3CA0-20C2-A815-FA27746DA94E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BFB29795-EB5F-2F17-32BB-74CB5BD10E19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B52D38E2-96AC-8DC9-8C00-690C53469C6B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15EA2298-E788-F807-F3CD-D5DB6860229A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040B6A5-C1FD-9EE2-EA25-7476055E61A3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88B83CA6-3D31-6742-946C-E2CAB99B4026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F79D9517-B32A-0964-AFB4-E4D8C8E93060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3B5D546-3A3E-F961-C03E-3BCF96F20814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9CC79D9F-A906-3BB3-E5E4-E426AAB9B6A7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8E924B88-5CDA-0EAB-EDE4-4D418BAB301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63812E2F-E3DC-B98C-547D-770EAF7F8C87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78F564FD-62AA-6849-1275-4A57EE1ACFCA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>
                <a:latin typeface="Fago Pro" panose="02000506040000020004" pitchFamily="50" charset="0"/>
              </a:endParaRPr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74E0E96A-40DB-57A2-D237-76BCC81EF7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99" y="1812773"/>
            <a:ext cx="5468495" cy="406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8096E9-BECE-E44A-5A7A-E1BD072EC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94800E-6448-1AC7-015D-160711679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BC2D772-1613-89F4-6D36-2B5A410F4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pic>
        <p:nvPicPr>
          <p:cNvPr id="6" name="Onlinemedien 5" title="SCHUNK KONTEC KSC3 – Zentrischspanner">
            <a:hlinkClick r:id="" action="ppaction://media"/>
            <a:extLst>
              <a:ext uri="{FF2B5EF4-FFF2-40B4-BE49-F238E27FC236}">
                <a16:creationId xmlns:a16="http://schemas.microsoft.com/office/drawing/2014/main" id="{1510074A-E179-B89E-F488-50641A7C49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06595" y="1424325"/>
            <a:ext cx="8778810" cy="49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C4665F-9E3E-3099-8D5B-27CFBAE46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Size 80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9EA135-D2A6-ADFD-89B3-1E1AFD897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41FA683-6B9F-2A24-7613-A0F4B6B40E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3F0F5B7-A134-1D63-CD7F-5ADFEA147A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4" y="1687069"/>
            <a:ext cx="11198225" cy="36512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Technical </a:t>
            </a:r>
            <a:r>
              <a:rPr lang="de-DE" b="1" dirty="0" err="1"/>
              <a:t>data</a:t>
            </a:r>
            <a:endParaRPr lang="de-DE" b="1" dirty="0"/>
          </a:p>
        </p:txBody>
      </p:sp>
      <p:graphicFrame>
        <p:nvGraphicFramePr>
          <p:cNvPr id="12" name="Tabelle 8">
            <a:extLst>
              <a:ext uri="{FF2B5EF4-FFF2-40B4-BE49-F238E27FC236}">
                <a16:creationId xmlns:a16="http://schemas.microsoft.com/office/drawing/2014/main" id="{22EDBC38-94C0-5D08-51CB-4535294D5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259635"/>
              </p:ext>
            </p:extLst>
          </p:nvPr>
        </p:nvGraphicFramePr>
        <p:xfrm>
          <a:off x="670077" y="2164160"/>
          <a:ext cx="10880913" cy="267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48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2110611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230947117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Description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ID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Vise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width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clamping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force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torque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Length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compensation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Repeat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accuracy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Weight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[kN]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05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80-130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1508857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3,1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80-130-S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1514209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3,1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80-130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1514206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3,9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80-190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1514208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4,5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80-190-S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1514220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4,5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80-190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1514207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158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DD844-F39A-E212-727C-4F3A2E67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Size 125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6D45551-F8A6-EE36-BCC1-A2E48D016C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D907CB-0DC2-D6B1-08C3-3DB0B9C45D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18197CE2-E87A-77D0-BC25-D30502B9FB34}"/>
              </a:ext>
            </a:extLst>
          </p:cNvPr>
          <p:cNvSpPr txBox="1">
            <a:spLocks/>
          </p:cNvSpPr>
          <p:nvPr/>
        </p:nvSpPr>
        <p:spPr>
          <a:xfrm>
            <a:off x="658814" y="1687069"/>
            <a:ext cx="11198225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Technical </a:t>
            </a:r>
            <a:r>
              <a:rPr lang="de-DE" b="1" dirty="0" err="1"/>
              <a:t>data</a:t>
            </a:r>
            <a:endParaRPr lang="de-DE" b="1" dirty="0"/>
          </a:p>
        </p:txBody>
      </p:sp>
      <p:graphicFrame>
        <p:nvGraphicFramePr>
          <p:cNvPr id="7" name="Tabelle 8">
            <a:extLst>
              <a:ext uri="{FF2B5EF4-FFF2-40B4-BE49-F238E27FC236}">
                <a16:creationId xmlns:a16="http://schemas.microsoft.com/office/drawing/2014/main" id="{66822BF8-5A99-BB90-5FEE-CC30D67B9D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130819"/>
              </p:ext>
            </p:extLst>
          </p:nvPr>
        </p:nvGraphicFramePr>
        <p:xfrm>
          <a:off x="670077" y="2164160"/>
          <a:ext cx="10880913" cy="3650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48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2110611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230947117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Description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ID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Vise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width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clamping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force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torque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Length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compensation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Repeat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accuracy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Weight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[kN]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05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1514241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6,3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KSC3 125-160-S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6,5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97523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125-160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1514238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8,7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0345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KSC3 125-235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KSC3 125-235-S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1514248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9,5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125-235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1514239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9235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KSC3 125-300-S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1514249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4998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125-300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1514240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100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±0,01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14,5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808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9249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07F187-9941-D43F-59B2-57EB7FA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Size 160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0F55271-88A4-BCA2-A55F-A8B2F31D66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809A45-8BE3-958A-0647-68BD040788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7F259E64-8425-E327-B8C3-1DE7E4AA8575}"/>
              </a:ext>
            </a:extLst>
          </p:cNvPr>
          <p:cNvSpPr txBox="1">
            <a:spLocks/>
          </p:cNvSpPr>
          <p:nvPr/>
        </p:nvSpPr>
        <p:spPr>
          <a:xfrm>
            <a:off x="658814" y="1687069"/>
            <a:ext cx="11198225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47650" indent="-2476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1pPr>
            <a:lvl2pPr marL="636588" indent="-179388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Arial" panose="020B0604020202020204" pitchFamily="34" charset="0"/>
              <a:buChar char="•"/>
              <a:tabLst>
                <a:tab pos="652463" algn="l"/>
              </a:tabLst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2pPr>
            <a:lvl3pPr marL="925513" indent="-2095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3pPr>
            <a:lvl4pPr marL="1250950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4pPr>
            <a:lvl5pPr marL="1497013" indent="-1968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2"/>
                </a:solidFill>
                <a:latin typeface="Fago Pro" panose="0200050604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b="1" dirty="0"/>
              <a:t>Technical </a:t>
            </a:r>
            <a:r>
              <a:rPr lang="de-DE" b="1" dirty="0" err="1"/>
              <a:t>data</a:t>
            </a:r>
            <a:endParaRPr lang="de-DE" b="1" dirty="0"/>
          </a:p>
        </p:txBody>
      </p:sp>
      <p:graphicFrame>
        <p:nvGraphicFramePr>
          <p:cNvPr id="7" name="Tabelle 8">
            <a:extLst>
              <a:ext uri="{FF2B5EF4-FFF2-40B4-BE49-F238E27FC236}">
                <a16:creationId xmlns:a16="http://schemas.microsoft.com/office/drawing/2014/main" id="{DB292240-1225-EA6B-A947-504EEF087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637450"/>
              </p:ext>
            </p:extLst>
          </p:nvPr>
        </p:nvGraphicFramePr>
        <p:xfrm>
          <a:off x="670077" y="2164160"/>
          <a:ext cx="10880913" cy="2030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048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3988643991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329358735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121106112"/>
                    </a:ext>
                  </a:extLst>
                </a:gridCol>
                <a:gridCol w="1180695">
                  <a:extLst>
                    <a:ext uri="{9D8B030D-6E8A-4147-A177-3AD203B41FA5}">
                      <a16:colId xmlns:a16="http://schemas.microsoft.com/office/drawing/2014/main" val="4230947117"/>
                    </a:ext>
                  </a:extLst>
                </a:gridCol>
              </a:tblGrid>
              <a:tr h="379324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Description</a:t>
                      </a:r>
                    </a:p>
                  </a:txBody>
                  <a:tcPr marL="18000" marR="3600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ID</a:t>
                      </a: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Vise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width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clamping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force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Max.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torque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Length</a:t>
                      </a:r>
                      <a:r>
                        <a:rPr lang="de-DE" sz="1050" dirty="0"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compensation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Repeat </a:t>
                      </a:r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accuracy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 err="1">
                          <a:latin typeface="Fago Pro" panose="02000506040000020004" pitchFamily="50" charset="0"/>
                        </a:rPr>
                        <a:t>Weight</a:t>
                      </a: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939046"/>
                  </a:ext>
                </a:extLst>
              </a:tr>
              <a:tr h="3428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[kN]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</a:t>
                      </a:r>
                      <a:r>
                        <a:rPr lang="de-DE" sz="105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Nm</a:t>
                      </a: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[mm]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[kg]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KSC3 160-280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1514250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KSC3 160-280-S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1514255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25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KSC3 160-480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1514254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KSC3 160-480-S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1514256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160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50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175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>
                          <a:latin typeface="Fago Pro" panose="02000506040000020004" pitchFamily="50" charset="0"/>
                        </a:rPr>
                        <a:t>±0,015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050" dirty="0">
                          <a:latin typeface="Fago Pro" panose="02000506040000020004" pitchFamily="50" charset="0"/>
                        </a:rPr>
                        <a:t>35</a:t>
                      </a: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85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446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154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C01A36-7E4C-281A-2478-92512215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911F2A9-91EB-2D7A-DAA0-A9791B0B4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1E9144-D8A7-2533-56F5-DE6900608C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0261E8-13B8-A82F-A6E4-C25FA4525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dirty="0"/>
              <a:t>Nickel-</a:t>
            </a:r>
            <a:r>
              <a:rPr lang="de-DE" dirty="0" err="1"/>
              <a:t>plated</a:t>
            </a:r>
            <a:r>
              <a:rPr lang="de-DE" dirty="0"/>
              <a:t> </a:t>
            </a:r>
            <a:r>
              <a:rPr lang="de-DE" dirty="0" err="1"/>
              <a:t>base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optimal </a:t>
            </a:r>
            <a:r>
              <a:rPr lang="de-DE" dirty="0" err="1"/>
              <a:t>corrosion</a:t>
            </a:r>
            <a:r>
              <a:rPr lang="de-DE" dirty="0"/>
              <a:t> </a:t>
            </a:r>
            <a:r>
              <a:rPr lang="de-DE" dirty="0" err="1"/>
              <a:t>protection</a:t>
            </a:r>
            <a:endParaRPr lang="de-DE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High clamping forces and high precision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Optimized interfering contour for some sizes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Wide range of system and top jaws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Laser-etched ruler</a:t>
            </a:r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a-DK" dirty="0"/>
              <a:t>Large clamping range</a:t>
            </a:r>
          </a:p>
          <a:p>
            <a:pPr marL="0" indent="0">
              <a:buNone/>
            </a:pPr>
            <a:endParaRPr lang="fr-FR" dirty="0"/>
          </a:p>
          <a:p>
            <a:pPr marL="265113" indent="-265113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388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D9859-E973-95BD-BB39-7A9A77907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Sectional</a:t>
            </a:r>
            <a:r>
              <a:rPr lang="de-DE" dirty="0"/>
              <a:t> </a:t>
            </a:r>
            <a:r>
              <a:rPr lang="de-DE" dirty="0" err="1"/>
              <a:t>diagram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186B41-83CB-927A-B710-4A817610FB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442485-6780-17CD-BDF3-A0D5EA5F72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F1C968-0E59-39B6-782B-5E4F95EC0D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1583988"/>
            <a:ext cx="4555469" cy="4766478"/>
          </a:xfrm>
        </p:spPr>
        <p:txBody>
          <a:bodyPr/>
          <a:lstStyle/>
          <a:p>
            <a:r>
              <a:rPr lang="de-DE" dirty="0" err="1"/>
              <a:t>Closed</a:t>
            </a:r>
            <a:r>
              <a:rPr lang="de-DE" dirty="0"/>
              <a:t> System</a:t>
            </a:r>
          </a:p>
          <a:p>
            <a:r>
              <a:rPr lang="de-DE" dirty="0" err="1"/>
              <a:t>Recessed</a:t>
            </a:r>
            <a:r>
              <a:rPr lang="de-DE" dirty="0"/>
              <a:t> hexagonal </a:t>
            </a:r>
            <a:r>
              <a:rPr lang="de-DE" dirty="0" err="1"/>
              <a:t>connection</a:t>
            </a:r>
            <a:endParaRPr lang="de-DE" dirty="0"/>
          </a:p>
          <a:p>
            <a:r>
              <a:rPr lang="de-DE" dirty="0"/>
              <a:t>Spindle </a:t>
            </a:r>
            <a:r>
              <a:rPr lang="de-DE" dirty="0" err="1"/>
              <a:t>drive</a:t>
            </a:r>
            <a:endParaRPr lang="de-DE" dirty="0"/>
          </a:p>
          <a:p>
            <a:r>
              <a:rPr lang="de-DE" dirty="0"/>
              <a:t>Long </a:t>
            </a:r>
            <a:r>
              <a:rPr lang="de-DE" dirty="0" err="1"/>
              <a:t>slide</a:t>
            </a:r>
            <a:endParaRPr lang="de-DE" dirty="0"/>
          </a:p>
          <a:p>
            <a:r>
              <a:rPr lang="de-DE" dirty="0"/>
              <a:t>Drainage </a:t>
            </a:r>
            <a:r>
              <a:rPr lang="de-DE" dirty="0" err="1"/>
              <a:t>slots</a:t>
            </a:r>
            <a:endParaRPr lang="de-DE" dirty="0"/>
          </a:p>
          <a:p>
            <a:r>
              <a:rPr lang="de-DE" dirty="0" err="1"/>
              <a:t>Mounting</a:t>
            </a:r>
            <a:r>
              <a:rPr lang="de-DE" dirty="0"/>
              <a:t> </a:t>
            </a:r>
            <a:r>
              <a:rPr lang="de-DE" dirty="0" err="1"/>
              <a:t>threads</a:t>
            </a:r>
            <a:endParaRPr lang="de-DE" dirty="0"/>
          </a:p>
          <a:p>
            <a:r>
              <a:rPr lang="de-DE" dirty="0"/>
              <a:t>System </a:t>
            </a:r>
            <a:r>
              <a:rPr lang="de-DE" dirty="0" err="1"/>
              <a:t>jaws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grip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and </a:t>
            </a:r>
            <a:r>
              <a:rPr lang="de-DE" dirty="0" err="1"/>
              <a:t>and</a:t>
            </a:r>
            <a:r>
              <a:rPr lang="de-DE" dirty="0"/>
              <a:t> smooth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</a:p>
          <a:p>
            <a:r>
              <a:rPr lang="de-DE" dirty="0"/>
              <a:t>Ball </a:t>
            </a:r>
            <a:r>
              <a:rPr lang="de-DE" dirty="0" err="1"/>
              <a:t>bearing</a:t>
            </a:r>
            <a:r>
              <a:rPr lang="de-DE" dirty="0"/>
              <a:t> </a:t>
            </a:r>
            <a:r>
              <a:rPr lang="de-DE" dirty="0" err="1"/>
              <a:t>mounted</a:t>
            </a:r>
            <a:r>
              <a:rPr lang="de-DE" dirty="0"/>
              <a:t>, </a:t>
            </a:r>
            <a:r>
              <a:rPr lang="de-DE" dirty="0" err="1"/>
              <a:t>backlash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spindle</a:t>
            </a:r>
          </a:p>
          <a:p>
            <a:r>
              <a:rPr lang="de-DE" dirty="0"/>
              <a:t>Low </a:t>
            </a:r>
            <a:r>
              <a:rPr lang="de-DE" dirty="0" err="1"/>
              <a:t>height</a:t>
            </a:r>
            <a:endParaRPr lang="de-DE" dirty="0"/>
          </a:p>
          <a:p>
            <a:r>
              <a:rPr lang="de-DE" dirty="0"/>
              <a:t>Laser-</a:t>
            </a:r>
            <a:r>
              <a:rPr lang="de-DE" dirty="0" err="1"/>
              <a:t>etched</a:t>
            </a:r>
            <a:r>
              <a:rPr lang="de-DE" dirty="0"/>
              <a:t> </a:t>
            </a:r>
            <a:r>
              <a:rPr lang="de-DE" dirty="0" err="1"/>
              <a:t>ruler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0991337-5568-6546-F572-5806E2EE3E5A}"/>
              </a:ext>
            </a:extLst>
          </p:cNvPr>
          <p:cNvGrpSpPr/>
          <p:nvPr/>
        </p:nvGrpSpPr>
        <p:grpSpPr>
          <a:xfrm>
            <a:off x="591311" y="1608947"/>
            <a:ext cx="198000" cy="226907"/>
            <a:chOff x="4645063" y="729193"/>
            <a:chExt cx="266095" cy="271350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5DB0E41B-077E-830D-4F9B-B9E964C7011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B384E1AD-3D82-54F1-52BF-8D25C9FF6973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1E2D19A-258A-1852-A21D-6911998599BE}"/>
              </a:ext>
            </a:extLst>
          </p:cNvPr>
          <p:cNvGrpSpPr/>
          <p:nvPr/>
        </p:nvGrpSpPr>
        <p:grpSpPr>
          <a:xfrm>
            <a:off x="592374" y="2033967"/>
            <a:ext cx="198000" cy="226907"/>
            <a:chOff x="4645063" y="732456"/>
            <a:chExt cx="266095" cy="271350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9A300F64-D34E-E04D-860E-917E3B1D429F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CEB66FFD-DE02-ED08-403C-BEFFF3B19AD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92522C4-493C-7768-60FB-FD2A4FE1B9A9}"/>
              </a:ext>
            </a:extLst>
          </p:cNvPr>
          <p:cNvGrpSpPr/>
          <p:nvPr/>
        </p:nvGrpSpPr>
        <p:grpSpPr>
          <a:xfrm>
            <a:off x="590741" y="2455463"/>
            <a:ext cx="198000" cy="226907"/>
            <a:chOff x="4637591" y="732456"/>
            <a:chExt cx="266095" cy="271350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1D14EEF-D603-2F6F-C19D-B5D251B06880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F485897E-183B-0CA2-FECD-1DE1A0068C26}"/>
                </a:ext>
              </a:extLst>
            </p:cNvPr>
            <p:cNvSpPr txBox="1"/>
            <p:nvPr/>
          </p:nvSpPr>
          <p:spPr>
            <a:xfrm>
              <a:off x="4637591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D610566C-56BB-B960-567E-A2C23C073404}"/>
              </a:ext>
            </a:extLst>
          </p:cNvPr>
          <p:cNvGrpSpPr/>
          <p:nvPr/>
        </p:nvGrpSpPr>
        <p:grpSpPr>
          <a:xfrm>
            <a:off x="596284" y="3286423"/>
            <a:ext cx="198000" cy="226907"/>
            <a:chOff x="4637578" y="738982"/>
            <a:chExt cx="266095" cy="271350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FBFC5520-7DB2-0733-B0EE-C4F4CBE9871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4915544-C458-4BBB-2DBF-5DDB4AC41386}"/>
                </a:ext>
              </a:extLst>
            </p:cNvPr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41217F7F-B484-2DD8-ADFD-967959C60187}"/>
              </a:ext>
            </a:extLst>
          </p:cNvPr>
          <p:cNvGrpSpPr/>
          <p:nvPr/>
        </p:nvGrpSpPr>
        <p:grpSpPr>
          <a:xfrm>
            <a:off x="596284" y="3687379"/>
            <a:ext cx="198000" cy="226907"/>
            <a:chOff x="4634378" y="738982"/>
            <a:chExt cx="266095" cy="271350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493DC78F-1D93-AF7F-1955-D4AF8EF3A616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13AEE444-CA2A-1AD7-A4C0-586428D20324}"/>
                </a:ext>
              </a:extLst>
            </p:cNvPr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9CF8409-8543-AA52-B0A5-D489F015AF87}"/>
              </a:ext>
            </a:extLst>
          </p:cNvPr>
          <p:cNvGrpSpPr/>
          <p:nvPr/>
        </p:nvGrpSpPr>
        <p:grpSpPr>
          <a:xfrm>
            <a:off x="596284" y="2859232"/>
            <a:ext cx="198000" cy="226907"/>
            <a:chOff x="4631178" y="738982"/>
            <a:chExt cx="266095" cy="27135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4D7A864-100D-AFA0-48A7-0A564C9AE43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78A5697-230B-9568-7C59-01F5290D5C32}"/>
                </a:ext>
              </a:extLst>
            </p:cNvPr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196DFF8-5ED8-EC4B-C2F9-5A82217E956C}"/>
              </a:ext>
            </a:extLst>
          </p:cNvPr>
          <p:cNvGrpSpPr/>
          <p:nvPr/>
        </p:nvGrpSpPr>
        <p:grpSpPr>
          <a:xfrm>
            <a:off x="584984" y="4085728"/>
            <a:ext cx="198000" cy="226907"/>
            <a:chOff x="4640203" y="738588"/>
            <a:chExt cx="266095" cy="271350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E94CD56F-7184-FEE5-DF8A-4ECC7970A60E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7688B30-E714-4AC7-6D4F-E54BE6A183CC}"/>
                </a:ext>
              </a:extLst>
            </p:cNvPr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C7F36E84-C7C3-E360-70B9-59398DFCA5C6}"/>
              </a:ext>
            </a:extLst>
          </p:cNvPr>
          <p:cNvGrpSpPr/>
          <p:nvPr/>
        </p:nvGrpSpPr>
        <p:grpSpPr>
          <a:xfrm>
            <a:off x="584984" y="4887229"/>
            <a:ext cx="198000" cy="226907"/>
            <a:chOff x="4640203" y="732226"/>
            <a:chExt cx="266095" cy="271350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F126798D-9B93-9F4D-5D61-12B97128540B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C03A6B98-FAC9-0C4C-78AD-4A8BEB6D480D}"/>
                </a:ext>
              </a:extLst>
            </p:cNvPr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9C5D4DF-59D9-A781-87B7-80583D924BEC}"/>
              </a:ext>
            </a:extLst>
          </p:cNvPr>
          <p:cNvGrpSpPr/>
          <p:nvPr/>
        </p:nvGrpSpPr>
        <p:grpSpPr>
          <a:xfrm>
            <a:off x="608189" y="5643565"/>
            <a:ext cx="198000" cy="226907"/>
            <a:chOff x="4643403" y="733042"/>
            <a:chExt cx="266095" cy="271350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4084BBBA-F6C8-0639-661E-B75BFBF782B2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1ED5B672-C53A-BD25-44F6-990B0E9047C7}"/>
                </a:ext>
              </a:extLst>
            </p:cNvPr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8219A5E-2A66-5A6C-40BC-9CDA1D3243DC}"/>
              </a:ext>
            </a:extLst>
          </p:cNvPr>
          <p:cNvGrpSpPr/>
          <p:nvPr/>
        </p:nvGrpSpPr>
        <p:grpSpPr>
          <a:xfrm>
            <a:off x="521225" y="6049973"/>
            <a:ext cx="371928" cy="209912"/>
            <a:chOff x="4542008" y="733043"/>
            <a:chExt cx="499839" cy="251026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A3F3533-DCC5-B464-66BE-170D8F7BD71D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7B94813F-38A7-885B-C850-CB7AC500EE39}"/>
                </a:ext>
              </a:extLst>
            </p:cNvPr>
            <p:cNvSpPr txBox="1"/>
            <p:nvPr/>
          </p:nvSpPr>
          <p:spPr>
            <a:xfrm>
              <a:off x="4542008" y="733043"/>
              <a:ext cx="499839" cy="25102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11502F8D-1896-0A11-922E-B1FE84BBC206}"/>
              </a:ext>
            </a:extLst>
          </p:cNvPr>
          <p:cNvGrpSpPr/>
          <p:nvPr/>
        </p:nvGrpSpPr>
        <p:grpSpPr>
          <a:xfrm>
            <a:off x="5963425" y="1672986"/>
            <a:ext cx="5761037" cy="4249337"/>
            <a:chOff x="5845979" y="1477566"/>
            <a:chExt cx="5761037" cy="4249337"/>
          </a:xfrm>
        </p:grpSpPr>
        <p:pic>
          <p:nvPicPr>
            <p:cNvPr id="68" name="Grafik 67">
              <a:extLst>
                <a:ext uri="{FF2B5EF4-FFF2-40B4-BE49-F238E27FC236}">
                  <a16:creationId xmlns:a16="http://schemas.microsoft.com/office/drawing/2014/main" id="{7A3BE194-D630-F293-ACDD-A816E94C4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979" y="1477566"/>
              <a:ext cx="5761037" cy="4249337"/>
            </a:xfrm>
            <a:prstGeom prst="rect">
              <a:avLst/>
            </a:prstGeom>
          </p:spPr>
        </p:pic>
        <p:grpSp>
          <p:nvGrpSpPr>
            <p:cNvPr id="73" name="Gruppieren 72">
              <a:extLst>
                <a:ext uri="{FF2B5EF4-FFF2-40B4-BE49-F238E27FC236}">
                  <a16:creationId xmlns:a16="http://schemas.microsoft.com/office/drawing/2014/main" id="{C6B8F998-4430-BE81-5BDA-EE076128A3CC}"/>
                </a:ext>
              </a:extLst>
            </p:cNvPr>
            <p:cNvGrpSpPr/>
            <p:nvPr/>
          </p:nvGrpSpPr>
          <p:grpSpPr>
            <a:xfrm>
              <a:off x="8182326" y="3438409"/>
              <a:ext cx="198000" cy="226907"/>
              <a:chOff x="4645063" y="729193"/>
              <a:chExt cx="266095" cy="271350"/>
            </a:xfrm>
          </p:grpSpPr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F5FD38A1-C690-0401-B255-E87E4FB01AD7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940793EC-FEB2-FE69-A9A5-019EE3E6DC30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225B967A-633B-9F41-294C-A979BF78772A}"/>
                </a:ext>
              </a:extLst>
            </p:cNvPr>
            <p:cNvGrpSpPr/>
            <p:nvPr/>
          </p:nvGrpSpPr>
          <p:grpSpPr>
            <a:xfrm>
              <a:off x="6941818" y="4599960"/>
              <a:ext cx="198000" cy="226907"/>
              <a:chOff x="4645063" y="732456"/>
              <a:chExt cx="266095" cy="271350"/>
            </a:xfrm>
          </p:grpSpPr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4E851D1C-2988-6458-5073-4D9EBD47CC15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Textfeld 77">
                <a:extLst>
                  <a:ext uri="{FF2B5EF4-FFF2-40B4-BE49-F238E27FC236}">
                    <a16:creationId xmlns:a16="http://schemas.microsoft.com/office/drawing/2014/main" id="{5FB67441-75CB-DFA4-CB4D-FEC39F1E7845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79" name="Gruppieren 78">
              <a:extLst>
                <a:ext uri="{FF2B5EF4-FFF2-40B4-BE49-F238E27FC236}">
                  <a16:creationId xmlns:a16="http://schemas.microsoft.com/office/drawing/2014/main" id="{BAA4C6FE-4D0C-AF83-ED0D-3CD603FB40AD}"/>
                </a:ext>
              </a:extLst>
            </p:cNvPr>
            <p:cNvGrpSpPr/>
            <p:nvPr/>
          </p:nvGrpSpPr>
          <p:grpSpPr>
            <a:xfrm>
              <a:off x="7686805" y="3825121"/>
              <a:ext cx="198000" cy="226907"/>
              <a:chOff x="4637591" y="732456"/>
              <a:chExt cx="266095" cy="271350"/>
            </a:xfrm>
          </p:grpSpPr>
          <p:sp>
            <p:nvSpPr>
              <p:cNvPr id="80" name="Ellipse 79">
                <a:extLst>
                  <a:ext uri="{FF2B5EF4-FFF2-40B4-BE49-F238E27FC236}">
                    <a16:creationId xmlns:a16="http://schemas.microsoft.com/office/drawing/2014/main" id="{1533F5F8-9274-2BAD-DBA1-FDC52C32B0A6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733702C7-321F-7753-AC7F-6E08A68F5C4E}"/>
                  </a:ext>
                </a:extLst>
              </p:cNvPr>
              <p:cNvSpPr txBox="1"/>
              <p:nvPr/>
            </p:nvSpPr>
            <p:spPr>
              <a:xfrm>
                <a:off x="4637591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</p:grp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D2920C37-C0B7-BF71-3C72-46EF4346B39D}"/>
                </a:ext>
              </a:extLst>
            </p:cNvPr>
            <p:cNvGrpSpPr/>
            <p:nvPr/>
          </p:nvGrpSpPr>
          <p:grpSpPr>
            <a:xfrm>
              <a:off x="9828010" y="4329191"/>
              <a:ext cx="198000" cy="226907"/>
              <a:chOff x="4637578" y="738982"/>
              <a:chExt cx="266095" cy="271350"/>
            </a:xfrm>
          </p:grpSpPr>
          <p:sp>
            <p:nvSpPr>
              <p:cNvPr id="83" name="Ellipse 82">
                <a:extLst>
                  <a:ext uri="{FF2B5EF4-FFF2-40B4-BE49-F238E27FC236}">
                    <a16:creationId xmlns:a16="http://schemas.microsoft.com/office/drawing/2014/main" id="{2997F759-A2E5-A271-2AF4-F57D877E4D24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4" name="Textfeld 83">
                <a:extLst>
                  <a:ext uri="{FF2B5EF4-FFF2-40B4-BE49-F238E27FC236}">
                    <a16:creationId xmlns:a16="http://schemas.microsoft.com/office/drawing/2014/main" id="{36FE3A9C-A04D-E83D-3481-20F266A42B02}"/>
                  </a:ext>
                </a:extLst>
              </p:cNvPr>
              <p:cNvSpPr txBox="1"/>
              <p:nvPr/>
            </p:nvSpPr>
            <p:spPr>
              <a:xfrm>
                <a:off x="46375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</p:grpSp>
        <p:grpSp>
          <p:nvGrpSpPr>
            <p:cNvPr id="85" name="Gruppieren 84">
              <a:extLst>
                <a:ext uri="{FF2B5EF4-FFF2-40B4-BE49-F238E27FC236}">
                  <a16:creationId xmlns:a16="http://schemas.microsoft.com/office/drawing/2014/main" id="{90549733-352B-1612-AA23-00EEEAE0371A}"/>
                </a:ext>
              </a:extLst>
            </p:cNvPr>
            <p:cNvGrpSpPr/>
            <p:nvPr/>
          </p:nvGrpSpPr>
          <p:grpSpPr>
            <a:xfrm>
              <a:off x="11008547" y="2874839"/>
              <a:ext cx="198000" cy="226907"/>
              <a:chOff x="4634378" y="738982"/>
              <a:chExt cx="266095" cy="271350"/>
            </a:xfrm>
          </p:grpSpPr>
          <p:sp>
            <p:nvSpPr>
              <p:cNvPr id="86" name="Ellipse 85">
                <a:extLst>
                  <a:ext uri="{FF2B5EF4-FFF2-40B4-BE49-F238E27FC236}">
                    <a16:creationId xmlns:a16="http://schemas.microsoft.com/office/drawing/2014/main" id="{EC5A1B13-0CE0-588A-2A54-FA3FE388C122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AD238588-3B75-AD59-6653-5507714DD511}"/>
                  </a:ext>
                </a:extLst>
              </p:cNvPr>
              <p:cNvSpPr txBox="1"/>
              <p:nvPr/>
            </p:nvSpPr>
            <p:spPr>
              <a:xfrm>
                <a:off x="46343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  <p:grpSp>
          <p:nvGrpSpPr>
            <p:cNvPr id="88" name="Gruppieren 87">
              <a:extLst>
                <a:ext uri="{FF2B5EF4-FFF2-40B4-BE49-F238E27FC236}">
                  <a16:creationId xmlns:a16="http://schemas.microsoft.com/office/drawing/2014/main" id="{DE5ADBC1-536E-8105-A441-554FC77B4433}"/>
                </a:ext>
              </a:extLst>
            </p:cNvPr>
            <p:cNvGrpSpPr/>
            <p:nvPr/>
          </p:nvGrpSpPr>
          <p:grpSpPr>
            <a:xfrm>
              <a:off x="10007710" y="3488780"/>
              <a:ext cx="198000" cy="226907"/>
              <a:chOff x="4631178" y="738982"/>
              <a:chExt cx="266095" cy="271350"/>
            </a:xfrm>
          </p:grpSpPr>
          <p:sp>
            <p:nvSpPr>
              <p:cNvPr id="89" name="Ellipse 88">
                <a:extLst>
                  <a:ext uri="{FF2B5EF4-FFF2-40B4-BE49-F238E27FC236}">
                    <a16:creationId xmlns:a16="http://schemas.microsoft.com/office/drawing/2014/main" id="{FA6DF4C9-8CA3-B00D-3CF2-4EFAB981A2E0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0" name="Textfeld 89">
                <a:extLst>
                  <a:ext uri="{FF2B5EF4-FFF2-40B4-BE49-F238E27FC236}">
                    <a16:creationId xmlns:a16="http://schemas.microsoft.com/office/drawing/2014/main" id="{3406D53E-9170-3BA9-056F-0EE6CBFC62D3}"/>
                  </a:ext>
                </a:extLst>
              </p:cNvPr>
              <p:cNvSpPr txBox="1"/>
              <p:nvPr/>
            </p:nvSpPr>
            <p:spPr>
              <a:xfrm>
                <a:off x="4631178" y="73898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grpSp>
          <p:nvGrpSpPr>
            <p:cNvPr id="91" name="Gruppieren 90">
              <a:extLst>
                <a:ext uri="{FF2B5EF4-FFF2-40B4-BE49-F238E27FC236}">
                  <a16:creationId xmlns:a16="http://schemas.microsoft.com/office/drawing/2014/main" id="{4E7633B0-27FB-8228-236C-D35FF54DDC91}"/>
                </a:ext>
              </a:extLst>
            </p:cNvPr>
            <p:cNvGrpSpPr/>
            <p:nvPr/>
          </p:nvGrpSpPr>
          <p:grpSpPr>
            <a:xfrm>
              <a:off x="9501133" y="2023492"/>
              <a:ext cx="198000" cy="226907"/>
              <a:chOff x="4640203" y="738588"/>
              <a:chExt cx="266095" cy="271350"/>
            </a:xfrm>
          </p:grpSpPr>
          <p:sp>
            <p:nvSpPr>
              <p:cNvPr id="92" name="Ellipse 91">
                <a:extLst>
                  <a:ext uri="{FF2B5EF4-FFF2-40B4-BE49-F238E27FC236}">
                    <a16:creationId xmlns:a16="http://schemas.microsoft.com/office/drawing/2014/main" id="{FEC50295-3FF9-3F4F-3E17-6B6EA051DC44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3" name="Textfeld 92">
                <a:extLst>
                  <a:ext uri="{FF2B5EF4-FFF2-40B4-BE49-F238E27FC236}">
                    <a16:creationId xmlns:a16="http://schemas.microsoft.com/office/drawing/2014/main" id="{F66397F9-4884-407D-0F21-EE909E3355C4}"/>
                  </a:ext>
                </a:extLst>
              </p:cNvPr>
              <p:cNvSpPr txBox="1"/>
              <p:nvPr/>
            </p:nvSpPr>
            <p:spPr>
              <a:xfrm>
                <a:off x="4640203" y="738588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</p:grpSp>
        <p:grpSp>
          <p:nvGrpSpPr>
            <p:cNvPr id="94" name="Gruppieren 93">
              <a:extLst>
                <a:ext uri="{FF2B5EF4-FFF2-40B4-BE49-F238E27FC236}">
                  <a16:creationId xmlns:a16="http://schemas.microsoft.com/office/drawing/2014/main" id="{0567E7A4-4FBC-D60B-141F-E0985A5671C7}"/>
                </a:ext>
              </a:extLst>
            </p:cNvPr>
            <p:cNvGrpSpPr/>
            <p:nvPr/>
          </p:nvGrpSpPr>
          <p:grpSpPr>
            <a:xfrm>
              <a:off x="8838729" y="3778870"/>
              <a:ext cx="198000" cy="226907"/>
              <a:chOff x="4640203" y="732226"/>
              <a:chExt cx="266095" cy="271350"/>
            </a:xfrm>
          </p:grpSpPr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E982BB8A-4CE3-D35B-BDF9-BA96DACAB09F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946AB3AD-F76D-B3C8-8DD0-0E0B2ED7C314}"/>
                  </a:ext>
                </a:extLst>
              </p:cNvPr>
              <p:cNvSpPr txBox="1"/>
              <p:nvPr/>
            </p:nvSpPr>
            <p:spPr>
              <a:xfrm>
                <a:off x="4640203" y="73222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grpSp>
          <p:nvGrpSpPr>
            <p:cNvPr id="97" name="Gruppieren 96">
              <a:extLst>
                <a:ext uri="{FF2B5EF4-FFF2-40B4-BE49-F238E27FC236}">
                  <a16:creationId xmlns:a16="http://schemas.microsoft.com/office/drawing/2014/main" id="{A1EEB900-FF7D-F490-178C-CAF99309F939}"/>
                </a:ext>
              </a:extLst>
            </p:cNvPr>
            <p:cNvGrpSpPr/>
            <p:nvPr/>
          </p:nvGrpSpPr>
          <p:grpSpPr>
            <a:xfrm>
              <a:off x="5871149" y="4005777"/>
              <a:ext cx="198000" cy="226907"/>
              <a:chOff x="4643403" y="733042"/>
              <a:chExt cx="266095" cy="271350"/>
            </a:xfrm>
          </p:grpSpPr>
          <p:sp>
            <p:nvSpPr>
              <p:cNvPr id="102" name="Ellipse 101">
                <a:extLst>
                  <a:ext uri="{FF2B5EF4-FFF2-40B4-BE49-F238E27FC236}">
                    <a16:creationId xmlns:a16="http://schemas.microsoft.com/office/drawing/2014/main" id="{71D3FD6E-66ED-DD31-0596-FE17982E3673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" name="Textfeld 102">
                <a:extLst>
                  <a:ext uri="{FF2B5EF4-FFF2-40B4-BE49-F238E27FC236}">
                    <a16:creationId xmlns:a16="http://schemas.microsoft.com/office/drawing/2014/main" id="{BA216FAE-EE6A-85B6-A2B7-34DDC028DB99}"/>
                  </a:ext>
                </a:extLst>
              </p:cNvPr>
              <p:cNvSpPr txBox="1"/>
              <p:nvPr/>
            </p:nvSpPr>
            <p:spPr>
              <a:xfrm>
                <a:off x="4643403" y="733042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9</a:t>
                </a:r>
              </a:p>
            </p:txBody>
          </p:sp>
        </p:grpSp>
        <p:grpSp>
          <p:nvGrpSpPr>
            <p:cNvPr id="104" name="Gruppieren 103">
              <a:extLst>
                <a:ext uri="{FF2B5EF4-FFF2-40B4-BE49-F238E27FC236}">
                  <a16:creationId xmlns:a16="http://schemas.microsoft.com/office/drawing/2014/main" id="{8BE320FA-9E36-75BC-C1D6-C618442849F9}"/>
                </a:ext>
              </a:extLst>
            </p:cNvPr>
            <p:cNvGrpSpPr/>
            <p:nvPr/>
          </p:nvGrpSpPr>
          <p:grpSpPr>
            <a:xfrm>
              <a:off x="6854854" y="2438793"/>
              <a:ext cx="371928" cy="209912"/>
              <a:chOff x="4542008" y="733043"/>
              <a:chExt cx="499839" cy="251026"/>
            </a:xfrm>
          </p:grpSpPr>
          <p:sp>
            <p:nvSpPr>
              <p:cNvPr id="105" name="Ellipse 104">
                <a:extLst>
                  <a:ext uri="{FF2B5EF4-FFF2-40B4-BE49-F238E27FC236}">
                    <a16:creationId xmlns:a16="http://schemas.microsoft.com/office/drawing/2014/main" id="{E0FA2DD1-8A74-6468-9B97-ABED6C4E1A68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6" name="Textfeld 105">
                <a:extLst>
                  <a:ext uri="{FF2B5EF4-FFF2-40B4-BE49-F238E27FC236}">
                    <a16:creationId xmlns:a16="http://schemas.microsoft.com/office/drawing/2014/main" id="{7905673A-50BC-7C5E-724A-06DAA8C69B3E}"/>
                  </a:ext>
                </a:extLst>
              </p:cNvPr>
              <p:cNvSpPr txBox="1"/>
              <p:nvPr/>
            </p:nvSpPr>
            <p:spPr>
              <a:xfrm>
                <a:off x="4542008" y="733043"/>
                <a:ext cx="499839" cy="25102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D502AA9D-5416-1B12-A388-37BB0F0E5598}"/>
                </a:ext>
              </a:extLst>
            </p:cNvPr>
            <p:cNvGrpSpPr/>
            <p:nvPr/>
          </p:nvGrpSpPr>
          <p:grpSpPr>
            <a:xfrm>
              <a:off x="10873014" y="3366299"/>
              <a:ext cx="371928" cy="209912"/>
              <a:chOff x="4542008" y="733043"/>
              <a:chExt cx="499839" cy="251026"/>
            </a:xfrm>
          </p:grpSpPr>
          <p:sp>
            <p:nvSpPr>
              <p:cNvPr id="108" name="Ellipse 107">
                <a:extLst>
                  <a:ext uri="{FF2B5EF4-FFF2-40B4-BE49-F238E27FC236}">
                    <a16:creationId xmlns:a16="http://schemas.microsoft.com/office/drawing/2014/main" id="{05DB189B-EFB0-FCA5-9A2E-B51762A77054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Textfeld 108">
                <a:extLst>
                  <a:ext uri="{FF2B5EF4-FFF2-40B4-BE49-F238E27FC236}">
                    <a16:creationId xmlns:a16="http://schemas.microsoft.com/office/drawing/2014/main" id="{51259B1C-53DD-EBD4-7D94-B109A82D9DAD}"/>
                  </a:ext>
                </a:extLst>
              </p:cNvPr>
              <p:cNvSpPr txBox="1"/>
              <p:nvPr/>
            </p:nvSpPr>
            <p:spPr>
              <a:xfrm>
                <a:off x="4542008" y="733043"/>
                <a:ext cx="499839" cy="25102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608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516A3-E426-FD17-AB43-76F531B72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583140"/>
          </a:xfrm>
        </p:spPr>
        <p:txBody>
          <a:bodyPr/>
          <a:lstStyle/>
          <a:p>
            <a:r>
              <a:rPr lang="de-DE" dirty="0"/>
              <a:t>System </a:t>
            </a:r>
            <a:r>
              <a:rPr lang="de-DE" dirty="0" err="1"/>
              <a:t>jaws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9B3E8C-1062-0126-C1B7-24925DA280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4D34D2-51D2-7781-8F26-DD69BE43D0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graphicFrame>
        <p:nvGraphicFramePr>
          <p:cNvPr id="6" name="Tabelle 8">
            <a:extLst>
              <a:ext uri="{FF2B5EF4-FFF2-40B4-BE49-F238E27FC236}">
                <a16:creationId xmlns:a16="http://schemas.microsoft.com/office/drawing/2014/main" id="{6ABED7A1-31B6-9D4B-A3BD-53B6CF532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472999"/>
              </p:ext>
            </p:extLst>
          </p:nvPr>
        </p:nvGraphicFramePr>
        <p:xfrm>
          <a:off x="652273" y="1249891"/>
          <a:ext cx="11204764" cy="49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1191">
                  <a:extLst>
                    <a:ext uri="{9D8B030D-6E8A-4147-A177-3AD203B41FA5}">
                      <a16:colId xmlns:a16="http://schemas.microsoft.com/office/drawing/2014/main" val="2087123982"/>
                    </a:ext>
                  </a:extLst>
                </a:gridCol>
                <a:gridCol w="2801191">
                  <a:extLst>
                    <a:ext uri="{9D8B030D-6E8A-4147-A177-3AD203B41FA5}">
                      <a16:colId xmlns:a16="http://schemas.microsoft.com/office/drawing/2014/main" val="41894268"/>
                    </a:ext>
                  </a:extLst>
                </a:gridCol>
                <a:gridCol w="2801191">
                  <a:extLst>
                    <a:ext uri="{9D8B030D-6E8A-4147-A177-3AD203B41FA5}">
                      <a16:colId xmlns:a16="http://schemas.microsoft.com/office/drawing/2014/main" val="4036972499"/>
                    </a:ext>
                  </a:extLst>
                </a:gridCol>
                <a:gridCol w="2801191">
                  <a:extLst>
                    <a:ext uri="{9D8B030D-6E8A-4147-A177-3AD203B41FA5}">
                      <a16:colId xmlns:a16="http://schemas.microsoft.com/office/drawing/2014/main" val="1063914749"/>
                    </a:ext>
                  </a:extLst>
                </a:gridCol>
              </a:tblGrid>
              <a:tr h="3428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Reversible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grip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Reversible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carbide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-grip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Reversal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soft-grip</a:t>
                      </a: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Reversible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with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embossed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profile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b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987733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/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40357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Reversible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Alu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Swivel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and Adapter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plate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5-axis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975231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903458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Combi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6-fold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system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Prismatic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Central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jaw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 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latin typeface="Fago Pro" panose="02000506040000020004" pitchFamily="50" charset="0"/>
                        </a:rPr>
                        <a:t>grip</a:t>
                      </a:r>
                      <a:endParaRPr lang="de-DE" sz="1400" dirty="0">
                        <a:solidFill>
                          <a:schemeClr val="bg1"/>
                        </a:solidFill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05759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sz="1050" dirty="0">
                        <a:latin typeface="Fago Pro" panose="02000506040000020004" pitchFamily="50" charset="0"/>
                      </a:endParaRPr>
                    </a:p>
                  </a:txBody>
                  <a:tcPr marL="18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878022"/>
                  </a:ext>
                </a:extLst>
              </a:tr>
            </a:tbl>
          </a:graphicData>
        </a:graphic>
      </p:graphicFrame>
      <p:pic>
        <p:nvPicPr>
          <p:cNvPr id="9" name="Grafik 8" descr="Ein Bild, das Pfeil enthält.&#10;&#10;Automatisch generierte Beschreibung">
            <a:extLst>
              <a:ext uri="{FF2B5EF4-FFF2-40B4-BE49-F238E27FC236}">
                <a16:creationId xmlns:a16="http://schemas.microsoft.com/office/drawing/2014/main" id="{F7D1A2CE-90F6-5AEF-AD9B-3D44F130F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11" y="3403224"/>
            <a:ext cx="1660214" cy="1080000"/>
          </a:xfrm>
          <a:prstGeom prst="rect">
            <a:avLst/>
          </a:prstGeom>
        </p:spPr>
      </p:pic>
      <p:pic>
        <p:nvPicPr>
          <p:cNvPr id="15" name="Grafik 14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70402F9A-917E-CB40-CA16-C5DFADF90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852" y="5010294"/>
            <a:ext cx="1496720" cy="1080000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E5F83B5F-7B93-053E-988E-3C025C2AA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042" y="3403224"/>
            <a:ext cx="1553509" cy="1080000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3338C40-865D-01F5-6A3C-6F9A51FF72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70" y="5010294"/>
            <a:ext cx="1931406" cy="1080000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6760CDF0-D855-9C74-60C4-8A3DA282E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11" y="1801889"/>
            <a:ext cx="1788174" cy="1080000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32DBE3DC-2BAE-DDD5-3458-F15C09DD0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18" y="3403224"/>
            <a:ext cx="1571510" cy="1080000"/>
          </a:xfrm>
          <a:prstGeom prst="rect">
            <a:avLst/>
          </a:prstGeom>
        </p:spPr>
      </p:pic>
      <p:pic>
        <p:nvPicPr>
          <p:cNvPr id="41" name="Grafik 40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50216200-0973-4F6D-63C6-4C0787A71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86" y="3403224"/>
            <a:ext cx="2061357" cy="1080000"/>
          </a:xfrm>
          <a:prstGeom prst="rect">
            <a:avLst/>
          </a:prstGeom>
        </p:spPr>
      </p:pic>
      <p:pic>
        <p:nvPicPr>
          <p:cNvPr id="43" name="Grafik 42" descr="Ein Bild, das Kasten enthält.&#10;&#10;Automatisch generierte Beschreibung">
            <a:extLst>
              <a:ext uri="{FF2B5EF4-FFF2-40B4-BE49-F238E27FC236}">
                <a16:creationId xmlns:a16="http://schemas.microsoft.com/office/drawing/2014/main" id="{04D1102D-5C44-E1B5-181A-009D79F204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948" y="5010294"/>
            <a:ext cx="1297580" cy="1080000"/>
          </a:xfrm>
          <a:prstGeom prst="rect">
            <a:avLst/>
          </a:prstGeom>
        </p:spPr>
      </p:pic>
      <p:pic>
        <p:nvPicPr>
          <p:cNvPr id="45" name="Grafik 4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2FDA73-69BF-E5BB-B77A-781CD6E88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74" y="1801889"/>
            <a:ext cx="1784792" cy="1080000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DCCFD2C5-47B0-8EA9-C8C8-A88E0BAF2F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006" y="5010294"/>
            <a:ext cx="1373580" cy="1080000"/>
          </a:xfrm>
          <a:prstGeom prst="rect">
            <a:avLst/>
          </a:prstGeom>
        </p:spPr>
      </p:pic>
      <p:pic>
        <p:nvPicPr>
          <p:cNvPr id="51" name="Grafik 50" descr="Ein Bild, das Metallwaren, Scharnier enthält.&#10;&#10;Automatisch generierte Beschreibung">
            <a:extLst>
              <a:ext uri="{FF2B5EF4-FFF2-40B4-BE49-F238E27FC236}">
                <a16:creationId xmlns:a16="http://schemas.microsoft.com/office/drawing/2014/main" id="{FA23E491-0BE2-4B4B-1F78-8ED6FC1980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891" y="1801889"/>
            <a:ext cx="1791510" cy="108000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682DCEF3-3A35-D361-6E5C-583891C9B7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307" y="1801889"/>
            <a:ext cx="178086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0C17FA-5D59-AC64-DCAE-A6E005DB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Versions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FABBFD0-E602-99B8-2B41-6DAA60E2E1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E085B2-2214-FB66-4AD8-D2731E73B6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A87FFA2-EC2A-3651-DC95-54AEAADC566F}"/>
              </a:ext>
            </a:extLst>
          </p:cNvPr>
          <p:cNvSpPr/>
          <p:nvPr/>
        </p:nvSpPr>
        <p:spPr>
          <a:xfrm>
            <a:off x="568814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CB190DD-6427-FF72-CD5D-BFF4CA678227}"/>
              </a:ext>
            </a:extLst>
          </p:cNvPr>
          <p:cNvSpPr/>
          <p:nvPr/>
        </p:nvSpPr>
        <p:spPr>
          <a:xfrm>
            <a:off x="8743186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2DCC800-0B92-5399-F658-B358359A2166}"/>
              </a:ext>
            </a:extLst>
          </p:cNvPr>
          <p:cNvSpPr/>
          <p:nvPr/>
        </p:nvSpPr>
        <p:spPr>
          <a:xfrm>
            <a:off x="4656000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60532C8-C3FE-6D74-BA90-A12A51E765E8}"/>
              </a:ext>
            </a:extLst>
          </p:cNvPr>
          <p:cNvSpPr txBox="1"/>
          <p:nvPr/>
        </p:nvSpPr>
        <p:spPr>
          <a:xfrm>
            <a:off x="658814" y="4202094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 err="1">
                <a:solidFill>
                  <a:srgbClr val="003D6A"/>
                </a:solidFill>
              </a:rPr>
              <a:t>Centric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Vise</a:t>
            </a:r>
            <a:endParaRPr lang="de-DE" sz="1600" b="1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The KSC3 </a:t>
            </a:r>
            <a:r>
              <a:rPr lang="de-DE" sz="1400" dirty="0" err="1">
                <a:solidFill>
                  <a:srgbClr val="003D6A"/>
                </a:solidFill>
              </a:rPr>
              <a:t>is</a:t>
            </a:r>
            <a:r>
              <a:rPr lang="de-DE" sz="1400" dirty="0">
                <a:solidFill>
                  <a:srgbClr val="003D6A"/>
                </a:solidFill>
              </a:rPr>
              <a:t> a </a:t>
            </a:r>
            <a:r>
              <a:rPr lang="de-DE" sz="1400" dirty="0" err="1">
                <a:solidFill>
                  <a:srgbClr val="003D6A"/>
                </a:solidFill>
              </a:rPr>
              <a:t>centric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r>
              <a:rPr lang="de-DE" sz="1400" dirty="0">
                <a:solidFill>
                  <a:srgbClr val="003D6A"/>
                </a:solidFill>
              </a:rPr>
              <a:t> in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standard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version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8314431-153E-D810-1A28-61C6C5DBA4B1}"/>
              </a:ext>
            </a:extLst>
          </p:cNvPr>
          <p:cNvSpPr txBox="1"/>
          <p:nvPr/>
        </p:nvSpPr>
        <p:spPr>
          <a:xfrm>
            <a:off x="4791000" y="4131454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Single-</a:t>
            </a:r>
            <a:r>
              <a:rPr lang="de-DE" sz="1600" b="1" dirty="0" err="1">
                <a:solidFill>
                  <a:srgbClr val="003D6A"/>
                </a:solidFill>
              </a:rPr>
              <a:t>Acting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Vise</a:t>
            </a:r>
            <a:endParaRPr lang="de-DE" sz="1600" b="1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 err="1">
                <a:solidFill>
                  <a:srgbClr val="003D6A"/>
                </a:solidFill>
              </a:rPr>
              <a:t>Specifically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second-side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machining</a:t>
            </a:r>
            <a:r>
              <a:rPr lang="de-DE" sz="1400" dirty="0">
                <a:solidFill>
                  <a:srgbClr val="003D6A"/>
                </a:solidFill>
              </a:rPr>
              <a:t>,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KSC3 </a:t>
            </a:r>
            <a:r>
              <a:rPr lang="de-DE" sz="1400" dirty="0" err="1">
                <a:solidFill>
                  <a:srgbClr val="003D6A"/>
                </a:solidFill>
              </a:rPr>
              <a:t>is</a:t>
            </a:r>
            <a:r>
              <a:rPr lang="de-DE" sz="1400" dirty="0">
                <a:solidFill>
                  <a:srgbClr val="003D6A"/>
                </a:solidFill>
              </a:rPr>
              <a:t> also </a:t>
            </a:r>
            <a:r>
              <a:rPr lang="de-DE" sz="1400" dirty="0" err="1">
                <a:solidFill>
                  <a:srgbClr val="003D6A"/>
                </a:solidFill>
              </a:rPr>
              <a:t>available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as</a:t>
            </a:r>
            <a:r>
              <a:rPr lang="de-DE" sz="1400" dirty="0">
                <a:solidFill>
                  <a:srgbClr val="003D6A"/>
                </a:solidFill>
              </a:rPr>
              <a:t> a single-</a:t>
            </a:r>
            <a:r>
              <a:rPr lang="de-DE" sz="1400" dirty="0" err="1">
                <a:solidFill>
                  <a:srgbClr val="003D6A"/>
                </a:solidFill>
              </a:rPr>
              <a:t>acting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r>
              <a:rPr lang="de-DE" sz="1400" dirty="0">
                <a:solidFill>
                  <a:srgbClr val="003D6A"/>
                </a:solidFill>
              </a:rPr>
              <a:t>. The </a:t>
            </a:r>
            <a:r>
              <a:rPr lang="de-DE" sz="1400" dirty="0" err="1">
                <a:solidFill>
                  <a:srgbClr val="003D6A"/>
                </a:solidFill>
              </a:rPr>
              <a:t>base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body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KSC-K3 </a:t>
            </a:r>
            <a:r>
              <a:rPr lang="de-DE" sz="1400" dirty="0" err="1">
                <a:solidFill>
                  <a:srgbClr val="003D6A"/>
                </a:solidFill>
              </a:rPr>
              <a:t>has</a:t>
            </a:r>
            <a:r>
              <a:rPr lang="de-DE" sz="1400" dirty="0">
                <a:solidFill>
                  <a:srgbClr val="003D6A"/>
                </a:solidFill>
              </a:rPr>
              <a:t> a </a:t>
            </a:r>
            <a:r>
              <a:rPr lang="de-DE" sz="1400" dirty="0" err="1">
                <a:solidFill>
                  <a:srgbClr val="003D6A"/>
                </a:solidFill>
              </a:rPr>
              <a:t>fixed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jaw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with</a:t>
            </a:r>
            <a:r>
              <a:rPr lang="de-DE" sz="1400" dirty="0">
                <a:solidFill>
                  <a:srgbClr val="003D6A"/>
                </a:solidFill>
              </a:rPr>
              <a:t> a </a:t>
            </a:r>
            <a:r>
              <a:rPr lang="de-DE" sz="1400" dirty="0" err="1">
                <a:solidFill>
                  <a:srgbClr val="003D6A"/>
                </a:solidFill>
              </a:rPr>
              <a:t>continous</a:t>
            </a:r>
            <a:r>
              <a:rPr lang="de-DE" sz="1400" dirty="0">
                <a:solidFill>
                  <a:srgbClr val="003D6A"/>
                </a:solidFill>
              </a:rPr>
              <a:t> traverse groove in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base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body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7A21F00-98BF-640A-9600-6CF7B245F2DE}"/>
              </a:ext>
            </a:extLst>
          </p:cNvPr>
          <p:cNvSpPr txBox="1"/>
          <p:nvPr/>
        </p:nvSpPr>
        <p:spPr>
          <a:xfrm>
            <a:off x="8923186" y="4131454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Floating Version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Due </a:t>
            </a:r>
            <a:r>
              <a:rPr lang="de-DE" sz="1400" dirty="0" err="1">
                <a:solidFill>
                  <a:srgbClr val="003D6A"/>
                </a:solidFill>
              </a:rPr>
              <a:t>to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compensation</a:t>
            </a:r>
            <a:r>
              <a:rPr lang="de-DE" sz="1400" dirty="0">
                <a:solidFill>
                  <a:srgbClr val="003D6A"/>
                </a:solidFill>
              </a:rPr>
              <a:t>,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jaws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contact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workpiece</a:t>
            </a:r>
            <a:r>
              <a:rPr lang="de-DE" sz="1400" dirty="0">
                <a:solidFill>
                  <a:srgbClr val="003D6A"/>
                </a:solidFill>
              </a:rPr>
              <a:t> and holt </a:t>
            </a:r>
            <a:r>
              <a:rPr lang="de-DE" sz="1400" dirty="0" err="1">
                <a:solidFill>
                  <a:srgbClr val="003D6A"/>
                </a:solidFill>
              </a:rPr>
              <a:t>it</a:t>
            </a:r>
            <a:r>
              <a:rPr lang="de-DE" sz="1400" dirty="0">
                <a:solidFill>
                  <a:srgbClr val="003D6A"/>
                </a:solidFill>
              </a:rPr>
              <a:t> in </a:t>
            </a:r>
            <a:r>
              <a:rPr lang="de-DE" sz="1400" dirty="0" err="1">
                <a:solidFill>
                  <a:srgbClr val="003D6A"/>
                </a:solidFill>
              </a:rPr>
              <a:t>position</a:t>
            </a:r>
            <a:r>
              <a:rPr lang="de-DE" sz="1400" dirty="0">
                <a:solidFill>
                  <a:srgbClr val="003D6A"/>
                </a:solidFill>
              </a:rPr>
              <a:t>. This </a:t>
            </a:r>
            <a:r>
              <a:rPr lang="de-DE" sz="1400" dirty="0" err="1">
                <a:solidFill>
                  <a:srgbClr val="003D6A"/>
                </a:solidFill>
              </a:rPr>
              <a:t>counteracts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vibrations</a:t>
            </a:r>
            <a:r>
              <a:rPr lang="de-DE" sz="1400" dirty="0">
                <a:solidFill>
                  <a:srgbClr val="003D6A"/>
                </a:solidFill>
              </a:rPr>
              <a:t> and </a:t>
            </a:r>
            <a:r>
              <a:rPr lang="de-DE" sz="1400" dirty="0" err="1">
                <a:solidFill>
                  <a:srgbClr val="003D6A"/>
                </a:solidFill>
              </a:rPr>
              <a:t>deformations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when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long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workpieces</a:t>
            </a:r>
            <a:r>
              <a:rPr lang="de-DE" sz="1400" dirty="0">
                <a:solidFill>
                  <a:srgbClr val="003D6A"/>
                </a:solidFill>
              </a:rPr>
              <a:t>.	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599F0C63-B3FC-2979-BCE9-77B30FD14A87}"/>
              </a:ext>
            </a:extLst>
          </p:cNvPr>
          <p:cNvGrpSpPr/>
          <p:nvPr/>
        </p:nvGrpSpPr>
        <p:grpSpPr>
          <a:xfrm>
            <a:off x="4789937" y="5827694"/>
            <a:ext cx="198000" cy="198000"/>
            <a:chOff x="4645063" y="729193"/>
            <a:chExt cx="266095" cy="27135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64EFA014-FFB5-1D31-D997-16721D61C334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8C06577D-F9B5-5351-0E5C-32680FBAB00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7876333-3359-B031-3970-D33836724422}"/>
              </a:ext>
            </a:extLst>
          </p:cNvPr>
          <p:cNvGrpSpPr/>
          <p:nvPr/>
        </p:nvGrpSpPr>
        <p:grpSpPr>
          <a:xfrm>
            <a:off x="4791000" y="6136439"/>
            <a:ext cx="198000" cy="198000"/>
            <a:chOff x="4645063" y="732456"/>
            <a:chExt cx="266095" cy="27135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7A8AED84-542D-AAEE-71F3-59286C4BB05A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E56C75D-C018-C41A-7DC2-A35DB6A23C3F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6D07DC3D-D2D8-5111-16F9-07E0B7BB4FB8}"/>
              </a:ext>
            </a:extLst>
          </p:cNvPr>
          <p:cNvSpPr txBox="1"/>
          <p:nvPr/>
        </p:nvSpPr>
        <p:spPr>
          <a:xfrm>
            <a:off x="5061960" y="5827694"/>
            <a:ext cx="1682829" cy="2944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Movable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jaw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1D99C62E-8E91-EA80-A25F-5CE6F41EDCC8}"/>
              </a:ext>
            </a:extLst>
          </p:cNvPr>
          <p:cNvSpPr txBox="1"/>
          <p:nvPr/>
        </p:nvSpPr>
        <p:spPr>
          <a:xfrm>
            <a:off x="5061960" y="6142953"/>
            <a:ext cx="2276965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Fixed </a:t>
            </a:r>
            <a:r>
              <a:rPr lang="de-DE" sz="1400" dirty="0" err="1">
                <a:solidFill>
                  <a:srgbClr val="003D6A"/>
                </a:solidFill>
              </a:rPr>
              <a:t>jaw</a:t>
            </a:r>
            <a:endParaRPr lang="de-DE" sz="1400" dirty="0">
              <a:solidFill>
                <a:srgbClr val="003D6A"/>
              </a:solidFill>
            </a:endParaRP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24C1884C-0A63-9E66-6B21-A46F9C0893AC}"/>
              </a:ext>
            </a:extLst>
          </p:cNvPr>
          <p:cNvGrpSpPr/>
          <p:nvPr/>
        </p:nvGrpSpPr>
        <p:grpSpPr>
          <a:xfrm>
            <a:off x="8921060" y="5659260"/>
            <a:ext cx="198000" cy="198000"/>
            <a:chOff x="4645063" y="729193"/>
            <a:chExt cx="266095" cy="271350"/>
          </a:xfrm>
        </p:grpSpPr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68FE951F-446B-D3D9-62E5-C56739F17A70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77D113C4-BD1F-7A36-D77A-2FD5EFC0032A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201DFB1-18B2-D84C-705B-F453D8A0DE6F}"/>
              </a:ext>
            </a:extLst>
          </p:cNvPr>
          <p:cNvGrpSpPr/>
          <p:nvPr/>
        </p:nvGrpSpPr>
        <p:grpSpPr>
          <a:xfrm>
            <a:off x="8922123" y="5977629"/>
            <a:ext cx="198000" cy="198000"/>
            <a:chOff x="4645063" y="732456"/>
            <a:chExt cx="266095" cy="271350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BC53DD12-A48A-B880-CE64-1A4D5434D0D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CAD86795-857E-4E47-AC94-85F187BEB27E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51" name="Textfeld 50">
            <a:extLst>
              <a:ext uri="{FF2B5EF4-FFF2-40B4-BE49-F238E27FC236}">
                <a16:creationId xmlns:a16="http://schemas.microsoft.com/office/drawing/2014/main" id="{F9F4A7EA-464B-B523-F6DA-4BDF434E8E27}"/>
              </a:ext>
            </a:extLst>
          </p:cNvPr>
          <p:cNvSpPr txBox="1"/>
          <p:nvPr/>
        </p:nvSpPr>
        <p:spPr>
          <a:xfrm>
            <a:off x="9210245" y="5658054"/>
            <a:ext cx="2125882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Centric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vise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C3FB0A7-2045-5970-890F-FA4814261590}"/>
              </a:ext>
            </a:extLst>
          </p:cNvPr>
          <p:cNvSpPr txBox="1"/>
          <p:nvPr/>
        </p:nvSpPr>
        <p:spPr>
          <a:xfrm>
            <a:off x="9210245" y="5977629"/>
            <a:ext cx="2125882" cy="19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Floating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version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" name="Grafik 14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24EFC82A-3E5C-9029-2638-FFE363DF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7" y="1970867"/>
            <a:ext cx="2567234" cy="1908000"/>
          </a:xfrm>
          <a:prstGeom prst="rect">
            <a:avLst/>
          </a:prstGeom>
        </p:spPr>
      </p:pic>
      <p:grpSp>
        <p:nvGrpSpPr>
          <p:cNvPr id="78" name="Gruppieren 77">
            <a:extLst>
              <a:ext uri="{FF2B5EF4-FFF2-40B4-BE49-F238E27FC236}">
                <a16:creationId xmlns:a16="http://schemas.microsoft.com/office/drawing/2014/main" id="{6DEAA101-2F8E-8B29-2DBD-BC7CC4B00B0C}"/>
              </a:ext>
            </a:extLst>
          </p:cNvPr>
          <p:cNvGrpSpPr/>
          <p:nvPr/>
        </p:nvGrpSpPr>
        <p:grpSpPr>
          <a:xfrm>
            <a:off x="4778498" y="1970867"/>
            <a:ext cx="2635003" cy="1908000"/>
            <a:chOff x="4778498" y="1970867"/>
            <a:chExt cx="2635003" cy="1908000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32AC32FA-031B-8739-575D-40820FA6D658}"/>
                </a:ext>
              </a:extLst>
            </p:cNvPr>
            <p:cNvGrpSpPr/>
            <p:nvPr/>
          </p:nvGrpSpPr>
          <p:grpSpPr>
            <a:xfrm>
              <a:off x="4778498" y="1970867"/>
              <a:ext cx="2635003" cy="1908000"/>
              <a:chOff x="4778498" y="1970867"/>
              <a:chExt cx="2635003" cy="1908000"/>
            </a:xfrm>
          </p:grpSpPr>
          <p:pic>
            <p:nvPicPr>
              <p:cNvPr id="55" name="Grafik 54" descr="Ein Bild, das Elektronik enthält.&#10;&#10;Automatisch generierte Beschreibung">
                <a:extLst>
                  <a:ext uri="{FF2B5EF4-FFF2-40B4-BE49-F238E27FC236}">
                    <a16:creationId xmlns:a16="http://schemas.microsoft.com/office/drawing/2014/main" id="{868E7E08-B9B3-2639-12EA-99C6EA664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8498" y="1970867"/>
                <a:ext cx="2635003" cy="1908000"/>
              </a:xfrm>
              <a:prstGeom prst="rect">
                <a:avLst/>
              </a:prstGeom>
            </p:spPr>
          </p:pic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41F2EC5F-1856-C189-5E51-4890DFEB2F18}"/>
                  </a:ext>
                </a:extLst>
              </p:cNvPr>
              <p:cNvGrpSpPr/>
              <p:nvPr/>
            </p:nvGrpSpPr>
            <p:grpSpPr>
              <a:xfrm>
                <a:off x="5987548" y="3012866"/>
                <a:ext cx="198000" cy="198000"/>
                <a:chOff x="4645063" y="729193"/>
                <a:chExt cx="266095" cy="271350"/>
              </a:xfrm>
            </p:grpSpPr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E69BDB13-4A3F-45F0-8840-AA3041B64326}"/>
                    </a:ext>
                  </a:extLst>
                </p:cNvPr>
                <p:cNvSpPr/>
                <p:nvPr/>
              </p:nvSpPr>
              <p:spPr>
                <a:xfrm>
                  <a:off x="4650377" y="757646"/>
                  <a:ext cx="235133" cy="226422"/>
                </a:xfrm>
                <a:prstGeom prst="ellipse">
                  <a:avLst/>
                </a:prstGeom>
                <a:solidFill>
                  <a:srgbClr val="003D6A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Textfeld 59">
                  <a:extLst>
                    <a:ext uri="{FF2B5EF4-FFF2-40B4-BE49-F238E27FC236}">
                      <a16:creationId xmlns:a16="http://schemas.microsoft.com/office/drawing/2014/main" id="{5E8C79B9-B65D-E7DF-E413-27D39DBA92DC}"/>
                    </a:ext>
                  </a:extLst>
                </p:cNvPr>
                <p:cNvSpPr txBox="1"/>
                <p:nvPr/>
              </p:nvSpPr>
              <p:spPr>
                <a:xfrm>
                  <a:off x="4645063" y="729193"/>
                  <a:ext cx="266095" cy="271350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noAutofit/>
                </a:bodyPr>
                <a:lstStyle/>
                <a:p>
                  <a:pPr algn="ctr"/>
                  <a:r>
                    <a:rPr lang="de-DE" sz="900" dirty="0">
                      <a:solidFill>
                        <a:schemeClr val="bg1"/>
                      </a:solidFill>
                    </a:rPr>
                    <a:t>1</a:t>
                  </a:r>
                </a:p>
              </p:txBody>
            </p:sp>
          </p:grp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7F943DC4-294E-A171-AE5F-65785CE15452}"/>
                </a:ext>
              </a:extLst>
            </p:cNvPr>
            <p:cNvGrpSpPr/>
            <p:nvPr/>
          </p:nvGrpSpPr>
          <p:grpSpPr>
            <a:xfrm>
              <a:off x="7037235" y="2579717"/>
              <a:ext cx="198000" cy="198000"/>
              <a:chOff x="4645063" y="732456"/>
              <a:chExt cx="266095" cy="271350"/>
            </a:xfrm>
          </p:grpSpPr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5F82F926-B5A2-7E8B-865A-3DEE0C6646CA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3" name="Textfeld 62">
                <a:extLst>
                  <a:ext uri="{FF2B5EF4-FFF2-40B4-BE49-F238E27FC236}">
                    <a16:creationId xmlns:a16="http://schemas.microsoft.com/office/drawing/2014/main" id="{4401D7C2-39BD-DF59-25B9-D57FED5D6250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2843F464-60CB-2C13-0C8A-1B4906B810CF}"/>
              </a:ext>
            </a:extLst>
          </p:cNvPr>
          <p:cNvGrpSpPr/>
          <p:nvPr/>
        </p:nvGrpSpPr>
        <p:grpSpPr>
          <a:xfrm>
            <a:off x="8782159" y="2199917"/>
            <a:ext cx="2751027" cy="1491583"/>
            <a:chOff x="8782159" y="2199917"/>
            <a:chExt cx="2751027" cy="1491583"/>
          </a:xfrm>
        </p:grpSpPr>
        <p:pic>
          <p:nvPicPr>
            <p:cNvPr id="53" name="Grafik 52" descr="Ein Bild, das Elektronik, Projektor enthält.&#10;&#10;Automatisch generierte Beschreibung">
              <a:extLst>
                <a:ext uri="{FF2B5EF4-FFF2-40B4-BE49-F238E27FC236}">
                  <a16:creationId xmlns:a16="http://schemas.microsoft.com/office/drawing/2014/main" id="{D16D2196-9F7E-1885-6320-21E0AA71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3186" y="2199917"/>
              <a:ext cx="2700000" cy="1449899"/>
            </a:xfrm>
            <a:prstGeom prst="rect">
              <a:avLst/>
            </a:prstGeom>
          </p:spPr>
        </p:pic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54DCBD70-FCEB-1DD8-CBEB-CC7F70AEA83E}"/>
                </a:ext>
              </a:extLst>
            </p:cNvPr>
            <p:cNvGrpSpPr/>
            <p:nvPr/>
          </p:nvGrpSpPr>
          <p:grpSpPr>
            <a:xfrm>
              <a:off x="8782159" y="2729317"/>
              <a:ext cx="198000" cy="198000"/>
              <a:chOff x="4645063" y="729193"/>
              <a:chExt cx="266095" cy="271350"/>
            </a:xfrm>
          </p:grpSpPr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E280AC9E-1315-6332-7080-CAB1E27D00B8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6E98831E-20BD-CD70-F389-74C5DE839237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68" name="Gruppieren 67">
              <a:extLst>
                <a:ext uri="{FF2B5EF4-FFF2-40B4-BE49-F238E27FC236}">
                  <a16:creationId xmlns:a16="http://schemas.microsoft.com/office/drawing/2014/main" id="{7ED08C45-1AD0-07D0-C6E0-97AFAB99D10E}"/>
                </a:ext>
              </a:extLst>
            </p:cNvPr>
            <p:cNvGrpSpPr/>
            <p:nvPr/>
          </p:nvGrpSpPr>
          <p:grpSpPr>
            <a:xfrm>
              <a:off x="9364398" y="2975081"/>
              <a:ext cx="198000" cy="198000"/>
              <a:chOff x="4645063" y="732456"/>
              <a:chExt cx="266095" cy="271350"/>
            </a:xfrm>
          </p:grpSpPr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093E55D1-04BA-0282-F07D-D4BC45C1A4CF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1C11FA20-3F31-D512-34A4-B7861A57E0FB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  <p:grpSp>
          <p:nvGrpSpPr>
            <p:cNvPr id="71" name="Gruppieren 70">
              <a:extLst>
                <a:ext uri="{FF2B5EF4-FFF2-40B4-BE49-F238E27FC236}">
                  <a16:creationId xmlns:a16="http://schemas.microsoft.com/office/drawing/2014/main" id="{52CA3418-3311-C3C8-8303-7DA9988365F4}"/>
                </a:ext>
              </a:extLst>
            </p:cNvPr>
            <p:cNvGrpSpPr/>
            <p:nvPr/>
          </p:nvGrpSpPr>
          <p:grpSpPr>
            <a:xfrm>
              <a:off x="10579739" y="3493500"/>
              <a:ext cx="198000" cy="198000"/>
              <a:chOff x="4645063" y="729193"/>
              <a:chExt cx="266095" cy="271350"/>
            </a:xfrm>
          </p:grpSpPr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C6BEFAF9-67B4-855C-B689-78FB76B11182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3" cy="226422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821C9E1D-65C7-F3D3-15EB-3100591FB846}"/>
                  </a:ext>
                </a:extLst>
              </p:cNvPr>
              <p:cNvSpPr txBox="1"/>
              <p:nvPr/>
            </p:nvSpPr>
            <p:spPr>
              <a:xfrm>
                <a:off x="4645063" y="729193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</p:grpSp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D9306217-AA6F-1112-2A6E-DF0EC58DF624}"/>
                </a:ext>
              </a:extLst>
            </p:cNvPr>
            <p:cNvGrpSpPr/>
            <p:nvPr/>
          </p:nvGrpSpPr>
          <p:grpSpPr>
            <a:xfrm>
              <a:off x="9985186" y="3231000"/>
              <a:ext cx="198000" cy="198000"/>
              <a:chOff x="4645063" y="732456"/>
              <a:chExt cx="266095" cy="271350"/>
            </a:xfrm>
          </p:grpSpPr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88116C32-2A3B-BBD5-2F5E-28CACCF262C0}"/>
                  </a:ext>
                </a:extLst>
              </p:cNvPr>
              <p:cNvSpPr/>
              <p:nvPr/>
            </p:nvSpPr>
            <p:spPr>
              <a:xfrm>
                <a:off x="4650377" y="757646"/>
                <a:ext cx="235132" cy="226423"/>
              </a:xfrm>
              <a:prstGeom prst="ellipse">
                <a:avLst/>
              </a:prstGeom>
              <a:solidFill>
                <a:srgbClr val="003D6A"/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BA6F891B-0B61-20DE-5195-19449E69792E}"/>
                  </a:ext>
                </a:extLst>
              </p:cNvPr>
              <p:cNvSpPr txBox="1"/>
              <p:nvPr/>
            </p:nvSpPr>
            <p:spPr>
              <a:xfrm>
                <a:off x="4645063" y="732456"/>
                <a:ext cx="266095" cy="271350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r>
                  <a:rPr lang="de-DE" sz="9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4154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6C00CC-4943-A1A4-385C-90258652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5F5FF35-AE1D-D785-68EC-5FEE85C5A0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09241E-BCA5-19C7-AC71-0635A2C13B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2FB64F0-7AAD-35BA-63B4-6CAC677F38AB}"/>
              </a:ext>
            </a:extLst>
          </p:cNvPr>
          <p:cNvSpPr txBox="1"/>
          <p:nvPr/>
        </p:nvSpPr>
        <p:spPr>
          <a:xfrm>
            <a:off x="658814" y="4172695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100% </a:t>
            </a:r>
            <a:r>
              <a:rPr lang="de-DE" sz="1600" b="1" dirty="0" err="1">
                <a:solidFill>
                  <a:srgbClr val="003D6A"/>
                </a:solidFill>
              </a:rPr>
              <a:t>compatibility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KSC </a:t>
            </a:r>
            <a:r>
              <a:rPr lang="de-DE" sz="1600" b="1" dirty="0" err="1">
                <a:solidFill>
                  <a:srgbClr val="003D6A"/>
                </a:solidFill>
              </a:rPr>
              <a:t>generation</a:t>
            </a:r>
            <a:r>
              <a:rPr lang="de-DE" sz="1600" b="1" dirty="0">
                <a:solidFill>
                  <a:srgbClr val="003D6A"/>
                </a:solidFill>
              </a:rPr>
              <a:t>	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clamping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vises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KSC3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generation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ar</a:t>
            </a:r>
            <a:r>
              <a:rPr lang="de-DE" sz="1400" dirty="0">
                <a:solidFill>
                  <a:srgbClr val="003D6A"/>
                </a:solidFill>
              </a:rPr>
              <a:t>e 100% </a:t>
            </a:r>
            <a:r>
              <a:rPr lang="de-DE" sz="1400" dirty="0" err="1">
                <a:solidFill>
                  <a:srgbClr val="003D6A"/>
                </a:solidFill>
              </a:rPr>
              <a:t>compatible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with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KSC </a:t>
            </a:r>
            <a:r>
              <a:rPr lang="de-DE" sz="1400" dirty="0" err="1">
                <a:solidFill>
                  <a:srgbClr val="003D6A"/>
                </a:solidFill>
              </a:rPr>
              <a:t>generation</a:t>
            </a:r>
            <a:r>
              <a:rPr lang="de-DE" sz="1400" dirty="0">
                <a:solidFill>
                  <a:srgbClr val="003D6A"/>
                </a:solidFill>
              </a:rPr>
              <a:t>. 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8F14A98-3375-CA3D-E69E-686416006D42}"/>
              </a:ext>
            </a:extLst>
          </p:cNvPr>
          <p:cNvSpPr txBox="1"/>
          <p:nvPr/>
        </p:nvSpPr>
        <p:spPr>
          <a:xfrm>
            <a:off x="4746000" y="4172695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Nickel-</a:t>
            </a:r>
            <a:r>
              <a:rPr lang="de-DE" sz="1600" b="1" dirty="0" err="1">
                <a:solidFill>
                  <a:srgbClr val="003D6A"/>
                </a:solidFill>
              </a:rPr>
              <a:t>plated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body</a:t>
            </a:r>
            <a:endParaRPr lang="de-DE" sz="1600" b="1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best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corrosion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protection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base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body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KSC3 </a:t>
            </a:r>
            <a:r>
              <a:rPr lang="de-DE" sz="1400" dirty="0" err="1">
                <a:solidFill>
                  <a:srgbClr val="003D6A"/>
                </a:solidFill>
              </a:rPr>
              <a:t>has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been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completely</a:t>
            </a:r>
            <a:r>
              <a:rPr lang="de-DE" sz="1400" dirty="0">
                <a:solidFill>
                  <a:srgbClr val="003D6A"/>
                </a:solidFill>
              </a:rPr>
              <a:t> nickel-</a:t>
            </a:r>
            <a:r>
              <a:rPr lang="de-DE" sz="1400" dirty="0" err="1">
                <a:solidFill>
                  <a:srgbClr val="003D6A"/>
                </a:solidFill>
              </a:rPr>
              <a:t>plated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535A60F-2531-0158-7489-42CB3C599639}"/>
              </a:ext>
            </a:extLst>
          </p:cNvPr>
          <p:cNvSpPr txBox="1"/>
          <p:nvPr/>
        </p:nvSpPr>
        <p:spPr>
          <a:xfrm>
            <a:off x="8833186" y="4172695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Laser-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etched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ruler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easier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alignment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jaws</a:t>
            </a:r>
            <a:r>
              <a:rPr lang="de-DE" sz="1400" dirty="0">
                <a:solidFill>
                  <a:srgbClr val="003D6A"/>
                </a:solidFill>
              </a:rPr>
              <a:t> and </a:t>
            </a:r>
            <a:r>
              <a:rPr lang="de-DE" sz="1400" dirty="0" err="1">
                <a:solidFill>
                  <a:srgbClr val="003D6A"/>
                </a:solidFill>
              </a:rPr>
              <a:t>workpieces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KSC3 </a:t>
            </a:r>
            <a:r>
              <a:rPr lang="de-DE" sz="1400" dirty="0" err="1">
                <a:solidFill>
                  <a:srgbClr val="003D6A"/>
                </a:solidFill>
              </a:rPr>
              <a:t>has</a:t>
            </a:r>
            <a:r>
              <a:rPr lang="de-DE" sz="1400" dirty="0">
                <a:solidFill>
                  <a:srgbClr val="003D6A"/>
                </a:solidFill>
              </a:rPr>
              <a:t> laser-</a:t>
            </a:r>
            <a:r>
              <a:rPr lang="de-DE" sz="1400" dirty="0" err="1">
                <a:solidFill>
                  <a:srgbClr val="003D6A"/>
                </a:solidFill>
              </a:rPr>
              <a:t>cut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scales</a:t>
            </a:r>
            <a:r>
              <a:rPr lang="de-DE" sz="1400" dirty="0">
                <a:solidFill>
                  <a:srgbClr val="003D6A"/>
                </a:solidFill>
              </a:rPr>
              <a:t> on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base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body</a:t>
            </a:r>
            <a:r>
              <a:rPr lang="de-DE" sz="1400" dirty="0">
                <a:solidFill>
                  <a:srgbClr val="003D6A"/>
                </a:solidFill>
              </a:rPr>
              <a:t> and on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jaws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A0B4F299-8406-39BE-6A40-E689BDDA1580}"/>
              </a:ext>
            </a:extLst>
          </p:cNvPr>
          <p:cNvSpPr/>
          <p:nvPr/>
        </p:nvSpPr>
        <p:spPr>
          <a:xfrm>
            <a:off x="4656000" y="1914781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A20B37E-9928-D0D8-A45B-CDA821262B6A}"/>
              </a:ext>
            </a:extLst>
          </p:cNvPr>
          <p:cNvSpPr/>
          <p:nvPr/>
        </p:nvSpPr>
        <p:spPr>
          <a:xfrm>
            <a:off x="8743186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DEB90D9-9F07-C27D-8750-3F455B8A4B98}"/>
              </a:ext>
            </a:extLst>
          </p:cNvPr>
          <p:cNvSpPr/>
          <p:nvPr/>
        </p:nvSpPr>
        <p:spPr>
          <a:xfrm>
            <a:off x="568814" y="1909766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05F0B45-0EB0-61F7-BA0C-2F230F044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4" y="2283649"/>
            <a:ext cx="2520000" cy="128243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E8A19F-5349-A850-C5E5-14A79B591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186" y="1973296"/>
            <a:ext cx="2700000" cy="1903139"/>
          </a:xfrm>
          <a:prstGeom prst="rect">
            <a:avLst/>
          </a:prstGeom>
        </p:spPr>
      </p:pic>
      <p:pic>
        <p:nvPicPr>
          <p:cNvPr id="16" name="Grafik 15" descr="Ein Bild, das Elektronik, Kasten enthält.&#10;&#10;Automatisch generierte Beschreibung">
            <a:extLst>
              <a:ext uri="{FF2B5EF4-FFF2-40B4-BE49-F238E27FC236}">
                <a16:creationId xmlns:a16="http://schemas.microsoft.com/office/drawing/2014/main" id="{B400F2F8-1F5E-0F27-79F7-2D009BF38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00" y="2053786"/>
            <a:ext cx="2700000" cy="174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522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A47B9-FB3F-98F4-CDB1-475CFD5BE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313C9C7-11EB-475B-619F-95C3CD2AB5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138C9-6635-5C1E-8481-B4885394A6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1C73560-F0E1-BF98-CB51-B6B74FD38EC3}"/>
              </a:ext>
            </a:extLst>
          </p:cNvPr>
          <p:cNvSpPr/>
          <p:nvPr/>
        </p:nvSpPr>
        <p:spPr>
          <a:xfrm>
            <a:off x="658814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2A6B81E-FF2D-DE17-E5E7-F7C62D28CA93}"/>
              </a:ext>
            </a:extLst>
          </p:cNvPr>
          <p:cNvSpPr/>
          <p:nvPr/>
        </p:nvSpPr>
        <p:spPr>
          <a:xfrm>
            <a:off x="4656000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282104F-A66A-EC47-DB5E-B51090A02D00}"/>
              </a:ext>
            </a:extLst>
          </p:cNvPr>
          <p:cNvSpPr/>
          <p:nvPr/>
        </p:nvSpPr>
        <p:spPr>
          <a:xfrm>
            <a:off x="8833186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A8E141F-C9EA-5453-E415-A982113361A6}"/>
              </a:ext>
            </a:extLst>
          </p:cNvPr>
          <p:cNvSpPr txBox="1"/>
          <p:nvPr/>
        </p:nvSpPr>
        <p:spPr>
          <a:xfrm>
            <a:off x="748814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 err="1">
                <a:solidFill>
                  <a:srgbClr val="003D6A"/>
                </a:solidFill>
              </a:rPr>
              <a:t>Closed</a:t>
            </a:r>
            <a:r>
              <a:rPr lang="de-DE" sz="1600" b="1" dirty="0">
                <a:solidFill>
                  <a:srgbClr val="003D6A"/>
                </a:solidFill>
              </a:rPr>
              <a:t> System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 spindle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is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alwa</a:t>
            </a:r>
            <a:r>
              <a:rPr lang="de-DE" sz="1400" dirty="0" err="1">
                <a:solidFill>
                  <a:srgbClr val="003D6A"/>
                </a:solidFill>
              </a:rPr>
              <a:t>ys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sealed</a:t>
            </a:r>
            <a:r>
              <a:rPr lang="de-DE" sz="1400" dirty="0">
                <a:solidFill>
                  <a:srgbClr val="003D6A"/>
                </a:solidFill>
              </a:rPr>
              <a:t>, </a:t>
            </a:r>
            <a:r>
              <a:rPr lang="de-DE" sz="1400" dirty="0" err="1">
                <a:solidFill>
                  <a:srgbClr val="003D6A"/>
                </a:solidFill>
              </a:rPr>
              <a:t>regardless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position</a:t>
            </a:r>
            <a:r>
              <a:rPr lang="de-DE" sz="1400" dirty="0">
                <a:solidFill>
                  <a:srgbClr val="003D6A"/>
                </a:solidFill>
              </a:rPr>
              <a:t>. </a:t>
            </a:r>
            <a:r>
              <a:rPr lang="de-DE" sz="1400" dirty="0" err="1">
                <a:solidFill>
                  <a:srgbClr val="003D6A"/>
                </a:solidFill>
              </a:rPr>
              <a:t>Therefore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spindle </a:t>
            </a:r>
            <a:r>
              <a:rPr lang="de-DE" sz="1400" dirty="0" err="1">
                <a:solidFill>
                  <a:srgbClr val="003D6A"/>
                </a:solidFill>
              </a:rPr>
              <a:t>drive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is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protected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against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chips</a:t>
            </a:r>
            <a:r>
              <a:rPr lang="de-DE" sz="1400" dirty="0">
                <a:solidFill>
                  <a:srgbClr val="003D6A"/>
                </a:solidFill>
              </a:rPr>
              <a:t> and </a:t>
            </a:r>
            <a:r>
              <a:rPr lang="de-DE" sz="1400" dirty="0" err="1">
                <a:solidFill>
                  <a:srgbClr val="003D6A"/>
                </a:solidFill>
              </a:rPr>
              <a:t>coolant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99A8C75-7E6A-1A7E-2A38-664B974B7A99}"/>
              </a:ext>
            </a:extLst>
          </p:cNvPr>
          <p:cNvSpPr txBox="1"/>
          <p:nvPr/>
        </p:nvSpPr>
        <p:spPr>
          <a:xfrm>
            <a:off x="4746000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Extremely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flat design</a:t>
            </a: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 KSC3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only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takes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up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a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small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amount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space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offers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best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accessibility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5-sided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machining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6DB3B70-CE54-F336-453D-70A0240F4F7F}"/>
              </a:ext>
            </a:extLst>
          </p:cNvPr>
          <p:cNvSpPr txBox="1"/>
          <p:nvPr/>
        </p:nvSpPr>
        <p:spPr>
          <a:xfrm>
            <a:off x="8923185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Jaw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change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just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two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screws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system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jaws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can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be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changed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very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quickly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easily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by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loosening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just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two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screws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DEC23A5-4FE4-D74E-C856-439CAC48D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124" y="2019721"/>
            <a:ext cx="1470122" cy="1908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9038583-A1EE-1F84-083C-F45676EDB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14" y="2024582"/>
            <a:ext cx="2700000" cy="190313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F8EC120-00BC-78C5-2036-2F7ADE4DD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000" y="2448077"/>
            <a:ext cx="2628000" cy="10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1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C4C9B7-8B45-D683-9A89-A4FCE585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91347D3-E83B-077C-D764-D6F0BB5DCA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5C251A-6B27-92A8-1EEE-0800D32C7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 	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AD4C0EE-A215-FC6B-9134-0C9B46932B90}"/>
              </a:ext>
            </a:extLst>
          </p:cNvPr>
          <p:cNvSpPr/>
          <p:nvPr/>
        </p:nvSpPr>
        <p:spPr>
          <a:xfrm>
            <a:off x="658814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5696E98-663C-5B70-91A1-8469702E49CE}"/>
              </a:ext>
            </a:extLst>
          </p:cNvPr>
          <p:cNvSpPr/>
          <p:nvPr/>
        </p:nvSpPr>
        <p:spPr>
          <a:xfrm>
            <a:off x="8653186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E2B0CBB9-5495-A322-2469-D8448EB3AD69}"/>
              </a:ext>
            </a:extLst>
          </p:cNvPr>
          <p:cNvSpPr/>
          <p:nvPr/>
        </p:nvSpPr>
        <p:spPr>
          <a:xfrm>
            <a:off x="4656000" y="1961054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AE08746-AC37-6487-20FB-6F01C1366B93}"/>
              </a:ext>
            </a:extLst>
          </p:cNvPr>
          <p:cNvSpPr txBox="1"/>
          <p:nvPr/>
        </p:nvSpPr>
        <p:spPr>
          <a:xfrm>
            <a:off x="748814" y="4227531"/>
            <a:ext cx="2700000" cy="10409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Mounting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options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The KSC3 </a:t>
            </a:r>
            <a:r>
              <a:rPr lang="de-DE" sz="1400" dirty="0" err="1">
                <a:solidFill>
                  <a:srgbClr val="003D6A"/>
                </a:solidFill>
              </a:rPr>
              <a:t>offeres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several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options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mounting</a:t>
            </a:r>
            <a:r>
              <a:rPr lang="de-DE" sz="1400" dirty="0">
                <a:solidFill>
                  <a:srgbClr val="003D6A"/>
                </a:solidFill>
              </a:rPr>
              <a:t> on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machine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table</a:t>
            </a:r>
            <a:r>
              <a:rPr lang="de-DE" sz="1400" dirty="0">
                <a:solidFill>
                  <a:srgbClr val="003D6A"/>
                </a:solidFill>
              </a:rPr>
              <a:t>, </a:t>
            </a:r>
            <a:r>
              <a:rPr lang="de-DE" sz="1400" dirty="0" err="1">
                <a:solidFill>
                  <a:srgbClr val="003D6A"/>
                </a:solidFill>
              </a:rPr>
              <a:t>which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are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built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into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base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body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F439D94-C9E5-53A0-F007-FF296D05314D}"/>
              </a:ext>
            </a:extLst>
          </p:cNvPr>
          <p:cNvSpPr txBox="1"/>
          <p:nvPr/>
        </p:nvSpPr>
        <p:spPr>
          <a:xfrm>
            <a:off x="4746000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Sealing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jaw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guidance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base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jaw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is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fitted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hig</a:t>
            </a:r>
            <a:r>
              <a:rPr lang="de-DE" sz="1400" dirty="0">
                <a:solidFill>
                  <a:srgbClr val="003D6A"/>
                </a:solidFill>
              </a:rPr>
              <a:t>h </a:t>
            </a:r>
            <a:r>
              <a:rPr lang="de-DE" sz="1400" dirty="0" err="1">
                <a:solidFill>
                  <a:srgbClr val="003D6A"/>
                </a:solidFill>
              </a:rPr>
              <a:t>precision</a:t>
            </a:r>
            <a:r>
              <a:rPr lang="de-DE" sz="1400" dirty="0">
                <a:solidFill>
                  <a:srgbClr val="003D6A"/>
                </a:solidFill>
              </a:rPr>
              <a:t> in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base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jaw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guidance</a:t>
            </a:r>
            <a:r>
              <a:rPr lang="de-DE" sz="1400" dirty="0">
                <a:solidFill>
                  <a:srgbClr val="003D6A"/>
                </a:solidFill>
              </a:rPr>
              <a:t>. This </a:t>
            </a:r>
            <a:r>
              <a:rPr lang="de-DE" sz="1400" dirty="0" err="1">
                <a:solidFill>
                  <a:srgbClr val="003D6A"/>
                </a:solidFill>
              </a:rPr>
              <a:t>results</a:t>
            </a:r>
            <a:r>
              <a:rPr lang="de-DE" sz="1400" dirty="0">
                <a:solidFill>
                  <a:srgbClr val="003D6A"/>
                </a:solidFill>
              </a:rPr>
              <a:t> in minimal </a:t>
            </a:r>
            <a:r>
              <a:rPr lang="de-DE" sz="1400" dirty="0" err="1">
                <a:solidFill>
                  <a:srgbClr val="003D6A"/>
                </a:solidFill>
              </a:rPr>
              <a:t>gap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dimensions</a:t>
            </a:r>
            <a:r>
              <a:rPr lang="de-DE" sz="1400" dirty="0">
                <a:solidFill>
                  <a:srgbClr val="003D6A"/>
                </a:solidFill>
              </a:rPr>
              <a:t> and optimal </a:t>
            </a:r>
            <a:r>
              <a:rPr lang="de-DE" sz="1400" dirty="0" err="1">
                <a:solidFill>
                  <a:srgbClr val="003D6A"/>
                </a:solidFill>
              </a:rPr>
              <a:t>protection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against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falling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chips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7022DC2-665B-246C-66D7-E901C9AB21F9}"/>
              </a:ext>
            </a:extLst>
          </p:cNvPr>
          <p:cNvSpPr txBox="1"/>
          <p:nvPr/>
        </p:nvSpPr>
        <p:spPr>
          <a:xfrm>
            <a:off x="8743186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Visual </a:t>
            </a:r>
            <a:r>
              <a:rPr lang="de-DE" sz="1600" b="1" dirty="0" err="1">
                <a:solidFill>
                  <a:srgbClr val="003D6A"/>
                </a:solidFill>
              </a:rPr>
              <a:t>marking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end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endParaRPr lang="de-DE" sz="1600" b="1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T</a:t>
            </a:r>
            <a:r>
              <a:rPr lang="de-DE" sz="1400" dirty="0">
                <a:solidFill>
                  <a:srgbClr val="003D6A"/>
                </a:solidFill>
              </a:rPr>
              <a:t>he end </a:t>
            </a:r>
            <a:r>
              <a:rPr lang="de-DE" sz="1400" dirty="0" err="1">
                <a:solidFill>
                  <a:srgbClr val="003D6A"/>
                </a:solidFill>
              </a:rPr>
              <a:t>position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KSC3 </a:t>
            </a:r>
            <a:r>
              <a:rPr lang="de-DE" sz="1400" dirty="0" err="1">
                <a:solidFill>
                  <a:srgbClr val="003D6A"/>
                </a:solidFill>
              </a:rPr>
              <a:t>are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visually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marked</a:t>
            </a:r>
            <a:r>
              <a:rPr lang="de-DE" sz="1400" dirty="0">
                <a:solidFill>
                  <a:srgbClr val="003D6A"/>
                </a:solidFill>
              </a:rPr>
              <a:t>. This </a:t>
            </a:r>
            <a:r>
              <a:rPr lang="de-DE" sz="1400" dirty="0" err="1">
                <a:solidFill>
                  <a:srgbClr val="003D6A"/>
                </a:solidFill>
              </a:rPr>
              <a:t>means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that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end </a:t>
            </a:r>
            <a:r>
              <a:rPr lang="de-DE" sz="1400" dirty="0" err="1">
                <a:solidFill>
                  <a:srgbClr val="003D6A"/>
                </a:solidFill>
              </a:rPr>
              <a:t>position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can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determined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quickly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13C9200-9299-4B32-C436-EAC8021C3AB2}"/>
              </a:ext>
            </a:extLst>
          </p:cNvPr>
          <p:cNvGrpSpPr/>
          <p:nvPr/>
        </p:nvGrpSpPr>
        <p:grpSpPr>
          <a:xfrm>
            <a:off x="732131" y="5362667"/>
            <a:ext cx="198000" cy="198000"/>
            <a:chOff x="4645063" y="729193"/>
            <a:chExt cx="266095" cy="271350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D3161A8F-1E96-1967-5F9C-C6B043462631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0D7FDA6-2BAD-2293-6929-2D1BDBED89D9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8C1DBAE3-BD22-E240-3116-A349E8FE85DF}"/>
              </a:ext>
            </a:extLst>
          </p:cNvPr>
          <p:cNvGrpSpPr/>
          <p:nvPr/>
        </p:nvGrpSpPr>
        <p:grpSpPr>
          <a:xfrm>
            <a:off x="733194" y="5848650"/>
            <a:ext cx="198000" cy="198000"/>
            <a:chOff x="4645063" y="732456"/>
            <a:chExt cx="266095" cy="271350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E869733F-4592-E3E4-8F94-3DE2A098C1F9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4C0F22CB-906D-D44E-D78A-D0DBE611B3A7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BBD75FD6-788A-4B38-EA61-A4D915F13346}"/>
              </a:ext>
            </a:extLst>
          </p:cNvPr>
          <p:cNvSpPr txBox="1"/>
          <p:nvPr/>
        </p:nvSpPr>
        <p:spPr>
          <a:xfrm>
            <a:off x="1007436" y="5381363"/>
            <a:ext cx="2168869" cy="4063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Befestigung über Nullpunktspannsystem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2ABB3164-9D04-D67B-68C8-EED7DA56281D}"/>
              </a:ext>
            </a:extLst>
          </p:cNvPr>
          <p:cNvSpPr txBox="1"/>
          <p:nvPr/>
        </p:nvSpPr>
        <p:spPr>
          <a:xfrm>
            <a:off x="1007435" y="5867031"/>
            <a:ext cx="2168869" cy="4063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Befestigung über Schrauben</a:t>
            </a:r>
            <a:endParaRPr kumimoji="0" lang="de-DE" sz="1400" b="0" i="0" u="none" strike="noStrike" kern="1200" cap="none" spc="0" normalizeH="0" baseline="0" noProof="0" dirty="0" err="1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47485AE-624A-3F25-8A97-1673FB2C1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67" y="2031548"/>
            <a:ext cx="2567404" cy="1908000"/>
          </a:xfrm>
          <a:prstGeom prst="rect">
            <a:avLst/>
          </a:prstGeom>
        </p:spPr>
      </p:pic>
      <p:pic>
        <p:nvPicPr>
          <p:cNvPr id="13" name="Grafik 12" descr="Ein Bild, das Text, drinnen, Drucker, Elektronik enthält.&#10;&#10;Automatisch generierte Beschreibung">
            <a:extLst>
              <a:ext uri="{FF2B5EF4-FFF2-40B4-BE49-F238E27FC236}">
                <a16:creationId xmlns:a16="http://schemas.microsoft.com/office/drawing/2014/main" id="{64B467C1-4DA1-93F2-21BB-E089CFBD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000" y="2090767"/>
            <a:ext cx="2700000" cy="1787466"/>
          </a:xfrm>
          <a:prstGeom prst="rect">
            <a:avLst/>
          </a:prstGeom>
        </p:spPr>
      </p:pic>
      <p:pic>
        <p:nvPicPr>
          <p:cNvPr id="15" name="Grafik 14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8EBE6B7-343F-E0AA-DAD4-B1293611D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128" y="2031548"/>
            <a:ext cx="2626116" cy="1908000"/>
          </a:xfrm>
          <a:prstGeom prst="rect">
            <a:avLst/>
          </a:prstGeom>
        </p:spPr>
      </p:pic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31E1EDE5-B554-5BD5-793A-4ADD1EFC5ECF}"/>
              </a:ext>
            </a:extLst>
          </p:cNvPr>
          <p:cNvGrpSpPr/>
          <p:nvPr/>
        </p:nvGrpSpPr>
        <p:grpSpPr>
          <a:xfrm>
            <a:off x="972816" y="2863930"/>
            <a:ext cx="198000" cy="198000"/>
            <a:chOff x="4645063" y="729193"/>
            <a:chExt cx="266095" cy="271350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8C10293E-8D8A-4AE1-507C-C9F2FB623415}"/>
                </a:ext>
              </a:extLst>
            </p:cNvPr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7F815B57-DBB5-55C5-33F0-6057DF60091B}"/>
                </a:ext>
              </a:extLst>
            </p:cNvPr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A038744E-5D73-18F4-4E38-7E8E81BB2BF2}"/>
              </a:ext>
            </a:extLst>
          </p:cNvPr>
          <p:cNvGrpSpPr/>
          <p:nvPr/>
        </p:nvGrpSpPr>
        <p:grpSpPr>
          <a:xfrm>
            <a:off x="3031077" y="3694051"/>
            <a:ext cx="198000" cy="198000"/>
            <a:chOff x="4645063" y="732456"/>
            <a:chExt cx="266095" cy="271350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9EF86954-D3F8-6069-BC70-5EC00D7F94E5}"/>
                </a:ext>
              </a:extLst>
            </p:cNvPr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8AEA8D1A-75B5-8DC9-0F1D-37F6108D23E9}"/>
                </a:ext>
              </a:extLst>
            </p:cNvPr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059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DD0F63-F892-C5CA-0D14-7E038D8E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Highlights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EEB3D4A-5350-09DF-5E16-959CB7868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C2F93D-4FCA-7BF8-69EE-549911BAE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KONTEC KSC3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9B293A5-81CE-A7ED-B53D-753BB5B7D64B}"/>
              </a:ext>
            </a:extLst>
          </p:cNvPr>
          <p:cNvSpPr/>
          <p:nvPr/>
        </p:nvSpPr>
        <p:spPr>
          <a:xfrm>
            <a:off x="658814" y="1942199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86A0A52-44E2-F5E7-D3D8-B6416BEB31EB}"/>
              </a:ext>
            </a:extLst>
          </p:cNvPr>
          <p:cNvSpPr txBox="1"/>
          <p:nvPr/>
        </p:nvSpPr>
        <p:spPr>
          <a:xfrm>
            <a:off x="748814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 err="1">
                <a:solidFill>
                  <a:srgbClr val="003D6A"/>
                </a:solidFill>
              </a:rPr>
              <a:t>Improved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interfering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contour</a:t>
            </a:r>
            <a:endParaRPr lang="de-DE" sz="1600" b="1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400" dirty="0">
                <a:solidFill>
                  <a:srgbClr val="003D6A"/>
                </a:solidFill>
              </a:rPr>
              <a:t>The hexagonal </a:t>
            </a:r>
            <a:r>
              <a:rPr lang="de-DE" sz="1400" dirty="0" err="1">
                <a:solidFill>
                  <a:srgbClr val="003D6A"/>
                </a:solidFill>
              </a:rPr>
              <a:t>connection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has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been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countersunk</a:t>
            </a:r>
            <a:r>
              <a:rPr lang="de-DE" sz="1400" dirty="0">
                <a:solidFill>
                  <a:srgbClr val="003D6A"/>
                </a:solidFill>
              </a:rPr>
              <a:t> in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base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body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sizes</a:t>
            </a:r>
            <a:r>
              <a:rPr lang="de-DE" sz="1400" dirty="0">
                <a:solidFill>
                  <a:srgbClr val="003D6A"/>
                </a:solidFill>
              </a:rPr>
              <a:t> 80-130, 125-160 and 160-280.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97AA33A-9DD1-C59B-6917-70453058CA0B}"/>
              </a:ext>
            </a:extLst>
          </p:cNvPr>
          <p:cNvSpPr/>
          <p:nvPr/>
        </p:nvSpPr>
        <p:spPr>
          <a:xfrm>
            <a:off x="4656000" y="1942199"/>
            <a:ext cx="2880000" cy="2030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2F70AD7-5D9A-774B-86E0-0EFC40CC8245}"/>
              </a:ext>
            </a:extLst>
          </p:cNvPr>
          <p:cNvSpPr txBox="1"/>
          <p:nvPr/>
        </p:nvSpPr>
        <p:spPr>
          <a:xfrm>
            <a:off x="4746000" y="4227531"/>
            <a:ext cx="2700000" cy="1625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1600" b="1" dirty="0">
                <a:solidFill>
                  <a:srgbClr val="003D6A"/>
                </a:solidFill>
              </a:rPr>
              <a:t>Optimal </a:t>
            </a:r>
            <a:r>
              <a:rPr lang="de-DE" sz="1600" b="1" dirty="0" err="1">
                <a:solidFill>
                  <a:srgbClr val="003D6A"/>
                </a:solidFill>
              </a:rPr>
              <a:t>Accessibility</a:t>
            </a:r>
            <a:endParaRPr lang="de-DE" sz="1600" b="1" dirty="0">
              <a:solidFill>
                <a:srgbClr val="003D6A"/>
              </a:solidFill>
            </a:endParaRPr>
          </a:p>
          <a:p>
            <a:pPr marR="0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By </a:t>
            </a:r>
            <a:r>
              <a:rPr kumimoji="0" lang="de-DE" sz="1400" i="0" u="none" strike="noStrike" kern="1200" cap="none" spc="0" normalizeH="0" baseline="0" noProof="0" dirty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using</a:t>
            </a:r>
            <a:r>
              <a:rPr kumimoji="0" lang="de-DE" sz="14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rPr>
              <a:t> bracke</a:t>
            </a:r>
            <a:r>
              <a:rPr lang="de-DE" sz="1400" dirty="0" err="1">
                <a:solidFill>
                  <a:srgbClr val="003D6A"/>
                </a:solidFill>
              </a:rPr>
              <a:t>ts</a:t>
            </a:r>
            <a:r>
              <a:rPr lang="de-DE" sz="1400" dirty="0">
                <a:solidFill>
                  <a:srgbClr val="003D6A"/>
                </a:solidFill>
              </a:rPr>
              <a:t>,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can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be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lifted</a:t>
            </a:r>
            <a:r>
              <a:rPr lang="de-DE" sz="1400" dirty="0">
                <a:solidFill>
                  <a:srgbClr val="003D6A"/>
                </a:solidFill>
              </a:rPr>
              <a:t> off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machine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table</a:t>
            </a:r>
            <a:r>
              <a:rPr lang="de-DE" sz="1400" dirty="0">
                <a:solidFill>
                  <a:srgbClr val="003D6A"/>
                </a:solidFill>
              </a:rPr>
              <a:t>. This </a:t>
            </a:r>
            <a:r>
              <a:rPr lang="de-DE" sz="1400" dirty="0" err="1">
                <a:solidFill>
                  <a:srgbClr val="003D6A"/>
                </a:solidFill>
              </a:rPr>
              <a:t>allows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improved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accessibility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of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machine</a:t>
            </a:r>
            <a:r>
              <a:rPr lang="de-DE" sz="1400" dirty="0">
                <a:solidFill>
                  <a:srgbClr val="003D6A"/>
                </a:solidFill>
              </a:rPr>
              <a:t> spindle </a:t>
            </a:r>
            <a:r>
              <a:rPr lang="de-DE" sz="1400" dirty="0" err="1">
                <a:solidFill>
                  <a:srgbClr val="003D6A"/>
                </a:solidFill>
              </a:rPr>
              <a:t>to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workpiece</a:t>
            </a:r>
            <a:r>
              <a:rPr lang="de-DE" sz="1400" dirty="0">
                <a:solidFill>
                  <a:srgbClr val="003D6A"/>
                </a:solidFill>
              </a:rPr>
              <a:t>.</a:t>
            </a:r>
            <a:endParaRPr kumimoji="0" lang="de-DE" sz="1400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332A8C97-D32A-C3FA-7214-C5B0D467B2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51" y="2001680"/>
            <a:ext cx="2623325" cy="1908000"/>
          </a:xfrm>
          <a:prstGeom prst="rect">
            <a:avLst/>
          </a:prstGeom>
        </p:spPr>
      </p:pic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D9FFA1D-7FD1-20FD-EE80-3F0EF913047A}"/>
              </a:ext>
            </a:extLst>
          </p:cNvPr>
          <p:cNvGrpSpPr>
            <a:grpSpLocks noChangeAspect="1"/>
          </p:cNvGrpSpPr>
          <p:nvPr/>
        </p:nvGrpSpPr>
        <p:grpSpPr>
          <a:xfrm>
            <a:off x="4784219" y="2001680"/>
            <a:ext cx="2623561" cy="1908000"/>
            <a:chOff x="2773500" y="848061"/>
            <a:chExt cx="6882130" cy="500507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74DF147D-3D97-DB0A-2A7E-EE9AD6727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3500" y="848061"/>
              <a:ext cx="6882130" cy="5005070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2C5B38B9-09DB-F7EA-7C2D-D83FD4AEBE34}"/>
                </a:ext>
              </a:extLst>
            </p:cNvPr>
            <p:cNvSpPr/>
            <p:nvPr/>
          </p:nvSpPr>
          <p:spPr>
            <a:xfrm rot="18264927">
              <a:off x="2887562" y="2701254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FF259E76-97F9-52C6-B5EE-1911D4974D63}"/>
                </a:ext>
              </a:extLst>
            </p:cNvPr>
            <p:cNvSpPr/>
            <p:nvPr/>
          </p:nvSpPr>
          <p:spPr>
            <a:xfrm rot="17685481">
              <a:off x="5192986" y="2730801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2717E6B-A026-6219-0C1A-0E236461C344}"/>
                </a:ext>
              </a:extLst>
            </p:cNvPr>
            <p:cNvSpPr/>
            <p:nvPr/>
          </p:nvSpPr>
          <p:spPr>
            <a:xfrm rot="18264927">
              <a:off x="7539181" y="2769356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01705E2-290B-6CA7-1B23-03DE737BE46A}"/>
                </a:ext>
              </a:extLst>
            </p:cNvPr>
            <p:cNvSpPr/>
            <p:nvPr/>
          </p:nvSpPr>
          <p:spPr>
            <a:xfrm rot="18264927">
              <a:off x="2887561" y="5169015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0A633123-4077-8A5B-BE52-A280036967DE}"/>
                </a:ext>
              </a:extLst>
            </p:cNvPr>
            <p:cNvSpPr/>
            <p:nvPr/>
          </p:nvSpPr>
          <p:spPr>
            <a:xfrm rot="18264927">
              <a:off x="5210470" y="5169014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7A5D42FC-C7AC-D9AB-561E-15C3415AFDC8}"/>
                </a:ext>
              </a:extLst>
            </p:cNvPr>
            <p:cNvSpPr/>
            <p:nvPr/>
          </p:nvSpPr>
          <p:spPr>
            <a:xfrm rot="17698822">
              <a:off x="7497326" y="5063077"/>
              <a:ext cx="201336" cy="3826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53145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no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KONTEC_KSC3_PPT.potx" id="{1A1EE749-1691-40BD-B236-4DB6ABB1D425}" vid="{04FCF5F9-E31A-4617-AFD1-7DBCB55620B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4D347772E57A44B478AE82317EDD2A" ma:contentTypeVersion="18" ma:contentTypeDescription="Ein neues Dokument erstellen." ma:contentTypeScope="" ma:versionID="f190ee0c6ad5ff5900777099f274a227">
  <xsd:schema xmlns:xsd="http://www.w3.org/2001/XMLSchema" xmlns:xs="http://www.w3.org/2001/XMLSchema" xmlns:p="http://schemas.microsoft.com/office/2006/metadata/properties" xmlns:ns2="7f5ff714-ab33-4ccd-83ba-1de482974b2e" xmlns:ns3="68fe0552-0b47-48a0-9804-f2883f6a46fe" targetNamespace="http://schemas.microsoft.com/office/2006/metadata/properties" ma:root="true" ma:fieldsID="a34911ecfd259b7ae0fe495845c8238c" ns2:_="" ns3:_="">
    <xsd:import namespace="7f5ff714-ab33-4ccd-83ba-1de482974b2e"/>
    <xsd:import namespace="68fe0552-0b47-48a0-9804-f2883f6a46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Language" minOccurs="0"/>
                <xsd:element ref="ns3:A41Translate" minOccurs="0"/>
                <xsd:element ref="ns2:TranslatedDocum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ff714-ab33-4ccd-83ba-1de482974b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8a6b1c68-4591-4071-a616-a400c595fe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Language" ma:index="22" nillable="true" ma:displayName="Language" ma:internalName="Language">
      <xsd:simpleType>
        <xsd:restriction base="dms:Choice">
          <xsd:enumeration value="EN"/>
          <xsd:enumeration value="DE"/>
          <xsd:enumeration value="IT"/>
          <xsd:enumeration value="FR"/>
          <xsd:enumeration value="ES"/>
          <xsd:enumeration value="RU"/>
          <xsd:enumeration value="CN"/>
        </xsd:restriction>
      </xsd:simpleType>
    </xsd:element>
    <xsd:element name="TranslatedDocument" ma:index="24" nillable="true" ma:displayName="TranslatedDocument" ma:internalName="TranslatedDocumen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e0552-0b47-48a0-9804-f2883f6a46fe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5940dc9-503e-4ce4-a0ff-c9997671980d}" ma:internalName="TaxCatchAll" ma:showField="CatchAllData" ma:web="68fe0552-0b47-48a0-9804-f2883f6a4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A41Translate" ma:index="23" nillable="true" ma:displayName="Translate" ma:internalName="A41Translate">
      <xsd:simpleType>
        <xsd:restriction base="dms:Number">
          <xsd:minInclusive value="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5ff714-ab33-4ccd-83ba-1de482974b2e">
      <Terms xmlns="http://schemas.microsoft.com/office/infopath/2007/PartnerControls"/>
    </lcf76f155ced4ddcb4097134ff3c332f>
    <TranslatedDocument xmlns="7f5ff714-ab33-4ccd-83ba-1de482974b2e" xsi:nil="true"/>
    <A41Translate xmlns="68fe0552-0b47-48a0-9804-f2883f6a46fe" xsi:nil="true"/>
    <Language xmlns="7f5ff714-ab33-4ccd-83ba-1de482974b2e" xsi:nil="true"/>
    <TaxCatchAll xmlns="68fe0552-0b47-48a0-9804-f2883f6a46fe" xsi:nil="true"/>
  </documentManagement>
</p:properties>
</file>

<file path=customXml/itemProps1.xml><?xml version="1.0" encoding="utf-8"?>
<ds:datastoreItem xmlns:ds="http://schemas.openxmlformats.org/officeDocument/2006/customXml" ds:itemID="{3FD32E7D-CE6D-431D-9EF0-51FC1DBCDD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210AEE6-8C61-4BB4-8C13-344880A48A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5ff714-ab33-4ccd-83ba-1de482974b2e"/>
    <ds:schemaRef ds:uri="68fe0552-0b47-48a0-9804-f2883f6a4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0DE43F-248A-4909-8D12-88AE5397561E}">
  <ds:schemaRefs>
    <ds:schemaRef ds:uri="http://purl.org/dc/terms/"/>
    <ds:schemaRef ds:uri="68fe0552-0b47-48a0-9804-f2883f6a46f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7f5ff714-ab33-4ccd-83ba-1de482974b2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KONTEC_KSC3_PPT</Template>
  <TotalTime>0</TotalTime>
  <Words>867</Words>
  <Application>Microsoft Office PowerPoint</Application>
  <PresentationFormat>Breitbild</PresentationFormat>
  <Paragraphs>321</Paragraphs>
  <Slides>14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Fago Pro</vt:lpstr>
      <vt:lpstr>Wingdings</vt:lpstr>
      <vt:lpstr>Calibri</vt:lpstr>
      <vt:lpstr>Symbol</vt:lpstr>
      <vt:lpstr>Courier New</vt:lpstr>
      <vt:lpstr>Arial</vt:lpstr>
      <vt:lpstr>Office</vt:lpstr>
      <vt:lpstr>KONTEC KSC3</vt:lpstr>
      <vt:lpstr>Highlights</vt:lpstr>
      <vt:lpstr>Sectional diagram</vt:lpstr>
      <vt:lpstr>System jaws</vt:lpstr>
      <vt:lpstr>Versions</vt:lpstr>
      <vt:lpstr>Highlights</vt:lpstr>
      <vt:lpstr>Highlights</vt:lpstr>
      <vt:lpstr>Highlights</vt:lpstr>
      <vt:lpstr>Highlights</vt:lpstr>
      <vt:lpstr>Video</vt:lpstr>
      <vt:lpstr>Size 80</vt:lpstr>
      <vt:lpstr>Size 125</vt:lpstr>
      <vt:lpstr>Size 160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KONTEC KSC3</dc:title>
  <dc:creator>Marquart, Raphael</dc:creator>
  <cp:lastModifiedBy>Marquart, Raphael</cp:lastModifiedBy>
  <cp:revision>17</cp:revision>
  <dcterms:created xsi:type="dcterms:W3CDTF">2022-11-10T15:18:50Z</dcterms:created>
  <dcterms:modified xsi:type="dcterms:W3CDTF">2022-11-14T07:09:15Z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0x010100664D347772E57A44B478AE82317EDD2A</vt:lpwstr>
  </property>
  <property fmtid="{D5CDD505-2E9C-101B-9397-08002B2CF9AE}" pid="3" name="MediaServiceImageTags">
    <vt:lpwstr/>
  </property>
</Properties>
</file>