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45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67"/>
  </p:notesMasterIdLst>
  <p:sldIdLst>
    <p:sldId id="273" r:id="rId5"/>
    <p:sldId id="323" r:id="rId6"/>
    <p:sldId id="324" r:id="rId7"/>
    <p:sldId id="284" r:id="rId8"/>
    <p:sldId id="379" r:id="rId9"/>
    <p:sldId id="282" r:id="rId10"/>
    <p:sldId id="286" r:id="rId11"/>
    <p:sldId id="359" r:id="rId12"/>
    <p:sldId id="259" r:id="rId13"/>
    <p:sldId id="288" r:id="rId14"/>
    <p:sldId id="374" r:id="rId15"/>
    <p:sldId id="370" r:id="rId16"/>
    <p:sldId id="293" r:id="rId17"/>
    <p:sldId id="305" r:id="rId18"/>
    <p:sldId id="325" r:id="rId19"/>
    <p:sldId id="294" r:id="rId20"/>
    <p:sldId id="297" r:id="rId21"/>
    <p:sldId id="301" r:id="rId22"/>
    <p:sldId id="303" r:id="rId23"/>
    <p:sldId id="302" r:id="rId24"/>
    <p:sldId id="299" r:id="rId25"/>
    <p:sldId id="316" r:id="rId26"/>
    <p:sldId id="322" r:id="rId27"/>
    <p:sldId id="326" r:id="rId28"/>
    <p:sldId id="327" r:id="rId29"/>
    <p:sldId id="317" r:id="rId30"/>
    <p:sldId id="318" r:id="rId31"/>
    <p:sldId id="330" r:id="rId32"/>
    <p:sldId id="331" r:id="rId33"/>
    <p:sldId id="332" r:id="rId34"/>
    <p:sldId id="321" r:id="rId35"/>
    <p:sldId id="328" r:id="rId36"/>
    <p:sldId id="333" r:id="rId37"/>
    <p:sldId id="311" r:id="rId38"/>
    <p:sldId id="336" r:id="rId39"/>
    <p:sldId id="315" r:id="rId40"/>
    <p:sldId id="338" r:id="rId41"/>
    <p:sldId id="340" r:id="rId42"/>
    <p:sldId id="345" r:id="rId43"/>
    <p:sldId id="337" r:id="rId44"/>
    <p:sldId id="312" r:id="rId45"/>
    <p:sldId id="307" r:id="rId46"/>
    <p:sldId id="353" r:id="rId47"/>
    <p:sldId id="354" r:id="rId48"/>
    <p:sldId id="357" r:id="rId49"/>
    <p:sldId id="347" r:id="rId50"/>
    <p:sldId id="348" r:id="rId51"/>
    <p:sldId id="349" r:id="rId52"/>
    <p:sldId id="350" r:id="rId53"/>
    <p:sldId id="351" r:id="rId54"/>
    <p:sldId id="358" r:id="rId55"/>
    <p:sldId id="309" r:id="rId56"/>
    <p:sldId id="365" r:id="rId57"/>
    <p:sldId id="372" r:id="rId58"/>
    <p:sldId id="290" r:id="rId59"/>
    <p:sldId id="375" r:id="rId60"/>
    <p:sldId id="376" r:id="rId61"/>
    <p:sldId id="373" r:id="rId62"/>
    <p:sldId id="377" r:id="rId63"/>
    <p:sldId id="378" r:id="rId64"/>
    <p:sldId id="268" r:id="rId65"/>
    <p:sldId id="295" r:id="rId66"/>
  </p:sldIdLst>
  <p:sldSz cx="12192000" cy="6858000"/>
  <p:notesSz cx="6858000" cy="9144000"/>
  <p:embeddedFontLst>
    <p:embeddedFont>
      <p:font typeface="Calibri" panose="020F0502020204030204" pitchFamily="34" charset="0"/>
      <p:regular r:id="rId68"/>
      <p:bold r:id="rId69"/>
      <p:italic r:id="rId70"/>
      <p:boldItalic r:id="rId71"/>
    </p:embeddedFont>
    <p:embeddedFont>
      <p:font typeface="Corbel Light" panose="020B0303020204020204" pitchFamily="34" charset="0"/>
      <p:regular r:id="rId72"/>
      <p:italic r:id="rId73"/>
    </p:embeddedFont>
    <p:embeddedFont>
      <p:font typeface="Fago Pro" panose="02000506040000020004" pitchFamily="2" charset="0"/>
      <p:regular r:id="rId74"/>
      <p:bold r:id="rId75"/>
      <p:italic r:id="rId76"/>
      <p:boldItalic r:id="rId77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3D3C"/>
    <a:srgbClr val="F8FAE5"/>
    <a:srgbClr val="6DC2B9"/>
    <a:srgbClr val="FDC738"/>
    <a:srgbClr val="1D3A8F"/>
    <a:srgbClr val="E5C49A"/>
    <a:srgbClr val="C6C6C6"/>
    <a:srgbClr val="627DBA"/>
    <a:srgbClr val="A11F22"/>
    <a:srgbClr val="003D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6839" autoAdjust="0"/>
  </p:normalViewPr>
  <p:slideViewPr>
    <p:cSldViewPr snapToGrid="0">
      <p:cViewPr>
        <p:scale>
          <a:sx n="100" d="100"/>
          <a:sy n="100" d="100"/>
        </p:scale>
        <p:origin x="936" y="48"/>
      </p:cViewPr>
      <p:guideLst/>
    </p:cSldViewPr>
  </p:slideViewPr>
  <p:outlineViewPr>
    <p:cViewPr>
      <p:scale>
        <a:sx n="33" d="100"/>
        <a:sy n="33" d="100"/>
      </p:scale>
      <p:origin x="0" y="-516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font" Target="fonts/font1.fntdata"/><Relationship Id="rId76" Type="http://schemas.openxmlformats.org/officeDocument/2006/relationships/font" Target="fonts/font9.fntdata"/><Relationship Id="rId7" Type="http://schemas.openxmlformats.org/officeDocument/2006/relationships/slide" Target="slides/slide3.xml"/><Relationship Id="rId71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font" Target="fonts/font7.fntdata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font" Target="fonts/font6.fntdata"/><Relationship Id="rId78" Type="http://schemas.openxmlformats.org/officeDocument/2006/relationships/commentAuthors" Target="commentAuthors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font" Target="fonts/font2.fntdata"/><Relationship Id="rId77" Type="http://schemas.openxmlformats.org/officeDocument/2006/relationships/font" Target="fonts/font10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5.fntdata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font" Target="fonts/font3.fntdata"/><Relationship Id="rId75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Storage density of tank systems</a:t>
            </a:r>
            <a:endParaRPr lang="de-DE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Otto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Tabelle1!$A$2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Tabelle1!$B$2</c:f>
              <c:numCache>
                <c:formatCode>General</c:formatCode>
                <c:ptCount val="1"/>
                <c:pt idx="0">
                  <c:v>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DDF-4AAC-9453-ADF3B17BDB7A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FCEV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Tabelle1!$A$2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Tabelle1!$C$2</c:f>
              <c:numCache>
                <c:formatCode>General</c:formatCode>
                <c:ptCount val="1"/>
                <c:pt idx="0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DDF-4AAC-9453-ADF3B17BDB7A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BEV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Tabelle1!$A$2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Tabelle1!$D$2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DDF-4AAC-9453-ADF3B17BDB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02007280"/>
        <c:axId val="1002013184"/>
      </c:barChart>
      <c:catAx>
        <c:axId val="1002007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002013184"/>
        <c:crosses val="autoZero"/>
        <c:auto val="1"/>
        <c:lblAlgn val="ctr"/>
        <c:lblOffset val="100"/>
        <c:noMultiLvlLbl val="0"/>
      </c:catAx>
      <c:valAx>
        <c:axId val="10020131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/>
                  <a:t>MJ/kg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10020072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2814420697412827"/>
          <c:y val="0.88401913029062518"/>
          <c:w val="0.64320011059705906"/>
          <c:h val="8.944197978725701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solidFill>
        <a:schemeClr val="tx1"/>
      </a:solidFill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de-DE" dirty="0"/>
              <a:t>Volume</a:t>
            </a:r>
            <a:r>
              <a:rPr lang="de-DE" baseline="0" dirty="0"/>
              <a:t> </a:t>
            </a:r>
            <a:r>
              <a:rPr lang="de-DE" baseline="0" dirty="0" err="1"/>
              <a:t>scenario</a:t>
            </a:r>
            <a:r>
              <a:rPr lang="de-DE" baseline="0" dirty="0"/>
              <a:t> </a:t>
            </a:r>
            <a:r>
              <a:rPr lang="de-DE" baseline="0" dirty="0" err="1"/>
              <a:t>by</a:t>
            </a:r>
            <a:r>
              <a:rPr lang="de-DE" baseline="0" dirty="0"/>
              <a:t> </a:t>
            </a:r>
            <a:r>
              <a:rPr lang="de-DE" baseline="0" dirty="0" err="1"/>
              <a:t>pwc</a:t>
            </a:r>
            <a:endParaRPr lang="de-DE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North America</c:v>
                </c:pt>
              </c:strCache>
            </c:strRef>
          </c:tx>
          <c:spPr>
            <a:solidFill>
              <a:srgbClr val="C7D9BB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Tabelle1!$B$2:$B$4</c:f>
              <c:numCache>
                <c:formatCode>General</c:formatCode>
                <c:ptCount val="3"/>
                <c:pt idx="0">
                  <c:v>0</c:v>
                </c:pt>
                <c:pt idx="1">
                  <c:v>29</c:v>
                </c:pt>
                <c:pt idx="2">
                  <c:v>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1A0-40E7-8DC1-A03A58C1E81C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Europe</c:v>
                </c:pt>
              </c:strCache>
            </c:strRef>
          </c:tx>
          <c:spPr>
            <a:solidFill>
              <a:srgbClr val="C5D6E6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Tabelle1!$C$2:$C$4</c:f>
              <c:numCache>
                <c:formatCode>General</c:formatCode>
                <c:ptCount val="3"/>
                <c:pt idx="0">
                  <c:v>0</c:v>
                </c:pt>
                <c:pt idx="1">
                  <c:v>36</c:v>
                </c:pt>
                <c:pt idx="2">
                  <c:v>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1A0-40E7-8DC1-A03A58C1E81C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rgbClr val="EEDDAA"/>
            </a:solidFill>
            <a:ln w="25400"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Tabelle1!$D$2:$D$4</c:f>
              <c:numCache>
                <c:formatCode>General</c:formatCode>
                <c:ptCount val="3"/>
                <c:pt idx="0">
                  <c:v>0</c:v>
                </c:pt>
                <c:pt idx="1">
                  <c:v>93</c:v>
                </c:pt>
                <c:pt idx="2">
                  <c:v>237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1A0-40E7-8DC1-A03A58C1E81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630027808"/>
        <c:axId val="630028464"/>
      </c:areaChart>
      <c:dateAx>
        <c:axId val="630027808"/>
        <c:scaling>
          <c:orientation val="minMax"/>
        </c:scaling>
        <c:delete val="1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b="1" dirty="0"/>
                  <a:t>2030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m/d/yyyy" sourceLinked="1"/>
        <c:majorTickMark val="out"/>
        <c:minorTickMark val="none"/>
        <c:tickLblPos val="nextTo"/>
        <c:crossAx val="630028464"/>
        <c:crosses val="autoZero"/>
        <c:auto val="1"/>
        <c:lblOffset val="100"/>
        <c:baseTimeUnit val="years"/>
      </c:dateAx>
      <c:valAx>
        <c:axId val="630028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/>
                  <a:t>Fuel </a:t>
                </a:r>
                <a:r>
                  <a:rPr lang="de-DE" dirty="0" err="1"/>
                  <a:t>cell</a:t>
                </a:r>
                <a:r>
                  <a:rPr lang="de-DE" dirty="0"/>
                  <a:t> </a:t>
                </a:r>
                <a:r>
                  <a:rPr lang="de-DE" dirty="0" err="1"/>
                  <a:t>trucks</a:t>
                </a:r>
                <a:r>
                  <a:rPr lang="de-DE" dirty="0"/>
                  <a:t> in </a:t>
                </a:r>
                <a:r>
                  <a:rPr lang="de-DE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300278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1476088845035982"/>
          <c:y val="0.89075179020285478"/>
          <c:w val="0.67187353623708213"/>
          <c:h val="6.76582781547680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de-DE" dirty="0" err="1"/>
              <a:t>Needed</a:t>
            </a:r>
            <a:r>
              <a:rPr lang="de-DE" dirty="0"/>
              <a:t> </a:t>
            </a:r>
            <a:r>
              <a:rPr lang="de-DE" dirty="0" err="1"/>
              <a:t>number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baseline="0" dirty="0"/>
              <a:t> </a:t>
            </a:r>
            <a:r>
              <a:rPr lang="de-DE" baseline="0" dirty="0" err="1"/>
              <a:t>stacks</a:t>
            </a:r>
            <a:endParaRPr lang="de-DE" dirty="0"/>
          </a:p>
        </c:rich>
      </c:tx>
      <c:layout>
        <c:manualLayout>
          <c:xMode val="edge"/>
          <c:yMode val="edge"/>
          <c:x val="0.20242431380011042"/>
          <c:y val="2.342119663082529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North America</c:v>
                </c:pt>
              </c:strCache>
            </c:strRef>
          </c:tx>
          <c:spPr>
            <a:solidFill>
              <a:srgbClr val="C7D9BB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Tabelle1!$B$2:$B$4</c:f>
              <c:numCache>
                <c:formatCode>General</c:formatCode>
                <c:ptCount val="3"/>
                <c:pt idx="0">
                  <c:v>0</c:v>
                </c:pt>
                <c:pt idx="1">
                  <c:v>58</c:v>
                </c:pt>
                <c:pt idx="2">
                  <c:v>168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C0-47BB-A665-8644AD993C54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Europe</c:v>
                </c:pt>
              </c:strCache>
            </c:strRef>
          </c:tx>
          <c:spPr>
            <a:solidFill>
              <a:srgbClr val="C5D6E6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Tabelle1!$C$2:$C$4</c:f>
              <c:numCache>
                <c:formatCode>General</c:formatCode>
                <c:ptCount val="3"/>
                <c:pt idx="0">
                  <c:v>0</c:v>
                </c:pt>
                <c:pt idx="1">
                  <c:v>72</c:v>
                </c:pt>
                <c:pt idx="2">
                  <c:v>186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C0-47BB-A665-8644AD993C54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rgbClr val="EEDDAA"/>
            </a:solidFill>
            <a:ln w="25400"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Tabelle1!$D$2:$D$4</c:f>
              <c:numCache>
                <c:formatCode>General</c:formatCode>
                <c:ptCount val="3"/>
                <c:pt idx="0">
                  <c:v>0</c:v>
                </c:pt>
                <c:pt idx="1">
                  <c:v>186</c:v>
                </c:pt>
                <c:pt idx="2">
                  <c:v>474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7C0-47BB-A665-8644AD993C5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630027808"/>
        <c:axId val="630028464"/>
      </c:areaChart>
      <c:dateAx>
        <c:axId val="630027808"/>
        <c:scaling>
          <c:orientation val="minMax"/>
        </c:scaling>
        <c:delete val="1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b="1" dirty="0"/>
                  <a:t>2030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m/d/yyyy" sourceLinked="1"/>
        <c:majorTickMark val="out"/>
        <c:minorTickMark val="none"/>
        <c:tickLblPos val="nextTo"/>
        <c:crossAx val="630028464"/>
        <c:crosses val="autoZero"/>
        <c:auto val="1"/>
        <c:lblOffset val="100"/>
        <c:baseTimeUnit val="years"/>
      </c:dateAx>
      <c:valAx>
        <c:axId val="630028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 err="1"/>
                  <a:t>Fuell</a:t>
                </a:r>
                <a:r>
                  <a:rPr lang="de-DE" dirty="0"/>
                  <a:t> </a:t>
                </a:r>
                <a:r>
                  <a:rPr lang="de-DE" dirty="0" err="1"/>
                  <a:t>cell</a:t>
                </a:r>
                <a:r>
                  <a:rPr lang="de-DE" dirty="0"/>
                  <a:t> </a:t>
                </a:r>
                <a:r>
                  <a:rPr lang="de-DE" dirty="0" err="1"/>
                  <a:t>stacks</a:t>
                </a:r>
                <a:r>
                  <a:rPr lang="de-DE" dirty="0"/>
                  <a:t> in </a:t>
                </a:r>
                <a:r>
                  <a:rPr lang="de-DE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300278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1476088845035982"/>
          <c:y val="0.89075179020285478"/>
          <c:w val="0.67187353623708213"/>
          <c:h val="6.76582781547680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de-DE" dirty="0" err="1"/>
              <a:t>Needed</a:t>
            </a:r>
            <a:r>
              <a:rPr lang="de-DE" dirty="0"/>
              <a:t> </a:t>
            </a:r>
            <a:r>
              <a:rPr lang="de-DE" dirty="0" err="1"/>
              <a:t>number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baseline="0" dirty="0"/>
              <a:t> </a:t>
            </a:r>
            <a:r>
              <a:rPr lang="de-DE" baseline="0" dirty="0" err="1"/>
              <a:t>stacks</a:t>
            </a:r>
            <a:endParaRPr lang="de-DE" dirty="0"/>
          </a:p>
        </c:rich>
      </c:tx>
      <c:layout>
        <c:manualLayout>
          <c:xMode val="edge"/>
          <c:yMode val="edge"/>
          <c:x val="0.20242431380011042"/>
          <c:y val="2.342119663082529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North America</c:v>
                </c:pt>
              </c:strCache>
            </c:strRef>
          </c:tx>
          <c:spPr>
            <a:solidFill>
              <a:srgbClr val="C7D9BB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Tabelle1!$B$2:$B$4</c:f>
              <c:numCache>
                <c:formatCode>General</c:formatCode>
                <c:ptCount val="3"/>
                <c:pt idx="0">
                  <c:v>0</c:v>
                </c:pt>
                <c:pt idx="1">
                  <c:v>58</c:v>
                </c:pt>
                <c:pt idx="2">
                  <c:v>168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C0-47BB-A665-8644AD993C54}"/>
            </c:ext>
          </c:extLst>
        </c:ser>
        <c:ser>
          <c:idx val="1"/>
          <c:order val="1"/>
          <c:tx>
            <c:strRef>
              <c:f>Tabelle1!$C$1</c:f>
              <c:strCache>
                <c:ptCount val="1"/>
                <c:pt idx="0">
                  <c:v>Europe</c:v>
                </c:pt>
              </c:strCache>
            </c:strRef>
          </c:tx>
          <c:spPr>
            <a:solidFill>
              <a:srgbClr val="C5D6E6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Tabelle1!$C$2:$C$4</c:f>
              <c:numCache>
                <c:formatCode>General</c:formatCode>
                <c:ptCount val="3"/>
                <c:pt idx="0">
                  <c:v>0</c:v>
                </c:pt>
                <c:pt idx="1">
                  <c:v>72</c:v>
                </c:pt>
                <c:pt idx="2">
                  <c:v>186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C0-47BB-A665-8644AD993C54}"/>
            </c:ext>
          </c:extLst>
        </c:ser>
        <c:ser>
          <c:idx val="2"/>
          <c:order val="2"/>
          <c:tx>
            <c:strRef>
              <c:f>Tabelle1!$D$1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rgbClr val="EEDDAA"/>
            </a:solidFill>
            <a:ln w="25400"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Tabelle1!$A$2:$A$4</c:f>
              <c:numCache>
                <c:formatCode>m/d/yyyy</c:formatCode>
                <c:ptCount val="3"/>
                <c:pt idx="0">
                  <c:v>45658</c:v>
                </c:pt>
                <c:pt idx="1">
                  <c:v>47484</c:v>
                </c:pt>
                <c:pt idx="2">
                  <c:v>49310</c:v>
                </c:pt>
              </c:numCache>
            </c:numRef>
          </c:cat>
          <c:val>
            <c:numRef>
              <c:f>Tabelle1!$D$2:$D$4</c:f>
              <c:numCache>
                <c:formatCode>General</c:formatCode>
                <c:ptCount val="3"/>
                <c:pt idx="0">
                  <c:v>0</c:v>
                </c:pt>
                <c:pt idx="1">
                  <c:v>186</c:v>
                </c:pt>
                <c:pt idx="2">
                  <c:v>474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7C0-47BB-A665-8644AD993C5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630027808"/>
        <c:axId val="630028464"/>
      </c:areaChart>
      <c:dateAx>
        <c:axId val="630027808"/>
        <c:scaling>
          <c:orientation val="minMax"/>
        </c:scaling>
        <c:delete val="1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b="1" dirty="0"/>
                  <a:t>2030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m/d/yyyy" sourceLinked="1"/>
        <c:majorTickMark val="out"/>
        <c:minorTickMark val="none"/>
        <c:tickLblPos val="nextTo"/>
        <c:crossAx val="630028464"/>
        <c:crosses val="autoZero"/>
        <c:auto val="1"/>
        <c:lblOffset val="100"/>
        <c:baseTimeUnit val="years"/>
      </c:dateAx>
      <c:valAx>
        <c:axId val="630028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 err="1"/>
                  <a:t>Fuell</a:t>
                </a:r>
                <a:r>
                  <a:rPr lang="de-DE" dirty="0"/>
                  <a:t> </a:t>
                </a:r>
                <a:r>
                  <a:rPr lang="de-DE" dirty="0" err="1"/>
                  <a:t>cell</a:t>
                </a:r>
                <a:r>
                  <a:rPr lang="de-DE" dirty="0"/>
                  <a:t> </a:t>
                </a:r>
                <a:r>
                  <a:rPr lang="de-DE" dirty="0" err="1"/>
                  <a:t>stacks</a:t>
                </a:r>
                <a:r>
                  <a:rPr lang="de-DE" dirty="0"/>
                  <a:t> in </a:t>
                </a:r>
                <a:r>
                  <a:rPr lang="de-DE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300278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1476088845035982"/>
          <c:y val="0.89075179020285478"/>
          <c:w val="0.67187353623708213"/>
          <c:h val="6.76582781547680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Output stacks / </a:t>
            </a:r>
            <a:r>
              <a:rPr lang="en-US" b="1" u="sng" dirty="0"/>
              <a:t>year</a:t>
            </a:r>
            <a:r>
              <a:rPr lang="en-US" b="1" dirty="0"/>
              <a:t> </a:t>
            </a:r>
            <a:r>
              <a:rPr lang="en-US" b="0" dirty="0"/>
              <a:t>with</a:t>
            </a:r>
            <a:r>
              <a:rPr lang="en-US" b="1" dirty="0"/>
              <a:t> </a:t>
            </a:r>
            <a:r>
              <a:rPr lang="en-US" b="1" u="sng" dirty="0"/>
              <a:t>1 machine</a:t>
            </a:r>
          </a:p>
        </c:rich>
      </c:tx>
      <c:layout>
        <c:manualLayout>
          <c:xMode val="edge"/>
          <c:yMode val="edge"/>
          <c:x val="0.15931750456558078"/>
          <c:y val="1.643453851557036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de-DE"/>
        </a:p>
      </c:txPr>
    </c:title>
    <c:autoTitleDeleted val="0"/>
    <c:plotArea>
      <c:layout>
        <c:manualLayout>
          <c:layoutTarget val="inner"/>
          <c:xMode val="edge"/>
          <c:yMode val="edge"/>
          <c:x val="0.17498468902357006"/>
          <c:y val="0.12820634484034329"/>
          <c:w val="0.77352276082677163"/>
          <c:h val="0.61613123415463866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Datenreihe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2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25C4-4047-8783-E0E8598D98D2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/>
              </a:solidFill>
              <a:ln w="28575">
                <a:solidFill>
                  <a:schemeClr val="accent3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6-25C4-4047-8783-E0E8598D98D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de-DE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Tabelle1!$A$2:$A$5</c:f>
              <c:strCache>
                <c:ptCount val="4"/>
                <c:pt idx="0">
                  <c:v>5 s</c:v>
                </c:pt>
                <c:pt idx="1">
                  <c:v>1 s</c:v>
                </c:pt>
                <c:pt idx="2">
                  <c:v>0,5 s</c:v>
                </c:pt>
                <c:pt idx="3">
                  <c:v>0,1 s</c:v>
                </c:pt>
              </c:strCache>
            </c:strRef>
          </c:cat>
          <c:val>
            <c:numRef>
              <c:f>Tabelle1!$B$2:$B$5</c:f>
              <c:numCache>
                <c:formatCode>General</c:formatCode>
                <c:ptCount val="4"/>
                <c:pt idx="0">
                  <c:v>8.5</c:v>
                </c:pt>
                <c:pt idx="1">
                  <c:v>42.5</c:v>
                </c:pt>
                <c:pt idx="2">
                  <c:v>85</c:v>
                </c:pt>
                <c:pt idx="3">
                  <c:v>425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5C4-4047-8783-E0E8598D98D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627221400"/>
        <c:axId val="627218120"/>
      </c:barChart>
      <c:catAx>
        <c:axId val="627221400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/>
                  <a:t>Cycle time stacking</a:t>
                </a:r>
              </a:p>
            </c:rich>
          </c:tx>
          <c:layout>
            <c:manualLayout>
              <c:xMode val="edge"/>
              <c:yMode val="edge"/>
              <c:x val="9.2808072513807603E-3"/>
              <c:y val="0.2600021636652282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27218120"/>
        <c:crosses val="autoZero"/>
        <c:auto val="1"/>
        <c:lblAlgn val="ctr"/>
        <c:lblOffset val="100"/>
        <c:noMultiLvlLbl val="0"/>
      </c:catAx>
      <c:valAx>
        <c:axId val="6272181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de-DE" dirty="0" err="1"/>
                  <a:t>stacks</a:t>
                </a:r>
                <a:r>
                  <a:rPr lang="de-DE" dirty="0"/>
                  <a:t> </a:t>
                </a:r>
                <a:r>
                  <a:rPr lang="de-DE" baseline="0" dirty="0"/>
                  <a:t>in </a:t>
                </a:r>
                <a:r>
                  <a:rPr lang="de-DE" baseline="0" dirty="0" err="1"/>
                  <a:t>thousands</a:t>
                </a:r>
                <a:endParaRPr lang="de-DE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e-DE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6272214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30.01.2023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5095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Ähnlich einer Batterie</a:t>
            </a:r>
          </a:p>
          <a:p>
            <a:r>
              <a:rPr lang="de-DE" dirty="0"/>
              <a:t>-  „Abfallprodukt“ Wasser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285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Ähnlich einer Batterie</a:t>
            </a:r>
          </a:p>
          <a:p>
            <a:r>
              <a:rPr lang="de-DE" dirty="0"/>
              <a:t>-  „Abfallprodukt“ Wasser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62556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Evtl. Bild einer BPP einblenden </a:t>
            </a:r>
            <a:r>
              <a:rPr lang="de-DE" dirty="0">
                <a:sym typeface="Wingdings" panose="05000000000000000000" pitchFamily="2" charset="2"/>
              </a:rPr>
              <a:t> Drei Kanäle erklären. </a:t>
            </a:r>
          </a:p>
          <a:p>
            <a:pPr marL="171450" indent="-171450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Vier Subsysteme erklären</a:t>
            </a:r>
          </a:p>
          <a:p>
            <a:pPr marL="171450" indent="-171450"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  <a:p>
            <a:pPr marL="171450" indent="-171450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Balance of Plant Komponenten: Luftkompressor, Befeuchtung, Wasserstoffversorgung, </a:t>
            </a:r>
            <a:r>
              <a:rPr lang="de-DE" dirty="0" err="1">
                <a:sym typeface="Wingdings" panose="05000000000000000000" pitchFamily="2" charset="2"/>
              </a:rPr>
              <a:t>Purgeventile</a:t>
            </a:r>
            <a:r>
              <a:rPr lang="de-DE" dirty="0">
                <a:sym typeface="Wingdings" panose="05000000000000000000" pitchFamily="2" charset="2"/>
              </a:rPr>
              <a:t>, Wärmemanagement-Modul, Leistungselektronik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124607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Komponenten genauer erklären, bevor die </a:t>
            </a:r>
            <a:r>
              <a:rPr lang="de-DE" dirty="0" err="1"/>
              <a:t>Function</a:t>
            </a:r>
            <a:r>
              <a:rPr lang="de-DE" dirty="0"/>
              <a:t> kommt?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27543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Komponenten genauer erklären, bevor die </a:t>
            </a:r>
            <a:r>
              <a:rPr lang="de-DE" dirty="0" err="1"/>
              <a:t>Function</a:t>
            </a:r>
            <a:r>
              <a:rPr lang="de-DE" dirty="0"/>
              <a:t> kommt?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532510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Komponenten genauer erklären, bevor die </a:t>
            </a:r>
            <a:r>
              <a:rPr lang="de-DE" dirty="0" err="1"/>
              <a:t>Function</a:t>
            </a:r>
            <a:r>
              <a:rPr lang="de-DE" dirty="0"/>
              <a:t> kommt? </a:t>
            </a:r>
          </a:p>
          <a:p>
            <a:endParaRPr lang="de-DE" dirty="0"/>
          </a:p>
          <a:p>
            <a:r>
              <a:rPr lang="de-DE" dirty="0"/>
              <a:t>Hinzu kommen dann noch die Balance-</a:t>
            </a:r>
            <a:r>
              <a:rPr lang="de-DE" dirty="0" err="1"/>
              <a:t>of</a:t>
            </a:r>
            <a:r>
              <a:rPr lang="de-DE" dirty="0"/>
              <a:t>-Stack-Komponenten: Endplatten, Stromkollektoren, Verteilerplatte, Überwachungseinheit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983484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de-DE" sz="1100" dirty="0">
                <a:effectLst/>
                <a:latin typeface="Calibri" panose="020F0502020204030204" pitchFamily="34" charset="0"/>
              </a:rPr>
              <a:t>Prinzip immer gleich: 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1100" dirty="0">
                <a:effectLst/>
                <a:latin typeface="Calibri" panose="020F0502020204030204" pitchFamily="34" charset="0"/>
              </a:rPr>
              <a:t>2 Elektroden: Anode, Kathode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1100" dirty="0">
                <a:effectLst/>
                <a:latin typeface="Calibri" panose="020F0502020204030204" pitchFamily="34" charset="0"/>
              </a:rPr>
              <a:t>Dazwischen Membran mit Elektrolyt (elektrisch Leitfähigen Stoff)</a:t>
            </a:r>
          </a:p>
          <a:p>
            <a:pPr marL="742950" lvl="1" indent="-285750" rtl="0" fontAlgn="ctr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de-DE" sz="1100" dirty="0">
                <a:effectLst/>
                <a:latin typeface="Calibri" panose="020F0502020204030204" pitchFamily="34" charset="0"/>
              </a:rPr>
              <a:t>Bei PEM, Polymer mit Platin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860100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276760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282525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55243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Primäre Kostentreiber: Herstellung der MEA und Bipolar </a:t>
            </a:r>
            <a:r>
              <a:rPr lang="de-DE" dirty="0" err="1"/>
              <a:t>platen</a:t>
            </a:r>
            <a:endParaRPr lang="de-DE" dirty="0"/>
          </a:p>
          <a:p>
            <a:pPr marL="628650" lvl="1" indent="-171450">
              <a:buFontTx/>
              <a:buChar char="-"/>
            </a:pPr>
            <a:r>
              <a:rPr lang="de-DE" dirty="0"/>
              <a:t>CCM: rohmaterialkosten und der Verarbeitung zum Platinkatalysator</a:t>
            </a:r>
          </a:p>
          <a:p>
            <a:pPr marL="628650" lvl="1" indent="-171450">
              <a:buFontTx/>
              <a:buChar char="-"/>
            </a:pPr>
            <a:r>
              <a:rPr lang="de-DE" dirty="0"/>
              <a:t>GFL/BPP: große Aufwendungen, die aus einer technologisch unausgereiften, nicht hochratenfähigen Verfahrenstechnik begründet sind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825451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Eine metallische BPP besteht aus zwei umgeformten Halbschalen, die durch Laser </a:t>
            </a:r>
            <a:r>
              <a:rPr lang="de-DE" dirty="0" err="1"/>
              <a:t>welding</a:t>
            </a:r>
            <a:r>
              <a:rPr lang="de-DE" dirty="0"/>
              <a:t> miteinander verbunden werden.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64668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Metallische BPP: Schaeffler, … Hersteller aufzählen?</a:t>
            </a:r>
          </a:p>
          <a:p>
            <a:endParaRPr lang="de-DE" dirty="0"/>
          </a:p>
          <a:p>
            <a:r>
              <a:rPr lang="de-DE" dirty="0"/>
              <a:t>Graphit, 			Vorteile in höchster Lebensdauer &gt;40.000h</a:t>
            </a:r>
          </a:p>
          <a:p>
            <a:r>
              <a:rPr lang="de-DE" dirty="0"/>
              <a:t>(beschichtetes) Metall, 		geringeres Gewicht, geringeres Volumen, bessere Kaltstartfähigkeit, Potenzial für geringere Fertigungskosten bei Serienproduktion</a:t>
            </a:r>
          </a:p>
          <a:p>
            <a:r>
              <a:rPr lang="de-DE" dirty="0"/>
              <a:t>Grafit-Polymer-Compound, </a:t>
            </a:r>
          </a:p>
          <a:p>
            <a:r>
              <a:rPr lang="de-DE" dirty="0"/>
              <a:t>Keramik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923136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Kontakt zur GDL: elektrische Leitung</a:t>
            </a:r>
          </a:p>
          <a:p>
            <a:r>
              <a:rPr lang="de-DE" dirty="0"/>
              <a:t>Ideal: senkrecht, damit Verhältnis von Kontakt und Gasmenge maximal ist</a:t>
            </a:r>
          </a:p>
          <a:p>
            <a:r>
              <a:rPr lang="de-DE" dirty="0"/>
              <a:t>Anforderung: hohe Genauigkeit, um Strömungsfeldkanäle qualitätsgerecht in die dünnen metallischen Folien einzubringen</a:t>
            </a:r>
          </a:p>
          <a:p>
            <a:r>
              <a:rPr lang="de-DE" dirty="0"/>
              <a:t>Abweichung der </a:t>
            </a:r>
            <a:r>
              <a:rPr lang="de-DE" dirty="0" err="1"/>
              <a:t>Sollform</a:t>
            </a:r>
            <a:r>
              <a:rPr lang="de-DE" dirty="0"/>
              <a:t>, z.B. bei Kanalgeometrie hat einen negativen Einfluss auf den späteren Betrieb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17280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Folgeverbundwerkzeug: Werkzeugkosten hoch, Anzahl Werkzeugstufen: mehrere (Folgeverbundwerkzeug)</a:t>
            </a:r>
          </a:p>
          <a:p>
            <a:r>
              <a:rPr lang="de-DE" dirty="0"/>
              <a:t>Sukzessive Materialbeanspruchung auch </a:t>
            </a:r>
            <a:r>
              <a:rPr lang="de-DE" dirty="0" err="1"/>
              <a:t>vorteile</a:t>
            </a:r>
            <a:r>
              <a:rPr lang="de-DE" dirty="0"/>
              <a:t> hinsichtlich der Erreichung höherer Umformgrade und besser ausgeformter Kanalstrukturen + direkt Schneiden mit demselben Werkzeug</a:t>
            </a:r>
          </a:p>
          <a:p>
            <a:r>
              <a:rPr lang="de-DE" dirty="0"/>
              <a:t>Szenarien: 60 Hübe/min 60 BPP Halblatten pro Minute </a:t>
            </a:r>
          </a:p>
          <a:p>
            <a:endParaRPr lang="de-DE" dirty="0"/>
          </a:p>
          <a:p>
            <a:r>
              <a:rPr lang="de-DE" dirty="0"/>
              <a:t>Hydroforming: Werkzeugkosten gering (weniger Verschleiß und weniger Werkzeuge), 1 Werkzeug für verschiedene Materialstärken verwendbar</a:t>
            </a:r>
          </a:p>
          <a:p>
            <a:r>
              <a:rPr lang="de-DE" dirty="0"/>
              <a:t>Vorteil: besserer </a:t>
            </a:r>
            <a:r>
              <a:rPr lang="de-DE" dirty="0" err="1"/>
              <a:t>Ausnutzuung</a:t>
            </a:r>
            <a:r>
              <a:rPr lang="de-DE" dirty="0"/>
              <a:t> des Umformvermögens des eingesetzten Werkstoffs; keine Reibung auf der Wasserseite: Eignung für vorbeschichtetes Material</a:t>
            </a:r>
            <a:br>
              <a:rPr lang="de-DE" dirty="0"/>
            </a:br>
            <a:r>
              <a:rPr lang="de-DE" dirty="0"/>
              <a:t>Im Vergleich aber geringe Produktionsrate, Ta</a:t>
            </a:r>
          </a:p>
          <a:p>
            <a:r>
              <a:rPr lang="de-DE" dirty="0"/>
              <a:t>200 </a:t>
            </a:r>
            <a:r>
              <a:rPr lang="de-DE" dirty="0" err="1"/>
              <a:t>Mpa</a:t>
            </a:r>
            <a:r>
              <a:rPr lang="de-DE" dirty="0"/>
              <a:t>; Rückfederungseffekte werden minimiert -&gt; qualitativ hochwertigere Platten entstehen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Walzen: </a:t>
            </a:r>
          </a:p>
          <a:p>
            <a:pPr marL="171450" indent="-171450">
              <a:buFontTx/>
              <a:buChar char="-"/>
            </a:pPr>
            <a:r>
              <a:rPr lang="de-DE" dirty="0"/>
              <a:t>Eignet sich für eine signifikante Erhöhung der Ausbringungsmenge auf über 100 BPP-Halbplatten pro Minute</a:t>
            </a:r>
          </a:p>
          <a:p>
            <a:pPr marL="171450" indent="-171450">
              <a:buFontTx/>
              <a:buChar char="-"/>
            </a:pPr>
            <a:endParaRPr lang="de-DE" dirty="0"/>
          </a:p>
          <a:p>
            <a:pPr marL="171450" indent="-171450">
              <a:buFontTx/>
              <a:buChar char="-"/>
            </a:pPr>
            <a:endParaRPr lang="de-DE" dirty="0"/>
          </a:p>
          <a:p>
            <a:pPr marL="0" indent="0">
              <a:buFontTx/>
              <a:buNone/>
            </a:pPr>
            <a:r>
              <a:rPr lang="de-DE" dirty="0"/>
              <a:t>Schuler: Prägen und Beschneiden von Bipolar </a:t>
            </a:r>
            <a:r>
              <a:rPr lang="de-DE" dirty="0" err="1"/>
              <a:t>platenhälften</a:t>
            </a:r>
            <a:r>
              <a:rPr lang="de-DE" dirty="0"/>
              <a:t> aus Edelstahl; </a:t>
            </a:r>
            <a:r>
              <a:rPr lang="de-DE" dirty="0" err="1"/>
              <a:t>Knielhebelpressen</a:t>
            </a:r>
            <a:r>
              <a:rPr lang="de-DE" dirty="0"/>
              <a:t> bis 2.000 t Presskraft; </a:t>
            </a:r>
          </a:p>
          <a:p>
            <a:pPr marL="0" indent="0">
              <a:buFontTx/>
              <a:buNone/>
            </a:pPr>
            <a:r>
              <a:rPr lang="de-DE" dirty="0" err="1"/>
              <a:t>Vorfügen</a:t>
            </a:r>
            <a:r>
              <a:rPr lang="de-DE" dirty="0"/>
              <a:t> über Punktschweißprozess, so dass die Position beider Hälften zueinander fixiert ist, </a:t>
            </a:r>
          </a:p>
          <a:p>
            <a:pPr marL="0" indent="0">
              <a:buFontTx/>
              <a:buNone/>
            </a:pPr>
            <a:endParaRPr lang="de-DE" dirty="0"/>
          </a:p>
          <a:p>
            <a:pPr marL="0" indent="0">
              <a:buFontTx/>
              <a:buNone/>
            </a:pP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000801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936123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err="1"/>
              <a:t>Humping</a:t>
            </a:r>
            <a:r>
              <a:rPr lang="de-DE" dirty="0"/>
              <a:t>-Effekt: bei hohen </a:t>
            </a:r>
            <a:r>
              <a:rPr lang="de-DE" dirty="0" err="1"/>
              <a:t>Schweigeschwindigkeiten</a:t>
            </a:r>
            <a:r>
              <a:rPr lang="de-DE" dirty="0"/>
              <a:t> hebt sich das Schmelzbad und perlt; die Naht wird undicht</a:t>
            </a:r>
          </a:p>
          <a:p>
            <a:r>
              <a:rPr lang="de-DE" dirty="0"/>
              <a:t>1 m/s, 1,2 m/s anvisiert</a:t>
            </a:r>
          </a:p>
          <a:p>
            <a:endParaRPr lang="de-DE" dirty="0"/>
          </a:p>
          <a:p>
            <a:r>
              <a:rPr lang="de-DE" dirty="0"/>
              <a:t>Andritz </a:t>
            </a:r>
            <a:r>
              <a:rPr lang="de-DE" dirty="0" err="1"/>
              <a:t>Soutec</a:t>
            </a:r>
            <a:r>
              <a:rPr lang="de-DE" dirty="0"/>
              <a:t>: Laserschweißanlagen, die mit mehrerer parallel arbeitenden Laserstrahlquellen die Bipolar </a:t>
            </a:r>
            <a:r>
              <a:rPr lang="de-DE" dirty="0" err="1"/>
              <a:t>platen</a:t>
            </a:r>
            <a:r>
              <a:rPr lang="de-DE" dirty="0"/>
              <a:t> verschweißen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064820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Korrosionsbeständig, elektrisch leitfähig</a:t>
            </a:r>
          </a:p>
          <a:p>
            <a:r>
              <a:rPr lang="de-DE" dirty="0"/>
              <a:t>Freisetzen von Ionen aus metallischen BPP, die zu einer Vergiftung der Membran führen würden und eine Reduzierung der Brennstoffzellenleistung nach sich zieht, verhindert.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709426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Korrosionsbeständig, elektrisch leitfähig</a:t>
            </a:r>
          </a:p>
          <a:p>
            <a:r>
              <a:rPr lang="de-DE" dirty="0"/>
              <a:t>Freisetzen von Ionen aus metallischen BPP, die zu einer Vergiftung der Membran führen würden und eine Reduzierung der Brennstoffzellenleistung nach sich zieht, verhindert.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48767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Verhindern von internen und externen Leckagen</a:t>
            </a:r>
          </a:p>
          <a:p>
            <a:pPr marL="171450" indent="-171450">
              <a:buFontTx/>
              <a:buChar char="-"/>
            </a:pPr>
            <a:r>
              <a:rPr lang="de-DE" dirty="0"/>
              <a:t>Ausgleich von Toleranzen, die durch vorgelagerte Fertigungsprozesse der Komponenten entstehen, </a:t>
            </a:r>
          </a:p>
          <a:p>
            <a:pPr marL="171450" indent="-171450">
              <a:buFontTx/>
              <a:buChar char="-"/>
            </a:pPr>
            <a:r>
              <a:rPr lang="de-DE" dirty="0"/>
              <a:t>Verbindende Komponente von MEA und BPP, großer Einfluss auf die Lebensdauer</a:t>
            </a:r>
          </a:p>
          <a:p>
            <a:pPr marL="171450" indent="-171450">
              <a:buFontTx/>
              <a:buChar char="-"/>
            </a:pPr>
            <a:endParaRPr lang="de-DE" dirty="0"/>
          </a:p>
          <a:p>
            <a:pPr marL="171450" indent="-171450">
              <a:buFontTx/>
              <a:buChar char="-"/>
            </a:pPr>
            <a:r>
              <a:rPr lang="de-DE" dirty="0"/>
              <a:t>Thyssenkrupp: Dichtung wird appliziert, getrocknet und optisch auf korrekte Qualität überprüft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001763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0299372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Eine metallische BPP besteht aus zwei umgeformten Halbschalen, die durch Laser </a:t>
            </a:r>
            <a:r>
              <a:rPr lang="de-DE" dirty="0" err="1"/>
              <a:t>welding</a:t>
            </a:r>
            <a:r>
              <a:rPr lang="de-DE" dirty="0"/>
              <a:t> miteinander verbunden werden.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651299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16688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915932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085808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4566437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97229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38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7281039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OPTIMA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235990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4216562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2809095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6555619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2129326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Buckle in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plate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9729204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5072245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7416366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371331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205013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49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1586287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3486507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de-DE" dirty="0"/>
              <a:t>Primäre Kostentreiber: Herstellung der MEA und Bipolar </a:t>
            </a:r>
            <a:r>
              <a:rPr lang="de-DE" dirty="0" err="1"/>
              <a:t>platen</a:t>
            </a:r>
            <a:endParaRPr lang="de-DE" dirty="0"/>
          </a:p>
          <a:p>
            <a:pPr marL="628650" lvl="1" indent="-171450">
              <a:buFontTx/>
              <a:buChar char="-"/>
            </a:pPr>
            <a:r>
              <a:rPr lang="de-DE" dirty="0"/>
              <a:t>CCM: rohmaterialkosten und der Verarbeitung zum Platinkatalysator</a:t>
            </a:r>
          </a:p>
          <a:p>
            <a:pPr marL="628650" lvl="1" indent="-171450">
              <a:buFontTx/>
              <a:buChar char="-"/>
            </a:pPr>
            <a:r>
              <a:rPr lang="de-DE" dirty="0"/>
              <a:t>GFL/BPP: große Aufwendungen, die aus einer technologisch unausgereiften, nicht hochratenfähigen Verfahrenstechnik begründet sind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0267165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https://www.fuel-cell-cooperation.com/de/ (</a:t>
            </a:r>
            <a:r>
              <a:rPr lang="de-DE" dirty="0" err="1"/>
              <a:t>Zeltwanger</a:t>
            </a:r>
            <a:r>
              <a:rPr lang="de-DE" dirty="0"/>
              <a:t>, weil </a:t>
            </a:r>
            <a:r>
              <a:rPr lang="de-DE" dirty="0" err="1"/>
              <a:t>technology</a:t>
            </a:r>
            <a:r>
              <a:rPr lang="de-DE" dirty="0"/>
              <a:t>, von Ardenne)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3927130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2638380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6944212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  <a:p>
            <a:r>
              <a:rPr lang="de-DE" dirty="0"/>
              <a:t>Wasserstoff ist das am häufigsten vorkommende chemische Element im Universum. Jedes Kilogramm H2 enthält etwa 2,4-mal so viel Energie wie Erdgas. </a:t>
            </a:r>
          </a:p>
          <a:p>
            <a:endParaRPr lang="de-DE" dirty="0"/>
          </a:p>
          <a:p>
            <a:r>
              <a:rPr lang="de-DE" dirty="0"/>
              <a:t>Vorteile sind längst erkannt: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Ölraffinerien, Herstellung von Ammoniak für Düngemittel, Produktion von Methanol und Stahl. </a:t>
            </a:r>
          </a:p>
          <a:p>
            <a:endParaRPr lang="de-DE" dirty="0"/>
          </a:p>
          <a:p>
            <a:r>
              <a:rPr lang="de-DE" dirty="0"/>
              <a:t>Speicherung von Erneuerbaren Energien. </a:t>
            </a:r>
          </a:p>
          <a:p>
            <a:endParaRPr lang="de-DE" dirty="0"/>
          </a:p>
          <a:p>
            <a:r>
              <a:rPr lang="de-DE" dirty="0"/>
              <a:t>Ersatz für fossile Brennstoffe in der Chemie- und Kraftstoffproduktion. </a:t>
            </a:r>
          </a:p>
          <a:p>
            <a:endParaRPr lang="de-DE" dirty="0"/>
          </a:p>
          <a:p>
            <a:r>
              <a:rPr lang="de-DE" dirty="0"/>
              <a:t>---</a:t>
            </a:r>
            <a:br>
              <a:rPr lang="de-DE" dirty="0"/>
            </a:br>
            <a:r>
              <a:rPr lang="de-DE" dirty="0"/>
              <a:t>Wasserstoff ist ein sauberer, vielseitiger Brennstoff, der keine direkten Treibhausgasemissionen erzeugt. Zur Freisetzung der Energie wird lediglich Sauerstoff benötigt, und das einzige Nebenprodukt ist Wasser. </a:t>
            </a:r>
          </a:p>
          <a:p>
            <a:endParaRPr lang="de-DE" dirty="0"/>
          </a:p>
          <a:p>
            <a:r>
              <a:rPr lang="de-DE" dirty="0"/>
              <a:t>Leider gibt es keine reinen Wasserstoffvorkommen. Wasserstoff kommt in der Natur nur in gebundener Form vor.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https://www.ipa.fraunhofer.de/de/presse/presseinformationen/Electrolysere-sollen-massenware-werden.html</a:t>
            </a:r>
          </a:p>
          <a:p>
            <a:endParaRPr lang="de-DE" dirty="0"/>
          </a:p>
          <a:p>
            <a:r>
              <a:rPr lang="de-DE" dirty="0"/>
              <a:t>https://www.enbw.com/unternehmen/eco-journal/wasserstoff-farben.html</a:t>
            </a:r>
          </a:p>
          <a:p>
            <a:r>
              <a:rPr lang="de-DE" dirty="0"/>
              <a:t>Türkiser Wasserstoff: Methanpyrolyse.  Methan im Erdgas in Wasserstoff und Kohlenstoff gespalten. Kein CO2 in der Atmosphäre. Wenn Energie aus erneuerbaren Energien stammt ist die Erzeugung klimaneutral. </a:t>
            </a:r>
          </a:p>
          <a:p>
            <a:r>
              <a:rPr lang="de-DE" dirty="0"/>
              <a:t>Grauer Wasserstoff: Dampfreformierung fossiler Brennstoffe wie Erdgas, Kohle oder Öl.  Abfallprodukt CO2 – nicht Klimaneutral. </a:t>
            </a:r>
          </a:p>
          <a:p>
            <a:r>
              <a:rPr lang="de-DE" dirty="0"/>
              <a:t>Blauer Wasserstoff: wie grauer, nur dass CO2 unterirdisch gelagert wird und nicht in die Atmosphäre gelangt. </a:t>
            </a:r>
          </a:p>
          <a:p>
            <a:endParaRPr lang="de-DE" dirty="0"/>
          </a:p>
          <a:p>
            <a:r>
              <a:rPr lang="de-DE" dirty="0"/>
              <a:t>Juni 2020 „</a:t>
            </a:r>
            <a:r>
              <a:rPr lang="de-DE" dirty="0" err="1"/>
              <a:t>natinale</a:t>
            </a:r>
            <a:r>
              <a:rPr lang="de-DE" dirty="0"/>
              <a:t> Wasserstoffstrategie“ – Bis 2023 Elektrolysekapazität von mind. 10 </a:t>
            </a:r>
            <a:r>
              <a:rPr lang="de-DE" dirty="0" err="1"/>
              <a:t>Gigwatt</a:t>
            </a:r>
            <a:r>
              <a:rPr lang="de-DE" dirty="0"/>
              <a:t>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0427946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  <a:p>
            <a:r>
              <a:rPr lang="de-DE" dirty="0"/>
              <a:t>Wasserstoff ist das am häufigsten vorkommende chemische Element im Universum. Jedes Kilogramm H2 enthält etwa 2,4-mal so viel Energie wie Erdgas. </a:t>
            </a:r>
          </a:p>
          <a:p>
            <a:endParaRPr lang="de-DE" dirty="0"/>
          </a:p>
          <a:p>
            <a:r>
              <a:rPr lang="de-DE" dirty="0"/>
              <a:t>Vorteile sind längst erkannt: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Ölraffinerien, Herstellung von Ammoniak für Düngemittel, Produktion von Methanol und Stahl. </a:t>
            </a:r>
          </a:p>
          <a:p>
            <a:endParaRPr lang="de-DE" dirty="0"/>
          </a:p>
          <a:p>
            <a:r>
              <a:rPr lang="de-DE" dirty="0"/>
              <a:t>Speicherung von Erneuerbaren Energien. </a:t>
            </a:r>
          </a:p>
          <a:p>
            <a:endParaRPr lang="de-DE" dirty="0"/>
          </a:p>
          <a:p>
            <a:r>
              <a:rPr lang="de-DE" dirty="0"/>
              <a:t>Ersatz für fossile Brennstoffe in der Chemie- und Kraftstoffproduktion. </a:t>
            </a:r>
          </a:p>
          <a:p>
            <a:endParaRPr lang="de-DE" dirty="0"/>
          </a:p>
          <a:p>
            <a:r>
              <a:rPr lang="de-DE" dirty="0"/>
              <a:t>---</a:t>
            </a:r>
            <a:br>
              <a:rPr lang="de-DE" dirty="0"/>
            </a:br>
            <a:r>
              <a:rPr lang="de-DE" dirty="0"/>
              <a:t>Wasserstoff ist ein sauberer, vielseitiger Brennstoff, der keine direkten Treibhausgasemissionen erzeugt. Zur Freisetzung der Energie wird lediglich Sauerstoff benötigt, und das einzige Nebenprodukt ist Wasser. </a:t>
            </a:r>
          </a:p>
          <a:p>
            <a:endParaRPr lang="de-DE" dirty="0"/>
          </a:p>
          <a:p>
            <a:r>
              <a:rPr lang="de-DE" dirty="0"/>
              <a:t>Leider gibt es keine reinen Wasserstoffvorkommen. Wasserstoff kommt in der Natur nur in gebundener Form vor.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https://www.ipa.fraunhofer.de/de/presse/presseinformationen/elektrolyseure-sollen-massenware-werden.html</a:t>
            </a:r>
          </a:p>
          <a:p>
            <a:endParaRPr lang="de-DE" dirty="0"/>
          </a:p>
          <a:p>
            <a:r>
              <a:rPr lang="de-DE" dirty="0"/>
              <a:t>https://www.enbw.com/unternehmen/eco-journal/wasserstoff-farben.html</a:t>
            </a:r>
          </a:p>
          <a:p>
            <a:r>
              <a:rPr lang="de-DE" dirty="0"/>
              <a:t>Türkiser Wasserstoff: Methanpyrolyse.  Methan im Erdgas in Wasserstoff und Kohlenstoff gespalten. Kein CO2 in der Atmosphäre. Wenn Energie aus erneuerbaren Energien stammt ist die Erzeugung klimaneutral. </a:t>
            </a:r>
          </a:p>
          <a:p>
            <a:r>
              <a:rPr lang="de-DE" dirty="0"/>
              <a:t>Grauer Wasserstoff: Dampfreformierung fossiler Brennstoffe wie Erdgas, Kohle oder Öl.  Abfallprodukt CO2 – nicht Klimaneutral. </a:t>
            </a:r>
          </a:p>
          <a:p>
            <a:r>
              <a:rPr lang="de-DE" dirty="0"/>
              <a:t>Blauer Wasserstoff: wie grauer, nur dass CO2 unterirdisch gelagert wird und nicht in die Atmosphäre gelangt. </a:t>
            </a:r>
          </a:p>
          <a:p>
            <a:endParaRPr lang="de-DE" dirty="0"/>
          </a:p>
          <a:p>
            <a:r>
              <a:rPr lang="de-DE" dirty="0"/>
              <a:t>Juni 2020 „</a:t>
            </a:r>
            <a:r>
              <a:rPr lang="de-DE" dirty="0" err="1"/>
              <a:t>natinale</a:t>
            </a:r>
            <a:r>
              <a:rPr lang="de-DE" dirty="0"/>
              <a:t> Wasserstoffstrategie“ – Bis 2023 Elektrolysekapazität von mind. 10 </a:t>
            </a:r>
            <a:r>
              <a:rPr lang="de-DE" dirty="0" err="1"/>
              <a:t>Gigwatt</a:t>
            </a:r>
            <a:r>
              <a:rPr lang="de-DE" dirty="0"/>
              <a:t>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6701848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  <a:p>
            <a:r>
              <a:rPr lang="de-DE" dirty="0"/>
              <a:t>Wasserstoff ist das am häufigsten vorkommende chemische Element im Universum. Jedes Kilogramm H2 enthält etwa 2,4-mal so viel Energie wie Erdgas. </a:t>
            </a:r>
          </a:p>
          <a:p>
            <a:endParaRPr lang="de-DE" dirty="0"/>
          </a:p>
          <a:p>
            <a:r>
              <a:rPr lang="de-DE" dirty="0"/>
              <a:t>Vorteile sind längst erkannt: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Ölraffinerien, Herstellung von Ammoniak für Düngemittel, Produktion von Methanol und Stahl. </a:t>
            </a:r>
          </a:p>
          <a:p>
            <a:endParaRPr lang="de-DE" dirty="0"/>
          </a:p>
          <a:p>
            <a:r>
              <a:rPr lang="de-DE" dirty="0"/>
              <a:t>Speicherung von Erneuerbaren Energien. </a:t>
            </a:r>
          </a:p>
          <a:p>
            <a:endParaRPr lang="de-DE" dirty="0"/>
          </a:p>
          <a:p>
            <a:r>
              <a:rPr lang="de-DE" dirty="0"/>
              <a:t>Ersatz für fossile Brennstoffe in der Chemie- und Kraftstoffproduktion. </a:t>
            </a:r>
          </a:p>
          <a:p>
            <a:endParaRPr lang="de-DE" dirty="0"/>
          </a:p>
          <a:p>
            <a:r>
              <a:rPr lang="de-DE" dirty="0"/>
              <a:t>---</a:t>
            </a:r>
            <a:br>
              <a:rPr lang="de-DE" dirty="0"/>
            </a:br>
            <a:r>
              <a:rPr lang="de-DE" dirty="0"/>
              <a:t>Wasserstoff ist ein sauberer, vielseitiger Brennstoff, der keine direkten Treibhausgasemissionen erzeugt. Zur Freisetzung der Energie wird lediglich Sauerstoff benötigt, und das einzige Nebenprodukt ist Wasser. </a:t>
            </a:r>
          </a:p>
          <a:p>
            <a:endParaRPr lang="de-DE" dirty="0"/>
          </a:p>
          <a:p>
            <a:r>
              <a:rPr lang="de-DE" dirty="0"/>
              <a:t>Leider gibt es keine reinen Wasserstoffvorkommen. Wasserstoff kommt in der Natur nur in gebundener Form vor. </a:t>
            </a:r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https://www.ipa.fraunhofer.de/de/presse/presseinformationen/elektrolyseure-sollen-massenware-werden.html</a:t>
            </a:r>
          </a:p>
          <a:p>
            <a:endParaRPr lang="de-DE" dirty="0"/>
          </a:p>
          <a:p>
            <a:r>
              <a:rPr lang="de-DE" dirty="0"/>
              <a:t>https://www.enbw.com/unternehmen/eco-journal/wasserstoff-farben.html</a:t>
            </a:r>
          </a:p>
          <a:p>
            <a:r>
              <a:rPr lang="de-DE" dirty="0"/>
              <a:t>Türkiser Wasserstoff: Methanpyrolyse.  Methan im Erdgas in Wasserstoff und Kohlenstoff gespalten. Kein CO2 in der Atmosphäre. Wenn Energie aus erneuerbaren Energien stammt ist die Erzeugung klimaneutral. </a:t>
            </a:r>
          </a:p>
          <a:p>
            <a:r>
              <a:rPr lang="de-DE" dirty="0"/>
              <a:t>Grauer Wasserstoff: Dampfreformierung fossiler Brennstoffe wie Erdgas, Kohle oder Öl.  Abfallprodukt CO2 – nicht Klimaneutral. </a:t>
            </a:r>
          </a:p>
          <a:p>
            <a:r>
              <a:rPr lang="de-DE" dirty="0"/>
              <a:t>Blauer Wasserstoff: wie grauer, nur dass CO2 unterirdisch gelagert wird und nicht in die Atmosphäre gelangt. </a:t>
            </a:r>
          </a:p>
          <a:p>
            <a:endParaRPr lang="de-DE" dirty="0"/>
          </a:p>
          <a:p>
            <a:r>
              <a:rPr lang="de-DE" dirty="0"/>
              <a:t>Juni 2020 „</a:t>
            </a:r>
            <a:r>
              <a:rPr lang="de-DE" dirty="0" err="1"/>
              <a:t>natinale</a:t>
            </a:r>
            <a:r>
              <a:rPr lang="de-DE" dirty="0"/>
              <a:t> Wasserstoffstrategie“ – Bis 2023 Elektrolysekapazität von mind. 10 </a:t>
            </a:r>
            <a:r>
              <a:rPr lang="de-DE" dirty="0" err="1"/>
              <a:t>Gigwatt</a:t>
            </a:r>
            <a:r>
              <a:rPr lang="de-DE" dirty="0"/>
              <a:t> </a:t>
            </a:r>
          </a:p>
          <a:p>
            <a:endParaRPr lang="de-DE" dirty="0"/>
          </a:p>
          <a:p>
            <a:endParaRPr lang="de-D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https://www.presseportal.de/pm/122303/4914663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5354228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https://www.ipa.fraunhofer.de/de/presse/presseinformationen/Electrolysere-sollen-massenware-werden.html</a:t>
            </a:r>
          </a:p>
          <a:p>
            <a:endParaRPr lang="de-DE" dirty="0"/>
          </a:p>
          <a:p>
            <a:r>
              <a:rPr lang="de-DE" dirty="0"/>
              <a:t>https://www.enbw.com/unternehmen/eco-journal/wasserstoff-farben.html</a:t>
            </a:r>
          </a:p>
          <a:p>
            <a:r>
              <a:rPr lang="de-DE" dirty="0"/>
              <a:t>Türkiser Wasserstoff: Methanpyrolyse.  Methan im Erdgas in Wasserstoff und Kohlenstoff gespalten. Kein CO2 in der Atmosphäre. Wenn Energie aus erneuerbaren Energien stammt ist die Erzeugung klimaneutral. </a:t>
            </a:r>
          </a:p>
          <a:p>
            <a:r>
              <a:rPr lang="de-DE" dirty="0"/>
              <a:t>Grauer Wasserstoff: Dampfreformierung fossiler Brennstoffe wie Erdgas, Kohle oder Öl.  Abfallprodukt CO2 – nicht Klimaneutral. </a:t>
            </a:r>
          </a:p>
          <a:p>
            <a:r>
              <a:rPr lang="de-DE" dirty="0"/>
              <a:t>Blauer Wasserstoff: wie grauer, nur dass CO2 unterirdisch gelagert wird und nicht in die Atmosphäre gelangt. </a:t>
            </a:r>
          </a:p>
          <a:p>
            <a:endParaRPr lang="de-DE" dirty="0"/>
          </a:p>
          <a:p>
            <a:r>
              <a:rPr lang="de-DE" dirty="0"/>
              <a:t>Juni 2020 „</a:t>
            </a:r>
            <a:r>
              <a:rPr lang="de-DE" dirty="0" err="1"/>
              <a:t>natinale</a:t>
            </a:r>
            <a:r>
              <a:rPr lang="de-DE" dirty="0"/>
              <a:t> Wasserstoffstrategie“ – Bis 2023 Elektrolysekapazität von mind. 10 </a:t>
            </a:r>
            <a:r>
              <a:rPr lang="de-DE" dirty="0" err="1"/>
              <a:t>Gigwatt</a:t>
            </a:r>
            <a:r>
              <a:rPr lang="de-DE" dirty="0"/>
              <a:t>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8936682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800x750x10</a:t>
            </a:r>
          </a:p>
          <a:p>
            <a:r>
              <a:rPr lang="de-DE" dirty="0"/>
              <a:t>5er-Zellstapel: 100 Kg </a:t>
            </a:r>
            <a:r>
              <a:rPr lang="de-DE" dirty="0">
                <a:sym typeface="Wingdings" panose="05000000000000000000" pitchFamily="2" charset="2"/>
              </a:rPr>
              <a:t> bis 4 Tonnen. </a:t>
            </a:r>
            <a:endParaRPr lang="de-DE" dirty="0"/>
          </a:p>
          <a:p>
            <a:endParaRPr lang="de-DE" dirty="0"/>
          </a:p>
          <a:p>
            <a:r>
              <a:rPr lang="de-DE" dirty="0"/>
              <a:t>100-200 Zellen</a:t>
            </a:r>
          </a:p>
          <a:p>
            <a:r>
              <a:rPr lang="de-DE" dirty="0"/>
              <a:t>Kunststoffmembran mit Katalysatorschicht, an der der Wasser in Wasserstoff und Sauerstoff gespalten wird. 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59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79182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 dirty="0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dirty="0" err="1"/>
              <a:t>Agendapunkt</a:t>
            </a:r>
            <a:r>
              <a:rPr lang="de-DE" dirty="0"/>
              <a:t> eins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 dirty="0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GmbH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18" Type="http://schemas.microsoft.com/office/2007/relationships/hdphoto" Target="../media/hdphoto1.wdp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image" Target="../media/image5.png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pplication-database.nos.co/pages/622f337250af55042a7b63aa?" TargetMode="External"/><Relationship Id="rId5" Type="http://schemas.openxmlformats.org/officeDocument/2006/relationships/hyperlink" Target="https://application-database.nos.co/pages/62c6d34f296eb10429dc54ef" TargetMode="External"/><Relationship Id="rId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microsoft.com/office/2007/relationships/hdphoto" Target="../media/hdphoto4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q3C-DuxJfI?feature=oembed" TargetMode="External"/><Relationship Id="rId4" Type="http://schemas.openxmlformats.org/officeDocument/2006/relationships/image" Target="../media/image4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g"/><Relationship Id="rId4" Type="http://schemas.openxmlformats.org/officeDocument/2006/relationships/image" Target="../media/image4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Sa0iwlizcg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6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gif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65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7" Type="http://schemas.openxmlformats.org/officeDocument/2006/relationships/image" Target="../media/image37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69.gif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Relationship Id="rId9" Type="http://schemas.openxmlformats.org/officeDocument/2006/relationships/image" Target="../media/image33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-kfviulCwUo?feature=oembed" TargetMode="External"/><Relationship Id="rId1" Type="http://schemas.openxmlformats.org/officeDocument/2006/relationships/video" Target="https://www.youtube.com/embed/uW5x_bB9wMQ?feature=oembed" TargetMode="Externa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notesSlide" Target="../notesSlides/notesSlide2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78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8.png"/><Relationship Id="rId4" Type="http://schemas.openxmlformats.org/officeDocument/2006/relationships/image" Target="../media/image8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Yd8caS_GZg?feature=oembed" TargetMode="External"/><Relationship Id="rId5" Type="http://schemas.openxmlformats.org/officeDocument/2006/relationships/image" Target="../media/image90.png"/><Relationship Id="rId4" Type="http://schemas.openxmlformats.org/officeDocument/2006/relationships/image" Target="../media/image89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94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95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gif"/><Relationship Id="rId5" Type="http://schemas.openxmlformats.org/officeDocument/2006/relationships/image" Target="../media/image97.gif"/><Relationship Id="rId4" Type="http://schemas.openxmlformats.org/officeDocument/2006/relationships/image" Target="../media/image96.gif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9.png"/><Relationship Id="rId7" Type="http://schemas.openxmlformats.org/officeDocument/2006/relationships/image" Target="../media/image101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10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10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107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13" Type="http://schemas.openxmlformats.org/officeDocument/2006/relationships/image" Target="../media/image119.png"/><Relationship Id="rId18" Type="http://schemas.openxmlformats.org/officeDocument/2006/relationships/image" Target="../media/image124.png"/><Relationship Id="rId26" Type="http://schemas.openxmlformats.org/officeDocument/2006/relationships/image" Target="../media/image132.png"/><Relationship Id="rId3" Type="http://schemas.openxmlformats.org/officeDocument/2006/relationships/image" Target="../media/image109.png"/><Relationship Id="rId21" Type="http://schemas.openxmlformats.org/officeDocument/2006/relationships/image" Target="../media/image127.png"/><Relationship Id="rId7" Type="http://schemas.openxmlformats.org/officeDocument/2006/relationships/image" Target="../media/image113.png"/><Relationship Id="rId12" Type="http://schemas.openxmlformats.org/officeDocument/2006/relationships/image" Target="../media/image118.png"/><Relationship Id="rId17" Type="http://schemas.openxmlformats.org/officeDocument/2006/relationships/image" Target="../media/image123.jpeg"/><Relationship Id="rId25" Type="http://schemas.openxmlformats.org/officeDocument/2006/relationships/image" Target="../media/image131.png"/><Relationship Id="rId2" Type="http://schemas.openxmlformats.org/officeDocument/2006/relationships/notesSlide" Target="../notesSlides/notesSlide43.xml"/><Relationship Id="rId16" Type="http://schemas.openxmlformats.org/officeDocument/2006/relationships/image" Target="../media/image122.png"/><Relationship Id="rId20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.png"/><Relationship Id="rId11" Type="http://schemas.openxmlformats.org/officeDocument/2006/relationships/image" Target="../media/image117.png"/><Relationship Id="rId24" Type="http://schemas.openxmlformats.org/officeDocument/2006/relationships/image" Target="../media/image130.png"/><Relationship Id="rId5" Type="http://schemas.openxmlformats.org/officeDocument/2006/relationships/image" Target="../media/image111.jpeg"/><Relationship Id="rId15" Type="http://schemas.openxmlformats.org/officeDocument/2006/relationships/image" Target="../media/image121.png"/><Relationship Id="rId23" Type="http://schemas.openxmlformats.org/officeDocument/2006/relationships/image" Target="../media/image129.png"/><Relationship Id="rId10" Type="http://schemas.openxmlformats.org/officeDocument/2006/relationships/image" Target="../media/image116.png"/><Relationship Id="rId19" Type="http://schemas.openxmlformats.org/officeDocument/2006/relationships/image" Target="../media/image125.png"/><Relationship Id="rId4" Type="http://schemas.openxmlformats.org/officeDocument/2006/relationships/image" Target="../media/image110.png"/><Relationship Id="rId9" Type="http://schemas.openxmlformats.org/officeDocument/2006/relationships/image" Target="../media/image115.png"/><Relationship Id="rId14" Type="http://schemas.openxmlformats.org/officeDocument/2006/relationships/image" Target="../media/image120.png"/><Relationship Id="rId22" Type="http://schemas.openxmlformats.org/officeDocument/2006/relationships/image" Target="../media/image128.png"/><Relationship Id="rId27" Type="http://schemas.openxmlformats.org/officeDocument/2006/relationships/image" Target="../media/image13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5.png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4.png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g"/><Relationship Id="rId2" Type="http://schemas.openxmlformats.org/officeDocument/2006/relationships/image" Target="../media/image14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jpeg"/><Relationship Id="rId5" Type="http://schemas.openxmlformats.org/officeDocument/2006/relationships/image" Target="../media/image149.jpg"/><Relationship Id="rId4" Type="http://schemas.openxmlformats.org/officeDocument/2006/relationships/image" Target="../media/image148.jp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ringerprofessional.de/en/automobil---motoren/brennstoffzelle/leichte-beschichtete-bipolarplatten-fuer-brennstoffzellen/6587154" TargetMode="External"/><Relationship Id="rId2" Type="http://schemas.openxmlformats.org/officeDocument/2006/relationships/hyperlink" Target="https://www.electrive.net/wp-content/uploads/2019/09/flixbus-freudenberg-sealing-technologies-brennstoffzellensystem-fuel-cell-system-brennstoffzellen-bus-fuel-cell-bus-concept-2019-01-min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uelcellstore.com/image/data/Products/MEA/3,5,7-layer-meas.jpg" TargetMode="External"/><Relationship Id="rId4" Type="http://schemas.openxmlformats.org/officeDocument/2006/relationships/hyperlink" Target="https://www.schaeffler.com/remotemedien/media/_shared_media_rwd/06_press/press_kits_events/kolloquium_2022/digital_conference_book/commercial_vehicles/16_9-schaeffler-kolloquium-2022-commercial-vehicles_11_rwd_12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217E9BA-E662-7330-E8A8-C3AF306D7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4800" dirty="0"/>
              <a:t>Hausen on AIR</a:t>
            </a:r>
            <a:br>
              <a:rPr lang="de-DE" sz="4800" dirty="0"/>
            </a:br>
            <a:r>
              <a:rPr lang="de-DE" sz="4800" dirty="0"/>
              <a:t>FUEL CELL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47A32B3-753F-BB05-DF30-7B15D4293E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33B5037-E68B-AFC6-0977-8307C148B92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BDM E-MOBILITY</a:t>
            </a:r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12D15177-1F10-466F-A558-46A602E1E9B2}"/>
              </a:ext>
            </a:extLst>
          </p:cNvPr>
          <p:cNvGrpSpPr/>
          <p:nvPr/>
        </p:nvGrpSpPr>
        <p:grpSpPr>
          <a:xfrm>
            <a:off x="5780879" y="1937432"/>
            <a:ext cx="5586844" cy="4030885"/>
            <a:chOff x="471268" y="171714"/>
            <a:chExt cx="5586844" cy="4030885"/>
          </a:xfrm>
        </p:grpSpPr>
        <p:grpSp>
          <p:nvGrpSpPr>
            <p:cNvPr id="6" name="Gruppieren 5">
              <a:extLst>
                <a:ext uri="{FF2B5EF4-FFF2-40B4-BE49-F238E27FC236}">
                  <a16:creationId xmlns:a16="http://schemas.microsoft.com/office/drawing/2014/main" id="{B916FD1D-BC23-4CF1-9184-3EC8C9EE4D0F}"/>
                </a:ext>
              </a:extLst>
            </p:cNvPr>
            <p:cNvGrpSpPr/>
            <p:nvPr/>
          </p:nvGrpSpPr>
          <p:grpSpPr>
            <a:xfrm>
              <a:off x="471268" y="171714"/>
              <a:ext cx="5586844" cy="4030885"/>
              <a:chOff x="1461520" y="306234"/>
              <a:chExt cx="5586844" cy="4030885"/>
            </a:xfrm>
          </p:grpSpPr>
          <p:grpSp>
            <p:nvGrpSpPr>
              <p:cNvPr id="8" name="Gruppieren 7">
                <a:extLst>
                  <a:ext uri="{FF2B5EF4-FFF2-40B4-BE49-F238E27FC236}">
                    <a16:creationId xmlns:a16="http://schemas.microsoft.com/office/drawing/2014/main" id="{A5131895-357B-4C69-BCC9-ABD2EBE17460}"/>
                  </a:ext>
                </a:extLst>
              </p:cNvPr>
              <p:cNvGrpSpPr/>
              <p:nvPr/>
            </p:nvGrpSpPr>
            <p:grpSpPr>
              <a:xfrm>
                <a:off x="1461520" y="306234"/>
                <a:ext cx="5586844" cy="4030885"/>
                <a:chOff x="1461520" y="306234"/>
                <a:chExt cx="5586844" cy="4030885"/>
              </a:xfrm>
            </p:grpSpPr>
            <p:grpSp>
              <p:nvGrpSpPr>
                <p:cNvPr id="10" name="Gruppieren 9">
                  <a:extLst>
                    <a:ext uri="{FF2B5EF4-FFF2-40B4-BE49-F238E27FC236}">
                      <a16:creationId xmlns:a16="http://schemas.microsoft.com/office/drawing/2014/main" id="{B0B5BD33-8C8F-4E7D-B877-0697F5DB737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1461520" y="306234"/>
                  <a:ext cx="5586844" cy="4030885"/>
                  <a:chOff x="772843" y="288479"/>
                  <a:chExt cx="5586844" cy="4030885"/>
                </a:xfrm>
              </p:grpSpPr>
              <p:sp>
                <p:nvSpPr>
                  <p:cNvPr id="13" name="Sechseck 12">
                    <a:extLst>
                      <a:ext uri="{FF2B5EF4-FFF2-40B4-BE49-F238E27FC236}">
                        <a16:creationId xmlns:a16="http://schemas.microsoft.com/office/drawing/2014/main" id="{3C9ACA90-E35A-4C93-972B-A46031A34D05}"/>
                      </a:ext>
                    </a:extLst>
                  </p:cNvPr>
                  <p:cNvSpPr/>
                  <p:nvPr/>
                </p:nvSpPr>
                <p:spPr>
                  <a:xfrm>
                    <a:off x="5095349" y="1466109"/>
                    <a:ext cx="1264338" cy="1090080"/>
                  </a:xfrm>
                  <a:prstGeom prst="hexagon">
                    <a:avLst>
                      <a:gd name="adj" fmla="val 25000"/>
                      <a:gd name="vf" fmla="val 115470"/>
                    </a:avLst>
                  </a:prstGeom>
                  <a:solidFill>
                    <a:srgbClr val="003D6A"/>
                  </a:solidFill>
                  <a:ln>
                    <a:solidFill>
                      <a:srgbClr val="003D6A"/>
                    </a:solidFill>
                  </a:ln>
                </p:spPr>
                <p:style>
                  <a:lnRef idx="2">
                    <a:schemeClr val="accent1">
                      <a:hueOff val="0"/>
                      <a:satOff val="0"/>
                      <a:lumOff val="0"/>
                      <a:alphaOff val="0"/>
                    </a:schemeClr>
                  </a:lnRef>
                  <a:fillRef idx="1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9000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dk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grpSp>
                <p:nvGrpSpPr>
                  <p:cNvPr id="14" name="Gruppieren 13">
                    <a:extLst>
                      <a:ext uri="{FF2B5EF4-FFF2-40B4-BE49-F238E27FC236}">
                        <a16:creationId xmlns:a16="http://schemas.microsoft.com/office/drawing/2014/main" id="{3C2F5310-35D8-442E-A89D-9251C6704EE9}"/>
                      </a:ext>
                    </a:extLst>
                  </p:cNvPr>
                  <p:cNvGrpSpPr/>
                  <p:nvPr/>
                </p:nvGrpSpPr>
                <p:grpSpPr>
                  <a:xfrm>
                    <a:off x="772843" y="288479"/>
                    <a:ext cx="5584652" cy="4030885"/>
                    <a:chOff x="772843" y="288479"/>
                    <a:chExt cx="5584652" cy="4030885"/>
                  </a:xfrm>
                </p:grpSpPr>
                <p:grpSp>
                  <p:nvGrpSpPr>
                    <p:cNvPr id="15" name="Gruppieren 14">
                      <a:extLst>
                        <a:ext uri="{FF2B5EF4-FFF2-40B4-BE49-F238E27FC236}">
                          <a16:creationId xmlns:a16="http://schemas.microsoft.com/office/drawing/2014/main" id="{2CA5107E-E40B-4350-91C7-57DDCBA235E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43" y="288479"/>
                      <a:ext cx="5584652" cy="4030885"/>
                      <a:chOff x="772843" y="288479"/>
                      <a:chExt cx="5584652" cy="4030885"/>
                    </a:xfrm>
                  </p:grpSpPr>
                  <p:grpSp>
                    <p:nvGrpSpPr>
                      <p:cNvPr id="17" name="Gruppieren 16">
                        <a:extLst>
                          <a:ext uri="{FF2B5EF4-FFF2-40B4-BE49-F238E27FC236}">
                            <a16:creationId xmlns:a16="http://schemas.microsoft.com/office/drawing/2014/main" id="{C0961DA1-C7ED-4A42-A60B-AC59A76CB5A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43" y="288479"/>
                        <a:ext cx="5584652" cy="4030885"/>
                        <a:chOff x="772843" y="288479"/>
                        <a:chExt cx="5584652" cy="4030885"/>
                      </a:xfrm>
                    </p:grpSpPr>
                    <p:grpSp>
                      <p:nvGrpSpPr>
                        <p:cNvPr id="19" name="Gruppieren 18">
                          <a:extLst>
                            <a:ext uri="{FF2B5EF4-FFF2-40B4-BE49-F238E27FC236}">
                              <a16:creationId xmlns:a16="http://schemas.microsoft.com/office/drawing/2014/main" id="{1C3579FC-2990-4E88-8C03-787549BDFD1C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772843" y="288479"/>
                          <a:ext cx="5584652" cy="4030885"/>
                          <a:chOff x="772843" y="288479"/>
                          <a:chExt cx="5584652" cy="4030885"/>
                        </a:xfrm>
                      </p:grpSpPr>
                      <p:sp>
                        <p:nvSpPr>
                          <p:cNvPr id="22" name="Sechseck 21">
                            <a:extLst>
                              <a:ext uri="{FF2B5EF4-FFF2-40B4-BE49-F238E27FC236}">
                                <a16:creationId xmlns:a16="http://schemas.microsoft.com/office/drawing/2014/main" id="{58F6C990-E363-40E3-BA53-ED29DE5E3858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2918167" y="288479"/>
                            <a:ext cx="1264338" cy="1090080"/>
                          </a:xfrm>
                          <a:prstGeom prst="hexagon">
                            <a:avLst>
                              <a:gd name="adj" fmla="val 25000"/>
                              <a:gd name="vf" fmla="val 115470"/>
                            </a:avLst>
                          </a:prstGeom>
                          <a:solidFill>
                            <a:srgbClr val="003D6A"/>
                          </a:solidFill>
                          <a:ln>
                            <a:solidFill>
                              <a:srgbClr val="003D6A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hueOff val="0"/>
                              <a:satOff val="0"/>
                              <a:lumOff val="0"/>
                              <a:alphaOff val="0"/>
                            </a:schemeClr>
                          </a:lnRef>
                          <a:fillRef idx="1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fillRef>
                          <a:effectRef idx="0">
                            <a:schemeClr val="lt1">
                              <a:alpha val="90000"/>
                              <a:hueOff val="0"/>
                              <a:satOff val="0"/>
                              <a:lumOff val="0"/>
                              <a:alphaOff val="0"/>
                            </a:schemeClr>
                          </a:effectRef>
                          <a:fontRef idx="minor">
                            <a:schemeClr val="dk1">
                              <a:hueOff val="0"/>
                              <a:satOff val="0"/>
                              <a:lumOff val="0"/>
                              <a:alphaOff val="0"/>
                            </a:schemeClr>
                          </a:fontRef>
                        </p:style>
                      </p:sp>
                      <p:grpSp>
                        <p:nvGrpSpPr>
                          <p:cNvPr id="23" name="Gruppieren 22">
                            <a:extLst>
                              <a:ext uri="{FF2B5EF4-FFF2-40B4-BE49-F238E27FC236}">
                                <a16:creationId xmlns:a16="http://schemas.microsoft.com/office/drawing/2014/main" id="{72DF3EC8-A426-477F-80D6-40C0334E50C0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772843" y="295526"/>
                            <a:ext cx="5584652" cy="4023838"/>
                            <a:chOff x="1901371" y="216755"/>
                            <a:chExt cx="5584652" cy="4023838"/>
                          </a:xfrm>
                        </p:grpSpPr>
                        <p:grpSp>
                          <p:nvGrpSpPr>
                            <p:cNvPr id="24" name="Gruppieren 23">
                              <a:extLst>
                                <a:ext uri="{FF2B5EF4-FFF2-40B4-BE49-F238E27FC236}">
                                  <a16:creationId xmlns:a16="http://schemas.microsoft.com/office/drawing/2014/main" id="{AC1ACF71-0663-47B4-8119-00456F136662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1901371" y="216755"/>
                              <a:ext cx="5584652" cy="4023838"/>
                              <a:chOff x="1818541" y="-732"/>
                              <a:chExt cx="5584652" cy="4023838"/>
                            </a:xfrm>
                          </p:grpSpPr>
                          <p:sp>
                            <p:nvSpPr>
                              <p:cNvPr id="30" name="Sechseck 29">
                                <a:extLst>
                                  <a:ext uri="{FF2B5EF4-FFF2-40B4-BE49-F238E27FC236}">
                                    <a16:creationId xmlns:a16="http://schemas.microsoft.com/office/drawing/2014/main" id="{6C2AF678-1A8C-4556-91AE-941ACCF9327A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5036817" y="2929900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3D6A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grpSp>
                            <p:nvGrpSpPr>
                              <p:cNvPr id="31" name="Gruppieren 30">
                                <a:extLst>
                                  <a:ext uri="{FF2B5EF4-FFF2-40B4-BE49-F238E27FC236}">
                                    <a16:creationId xmlns:a16="http://schemas.microsoft.com/office/drawing/2014/main" id="{2AC22534-6583-4E5F-BAD0-6C4EC141912F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1818541" y="-732"/>
                                <a:ext cx="5584652" cy="4023838"/>
                                <a:chOff x="2015840" y="356958"/>
                                <a:chExt cx="5584652" cy="4023838"/>
                              </a:xfrm>
                            </p:grpSpPr>
                            <p:grpSp>
                              <p:nvGrpSpPr>
                                <p:cNvPr id="32" name="Gruppieren 31">
                                  <a:extLst>
                                    <a:ext uri="{FF2B5EF4-FFF2-40B4-BE49-F238E27FC236}">
                                      <a16:creationId xmlns:a16="http://schemas.microsoft.com/office/drawing/2014/main" id="{E465896F-182B-4F1E-9383-B9920AB7F219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2015840" y="391111"/>
                                  <a:ext cx="5571699" cy="3439657"/>
                                  <a:chOff x="1384316" y="697179"/>
                                  <a:chExt cx="5571699" cy="3439657"/>
                                </a:xfrm>
                              </p:grpSpPr>
                              <p:sp>
                                <p:nvSpPr>
                                  <p:cNvPr id="36" name="Sechseck 35">
                                    <a:extLst>
                                      <a:ext uri="{FF2B5EF4-FFF2-40B4-BE49-F238E27FC236}">
                                        <a16:creationId xmlns:a16="http://schemas.microsoft.com/office/drawing/2014/main" id="{451D9DDC-A842-410E-9BF9-09ED08DA9916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4316" y="1847204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sp>
                                <p:nvSpPr>
                                  <p:cNvPr id="37" name="Sechseck 36">
                                    <a:extLst>
                                      <a:ext uri="{FF2B5EF4-FFF2-40B4-BE49-F238E27FC236}">
                                        <a16:creationId xmlns:a16="http://schemas.microsoft.com/office/drawing/2014/main" id="{F70835A3-1F25-4A16-944E-ADFE10DB89F7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1389376" y="3041540"/>
                                    <a:ext cx="1264338" cy="1090080"/>
                                  </a:xfrm>
                                  <a:prstGeom prst="hexagon">
                                    <a:avLst>
                                      <a:gd name="adj" fmla="val 25000"/>
                                      <a:gd name="vf" fmla="val 115470"/>
                                    </a:avLst>
                                  </a:prstGeom>
                                  <a:solidFill>
                                    <a:srgbClr val="003D6A"/>
                                  </a:solidFill>
                                  <a:ln>
                                    <a:solidFill>
                                      <a:srgbClr val="003D6A"/>
                                    </a:solidFill>
                                  </a:ln>
                                </p:spPr>
                                <p:style>
                                  <a:lnRef idx="2">
                                    <a:schemeClr val="accent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lnRef>
                                  <a:fillRef idx="1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illRef>
                                  <a:effectRef idx="0">
                                    <a:schemeClr val="lt1">
                                      <a:alpha val="90000"/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effectRef>
                                  <a:fontRef idx="minor">
                                    <a:schemeClr val="dk1">
                                      <a:hueOff val="0"/>
                                      <a:satOff val="0"/>
                                      <a:lumOff val="0"/>
                                      <a:alphaOff val="0"/>
                                    </a:schemeClr>
                                  </a:fontRef>
                                </p:style>
                              </p:sp>
                              <p:grpSp>
                                <p:nvGrpSpPr>
                                  <p:cNvPr id="38" name="Gruppieren 37">
                                    <a:extLst>
                                      <a:ext uri="{FF2B5EF4-FFF2-40B4-BE49-F238E27FC236}">
                                        <a16:creationId xmlns:a16="http://schemas.microsoft.com/office/drawing/2014/main" id="{D9E50757-A4D7-488C-8636-F3E4048F9EDD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1499176" y="697179"/>
                                    <a:ext cx="5456839" cy="3439657"/>
                                    <a:chOff x="1499176" y="697179"/>
                                    <a:chExt cx="5456839" cy="3439657"/>
                                  </a:xfrm>
                                </p:grpSpPr>
                                <p:grpSp>
                                  <p:nvGrpSpPr>
                                    <p:cNvPr id="40" name="Gruppieren 39">
                                      <a:extLst>
                                        <a:ext uri="{FF2B5EF4-FFF2-40B4-BE49-F238E27FC236}">
                                          <a16:creationId xmlns:a16="http://schemas.microsoft.com/office/drawing/2014/main" id="{C3A80E18-9148-4F59-8025-925C1FAA8247}"/>
                                        </a:ext>
                                      </a:extLst>
                                    </p:cNvPr>
                                    <p:cNvGrpSpPr/>
                                    <p:nvPr/>
                                  </p:nvGrpSpPr>
                                  <p:grpSpPr>
                                    <a:xfrm>
                                      <a:off x="2456590" y="697179"/>
                                      <a:ext cx="4499425" cy="3411113"/>
                                      <a:chOff x="2322287" y="366325"/>
                                      <a:chExt cx="4499425" cy="3411113"/>
                                    </a:xfrm>
                                  </p:grpSpPr>
                                  <p:sp>
                                    <p:nvSpPr>
                                      <p:cNvPr id="44" name="Textfeld 43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01DC89BF-DB8E-427D-B8C8-C091F4617C1B}"/>
                                          </a:ext>
                                        </a:extLst>
                                      </p:cNvPr>
                                      <p:cNvSpPr txBox="1"/>
                                      <p:nvPr/>
                                    </p:nvSpPr>
                                    <p:spPr>
                                      <a:xfrm>
                                        <a:off x="3598546" y="3494698"/>
                                        <a:ext cx="869743" cy="246221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</p:spPr>
                                    <p:txBody>
                                      <a:bodyPr wrap="square" rtlCol="0">
                                        <a:spAutoFit/>
                                      </a:bodyPr>
                                      <a:lstStyle/>
                                      <a:p>
                                        <a:pPr algn="ctr"/>
                                        <a:r>
                                          <a:rPr lang="de-DE" sz="1000" dirty="0">
                                            <a:solidFill>
                                              <a:schemeClr val="bg1"/>
                                            </a:solidFill>
                                            <a:latin typeface="+mj-lt"/>
                                            <a:ea typeface="+mj-ea"/>
                                            <a:cs typeface="+mj-cs"/>
                                          </a:rPr>
                                          <a:t>OEE</a:t>
                                        </a:r>
                                      </a:p>
                                    </p:txBody>
                                  </p:sp>
                                  <p:grpSp>
                                    <p:nvGrpSpPr>
                                      <p:cNvPr id="45" name="Gruppieren 44">
                                        <a:extLst>
                                          <a:ext uri="{FF2B5EF4-FFF2-40B4-BE49-F238E27FC236}">
                                            <a16:creationId xmlns:a16="http://schemas.microsoft.com/office/drawing/2014/main" id="{35D94026-7B38-496C-96B4-A9CB27CE1001}"/>
                                          </a:ext>
                                        </a:extLst>
                                      </p:cNvPr>
                                      <p:cNvGrpSpPr/>
                                      <p:nvPr/>
                                    </p:nvGrpSpPr>
                                    <p:grpSpPr>
                                      <a:xfrm>
                                        <a:off x="2322287" y="366325"/>
                                        <a:ext cx="4499425" cy="3411113"/>
                                        <a:chOff x="2322287" y="362631"/>
                                        <a:chExt cx="4499425" cy="3411113"/>
                                      </a:xfrm>
                                    </p:grpSpPr>
                                    <p:grpSp>
                                      <p:nvGrpSpPr>
                                        <p:cNvPr id="46" name="Gruppieren 4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58D894EF-D2D9-481B-8237-748239409DB8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2322287" y="893744"/>
                                          <a:ext cx="4499425" cy="2880000"/>
                                          <a:chOff x="1420405" y="1041271"/>
                                          <a:chExt cx="5249495" cy="3360106"/>
                                        </a:xfrm>
                                      </p:grpSpPr>
                                      <p:sp>
                                        <p:nvSpPr>
                                          <p:cNvPr id="66" name="Sechseck 65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4FB8F9A4-DFA1-4B43-9E61-E2CFA587F9C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1041271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67" name="Freihandform: Form 6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32EB123-D967-4DB1-83F7-439145F732E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312957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DEE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8" name="Sechseck 6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1DE99BF-71B1-45F7-933C-200DA8F7A8C6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420405" y="244646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69" name="Freihandform: Form 6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DFF6F321-CC05-42EC-8560-671353B6A79E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3938063" y="2431347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noFill/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70" name="Sechseck 6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828CF887-4C85-4F96-97A6-AFCBCC0D3300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5194792" y="3129577"/>
                                            <a:ext cx="1475108" cy="1271800"/>
                                          </a:xfrm>
                                          <a:prstGeom prst="hexagon">
                                            <a:avLst>
                                              <a:gd name="adj" fmla="val 25000"/>
                                              <a:gd name="vf" fmla="val 115470"/>
                                            </a:avLst>
                                          </a:prstGeom>
                                          <a:solidFill>
                                            <a:srgbClr val="003D6A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lt1">
                                              <a:alpha val="90000"/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dk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ontRef>
                                        </p:style>
                                      </p:sp>
                                      <p:sp>
                                        <p:nvSpPr>
                                          <p:cNvPr id="71" name="Freihandform: Form 7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CBD14F13-2EC6-4078-A8ED-675831BDF80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2681334" y="1736141"/>
                                            <a:ext cx="1475108" cy="1271800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0 w 1475108"/>
                                              <a:gd name="connsiteY0" fmla="*/ 635900 h 1271800"/>
                                              <a:gd name="connsiteX1" fmla="*/ 317950 w 1475108"/>
                                              <a:gd name="connsiteY1" fmla="*/ 0 h 1271800"/>
                                              <a:gd name="connsiteX2" fmla="*/ 1157158 w 1475108"/>
                                              <a:gd name="connsiteY2" fmla="*/ 0 h 1271800"/>
                                              <a:gd name="connsiteX3" fmla="*/ 1475108 w 1475108"/>
                                              <a:gd name="connsiteY3" fmla="*/ 635900 h 1271800"/>
                                              <a:gd name="connsiteX4" fmla="*/ 1157158 w 1475108"/>
                                              <a:gd name="connsiteY4" fmla="*/ 1271800 h 1271800"/>
                                              <a:gd name="connsiteX5" fmla="*/ 317950 w 1475108"/>
                                              <a:gd name="connsiteY5" fmla="*/ 1271800 h 1271800"/>
                                              <a:gd name="connsiteX6" fmla="*/ 0 w 1475108"/>
                                              <a:gd name="connsiteY6" fmla="*/ 635900 h 1271800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1475108" h="1271800">
                                                <a:moveTo>
                                                  <a:pt x="0" y="635900"/>
                                                </a:moveTo>
                                                <a:lnTo>
                                                  <a:pt x="317950" y="0"/>
                                                </a:lnTo>
                                                <a:lnTo>
                                                  <a:pt x="1157158" y="0"/>
                                                </a:lnTo>
                                                <a:lnTo>
                                                  <a:pt x="1475108" y="635900"/>
                                                </a:lnTo>
                                                <a:lnTo>
                                                  <a:pt x="1157158" y="1271800"/>
                                                </a:lnTo>
                                                <a:lnTo>
                                                  <a:pt x="317950" y="1271800"/>
                                                </a:lnTo>
                                                <a:lnTo>
                                                  <a:pt x="0" y="635900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chemeClr val="bg1"/>
                                          </a:solidFill>
                                          <a:ln>
                                            <a:solidFill>
                                              <a:srgbClr val="003D6A"/>
                                            </a:solidFill>
                                          </a:ln>
                                        </p:spPr>
                                        <p:style>
                                          <a:lnRef idx="2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lnRef>
                                          <a:fillRef idx="1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fillRef>
                                          <a:effectRef idx="0">
                                            <a:schemeClr val="accent1">
                                              <a:hueOff val="0"/>
                                              <a:satOff val="0"/>
                                              <a:lumOff val="0"/>
                                              <a:alphaOff val="0"/>
                                            </a:schemeClr>
                                          </a:effectRef>
                                          <a:fontRef idx="minor">
                                            <a:schemeClr val="lt1"/>
                                          </a:fontRef>
                                        </p:style>
                                        <p:txBody>
                                          <a:bodyPr spcFirstLastPara="0" vert="horz" wrap="square" lIns="228909" tIns="244349" rIns="228909" bIns="244349" numCol="1" spcCol="1270" anchor="ctr" anchorCtr="0">
                                            <a:noAutofit/>
                                          </a:bodyPr>
                                          <a:lstStyle/>
                                          <a:p>
                                            <a:pPr marL="0" lvl="0" indent="0" algn="ctr" defTabSz="1644650">
                                              <a:lnSpc>
                                                <a:spcPct val="90000"/>
                                              </a:lnSpc>
                                              <a:spcBef>
                                                <a:spcPct val="0"/>
                                              </a:spcBef>
                                              <a:spcAft>
                                                <a:spcPct val="35000"/>
                                              </a:spcAft>
                                              <a:buNone/>
                                            </a:pPr>
                                            <a:endParaRPr lang="de-DE" sz="1000" kern="12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47" name="Grafik 38" descr="Ladender Akku mit einfarbiger Füllung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C58CBD56-02DC-4A6C-BDA9-38910D5F24F8}"/>
                                            </a:ext>
                                          </a:extLst>
                                        </p:cNvPr>
                                        <p:cNvGrpSpPr/>
                                        <p:nvPr/>
                                      </p:nvGrpSpPr>
                                      <p:grpSpPr>
                                        <a:xfrm>
                                          <a:off x="2560480" y="2195116"/>
                                          <a:ext cx="812150" cy="688680"/>
                                          <a:chOff x="1338181" y="2173788"/>
                                          <a:chExt cx="1221926" cy="1221925"/>
                                        </a:xfrm>
                                      </p:grpSpPr>
                                      <p:sp>
                                        <p:nvSpPr>
                                          <p:cNvPr id="63" name="Freihandform: Form 62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A892247-2CD7-49EE-85D6-AD6A94434323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389094" y="2466540"/>
                                            <a:ext cx="470950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470950"/>
                                              <a:gd name="connsiteY0" fmla="*/ 534592 h 610962"/>
                                              <a:gd name="connsiteX1" fmla="*/ 76370 w 470950"/>
                                              <a:gd name="connsiteY1" fmla="*/ 534592 h 610962"/>
                                              <a:gd name="connsiteX2" fmla="*/ 76370 w 470950"/>
                                              <a:gd name="connsiteY2" fmla="*/ 76370 h 610962"/>
                                              <a:gd name="connsiteX3" fmla="*/ 424874 w 470950"/>
                                              <a:gd name="connsiteY3" fmla="*/ 76370 h 610962"/>
                                              <a:gd name="connsiteX4" fmla="*/ 455931 w 470950"/>
                                              <a:gd name="connsiteY4" fmla="*/ 0 h 610962"/>
                                              <a:gd name="connsiteX5" fmla="*/ 50914 w 470950"/>
                                              <a:gd name="connsiteY5" fmla="*/ 0 h 610962"/>
                                              <a:gd name="connsiteX6" fmla="*/ 0 w 470950"/>
                                              <a:gd name="connsiteY6" fmla="*/ 50914 h 610962"/>
                                              <a:gd name="connsiteX7" fmla="*/ 0 w 470950"/>
                                              <a:gd name="connsiteY7" fmla="*/ 560049 h 610962"/>
                                              <a:gd name="connsiteX8" fmla="*/ 50914 w 470950"/>
                                              <a:gd name="connsiteY8" fmla="*/ 610963 h 610962"/>
                                              <a:gd name="connsiteX9" fmla="*/ 470951 w 470950"/>
                                              <a:gd name="connsiteY9" fmla="*/ 610963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470950" h="610962">
                                                <a:moveTo>
                                                  <a:pt x="470951" y="534592"/>
                                                </a:moveTo>
                                                <a:lnTo>
                                                  <a:pt x="76370" y="534592"/>
                                                </a:lnTo>
                                                <a:lnTo>
                                                  <a:pt x="76370" y="76370"/>
                                                </a:lnTo>
                                                <a:lnTo>
                                                  <a:pt x="424874" y="76370"/>
                                                </a:lnTo>
                                                <a:lnTo>
                                                  <a:pt x="455931" y="0"/>
                                                </a:lnTo>
                                                <a:lnTo>
                                                  <a:pt x="50914" y="0"/>
                                                </a:lnTo>
                                                <a:cubicBezTo>
                                                  <a:pt x="22795" y="0"/>
                                                  <a:pt x="0" y="22795"/>
                                                  <a:pt x="0" y="50914"/>
                                                </a:cubicBezTo>
                                                <a:lnTo>
                                                  <a:pt x="0" y="560049"/>
                                                </a:lnTo>
                                                <a:cubicBezTo>
                                                  <a:pt x="0" y="588167"/>
                                                  <a:pt x="22795" y="610963"/>
                                                  <a:pt x="50914" y="610963"/>
                                                </a:cubicBezTo>
                                                <a:lnTo>
                                                  <a:pt x="470951" y="610963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4" name="Freihandform: Form 63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3BE23345-FD84-4744-B49F-69F9759B16A2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987329" y="2466540"/>
                                            <a:ext cx="521864" cy="610962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470951 w 521864"/>
                                              <a:gd name="connsiteY0" fmla="*/ 190926 h 610962"/>
                                              <a:gd name="connsiteX1" fmla="*/ 420037 w 521864"/>
                                              <a:gd name="connsiteY1" fmla="*/ 190926 h 610962"/>
                                              <a:gd name="connsiteX2" fmla="*/ 420037 w 521864"/>
                                              <a:gd name="connsiteY2" fmla="*/ 50914 h 610962"/>
                                              <a:gd name="connsiteX3" fmla="*/ 369123 w 521864"/>
                                              <a:gd name="connsiteY3" fmla="*/ 0 h 610962"/>
                                              <a:gd name="connsiteX4" fmla="*/ 0 w 521864"/>
                                              <a:gd name="connsiteY4" fmla="*/ 0 h 610962"/>
                                              <a:gd name="connsiteX5" fmla="*/ 0 w 521864"/>
                                              <a:gd name="connsiteY5" fmla="*/ 76370 h 610962"/>
                                              <a:gd name="connsiteX6" fmla="*/ 343667 w 521864"/>
                                              <a:gd name="connsiteY6" fmla="*/ 76370 h 610962"/>
                                              <a:gd name="connsiteX7" fmla="*/ 343667 w 521864"/>
                                              <a:gd name="connsiteY7" fmla="*/ 534592 h 610962"/>
                                              <a:gd name="connsiteX8" fmla="*/ 63642 w 521864"/>
                                              <a:gd name="connsiteY8" fmla="*/ 534592 h 610962"/>
                                              <a:gd name="connsiteX9" fmla="*/ 29912 w 521864"/>
                                              <a:gd name="connsiteY9" fmla="*/ 610963 h 610962"/>
                                              <a:gd name="connsiteX10" fmla="*/ 369123 w 521864"/>
                                              <a:gd name="connsiteY10" fmla="*/ 610963 h 610962"/>
                                              <a:gd name="connsiteX11" fmla="*/ 420037 w 521864"/>
                                              <a:gd name="connsiteY11" fmla="*/ 560049 h 610962"/>
                                              <a:gd name="connsiteX12" fmla="*/ 420037 w 521864"/>
                                              <a:gd name="connsiteY12" fmla="*/ 420037 h 610962"/>
                                              <a:gd name="connsiteX13" fmla="*/ 470951 w 521864"/>
                                              <a:gd name="connsiteY13" fmla="*/ 420037 h 610962"/>
                                              <a:gd name="connsiteX14" fmla="*/ 521864 w 521864"/>
                                              <a:gd name="connsiteY14" fmla="*/ 369123 h 610962"/>
                                              <a:gd name="connsiteX15" fmla="*/ 521864 w 521864"/>
                                              <a:gd name="connsiteY15" fmla="*/ 241839 h 610962"/>
                                              <a:gd name="connsiteX16" fmla="*/ 470951 w 521864"/>
                                              <a:gd name="connsiteY16" fmla="*/ 190926 h 610962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  <a:cxn ang="0">
                                                <a:pos x="connsiteX7" y="connsiteY7"/>
                                              </a:cxn>
                                              <a:cxn ang="0">
                                                <a:pos x="connsiteX8" y="connsiteY8"/>
                                              </a:cxn>
                                              <a:cxn ang="0">
                                                <a:pos x="connsiteX9" y="connsiteY9"/>
                                              </a:cxn>
                                              <a:cxn ang="0">
                                                <a:pos x="connsiteX10" y="connsiteY10"/>
                                              </a:cxn>
                                              <a:cxn ang="0">
                                                <a:pos x="connsiteX11" y="connsiteY11"/>
                                              </a:cxn>
                                              <a:cxn ang="0">
                                                <a:pos x="connsiteX12" y="connsiteY12"/>
                                              </a:cxn>
                                              <a:cxn ang="0">
                                                <a:pos x="connsiteX13" y="connsiteY13"/>
                                              </a:cxn>
                                              <a:cxn ang="0">
                                                <a:pos x="connsiteX14" y="connsiteY14"/>
                                              </a:cxn>
                                              <a:cxn ang="0">
                                                <a:pos x="connsiteX15" y="connsiteY15"/>
                                              </a:cxn>
                                              <a:cxn ang="0">
                                                <a:pos x="connsiteX16" y="connsiteY1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521864" h="610962">
                                                <a:moveTo>
                                                  <a:pt x="470951" y="190926"/>
                                                </a:moveTo>
                                                <a:lnTo>
                                                  <a:pt x="420037" y="190926"/>
                                                </a:lnTo>
                                                <a:lnTo>
                                                  <a:pt x="420037" y="50914"/>
                                                </a:lnTo>
                                                <a:cubicBezTo>
                                                  <a:pt x="420037" y="22795"/>
                                                  <a:pt x="397242" y="0"/>
                                                  <a:pt x="369123" y="0"/>
                                                </a:cubicBezTo>
                                                <a:lnTo>
                                                  <a:pt x="0" y="0"/>
                                                </a:lnTo>
                                                <a:lnTo>
                                                  <a:pt x="0" y="76370"/>
                                                </a:lnTo>
                                                <a:lnTo>
                                                  <a:pt x="343667" y="76370"/>
                                                </a:lnTo>
                                                <a:lnTo>
                                                  <a:pt x="343667" y="534592"/>
                                                </a:lnTo>
                                                <a:lnTo>
                                                  <a:pt x="63642" y="534592"/>
                                                </a:lnTo>
                                                <a:lnTo>
                                                  <a:pt x="29912" y="610963"/>
                                                </a:lnTo>
                                                <a:lnTo>
                                                  <a:pt x="369123" y="610963"/>
                                                </a:lnTo>
                                                <a:cubicBezTo>
                                                  <a:pt x="397242" y="610963"/>
                                                  <a:pt x="420037" y="588167"/>
                                                  <a:pt x="420037" y="560049"/>
                                                </a:cubicBezTo>
                                                <a:lnTo>
                                                  <a:pt x="420037" y="420037"/>
                                                </a:lnTo>
                                                <a:lnTo>
                                                  <a:pt x="470951" y="420037"/>
                                                </a:lnTo>
                                                <a:cubicBezTo>
                                                  <a:pt x="499069" y="420037"/>
                                                  <a:pt x="521864" y="397241"/>
                                                  <a:pt x="521864" y="369123"/>
                                                </a:cubicBezTo>
                                                <a:lnTo>
                                                  <a:pt x="521864" y="241839"/>
                                                </a:lnTo>
                                                <a:cubicBezTo>
                                                  <a:pt x="521864" y="213721"/>
                                                  <a:pt x="499069" y="190926"/>
                                                  <a:pt x="470951" y="190926"/>
                                                </a:cubicBez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 dirty="0"/>
                                          </a:p>
                                        </p:txBody>
                                      </p:sp>
                                      <p:sp>
                                        <p:nvSpPr>
                                          <p:cNvPr id="65" name="Freihandform: Form 64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7E754981-4E9A-4DAA-A359-799E8864417A}"/>
                                              </a:ext>
                                            </a:extLst>
                                          </p:cNvPr>
                                          <p:cNvSpPr/>
                                          <p:nvPr/>
                                        </p:nvSpPr>
                                        <p:spPr>
                                          <a:xfrm>
                                            <a:off x="1728815" y="2377442"/>
                                            <a:ext cx="373069" cy="814616"/>
                                          </a:xfrm>
                                          <a:custGeom>
                                            <a:avLst/>
                                            <a:gdLst>
                                              <a:gd name="connsiteX0" fmla="*/ 207600 w 373069"/>
                                              <a:gd name="connsiteY0" fmla="*/ 381852 h 814616"/>
                                              <a:gd name="connsiteX1" fmla="*/ 207600 w 373069"/>
                                              <a:gd name="connsiteY1" fmla="*/ 0 h 814616"/>
                                              <a:gd name="connsiteX2" fmla="*/ 0 w 373069"/>
                                              <a:gd name="connsiteY2" fmla="*/ 508754 h 814616"/>
                                              <a:gd name="connsiteX3" fmla="*/ 182143 w 373069"/>
                                              <a:gd name="connsiteY3" fmla="*/ 509135 h 814616"/>
                                              <a:gd name="connsiteX4" fmla="*/ 182143 w 373069"/>
                                              <a:gd name="connsiteY4" fmla="*/ 814617 h 814616"/>
                                              <a:gd name="connsiteX5" fmla="*/ 373069 w 373069"/>
                                              <a:gd name="connsiteY5" fmla="*/ 381852 h 814616"/>
                                              <a:gd name="connsiteX6" fmla="*/ 207600 w 373069"/>
                                              <a:gd name="connsiteY6" fmla="*/ 381852 h 814616"/>
                                            </a:gdLst>
                                            <a:ahLst/>
                                            <a:cxnLst>
                                              <a:cxn ang="0">
                                                <a:pos x="connsiteX0" y="connsiteY0"/>
                                              </a:cxn>
                                              <a:cxn ang="0">
                                                <a:pos x="connsiteX1" y="connsiteY1"/>
                                              </a:cxn>
                                              <a:cxn ang="0">
                                                <a:pos x="connsiteX2" y="connsiteY2"/>
                                              </a:cxn>
                                              <a:cxn ang="0">
                                                <a:pos x="connsiteX3" y="connsiteY3"/>
                                              </a:cxn>
                                              <a:cxn ang="0">
                                                <a:pos x="connsiteX4" y="connsiteY4"/>
                                              </a:cxn>
                                              <a:cxn ang="0">
                                                <a:pos x="connsiteX5" y="connsiteY5"/>
                                              </a:cxn>
                                              <a:cxn ang="0">
                                                <a:pos x="connsiteX6" y="connsiteY6"/>
                                              </a:cxn>
                                            </a:cxnLst>
                                            <a:rect l="l" t="t" r="r" b="b"/>
                                            <a:pathLst>
                                              <a:path w="373069" h="814616">
                                                <a:moveTo>
                                                  <a:pt x="207600" y="381852"/>
                                                </a:moveTo>
                                                <a:lnTo>
                                                  <a:pt x="207600" y="0"/>
                                                </a:lnTo>
                                                <a:lnTo>
                                                  <a:pt x="0" y="508754"/>
                                                </a:lnTo>
                                                <a:lnTo>
                                                  <a:pt x="182143" y="509135"/>
                                                </a:lnTo>
                                                <a:lnTo>
                                                  <a:pt x="182143" y="814617"/>
                                                </a:lnTo>
                                                <a:lnTo>
                                                  <a:pt x="373069" y="381852"/>
                                                </a:lnTo>
                                                <a:lnTo>
                                                  <a:pt x="207600" y="381852"/>
                                                </a:lnTo>
                                                <a:close/>
                                              </a:path>
                                            </a:pathLst>
                                          </a:custGeom>
                                          <a:solidFill>
                                            <a:srgbClr val="00ABEB"/>
                                          </a:solidFill>
                                          <a:ln w="12700" cap="flat">
                                            <a:noFill/>
                                            <a:prstDash val="solid"/>
                                            <a:miter/>
                                          </a:ln>
                                        </p:spPr>
                                        <p:txBody>
                                          <a:bodyPr rtlCol="0" anchor="ctr"/>
                                          <a:lstStyle/>
                                          <a:p>
                                            <a:endParaRPr lang="de-DE" sz="1000" dirty="0"/>
                                          </a:p>
                                        </p:txBody>
                                      </p:sp>
                                    </p:grpSp>
                                    <p:grpSp>
                                      <p:nvGrpSpPr>
                                        <p:cNvPr id="48" name="Gruppieren 47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12B24F36-0A9B-4725-8850-396711913F9F}"/>
                                            </a:ext>
                                          </a:extLst>
                                        </p:cNvPr>
                                        <p:cNvGrpSpPr>
                                          <a:grpSpLocks noChangeAspect="1"/>
                                        </p:cNvGrpSpPr>
                                        <p:nvPr/>
                                      </p:nvGrpSpPr>
                                      <p:grpSpPr>
                                        <a:xfrm>
                                          <a:off x="4908202" y="2172442"/>
                                          <a:ext cx="408355" cy="540000"/>
                                          <a:chOff x="897011" y="2384217"/>
                                          <a:chExt cx="1092574" cy="1640984"/>
                                        </a:xfrm>
                                      </p:grpSpPr>
                                      <p:cxnSp>
                                        <p:nvCxnSpPr>
                                          <p:cNvPr id="57" name="Gerader Verbinder 56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866D782B-D931-4862-982E-9DD7DAD41BE0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897011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58" name="Gerader Verbinder 57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212362B2-AC89-43EE-8395-B7EFD8C9AE97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8081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59" name="Gerader Verbinder 58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90EB1A4B-62A1-458B-A14B-ABB71E78B07E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V="1">
                                            <a:off x="1210341" y="2389649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60" name="Gerader Verbinder 59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DCB4D32-C6CB-48EA-A77F-92239D785CB9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1925" y="3648917"/>
                                            <a:ext cx="327660" cy="37628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61" name="Gerader Verbinder 60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F0BC988C-9AB5-4095-88AA-157BCC93C804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669545" y="2616011"/>
                                            <a:ext cx="0" cy="1048444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  <p:cxnSp>
                                        <p:nvCxnSpPr>
                                          <p:cNvPr id="62" name="Gerader Verbinder 61">
                                            <a:extLst>
                                              <a:ext uri="{FF2B5EF4-FFF2-40B4-BE49-F238E27FC236}">
                                                <a16:creationId xmlns:a16="http://schemas.microsoft.com/office/drawing/2014/main" id="{854F2C34-749E-43F0-9C56-E96ED86D227B}"/>
                                              </a:ext>
                                            </a:extLst>
                                          </p:cNvPr>
                                          <p:cNvCxnSpPr>
                                            <a:cxnSpLocks/>
                                          </p:cNvCxnSpPr>
                                          <p:nvPr/>
                                        </p:nvCxnSpPr>
                                        <p:spPr>
                                          <a:xfrm flipH="1" flipV="1">
                                            <a:off x="1431922" y="2384217"/>
                                            <a:ext cx="245244" cy="250732"/>
                                          </a:xfrm>
                                          <a:prstGeom prst="line">
                                            <a:avLst/>
                                          </a:prstGeom>
                                          <a:ln w="38100">
                                            <a:solidFill>
                                              <a:srgbClr val="00ADEE"/>
                                            </a:solidFill>
                                          </a:ln>
                                        </p:spPr>
                                        <p:style>
                                          <a:lnRef idx="1">
                                            <a:schemeClr val="accent1"/>
                                          </a:lnRef>
                                          <a:fillRef idx="0">
                                            <a:schemeClr val="accent1"/>
                                          </a:fillRef>
                                          <a:effectRef idx="0">
                                            <a:schemeClr val="accent1"/>
                                          </a:effectRef>
                                          <a:fontRef idx="minor">
                                            <a:schemeClr val="tx1"/>
                                          </a:fontRef>
                                        </p:style>
                                      </p:cxnSp>
                                    </p:grpSp>
                                    <p:sp>
                                      <p:nvSpPr>
                                        <p:cNvPr id="49" name="Textfeld 48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123D4E4-B981-42EE-A121-70F0BBCBC16A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4565371" y="2770428"/>
                                          <a:ext cx="1094019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HAIRPIN-TECHNOLOGY</a:t>
                                          </a:r>
                                        </a:p>
                                      </p:txBody>
                                    </p:sp>
                                    <p:sp>
                                      <p:nvSpPr>
                                        <p:cNvPr id="50" name="Textfeld 49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2E181BA1-1FF4-46FF-B31F-8BA7D6283B9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2433903" y="2779569"/>
                                          <a:ext cx="1041107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BATTERY PRODUCTION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51" name="Grafik 50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42CA393F-C4A9-4C4C-9332-136622D879C0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2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85965" y="1678474"/>
                                          <a:ext cx="694312" cy="432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52" name="Textfeld 51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FE871D4-CA40-4EB4-A977-DD7E4DA1A043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79786" y="2195505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ROTARY 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53" name="Grafik 52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9ABC245D-6503-4ED0-ADE9-5722904A4161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>
                                        <a:blip r:embed="rId3"/>
                                        <a:stretch>
                                          <a:fillRect/>
                                        </a:stretch>
                                      </p:blipFill>
                                      <p:spPr>
                                        <a:xfrm>
                                          <a:off x="5805736" y="2883008"/>
                                          <a:ext cx="774541" cy="360000"/>
                                        </a:xfrm>
                                        <a:prstGeom prst="rect">
                                          <a:avLst/>
                                        </a:prstGeom>
                                        <a:solidFill>
                                          <a:srgbClr val="003C69"/>
                                        </a:solidFill>
                                        <a:ln>
                                          <a:noFill/>
                                        </a:ln>
                                      </p:spPr>
                                    </p:pic>
                                    <p:sp>
                                      <p:nvSpPr>
                                        <p:cNvPr id="54" name="Textfeld 53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609526F1-F586-473B-B7BA-4AF50EA92A22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5744549" y="3359961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LINEAR</a:t>
                                          </a:r>
                                        </a:p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MODULES</a:t>
                                          </a:r>
                                        </a:p>
                                      </p:txBody>
                                    </p:sp>
                                    <p:pic>
                                      <p:nvPicPr>
                                        <p:cNvPr id="55" name="Grafik 54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F1EADC3E-EC37-4B6E-B51B-183EA5CCEC03}"/>
                                            </a:ext>
                                          </a:extLst>
                                        </p:cNvPr>
                                        <p:cNvPicPr>
                                          <a:picLocks noChangeAspect="1"/>
                                        </p:cNvPicPr>
                                        <p:nvPr/>
                                      </p:nvPicPr>
                                      <p:blipFill rotWithShape="1">
                                        <a:blip r:embed="rId4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rcRect t="21117" r="93624"/>
                                        <a:stretch/>
                                      </p:blipFill>
                                      <p:spPr>
                                        <a:xfrm rot="10800000">
                                          <a:off x="3753751" y="362631"/>
                                          <a:ext cx="548071" cy="648000"/>
                                        </a:xfrm>
                                        <a:prstGeom prst="rect">
                                          <a:avLst/>
                                        </a:prstGeom>
                                      </p:spPr>
                                    </p:pic>
                                    <p:sp>
                                      <p:nvSpPr>
                                        <p:cNvPr id="56" name="Textfeld 55">
                                          <a:extLst>
                                            <a:ext uri="{FF2B5EF4-FFF2-40B4-BE49-F238E27FC236}">
                                              <a16:creationId xmlns:a16="http://schemas.microsoft.com/office/drawing/2014/main" id="{C3B1F272-DEEC-4569-BC90-BD84783326F0}"/>
                                            </a:ext>
                                          </a:extLst>
                                        </p:cNvPr>
                                        <p:cNvSpPr txBox="1"/>
                                        <p:nvPr/>
                                      </p:nvSpPr>
                                      <p:spPr>
                                        <a:xfrm>
                                          <a:off x="3592915" y="1005674"/>
                                          <a:ext cx="869743" cy="40011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</p:spPr>
                                      <p:txBody>
                                        <a:bodyPr wrap="square" rtlCol="0">
                                          <a:spAutoFit/>
                                        </a:bodyPr>
                                        <a:lstStyle/>
                                        <a:p>
                                          <a:pPr algn="ctr"/>
                                          <a:r>
                                            <a:rPr lang="de-DE" sz="1000" dirty="0">
                                              <a:solidFill>
                                                <a:schemeClr val="bg1"/>
                                              </a:solidFill>
                                              <a:latin typeface="Corbel Light" panose="020B0303020204020204" pitchFamily="34" charset="0"/>
                                              <a:ea typeface="+mj-ea"/>
                                              <a:cs typeface="+mj-cs"/>
                                            </a:rPr>
                                            <a:t>GRIPPING MODULES</a:t>
                                          </a:r>
                                        </a:p>
                                      </p:txBody>
                                    </p:sp>
                                  </p:grpSp>
                                </p:grpSp>
                                <p:pic>
                                  <p:nvPicPr>
                                    <p:cNvPr id="41" name="Grafik 40">
                                      <a:extLst>
                                        <a:ext uri="{FF2B5EF4-FFF2-40B4-BE49-F238E27FC236}">
                                          <a16:creationId xmlns:a16="http://schemas.microsoft.com/office/drawing/2014/main" id="{16AE49C2-6427-485D-BB95-797318F70DF1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>
                                    <a:blip r:embed="rId5" cstate="screen">
                                      <a:extLst>
                                        <a:ext uri="{28A0092B-C50C-407E-A947-70E740481C1C}">
                                          <a14:useLocalDpi xmlns:a14="http://schemas.microsoft.com/office/drawing/2010/main"/>
                                        </a:ext>
                                      </a:extLst>
                                    </a:blip>
                                    <a:stretch>
                                      <a:fillRect/>
                                    </a:stretch>
                                  </p:blipFill>
                                  <p:spPr>
                                    <a:xfrm>
                                      <a:off x="1635759" y="3108701"/>
                                      <a:ext cx="538096" cy="534168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pic>
                                  <p:nvPicPr>
                                    <p:cNvPr id="42" name="Grafik 41">
                                      <a:extLst>
                                        <a:ext uri="{FF2B5EF4-FFF2-40B4-BE49-F238E27FC236}">
                                          <a16:creationId xmlns:a16="http://schemas.microsoft.com/office/drawing/2014/main" id="{D8605CAE-3A19-4FC0-BDC8-A65B7839D848}"/>
                                        </a:ext>
                                      </a:extLst>
                                    </p:cNvPr>
                                    <p:cNvPicPr>
                                      <a:picLocks noChangeAspect="1"/>
                                    </p:cNvPicPr>
                                    <p:nvPr/>
                                  </p:nvPicPr>
                                  <p:blipFill rotWithShape="1">
                                    <a:blip r:embed="rId4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rcRect l="62329" t="3230" r="31295" b="10558"/>
                                    <a:stretch/>
                                  </p:blipFill>
                                  <p:spPr>
                                    <a:xfrm>
                                      <a:off x="2077570" y="3188184"/>
                                      <a:ext cx="358789" cy="558137"/>
                                    </a:xfrm>
                                    <a:prstGeom prst="rect">
                                      <a:avLst/>
                                    </a:prstGeom>
                                    <a:solidFill>
                                      <a:srgbClr val="003C69"/>
                                    </a:solidFill>
                                    <a:ln>
                                      <a:noFill/>
                                    </a:ln>
                                  </p:spPr>
                                </p:pic>
                                <p:sp>
                                  <p:nvSpPr>
                                    <p:cNvPr id="43" name="Textfeld 42">
                                      <a:extLst>
                                        <a:ext uri="{FF2B5EF4-FFF2-40B4-BE49-F238E27FC236}">
                                          <a16:creationId xmlns:a16="http://schemas.microsoft.com/office/drawing/2014/main" id="{12E6A65A-3DEA-4207-B772-10F51C9E59DF}"/>
                                        </a:ext>
                                      </a:extLst>
                                    </p:cNvPr>
                                    <p:cNvSpPr txBox="1"/>
                                    <p:nvPr/>
                                  </p:nvSpPr>
                                  <p:spPr>
                                    <a:xfrm>
                                      <a:off x="1499176" y="3736726"/>
                                      <a:ext cx="1042436" cy="400110"/>
                                    </a:xfrm>
                                    <a:prstGeom prst="rect">
                                      <a:avLst/>
                                    </a:prstGeom>
                                    <a:noFill/>
                                  </p:spPr>
                                  <p:txBody>
                                    <a:bodyPr wrap="square" rtlCol="0">
                                      <a:spAutoFit/>
                                    </a:bodyPr>
                                    <a:lstStyle/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CLAMPING</a:t>
                                      </a:r>
                                    </a:p>
                                    <a:p>
                                      <a:pPr algn="ctr"/>
                                      <a:r>
                                        <a:rPr lang="de-DE" sz="1000" dirty="0">
                                          <a:solidFill>
                                            <a:schemeClr val="bg1"/>
                                          </a:solidFill>
                                          <a:latin typeface="Corbel Light" panose="020B0303020204020204" pitchFamily="34" charset="0"/>
                                          <a:ea typeface="+mj-ea"/>
                                          <a:cs typeface="+mj-cs"/>
                                        </a:rPr>
                                        <a:t>TECHNOLOGY </a:t>
                                      </a:r>
                                    </a:p>
                                  </p:txBody>
                                </p:sp>
                              </p:grpSp>
                              <p:sp>
                                <p:nvSpPr>
                                  <p:cNvPr id="39" name="Textfeld 38">
                                    <a:extLst>
                                      <a:ext uri="{FF2B5EF4-FFF2-40B4-BE49-F238E27FC236}">
                                        <a16:creationId xmlns:a16="http://schemas.microsoft.com/office/drawing/2014/main" id="{D527F939-0F2F-44AC-B64D-29DC4F135AB4}"/>
                                      </a:ext>
                                    </a:extLst>
                                  </p:cNvPr>
                                  <p:cNvSpPr txBox="1"/>
                                  <p:nvPr/>
                                </p:nvSpPr>
                                <p:spPr>
                                  <a:xfrm>
                                    <a:off x="4759887" y="2033036"/>
                                    <a:ext cx="970978" cy="246221"/>
                                  </a:xfrm>
                                  <a:prstGeom prst="rect">
                                    <a:avLst/>
                                  </a:prstGeom>
                                  <a:noFill/>
                                </p:spPr>
                                <p:txBody>
                                  <a:bodyPr wrap="square" rtlCol="0" anchor="ctr">
                                    <a:spAutoFit/>
                                  </a:bodyPr>
                                  <a:lstStyle/>
                                  <a:p>
                                    <a:pPr algn="ctr"/>
                                    <a:r>
                                      <a:rPr lang="de-DE" sz="1000" dirty="0">
                                        <a:solidFill>
                                          <a:schemeClr val="bg1"/>
                                        </a:solidFill>
                                        <a:latin typeface="Corbel Light" panose="020B0303020204020204" pitchFamily="34" charset="0"/>
                                        <a:ea typeface="+mj-ea"/>
                                        <a:cs typeface="+mj-cs"/>
                                      </a:rPr>
                                      <a:t>SOLUTIONS</a:t>
                                    </a:r>
                                  </a:p>
                                </p:txBody>
                              </p:sp>
                            </p:grpSp>
                            <p:sp>
                              <p:nvSpPr>
                                <p:cNvPr id="33" name="Sechseck 32">
                                  <a:extLst>
                                    <a:ext uri="{FF2B5EF4-FFF2-40B4-BE49-F238E27FC236}">
                                      <a16:creationId xmlns:a16="http://schemas.microsoft.com/office/drawing/2014/main" id="{420A1267-F11E-4144-AA49-2693D4032428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6336154" y="356958"/>
                                  <a:ext cx="1264338" cy="1090080"/>
                                </a:xfrm>
                                <a:prstGeom prst="hexagon">
                                  <a:avLst>
                                    <a:gd name="adj" fmla="val 25000"/>
                                    <a:gd name="vf" fmla="val 115470"/>
                                  </a:avLst>
                                </a:prstGeom>
                                <a:solidFill>
                                  <a:srgbClr val="003D6A"/>
                                </a:solidFill>
                                <a:ln>
                                  <a:solidFill>
                                    <a:srgbClr val="003D6A"/>
                                  </a:solidFill>
                                </a:ln>
                              </p:spPr>
                              <p:style>
                                <a:lnRef idx="2">
                                  <a:schemeClr val="accent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lnRef>
                                <a:fillRef idx="1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illRef>
                                <a:effectRef idx="0">
                                  <a:schemeClr val="lt1">
                                    <a:alpha val="90000"/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effectRef>
                                <a:fontRef idx="minor">
                                  <a:schemeClr val="dk1">
                                    <a:hueOff val="0"/>
                                    <a:satOff val="0"/>
                                    <a:lumOff val="0"/>
                                    <a:alphaOff val="0"/>
                                  </a:schemeClr>
                                </a:fontRef>
                              </p:style>
                            </p:sp>
                            <p:pic>
                              <p:nvPicPr>
                                <p:cNvPr id="34" name="Grafik 33">
                                  <a:extLst>
                                    <a:ext uri="{FF2B5EF4-FFF2-40B4-BE49-F238E27FC236}">
                                      <a16:creationId xmlns:a16="http://schemas.microsoft.com/office/drawing/2014/main" id="{716FDB47-4972-4B58-9A51-306AA3EE17F9}"/>
                                    </a:ext>
                                  </a:extLst>
                                </p:cNvPr>
                                <p:cNvPicPr>
                                  <a:picLocks noChangeAspect="1"/>
                                </p:cNvPicPr>
                                <p:nvPr/>
                              </p:nvPicPr>
                              <p:blipFill>
                                <a:blip r:embed="rId6"/>
                                <a:stretch>
                                  <a:fillRect/>
                                </a:stretch>
                              </p:blipFill>
                              <p:spPr>
                                <a:xfrm>
                                  <a:off x="5523683" y="3441014"/>
                                  <a:ext cx="734395" cy="467768"/>
                                </a:xfrm>
                                <a:prstGeom prst="rect">
                                  <a:avLst/>
                                </a:prstGeom>
                              </p:spPr>
                            </p:pic>
                            <p:sp>
                              <p:nvSpPr>
                                <p:cNvPr id="35" name="Textfeld 34">
                                  <a:extLst>
                                    <a:ext uri="{FF2B5EF4-FFF2-40B4-BE49-F238E27FC236}">
                                      <a16:creationId xmlns:a16="http://schemas.microsoft.com/office/drawing/2014/main" id="{90A2ACA1-3524-4BDF-A8DB-6F0B0128CB40}"/>
                                    </a:ext>
                                  </a:extLst>
                                </p:cNvPr>
                                <p:cNvSpPr txBox="1"/>
                                <p:nvPr/>
                              </p:nvSpPr>
                              <p:spPr>
                                <a:xfrm>
                                  <a:off x="5353085" y="3980686"/>
                                  <a:ext cx="1019082" cy="400110"/>
                                </a:xfrm>
                                <a:prstGeom prst="rect">
                                  <a:avLst/>
                                </a:prstGeom>
                                <a:noFill/>
                              </p:spPr>
                              <p:txBody>
                                <a:bodyPr wrap="square" rtlCol="0">
                                  <a:spAutoFit/>
                                </a:bodyPr>
                                <a:lstStyle/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ROBOT</a:t>
                                  </a:r>
                                </a:p>
                                <a:p>
                                  <a:pPr algn="ctr"/>
                                  <a:r>
                                    <a:rPr lang="de-DE" sz="1000" dirty="0">
                                      <a:solidFill>
                                        <a:schemeClr val="bg1"/>
                                      </a:solidFill>
                                      <a:latin typeface="Corbel Light" panose="020B0303020204020204" pitchFamily="34" charset="0"/>
                                      <a:ea typeface="+mj-ea"/>
                                      <a:cs typeface="+mj-cs"/>
                                    </a:rPr>
                                    <a:t>ACCESSORIES</a:t>
                                  </a:r>
                                </a:p>
                              </p:txBody>
                            </p:sp>
                          </p:grpSp>
                        </p:grpSp>
                        <p:grpSp>
                          <p:nvGrpSpPr>
                            <p:cNvPr id="25" name="Gruppieren 24">
                              <a:extLst>
                                <a:ext uri="{FF2B5EF4-FFF2-40B4-BE49-F238E27FC236}">
                                  <a16:creationId xmlns:a16="http://schemas.microsoft.com/office/drawing/2014/main" id="{CFFDE0D1-7365-4615-AE88-49E0EAD47E7F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2969197" y="812852"/>
                              <a:ext cx="1264338" cy="1093024"/>
                              <a:chOff x="2969197" y="812852"/>
                              <a:chExt cx="1264338" cy="1093024"/>
                            </a:xfrm>
                          </p:grpSpPr>
                          <p:sp>
                            <p:nvSpPr>
                              <p:cNvPr id="26" name="Sechseck 25">
                                <a:extLst>
                                  <a:ext uri="{FF2B5EF4-FFF2-40B4-BE49-F238E27FC236}">
                                    <a16:creationId xmlns:a16="http://schemas.microsoft.com/office/drawing/2014/main" id="{DD35AF6C-B450-4821-938E-C02C077A8999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2969197" y="812852"/>
                                <a:ext cx="1264338" cy="1090080"/>
                              </a:xfrm>
                              <a:prstGeom prst="hexagon">
                                <a:avLst>
                                  <a:gd name="adj" fmla="val 25000"/>
                                  <a:gd name="vf" fmla="val 115470"/>
                                </a:avLst>
                              </a:prstGeom>
                              <a:solidFill>
                                <a:srgbClr val="00ADEE"/>
                              </a:solidFill>
                              <a:ln>
                                <a:solidFill>
                                  <a:srgbClr val="003D6A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lnRef>
                              <a:fillRef idx="1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illRef>
                              <a:effectRef idx="0">
                                <a:schemeClr val="lt1">
                                  <a:alpha val="90000"/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effectRef>
                              <a:fontRef idx="minor">
                                <a:schemeClr val="dk1">
                                  <a:hueOff val="0"/>
                                  <a:satOff val="0"/>
                                  <a:lumOff val="0"/>
                                  <a:alphaOff val="0"/>
                                </a:schemeClr>
                              </a:fontRef>
                            </p:style>
                          </p:sp>
                          <p:pic>
                            <p:nvPicPr>
                              <p:cNvPr id="27" name="Grafik 26" descr="Rennwagen mit einfarbiger Füllung">
                                <a:extLst>
                                  <a:ext uri="{FF2B5EF4-FFF2-40B4-BE49-F238E27FC236}">
                                    <a16:creationId xmlns:a16="http://schemas.microsoft.com/office/drawing/2014/main" id="{5894B128-E28D-4E77-9B97-3677A163E6A5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7">
                                <a:extLst>
                                  <a:ext uri="{96DAC541-7B7A-43D3-8B79-37D633B846F1}">
                                    <asvg:svgBlip xmlns:asvg="http://schemas.microsoft.com/office/drawing/2016/SVG/main" r:embed="rId8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3441942" y="1053021"/>
                                <a:ext cx="576000" cy="57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28" name="Grafik 27" descr="Windig Silhouette">
                                <a:extLst>
                                  <a:ext uri="{FF2B5EF4-FFF2-40B4-BE49-F238E27FC236}">
                                    <a16:creationId xmlns:a16="http://schemas.microsoft.com/office/drawing/2014/main" id="{CEE3EF5F-C7AC-4365-A4F0-47C1F9D8E11D}"/>
                                  </a:ext>
                                </a:extLst>
                              </p:cNvPr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9">
                                <a:extLst>
                                  <a:ext uri="{96DAC541-7B7A-43D3-8B79-37D633B846F1}">
                                    <asvg:svgBlip xmlns:asvg="http://schemas.microsoft.com/office/drawing/2016/SVG/main" r:embed="rId10"/>
                                  </a:ext>
                                </a:extLst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flipH="1">
                                <a:off x="3137408" y="1214768"/>
                                <a:ext cx="288000" cy="288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sp>
                            <p:nvSpPr>
                              <p:cNvPr id="29" name="Textfeld 28">
                                <a:extLst>
                                  <a:ext uri="{FF2B5EF4-FFF2-40B4-BE49-F238E27FC236}">
                                    <a16:creationId xmlns:a16="http://schemas.microsoft.com/office/drawing/2014/main" id="{E170D9D4-9D98-4ADB-8770-260824F0C095}"/>
                                  </a:ext>
                                </a:extLst>
                              </p:cNvPr>
                              <p:cNvSpPr txBox="1"/>
                              <p:nvPr/>
                            </p:nvSpPr>
                            <p:spPr>
                              <a:xfrm>
                                <a:off x="3166495" y="1505766"/>
                                <a:ext cx="869743" cy="400110"/>
                              </a:xfrm>
                              <a:prstGeom prst="rect">
                                <a:avLst/>
                              </a:prstGeom>
                              <a:noFill/>
                            </p:spPr>
                            <p:txBody>
                              <a:bodyPr wrap="square" rtlCol="0" anchor="ctr">
                                <a:spAutoFit/>
                              </a:bodyPr>
                              <a:lstStyle/>
                              <a:p>
                                <a:pPr algn="ctr"/>
                                <a:r>
                                  <a:rPr lang="de-DE" sz="1000" dirty="0">
                                    <a:solidFill>
                                      <a:schemeClr val="bg1"/>
                                    </a:solidFill>
                                    <a:latin typeface="Corbel Light" panose="020B0303020204020204" pitchFamily="34" charset="0"/>
                                    <a:ea typeface="+mj-ea"/>
                                    <a:cs typeface="+mj-cs"/>
                                  </a:rPr>
                                  <a:t>QUICK RESPONSE</a:t>
                                </a:r>
                              </a:p>
                            </p:txBody>
                          </p:sp>
                        </p:grpSp>
                      </p:grpSp>
                    </p:grpSp>
                    <p:pic>
                      <p:nvPicPr>
                        <p:cNvPr id="20" name="Grafik 19">
                          <a:extLst>
                            <a:ext uri="{FF2B5EF4-FFF2-40B4-BE49-F238E27FC236}">
                              <a16:creationId xmlns:a16="http://schemas.microsoft.com/office/drawing/2014/main" id="{074F2B10-6EA7-4A83-A59A-55049D0FFFBA}"/>
                            </a:ext>
                          </a:extLst>
                        </p:cNvPr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1024286" y="1547454"/>
                          <a:ext cx="720801" cy="648068"/>
                        </a:xfrm>
                        <a:prstGeom prst="rect">
                          <a:avLst/>
                        </a:prstGeom>
                      </p:spPr>
                    </p:pic>
                    <p:sp>
                      <p:nvSpPr>
                        <p:cNvPr id="21" name="Textfeld 20">
                          <a:extLst>
                            <a:ext uri="{FF2B5EF4-FFF2-40B4-BE49-F238E27FC236}">
                              <a16:creationId xmlns:a16="http://schemas.microsoft.com/office/drawing/2014/main" id="{23D644E6-9454-4D08-BCB3-17CE6625FF8D}"/>
                            </a:ext>
                          </a:extLst>
                        </p:cNvPr>
                        <p:cNvSpPr txBox="1"/>
                        <p:nvPr/>
                      </p:nvSpPr>
                      <p:spPr>
                        <a:xfrm>
                          <a:off x="937624" y="2177360"/>
                          <a:ext cx="938708" cy="400110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 algn="ctr"/>
                          <a:r>
                            <a:rPr lang="de-DE" sz="1000" dirty="0">
                              <a:solidFill>
                                <a:schemeClr val="bg1"/>
                              </a:solidFill>
                              <a:latin typeface="Corbel Light" panose="020B0303020204020204" pitchFamily="34" charset="0"/>
                              <a:ea typeface="+mj-ea"/>
                              <a:cs typeface="+mj-cs"/>
                            </a:rPr>
                            <a:t>PICK &amp; PLACE UNITS</a:t>
                          </a:r>
                        </a:p>
                      </p:txBody>
                    </p:sp>
                  </p:grpSp>
                  <p:sp>
                    <p:nvSpPr>
                      <p:cNvPr id="18" name="Textfeld 17">
                        <a:extLst>
                          <a:ext uri="{FF2B5EF4-FFF2-40B4-BE49-F238E27FC236}">
                            <a16:creationId xmlns:a16="http://schemas.microsoft.com/office/drawing/2014/main" id="{12346025-56A9-439F-AD27-8D506F4D5B40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5204108" y="989851"/>
                        <a:ext cx="1042436" cy="400110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 algn="ctr"/>
                        <a:r>
                          <a:rPr lang="de-DE" sz="1000" dirty="0">
                            <a:solidFill>
                              <a:schemeClr val="bg1"/>
                            </a:solidFill>
                            <a:latin typeface="Corbel Light" panose="020B0303020204020204" pitchFamily="34" charset="0"/>
                            <a:ea typeface="+mj-ea"/>
                            <a:cs typeface="+mj-cs"/>
                          </a:rPr>
                          <a:t>MATERIAL REMOVAL </a:t>
                        </a:r>
                      </a:p>
                    </p:txBody>
                  </p:sp>
                </p:grpSp>
                <p:sp>
                  <p:nvSpPr>
                    <p:cNvPr id="16" name="Textfeld 15">
                      <a:extLst>
                        <a:ext uri="{FF2B5EF4-FFF2-40B4-BE49-F238E27FC236}">
                          <a16:creationId xmlns:a16="http://schemas.microsoft.com/office/drawing/2014/main" id="{E3FFA739-4F06-47E7-9684-3A5B99FF9E40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028352" y="3340326"/>
                      <a:ext cx="1031948" cy="40011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FULL</a:t>
                      </a:r>
                    </a:p>
                    <a:p>
                      <a:pPr algn="ctr"/>
                      <a:r>
                        <a:rPr lang="de-DE" sz="1000" dirty="0">
                          <a:solidFill>
                            <a:schemeClr val="bg1"/>
                          </a:solidFill>
                          <a:latin typeface="Corbel Light" panose="020B0303020204020204" pitchFamily="34" charset="0"/>
                          <a:ea typeface="+mj-ea"/>
                          <a:cs typeface="+mj-cs"/>
                        </a:rPr>
                        <a:t>SERVICE</a:t>
                      </a:r>
                    </a:p>
                  </p:txBody>
                </p:sp>
              </p:grpSp>
            </p:grpSp>
            <p:pic>
              <p:nvPicPr>
                <p:cNvPr id="11" name="Grafik 10">
                  <a:extLst>
                    <a:ext uri="{FF2B5EF4-FFF2-40B4-BE49-F238E27FC236}">
                      <a16:creationId xmlns:a16="http://schemas.microsoft.com/office/drawing/2014/main" id="{B85D4543-804B-4392-A236-845F2BEC3BF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902263" y="1676593"/>
                  <a:ext cx="668731" cy="540000"/>
                </a:xfrm>
                <a:prstGeom prst="rect">
                  <a:avLst/>
                </a:prstGeom>
              </p:spPr>
            </p:pic>
            <p:sp>
              <p:nvSpPr>
                <p:cNvPr id="12" name="Textfeld 11">
                  <a:extLst>
                    <a:ext uri="{FF2B5EF4-FFF2-40B4-BE49-F238E27FC236}">
                      <a16:creationId xmlns:a16="http://schemas.microsoft.com/office/drawing/2014/main" id="{E3DA9874-B550-4C07-96C6-6BCB59CF8FCD}"/>
                    </a:ext>
                  </a:extLst>
                </p:cNvPr>
                <p:cNvSpPr txBox="1"/>
                <p:nvPr/>
              </p:nvSpPr>
              <p:spPr>
                <a:xfrm>
                  <a:off x="3726171" y="2153863"/>
                  <a:ext cx="1041107" cy="396000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de-DE" sz="1000" dirty="0">
                      <a:latin typeface="Corbel Light" panose="020B0303020204020204" pitchFamily="34" charset="0"/>
                      <a:ea typeface="+mj-ea"/>
                      <a:cs typeface="+mj-cs"/>
                    </a:rPr>
                    <a:t>E-MOBILITY</a:t>
                  </a:r>
                </a:p>
              </p:txBody>
            </p:sp>
          </p:grpSp>
          <p:pic>
            <p:nvPicPr>
              <p:cNvPr id="9" name="Grafik 8">
                <a:extLst>
                  <a:ext uri="{FF2B5EF4-FFF2-40B4-BE49-F238E27FC236}">
                    <a16:creationId xmlns:a16="http://schemas.microsoft.com/office/drawing/2014/main" id="{F2EF4756-7CA2-4F3A-A645-BCE18C94039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biLevel thresh="25000"/>
              </a:blip>
              <a:stretch>
                <a:fillRect/>
              </a:stretch>
            </p:blipFill>
            <p:spPr>
              <a:xfrm>
                <a:off x="4957180" y="909622"/>
                <a:ext cx="733136" cy="720000"/>
              </a:xfrm>
              <a:prstGeom prst="rect">
                <a:avLst/>
              </a:prstGeom>
            </p:spPr>
          </p:pic>
        </p:grpSp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18BDC36A-BD67-491F-97B3-982DD788FB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5110292" y="279021"/>
              <a:ext cx="606123" cy="540000"/>
            </a:xfrm>
            <a:prstGeom prst="rect">
              <a:avLst/>
            </a:prstGeom>
          </p:spPr>
        </p:pic>
      </p:grpSp>
      <p:pic>
        <p:nvPicPr>
          <p:cNvPr id="72" name="Grafik 71" descr="Schild Häkchen mit einfarbiger Füllung">
            <a:extLst>
              <a:ext uri="{FF2B5EF4-FFF2-40B4-BE49-F238E27FC236}">
                <a16:creationId xmlns:a16="http://schemas.microsoft.com/office/drawing/2014/main" id="{57928376-0AEF-4589-BC0F-60797BEB89E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8211163" y="4328443"/>
            <a:ext cx="720000" cy="720000"/>
          </a:xfrm>
          <a:prstGeom prst="rect">
            <a:avLst/>
          </a:prstGeom>
        </p:spPr>
      </p:pic>
      <p:sp>
        <p:nvSpPr>
          <p:cNvPr id="73" name="Sechseck 72">
            <a:extLst>
              <a:ext uri="{FF2B5EF4-FFF2-40B4-BE49-F238E27FC236}">
                <a16:creationId xmlns:a16="http://schemas.microsoft.com/office/drawing/2014/main" id="{805689E5-82E0-40CE-A3C1-DC8D2B859115}"/>
              </a:ext>
            </a:extLst>
          </p:cNvPr>
          <p:cNvSpPr/>
          <p:nvPr/>
        </p:nvSpPr>
        <p:spPr>
          <a:xfrm>
            <a:off x="6863194" y="4886538"/>
            <a:ext cx="1264338" cy="109008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003D6A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4" name="Textfeld 73">
            <a:extLst>
              <a:ext uri="{FF2B5EF4-FFF2-40B4-BE49-F238E27FC236}">
                <a16:creationId xmlns:a16="http://schemas.microsoft.com/office/drawing/2014/main" id="{A7C7A0FA-2C36-46F6-8225-A8F6D11D6910}"/>
              </a:ext>
            </a:extLst>
          </p:cNvPr>
          <p:cNvSpPr txBox="1"/>
          <p:nvPr/>
        </p:nvSpPr>
        <p:spPr>
          <a:xfrm>
            <a:off x="6984335" y="5586997"/>
            <a:ext cx="10411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>
                <a:latin typeface="Corbel Light" panose="020B0303020204020204" pitchFamily="34" charset="0"/>
                <a:ea typeface="+mj-ea"/>
                <a:cs typeface="+mj-cs"/>
              </a:rPr>
              <a:t>FUELL</a:t>
            </a:r>
            <a:r>
              <a:rPr lang="de-DE" sz="1000" dirty="0">
                <a:latin typeface="Corbel Light" panose="020B0303020204020204" pitchFamily="34" charset="0"/>
                <a:ea typeface="+mj-ea"/>
                <a:cs typeface="+mj-cs"/>
              </a:rPr>
              <a:t> </a:t>
            </a:r>
            <a:r>
              <a:rPr lang="de-DE" sz="1000" b="1" dirty="0">
                <a:latin typeface="Corbel Light" panose="020B0303020204020204" pitchFamily="34" charset="0"/>
                <a:ea typeface="+mj-ea"/>
                <a:cs typeface="+mj-cs"/>
              </a:rPr>
              <a:t>CELL</a:t>
            </a:r>
            <a:r>
              <a:rPr lang="de-DE" sz="1000" dirty="0">
                <a:latin typeface="Corbel Light" panose="020B0303020204020204" pitchFamily="34" charset="0"/>
                <a:ea typeface="+mj-ea"/>
                <a:cs typeface="+mj-cs"/>
              </a:rPr>
              <a:t> </a:t>
            </a:r>
            <a:r>
              <a:rPr lang="de-DE" sz="1000" b="1" dirty="0">
                <a:latin typeface="Corbel Light" panose="020B0303020204020204" pitchFamily="34" charset="0"/>
                <a:ea typeface="+mj-ea"/>
                <a:cs typeface="+mj-cs"/>
              </a:rPr>
              <a:t>PRODUCTION</a:t>
            </a:r>
          </a:p>
        </p:txBody>
      </p:sp>
      <p:pic>
        <p:nvPicPr>
          <p:cNvPr id="2052" name="Picture 4" descr="27.236 Fuel Cell Icon Bilder, Stockfotos und Vektorgrafiken | Shutterstock">
            <a:extLst>
              <a:ext uri="{FF2B5EF4-FFF2-40B4-BE49-F238E27FC236}">
                <a16:creationId xmlns:a16="http://schemas.microsoft.com/office/drawing/2014/main" id="{8588F84B-D0BE-4F83-977C-C4E0C65AB6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>
            <a:alphaModFix amt="70000"/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colorTemperature colorTemp="9231"/>
                    </a14:imgEffect>
                    <a14:imgEffect>
                      <a14:saturation sat="375000"/>
                    </a14:imgEffect>
                    <a14:imgEffect>
                      <a14:brightnessContrast bright="70000" contras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21" t="10316" r="9125" b="16601"/>
          <a:stretch/>
        </p:blipFill>
        <p:spPr bwMode="auto">
          <a:xfrm>
            <a:off x="7178846" y="5000283"/>
            <a:ext cx="594360" cy="58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322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AED461A9-2B7B-1CB5-26CE-BEEDCC3235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58813" y="779585"/>
            <a:ext cx="10428287" cy="5494215"/>
          </a:xfrm>
        </p:spPr>
        <p:txBody>
          <a:bodyPr/>
          <a:lstStyle/>
          <a:p>
            <a:r>
              <a:rPr lang="de-DE" dirty="0" err="1"/>
              <a:t>Introduction</a:t>
            </a:r>
            <a:endParaRPr lang="de-DE" dirty="0"/>
          </a:p>
          <a:p>
            <a:r>
              <a:rPr lang="de-DE" dirty="0"/>
              <a:t>Fuel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system</a:t>
            </a:r>
            <a:r>
              <a:rPr lang="de-DE" dirty="0"/>
              <a:t> - </a:t>
            </a:r>
            <a:r>
              <a:rPr lang="de-DE" dirty="0" err="1"/>
              <a:t>Overview</a:t>
            </a:r>
            <a:endParaRPr lang="de-DE" dirty="0"/>
          </a:p>
          <a:p>
            <a:r>
              <a:rPr lang="de-DE" dirty="0"/>
              <a:t>Fuel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stack</a:t>
            </a:r>
            <a:endParaRPr lang="de-DE" dirty="0"/>
          </a:p>
          <a:p>
            <a:pPr lvl="1"/>
            <a:r>
              <a:rPr lang="de-DE" dirty="0" err="1"/>
              <a:t>Structure</a:t>
            </a:r>
            <a:endParaRPr lang="de-DE" dirty="0"/>
          </a:p>
          <a:p>
            <a:pPr lvl="1"/>
            <a:r>
              <a:rPr lang="de-DE" dirty="0" err="1"/>
              <a:t>Function</a:t>
            </a:r>
            <a:endParaRPr lang="de-DE" dirty="0"/>
          </a:p>
          <a:p>
            <a:pPr lvl="1"/>
            <a:r>
              <a:rPr lang="de-DE" dirty="0"/>
              <a:t>Components and </a:t>
            </a:r>
            <a:r>
              <a:rPr lang="de-DE" dirty="0" err="1"/>
              <a:t>production</a:t>
            </a:r>
            <a:endParaRPr lang="de-DE" dirty="0"/>
          </a:p>
          <a:p>
            <a:r>
              <a:rPr lang="de-DE" dirty="0"/>
              <a:t>Market </a:t>
            </a:r>
            <a:r>
              <a:rPr lang="de-DE" dirty="0" err="1"/>
              <a:t>players</a:t>
            </a:r>
            <a:endParaRPr lang="de-DE" dirty="0"/>
          </a:p>
          <a:p>
            <a:r>
              <a:rPr lang="de-DE" dirty="0"/>
              <a:t>Scenario - </a:t>
            </a:r>
            <a:r>
              <a:rPr lang="de-DE" dirty="0" err="1"/>
              <a:t>number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units</a:t>
            </a:r>
            <a:endParaRPr lang="de-DE" dirty="0"/>
          </a:p>
          <a:p>
            <a:r>
              <a:rPr lang="de-DE" dirty="0" err="1"/>
              <a:t>Excursus</a:t>
            </a:r>
            <a:r>
              <a:rPr lang="de-DE" dirty="0"/>
              <a:t>: </a:t>
            </a:r>
            <a:r>
              <a:rPr lang="de-DE" dirty="0" err="1"/>
              <a:t>Electrolyser</a:t>
            </a:r>
            <a:endParaRPr lang="de-DE" dirty="0"/>
          </a:p>
          <a:p>
            <a:pPr marL="0" indent="0">
              <a:buNone/>
            </a:pP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17831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NOSCO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C9DE5CC7-EFC5-487F-8A76-F788F3C389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46"/>
          <a:stretch/>
        </p:blipFill>
        <p:spPr>
          <a:xfrm>
            <a:off x="2222099" y="1706120"/>
            <a:ext cx="7585872" cy="5062408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C1254D36-7517-4BF2-B1C2-2D41598637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15" y="1233334"/>
            <a:ext cx="5970586" cy="1740335"/>
          </a:xfrm>
          <a:prstGeom prst="rect">
            <a:avLst/>
          </a:prstGeom>
        </p:spPr>
      </p:pic>
      <p:sp>
        <p:nvSpPr>
          <p:cNvPr id="10" name="Rechteck 9">
            <a:hlinkClick r:id="rId5"/>
            <a:extLst>
              <a:ext uri="{FF2B5EF4-FFF2-40B4-BE49-F238E27FC236}">
                <a16:creationId xmlns:a16="http://schemas.microsoft.com/office/drawing/2014/main" id="{8E2DC672-A54E-4AF7-BA0F-1E94B9A03C7D}"/>
              </a:ext>
            </a:extLst>
          </p:cNvPr>
          <p:cNvSpPr/>
          <p:nvPr/>
        </p:nvSpPr>
        <p:spPr>
          <a:xfrm>
            <a:off x="4119560" y="2247900"/>
            <a:ext cx="1647825" cy="428625"/>
          </a:xfrm>
          <a:prstGeom prst="rect">
            <a:avLst/>
          </a:prstGeom>
          <a:solidFill>
            <a:srgbClr val="009EE0">
              <a:alpha val="32157"/>
            </a:srgb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Stern: 7 Zacken 10">
            <a:hlinkClick r:id="rId6"/>
            <a:extLst>
              <a:ext uri="{FF2B5EF4-FFF2-40B4-BE49-F238E27FC236}">
                <a16:creationId xmlns:a16="http://schemas.microsoft.com/office/drawing/2014/main" id="{46E2A03F-A9E5-4DF6-AA5F-CD67788FBEBF}"/>
              </a:ext>
            </a:extLst>
          </p:cNvPr>
          <p:cNvSpPr/>
          <p:nvPr/>
        </p:nvSpPr>
        <p:spPr>
          <a:xfrm>
            <a:off x="6753225" y="3590924"/>
            <a:ext cx="228600" cy="219075"/>
          </a:xfrm>
          <a:prstGeom prst="star7">
            <a:avLst/>
          </a:prstGeom>
          <a:solidFill>
            <a:srgbClr val="009EE0">
              <a:alpha val="30196"/>
            </a:srgb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5540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What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a </a:t>
            </a:r>
            <a:r>
              <a:rPr lang="de-DE" dirty="0" err="1"/>
              <a:t>fuel</a:t>
            </a:r>
            <a:r>
              <a:rPr lang="de-DE" dirty="0"/>
              <a:t> </a:t>
            </a:r>
            <a:r>
              <a:rPr lang="de-DE" dirty="0" err="1"/>
              <a:t>cell</a:t>
            </a:r>
            <a:r>
              <a:rPr lang="de-DE" dirty="0"/>
              <a:t>?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E2BBC4A1-9B18-4A7F-9A54-ADD53A56AD4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4" y="2114550"/>
            <a:ext cx="11198225" cy="4159250"/>
          </a:xfrm>
        </p:spPr>
        <p:txBody>
          <a:bodyPr/>
          <a:lstStyle/>
          <a:p>
            <a:r>
              <a:rPr lang="en-US" dirty="0"/>
              <a:t>"galvanic cell that converts the chemical reaction energy of a continuously supplied fuel and oxidant into electrical energy."</a:t>
            </a:r>
            <a:br>
              <a:rPr lang="de-DE" dirty="0"/>
            </a:br>
            <a:endParaRPr lang="de-DE" dirty="0"/>
          </a:p>
          <a:p>
            <a:pPr lvl="1"/>
            <a:r>
              <a:rPr lang="de-DE" dirty="0"/>
              <a:t> </a:t>
            </a:r>
            <a:r>
              <a:rPr lang="de-DE" dirty="0" err="1"/>
              <a:t>chemical</a:t>
            </a:r>
            <a:r>
              <a:rPr lang="de-DE" dirty="0"/>
              <a:t> </a:t>
            </a:r>
            <a:r>
              <a:rPr lang="de-DE" dirty="0" err="1"/>
              <a:t>energy</a:t>
            </a:r>
            <a:r>
              <a:rPr lang="de-DE" dirty="0"/>
              <a:t> 	  	</a:t>
            </a:r>
            <a:r>
              <a:rPr lang="de-DE" dirty="0">
                <a:sym typeface="Wingdings" panose="05000000000000000000" pitchFamily="2" charset="2"/>
              </a:rPr>
              <a:t>    </a:t>
            </a:r>
            <a:r>
              <a:rPr lang="de-DE" dirty="0" err="1">
                <a:sym typeface="Wingdings" panose="05000000000000000000" pitchFamily="2" charset="2"/>
              </a:rPr>
              <a:t>electric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energy</a:t>
            </a:r>
            <a:br>
              <a:rPr lang="de-DE" dirty="0">
                <a:sym typeface="Wingdings" panose="05000000000000000000" pitchFamily="2" charset="2"/>
              </a:rPr>
            </a:br>
            <a:endParaRPr lang="de-DE" dirty="0">
              <a:sym typeface="Wingdings" panose="05000000000000000000" pitchFamily="2" charset="2"/>
            </a:endParaRPr>
          </a:p>
          <a:p>
            <a:pPr lvl="1"/>
            <a:r>
              <a:rPr lang="de-DE" dirty="0"/>
              <a:t> </a:t>
            </a:r>
            <a:r>
              <a:rPr lang="de-DE" strike="sngStrike" dirty="0"/>
              <a:t>Energy </a:t>
            </a:r>
            <a:r>
              <a:rPr lang="de-DE" strike="sngStrike" dirty="0" err="1"/>
              <a:t>storage</a:t>
            </a:r>
            <a:r>
              <a:rPr lang="de-DE" dirty="0"/>
              <a:t> </a:t>
            </a:r>
            <a:r>
              <a:rPr lang="de-DE" dirty="0">
                <a:sym typeface="Wingdings" panose="05000000000000000000" pitchFamily="2" charset="2"/>
              </a:rPr>
              <a:t> </a:t>
            </a:r>
            <a:r>
              <a:rPr lang="de-DE" dirty="0" err="1">
                <a:sym typeface="Wingdings" panose="05000000000000000000" pitchFamily="2" charset="2"/>
              </a:rPr>
              <a:t>Enery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b="1" dirty="0" err="1">
                <a:sym typeface="Wingdings" panose="05000000000000000000" pitchFamily="2" charset="2"/>
              </a:rPr>
              <a:t>converter</a:t>
            </a:r>
            <a:endParaRPr lang="de-DE" b="1" dirty="0">
              <a:sym typeface="Wingdings" panose="05000000000000000000" pitchFamily="2" charset="2"/>
            </a:endParaRPr>
          </a:p>
          <a:p>
            <a:pPr lvl="1"/>
            <a:endParaRPr lang="de-DE" b="1" dirty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de-DE" b="1" dirty="0">
              <a:sym typeface="Wingdings" panose="05000000000000000000" pitchFamily="2" charset="2"/>
            </a:endParaRPr>
          </a:p>
          <a:p>
            <a:r>
              <a:rPr lang="de-DE" b="1" dirty="0"/>
              <a:t>PEMFC</a:t>
            </a:r>
            <a:r>
              <a:rPr lang="de-DE" dirty="0"/>
              <a:t>: </a:t>
            </a:r>
            <a:r>
              <a:rPr lang="de-DE" b="1" dirty="0"/>
              <a:t>P</a:t>
            </a:r>
            <a:r>
              <a:rPr lang="de-DE" dirty="0"/>
              <a:t>olymer-</a:t>
            </a:r>
            <a:r>
              <a:rPr lang="de-DE" b="1" dirty="0"/>
              <a:t>E</a:t>
            </a:r>
            <a:r>
              <a:rPr lang="de-DE" dirty="0"/>
              <a:t>xchange </a:t>
            </a:r>
            <a:r>
              <a:rPr lang="de-DE" b="1" dirty="0"/>
              <a:t>M</a:t>
            </a:r>
            <a:r>
              <a:rPr lang="de-DE" dirty="0"/>
              <a:t>embrane </a:t>
            </a:r>
            <a:r>
              <a:rPr lang="de-DE" b="1" dirty="0"/>
              <a:t>F</a:t>
            </a:r>
            <a:r>
              <a:rPr lang="de-DE" dirty="0"/>
              <a:t>uel </a:t>
            </a:r>
            <a:r>
              <a:rPr lang="de-DE" b="1" dirty="0" err="1"/>
              <a:t>C</a:t>
            </a:r>
            <a:r>
              <a:rPr lang="de-DE" dirty="0" err="1"/>
              <a:t>ell</a:t>
            </a:r>
            <a:br>
              <a:rPr lang="de-DE" dirty="0"/>
            </a:br>
            <a:endParaRPr lang="de-DE" dirty="0"/>
          </a:p>
          <a:p>
            <a:pPr lvl="1"/>
            <a:r>
              <a:rPr lang="de-DE" dirty="0"/>
              <a:t>Fuel: </a:t>
            </a:r>
            <a:r>
              <a:rPr lang="de-DE" dirty="0">
                <a:solidFill>
                  <a:schemeClr val="accent2"/>
                </a:solidFill>
              </a:rPr>
              <a:t>Hydrogen H</a:t>
            </a:r>
            <a:r>
              <a:rPr lang="de-DE" baseline="-25000" dirty="0">
                <a:solidFill>
                  <a:schemeClr val="accent2"/>
                </a:solidFill>
              </a:rPr>
              <a:t>2</a:t>
            </a:r>
            <a:r>
              <a:rPr lang="de-DE" dirty="0">
                <a:solidFill>
                  <a:schemeClr val="accent2"/>
                </a:solidFill>
              </a:rPr>
              <a:t> </a:t>
            </a:r>
            <a:r>
              <a:rPr lang="de-DE" dirty="0"/>
              <a:t>| </a:t>
            </a:r>
            <a:r>
              <a:rPr lang="de-DE" dirty="0" err="1"/>
              <a:t>Oxidizer</a:t>
            </a:r>
            <a:r>
              <a:rPr lang="de-DE" dirty="0"/>
              <a:t>: Oxygen O</a:t>
            </a:r>
            <a:r>
              <a:rPr lang="de-DE" baseline="-25000" dirty="0"/>
              <a:t>2</a:t>
            </a:r>
          </a:p>
          <a:p>
            <a:pPr lvl="1"/>
            <a:r>
              <a:rPr lang="de-DE" dirty="0"/>
              <a:t>2H</a:t>
            </a:r>
            <a:r>
              <a:rPr lang="de-DE" baseline="-25000" dirty="0"/>
              <a:t>2</a:t>
            </a:r>
            <a:r>
              <a:rPr lang="de-DE" dirty="0"/>
              <a:t> + O</a:t>
            </a:r>
            <a:r>
              <a:rPr lang="de-DE" baseline="-25000" dirty="0"/>
              <a:t>2</a:t>
            </a:r>
            <a:r>
              <a:rPr lang="de-DE" dirty="0"/>
              <a:t> </a:t>
            </a:r>
            <a:r>
              <a:rPr lang="de-DE" dirty="0">
                <a:sym typeface="Wingdings" panose="05000000000000000000" pitchFamily="2" charset="2"/>
              </a:rPr>
              <a:t> 2H</a:t>
            </a:r>
            <a:r>
              <a:rPr lang="de-DE" baseline="-25000" dirty="0">
                <a:sym typeface="Wingdings" panose="05000000000000000000" pitchFamily="2" charset="2"/>
              </a:rPr>
              <a:t>2</a:t>
            </a:r>
            <a:r>
              <a:rPr lang="de-DE" dirty="0">
                <a:sym typeface="Wingdings" panose="05000000000000000000" pitchFamily="2" charset="2"/>
              </a:rPr>
              <a:t>0</a:t>
            </a:r>
            <a:endParaRPr lang="de-DE" dirty="0"/>
          </a:p>
          <a:p>
            <a:pPr marL="457200" lvl="1" indent="0">
              <a:buNone/>
            </a:pPr>
            <a:r>
              <a:rPr lang="de-DE" dirty="0"/>
              <a:t>	</a:t>
            </a:r>
          </a:p>
        </p:txBody>
      </p:sp>
      <p:pic>
        <p:nvPicPr>
          <p:cNvPr id="8" name="Grafik 7" descr="Becherglas mit einfarbiger Füllung">
            <a:extLst>
              <a:ext uri="{FF2B5EF4-FFF2-40B4-BE49-F238E27FC236}">
                <a16:creationId xmlns:a16="http://schemas.microsoft.com/office/drawing/2014/main" id="{5B989BE7-EED6-4628-BA12-32DBBF6868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48931" y="2886864"/>
            <a:ext cx="571500" cy="571500"/>
          </a:xfrm>
          <a:prstGeom prst="rect">
            <a:avLst/>
          </a:prstGeom>
        </p:spPr>
      </p:pic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FDA93345-9524-427B-BC97-1FC499AE99F2}"/>
              </a:ext>
            </a:extLst>
          </p:cNvPr>
          <p:cNvGrpSpPr/>
          <p:nvPr/>
        </p:nvGrpSpPr>
        <p:grpSpPr>
          <a:xfrm>
            <a:off x="6859305" y="2819854"/>
            <a:ext cx="800100" cy="742648"/>
            <a:chOff x="7516530" y="2934002"/>
            <a:chExt cx="800100" cy="742648"/>
          </a:xfrm>
        </p:grpSpPr>
        <p:grpSp>
          <p:nvGrpSpPr>
            <p:cNvPr id="26" name="Gruppieren 25">
              <a:extLst>
                <a:ext uri="{FF2B5EF4-FFF2-40B4-BE49-F238E27FC236}">
                  <a16:creationId xmlns:a16="http://schemas.microsoft.com/office/drawing/2014/main" id="{CA4EE20B-133B-4876-B534-8ACE7E8FC8AB}"/>
                </a:ext>
              </a:extLst>
            </p:cNvPr>
            <p:cNvGrpSpPr/>
            <p:nvPr/>
          </p:nvGrpSpPr>
          <p:grpSpPr>
            <a:xfrm>
              <a:off x="7516530" y="2934002"/>
              <a:ext cx="800100" cy="742648"/>
              <a:chOff x="4743450" y="3438523"/>
              <a:chExt cx="571501" cy="571501"/>
            </a:xfrm>
          </p:grpSpPr>
          <p:pic>
            <p:nvPicPr>
              <p:cNvPr id="24" name="Grafik 23" descr="Glühbirne und Zahnrad mit einfarbiger Füllung">
                <a:extLst>
                  <a:ext uri="{FF2B5EF4-FFF2-40B4-BE49-F238E27FC236}">
                    <a16:creationId xmlns:a16="http://schemas.microsoft.com/office/drawing/2014/main" id="{B9352EB9-E64C-4E55-9937-47DBCB9519D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4743450" y="3438523"/>
                <a:ext cx="571501" cy="571501"/>
              </a:xfrm>
              <a:prstGeom prst="rect">
                <a:avLst/>
              </a:prstGeom>
            </p:spPr>
          </p:pic>
          <p:sp>
            <p:nvSpPr>
              <p:cNvPr id="25" name="Flussdiagramm: Verbinder 24">
                <a:extLst>
                  <a:ext uri="{FF2B5EF4-FFF2-40B4-BE49-F238E27FC236}">
                    <a16:creationId xmlns:a16="http://schemas.microsoft.com/office/drawing/2014/main" id="{43C583D2-404C-44B4-A773-88A9A66B042A}"/>
                  </a:ext>
                </a:extLst>
              </p:cNvPr>
              <p:cNvSpPr/>
              <p:nvPr/>
            </p:nvSpPr>
            <p:spPr>
              <a:xfrm>
                <a:off x="4943475" y="3609975"/>
                <a:ext cx="171450" cy="200025"/>
              </a:xfrm>
              <a:prstGeom prst="flowChartConnector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017FAB7F-086B-4915-82A6-A4F7E6844239}"/>
                </a:ext>
              </a:extLst>
            </p:cNvPr>
            <p:cNvSpPr/>
            <p:nvPr/>
          </p:nvSpPr>
          <p:spPr>
            <a:xfrm flipH="1">
              <a:off x="7842289" y="3164535"/>
              <a:ext cx="140379" cy="259926"/>
            </a:xfrm>
            <a:custGeom>
              <a:avLst/>
              <a:gdLst>
                <a:gd name="connsiteX0" fmla="*/ 207600 w 373069"/>
                <a:gd name="connsiteY0" fmla="*/ 381852 h 814616"/>
                <a:gd name="connsiteX1" fmla="*/ 207600 w 373069"/>
                <a:gd name="connsiteY1" fmla="*/ 0 h 814616"/>
                <a:gd name="connsiteX2" fmla="*/ 0 w 373069"/>
                <a:gd name="connsiteY2" fmla="*/ 508754 h 814616"/>
                <a:gd name="connsiteX3" fmla="*/ 182143 w 373069"/>
                <a:gd name="connsiteY3" fmla="*/ 509135 h 814616"/>
                <a:gd name="connsiteX4" fmla="*/ 182143 w 373069"/>
                <a:gd name="connsiteY4" fmla="*/ 814617 h 814616"/>
                <a:gd name="connsiteX5" fmla="*/ 373069 w 373069"/>
                <a:gd name="connsiteY5" fmla="*/ 381852 h 814616"/>
                <a:gd name="connsiteX6" fmla="*/ 207600 w 373069"/>
                <a:gd name="connsiteY6" fmla="*/ 381852 h 814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069" h="814616">
                  <a:moveTo>
                    <a:pt x="207600" y="381852"/>
                  </a:moveTo>
                  <a:lnTo>
                    <a:pt x="207600" y="0"/>
                  </a:lnTo>
                  <a:lnTo>
                    <a:pt x="0" y="508754"/>
                  </a:lnTo>
                  <a:lnTo>
                    <a:pt x="182143" y="509135"/>
                  </a:lnTo>
                  <a:lnTo>
                    <a:pt x="182143" y="814617"/>
                  </a:lnTo>
                  <a:lnTo>
                    <a:pt x="373069" y="381852"/>
                  </a:lnTo>
                  <a:lnTo>
                    <a:pt x="207600" y="381852"/>
                  </a:lnTo>
                  <a:close/>
                </a:path>
              </a:pathLst>
            </a:custGeom>
            <a:solidFill>
              <a:srgbClr val="00ABEB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sz="1000"/>
            </a:p>
          </p:txBody>
        </p:sp>
      </p:grpSp>
      <p:pic>
        <p:nvPicPr>
          <p:cNvPr id="1028" name="Picture 4" descr="Flixbus will Brennstoffzellenbusse testen - electrive.net">
            <a:extLst>
              <a:ext uri="{FF2B5EF4-FFF2-40B4-BE49-F238E27FC236}">
                <a16:creationId xmlns:a16="http://schemas.microsoft.com/office/drawing/2014/main" id="{9C18EF9D-C82C-466B-BC21-6820F3B369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58" t="4828" r="26821" b="7696"/>
          <a:stretch/>
        </p:blipFill>
        <p:spPr bwMode="auto">
          <a:xfrm>
            <a:off x="8237057" y="3819524"/>
            <a:ext cx="283714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B770E6AC-ABA1-4E13-A4A1-488F4C804FAB}"/>
              </a:ext>
            </a:extLst>
          </p:cNvPr>
          <p:cNvSpPr txBox="1"/>
          <p:nvPr/>
        </p:nvSpPr>
        <p:spPr>
          <a:xfrm>
            <a:off x="8741229" y="6273800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8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1567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Fuel cells and hydrogen - advantages
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E2BBC4A1-9B18-4A7F-9A54-ADD53A56AD4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r>
              <a:rPr lang="de-DE" dirty="0"/>
              <a:t>Hydrogen </a:t>
            </a: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available</a:t>
            </a:r>
            <a:r>
              <a:rPr lang="de-DE" dirty="0"/>
              <a:t> in infinite </a:t>
            </a:r>
            <a:r>
              <a:rPr lang="de-DE" dirty="0" err="1"/>
              <a:t>quantities</a:t>
            </a:r>
            <a:br>
              <a:rPr lang="de-DE" dirty="0"/>
            </a:br>
            <a:r>
              <a:rPr lang="de-DE" dirty="0"/>
              <a:t> </a:t>
            </a:r>
          </a:p>
          <a:p>
            <a:r>
              <a:rPr lang="en-US" dirty="0"/>
              <a:t>Long ranges of 600 -800 km</a:t>
            </a:r>
            <a:br>
              <a:rPr lang="de-DE" dirty="0"/>
            </a:br>
            <a:endParaRPr lang="de-DE" dirty="0"/>
          </a:p>
          <a:p>
            <a:r>
              <a:rPr lang="de-DE" dirty="0"/>
              <a:t>Fast </a:t>
            </a:r>
            <a:r>
              <a:rPr lang="de-DE" dirty="0" err="1"/>
              <a:t>refuelling</a:t>
            </a:r>
            <a:r>
              <a:rPr lang="de-DE" dirty="0"/>
              <a:t> (3 – 5 </a:t>
            </a:r>
            <a:r>
              <a:rPr lang="de-DE" dirty="0" err="1"/>
              <a:t>minutes</a:t>
            </a:r>
            <a:r>
              <a:rPr lang="de-DE" dirty="0"/>
              <a:t>)</a:t>
            </a:r>
            <a:br>
              <a:rPr lang="de-DE" dirty="0"/>
            </a:br>
            <a:endParaRPr lang="de-DE" dirty="0"/>
          </a:p>
          <a:p>
            <a:r>
              <a:rPr lang="de-DE" dirty="0"/>
              <a:t>High </a:t>
            </a:r>
            <a:r>
              <a:rPr lang="de-DE" dirty="0" err="1"/>
              <a:t>gravimetric</a:t>
            </a:r>
            <a:r>
              <a:rPr lang="de-DE" dirty="0"/>
              <a:t> </a:t>
            </a:r>
            <a:r>
              <a:rPr lang="de-DE" dirty="0" err="1"/>
              <a:t>energy</a:t>
            </a:r>
            <a:r>
              <a:rPr lang="de-DE" dirty="0"/>
              <a:t> </a:t>
            </a:r>
            <a:r>
              <a:rPr lang="de-DE" dirty="0" err="1"/>
              <a:t>density</a:t>
            </a:r>
            <a:br>
              <a:rPr lang="de-DE" dirty="0"/>
            </a:br>
            <a:endParaRPr lang="de-DE" dirty="0"/>
          </a:p>
          <a:p>
            <a:pPr marL="457200" lvl="1" indent="0">
              <a:buNone/>
            </a:pPr>
            <a:r>
              <a:rPr lang="de-DE" dirty="0"/>
              <a:t>	</a:t>
            </a:r>
          </a:p>
        </p:txBody>
      </p:sp>
      <p:pic>
        <p:nvPicPr>
          <p:cNvPr id="1028" name="Picture 4" descr="Flixbus will Brennstoffzellenbusse testen - electrive.net">
            <a:extLst>
              <a:ext uri="{FF2B5EF4-FFF2-40B4-BE49-F238E27FC236}">
                <a16:creationId xmlns:a16="http://schemas.microsoft.com/office/drawing/2014/main" id="{9C18EF9D-C82C-466B-BC21-6820F3B369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58" t="4828" r="26821" b="7696"/>
          <a:stretch/>
        </p:blipFill>
        <p:spPr bwMode="auto">
          <a:xfrm>
            <a:off x="8237057" y="3819524"/>
            <a:ext cx="283714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B770E6AC-ABA1-4E13-A4A1-488F4C804FAB}"/>
              </a:ext>
            </a:extLst>
          </p:cNvPr>
          <p:cNvSpPr txBox="1"/>
          <p:nvPr/>
        </p:nvSpPr>
        <p:spPr>
          <a:xfrm>
            <a:off x="8741229" y="6273800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8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36216758-8932-40D0-868C-7EA109A6AF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8164" y="1447860"/>
            <a:ext cx="2000529" cy="174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40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Energy </a:t>
            </a:r>
            <a:r>
              <a:rPr lang="de-DE" dirty="0" err="1"/>
              <a:t>densities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99BBA7D2-5367-4349-8D24-3B28D08DD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5" y="2184480"/>
            <a:ext cx="6428002" cy="4006769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5810A94B-C943-44C4-82BE-FFDF7E5B3710}"/>
              </a:ext>
            </a:extLst>
          </p:cNvPr>
          <p:cNvSpPr txBox="1"/>
          <p:nvPr/>
        </p:nvSpPr>
        <p:spPr>
          <a:xfrm>
            <a:off x="851346" y="6255412"/>
            <a:ext cx="6246811" cy="51953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900" dirty="0">
                <a:solidFill>
                  <a:schemeClr val="bg1">
                    <a:lumMod val="75000"/>
                  </a:schemeClr>
                </a:solidFill>
              </a:rPr>
              <a:t>Quelle: https://upload.wikimedia.org/wikipedia/commons/c/c6/Energy_density.svg</a:t>
            </a:r>
            <a:endParaRPr kumimoji="0" lang="de-DE" sz="900" b="0" i="0" u="none" strike="noStrike" kern="1200" cap="none" spc="0" normalizeH="0" baseline="0" noProof="0" dirty="0" err="1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DAD7DE47-F030-48EA-BE20-A707D7664289}"/>
              </a:ext>
            </a:extLst>
          </p:cNvPr>
          <p:cNvSpPr/>
          <p:nvPr/>
        </p:nvSpPr>
        <p:spPr>
          <a:xfrm>
            <a:off x="4653869" y="751421"/>
            <a:ext cx="4423455" cy="27241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aphicFrame>
        <p:nvGraphicFramePr>
          <p:cNvPr id="12" name="Diagramm 11">
            <a:extLst>
              <a:ext uri="{FF2B5EF4-FFF2-40B4-BE49-F238E27FC236}">
                <a16:creationId xmlns:a16="http://schemas.microsoft.com/office/drawing/2014/main" id="{8041F4CA-44A1-4DF2-949F-AB473082C2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925413"/>
              </p:ext>
            </p:extLst>
          </p:nvPr>
        </p:nvGraphicFramePr>
        <p:xfrm>
          <a:off x="4764315" y="933450"/>
          <a:ext cx="4180943" cy="23558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Rechteck 13">
            <a:extLst>
              <a:ext uri="{FF2B5EF4-FFF2-40B4-BE49-F238E27FC236}">
                <a16:creationId xmlns:a16="http://schemas.microsoft.com/office/drawing/2014/main" id="{27372F19-29CA-492D-9E21-643A703BBBCA}"/>
              </a:ext>
            </a:extLst>
          </p:cNvPr>
          <p:cNvSpPr/>
          <p:nvPr/>
        </p:nvSpPr>
        <p:spPr>
          <a:xfrm>
            <a:off x="676275" y="5791200"/>
            <a:ext cx="1027112" cy="228600"/>
          </a:xfrm>
          <a:prstGeom prst="rect">
            <a:avLst/>
          </a:prstGeom>
          <a:solidFill>
            <a:srgbClr val="F4FF86">
              <a:alpha val="30196"/>
            </a:srgbClr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659F0F65-84B9-4012-AB37-9071221DFC65}"/>
              </a:ext>
            </a:extLst>
          </p:cNvPr>
          <p:cNvSpPr/>
          <p:nvPr/>
        </p:nvSpPr>
        <p:spPr>
          <a:xfrm>
            <a:off x="5602516" y="5372100"/>
            <a:ext cx="1217384" cy="647700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6EF4D7A5-1B0F-4C01-9FB7-EE928264F32B}"/>
              </a:ext>
            </a:extLst>
          </p:cNvPr>
          <p:cNvSpPr/>
          <p:nvPr/>
        </p:nvSpPr>
        <p:spPr>
          <a:xfrm>
            <a:off x="2453433" y="4362450"/>
            <a:ext cx="604092" cy="323850"/>
          </a:xfrm>
          <a:prstGeom prst="rect">
            <a:avLst/>
          </a:prstGeom>
          <a:solidFill>
            <a:srgbClr val="AEDDFF">
              <a:alpha val="30196"/>
            </a:srgbClr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42F698AF-B7F1-49FC-92AC-EA0FBC58ADB7}"/>
              </a:ext>
            </a:extLst>
          </p:cNvPr>
          <p:cNvSpPr txBox="1"/>
          <p:nvPr/>
        </p:nvSpPr>
        <p:spPr>
          <a:xfrm>
            <a:off x="7098157" y="3390283"/>
            <a:ext cx="4752759" cy="242992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2200" u="sng" dirty="0">
                <a:solidFill>
                  <a:srgbClr val="003D6A"/>
                </a:solidFill>
              </a:rPr>
              <a:t>…but </a:t>
            </a:r>
            <a:r>
              <a:rPr lang="de-DE" sz="2200" u="sng" dirty="0" err="1">
                <a:solidFill>
                  <a:srgbClr val="003D6A"/>
                </a:solidFill>
              </a:rPr>
              <a:t>no</a:t>
            </a:r>
            <a:r>
              <a:rPr lang="de-DE" sz="2200" u="sng" dirty="0">
                <a:solidFill>
                  <a:srgbClr val="003D6A"/>
                </a:solidFill>
              </a:rPr>
              <a:t> </a:t>
            </a:r>
            <a:r>
              <a:rPr lang="de-DE" sz="2200" u="sng" dirty="0" err="1">
                <a:solidFill>
                  <a:srgbClr val="003D6A"/>
                </a:solidFill>
              </a:rPr>
              <a:t>direct</a:t>
            </a:r>
            <a:r>
              <a:rPr lang="de-DE" sz="2200" u="sng" dirty="0">
                <a:solidFill>
                  <a:srgbClr val="003D6A"/>
                </a:solidFill>
              </a:rPr>
              <a:t> </a:t>
            </a:r>
            <a:r>
              <a:rPr lang="de-DE" sz="2200" u="sng" dirty="0" err="1">
                <a:solidFill>
                  <a:srgbClr val="003D6A"/>
                </a:solidFill>
              </a:rPr>
              <a:t>comparison</a:t>
            </a:r>
            <a:r>
              <a:rPr lang="de-DE" sz="2200" u="sng" dirty="0">
                <a:solidFill>
                  <a:srgbClr val="003D6A"/>
                </a:solidFill>
              </a:rPr>
              <a:t> possible:</a:t>
            </a: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Symbol" panose="05050102010706020507" pitchFamily="18" charset="2"/>
              <a:buChar char="-"/>
            </a:pPr>
            <a:r>
              <a:rPr lang="en-US" sz="2000" dirty="0">
                <a:solidFill>
                  <a:srgbClr val="003D6A"/>
                </a:solidFill>
              </a:rPr>
              <a:t>Battery = energy storage; </a:t>
            </a:r>
            <a:br>
              <a:rPr lang="en-US" sz="2000" dirty="0">
                <a:solidFill>
                  <a:srgbClr val="003D6A"/>
                </a:solidFill>
              </a:rPr>
            </a:br>
            <a:r>
              <a:rPr lang="en-US" sz="2000" dirty="0">
                <a:solidFill>
                  <a:srgbClr val="003D6A"/>
                </a:solidFill>
              </a:rPr>
              <a:t>H2 requires additional tank</a:t>
            </a:r>
            <a:br>
              <a:rPr lang="en-US" sz="2000" dirty="0">
                <a:solidFill>
                  <a:srgbClr val="003D6A"/>
                </a:solidFill>
              </a:rPr>
            </a:br>
            <a:endParaRPr lang="en-US" sz="2000" dirty="0">
              <a:solidFill>
                <a:srgbClr val="003D6A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Symbol" panose="05050102010706020507" pitchFamily="18" charset="2"/>
              <a:buChar char="-"/>
            </a:pPr>
            <a:r>
              <a:rPr lang="en-US" sz="2000" dirty="0">
                <a:solidFill>
                  <a:srgbClr val="003D6A"/>
                </a:solidFill>
              </a:rPr>
              <a:t>Battery supplies power directly; with H2 this must still be generated by the fuel cell</a:t>
            </a:r>
            <a:br>
              <a:rPr lang="en-US" sz="2000" dirty="0">
                <a:solidFill>
                  <a:srgbClr val="003D6A"/>
                </a:solidFill>
              </a:rPr>
            </a:br>
            <a:endParaRPr lang="en-US" sz="2000" dirty="0">
              <a:solidFill>
                <a:srgbClr val="003D6A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Symbol" panose="05050102010706020507" pitchFamily="18" charset="2"/>
              <a:buChar char="-"/>
            </a:pPr>
            <a:r>
              <a:rPr lang="de-DE" sz="2000" dirty="0">
                <a:solidFill>
                  <a:srgbClr val="003D6A"/>
                </a:solidFill>
              </a:rPr>
              <a:t>Efficiency </a:t>
            </a:r>
            <a:r>
              <a:rPr lang="de-DE" sz="2000" dirty="0" err="1">
                <a:solidFill>
                  <a:srgbClr val="003D6A"/>
                </a:solidFill>
              </a:rPr>
              <a:t>losses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2427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Efficiencies</a:t>
            </a:r>
            <a:r>
              <a:rPr lang="de-DE" dirty="0"/>
              <a:t>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5810A94B-C943-44C4-82BE-FFDF7E5B3710}"/>
              </a:ext>
            </a:extLst>
          </p:cNvPr>
          <p:cNvSpPr txBox="1"/>
          <p:nvPr/>
        </p:nvSpPr>
        <p:spPr>
          <a:xfrm>
            <a:off x="868363" y="5931481"/>
            <a:ext cx="6246811" cy="51953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900" dirty="0">
                <a:solidFill>
                  <a:schemeClr val="bg1">
                    <a:lumMod val="75000"/>
                  </a:schemeClr>
                </a:solidFill>
              </a:rPr>
              <a:t>Quelle: https://www.e-mobilbw.de/service/datacenter </a:t>
            </a:r>
            <a:endParaRPr kumimoji="0" lang="de-DE" sz="900" b="0" i="0" u="none" strike="noStrike" kern="1200" cap="none" spc="0" normalizeH="0" baseline="0" noProof="0" dirty="0" err="1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F37439E-B4DB-45DD-BF1D-B1BDC026A23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7237" y="1810054"/>
            <a:ext cx="10677525" cy="4087198"/>
          </a:xfrm>
          <a:prstGeom prst="rect">
            <a:avLst/>
          </a:prstGeom>
        </p:spPr>
      </p:pic>
      <p:sp>
        <p:nvSpPr>
          <p:cNvPr id="19" name="Rechteck 18">
            <a:extLst>
              <a:ext uri="{FF2B5EF4-FFF2-40B4-BE49-F238E27FC236}">
                <a16:creationId xmlns:a16="http://schemas.microsoft.com/office/drawing/2014/main" id="{9870B899-9E65-4787-90C4-B67C906BA3B2}"/>
              </a:ext>
            </a:extLst>
          </p:cNvPr>
          <p:cNvSpPr/>
          <p:nvPr/>
        </p:nvSpPr>
        <p:spPr>
          <a:xfrm>
            <a:off x="1504950" y="5338775"/>
            <a:ext cx="542926" cy="214300"/>
          </a:xfrm>
          <a:prstGeom prst="rect">
            <a:avLst/>
          </a:prstGeom>
          <a:solidFill>
            <a:srgbClr val="F4FF86">
              <a:alpha val="30196"/>
            </a:srgbClr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0" name="Rechteck 19">
            <a:extLst>
              <a:ext uri="{FF2B5EF4-FFF2-40B4-BE49-F238E27FC236}">
                <a16:creationId xmlns:a16="http://schemas.microsoft.com/office/drawing/2014/main" id="{D7DD6DFC-A80A-421A-A7AE-55DA1D3B1116}"/>
              </a:ext>
            </a:extLst>
          </p:cNvPr>
          <p:cNvSpPr/>
          <p:nvPr/>
        </p:nvSpPr>
        <p:spPr>
          <a:xfrm>
            <a:off x="3695701" y="5329250"/>
            <a:ext cx="543600" cy="214300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4B743C42-99FD-4B73-A7D9-9BCB1D681A93}"/>
              </a:ext>
            </a:extLst>
          </p:cNvPr>
          <p:cNvSpPr txBox="1"/>
          <p:nvPr/>
        </p:nvSpPr>
        <p:spPr>
          <a:xfrm>
            <a:off x="10191750" y="2647950"/>
            <a:ext cx="1162050" cy="266700"/>
          </a:xfrm>
          <a:prstGeom prst="rect">
            <a:avLst/>
          </a:prstGeom>
          <a:solidFill>
            <a:srgbClr val="BFC9D4"/>
          </a:solidFill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003D6A"/>
                </a:solidFill>
              </a:rPr>
              <a:t>Chemical </a:t>
            </a:r>
            <a:r>
              <a:rPr lang="de-DE" sz="1200" dirty="0" err="1">
                <a:solidFill>
                  <a:srgbClr val="003D6A"/>
                </a:solidFill>
              </a:rPr>
              <a:t>industry</a:t>
            </a:r>
            <a:r>
              <a:rPr lang="de-DE" sz="1200" dirty="0">
                <a:solidFill>
                  <a:srgbClr val="003D6A"/>
                </a:solidFill>
              </a:rPr>
              <a:t>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C4823368-D5AB-49B6-8FEB-F3CCD00F6585}"/>
              </a:ext>
            </a:extLst>
          </p:cNvPr>
          <p:cNvSpPr txBox="1"/>
          <p:nvPr/>
        </p:nvSpPr>
        <p:spPr>
          <a:xfrm>
            <a:off x="5934074" y="2724150"/>
            <a:ext cx="990601" cy="266700"/>
          </a:xfrm>
          <a:prstGeom prst="rect">
            <a:avLst/>
          </a:prstGeom>
          <a:solidFill>
            <a:srgbClr val="B0BDCA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 err="1">
                <a:solidFill>
                  <a:srgbClr val="003D6A"/>
                </a:solidFill>
              </a:rPr>
              <a:t>Electrolyser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66252679-28EF-4768-9DA2-13AFD0C19C66}"/>
              </a:ext>
            </a:extLst>
          </p:cNvPr>
          <p:cNvSpPr txBox="1"/>
          <p:nvPr/>
        </p:nvSpPr>
        <p:spPr>
          <a:xfrm>
            <a:off x="5934073" y="3362325"/>
            <a:ext cx="990601" cy="133350"/>
          </a:xfrm>
          <a:prstGeom prst="rect">
            <a:avLst/>
          </a:prstGeom>
          <a:solidFill>
            <a:srgbClr val="ECEFF2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003D6A"/>
                </a:solidFill>
              </a:rPr>
              <a:t>Hydrogen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A18FA07-B760-488F-84FC-1CE067CD4ABB}"/>
              </a:ext>
            </a:extLst>
          </p:cNvPr>
          <p:cNvSpPr txBox="1"/>
          <p:nvPr/>
        </p:nvSpPr>
        <p:spPr>
          <a:xfrm>
            <a:off x="5934073" y="1962419"/>
            <a:ext cx="1085852" cy="266700"/>
          </a:xfrm>
          <a:prstGeom prst="rect">
            <a:avLst/>
          </a:prstGeom>
          <a:solidFill>
            <a:srgbClr val="38587A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 err="1">
                <a:solidFill>
                  <a:schemeClr val="bg1"/>
                </a:solidFill>
              </a:rPr>
              <a:t>Renewable</a:t>
            </a:r>
            <a:r>
              <a:rPr lang="de-DE" sz="1200" dirty="0">
                <a:solidFill>
                  <a:schemeClr val="bg1"/>
                </a:solidFill>
              </a:rPr>
              <a:t>
Energies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CBC5FD8-8F99-408C-A47E-7224C4E7C4EE}"/>
              </a:ext>
            </a:extLst>
          </p:cNvPr>
          <p:cNvSpPr txBox="1"/>
          <p:nvPr/>
        </p:nvSpPr>
        <p:spPr>
          <a:xfrm>
            <a:off x="4401225" y="5244080"/>
            <a:ext cx="1361400" cy="94696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000" dirty="0">
                <a:solidFill>
                  <a:schemeClr val="accent1"/>
                </a:solidFill>
              </a:rPr>
              <a:t>Overall Efficiency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0896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type of drive for which vehicle? 
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AB6B6A2E-FDA7-4706-B2B5-D33C560081B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1F1F1"/>
              </a:clrFrom>
              <a:clrTo>
                <a:srgbClr val="F1F1F1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58814" y="1987853"/>
            <a:ext cx="10835015" cy="4060521"/>
          </a:xfrm>
          <a:prstGeom prst="rect">
            <a:avLst/>
          </a:prstGeom>
        </p:spPr>
      </p:pic>
      <p:sp>
        <p:nvSpPr>
          <p:cNvPr id="15" name="Rechteck 14">
            <a:extLst>
              <a:ext uri="{FF2B5EF4-FFF2-40B4-BE49-F238E27FC236}">
                <a16:creationId xmlns:a16="http://schemas.microsoft.com/office/drawing/2014/main" id="{1B71A8AF-79A0-490F-B2D2-64EFCA62067E}"/>
              </a:ext>
            </a:extLst>
          </p:cNvPr>
          <p:cNvSpPr/>
          <p:nvPr/>
        </p:nvSpPr>
        <p:spPr>
          <a:xfrm>
            <a:off x="1202054" y="4107180"/>
            <a:ext cx="1945005" cy="342900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916090B6-3F7D-4CEE-9E53-AC2969108D87}"/>
              </a:ext>
            </a:extLst>
          </p:cNvPr>
          <p:cNvSpPr/>
          <p:nvPr/>
        </p:nvSpPr>
        <p:spPr>
          <a:xfrm>
            <a:off x="1202053" y="4114800"/>
            <a:ext cx="1945005" cy="335280"/>
          </a:xfrm>
          <a:prstGeom prst="rect">
            <a:avLst/>
          </a:prstGeom>
          <a:solidFill>
            <a:schemeClr val="bg2">
              <a:lumMod val="20000"/>
              <a:lumOff val="80000"/>
              <a:alpha val="30196"/>
            </a:schemeClr>
          </a:solidFill>
          <a:ln w="38100">
            <a:solidFill>
              <a:srgbClr val="91A2B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50" dirty="0"/>
              <a:t>Small </a:t>
            </a:r>
            <a:r>
              <a:rPr lang="de-DE" sz="1050" dirty="0" err="1"/>
              <a:t>vehicles</a:t>
            </a:r>
            <a:endParaRPr lang="de-DE" dirty="0"/>
          </a:p>
        </p:txBody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867495A7-DA34-4CE6-9674-7D3C65DB6ECE}"/>
              </a:ext>
            </a:extLst>
          </p:cNvPr>
          <p:cNvSpPr/>
          <p:nvPr/>
        </p:nvSpPr>
        <p:spPr>
          <a:xfrm>
            <a:off x="3558541" y="3619499"/>
            <a:ext cx="1059180" cy="398613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849874C1-6C2C-4D83-A0CE-A0E1676EA581}"/>
              </a:ext>
            </a:extLst>
          </p:cNvPr>
          <p:cNvSpPr/>
          <p:nvPr/>
        </p:nvSpPr>
        <p:spPr>
          <a:xfrm>
            <a:off x="4853940" y="3550921"/>
            <a:ext cx="1242059" cy="563879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B4D4E777-0C0F-445C-816F-DBCBC2CF6C4D}"/>
              </a:ext>
            </a:extLst>
          </p:cNvPr>
          <p:cNvSpPr/>
          <p:nvPr/>
        </p:nvSpPr>
        <p:spPr>
          <a:xfrm>
            <a:off x="6255711" y="3323505"/>
            <a:ext cx="655629" cy="219796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BDDFD7EF-4EC5-44A2-9806-3D8E7ADA2E0A}"/>
              </a:ext>
            </a:extLst>
          </p:cNvPr>
          <p:cNvSpPr/>
          <p:nvPr/>
        </p:nvSpPr>
        <p:spPr>
          <a:xfrm>
            <a:off x="7104285" y="2819930"/>
            <a:ext cx="1206380" cy="401942"/>
          </a:xfrm>
          <a:prstGeom prst="rect">
            <a:avLst/>
          </a:prstGeom>
          <a:solidFill>
            <a:srgbClr val="8EA0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843E6ED9-B40E-4971-B6D3-4CA10913C24A}"/>
              </a:ext>
            </a:extLst>
          </p:cNvPr>
          <p:cNvSpPr/>
          <p:nvPr/>
        </p:nvSpPr>
        <p:spPr>
          <a:xfrm>
            <a:off x="7104285" y="2783216"/>
            <a:ext cx="1206380" cy="463410"/>
          </a:xfrm>
          <a:prstGeom prst="rect">
            <a:avLst/>
          </a:prstGeom>
          <a:solidFill>
            <a:srgbClr val="71D3FF">
              <a:alpha val="78039"/>
            </a:srgbClr>
          </a:solidFill>
          <a:ln w="762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de-DE" sz="1000" dirty="0"/>
            </a:br>
            <a:r>
              <a:rPr lang="de-DE" sz="1000" dirty="0"/>
              <a:t>Heavy-</a:t>
            </a:r>
            <a:r>
              <a:rPr lang="de-DE" sz="1000" dirty="0" err="1"/>
              <a:t>duty</a:t>
            </a:r>
            <a:r>
              <a:rPr lang="de-DE" sz="1000" dirty="0"/>
              <a:t> </a:t>
            </a:r>
            <a:r>
              <a:rPr lang="de-DE" sz="1000" dirty="0" err="1"/>
              <a:t>vehicles</a:t>
            </a:r>
            <a:r>
              <a:rPr lang="de-DE" sz="1000" dirty="0"/>
              <a:t>
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53093DFD-070C-436B-8D99-633B329A0073}"/>
              </a:ext>
            </a:extLst>
          </p:cNvPr>
          <p:cNvSpPr/>
          <p:nvPr/>
        </p:nvSpPr>
        <p:spPr>
          <a:xfrm>
            <a:off x="3558542" y="3619499"/>
            <a:ext cx="1059180" cy="369543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de-DE" sz="900" dirty="0"/>
              <a:t>Light </a:t>
            </a:r>
            <a:r>
              <a:rPr lang="de-DE" sz="900" dirty="0" err="1"/>
              <a:t>commercial</a:t>
            </a:r>
            <a:r>
              <a:rPr lang="de-DE" sz="900" dirty="0"/>
              <a:t> </a:t>
            </a:r>
            <a:r>
              <a:rPr lang="de-DE" sz="900" dirty="0" err="1"/>
              <a:t>vehicles</a:t>
            </a:r>
            <a:r>
              <a:rPr lang="de-DE" sz="900" dirty="0"/>
              <a:t>
</a:t>
            </a:r>
            <a:endParaRPr lang="de-DE" sz="1000" dirty="0"/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AB71148B-CE31-46D8-92F4-3CD1E426C841}"/>
              </a:ext>
            </a:extLst>
          </p:cNvPr>
          <p:cNvSpPr/>
          <p:nvPr/>
        </p:nvSpPr>
        <p:spPr>
          <a:xfrm>
            <a:off x="4853939" y="3543301"/>
            <a:ext cx="1242058" cy="563879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Medium/large cars, fleets, taxis
</a:t>
            </a:r>
            <a:endParaRPr lang="de-DE" sz="1000" dirty="0"/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BC04A9AB-D535-4619-854F-66D010CC8A69}"/>
              </a:ext>
            </a:extLst>
          </p:cNvPr>
          <p:cNvSpPr/>
          <p:nvPr/>
        </p:nvSpPr>
        <p:spPr>
          <a:xfrm>
            <a:off x="6255711" y="3308094"/>
            <a:ext cx="655629" cy="235207"/>
          </a:xfrm>
          <a:prstGeom prst="rect">
            <a:avLst/>
          </a:prstGeom>
          <a:solidFill>
            <a:srgbClr val="C6EEFF">
              <a:alpha val="29804"/>
            </a:srgb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dirty="0"/>
              <a:t>Buses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167F78E5-1FD6-46D9-874F-368C9433420B}"/>
              </a:ext>
            </a:extLst>
          </p:cNvPr>
          <p:cNvSpPr/>
          <p:nvPr/>
        </p:nvSpPr>
        <p:spPr>
          <a:xfrm>
            <a:off x="658814" y="1820213"/>
            <a:ext cx="1424628" cy="3352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100" dirty="0" err="1">
                <a:solidFill>
                  <a:schemeClr val="tx2"/>
                </a:solidFill>
              </a:rPr>
              <a:t>Weight</a:t>
            </a:r>
            <a:r>
              <a:rPr lang="de-DE" sz="1100" dirty="0">
                <a:solidFill>
                  <a:schemeClr val="tx2"/>
                </a:solidFill>
              </a:rPr>
              <a:t> in </a:t>
            </a:r>
            <a:r>
              <a:rPr lang="de-DE" sz="1100" dirty="0" err="1">
                <a:solidFill>
                  <a:schemeClr val="tx2"/>
                </a:solidFill>
              </a:rPr>
              <a:t>tons</a:t>
            </a:r>
            <a:endParaRPr lang="de-DE" sz="1100" dirty="0">
              <a:solidFill>
                <a:schemeClr val="tx2"/>
              </a:solidFill>
            </a:endParaRPr>
          </a:p>
        </p:txBody>
      </p:sp>
      <p:sp>
        <p:nvSpPr>
          <p:cNvPr id="30" name="Rechteck 29">
            <a:extLst>
              <a:ext uri="{FF2B5EF4-FFF2-40B4-BE49-F238E27FC236}">
                <a16:creationId xmlns:a16="http://schemas.microsoft.com/office/drawing/2014/main" id="{7670B64E-4E4A-4B81-9A81-A37F7814EA4C}"/>
              </a:ext>
            </a:extLst>
          </p:cNvPr>
          <p:cNvSpPr/>
          <p:nvPr/>
        </p:nvSpPr>
        <p:spPr>
          <a:xfrm>
            <a:off x="8370254" y="5807376"/>
            <a:ext cx="2991166" cy="3752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>
                <a:solidFill>
                  <a:schemeClr val="tx2"/>
                </a:solidFill>
              </a:rPr>
              <a:t>Average km per day/trip
</a:t>
            </a:r>
            <a:endParaRPr lang="de-DE" sz="1100" dirty="0">
              <a:solidFill>
                <a:schemeClr val="tx2"/>
              </a:solidFill>
            </a:endParaRPr>
          </a:p>
        </p:txBody>
      </p:sp>
      <p:sp>
        <p:nvSpPr>
          <p:cNvPr id="31" name="Rechteck 30">
            <a:extLst>
              <a:ext uri="{FF2B5EF4-FFF2-40B4-BE49-F238E27FC236}">
                <a16:creationId xmlns:a16="http://schemas.microsoft.com/office/drawing/2014/main" id="{00C0CE69-6A56-406E-83AE-9854D8FAE139}"/>
              </a:ext>
            </a:extLst>
          </p:cNvPr>
          <p:cNvSpPr/>
          <p:nvPr/>
        </p:nvSpPr>
        <p:spPr>
          <a:xfrm>
            <a:off x="967422" y="5807474"/>
            <a:ext cx="1768158" cy="208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100" dirty="0">
                <a:solidFill>
                  <a:schemeClr val="tx2"/>
                </a:solidFill>
              </a:rPr>
              <a:t>BEV</a:t>
            </a:r>
          </a:p>
        </p:txBody>
      </p:sp>
      <p:sp>
        <p:nvSpPr>
          <p:cNvPr id="32" name="Rechteck 31">
            <a:extLst>
              <a:ext uri="{FF2B5EF4-FFF2-40B4-BE49-F238E27FC236}">
                <a16:creationId xmlns:a16="http://schemas.microsoft.com/office/drawing/2014/main" id="{DF4A9A1B-87C7-4E83-95EB-7E283D5E2977}"/>
              </a:ext>
            </a:extLst>
          </p:cNvPr>
          <p:cNvSpPr/>
          <p:nvPr/>
        </p:nvSpPr>
        <p:spPr>
          <a:xfrm>
            <a:off x="3044188" y="5813062"/>
            <a:ext cx="1870712" cy="208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100" dirty="0">
                <a:solidFill>
                  <a:schemeClr val="tx2"/>
                </a:solidFill>
              </a:rPr>
              <a:t>FCEV</a:t>
            </a:r>
          </a:p>
        </p:txBody>
      </p:sp>
      <p:sp>
        <p:nvSpPr>
          <p:cNvPr id="33" name="Rechteck 32">
            <a:extLst>
              <a:ext uri="{FF2B5EF4-FFF2-40B4-BE49-F238E27FC236}">
                <a16:creationId xmlns:a16="http://schemas.microsoft.com/office/drawing/2014/main" id="{6A54C888-D619-4370-BB37-DD8812483694}"/>
              </a:ext>
            </a:extLst>
          </p:cNvPr>
          <p:cNvSpPr/>
          <p:nvPr/>
        </p:nvSpPr>
        <p:spPr>
          <a:xfrm>
            <a:off x="5160641" y="5807376"/>
            <a:ext cx="1870712" cy="208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100" dirty="0" err="1">
                <a:solidFill>
                  <a:schemeClr val="tx2"/>
                </a:solidFill>
              </a:rPr>
              <a:t>Renewable</a:t>
            </a:r>
            <a:r>
              <a:rPr lang="de-DE" sz="1100" dirty="0">
                <a:solidFill>
                  <a:schemeClr val="tx2"/>
                </a:solidFill>
              </a:rPr>
              <a:t> </a:t>
            </a:r>
            <a:r>
              <a:rPr lang="de-DE" sz="1100" dirty="0" err="1">
                <a:solidFill>
                  <a:schemeClr val="tx2"/>
                </a:solidFill>
              </a:rPr>
              <a:t>fuels</a:t>
            </a:r>
            <a:endParaRPr lang="de-DE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563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Fuel </a:t>
            </a:r>
            <a:r>
              <a:rPr lang="de-DE" dirty="0" err="1"/>
              <a:t>Cell</a:t>
            </a:r>
            <a:r>
              <a:rPr lang="de-DE" dirty="0"/>
              <a:t> Electric Vehicle (FCEV)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sp>
        <p:nvSpPr>
          <p:cNvPr id="84" name="Textfeld 83">
            <a:extLst>
              <a:ext uri="{FF2B5EF4-FFF2-40B4-BE49-F238E27FC236}">
                <a16:creationId xmlns:a16="http://schemas.microsoft.com/office/drawing/2014/main" id="{2C93172F-0588-4F78-B9D2-A7DC190FFCB1}"/>
              </a:ext>
            </a:extLst>
          </p:cNvPr>
          <p:cNvSpPr txBox="1"/>
          <p:nvPr/>
        </p:nvSpPr>
        <p:spPr>
          <a:xfrm>
            <a:off x="550832" y="5562777"/>
            <a:ext cx="12656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100" b="1" dirty="0">
                <a:solidFill>
                  <a:srgbClr val="003D6A"/>
                </a:solidFill>
              </a:rPr>
              <a:t>FOR SCHUNK</a:t>
            </a:r>
          </a:p>
        </p:txBody>
      </p:sp>
      <p:grpSp>
        <p:nvGrpSpPr>
          <p:cNvPr id="91" name="Gruppieren 90">
            <a:extLst>
              <a:ext uri="{FF2B5EF4-FFF2-40B4-BE49-F238E27FC236}">
                <a16:creationId xmlns:a16="http://schemas.microsoft.com/office/drawing/2014/main" id="{8759A9F5-B6CD-41D5-B843-78193EADCFB9}"/>
              </a:ext>
            </a:extLst>
          </p:cNvPr>
          <p:cNvGrpSpPr/>
          <p:nvPr/>
        </p:nvGrpSpPr>
        <p:grpSpPr>
          <a:xfrm>
            <a:off x="2324553" y="5824387"/>
            <a:ext cx="9747480" cy="795932"/>
            <a:chOff x="1321703" y="5806441"/>
            <a:chExt cx="9747480" cy="795932"/>
          </a:xfrm>
        </p:grpSpPr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8B15BB95-F421-4321-A1C4-1375CF1E02A4}"/>
                </a:ext>
              </a:extLst>
            </p:cNvPr>
            <p:cNvSpPr txBox="1"/>
            <p:nvPr/>
          </p:nvSpPr>
          <p:spPr>
            <a:xfrm>
              <a:off x="8032526" y="6060444"/>
              <a:ext cx="303665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= </a:t>
              </a:r>
              <a:r>
                <a:rPr lang="de-DE" sz="1100" dirty="0" err="1">
                  <a:solidFill>
                    <a:srgbClr val="003D6A"/>
                  </a:solidFill>
                </a:rPr>
                <a:t>No</a:t>
              </a:r>
              <a:r>
                <a:rPr lang="de-DE" sz="1100" dirty="0">
                  <a:solidFill>
                    <a:srgbClr val="003D6A"/>
                  </a:solidFill>
                </a:rPr>
                <a:t> </a:t>
              </a:r>
              <a:r>
                <a:rPr lang="de-DE" sz="1100" dirty="0" err="1">
                  <a:solidFill>
                    <a:srgbClr val="003D6A"/>
                  </a:solidFill>
                </a:rPr>
                <a:t>applications</a:t>
              </a:r>
              <a:endParaRPr lang="de-DE" sz="1100" dirty="0">
                <a:solidFill>
                  <a:srgbClr val="003D6A"/>
                </a:solidFill>
              </a:endParaRPr>
            </a:p>
          </p:txBody>
        </p:sp>
        <p:pic>
          <p:nvPicPr>
            <p:cNvPr id="86" name="Grafik 85" descr="Daumen hoch-Zeichen mit einfarbiger Füllung">
              <a:extLst>
                <a:ext uri="{FF2B5EF4-FFF2-40B4-BE49-F238E27FC236}">
                  <a16:creationId xmlns:a16="http://schemas.microsoft.com/office/drawing/2014/main" id="{29C84F9B-8203-47E1-9B5B-39B7E08785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321703" y="5806441"/>
              <a:ext cx="646620" cy="646620"/>
            </a:xfrm>
            <a:prstGeom prst="rect">
              <a:avLst/>
            </a:prstGeom>
          </p:spPr>
        </p:pic>
        <p:pic>
          <p:nvPicPr>
            <p:cNvPr id="87" name="Grafik 86" descr="Daumen runter mit einfarbiger Füllung">
              <a:extLst>
                <a:ext uri="{FF2B5EF4-FFF2-40B4-BE49-F238E27FC236}">
                  <a16:creationId xmlns:a16="http://schemas.microsoft.com/office/drawing/2014/main" id="{D5AD5377-4301-4EDE-B85A-44D28A556F8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357331" y="5955753"/>
              <a:ext cx="646620" cy="646620"/>
            </a:xfrm>
            <a:prstGeom prst="rect">
              <a:avLst/>
            </a:prstGeom>
          </p:spPr>
        </p:pic>
        <p:pic>
          <p:nvPicPr>
            <p:cNvPr id="88" name="Grafik 87" descr="Daumen hoch-Zeichen mit einfarbiger Füllung">
              <a:extLst>
                <a:ext uri="{FF2B5EF4-FFF2-40B4-BE49-F238E27FC236}">
                  <a16:creationId xmlns:a16="http://schemas.microsoft.com/office/drawing/2014/main" id="{C232A7F0-5F9C-421C-8A91-01D11AAB303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4198069" y="5824387"/>
              <a:ext cx="646620" cy="646620"/>
            </a:xfrm>
            <a:prstGeom prst="rect">
              <a:avLst/>
            </a:prstGeom>
          </p:spPr>
        </p:pic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9DF77037-F2E0-4D7B-9EF5-D4104A6D7CFD}"/>
                </a:ext>
              </a:extLst>
            </p:cNvPr>
            <p:cNvSpPr txBox="1"/>
            <p:nvPr/>
          </p:nvSpPr>
          <p:spPr>
            <a:xfrm>
              <a:off x="1928101" y="6060444"/>
              <a:ext cx="249995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= </a:t>
              </a:r>
              <a:r>
                <a:rPr lang="de-DE" sz="1100" dirty="0" err="1">
                  <a:solidFill>
                    <a:srgbClr val="003D6A"/>
                  </a:solidFill>
                </a:rPr>
                <a:t>Applications</a:t>
              </a:r>
              <a:r>
                <a:rPr lang="de-DE" sz="1100" dirty="0">
                  <a:solidFill>
                    <a:srgbClr val="003D6A"/>
                  </a:solidFill>
                </a:rPr>
                <a:t> in </a:t>
              </a:r>
              <a:r>
                <a:rPr lang="de-DE" sz="1100" dirty="0" err="1">
                  <a:solidFill>
                    <a:srgbClr val="003D6A"/>
                  </a:solidFill>
                </a:rPr>
                <a:t>process</a:t>
              </a:r>
              <a:endParaRPr lang="de-DE" sz="1100" dirty="0">
                <a:solidFill>
                  <a:srgbClr val="003D6A"/>
                </a:solidFill>
              </a:endParaRP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936F3B5F-4131-4179-8E94-5BC3B9ABF1FA}"/>
                </a:ext>
              </a:extLst>
            </p:cNvPr>
            <p:cNvSpPr txBox="1"/>
            <p:nvPr/>
          </p:nvSpPr>
          <p:spPr>
            <a:xfrm>
              <a:off x="4844689" y="6060444"/>
              <a:ext cx="2082346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= </a:t>
              </a:r>
              <a:r>
                <a:rPr lang="de-DE" sz="1100" dirty="0" err="1">
                  <a:solidFill>
                    <a:srgbClr val="003D6A"/>
                  </a:solidFill>
                </a:rPr>
                <a:t>Applications</a:t>
              </a:r>
              <a:r>
                <a:rPr lang="de-DE" sz="1100" dirty="0">
                  <a:solidFill>
                    <a:srgbClr val="003D6A"/>
                  </a:solidFill>
                </a:rPr>
                <a:t> in Handling</a:t>
              </a:r>
            </a:p>
          </p:txBody>
        </p:sp>
      </p:grpSp>
      <p:pic>
        <p:nvPicPr>
          <p:cNvPr id="8" name="Grafik 7">
            <a:extLst>
              <a:ext uri="{FF2B5EF4-FFF2-40B4-BE49-F238E27FC236}">
                <a16:creationId xmlns:a16="http://schemas.microsoft.com/office/drawing/2014/main" id="{D1AC9BEF-ED90-4AF6-A7E5-965199CBE0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6923" y="1575247"/>
            <a:ext cx="5578155" cy="3987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470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BA932E-59A9-4237-9904-738A8B0EA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Supply Chain BEV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EF9D4B3-0408-4CE3-8FBC-EFE17A6519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706DF4D-4DDD-4A5C-B734-78446DC169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sp>
        <p:nvSpPr>
          <p:cNvPr id="59" name="Pfeil: Fünfeck 58">
            <a:extLst>
              <a:ext uri="{FF2B5EF4-FFF2-40B4-BE49-F238E27FC236}">
                <a16:creationId xmlns:a16="http://schemas.microsoft.com/office/drawing/2014/main" id="{4F52779D-0AD4-4B9B-9664-FA17490B514B}"/>
              </a:ext>
            </a:extLst>
          </p:cNvPr>
          <p:cNvSpPr/>
          <p:nvPr/>
        </p:nvSpPr>
        <p:spPr>
          <a:xfrm>
            <a:off x="768558" y="1535339"/>
            <a:ext cx="1620000" cy="471434"/>
          </a:xfrm>
          <a:prstGeom prst="homePlate">
            <a:avLst>
              <a:gd name="adj" fmla="val 27167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Production</a:t>
            </a:r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battery</a:t>
            </a:r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cells</a:t>
            </a:r>
            <a:endParaRPr lang="de-DE" sz="1000" b="1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0" name="Pfeil: Chevron 59">
            <a:extLst>
              <a:ext uri="{FF2B5EF4-FFF2-40B4-BE49-F238E27FC236}">
                <a16:creationId xmlns:a16="http://schemas.microsoft.com/office/drawing/2014/main" id="{2A2078F8-067E-4BA7-9F59-385EA43E59E5}"/>
              </a:ext>
            </a:extLst>
          </p:cNvPr>
          <p:cNvSpPr/>
          <p:nvPr/>
        </p:nvSpPr>
        <p:spPr>
          <a:xfrm>
            <a:off x="2327330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Battery</a:t>
            </a:r>
            <a:r>
              <a:rPr lang="de-DE" sz="1000" b="1" dirty="0"/>
              <a:t> </a:t>
            </a:r>
            <a:r>
              <a:rPr lang="de-DE" sz="1000" b="1" dirty="0" err="1"/>
              <a:t>module</a:t>
            </a:r>
            <a:endParaRPr lang="de-DE" sz="1000" b="1" dirty="0"/>
          </a:p>
        </p:txBody>
      </p:sp>
      <p:sp>
        <p:nvSpPr>
          <p:cNvPr id="61" name="Pfeil: Chevron 60">
            <a:extLst>
              <a:ext uri="{FF2B5EF4-FFF2-40B4-BE49-F238E27FC236}">
                <a16:creationId xmlns:a16="http://schemas.microsoft.com/office/drawing/2014/main" id="{0669459B-A192-488F-AF8C-F331C6C99B5D}"/>
              </a:ext>
            </a:extLst>
          </p:cNvPr>
          <p:cNvSpPr/>
          <p:nvPr/>
        </p:nvSpPr>
        <p:spPr>
          <a:xfrm>
            <a:off x="3598102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Battery</a:t>
            </a:r>
            <a:r>
              <a:rPr lang="de-DE" sz="1000" b="1" dirty="0"/>
              <a:t> pack</a:t>
            </a:r>
          </a:p>
        </p:txBody>
      </p:sp>
      <p:sp>
        <p:nvSpPr>
          <p:cNvPr id="62" name="Pfeil: Fünfeck 61">
            <a:extLst>
              <a:ext uri="{FF2B5EF4-FFF2-40B4-BE49-F238E27FC236}">
                <a16:creationId xmlns:a16="http://schemas.microsoft.com/office/drawing/2014/main" id="{64365F6E-A422-461B-8F76-A8CC19D4667C}"/>
              </a:ext>
            </a:extLst>
          </p:cNvPr>
          <p:cNvSpPr/>
          <p:nvPr/>
        </p:nvSpPr>
        <p:spPr>
          <a:xfrm>
            <a:off x="768558" y="2183852"/>
            <a:ext cx="1620000" cy="875494"/>
          </a:xfrm>
          <a:prstGeom prst="homePlate">
            <a:avLst>
              <a:gd name="adj" fmla="val 27167"/>
            </a:avLst>
          </a:prstGeom>
          <a:solidFill>
            <a:srgbClr val="376092">
              <a:alpha val="50196"/>
            </a:srgbClr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Production</a:t>
            </a:r>
            <a:br>
              <a:rPr lang="de-DE" sz="1000" b="1" dirty="0"/>
            </a:br>
            <a:r>
              <a:rPr lang="de-DE" sz="1000" b="1" dirty="0"/>
              <a:t>Drive / </a:t>
            </a:r>
            <a:r>
              <a:rPr lang="de-DE" sz="1000" b="1" dirty="0" err="1"/>
              <a:t>motor</a:t>
            </a:r>
            <a:r>
              <a:rPr lang="de-DE" sz="1000" b="1" dirty="0"/>
              <a:t> </a:t>
            </a:r>
            <a:r>
              <a:rPr lang="de-DE" sz="1000" b="1" dirty="0" err="1"/>
              <a:t>components</a:t>
            </a:r>
            <a:endParaRPr lang="de-DE" sz="1000" b="1" dirty="0"/>
          </a:p>
        </p:txBody>
      </p:sp>
      <p:grpSp>
        <p:nvGrpSpPr>
          <p:cNvPr id="63" name="Gruppieren 62">
            <a:extLst>
              <a:ext uri="{FF2B5EF4-FFF2-40B4-BE49-F238E27FC236}">
                <a16:creationId xmlns:a16="http://schemas.microsoft.com/office/drawing/2014/main" id="{62E49B4A-0763-4384-B605-24F5F46494DF}"/>
              </a:ext>
            </a:extLst>
          </p:cNvPr>
          <p:cNvGrpSpPr/>
          <p:nvPr/>
        </p:nvGrpSpPr>
        <p:grpSpPr>
          <a:xfrm>
            <a:off x="2271386" y="2225338"/>
            <a:ext cx="2486025" cy="829543"/>
            <a:chOff x="1648560" y="1187038"/>
            <a:chExt cx="2486025" cy="643535"/>
          </a:xfrm>
          <a:effectLst/>
        </p:grpSpPr>
        <p:sp>
          <p:nvSpPr>
            <p:cNvPr id="64" name="Parallelogramm 63">
              <a:extLst>
                <a:ext uri="{FF2B5EF4-FFF2-40B4-BE49-F238E27FC236}">
                  <a16:creationId xmlns:a16="http://schemas.microsoft.com/office/drawing/2014/main" id="{07835D03-8F2F-4E55-B3D7-97B8C4B75CE8}"/>
                </a:ext>
              </a:extLst>
            </p:cNvPr>
            <p:cNvSpPr/>
            <p:nvPr/>
          </p:nvSpPr>
          <p:spPr>
            <a:xfrm>
              <a:off x="1648560" y="1533643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rgbClr val="00ADEE"/>
            </a:solidFill>
            <a:ln w="38100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/>
                <a:t>E-motor </a:t>
              </a:r>
              <a:r>
                <a:rPr lang="de-DE" sz="1000" b="1" dirty="0" err="1"/>
                <a:t>assembly</a:t>
              </a:r>
              <a:endParaRPr lang="de-DE" sz="1000" b="1" dirty="0"/>
            </a:p>
          </p:txBody>
        </p:sp>
        <p:sp>
          <p:nvSpPr>
            <p:cNvPr id="65" name="Parallelogramm 64">
              <a:extLst>
                <a:ext uri="{FF2B5EF4-FFF2-40B4-BE49-F238E27FC236}">
                  <a16:creationId xmlns:a16="http://schemas.microsoft.com/office/drawing/2014/main" id="{51454D69-4449-4ED3-BA1B-6B7D405CE08C}"/>
                </a:ext>
              </a:extLst>
            </p:cNvPr>
            <p:cNvSpPr/>
            <p:nvPr/>
          </p:nvSpPr>
          <p:spPr>
            <a:xfrm flipH="1">
              <a:off x="1648560" y="1187038"/>
              <a:ext cx="2486025" cy="296930"/>
            </a:xfrm>
            <a:prstGeom prst="parallelogram">
              <a:avLst>
                <a:gd name="adj" fmla="val 53434"/>
              </a:avLst>
            </a:prstGeom>
            <a:solidFill>
              <a:schemeClr val="bg1"/>
            </a:solidFill>
            <a:ln w="19050"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1000" b="1" dirty="0" err="1">
                  <a:solidFill>
                    <a:schemeClr val="tx1"/>
                  </a:solidFill>
                  <a:cs typeface="Arial" panose="020B0604020202020204" pitchFamily="34" charset="0"/>
                </a:rPr>
                <a:t>Machining</a:t>
              </a:r>
              <a:r>
                <a:rPr lang="de-DE" sz="1000" b="1" dirty="0">
                  <a:solidFill>
                    <a:schemeClr val="tx1"/>
                  </a:solidFill>
                  <a:cs typeface="Arial" panose="020B0604020202020204" pitchFamily="34" charset="0"/>
                </a:rPr>
                <a:t> &amp; Assembly Engine</a:t>
              </a:r>
              <a:endParaRPr lang="de-DE" sz="1000" b="1" dirty="0">
                <a:solidFill>
                  <a:schemeClr val="tx1"/>
                </a:solidFill>
                <a:ea typeface="Verdana" panose="020B060403050404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6" name="Pfeil: Chevron 65">
            <a:extLst>
              <a:ext uri="{FF2B5EF4-FFF2-40B4-BE49-F238E27FC236}">
                <a16:creationId xmlns:a16="http://schemas.microsoft.com/office/drawing/2014/main" id="{7F984EAE-A522-4B1A-9DF2-062C2147DE65}"/>
              </a:ext>
            </a:extLst>
          </p:cNvPr>
          <p:cNvSpPr/>
          <p:nvPr/>
        </p:nvSpPr>
        <p:spPr>
          <a:xfrm>
            <a:off x="4640239" y="2240468"/>
            <a:ext cx="1332000" cy="811451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Chassis-Assembly</a:t>
            </a:r>
          </a:p>
        </p:txBody>
      </p:sp>
      <p:sp>
        <p:nvSpPr>
          <p:cNvPr id="67" name="Pfeil: Fünfeck 66">
            <a:extLst>
              <a:ext uri="{FF2B5EF4-FFF2-40B4-BE49-F238E27FC236}">
                <a16:creationId xmlns:a16="http://schemas.microsoft.com/office/drawing/2014/main" id="{00B98CD8-4589-448D-B909-65BB508CB9B9}"/>
              </a:ext>
            </a:extLst>
          </p:cNvPr>
          <p:cNvSpPr/>
          <p:nvPr/>
        </p:nvSpPr>
        <p:spPr>
          <a:xfrm>
            <a:off x="769520" y="4072645"/>
            <a:ext cx="1374421" cy="360323"/>
          </a:xfrm>
          <a:prstGeom prst="homePlate">
            <a:avLst>
              <a:gd name="adj" fmla="val 27167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Subassemblies</a:t>
            </a:r>
            <a:endParaRPr lang="de-DE" sz="1000" b="1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8" name="Pfeil: Chevron 67">
            <a:extLst>
              <a:ext uri="{FF2B5EF4-FFF2-40B4-BE49-F238E27FC236}">
                <a16:creationId xmlns:a16="http://schemas.microsoft.com/office/drawing/2014/main" id="{BF3081E6-C91A-496B-8C73-9E2149172615}"/>
              </a:ext>
            </a:extLst>
          </p:cNvPr>
          <p:cNvSpPr/>
          <p:nvPr/>
        </p:nvSpPr>
        <p:spPr>
          <a:xfrm>
            <a:off x="2088040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Pressing</a:t>
            </a:r>
          </a:p>
        </p:txBody>
      </p:sp>
      <p:sp>
        <p:nvSpPr>
          <p:cNvPr id="69" name="Pfeil: Chevron 68">
            <a:extLst>
              <a:ext uri="{FF2B5EF4-FFF2-40B4-BE49-F238E27FC236}">
                <a16:creationId xmlns:a16="http://schemas.microsoft.com/office/drawing/2014/main" id="{F285D1B5-62B6-462D-8D08-6CB2C1BDED90}"/>
              </a:ext>
            </a:extLst>
          </p:cNvPr>
          <p:cNvSpPr/>
          <p:nvPr/>
        </p:nvSpPr>
        <p:spPr>
          <a:xfrm>
            <a:off x="33641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Car </a:t>
            </a:r>
            <a:r>
              <a:rPr lang="de-DE" sz="1000" b="1" dirty="0" err="1"/>
              <a:t>body</a:t>
            </a:r>
            <a:endParaRPr lang="de-DE" sz="1000" b="1" dirty="0"/>
          </a:p>
        </p:txBody>
      </p:sp>
      <p:sp>
        <p:nvSpPr>
          <p:cNvPr id="70" name="Pfeil: Chevron 69">
            <a:extLst>
              <a:ext uri="{FF2B5EF4-FFF2-40B4-BE49-F238E27FC236}">
                <a16:creationId xmlns:a16="http://schemas.microsoft.com/office/drawing/2014/main" id="{E9106E56-1BCD-4DC4-A9D8-D189C72BE2CA}"/>
              </a:ext>
            </a:extLst>
          </p:cNvPr>
          <p:cNvSpPr/>
          <p:nvPr/>
        </p:nvSpPr>
        <p:spPr>
          <a:xfrm>
            <a:off x="46402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Paint </a:t>
            </a:r>
            <a:r>
              <a:rPr lang="de-DE" sz="1000" b="1" dirty="0" err="1"/>
              <a:t>shop</a:t>
            </a:r>
            <a:endParaRPr lang="de-DE" sz="1000" b="1" dirty="0"/>
          </a:p>
        </p:txBody>
      </p:sp>
      <p:sp>
        <p:nvSpPr>
          <p:cNvPr id="71" name="Pfeil: Chevron 70">
            <a:extLst>
              <a:ext uri="{FF2B5EF4-FFF2-40B4-BE49-F238E27FC236}">
                <a16:creationId xmlns:a16="http://schemas.microsoft.com/office/drawing/2014/main" id="{9D96664D-9D6A-46ED-8DE2-4A535B1C81C4}"/>
              </a:ext>
            </a:extLst>
          </p:cNvPr>
          <p:cNvSpPr/>
          <p:nvPr/>
        </p:nvSpPr>
        <p:spPr>
          <a:xfrm>
            <a:off x="5754459" y="3244305"/>
            <a:ext cx="1204161" cy="432000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Docking </a:t>
            </a:r>
          </a:p>
        </p:txBody>
      </p:sp>
      <p:sp>
        <p:nvSpPr>
          <p:cNvPr id="72" name="Pfeil: Chevron 71">
            <a:extLst>
              <a:ext uri="{FF2B5EF4-FFF2-40B4-BE49-F238E27FC236}">
                <a16:creationId xmlns:a16="http://schemas.microsoft.com/office/drawing/2014/main" id="{FC5B8293-F125-4B13-B371-A1898826930B}"/>
              </a:ext>
            </a:extLst>
          </p:cNvPr>
          <p:cNvSpPr/>
          <p:nvPr/>
        </p:nvSpPr>
        <p:spPr>
          <a:xfrm>
            <a:off x="6892696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Final </a:t>
            </a:r>
            <a:r>
              <a:rPr lang="de-DE" sz="1000" b="1" dirty="0" err="1"/>
              <a:t>assembly</a:t>
            </a:r>
            <a:endParaRPr lang="de-DE" sz="1000" b="1" dirty="0"/>
          </a:p>
        </p:txBody>
      </p:sp>
      <p:sp>
        <p:nvSpPr>
          <p:cNvPr id="73" name="Pfeil: Chevron 72">
            <a:extLst>
              <a:ext uri="{FF2B5EF4-FFF2-40B4-BE49-F238E27FC236}">
                <a16:creationId xmlns:a16="http://schemas.microsoft.com/office/drawing/2014/main" id="{4BBA52AF-7516-4467-8DC9-57A2DDB59095}"/>
              </a:ext>
            </a:extLst>
          </p:cNvPr>
          <p:cNvSpPr/>
          <p:nvPr/>
        </p:nvSpPr>
        <p:spPr>
          <a:xfrm>
            <a:off x="8226949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Final </a:t>
            </a:r>
            <a:r>
              <a:rPr lang="de-DE" sz="1000" b="1" dirty="0" err="1"/>
              <a:t>inspection</a:t>
            </a:r>
            <a:endParaRPr lang="de-DE" sz="1000" b="1" dirty="0"/>
          </a:p>
        </p:txBody>
      </p:sp>
      <p:cxnSp>
        <p:nvCxnSpPr>
          <p:cNvPr id="74" name="Verbinder: gewinkelt 73">
            <a:extLst>
              <a:ext uri="{FF2B5EF4-FFF2-40B4-BE49-F238E27FC236}">
                <a16:creationId xmlns:a16="http://schemas.microsoft.com/office/drawing/2014/main" id="{C74AE790-1A99-4DBA-8992-7720FA205109}"/>
              </a:ext>
            </a:extLst>
          </p:cNvPr>
          <p:cNvCxnSpPr>
            <a:cxnSpLocks/>
            <a:stCxn id="61" idx="3"/>
            <a:endCxn id="66" idx="0"/>
          </p:cNvCxnSpPr>
          <p:nvPr/>
        </p:nvCxnSpPr>
        <p:spPr>
          <a:xfrm>
            <a:off x="4930102" y="1771056"/>
            <a:ext cx="269800" cy="469412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Verbinder: gewinkelt 74">
            <a:extLst>
              <a:ext uri="{FF2B5EF4-FFF2-40B4-BE49-F238E27FC236}">
                <a16:creationId xmlns:a16="http://schemas.microsoft.com/office/drawing/2014/main" id="{7545ECCE-87A4-4793-9B17-8BD8B9347210}"/>
              </a:ext>
            </a:extLst>
          </p:cNvPr>
          <p:cNvCxnSpPr>
            <a:cxnSpLocks/>
            <a:endCxn id="71" idx="0"/>
          </p:cNvCxnSpPr>
          <p:nvPr/>
        </p:nvCxnSpPr>
        <p:spPr>
          <a:xfrm rot="16200000" flipH="1">
            <a:off x="5837460" y="2781837"/>
            <a:ext cx="588182" cy="336754"/>
          </a:xfrm>
          <a:prstGeom prst="bentConnector3">
            <a:avLst>
              <a:gd name="adj1" fmla="val -1821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Verbinder: gewinkelt 75">
            <a:extLst>
              <a:ext uri="{FF2B5EF4-FFF2-40B4-BE49-F238E27FC236}">
                <a16:creationId xmlns:a16="http://schemas.microsoft.com/office/drawing/2014/main" id="{FBA97450-84D5-418B-A34D-532C9DB45E35}"/>
              </a:ext>
            </a:extLst>
          </p:cNvPr>
          <p:cNvCxnSpPr>
            <a:cxnSpLocks/>
            <a:endCxn id="71" idx="2"/>
          </p:cNvCxnSpPr>
          <p:nvPr/>
        </p:nvCxnSpPr>
        <p:spPr>
          <a:xfrm rot="5400000" flipH="1" flipV="1">
            <a:off x="5847831" y="3800712"/>
            <a:ext cx="576504" cy="327690"/>
          </a:xfrm>
          <a:prstGeom prst="bentConnector3">
            <a:avLst>
              <a:gd name="adj1" fmla="val 434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7" name="Gruppieren 76">
            <a:extLst>
              <a:ext uri="{FF2B5EF4-FFF2-40B4-BE49-F238E27FC236}">
                <a16:creationId xmlns:a16="http://schemas.microsoft.com/office/drawing/2014/main" id="{E0D3A6AF-6F4A-4F7A-BCD7-D688CB9620F6}"/>
              </a:ext>
            </a:extLst>
          </p:cNvPr>
          <p:cNvGrpSpPr/>
          <p:nvPr/>
        </p:nvGrpSpPr>
        <p:grpSpPr>
          <a:xfrm>
            <a:off x="6282008" y="5066278"/>
            <a:ext cx="1088378" cy="1098000"/>
            <a:chOff x="5114952" y="3241812"/>
            <a:chExt cx="1088378" cy="1098000"/>
          </a:xfrm>
        </p:grpSpPr>
        <p:pic>
          <p:nvPicPr>
            <p:cNvPr id="78" name="Grafik 77">
              <a:extLst>
                <a:ext uri="{FF2B5EF4-FFF2-40B4-BE49-F238E27FC236}">
                  <a16:creationId xmlns:a16="http://schemas.microsoft.com/office/drawing/2014/main" id="{2304245F-8C0A-45D9-BBDC-DDD468D04D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16365" y="3241812"/>
              <a:ext cx="1086965" cy="1098000"/>
            </a:xfrm>
            <a:prstGeom prst="rect">
              <a:avLst/>
            </a:prstGeom>
          </p:spPr>
        </p:pic>
        <p:sp>
          <p:nvSpPr>
            <p:cNvPr id="79" name="Ellipse 78">
              <a:extLst>
                <a:ext uri="{FF2B5EF4-FFF2-40B4-BE49-F238E27FC236}">
                  <a16:creationId xmlns:a16="http://schemas.microsoft.com/office/drawing/2014/main" id="{59015993-14B1-469A-A573-20C05EEC87B3}"/>
                </a:ext>
              </a:extLst>
            </p:cNvPr>
            <p:cNvSpPr/>
            <p:nvPr/>
          </p:nvSpPr>
          <p:spPr>
            <a:xfrm>
              <a:off x="5114952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0" name="Gruppieren 79">
            <a:extLst>
              <a:ext uri="{FF2B5EF4-FFF2-40B4-BE49-F238E27FC236}">
                <a16:creationId xmlns:a16="http://schemas.microsoft.com/office/drawing/2014/main" id="{D5BBDC5C-3DFD-4E95-AD50-C23EF0A88B82}"/>
              </a:ext>
            </a:extLst>
          </p:cNvPr>
          <p:cNvGrpSpPr/>
          <p:nvPr/>
        </p:nvGrpSpPr>
        <p:grpSpPr>
          <a:xfrm>
            <a:off x="4001666" y="5075852"/>
            <a:ext cx="1103602" cy="1098000"/>
            <a:chOff x="2840203" y="3236068"/>
            <a:chExt cx="1103602" cy="1098000"/>
          </a:xfrm>
        </p:grpSpPr>
        <p:pic>
          <p:nvPicPr>
            <p:cNvPr id="81" name="Grafik 80">
              <a:extLst>
                <a:ext uri="{FF2B5EF4-FFF2-40B4-BE49-F238E27FC236}">
                  <a16:creationId xmlns:a16="http://schemas.microsoft.com/office/drawing/2014/main" id="{BF128CE9-6A1E-4494-8683-BE15845A7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40203" y="3236068"/>
              <a:ext cx="1103602" cy="1098000"/>
            </a:xfrm>
            <a:prstGeom prst="rect">
              <a:avLst/>
            </a:prstGeom>
          </p:spPr>
        </p:pic>
        <p:sp>
          <p:nvSpPr>
            <p:cNvPr id="82" name="Ellipse 81">
              <a:extLst>
                <a:ext uri="{FF2B5EF4-FFF2-40B4-BE49-F238E27FC236}">
                  <a16:creationId xmlns:a16="http://schemas.microsoft.com/office/drawing/2014/main" id="{E0AF0984-AFF9-4A76-A445-5F7BDDC78DB6}"/>
                </a:ext>
              </a:extLst>
            </p:cNvPr>
            <p:cNvSpPr/>
            <p:nvPr/>
          </p:nvSpPr>
          <p:spPr>
            <a:xfrm>
              <a:off x="2852563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3" name="Gruppieren 82">
            <a:extLst>
              <a:ext uri="{FF2B5EF4-FFF2-40B4-BE49-F238E27FC236}">
                <a16:creationId xmlns:a16="http://schemas.microsoft.com/office/drawing/2014/main" id="{3CEA91CD-9612-4A94-B57E-10D659B3DEAB}"/>
              </a:ext>
            </a:extLst>
          </p:cNvPr>
          <p:cNvGrpSpPr/>
          <p:nvPr/>
        </p:nvGrpSpPr>
        <p:grpSpPr>
          <a:xfrm>
            <a:off x="8521499" y="5059852"/>
            <a:ext cx="1098000" cy="1099363"/>
            <a:chOff x="7380070" y="3227068"/>
            <a:chExt cx="1098000" cy="1099363"/>
          </a:xfrm>
        </p:grpSpPr>
        <p:pic>
          <p:nvPicPr>
            <p:cNvPr id="84" name="Grafik 83">
              <a:extLst>
                <a:ext uri="{FF2B5EF4-FFF2-40B4-BE49-F238E27FC236}">
                  <a16:creationId xmlns:a16="http://schemas.microsoft.com/office/drawing/2014/main" id="{1E9E75F1-F76B-47AF-B464-0C89806BEA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80070" y="3227068"/>
              <a:ext cx="1098000" cy="1098000"/>
            </a:xfrm>
            <a:prstGeom prst="rect">
              <a:avLst/>
            </a:prstGeom>
          </p:spPr>
        </p:pic>
        <p:sp>
          <p:nvSpPr>
            <p:cNvPr id="85" name="Ellipse 84">
              <a:extLst>
                <a:ext uri="{FF2B5EF4-FFF2-40B4-BE49-F238E27FC236}">
                  <a16:creationId xmlns:a16="http://schemas.microsoft.com/office/drawing/2014/main" id="{EAD79FDD-2EA7-48B5-91CC-DF8003B74C48}"/>
                </a:ext>
              </a:extLst>
            </p:cNvPr>
            <p:cNvSpPr/>
            <p:nvPr/>
          </p:nvSpPr>
          <p:spPr>
            <a:xfrm>
              <a:off x="7380070" y="3246431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6" name="Gruppieren 85">
            <a:extLst>
              <a:ext uri="{FF2B5EF4-FFF2-40B4-BE49-F238E27FC236}">
                <a16:creationId xmlns:a16="http://schemas.microsoft.com/office/drawing/2014/main" id="{8B9AE257-9F2A-4D08-A21D-0DCF3D26DADB}"/>
              </a:ext>
            </a:extLst>
          </p:cNvPr>
          <p:cNvGrpSpPr/>
          <p:nvPr/>
        </p:nvGrpSpPr>
        <p:grpSpPr>
          <a:xfrm>
            <a:off x="1765328" y="5084278"/>
            <a:ext cx="1092427" cy="1106971"/>
            <a:chOff x="588701" y="3245068"/>
            <a:chExt cx="1092427" cy="1106971"/>
          </a:xfrm>
        </p:grpSpPr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385118E9-F65A-4CAF-8FEF-9863241F2A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701" y="3254039"/>
              <a:ext cx="1092427" cy="1098000"/>
            </a:xfrm>
            <a:prstGeom prst="rect">
              <a:avLst/>
            </a:prstGeom>
          </p:spPr>
        </p:pic>
        <p:sp>
          <p:nvSpPr>
            <p:cNvPr id="88" name="Ellipse 87">
              <a:extLst>
                <a:ext uri="{FF2B5EF4-FFF2-40B4-BE49-F238E27FC236}">
                  <a16:creationId xmlns:a16="http://schemas.microsoft.com/office/drawing/2014/main" id="{33E041F6-DA87-492C-B397-42F00F9D23E6}"/>
                </a:ext>
              </a:extLst>
            </p:cNvPr>
            <p:cNvSpPr/>
            <p:nvPr/>
          </p:nvSpPr>
          <p:spPr>
            <a:xfrm>
              <a:off x="599176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9" name="Textfeld 88">
            <a:extLst>
              <a:ext uri="{FF2B5EF4-FFF2-40B4-BE49-F238E27FC236}">
                <a16:creationId xmlns:a16="http://schemas.microsoft.com/office/drawing/2014/main" id="{9531B44C-7EC6-46E7-9874-6CF254B570F4}"/>
              </a:ext>
            </a:extLst>
          </p:cNvPr>
          <p:cNvSpPr txBox="1"/>
          <p:nvPr/>
        </p:nvSpPr>
        <p:spPr>
          <a:xfrm>
            <a:off x="1599767" y="4530280"/>
            <a:ext cx="14378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Production</a:t>
            </a:r>
            <a:b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Drive / 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engine</a:t>
            </a:r>
            <a:b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components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0" name="Textfeld 89">
            <a:extLst>
              <a:ext uri="{FF2B5EF4-FFF2-40B4-BE49-F238E27FC236}">
                <a16:creationId xmlns:a16="http://schemas.microsoft.com/office/drawing/2014/main" id="{778D2D7F-2D4C-4064-A9ED-1C1F5E82D7DF}"/>
              </a:ext>
            </a:extLst>
          </p:cNvPr>
          <p:cNvSpPr txBox="1"/>
          <p:nvPr/>
        </p:nvSpPr>
        <p:spPr>
          <a:xfrm>
            <a:off x="4009984" y="4659742"/>
            <a:ext cx="108696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Chassis-</a:t>
            </a:r>
            <a:b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assembly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1" name="Textfeld 90">
            <a:extLst>
              <a:ext uri="{FF2B5EF4-FFF2-40B4-BE49-F238E27FC236}">
                <a16:creationId xmlns:a16="http://schemas.microsoft.com/office/drawing/2014/main" id="{B5D0E19E-2CB1-4D5F-852C-04A5C770DCF9}"/>
              </a:ext>
            </a:extLst>
          </p:cNvPr>
          <p:cNvSpPr txBox="1"/>
          <p:nvPr/>
        </p:nvSpPr>
        <p:spPr>
          <a:xfrm>
            <a:off x="6310263" y="4744161"/>
            <a:ext cx="1086965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Body 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shop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2" name="Textfeld 91">
            <a:extLst>
              <a:ext uri="{FF2B5EF4-FFF2-40B4-BE49-F238E27FC236}">
                <a16:creationId xmlns:a16="http://schemas.microsoft.com/office/drawing/2014/main" id="{55D5B727-DBEA-44ED-8771-D7880F083E00}"/>
              </a:ext>
            </a:extLst>
          </p:cNvPr>
          <p:cNvSpPr txBox="1"/>
          <p:nvPr/>
        </p:nvSpPr>
        <p:spPr>
          <a:xfrm>
            <a:off x="8564396" y="4643860"/>
            <a:ext cx="101220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Docking / Wedding</a:t>
            </a:r>
          </a:p>
        </p:txBody>
      </p:sp>
      <p:grpSp>
        <p:nvGrpSpPr>
          <p:cNvPr id="93" name="Gruppieren 92">
            <a:extLst>
              <a:ext uri="{FF2B5EF4-FFF2-40B4-BE49-F238E27FC236}">
                <a16:creationId xmlns:a16="http://schemas.microsoft.com/office/drawing/2014/main" id="{058F7658-4029-4162-A169-2CC9A53B53AA}"/>
              </a:ext>
            </a:extLst>
          </p:cNvPr>
          <p:cNvGrpSpPr/>
          <p:nvPr/>
        </p:nvGrpSpPr>
        <p:grpSpPr>
          <a:xfrm>
            <a:off x="9408596" y="1697663"/>
            <a:ext cx="2899805" cy="215444"/>
            <a:chOff x="6050796" y="1006252"/>
            <a:chExt cx="2899805" cy="215444"/>
          </a:xfrm>
        </p:grpSpPr>
        <p:sp>
          <p:nvSpPr>
            <p:cNvPr id="94" name="Rechteck 93">
              <a:extLst>
                <a:ext uri="{FF2B5EF4-FFF2-40B4-BE49-F238E27FC236}">
                  <a16:creationId xmlns:a16="http://schemas.microsoft.com/office/drawing/2014/main" id="{E568A574-1DBE-4004-92D2-0D9BB2773FAA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5" name="Textfeld 94">
              <a:extLst>
                <a:ext uri="{FF2B5EF4-FFF2-40B4-BE49-F238E27FC236}">
                  <a16:creationId xmlns:a16="http://schemas.microsoft.com/office/drawing/2014/main" id="{AC736D71-59C7-46C7-9F35-D4CFF001191E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Additional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grpSp>
        <p:nvGrpSpPr>
          <p:cNvPr id="96" name="Gruppieren 95">
            <a:extLst>
              <a:ext uri="{FF2B5EF4-FFF2-40B4-BE49-F238E27FC236}">
                <a16:creationId xmlns:a16="http://schemas.microsoft.com/office/drawing/2014/main" id="{A90F41A5-F88D-4732-971D-CE3277C436DE}"/>
              </a:ext>
            </a:extLst>
          </p:cNvPr>
          <p:cNvGrpSpPr/>
          <p:nvPr/>
        </p:nvGrpSpPr>
        <p:grpSpPr>
          <a:xfrm>
            <a:off x="9408596" y="1924132"/>
            <a:ext cx="2899805" cy="215444"/>
            <a:chOff x="6050796" y="1006252"/>
            <a:chExt cx="2899805" cy="215444"/>
          </a:xfrm>
        </p:grpSpPr>
        <p:sp>
          <p:nvSpPr>
            <p:cNvPr id="97" name="Rechteck 96">
              <a:extLst>
                <a:ext uri="{FF2B5EF4-FFF2-40B4-BE49-F238E27FC236}">
                  <a16:creationId xmlns:a16="http://schemas.microsoft.com/office/drawing/2014/main" id="{4E7664C5-341B-4123-B29C-94DFBC4F75BD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376092">
                <a:alpha val="49804"/>
              </a:srgb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8" name="Textfeld 97">
              <a:extLst>
                <a:ext uri="{FF2B5EF4-FFF2-40B4-BE49-F238E27FC236}">
                  <a16:creationId xmlns:a16="http://schemas.microsoft.com/office/drawing/2014/main" id="{FFCD1915-72D3-4983-A7BC-2ABFD108C613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Changed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EC</a:t>
              </a:r>
            </a:p>
          </p:txBody>
        </p:sp>
      </p:grpSp>
      <p:grpSp>
        <p:nvGrpSpPr>
          <p:cNvPr id="99" name="Gruppieren 98">
            <a:extLst>
              <a:ext uri="{FF2B5EF4-FFF2-40B4-BE49-F238E27FC236}">
                <a16:creationId xmlns:a16="http://schemas.microsoft.com/office/drawing/2014/main" id="{F2938BC2-9D7E-461C-B8A4-2FEB0A86CB33}"/>
              </a:ext>
            </a:extLst>
          </p:cNvPr>
          <p:cNvGrpSpPr/>
          <p:nvPr/>
        </p:nvGrpSpPr>
        <p:grpSpPr>
          <a:xfrm>
            <a:off x="9408596" y="2150601"/>
            <a:ext cx="2995055" cy="215444"/>
            <a:chOff x="6050796" y="1006252"/>
            <a:chExt cx="2995055" cy="215444"/>
          </a:xfrm>
        </p:grpSpPr>
        <p:sp>
          <p:nvSpPr>
            <p:cNvPr id="100" name="Rechteck 99">
              <a:extLst>
                <a:ext uri="{FF2B5EF4-FFF2-40B4-BE49-F238E27FC236}">
                  <a16:creationId xmlns:a16="http://schemas.microsoft.com/office/drawing/2014/main" id="{9B9C9406-A0BC-4E15-9D9E-B39AF933BB1F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01" name="Textfeld 100">
              <a:extLst>
                <a:ext uri="{FF2B5EF4-FFF2-40B4-BE49-F238E27FC236}">
                  <a16:creationId xmlns:a16="http://schemas.microsoft.com/office/drawing/2014/main" id="{FB68D271-A5DB-458C-848D-733A4E2EB29E}"/>
                </a:ext>
              </a:extLst>
            </p:cNvPr>
            <p:cNvSpPr txBox="1"/>
            <p:nvPr/>
          </p:nvSpPr>
          <p:spPr>
            <a:xfrm>
              <a:off x="6233886" y="1006252"/>
              <a:ext cx="2811965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wih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little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/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no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changes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grpSp>
        <p:nvGrpSpPr>
          <p:cNvPr id="102" name="Gruppieren 101">
            <a:extLst>
              <a:ext uri="{FF2B5EF4-FFF2-40B4-BE49-F238E27FC236}">
                <a16:creationId xmlns:a16="http://schemas.microsoft.com/office/drawing/2014/main" id="{9CE824A5-6A5E-45B2-AC5E-AF2AF838C9FE}"/>
              </a:ext>
            </a:extLst>
          </p:cNvPr>
          <p:cNvGrpSpPr/>
          <p:nvPr/>
        </p:nvGrpSpPr>
        <p:grpSpPr>
          <a:xfrm>
            <a:off x="9408596" y="2377071"/>
            <a:ext cx="2899805" cy="215444"/>
            <a:chOff x="6050796" y="1006252"/>
            <a:chExt cx="2899805" cy="215444"/>
          </a:xfrm>
        </p:grpSpPr>
        <p:sp>
          <p:nvSpPr>
            <p:cNvPr id="103" name="Rechteck 102">
              <a:extLst>
                <a:ext uri="{FF2B5EF4-FFF2-40B4-BE49-F238E27FC236}">
                  <a16:creationId xmlns:a16="http://schemas.microsoft.com/office/drawing/2014/main" id="{7499E0E2-30BF-44EE-BD62-C38DB4FC2F29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" name="Textfeld 103">
              <a:extLst>
                <a:ext uri="{FF2B5EF4-FFF2-40B4-BE49-F238E27FC236}">
                  <a16:creationId xmlns:a16="http://schemas.microsoft.com/office/drawing/2014/main" id="{7DAFD33C-B397-4BF3-B4F9-38FDB947A01A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Elliminated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sp>
        <p:nvSpPr>
          <p:cNvPr id="109" name="Textfeld 108">
            <a:extLst>
              <a:ext uri="{FF2B5EF4-FFF2-40B4-BE49-F238E27FC236}">
                <a16:creationId xmlns:a16="http://schemas.microsoft.com/office/drawing/2014/main" id="{597644F7-2924-48FA-AA7E-D4206A35D3D6}"/>
              </a:ext>
            </a:extLst>
          </p:cNvPr>
          <p:cNvSpPr txBox="1"/>
          <p:nvPr/>
        </p:nvSpPr>
        <p:spPr>
          <a:xfrm>
            <a:off x="658814" y="6323229"/>
            <a:ext cx="33073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chemeClr val="bg1"/>
                </a:solidFill>
              </a:rPr>
              <a:t>*Proton Exchange Membran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C46DB59F-4C49-4786-96FD-123003B7FE17}"/>
              </a:ext>
            </a:extLst>
          </p:cNvPr>
          <p:cNvSpPr txBox="1"/>
          <p:nvPr/>
        </p:nvSpPr>
        <p:spPr>
          <a:xfrm>
            <a:off x="1198295" y="3632260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MEA</a:t>
            </a:r>
          </a:p>
        </p:txBody>
      </p:sp>
      <p:sp>
        <p:nvSpPr>
          <p:cNvPr id="114" name="Textfeld 113">
            <a:extLst>
              <a:ext uri="{FF2B5EF4-FFF2-40B4-BE49-F238E27FC236}">
                <a16:creationId xmlns:a16="http://schemas.microsoft.com/office/drawing/2014/main" id="{F36E93AA-3F89-4025-A2D1-9211541DFACC}"/>
              </a:ext>
            </a:extLst>
          </p:cNvPr>
          <p:cNvSpPr txBox="1"/>
          <p:nvPr/>
        </p:nvSpPr>
        <p:spPr>
          <a:xfrm>
            <a:off x="1168192" y="3280879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Bipolar </a:t>
            </a:r>
            <a:r>
              <a:rPr kumimoji="0" lang="de-DE" sz="10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platen</a:t>
            </a:r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815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BA932E-59A9-4237-9904-738A8B0EA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Supply Chain FCEV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EF9D4B3-0408-4CE3-8FBC-EFE17A6519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706DF4D-4DDD-4A5C-B734-78446DC169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Introduction</a:t>
            </a:r>
            <a:endParaRPr lang="de-DE" b="1" dirty="0"/>
          </a:p>
        </p:txBody>
      </p:sp>
      <p:sp>
        <p:nvSpPr>
          <p:cNvPr id="59" name="Pfeil: Fünfeck 58">
            <a:extLst>
              <a:ext uri="{FF2B5EF4-FFF2-40B4-BE49-F238E27FC236}">
                <a16:creationId xmlns:a16="http://schemas.microsoft.com/office/drawing/2014/main" id="{4F52779D-0AD4-4B9B-9664-FA17490B514B}"/>
              </a:ext>
            </a:extLst>
          </p:cNvPr>
          <p:cNvSpPr/>
          <p:nvPr/>
        </p:nvSpPr>
        <p:spPr>
          <a:xfrm>
            <a:off x="768558" y="1535339"/>
            <a:ext cx="1620000" cy="471434"/>
          </a:xfrm>
          <a:prstGeom prst="homePlate">
            <a:avLst>
              <a:gd name="adj" fmla="val 27167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Production</a:t>
            </a:r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battery</a:t>
            </a:r>
            <a:r>
              <a:rPr lang="de-DE" sz="1000" b="1" dirty="0"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cells</a:t>
            </a:r>
            <a:endParaRPr lang="de-DE" sz="1000" b="1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0" name="Pfeil: Chevron 59">
            <a:extLst>
              <a:ext uri="{FF2B5EF4-FFF2-40B4-BE49-F238E27FC236}">
                <a16:creationId xmlns:a16="http://schemas.microsoft.com/office/drawing/2014/main" id="{2A2078F8-067E-4BA7-9F59-385EA43E59E5}"/>
              </a:ext>
            </a:extLst>
          </p:cNvPr>
          <p:cNvSpPr/>
          <p:nvPr/>
        </p:nvSpPr>
        <p:spPr>
          <a:xfrm>
            <a:off x="2327330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Battery</a:t>
            </a:r>
            <a:r>
              <a:rPr lang="de-DE" sz="1000" b="1" dirty="0"/>
              <a:t> </a:t>
            </a:r>
            <a:r>
              <a:rPr lang="de-DE" sz="1000" b="1" dirty="0" err="1"/>
              <a:t>module</a:t>
            </a:r>
            <a:endParaRPr lang="de-DE" sz="1000" b="1" dirty="0"/>
          </a:p>
        </p:txBody>
      </p:sp>
      <p:sp>
        <p:nvSpPr>
          <p:cNvPr id="61" name="Pfeil: Chevron 60">
            <a:extLst>
              <a:ext uri="{FF2B5EF4-FFF2-40B4-BE49-F238E27FC236}">
                <a16:creationId xmlns:a16="http://schemas.microsoft.com/office/drawing/2014/main" id="{0669459B-A192-488F-AF8C-F331C6C99B5D}"/>
              </a:ext>
            </a:extLst>
          </p:cNvPr>
          <p:cNvSpPr/>
          <p:nvPr/>
        </p:nvSpPr>
        <p:spPr>
          <a:xfrm>
            <a:off x="3598102" y="1535339"/>
            <a:ext cx="1332000" cy="471434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Battery</a:t>
            </a:r>
            <a:r>
              <a:rPr lang="de-DE" sz="1000" b="1" dirty="0"/>
              <a:t> pack</a:t>
            </a:r>
          </a:p>
        </p:txBody>
      </p:sp>
      <p:sp>
        <p:nvSpPr>
          <p:cNvPr id="62" name="Pfeil: Fünfeck 61">
            <a:extLst>
              <a:ext uri="{FF2B5EF4-FFF2-40B4-BE49-F238E27FC236}">
                <a16:creationId xmlns:a16="http://schemas.microsoft.com/office/drawing/2014/main" id="{64365F6E-A422-461B-8F76-A8CC19D4667C}"/>
              </a:ext>
            </a:extLst>
          </p:cNvPr>
          <p:cNvSpPr/>
          <p:nvPr/>
        </p:nvSpPr>
        <p:spPr>
          <a:xfrm>
            <a:off x="768558" y="2183852"/>
            <a:ext cx="1620000" cy="875494"/>
          </a:xfrm>
          <a:prstGeom prst="homePlate">
            <a:avLst>
              <a:gd name="adj" fmla="val 27167"/>
            </a:avLst>
          </a:prstGeom>
          <a:solidFill>
            <a:srgbClr val="376092">
              <a:alpha val="50196"/>
            </a:srgbClr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Production</a:t>
            </a:r>
            <a:br>
              <a:rPr lang="de-DE" sz="1000" b="1" dirty="0"/>
            </a:br>
            <a:r>
              <a:rPr lang="de-DE" sz="1000" b="1" dirty="0"/>
              <a:t>Drive / </a:t>
            </a:r>
            <a:r>
              <a:rPr lang="de-DE" sz="1000" b="1" dirty="0" err="1"/>
              <a:t>motor</a:t>
            </a:r>
            <a:r>
              <a:rPr lang="de-DE" sz="1000" b="1" dirty="0"/>
              <a:t> </a:t>
            </a:r>
            <a:r>
              <a:rPr lang="de-DE" sz="1000" b="1" dirty="0" err="1"/>
              <a:t>components</a:t>
            </a:r>
            <a:endParaRPr lang="de-DE" sz="1000" b="1" dirty="0"/>
          </a:p>
        </p:txBody>
      </p:sp>
      <p:sp>
        <p:nvSpPr>
          <p:cNvPr id="64" name="Parallelogramm 63">
            <a:extLst>
              <a:ext uri="{FF2B5EF4-FFF2-40B4-BE49-F238E27FC236}">
                <a16:creationId xmlns:a16="http://schemas.microsoft.com/office/drawing/2014/main" id="{07835D03-8F2F-4E55-B3D7-97B8C4B75CE8}"/>
              </a:ext>
            </a:extLst>
          </p:cNvPr>
          <p:cNvSpPr/>
          <p:nvPr/>
        </p:nvSpPr>
        <p:spPr>
          <a:xfrm>
            <a:off x="2271386" y="2672126"/>
            <a:ext cx="2486025" cy="382755"/>
          </a:xfrm>
          <a:prstGeom prst="parallelogram">
            <a:avLst>
              <a:gd name="adj" fmla="val 53434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E-motor </a:t>
            </a:r>
            <a:r>
              <a:rPr lang="de-DE" sz="1000" b="1" dirty="0" err="1"/>
              <a:t>assembly</a:t>
            </a:r>
            <a:endParaRPr lang="de-DE" sz="1000" b="1" dirty="0"/>
          </a:p>
        </p:txBody>
      </p:sp>
      <p:sp>
        <p:nvSpPr>
          <p:cNvPr id="66" name="Pfeil: Chevron 65">
            <a:extLst>
              <a:ext uri="{FF2B5EF4-FFF2-40B4-BE49-F238E27FC236}">
                <a16:creationId xmlns:a16="http://schemas.microsoft.com/office/drawing/2014/main" id="{7F984EAE-A522-4B1A-9DF2-062C2147DE65}"/>
              </a:ext>
            </a:extLst>
          </p:cNvPr>
          <p:cNvSpPr/>
          <p:nvPr/>
        </p:nvSpPr>
        <p:spPr>
          <a:xfrm>
            <a:off x="4640239" y="2240468"/>
            <a:ext cx="1332000" cy="811451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Chassis-Assembly</a:t>
            </a:r>
          </a:p>
        </p:txBody>
      </p:sp>
      <p:sp>
        <p:nvSpPr>
          <p:cNvPr id="67" name="Pfeil: Fünfeck 66">
            <a:extLst>
              <a:ext uri="{FF2B5EF4-FFF2-40B4-BE49-F238E27FC236}">
                <a16:creationId xmlns:a16="http://schemas.microsoft.com/office/drawing/2014/main" id="{00B98CD8-4589-448D-B909-65BB508CB9B9}"/>
              </a:ext>
            </a:extLst>
          </p:cNvPr>
          <p:cNvSpPr/>
          <p:nvPr/>
        </p:nvSpPr>
        <p:spPr>
          <a:xfrm>
            <a:off x="769520" y="4072645"/>
            <a:ext cx="1374421" cy="360323"/>
          </a:xfrm>
          <a:prstGeom prst="homePlate">
            <a:avLst>
              <a:gd name="adj" fmla="val 27167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>
                <a:ea typeface="Tahoma" panose="020B0604030504040204" pitchFamily="34" charset="0"/>
                <a:cs typeface="Tahoma" panose="020B0604030504040204" pitchFamily="34" charset="0"/>
              </a:rPr>
              <a:t>Subassemblies</a:t>
            </a:r>
            <a:endParaRPr lang="de-DE" sz="1000" b="1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8" name="Pfeil: Chevron 67">
            <a:extLst>
              <a:ext uri="{FF2B5EF4-FFF2-40B4-BE49-F238E27FC236}">
                <a16:creationId xmlns:a16="http://schemas.microsoft.com/office/drawing/2014/main" id="{BF3081E6-C91A-496B-8C73-9E2149172615}"/>
              </a:ext>
            </a:extLst>
          </p:cNvPr>
          <p:cNvSpPr/>
          <p:nvPr/>
        </p:nvSpPr>
        <p:spPr>
          <a:xfrm>
            <a:off x="2088040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Pressing</a:t>
            </a:r>
          </a:p>
        </p:txBody>
      </p:sp>
      <p:sp>
        <p:nvSpPr>
          <p:cNvPr id="69" name="Pfeil: Chevron 68">
            <a:extLst>
              <a:ext uri="{FF2B5EF4-FFF2-40B4-BE49-F238E27FC236}">
                <a16:creationId xmlns:a16="http://schemas.microsoft.com/office/drawing/2014/main" id="{F285D1B5-62B6-462D-8D08-6CB2C1BDED90}"/>
              </a:ext>
            </a:extLst>
          </p:cNvPr>
          <p:cNvSpPr/>
          <p:nvPr/>
        </p:nvSpPr>
        <p:spPr>
          <a:xfrm>
            <a:off x="33641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Car </a:t>
            </a:r>
            <a:r>
              <a:rPr lang="de-DE" sz="1000" b="1" dirty="0" err="1"/>
              <a:t>body</a:t>
            </a:r>
            <a:endParaRPr lang="de-DE" sz="1000" b="1" dirty="0"/>
          </a:p>
        </p:txBody>
      </p:sp>
      <p:sp>
        <p:nvSpPr>
          <p:cNvPr id="70" name="Pfeil: Chevron 69">
            <a:extLst>
              <a:ext uri="{FF2B5EF4-FFF2-40B4-BE49-F238E27FC236}">
                <a16:creationId xmlns:a16="http://schemas.microsoft.com/office/drawing/2014/main" id="{E9106E56-1BCD-4DC4-A9D8-D189C72BE2CA}"/>
              </a:ext>
            </a:extLst>
          </p:cNvPr>
          <p:cNvSpPr/>
          <p:nvPr/>
        </p:nvSpPr>
        <p:spPr>
          <a:xfrm>
            <a:off x="4640239" y="4072645"/>
            <a:ext cx="1332000" cy="360323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Paint </a:t>
            </a:r>
            <a:r>
              <a:rPr lang="de-DE" sz="1000" b="1" dirty="0" err="1"/>
              <a:t>shop</a:t>
            </a:r>
            <a:endParaRPr lang="de-DE" sz="1000" b="1" dirty="0"/>
          </a:p>
        </p:txBody>
      </p:sp>
      <p:sp>
        <p:nvSpPr>
          <p:cNvPr id="71" name="Pfeil: Chevron 70">
            <a:extLst>
              <a:ext uri="{FF2B5EF4-FFF2-40B4-BE49-F238E27FC236}">
                <a16:creationId xmlns:a16="http://schemas.microsoft.com/office/drawing/2014/main" id="{9D96664D-9D6A-46ED-8DE2-4A535B1C81C4}"/>
              </a:ext>
            </a:extLst>
          </p:cNvPr>
          <p:cNvSpPr/>
          <p:nvPr/>
        </p:nvSpPr>
        <p:spPr>
          <a:xfrm>
            <a:off x="5754459" y="3244305"/>
            <a:ext cx="1204161" cy="432000"/>
          </a:xfrm>
          <a:prstGeom prst="chevron">
            <a:avLst>
              <a:gd name="adj" fmla="val 26209"/>
            </a:avLst>
          </a:prstGeom>
          <a:solidFill>
            <a:srgbClr val="376092">
              <a:alpha val="50196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Docking </a:t>
            </a:r>
          </a:p>
        </p:txBody>
      </p:sp>
      <p:sp>
        <p:nvSpPr>
          <p:cNvPr id="72" name="Pfeil: Chevron 71">
            <a:extLst>
              <a:ext uri="{FF2B5EF4-FFF2-40B4-BE49-F238E27FC236}">
                <a16:creationId xmlns:a16="http://schemas.microsoft.com/office/drawing/2014/main" id="{FC5B8293-F125-4B13-B371-A1898826930B}"/>
              </a:ext>
            </a:extLst>
          </p:cNvPr>
          <p:cNvSpPr/>
          <p:nvPr/>
        </p:nvSpPr>
        <p:spPr>
          <a:xfrm>
            <a:off x="6892696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Final </a:t>
            </a:r>
            <a:r>
              <a:rPr lang="de-DE" sz="1000" b="1" dirty="0" err="1"/>
              <a:t>assembly</a:t>
            </a:r>
            <a:endParaRPr lang="de-DE" sz="1000" b="1" dirty="0"/>
          </a:p>
        </p:txBody>
      </p:sp>
      <p:sp>
        <p:nvSpPr>
          <p:cNvPr id="73" name="Pfeil: Chevron 72">
            <a:extLst>
              <a:ext uri="{FF2B5EF4-FFF2-40B4-BE49-F238E27FC236}">
                <a16:creationId xmlns:a16="http://schemas.microsoft.com/office/drawing/2014/main" id="{4BBA52AF-7516-4467-8DC9-57A2DDB59095}"/>
              </a:ext>
            </a:extLst>
          </p:cNvPr>
          <p:cNvSpPr/>
          <p:nvPr/>
        </p:nvSpPr>
        <p:spPr>
          <a:xfrm>
            <a:off x="8226949" y="3244305"/>
            <a:ext cx="1400177" cy="432000"/>
          </a:xfrm>
          <a:prstGeom prst="chevron">
            <a:avLst>
              <a:gd name="adj" fmla="val 26209"/>
            </a:avLst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Final </a:t>
            </a:r>
            <a:r>
              <a:rPr lang="de-DE" sz="1000" b="1" dirty="0" err="1"/>
              <a:t>inspection</a:t>
            </a:r>
            <a:endParaRPr lang="de-DE" sz="1000" b="1" dirty="0"/>
          </a:p>
        </p:txBody>
      </p:sp>
      <p:cxnSp>
        <p:nvCxnSpPr>
          <p:cNvPr id="74" name="Verbinder: gewinkelt 73">
            <a:extLst>
              <a:ext uri="{FF2B5EF4-FFF2-40B4-BE49-F238E27FC236}">
                <a16:creationId xmlns:a16="http://schemas.microsoft.com/office/drawing/2014/main" id="{C74AE790-1A99-4DBA-8992-7720FA205109}"/>
              </a:ext>
            </a:extLst>
          </p:cNvPr>
          <p:cNvCxnSpPr>
            <a:cxnSpLocks/>
            <a:stCxn id="61" idx="3"/>
            <a:endCxn id="66" idx="0"/>
          </p:cNvCxnSpPr>
          <p:nvPr/>
        </p:nvCxnSpPr>
        <p:spPr>
          <a:xfrm>
            <a:off x="4930102" y="1771056"/>
            <a:ext cx="269800" cy="469412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Verbinder: gewinkelt 74">
            <a:extLst>
              <a:ext uri="{FF2B5EF4-FFF2-40B4-BE49-F238E27FC236}">
                <a16:creationId xmlns:a16="http://schemas.microsoft.com/office/drawing/2014/main" id="{7545ECCE-87A4-4793-9B17-8BD8B9347210}"/>
              </a:ext>
            </a:extLst>
          </p:cNvPr>
          <p:cNvCxnSpPr>
            <a:cxnSpLocks/>
            <a:endCxn id="71" idx="0"/>
          </p:cNvCxnSpPr>
          <p:nvPr/>
        </p:nvCxnSpPr>
        <p:spPr>
          <a:xfrm rot="16200000" flipH="1">
            <a:off x="5837460" y="2781837"/>
            <a:ext cx="588182" cy="336754"/>
          </a:xfrm>
          <a:prstGeom prst="bentConnector3">
            <a:avLst>
              <a:gd name="adj1" fmla="val -1821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Verbinder: gewinkelt 75">
            <a:extLst>
              <a:ext uri="{FF2B5EF4-FFF2-40B4-BE49-F238E27FC236}">
                <a16:creationId xmlns:a16="http://schemas.microsoft.com/office/drawing/2014/main" id="{FBA97450-84D5-418B-A34D-532C9DB45E35}"/>
              </a:ext>
            </a:extLst>
          </p:cNvPr>
          <p:cNvCxnSpPr>
            <a:cxnSpLocks/>
            <a:endCxn id="71" idx="2"/>
          </p:cNvCxnSpPr>
          <p:nvPr/>
        </p:nvCxnSpPr>
        <p:spPr>
          <a:xfrm rot="5400000" flipH="1" flipV="1">
            <a:off x="5847831" y="3800712"/>
            <a:ext cx="576504" cy="327690"/>
          </a:xfrm>
          <a:prstGeom prst="bentConnector3">
            <a:avLst>
              <a:gd name="adj1" fmla="val 434"/>
            </a:avLst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7" name="Gruppieren 76">
            <a:extLst>
              <a:ext uri="{FF2B5EF4-FFF2-40B4-BE49-F238E27FC236}">
                <a16:creationId xmlns:a16="http://schemas.microsoft.com/office/drawing/2014/main" id="{E0D3A6AF-6F4A-4F7A-BCD7-D688CB9620F6}"/>
              </a:ext>
            </a:extLst>
          </p:cNvPr>
          <p:cNvGrpSpPr/>
          <p:nvPr/>
        </p:nvGrpSpPr>
        <p:grpSpPr>
          <a:xfrm>
            <a:off x="6282008" y="5066278"/>
            <a:ext cx="1088378" cy="1098000"/>
            <a:chOff x="5114952" y="3241812"/>
            <a:chExt cx="1088378" cy="1098000"/>
          </a:xfrm>
        </p:grpSpPr>
        <p:pic>
          <p:nvPicPr>
            <p:cNvPr id="78" name="Grafik 77">
              <a:extLst>
                <a:ext uri="{FF2B5EF4-FFF2-40B4-BE49-F238E27FC236}">
                  <a16:creationId xmlns:a16="http://schemas.microsoft.com/office/drawing/2014/main" id="{2304245F-8C0A-45D9-BBDC-DDD468D04D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16365" y="3241812"/>
              <a:ext cx="1086965" cy="1098000"/>
            </a:xfrm>
            <a:prstGeom prst="rect">
              <a:avLst/>
            </a:prstGeom>
          </p:spPr>
        </p:pic>
        <p:sp>
          <p:nvSpPr>
            <p:cNvPr id="79" name="Ellipse 78">
              <a:extLst>
                <a:ext uri="{FF2B5EF4-FFF2-40B4-BE49-F238E27FC236}">
                  <a16:creationId xmlns:a16="http://schemas.microsoft.com/office/drawing/2014/main" id="{59015993-14B1-469A-A573-20C05EEC87B3}"/>
                </a:ext>
              </a:extLst>
            </p:cNvPr>
            <p:cNvSpPr/>
            <p:nvPr/>
          </p:nvSpPr>
          <p:spPr>
            <a:xfrm>
              <a:off x="5114952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0" name="Gruppieren 79">
            <a:extLst>
              <a:ext uri="{FF2B5EF4-FFF2-40B4-BE49-F238E27FC236}">
                <a16:creationId xmlns:a16="http://schemas.microsoft.com/office/drawing/2014/main" id="{D5BBDC5C-3DFD-4E95-AD50-C23EF0A88B82}"/>
              </a:ext>
            </a:extLst>
          </p:cNvPr>
          <p:cNvGrpSpPr/>
          <p:nvPr/>
        </p:nvGrpSpPr>
        <p:grpSpPr>
          <a:xfrm>
            <a:off x="4001666" y="5075852"/>
            <a:ext cx="1103602" cy="1098000"/>
            <a:chOff x="2840203" y="3236068"/>
            <a:chExt cx="1103602" cy="1098000"/>
          </a:xfrm>
        </p:grpSpPr>
        <p:pic>
          <p:nvPicPr>
            <p:cNvPr id="81" name="Grafik 80">
              <a:extLst>
                <a:ext uri="{FF2B5EF4-FFF2-40B4-BE49-F238E27FC236}">
                  <a16:creationId xmlns:a16="http://schemas.microsoft.com/office/drawing/2014/main" id="{BF128CE9-6A1E-4494-8683-BE15845A7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40203" y="3236068"/>
              <a:ext cx="1103602" cy="1098000"/>
            </a:xfrm>
            <a:prstGeom prst="rect">
              <a:avLst/>
            </a:prstGeom>
          </p:spPr>
        </p:pic>
        <p:sp>
          <p:nvSpPr>
            <p:cNvPr id="82" name="Ellipse 81">
              <a:extLst>
                <a:ext uri="{FF2B5EF4-FFF2-40B4-BE49-F238E27FC236}">
                  <a16:creationId xmlns:a16="http://schemas.microsoft.com/office/drawing/2014/main" id="{E0AF0984-AFF9-4A76-A445-5F7BDDC78DB6}"/>
                </a:ext>
              </a:extLst>
            </p:cNvPr>
            <p:cNvSpPr/>
            <p:nvPr/>
          </p:nvSpPr>
          <p:spPr>
            <a:xfrm>
              <a:off x="2852563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3" name="Gruppieren 82">
            <a:extLst>
              <a:ext uri="{FF2B5EF4-FFF2-40B4-BE49-F238E27FC236}">
                <a16:creationId xmlns:a16="http://schemas.microsoft.com/office/drawing/2014/main" id="{3CEA91CD-9612-4A94-B57E-10D659B3DEAB}"/>
              </a:ext>
            </a:extLst>
          </p:cNvPr>
          <p:cNvGrpSpPr/>
          <p:nvPr/>
        </p:nvGrpSpPr>
        <p:grpSpPr>
          <a:xfrm>
            <a:off x="8521499" y="5059852"/>
            <a:ext cx="1098000" cy="1099363"/>
            <a:chOff x="7380070" y="3227068"/>
            <a:chExt cx="1098000" cy="1099363"/>
          </a:xfrm>
        </p:grpSpPr>
        <p:pic>
          <p:nvPicPr>
            <p:cNvPr id="84" name="Grafik 83">
              <a:extLst>
                <a:ext uri="{FF2B5EF4-FFF2-40B4-BE49-F238E27FC236}">
                  <a16:creationId xmlns:a16="http://schemas.microsoft.com/office/drawing/2014/main" id="{1E9E75F1-F76B-47AF-B464-0C89806BEA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80070" y="3227068"/>
              <a:ext cx="1098000" cy="1098000"/>
            </a:xfrm>
            <a:prstGeom prst="rect">
              <a:avLst/>
            </a:prstGeom>
          </p:spPr>
        </p:pic>
        <p:sp>
          <p:nvSpPr>
            <p:cNvPr id="85" name="Ellipse 84">
              <a:extLst>
                <a:ext uri="{FF2B5EF4-FFF2-40B4-BE49-F238E27FC236}">
                  <a16:creationId xmlns:a16="http://schemas.microsoft.com/office/drawing/2014/main" id="{EAD79FDD-2EA7-48B5-91CC-DF8003B74C48}"/>
                </a:ext>
              </a:extLst>
            </p:cNvPr>
            <p:cNvSpPr/>
            <p:nvPr/>
          </p:nvSpPr>
          <p:spPr>
            <a:xfrm>
              <a:off x="7380070" y="3246431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6" name="Gruppieren 85">
            <a:extLst>
              <a:ext uri="{FF2B5EF4-FFF2-40B4-BE49-F238E27FC236}">
                <a16:creationId xmlns:a16="http://schemas.microsoft.com/office/drawing/2014/main" id="{8B9AE257-9F2A-4D08-A21D-0DCF3D26DADB}"/>
              </a:ext>
            </a:extLst>
          </p:cNvPr>
          <p:cNvGrpSpPr/>
          <p:nvPr/>
        </p:nvGrpSpPr>
        <p:grpSpPr>
          <a:xfrm>
            <a:off x="1765328" y="5084278"/>
            <a:ext cx="1092427" cy="1106971"/>
            <a:chOff x="588701" y="3245068"/>
            <a:chExt cx="1092427" cy="1106971"/>
          </a:xfrm>
        </p:grpSpPr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385118E9-F65A-4CAF-8FEF-9863241F2A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701" y="3254039"/>
              <a:ext cx="1092427" cy="1098000"/>
            </a:xfrm>
            <a:prstGeom prst="rect">
              <a:avLst/>
            </a:prstGeom>
          </p:spPr>
        </p:pic>
        <p:sp>
          <p:nvSpPr>
            <p:cNvPr id="88" name="Ellipse 87">
              <a:extLst>
                <a:ext uri="{FF2B5EF4-FFF2-40B4-BE49-F238E27FC236}">
                  <a16:creationId xmlns:a16="http://schemas.microsoft.com/office/drawing/2014/main" id="{33E041F6-DA87-492C-B397-42F00F9D23E6}"/>
                </a:ext>
              </a:extLst>
            </p:cNvPr>
            <p:cNvSpPr/>
            <p:nvPr/>
          </p:nvSpPr>
          <p:spPr>
            <a:xfrm>
              <a:off x="599176" y="3245068"/>
              <a:ext cx="1080000" cy="1080000"/>
            </a:xfrm>
            <a:prstGeom prst="ellipse">
              <a:avLst/>
            </a:prstGeom>
            <a:noFill/>
            <a:ln w="28575">
              <a:solidFill>
                <a:srgbClr val="003D6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9" name="Textfeld 88">
            <a:extLst>
              <a:ext uri="{FF2B5EF4-FFF2-40B4-BE49-F238E27FC236}">
                <a16:creationId xmlns:a16="http://schemas.microsoft.com/office/drawing/2014/main" id="{9531B44C-7EC6-46E7-9874-6CF254B570F4}"/>
              </a:ext>
            </a:extLst>
          </p:cNvPr>
          <p:cNvSpPr txBox="1"/>
          <p:nvPr/>
        </p:nvSpPr>
        <p:spPr>
          <a:xfrm>
            <a:off x="1599767" y="4530280"/>
            <a:ext cx="14378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Production</a:t>
            </a:r>
            <a:b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Drive / 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engine</a:t>
            </a:r>
            <a:b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components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0" name="Textfeld 89">
            <a:extLst>
              <a:ext uri="{FF2B5EF4-FFF2-40B4-BE49-F238E27FC236}">
                <a16:creationId xmlns:a16="http://schemas.microsoft.com/office/drawing/2014/main" id="{778D2D7F-2D4C-4064-A9ED-1C1F5E82D7DF}"/>
              </a:ext>
            </a:extLst>
          </p:cNvPr>
          <p:cNvSpPr txBox="1"/>
          <p:nvPr/>
        </p:nvSpPr>
        <p:spPr>
          <a:xfrm>
            <a:off x="4009984" y="4659742"/>
            <a:ext cx="108696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Chassis-</a:t>
            </a:r>
            <a:b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assembly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1" name="Textfeld 90">
            <a:extLst>
              <a:ext uri="{FF2B5EF4-FFF2-40B4-BE49-F238E27FC236}">
                <a16:creationId xmlns:a16="http://schemas.microsoft.com/office/drawing/2014/main" id="{B5D0E19E-2CB1-4D5F-852C-04A5C770DCF9}"/>
              </a:ext>
            </a:extLst>
          </p:cNvPr>
          <p:cNvSpPr txBox="1"/>
          <p:nvPr/>
        </p:nvSpPr>
        <p:spPr>
          <a:xfrm>
            <a:off x="6310263" y="4744161"/>
            <a:ext cx="1086965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Body </a:t>
            </a:r>
            <a:r>
              <a:rPr lang="de-DE" sz="1000" b="1" dirty="0" err="1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shop</a:t>
            </a:r>
            <a:endParaRPr lang="de-DE" sz="1000" b="1" dirty="0">
              <a:solidFill>
                <a:srgbClr val="003D6A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2" name="Textfeld 91">
            <a:extLst>
              <a:ext uri="{FF2B5EF4-FFF2-40B4-BE49-F238E27FC236}">
                <a16:creationId xmlns:a16="http://schemas.microsoft.com/office/drawing/2014/main" id="{55D5B727-DBEA-44ED-8771-D7880F083E00}"/>
              </a:ext>
            </a:extLst>
          </p:cNvPr>
          <p:cNvSpPr txBox="1"/>
          <p:nvPr/>
        </p:nvSpPr>
        <p:spPr>
          <a:xfrm>
            <a:off x="8564396" y="4643860"/>
            <a:ext cx="101220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Docking / Wedding</a:t>
            </a:r>
          </a:p>
        </p:txBody>
      </p:sp>
      <p:grpSp>
        <p:nvGrpSpPr>
          <p:cNvPr id="93" name="Gruppieren 92">
            <a:extLst>
              <a:ext uri="{FF2B5EF4-FFF2-40B4-BE49-F238E27FC236}">
                <a16:creationId xmlns:a16="http://schemas.microsoft.com/office/drawing/2014/main" id="{058F7658-4029-4162-A169-2CC9A53B53AA}"/>
              </a:ext>
            </a:extLst>
          </p:cNvPr>
          <p:cNvGrpSpPr/>
          <p:nvPr/>
        </p:nvGrpSpPr>
        <p:grpSpPr>
          <a:xfrm>
            <a:off x="9408596" y="1697663"/>
            <a:ext cx="2899805" cy="215444"/>
            <a:chOff x="6050796" y="1006252"/>
            <a:chExt cx="2899805" cy="215444"/>
          </a:xfrm>
        </p:grpSpPr>
        <p:sp>
          <p:nvSpPr>
            <p:cNvPr id="94" name="Rechteck 93">
              <a:extLst>
                <a:ext uri="{FF2B5EF4-FFF2-40B4-BE49-F238E27FC236}">
                  <a16:creationId xmlns:a16="http://schemas.microsoft.com/office/drawing/2014/main" id="{E568A574-1DBE-4004-92D2-0D9BB2773FAA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ADEE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5" name="Textfeld 94">
              <a:extLst>
                <a:ext uri="{FF2B5EF4-FFF2-40B4-BE49-F238E27FC236}">
                  <a16:creationId xmlns:a16="http://schemas.microsoft.com/office/drawing/2014/main" id="{AC736D71-59C7-46C7-9F35-D4CFF001191E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Additional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grpSp>
        <p:nvGrpSpPr>
          <p:cNvPr id="96" name="Gruppieren 95">
            <a:extLst>
              <a:ext uri="{FF2B5EF4-FFF2-40B4-BE49-F238E27FC236}">
                <a16:creationId xmlns:a16="http://schemas.microsoft.com/office/drawing/2014/main" id="{A90F41A5-F88D-4732-971D-CE3277C436DE}"/>
              </a:ext>
            </a:extLst>
          </p:cNvPr>
          <p:cNvGrpSpPr/>
          <p:nvPr/>
        </p:nvGrpSpPr>
        <p:grpSpPr>
          <a:xfrm>
            <a:off x="9408596" y="1924132"/>
            <a:ext cx="2899805" cy="215444"/>
            <a:chOff x="6050796" y="1006252"/>
            <a:chExt cx="2899805" cy="215444"/>
          </a:xfrm>
        </p:grpSpPr>
        <p:sp>
          <p:nvSpPr>
            <p:cNvPr id="97" name="Rechteck 96">
              <a:extLst>
                <a:ext uri="{FF2B5EF4-FFF2-40B4-BE49-F238E27FC236}">
                  <a16:creationId xmlns:a16="http://schemas.microsoft.com/office/drawing/2014/main" id="{4E7664C5-341B-4123-B29C-94DFBC4F75BD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376092">
                <a:alpha val="49804"/>
              </a:srgb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8" name="Textfeld 97">
              <a:extLst>
                <a:ext uri="{FF2B5EF4-FFF2-40B4-BE49-F238E27FC236}">
                  <a16:creationId xmlns:a16="http://schemas.microsoft.com/office/drawing/2014/main" id="{FFCD1915-72D3-4983-A7BC-2ABFD108C613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Changed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EC</a:t>
              </a:r>
            </a:p>
          </p:txBody>
        </p:sp>
      </p:grpSp>
      <p:grpSp>
        <p:nvGrpSpPr>
          <p:cNvPr id="99" name="Gruppieren 98">
            <a:extLst>
              <a:ext uri="{FF2B5EF4-FFF2-40B4-BE49-F238E27FC236}">
                <a16:creationId xmlns:a16="http://schemas.microsoft.com/office/drawing/2014/main" id="{F2938BC2-9D7E-461C-B8A4-2FEB0A86CB33}"/>
              </a:ext>
            </a:extLst>
          </p:cNvPr>
          <p:cNvGrpSpPr/>
          <p:nvPr/>
        </p:nvGrpSpPr>
        <p:grpSpPr>
          <a:xfrm>
            <a:off x="9408596" y="2150601"/>
            <a:ext cx="2995055" cy="215444"/>
            <a:chOff x="6050796" y="1006252"/>
            <a:chExt cx="2995055" cy="215444"/>
          </a:xfrm>
        </p:grpSpPr>
        <p:sp>
          <p:nvSpPr>
            <p:cNvPr id="100" name="Rechteck 99">
              <a:extLst>
                <a:ext uri="{FF2B5EF4-FFF2-40B4-BE49-F238E27FC236}">
                  <a16:creationId xmlns:a16="http://schemas.microsoft.com/office/drawing/2014/main" id="{9B9C9406-A0BC-4E15-9D9E-B39AF933BB1F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01" name="Textfeld 100">
              <a:extLst>
                <a:ext uri="{FF2B5EF4-FFF2-40B4-BE49-F238E27FC236}">
                  <a16:creationId xmlns:a16="http://schemas.microsoft.com/office/drawing/2014/main" id="{FB68D271-A5DB-458C-848D-733A4E2EB29E}"/>
                </a:ext>
              </a:extLst>
            </p:cNvPr>
            <p:cNvSpPr txBox="1"/>
            <p:nvPr/>
          </p:nvSpPr>
          <p:spPr>
            <a:xfrm>
              <a:off x="6233886" y="1006252"/>
              <a:ext cx="2811965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wih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little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/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no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changes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grpSp>
        <p:nvGrpSpPr>
          <p:cNvPr id="102" name="Gruppieren 101">
            <a:extLst>
              <a:ext uri="{FF2B5EF4-FFF2-40B4-BE49-F238E27FC236}">
                <a16:creationId xmlns:a16="http://schemas.microsoft.com/office/drawing/2014/main" id="{9CE824A5-6A5E-45B2-AC5E-AF2AF838C9FE}"/>
              </a:ext>
            </a:extLst>
          </p:cNvPr>
          <p:cNvGrpSpPr/>
          <p:nvPr/>
        </p:nvGrpSpPr>
        <p:grpSpPr>
          <a:xfrm>
            <a:off x="9408596" y="2377071"/>
            <a:ext cx="2899805" cy="215444"/>
            <a:chOff x="6050796" y="1006252"/>
            <a:chExt cx="2899805" cy="215444"/>
          </a:xfrm>
        </p:grpSpPr>
        <p:sp>
          <p:nvSpPr>
            <p:cNvPr id="103" name="Rechteck 102">
              <a:extLst>
                <a:ext uri="{FF2B5EF4-FFF2-40B4-BE49-F238E27FC236}">
                  <a16:creationId xmlns:a16="http://schemas.microsoft.com/office/drawing/2014/main" id="{7499E0E2-30BF-44EE-BD62-C38DB4FC2F29}"/>
                </a:ext>
              </a:extLst>
            </p:cNvPr>
            <p:cNvSpPr/>
            <p:nvPr/>
          </p:nvSpPr>
          <p:spPr>
            <a:xfrm>
              <a:off x="6050796" y="1024338"/>
              <a:ext cx="183091" cy="18000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ADEE"/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4" name="Textfeld 103">
              <a:extLst>
                <a:ext uri="{FF2B5EF4-FFF2-40B4-BE49-F238E27FC236}">
                  <a16:creationId xmlns:a16="http://schemas.microsoft.com/office/drawing/2014/main" id="{7DAFD33C-B397-4BF3-B4F9-38FDB947A01A}"/>
                </a:ext>
              </a:extLst>
            </p:cNvPr>
            <p:cNvSpPr txBox="1"/>
            <p:nvPr/>
          </p:nvSpPr>
          <p:spPr>
            <a:xfrm>
              <a:off x="6233887" y="1006252"/>
              <a:ext cx="2716714" cy="21544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Elliminated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process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</a:t>
              </a:r>
              <a:r>
                <a:rPr lang="de-DE" sz="800" b="1" dirty="0" err="1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for</a:t>
              </a:r>
              <a:r>
                <a:rPr lang="de-DE" sz="800" b="1" dirty="0">
                  <a:solidFill>
                    <a:srgbClr val="003D6A"/>
                  </a:solidFill>
                  <a:ea typeface="Tahoma" panose="020B0604030504040204" pitchFamily="34" charset="0"/>
                  <a:cs typeface="Tahoma" panose="020B0604030504040204" pitchFamily="34" charset="0"/>
                </a:rPr>
                <a:t> EV</a:t>
              </a:r>
            </a:p>
          </p:txBody>
        </p:sp>
      </p:grpSp>
      <p:sp>
        <p:nvSpPr>
          <p:cNvPr id="109" name="Textfeld 108">
            <a:extLst>
              <a:ext uri="{FF2B5EF4-FFF2-40B4-BE49-F238E27FC236}">
                <a16:creationId xmlns:a16="http://schemas.microsoft.com/office/drawing/2014/main" id="{597644F7-2924-48FA-AA7E-D4206A35D3D6}"/>
              </a:ext>
            </a:extLst>
          </p:cNvPr>
          <p:cNvSpPr txBox="1"/>
          <p:nvPr/>
        </p:nvSpPr>
        <p:spPr>
          <a:xfrm>
            <a:off x="658814" y="6323229"/>
            <a:ext cx="33073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chemeClr val="bg1"/>
                </a:solidFill>
              </a:rPr>
              <a:t>*Proton Exchange Membran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C46DB59F-4C49-4786-96FD-123003B7FE17}"/>
              </a:ext>
            </a:extLst>
          </p:cNvPr>
          <p:cNvSpPr txBox="1"/>
          <p:nvPr/>
        </p:nvSpPr>
        <p:spPr>
          <a:xfrm>
            <a:off x="1198295" y="3632260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MEA</a:t>
            </a:r>
          </a:p>
        </p:txBody>
      </p:sp>
      <p:sp>
        <p:nvSpPr>
          <p:cNvPr id="114" name="Textfeld 113">
            <a:extLst>
              <a:ext uri="{FF2B5EF4-FFF2-40B4-BE49-F238E27FC236}">
                <a16:creationId xmlns:a16="http://schemas.microsoft.com/office/drawing/2014/main" id="{F36E93AA-3F89-4025-A2D1-9211541DFACC}"/>
              </a:ext>
            </a:extLst>
          </p:cNvPr>
          <p:cNvSpPr txBox="1"/>
          <p:nvPr/>
        </p:nvSpPr>
        <p:spPr>
          <a:xfrm>
            <a:off x="1168192" y="3280879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Herstellung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Bipolar </a:t>
            </a:r>
            <a:r>
              <a:rPr kumimoji="0" lang="de-DE" sz="10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platen</a:t>
            </a:r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54" name="Pfeil: Chevron 53">
            <a:extLst>
              <a:ext uri="{FF2B5EF4-FFF2-40B4-BE49-F238E27FC236}">
                <a16:creationId xmlns:a16="http://schemas.microsoft.com/office/drawing/2014/main" id="{29DDEE33-CFD5-4434-8219-DED0062527CE}"/>
              </a:ext>
            </a:extLst>
          </p:cNvPr>
          <p:cNvSpPr/>
          <p:nvPr/>
        </p:nvSpPr>
        <p:spPr>
          <a:xfrm>
            <a:off x="2311541" y="3240748"/>
            <a:ext cx="1615432" cy="717195"/>
          </a:xfrm>
          <a:prstGeom prst="chevron">
            <a:avLst>
              <a:gd name="adj" fmla="val 26209"/>
            </a:avLst>
          </a:prstGeom>
          <a:solidFill>
            <a:srgbClr val="00ADEE"/>
          </a:solidFill>
          <a:ln w="381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/>
              <a:t>Fuel </a:t>
            </a:r>
            <a:r>
              <a:rPr lang="de-DE" sz="1000" b="1" dirty="0" err="1"/>
              <a:t>cell</a:t>
            </a:r>
            <a:r>
              <a:rPr lang="de-DE" sz="1000" b="1" dirty="0"/>
              <a:t> </a:t>
            </a:r>
            <a:r>
              <a:rPr lang="de-DE" sz="1000" b="1" dirty="0" err="1"/>
              <a:t>stack</a:t>
            </a:r>
            <a:endParaRPr lang="de-DE" sz="1000" b="1" dirty="0"/>
          </a:p>
        </p:txBody>
      </p:sp>
      <p:cxnSp>
        <p:nvCxnSpPr>
          <p:cNvPr id="55" name="Verbinder: gewinkelt 54">
            <a:extLst>
              <a:ext uri="{FF2B5EF4-FFF2-40B4-BE49-F238E27FC236}">
                <a16:creationId xmlns:a16="http://schemas.microsoft.com/office/drawing/2014/main" id="{65EEC06E-B954-4A97-989E-693384AC6CFD}"/>
              </a:ext>
            </a:extLst>
          </p:cNvPr>
          <p:cNvCxnSpPr>
            <a:cxnSpLocks/>
            <a:stCxn id="54" idx="3"/>
          </p:cNvCxnSpPr>
          <p:nvPr/>
        </p:nvCxnSpPr>
        <p:spPr>
          <a:xfrm flipV="1">
            <a:off x="3926973" y="3051919"/>
            <a:ext cx="1272929" cy="547427"/>
          </a:xfrm>
          <a:prstGeom prst="bentConnector2">
            <a:avLst/>
          </a:prstGeom>
          <a:ln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Freihandform: Form 55">
            <a:extLst>
              <a:ext uri="{FF2B5EF4-FFF2-40B4-BE49-F238E27FC236}">
                <a16:creationId xmlns:a16="http://schemas.microsoft.com/office/drawing/2014/main" id="{0074A9E5-022A-45FC-B12C-9ACC683AA3C1}"/>
              </a:ext>
            </a:extLst>
          </p:cNvPr>
          <p:cNvSpPr/>
          <p:nvPr/>
        </p:nvSpPr>
        <p:spPr>
          <a:xfrm>
            <a:off x="768558" y="3239783"/>
            <a:ext cx="1631156" cy="335756"/>
          </a:xfrm>
          <a:custGeom>
            <a:avLst/>
            <a:gdLst>
              <a:gd name="connsiteX0" fmla="*/ 0 w 1631156"/>
              <a:gd name="connsiteY0" fmla="*/ 2381 h 335756"/>
              <a:gd name="connsiteX1" fmla="*/ 0 w 1631156"/>
              <a:gd name="connsiteY1" fmla="*/ 335756 h 335756"/>
              <a:gd name="connsiteX2" fmla="*/ 1631156 w 1631156"/>
              <a:gd name="connsiteY2" fmla="*/ 335756 h 335756"/>
              <a:gd name="connsiteX3" fmla="*/ 1454944 w 1631156"/>
              <a:gd name="connsiteY3" fmla="*/ 0 h 335756"/>
              <a:gd name="connsiteX4" fmla="*/ 0 w 1631156"/>
              <a:gd name="connsiteY4" fmla="*/ 2381 h 335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1156" h="335756">
                <a:moveTo>
                  <a:pt x="0" y="2381"/>
                </a:moveTo>
                <a:lnTo>
                  <a:pt x="0" y="335756"/>
                </a:lnTo>
                <a:lnTo>
                  <a:pt x="1631156" y="335756"/>
                </a:lnTo>
                <a:lnTo>
                  <a:pt x="1454944" y="0"/>
                </a:lnTo>
                <a:lnTo>
                  <a:pt x="0" y="2381"/>
                </a:lnTo>
                <a:close/>
              </a:path>
            </a:pathLst>
          </a:custGeom>
          <a:solidFill>
            <a:srgbClr val="00AD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/>
              <a:t>Production</a:t>
            </a:r>
            <a:r>
              <a:rPr lang="de-DE" sz="1000" b="1" dirty="0"/>
              <a:t> bipolar </a:t>
            </a:r>
            <a:r>
              <a:rPr lang="de-DE" sz="1000" b="1" dirty="0" err="1"/>
              <a:t>plate</a:t>
            </a:r>
            <a:endParaRPr lang="de-DE" sz="1000" b="1" dirty="0"/>
          </a:p>
        </p:txBody>
      </p:sp>
      <p:sp>
        <p:nvSpPr>
          <p:cNvPr id="57" name="Freihandform: Form 56">
            <a:extLst>
              <a:ext uri="{FF2B5EF4-FFF2-40B4-BE49-F238E27FC236}">
                <a16:creationId xmlns:a16="http://schemas.microsoft.com/office/drawing/2014/main" id="{8F17A50C-C3DE-461D-8DF0-CC6183BD6991}"/>
              </a:ext>
            </a:extLst>
          </p:cNvPr>
          <p:cNvSpPr/>
          <p:nvPr/>
        </p:nvSpPr>
        <p:spPr>
          <a:xfrm flipV="1">
            <a:off x="768558" y="3611905"/>
            <a:ext cx="1631156" cy="335756"/>
          </a:xfrm>
          <a:custGeom>
            <a:avLst/>
            <a:gdLst>
              <a:gd name="connsiteX0" fmla="*/ 0 w 1631156"/>
              <a:gd name="connsiteY0" fmla="*/ 2381 h 335756"/>
              <a:gd name="connsiteX1" fmla="*/ 0 w 1631156"/>
              <a:gd name="connsiteY1" fmla="*/ 335756 h 335756"/>
              <a:gd name="connsiteX2" fmla="*/ 1631156 w 1631156"/>
              <a:gd name="connsiteY2" fmla="*/ 335756 h 335756"/>
              <a:gd name="connsiteX3" fmla="*/ 1454944 w 1631156"/>
              <a:gd name="connsiteY3" fmla="*/ 0 h 335756"/>
              <a:gd name="connsiteX4" fmla="*/ 0 w 1631156"/>
              <a:gd name="connsiteY4" fmla="*/ 2381 h 335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1156" h="335756">
                <a:moveTo>
                  <a:pt x="0" y="2381"/>
                </a:moveTo>
                <a:lnTo>
                  <a:pt x="0" y="335756"/>
                </a:lnTo>
                <a:lnTo>
                  <a:pt x="1631156" y="335756"/>
                </a:lnTo>
                <a:lnTo>
                  <a:pt x="1454944" y="0"/>
                </a:lnTo>
                <a:lnTo>
                  <a:pt x="0" y="2381"/>
                </a:lnTo>
                <a:close/>
              </a:path>
            </a:pathLst>
          </a:custGeom>
          <a:solidFill>
            <a:srgbClr val="00AD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8" name="Parallelogramm 57">
            <a:extLst>
              <a:ext uri="{FF2B5EF4-FFF2-40B4-BE49-F238E27FC236}">
                <a16:creationId xmlns:a16="http://schemas.microsoft.com/office/drawing/2014/main" id="{18BCFA8F-8E62-476D-8591-8051DE996182}"/>
              </a:ext>
            </a:extLst>
          </p:cNvPr>
          <p:cNvSpPr/>
          <p:nvPr/>
        </p:nvSpPr>
        <p:spPr>
          <a:xfrm flipH="1">
            <a:off x="2271386" y="2225338"/>
            <a:ext cx="2486025" cy="382755"/>
          </a:xfrm>
          <a:prstGeom prst="parallelogram">
            <a:avLst>
              <a:gd name="adj" fmla="val 53434"/>
            </a:avLst>
          </a:prstGeom>
          <a:solidFill>
            <a:schemeClr val="bg1"/>
          </a:solidFill>
          <a:ln w="38100">
            <a:solidFill>
              <a:srgbClr val="00ADEE"/>
            </a:solidFill>
            <a:prstDash val="dash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000" b="1" dirty="0" err="1">
                <a:solidFill>
                  <a:schemeClr val="tx1"/>
                </a:solidFill>
                <a:cs typeface="Arial" panose="020B0604020202020204" pitchFamily="34" charset="0"/>
              </a:rPr>
              <a:t>Machining</a:t>
            </a:r>
            <a:r>
              <a:rPr lang="de-DE" sz="1000" b="1" dirty="0">
                <a:solidFill>
                  <a:schemeClr val="tx1"/>
                </a:solidFill>
                <a:cs typeface="Arial" panose="020B0604020202020204" pitchFamily="34" charset="0"/>
              </a:rPr>
              <a:t> &amp; </a:t>
            </a:r>
            <a:r>
              <a:rPr lang="de-DE" sz="1000" b="1" dirty="0" err="1">
                <a:solidFill>
                  <a:schemeClr val="tx1"/>
                </a:solidFill>
                <a:cs typeface="Arial" panose="020B0604020202020204" pitchFamily="34" charset="0"/>
              </a:rPr>
              <a:t>assembly</a:t>
            </a:r>
            <a:br>
              <a:rPr lang="de-DE" sz="1000" b="1" dirty="0">
                <a:solidFill>
                  <a:schemeClr val="tx1"/>
                </a:solidFill>
                <a:cs typeface="Arial" panose="020B0604020202020204" pitchFamily="34" charset="0"/>
              </a:rPr>
            </a:br>
            <a:r>
              <a:rPr lang="de-DE" sz="1000" b="1" dirty="0" err="1">
                <a:solidFill>
                  <a:schemeClr val="tx1"/>
                </a:solidFill>
                <a:cs typeface="Arial" panose="020B0604020202020204" pitchFamily="34" charset="0"/>
              </a:rPr>
              <a:t>drive</a:t>
            </a:r>
            <a:endParaRPr lang="de-DE" sz="1000" b="1" dirty="0">
              <a:solidFill>
                <a:schemeClr val="tx1"/>
              </a:solidFill>
              <a:ea typeface="Verdan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105" name="Textfeld 104">
            <a:extLst>
              <a:ext uri="{FF2B5EF4-FFF2-40B4-BE49-F238E27FC236}">
                <a16:creationId xmlns:a16="http://schemas.microsoft.com/office/drawing/2014/main" id="{C18AE400-87A3-478F-86C2-6B78883F7A6C}"/>
              </a:ext>
            </a:extLst>
          </p:cNvPr>
          <p:cNvSpPr txBox="1"/>
          <p:nvPr/>
        </p:nvSpPr>
        <p:spPr>
          <a:xfrm>
            <a:off x="1172966" y="3648502"/>
            <a:ext cx="709351" cy="27977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Production</a:t>
            </a:r>
            <a:b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MEA</a:t>
            </a:r>
          </a:p>
        </p:txBody>
      </p:sp>
    </p:spTree>
    <p:extLst>
      <p:ext uri="{BB962C8B-B14F-4D97-AF65-F5344CB8AC3E}">
        <p14:creationId xmlns:p14="http://schemas.microsoft.com/office/powerpoint/2010/main" val="528373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Fuel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systeme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system</a:t>
            </a:r>
            <a:r>
              <a:rPr lang="de-DE" b="1" dirty="0"/>
              <a:t> - </a:t>
            </a:r>
            <a:r>
              <a:rPr lang="de-DE" b="1" dirty="0" err="1"/>
              <a:t>Overview</a:t>
            </a:r>
            <a:endParaRPr lang="de-DE" b="1" dirty="0"/>
          </a:p>
        </p:txBody>
      </p:sp>
      <p:sp>
        <p:nvSpPr>
          <p:cNvPr id="64" name="Textfeld_Stack">
            <a:extLst>
              <a:ext uri="{FF2B5EF4-FFF2-40B4-BE49-F238E27FC236}">
                <a16:creationId xmlns:a16="http://schemas.microsoft.com/office/drawing/2014/main" id="{41B9C526-BB4C-4C10-AACD-251836DCBA32}"/>
              </a:ext>
            </a:extLst>
          </p:cNvPr>
          <p:cNvSpPr txBox="1"/>
          <p:nvPr/>
        </p:nvSpPr>
        <p:spPr>
          <a:xfrm>
            <a:off x="4986487" y="2644217"/>
            <a:ext cx="2771775" cy="69987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Fuel </a:t>
            </a:r>
            <a:r>
              <a:rPr kumimoji="0" lang="de-DE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cell</a:t>
            </a:r>
            <a:r>
              <a:rPr kumimoji="0" lang="de-DE" sz="2200" b="1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stack</a:t>
            </a:r>
            <a:endParaRPr kumimoji="0" lang="de-DE" sz="2200" b="1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pSp>
        <p:nvGrpSpPr>
          <p:cNvPr id="91" name="Wasserstoffkreislauf">
            <a:extLst>
              <a:ext uri="{FF2B5EF4-FFF2-40B4-BE49-F238E27FC236}">
                <a16:creationId xmlns:a16="http://schemas.microsoft.com/office/drawing/2014/main" id="{04F8A143-B3F7-48EF-9CE1-E51174CBDCD9}"/>
              </a:ext>
            </a:extLst>
          </p:cNvPr>
          <p:cNvGrpSpPr/>
          <p:nvPr/>
        </p:nvGrpSpPr>
        <p:grpSpPr>
          <a:xfrm>
            <a:off x="6698551" y="1846318"/>
            <a:ext cx="4752971" cy="4258826"/>
            <a:chOff x="6415087" y="1837174"/>
            <a:chExt cx="4752971" cy="4258826"/>
          </a:xfrm>
        </p:grpSpPr>
        <p:grpSp>
          <p:nvGrpSpPr>
            <p:cNvPr id="87" name="Gruppieren 86">
              <a:extLst>
                <a:ext uri="{FF2B5EF4-FFF2-40B4-BE49-F238E27FC236}">
                  <a16:creationId xmlns:a16="http://schemas.microsoft.com/office/drawing/2014/main" id="{50CBD54F-DE50-451E-9C41-EA7FDED21825}"/>
                </a:ext>
              </a:extLst>
            </p:cNvPr>
            <p:cNvGrpSpPr/>
            <p:nvPr/>
          </p:nvGrpSpPr>
          <p:grpSpPr>
            <a:xfrm>
              <a:off x="6415087" y="1837174"/>
              <a:ext cx="4752971" cy="4258826"/>
              <a:chOff x="6415087" y="1837174"/>
              <a:chExt cx="4752971" cy="4258826"/>
            </a:xfrm>
          </p:grpSpPr>
          <p:cxnSp>
            <p:nvCxnSpPr>
              <p:cNvPr id="40" name="Gerader Verbinder 39">
                <a:extLst>
                  <a:ext uri="{FF2B5EF4-FFF2-40B4-BE49-F238E27FC236}">
                    <a16:creationId xmlns:a16="http://schemas.microsoft.com/office/drawing/2014/main" id="{72AE269C-42AF-4513-91F2-B9E1D9CF15D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167714" y="3332977"/>
                <a:ext cx="90265" cy="0"/>
              </a:xfrm>
              <a:prstGeom prst="line">
                <a:avLst/>
              </a:prstGeom>
              <a:ln w="38100">
                <a:solidFill>
                  <a:schemeClr val="bg2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6" name="Gruppieren 85">
                <a:extLst>
                  <a:ext uri="{FF2B5EF4-FFF2-40B4-BE49-F238E27FC236}">
                    <a16:creationId xmlns:a16="http://schemas.microsoft.com/office/drawing/2014/main" id="{CDD7A37A-FCDD-4946-B52F-C21D07AE4913}"/>
                  </a:ext>
                </a:extLst>
              </p:cNvPr>
              <p:cNvGrpSpPr/>
              <p:nvPr/>
            </p:nvGrpSpPr>
            <p:grpSpPr>
              <a:xfrm>
                <a:off x="6415087" y="1837174"/>
                <a:ext cx="4752971" cy="4258826"/>
                <a:chOff x="6415087" y="1837174"/>
                <a:chExt cx="4752971" cy="4258826"/>
              </a:xfrm>
            </p:grpSpPr>
            <p:grpSp>
              <p:nvGrpSpPr>
                <p:cNvPr id="85" name="Gruppieren 84">
                  <a:extLst>
                    <a:ext uri="{FF2B5EF4-FFF2-40B4-BE49-F238E27FC236}">
                      <a16:creationId xmlns:a16="http://schemas.microsoft.com/office/drawing/2014/main" id="{C4978E35-64ED-4921-91AB-B03CE1554EA9}"/>
                    </a:ext>
                  </a:extLst>
                </p:cNvPr>
                <p:cNvGrpSpPr/>
                <p:nvPr/>
              </p:nvGrpSpPr>
              <p:grpSpPr>
                <a:xfrm>
                  <a:off x="6415087" y="2093635"/>
                  <a:ext cx="3395659" cy="4002365"/>
                  <a:chOff x="6415087" y="2093635"/>
                  <a:chExt cx="3395659" cy="4002365"/>
                </a:xfrm>
              </p:grpSpPr>
              <p:cxnSp>
                <p:nvCxnSpPr>
                  <p:cNvPr id="17" name="Gerader Verbinder 16">
                    <a:extLst>
                      <a:ext uri="{FF2B5EF4-FFF2-40B4-BE49-F238E27FC236}">
                        <a16:creationId xmlns:a16="http://schemas.microsoft.com/office/drawing/2014/main" id="{527EBC5D-9D4A-4D17-9177-C5F7C2118A6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124821" y="2263941"/>
                    <a:ext cx="90265" cy="0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" name="Gerader Verbinder 24">
                    <a:extLst>
                      <a:ext uri="{FF2B5EF4-FFF2-40B4-BE49-F238E27FC236}">
                        <a16:creationId xmlns:a16="http://schemas.microsoft.com/office/drawing/2014/main" id="{6BD290C0-2E0A-4799-8328-BF4D8959A44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127090" y="2602079"/>
                    <a:ext cx="90265" cy="0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65" name="Gruppieren 64">
                    <a:extLst>
                      <a:ext uri="{FF2B5EF4-FFF2-40B4-BE49-F238E27FC236}">
                        <a16:creationId xmlns:a16="http://schemas.microsoft.com/office/drawing/2014/main" id="{A02A07E3-70BE-4280-A7AC-ECD04F4641F6}"/>
                      </a:ext>
                    </a:extLst>
                  </p:cNvPr>
                  <p:cNvGrpSpPr/>
                  <p:nvPr/>
                </p:nvGrpSpPr>
                <p:grpSpPr>
                  <a:xfrm>
                    <a:off x="6415087" y="2093635"/>
                    <a:ext cx="3395659" cy="1270517"/>
                    <a:chOff x="6415087" y="2093635"/>
                    <a:chExt cx="3395659" cy="1270517"/>
                  </a:xfrm>
                </p:grpSpPr>
                <p:pic>
                  <p:nvPicPr>
                    <p:cNvPr id="8" name="Grafik 7">
                      <a:extLst>
                        <a:ext uri="{FF2B5EF4-FFF2-40B4-BE49-F238E27FC236}">
                          <a16:creationId xmlns:a16="http://schemas.microsoft.com/office/drawing/2014/main" id="{5EE97284-923B-47EC-AD4A-457B7CA3E729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3"/>
                    <a:stretch>
                      <a:fillRect/>
                    </a:stretch>
                  </p:blipFill>
                  <p:spPr>
                    <a:xfrm>
                      <a:off x="8215086" y="2093635"/>
                      <a:ext cx="1595660" cy="719238"/>
                    </a:xfrm>
                    <a:prstGeom prst="rect">
                      <a:avLst/>
                    </a:prstGeom>
                  </p:spPr>
                </p:pic>
                <p:cxnSp>
                  <p:nvCxnSpPr>
                    <p:cNvPr id="14" name="Gerader Verbinder 13">
                      <a:extLst>
                        <a:ext uri="{FF2B5EF4-FFF2-40B4-BE49-F238E27FC236}">
                          <a16:creationId xmlns:a16="http://schemas.microsoft.com/office/drawing/2014/main" id="{C5014E2F-5E9E-4C8E-8515-5D6F49188C05}"/>
                        </a:ext>
                      </a:extLst>
                    </p:cNvPr>
                    <p:cNvCxnSpPr/>
                    <p:nvPr/>
                  </p:nvCxnSpPr>
                  <p:spPr>
                    <a:xfrm>
                      <a:off x="6415087" y="3328988"/>
                      <a:ext cx="1552575" cy="0"/>
                    </a:xfrm>
                    <a:prstGeom prst="line">
                      <a:avLst/>
                    </a:prstGeom>
                    <a:ln w="38100">
                      <a:solidFill>
                        <a:schemeClr val="bg2"/>
                      </a:solidFill>
                    </a:ln>
                  </p:spPr>
                  <p:style>
                    <a:lnRef idx="3">
                      <a:schemeClr val="accent1"/>
                    </a:lnRef>
                    <a:fillRef idx="0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1" name="Gerader Verbinder 30">
                      <a:extLst>
                        <a:ext uri="{FF2B5EF4-FFF2-40B4-BE49-F238E27FC236}">
                          <a16:creationId xmlns:a16="http://schemas.microsoft.com/office/drawing/2014/main" id="{0237AA05-458F-40DC-A8D4-136C1CB1A780}"/>
                        </a:ext>
                      </a:extLst>
                    </p:cNvPr>
                    <p:cNvCxnSpPr/>
                    <p:nvPr/>
                  </p:nvCxnSpPr>
                  <p:spPr>
                    <a:xfrm>
                      <a:off x="8139110" y="2244889"/>
                      <a:ext cx="0" cy="893062"/>
                    </a:xfrm>
                    <a:prstGeom prst="line">
                      <a:avLst/>
                    </a:prstGeom>
                    <a:ln w="38100">
                      <a:solidFill>
                        <a:schemeClr val="bg2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pic>
                  <p:nvPicPr>
                    <p:cNvPr id="10" name="Grafik 9">
                      <a:extLst>
                        <a:ext uri="{FF2B5EF4-FFF2-40B4-BE49-F238E27FC236}">
                          <a16:creationId xmlns:a16="http://schemas.microsoft.com/office/drawing/2014/main" id="{0B8A7C54-EDB8-414B-ADDB-9F3651E5DE2C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7924871" y="3069334"/>
                      <a:ext cx="271233" cy="294818"/>
                    </a:xfrm>
                    <a:prstGeom prst="rect">
                      <a:avLst/>
                    </a:prstGeom>
                  </p:spPr>
                </p:pic>
              </p:grpSp>
              <p:cxnSp>
                <p:nvCxnSpPr>
                  <p:cNvPr id="36" name="Gerader Verbinder 35">
                    <a:extLst>
                      <a:ext uri="{FF2B5EF4-FFF2-40B4-BE49-F238E27FC236}">
                        <a16:creationId xmlns:a16="http://schemas.microsoft.com/office/drawing/2014/main" id="{6B0845F1-926C-42B0-BEDD-567669DEACB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243659" y="3328988"/>
                    <a:ext cx="0" cy="1818295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8" name="Gerader Verbinder 37">
                    <a:extLst>
                      <a:ext uri="{FF2B5EF4-FFF2-40B4-BE49-F238E27FC236}">
                        <a16:creationId xmlns:a16="http://schemas.microsoft.com/office/drawing/2014/main" id="{BDB49BEE-DAD1-4CB4-8066-5EC2B42B38D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415087" y="5128832"/>
                    <a:ext cx="1823809" cy="0"/>
                  </a:xfrm>
                  <a:prstGeom prst="line">
                    <a:avLst/>
                  </a:prstGeom>
                  <a:ln w="38100">
                    <a:solidFill>
                      <a:schemeClr val="bg2"/>
                    </a:solidFill>
                  </a:ln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1" name="Gerade Verbindung mit Pfeil 70">
                    <a:extLst>
                      <a:ext uri="{FF2B5EF4-FFF2-40B4-BE49-F238E27FC236}">
                        <a16:creationId xmlns:a16="http://schemas.microsoft.com/office/drawing/2014/main" id="{08CC5E00-87A5-4CA9-8ED5-E464209AF10E}"/>
                      </a:ext>
                    </a:extLst>
                  </p:cNvPr>
                  <p:cNvCxnSpPr/>
                  <p:nvPr/>
                </p:nvCxnSpPr>
                <p:spPr>
                  <a:xfrm>
                    <a:off x="7537704" y="5114925"/>
                    <a:ext cx="0" cy="981075"/>
                  </a:xfrm>
                  <a:prstGeom prst="straightConnector1">
                    <a:avLst/>
                  </a:prstGeom>
                  <a:ln w="38100">
                    <a:solidFill>
                      <a:schemeClr val="bg2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6" name="Rechteck 65">
                    <a:extLst>
                      <a:ext uri="{FF2B5EF4-FFF2-40B4-BE49-F238E27FC236}">
                        <a16:creationId xmlns:a16="http://schemas.microsoft.com/office/drawing/2014/main" id="{E527A488-F1BD-48FB-8C62-FFB82A5B0598}"/>
                      </a:ext>
                    </a:extLst>
                  </p:cNvPr>
                  <p:cNvSpPr/>
                  <p:nvPr/>
                </p:nvSpPr>
                <p:spPr>
                  <a:xfrm>
                    <a:off x="6889433" y="5299691"/>
                    <a:ext cx="1278282" cy="495293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de-DE" dirty="0" err="1"/>
                      <a:t>Venting</a:t>
                    </a:r>
                    <a:endParaRPr lang="de-DE" dirty="0"/>
                  </a:p>
                </p:txBody>
              </p:sp>
            </p:grpSp>
            <p:sp>
              <p:nvSpPr>
                <p:cNvPr id="44" name="Textfeld 43">
                  <a:extLst>
                    <a:ext uri="{FF2B5EF4-FFF2-40B4-BE49-F238E27FC236}">
                      <a16:creationId xmlns:a16="http://schemas.microsoft.com/office/drawing/2014/main" id="{B85E634E-D566-4DF0-88BA-F309467B55F4}"/>
                    </a:ext>
                  </a:extLst>
                </p:cNvPr>
                <p:cNvSpPr txBox="1"/>
                <p:nvPr/>
              </p:nvSpPr>
              <p:spPr>
                <a:xfrm>
                  <a:off x="8396283" y="1837174"/>
                  <a:ext cx="2771775" cy="69987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3D6A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Hydrogen tank</a:t>
                  </a:r>
                  <a:endParaRPr kumimoji="0" lang="de-DE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45" name="Textfeld 44">
                <a:extLst>
                  <a:ext uri="{FF2B5EF4-FFF2-40B4-BE49-F238E27FC236}">
                    <a16:creationId xmlns:a16="http://schemas.microsoft.com/office/drawing/2014/main" id="{2953C956-072C-489E-B41C-8CA256F12782}"/>
                  </a:ext>
                </a:extLst>
              </p:cNvPr>
              <p:cNvSpPr txBox="1"/>
              <p:nvPr/>
            </p:nvSpPr>
            <p:spPr>
              <a:xfrm>
                <a:off x="8257979" y="3069334"/>
                <a:ext cx="2771775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b="0" i="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Recirculation</a:t>
                </a:r>
                <a:r>
                  <a:rPr kumimoji="0" lang="de-DE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 fan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1926459A-F720-431B-BE43-DCBBFC2D26CB}"/>
                </a:ext>
              </a:extLst>
            </p:cNvPr>
            <p:cNvSpPr txBox="1"/>
            <p:nvPr/>
          </p:nvSpPr>
          <p:spPr>
            <a:xfrm>
              <a:off x="7094093" y="3001906"/>
              <a:ext cx="1102011" cy="2599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2400" b="1" baseline="-25000" dirty="0">
                  <a:solidFill>
                    <a:schemeClr val="bg2"/>
                  </a:solidFill>
                </a:rPr>
                <a:t>H2</a:t>
              </a:r>
              <a:endParaRPr kumimoji="0" lang="de-DE" sz="2200" b="1" i="0" u="none" strike="noStrike" kern="1200" cap="none" spc="0" normalizeH="0" baseline="-25000" noProof="0" dirty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grpSp>
        <p:nvGrpSpPr>
          <p:cNvPr id="89" name="Luft, Wasserdampf">
            <a:extLst>
              <a:ext uri="{FF2B5EF4-FFF2-40B4-BE49-F238E27FC236}">
                <a16:creationId xmlns:a16="http://schemas.microsoft.com/office/drawing/2014/main" id="{529692EF-0C14-4AC9-B13D-CA6827B295D4}"/>
              </a:ext>
            </a:extLst>
          </p:cNvPr>
          <p:cNvGrpSpPr/>
          <p:nvPr/>
        </p:nvGrpSpPr>
        <p:grpSpPr>
          <a:xfrm>
            <a:off x="1168437" y="1563224"/>
            <a:ext cx="4908857" cy="4658056"/>
            <a:chOff x="884973" y="1554080"/>
            <a:chExt cx="4908857" cy="4658056"/>
          </a:xfrm>
        </p:grpSpPr>
        <p:cxnSp>
          <p:nvCxnSpPr>
            <p:cNvPr id="50" name="Gerader Verbinder 49">
              <a:extLst>
                <a:ext uri="{FF2B5EF4-FFF2-40B4-BE49-F238E27FC236}">
                  <a16:creationId xmlns:a16="http://schemas.microsoft.com/office/drawing/2014/main" id="{39977661-D282-4993-8538-E9EE78C67C1C}"/>
                </a:ext>
              </a:extLst>
            </p:cNvPr>
            <p:cNvCxnSpPr>
              <a:cxnSpLocks/>
            </p:cNvCxnSpPr>
            <p:nvPr/>
          </p:nvCxnSpPr>
          <p:spPr>
            <a:xfrm>
              <a:off x="2516291" y="4342923"/>
              <a:ext cx="23040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8" name="Gruppieren 87">
              <a:extLst>
                <a:ext uri="{FF2B5EF4-FFF2-40B4-BE49-F238E27FC236}">
                  <a16:creationId xmlns:a16="http://schemas.microsoft.com/office/drawing/2014/main" id="{219E770B-2DBC-4330-81C9-2757050B79EA}"/>
                </a:ext>
              </a:extLst>
            </p:cNvPr>
            <p:cNvGrpSpPr/>
            <p:nvPr/>
          </p:nvGrpSpPr>
          <p:grpSpPr>
            <a:xfrm>
              <a:off x="884973" y="1554080"/>
              <a:ext cx="4908857" cy="4658056"/>
              <a:chOff x="884973" y="1554080"/>
              <a:chExt cx="4908857" cy="4658056"/>
            </a:xfrm>
          </p:grpSpPr>
          <p:cxnSp>
            <p:nvCxnSpPr>
              <p:cNvPr id="48" name="Gerader Verbinder 47">
                <a:extLst>
                  <a:ext uri="{FF2B5EF4-FFF2-40B4-BE49-F238E27FC236}">
                    <a16:creationId xmlns:a16="http://schemas.microsoft.com/office/drawing/2014/main" id="{3CFFC2F7-7646-40DC-9150-05DF909D337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24414" y="5114925"/>
                <a:ext cx="969416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Gerader Verbinder 51">
                <a:extLst>
                  <a:ext uri="{FF2B5EF4-FFF2-40B4-BE49-F238E27FC236}">
                    <a16:creationId xmlns:a16="http://schemas.microsoft.com/office/drawing/2014/main" id="{47729AD2-FA3C-43D6-AA23-4DF88318F97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810055" y="4324351"/>
                <a:ext cx="0" cy="809624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Gerader Verbinder 53">
                <a:extLst>
                  <a:ext uri="{FF2B5EF4-FFF2-40B4-BE49-F238E27FC236}">
                    <a16:creationId xmlns:a16="http://schemas.microsoft.com/office/drawing/2014/main" id="{A3AFCF85-264E-4CA7-99CE-F91DE6FEF6D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63171" y="4106551"/>
                <a:ext cx="0" cy="1341749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Gerader Verbinder 56">
                <a:extLst>
                  <a:ext uri="{FF2B5EF4-FFF2-40B4-BE49-F238E27FC236}">
                    <a16:creationId xmlns:a16="http://schemas.microsoft.com/office/drawing/2014/main" id="{46292E70-9B5A-44E6-8BD5-D728363ECF9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52606" y="4123223"/>
                <a:ext cx="648000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Rechteck 46">
                <a:extLst>
                  <a:ext uri="{FF2B5EF4-FFF2-40B4-BE49-F238E27FC236}">
                    <a16:creationId xmlns:a16="http://schemas.microsoft.com/office/drawing/2014/main" id="{9A530FCF-766A-4180-AF0D-A7607FF8573C}"/>
                  </a:ext>
                </a:extLst>
              </p:cNvPr>
              <p:cNvSpPr/>
              <p:nvPr/>
            </p:nvSpPr>
            <p:spPr>
              <a:xfrm>
                <a:off x="978715" y="4651990"/>
                <a:ext cx="1552575" cy="495293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DE" dirty="0"/>
                  <a:t>Filter</a:t>
                </a:r>
              </a:p>
            </p:txBody>
          </p:sp>
          <p:cxnSp>
            <p:nvCxnSpPr>
              <p:cNvPr id="60" name="Gerader Verbinder 59">
                <a:extLst>
                  <a:ext uri="{FF2B5EF4-FFF2-40B4-BE49-F238E27FC236}">
                    <a16:creationId xmlns:a16="http://schemas.microsoft.com/office/drawing/2014/main" id="{03B2879D-F3A2-4386-94E7-8BC3DE62FC9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44115" y="3344230"/>
                <a:ext cx="4049715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Gerade Verbindung mit Pfeil 61">
                <a:extLst>
                  <a:ext uri="{FF2B5EF4-FFF2-40B4-BE49-F238E27FC236}">
                    <a16:creationId xmlns:a16="http://schemas.microsoft.com/office/drawing/2014/main" id="{49298DBB-D05B-449D-BE7D-F103F5F2D24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761528" y="1837174"/>
                <a:ext cx="0" cy="1507056"/>
              </a:xfrm>
              <a:prstGeom prst="straightConnector1">
                <a:avLst/>
              </a:prstGeom>
              <a:ln w="38100">
                <a:solidFill>
                  <a:schemeClr val="accent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6" name="Rechteck 45">
                <a:extLst>
                  <a:ext uri="{FF2B5EF4-FFF2-40B4-BE49-F238E27FC236}">
                    <a16:creationId xmlns:a16="http://schemas.microsoft.com/office/drawing/2014/main" id="{11525B2D-27E5-406C-93A6-7EB725B6484E}"/>
                  </a:ext>
                </a:extLst>
              </p:cNvPr>
              <p:cNvSpPr/>
              <p:nvPr/>
            </p:nvSpPr>
            <p:spPr>
              <a:xfrm rot="5400000">
                <a:off x="3586963" y="3578204"/>
                <a:ext cx="1552575" cy="495293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de-DE" dirty="0" err="1"/>
                  <a:t>Humidifier</a:t>
                </a:r>
                <a:endParaRPr lang="de-DE" dirty="0"/>
              </a:p>
            </p:txBody>
          </p:sp>
          <p:sp>
            <p:nvSpPr>
              <p:cNvPr id="82" name="Textfeld 81">
                <a:extLst>
                  <a:ext uri="{FF2B5EF4-FFF2-40B4-BE49-F238E27FC236}">
                    <a16:creationId xmlns:a16="http://schemas.microsoft.com/office/drawing/2014/main" id="{67327648-FCE2-485D-A61F-3D92073FBBB0}"/>
                  </a:ext>
                </a:extLst>
              </p:cNvPr>
              <p:cNvSpPr txBox="1"/>
              <p:nvPr/>
            </p:nvSpPr>
            <p:spPr>
              <a:xfrm>
                <a:off x="1884037" y="3709322"/>
                <a:ext cx="2771775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b="0" i="0" u="none" strike="noStrike" kern="1200" cap="none" spc="0" normalizeH="0" baseline="0" noProof="0" dirty="0" err="1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Compressor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83" name="Textfeld 82">
                <a:extLst>
                  <a:ext uri="{FF2B5EF4-FFF2-40B4-BE49-F238E27FC236}">
                    <a16:creationId xmlns:a16="http://schemas.microsoft.com/office/drawing/2014/main" id="{0BB49243-E43E-4178-94FD-8219575E25FC}"/>
                  </a:ext>
                </a:extLst>
              </p:cNvPr>
              <p:cNvSpPr txBox="1"/>
              <p:nvPr/>
            </p:nvSpPr>
            <p:spPr>
              <a:xfrm>
                <a:off x="1499615" y="5512265"/>
                <a:ext cx="612096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Air</a:t>
                </a:r>
              </a:p>
            </p:txBody>
          </p:sp>
          <p:sp>
            <p:nvSpPr>
              <p:cNvPr id="84" name="Textfeld 83">
                <a:extLst>
                  <a:ext uri="{FF2B5EF4-FFF2-40B4-BE49-F238E27FC236}">
                    <a16:creationId xmlns:a16="http://schemas.microsoft.com/office/drawing/2014/main" id="{1131A631-9BF3-4D46-8AC2-4FF8F6993D25}"/>
                  </a:ext>
                </a:extLst>
              </p:cNvPr>
              <p:cNvSpPr txBox="1"/>
              <p:nvPr/>
            </p:nvSpPr>
            <p:spPr>
              <a:xfrm>
                <a:off x="884973" y="1554080"/>
                <a:ext cx="2398496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Air, </a:t>
                </a:r>
                <a:r>
                  <a:rPr kumimoji="0" lang="de-DE" sz="22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water</a:t>
                </a:r>
                <a:r>
                  <a:rPr kumimoji="0" lang="de-DE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 </a:t>
                </a:r>
                <a:r>
                  <a:rPr kumimoji="0" lang="de-DE" sz="22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vapor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CB9D3393-685E-4DBA-81E4-94DA92DB8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139404" y="4045743"/>
              <a:ext cx="410808" cy="371475"/>
            </a:xfrm>
            <a:prstGeom prst="rect">
              <a:avLst/>
            </a:prstGeom>
          </p:spPr>
        </p:pic>
      </p:grpSp>
      <p:grpSp>
        <p:nvGrpSpPr>
          <p:cNvPr id="138" name="Kühlung">
            <a:extLst>
              <a:ext uri="{FF2B5EF4-FFF2-40B4-BE49-F238E27FC236}">
                <a16:creationId xmlns:a16="http://schemas.microsoft.com/office/drawing/2014/main" id="{B13FDC1B-F698-435B-879B-EF74FDDB6568}"/>
              </a:ext>
            </a:extLst>
          </p:cNvPr>
          <p:cNvGrpSpPr/>
          <p:nvPr/>
        </p:nvGrpSpPr>
        <p:grpSpPr>
          <a:xfrm>
            <a:off x="441737" y="2133264"/>
            <a:ext cx="5952015" cy="3833768"/>
            <a:chOff x="441737" y="2133264"/>
            <a:chExt cx="5952015" cy="3833768"/>
          </a:xfrm>
        </p:grpSpPr>
        <p:sp>
          <p:nvSpPr>
            <p:cNvPr id="103" name="Textfeld 102">
              <a:extLst>
                <a:ext uri="{FF2B5EF4-FFF2-40B4-BE49-F238E27FC236}">
                  <a16:creationId xmlns:a16="http://schemas.microsoft.com/office/drawing/2014/main" id="{8B42EB7A-7EFE-4E1D-BF4E-8104FB1C33AC}"/>
                </a:ext>
              </a:extLst>
            </p:cNvPr>
            <p:cNvSpPr txBox="1"/>
            <p:nvPr/>
          </p:nvSpPr>
          <p:spPr>
            <a:xfrm>
              <a:off x="800991" y="3731539"/>
              <a:ext cx="1161961" cy="6998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Cooling</a:t>
              </a:r>
              <a:endPara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grpSp>
          <p:nvGrpSpPr>
            <p:cNvPr id="137" name="Gruppieren 136">
              <a:extLst>
                <a:ext uri="{FF2B5EF4-FFF2-40B4-BE49-F238E27FC236}">
                  <a16:creationId xmlns:a16="http://schemas.microsoft.com/office/drawing/2014/main" id="{A533C90D-0D89-4797-9837-C75308F8C6B5}"/>
                </a:ext>
              </a:extLst>
            </p:cNvPr>
            <p:cNvGrpSpPr/>
            <p:nvPr/>
          </p:nvGrpSpPr>
          <p:grpSpPr>
            <a:xfrm>
              <a:off x="441737" y="2133264"/>
              <a:ext cx="5952015" cy="3833768"/>
              <a:chOff x="441737" y="2133264"/>
              <a:chExt cx="5952015" cy="3833768"/>
            </a:xfrm>
          </p:grpSpPr>
          <p:grpSp>
            <p:nvGrpSpPr>
              <p:cNvPr id="136" name="KÜHLUNG">
                <a:extLst>
                  <a:ext uri="{FF2B5EF4-FFF2-40B4-BE49-F238E27FC236}">
                    <a16:creationId xmlns:a16="http://schemas.microsoft.com/office/drawing/2014/main" id="{EF2A0499-6790-4B39-BE3E-1C8DBEBB8F6A}"/>
                  </a:ext>
                </a:extLst>
              </p:cNvPr>
              <p:cNvGrpSpPr/>
              <p:nvPr/>
            </p:nvGrpSpPr>
            <p:grpSpPr>
              <a:xfrm>
                <a:off x="441737" y="2437089"/>
                <a:ext cx="5952015" cy="3529943"/>
                <a:chOff x="441737" y="2437089"/>
                <a:chExt cx="5952015" cy="3529943"/>
              </a:xfrm>
            </p:grpSpPr>
            <p:sp>
              <p:nvSpPr>
                <p:cNvPr id="134" name="Rechteck 133">
                  <a:extLst>
                    <a:ext uri="{FF2B5EF4-FFF2-40B4-BE49-F238E27FC236}">
                      <a16:creationId xmlns:a16="http://schemas.microsoft.com/office/drawing/2014/main" id="{BDF76980-2240-42AB-9D70-3D29F1ED8C46}"/>
                    </a:ext>
                  </a:extLst>
                </p:cNvPr>
                <p:cNvSpPr/>
                <p:nvPr/>
              </p:nvSpPr>
              <p:spPr>
                <a:xfrm>
                  <a:off x="1997000" y="2462398"/>
                  <a:ext cx="100790" cy="9536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grpSp>
              <p:nvGrpSpPr>
                <p:cNvPr id="133" name="Gruppieren 132">
                  <a:extLst>
                    <a:ext uri="{FF2B5EF4-FFF2-40B4-BE49-F238E27FC236}">
                      <a16:creationId xmlns:a16="http://schemas.microsoft.com/office/drawing/2014/main" id="{7DE6E1FA-F78A-412C-BD83-CB68025533B4}"/>
                    </a:ext>
                  </a:extLst>
                </p:cNvPr>
                <p:cNvGrpSpPr/>
                <p:nvPr/>
              </p:nvGrpSpPr>
              <p:grpSpPr>
                <a:xfrm>
                  <a:off x="441737" y="2437089"/>
                  <a:ext cx="5952015" cy="3529943"/>
                  <a:chOff x="441737" y="2437089"/>
                  <a:chExt cx="5952015" cy="3529943"/>
                </a:xfrm>
              </p:grpSpPr>
              <p:grpSp>
                <p:nvGrpSpPr>
                  <p:cNvPr id="132" name="Kühlung">
                    <a:extLst>
                      <a:ext uri="{FF2B5EF4-FFF2-40B4-BE49-F238E27FC236}">
                        <a16:creationId xmlns:a16="http://schemas.microsoft.com/office/drawing/2014/main" id="{6AFF8158-100A-4603-A354-00AAEC597976}"/>
                      </a:ext>
                    </a:extLst>
                  </p:cNvPr>
                  <p:cNvGrpSpPr/>
                  <p:nvPr/>
                </p:nvGrpSpPr>
                <p:grpSpPr>
                  <a:xfrm>
                    <a:off x="441737" y="2437089"/>
                    <a:ext cx="5952015" cy="3529943"/>
                    <a:chOff x="441737" y="2437089"/>
                    <a:chExt cx="5952015" cy="3529943"/>
                  </a:xfrm>
                </p:grpSpPr>
                <p:grpSp>
                  <p:nvGrpSpPr>
                    <p:cNvPr id="27" name="Kühlung">
                      <a:extLst>
                        <a:ext uri="{FF2B5EF4-FFF2-40B4-BE49-F238E27FC236}">
                          <a16:creationId xmlns:a16="http://schemas.microsoft.com/office/drawing/2014/main" id="{4CB190EC-2041-4E09-9F24-33301C8B0D1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97535" y="2437089"/>
                      <a:ext cx="5696217" cy="3529943"/>
                      <a:chOff x="414071" y="2427945"/>
                      <a:chExt cx="5696217" cy="3529943"/>
                    </a:xfrm>
                  </p:grpSpPr>
                  <p:cxnSp>
                    <p:nvCxnSpPr>
                      <p:cNvPr id="49" name="Gerader Verbinder 48">
                        <a:extLst>
                          <a:ext uri="{FF2B5EF4-FFF2-40B4-BE49-F238E27FC236}">
                            <a16:creationId xmlns:a16="http://schemas.microsoft.com/office/drawing/2014/main" id="{9133EDC1-08BB-44E7-B3AD-C176869D7AC8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2391462" y="2722474"/>
                        <a:ext cx="3718826" cy="0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1" name="Gerader Verbinder 50">
                        <a:extLst>
                          <a:ext uri="{FF2B5EF4-FFF2-40B4-BE49-F238E27FC236}">
                            <a16:creationId xmlns:a16="http://schemas.microsoft.com/office/drawing/2014/main" id="{BCEA471C-0FE0-4AE3-8CFE-BCE523A465CD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6092675" y="2705807"/>
                        <a:ext cx="0" cy="3252081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5" name="Gerader Verbinder 54">
                        <a:extLst>
                          <a:ext uri="{FF2B5EF4-FFF2-40B4-BE49-F238E27FC236}">
                            <a16:creationId xmlns:a16="http://schemas.microsoft.com/office/drawing/2014/main" id="{62F7CBE2-FDBC-4AD3-95C8-94DC1B82DD18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426720" y="5939924"/>
                        <a:ext cx="5675948" cy="0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8" name="Gerader Verbinder 57">
                        <a:extLst>
                          <a:ext uri="{FF2B5EF4-FFF2-40B4-BE49-F238E27FC236}">
                            <a16:creationId xmlns:a16="http://schemas.microsoft.com/office/drawing/2014/main" id="{32974D4F-FE29-4553-BE0B-CF6EF081E704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434340" y="2498127"/>
                        <a:ext cx="0" cy="3459761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59" name="Gerader Verbinder 58">
                        <a:extLst>
                          <a:ext uri="{FF2B5EF4-FFF2-40B4-BE49-F238E27FC236}">
                            <a16:creationId xmlns:a16="http://schemas.microsoft.com/office/drawing/2014/main" id="{B6807E20-C351-4E99-A311-37FC9F5049C5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414071" y="2505747"/>
                        <a:ext cx="1930737" cy="0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pic>
                    <p:nvPicPr>
                      <p:cNvPr id="42" name="Grafik 41">
                        <a:extLst>
                          <a:ext uri="{FF2B5EF4-FFF2-40B4-BE49-F238E27FC236}">
                            <a16:creationId xmlns:a16="http://schemas.microsoft.com/office/drawing/2014/main" id="{E5E34177-7BC7-4724-B33E-CC3C56AE6B68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 rot="10800000">
                        <a:off x="2147416" y="2427945"/>
                        <a:ext cx="410808" cy="371475"/>
                      </a:xfrm>
                      <a:prstGeom prst="rect">
                        <a:avLst/>
                      </a:prstGeom>
                    </p:spPr>
                  </p:pic>
                  <p:cxnSp>
                    <p:nvCxnSpPr>
                      <p:cNvPr id="67" name="Gerader Verbinder 66">
                        <a:extLst>
                          <a:ext uri="{FF2B5EF4-FFF2-40B4-BE49-F238E27FC236}">
                            <a16:creationId xmlns:a16="http://schemas.microsoft.com/office/drawing/2014/main" id="{6B7D0126-599B-4837-BE35-C15F911F755C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>
                        <a:off x="3684755" y="2705807"/>
                        <a:ext cx="0" cy="3231736"/>
                      </a:xfrm>
                      <a:prstGeom prst="line">
                        <a:avLst/>
                      </a:prstGeom>
                      <a:ln w="3810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cxnSp>
                  <p:nvCxnSpPr>
                    <p:cNvPr id="29" name="Gerader Verbinder 28">
                      <a:extLst>
                        <a:ext uri="{FF2B5EF4-FFF2-40B4-BE49-F238E27FC236}">
                          <a16:creationId xmlns:a16="http://schemas.microsoft.com/office/drawing/2014/main" id="{FBAA3C1E-5FCB-4238-B1D8-5F56947A985C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073462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69" name="Gerader Verbinder 68">
                      <a:extLst>
                        <a:ext uri="{FF2B5EF4-FFF2-40B4-BE49-F238E27FC236}">
                          <a16:creationId xmlns:a16="http://schemas.microsoft.com/office/drawing/2014/main" id="{F3015C29-24FB-417D-BAE5-D431E3353186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123944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0" name="Gerader Verbinder 69">
                      <a:extLst>
                        <a:ext uri="{FF2B5EF4-FFF2-40B4-BE49-F238E27FC236}">
                          <a16:creationId xmlns:a16="http://schemas.microsoft.com/office/drawing/2014/main" id="{084865E9-F927-485B-B715-EE9479AD5E53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174426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2" name="Gerader Verbinder 71">
                      <a:extLst>
                        <a:ext uri="{FF2B5EF4-FFF2-40B4-BE49-F238E27FC236}">
                          <a16:creationId xmlns:a16="http://schemas.microsoft.com/office/drawing/2014/main" id="{494A9F4E-E574-4B15-9978-9D5138BC8D37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224908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3" name="Gerader Verbinder 72">
                      <a:extLst>
                        <a:ext uri="{FF2B5EF4-FFF2-40B4-BE49-F238E27FC236}">
                          <a16:creationId xmlns:a16="http://schemas.microsoft.com/office/drawing/2014/main" id="{57A9B41E-D7D0-4FEA-AC9E-1C79FFD85F4C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275390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4" name="Gerader Verbinder 73">
                      <a:extLst>
                        <a:ext uri="{FF2B5EF4-FFF2-40B4-BE49-F238E27FC236}">
                          <a16:creationId xmlns:a16="http://schemas.microsoft.com/office/drawing/2014/main" id="{3782B3B6-0596-4B2A-938E-4F951BD0FD21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441737" y="4325872"/>
                      <a:ext cx="552134" cy="0"/>
                    </a:xfrm>
                    <a:prstGeom prst="line">
                      <a:avLst/>
                    </a:prstGeom>
                    <a:ln w="19050">
                      <a:solidFill>
                        <a:schemeClr val="bg1">
                          <a:lumMod val="50000"/>
                        </a:schemeClr>
                      </a:solidFill>
                    </a:ln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61" name="Verbinder: gekrümmt 60">
                      <a:extLst>
                        <a:ext uri="{FF2B5EF4-FFF2-40B4-BE49-F238E27FC236}">
                          <a16:creationId xmlns:a16="http://schemas.microsoft.com/office/drawing/2014/main" id="{ED9E46AA-B2E7-4C37-841C-768E34E8092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V="1">
                      <a:off x="1059752" y="4027591"/>
                      <a:ext cx="217371" cy="45871"/>
                    </a:xfrm>
                    <a:prstGeom prst="curvedConnector3">
                      <a:avLst>
                        <a:gd name="adj1" fmla="val 36855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2" name="Verbinder: gekrümmt 91">
                      <a:extLst>
                        <a:ext uri="{FF2B5EF4-FFF2-40B4-BE49-F238E27FC236}">
                          <a16:creationId xmlns:a16="http://schemas.microsoft.com/office/drawing/2014/main" id="{4215C9F0-BDC8-4071-B584-7F52CFDE061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V="1">
                      <a:off x="1068889" y="4146472"/>
                      <a:ext cx="228680" cy="35270"/>
                    </a:xfrm>
                    <a:prstGeom prst="curvedConnector3">
                      <a:avLst>
                        <a:gd name="adj1" fmla="val 39587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4" name="Verbinder: gekrümmt 93">
                      <a:extLst>
                        <a:ext uri="{FF2B5EF4-FFF2-40B4-BE49-F238E27FC236}">
                          <a16:creationId xmlns:a16="http://schemas.microsoft.com/office/drawing/2014/main" id="{A084BF70-F470-4C2B-9B1B-3B36AB2A831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067317" y="4254752"/>
                      <a:ext cx="230252" cy="20638"/>
                    </a:xfrm>
                    <a:prstGeom prst="curvedConnector3">
                      <a:avLst>
                        <a:gd name="adj1" fmla="val 41726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5" name="Verbinder: gekrümmt 94">
                      <a:extLst>
                        <a:ext uri="{FF2B5EF4-FFF2-40B4-BE49-F238E27FC236}">
                          <a16:creationId xmlns:a16="http://schemas.microsoft.com/office/drawing/2014/main" id="{A488CFB9-8A20-4EBF-8D78-E5F3850AA588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1077022" y="4321870"/>
                      <a:ext cx="209806" cy="104028"/>
                    </a:xfrm>
                    <a:prstGeom prst="curvedConnector3">
                      <a:avLst>
                        <a:gd name="adj1" fmla="val 43190"/>
                      </a:avLst>
                    </a:prstGeom>
                    <a:ln>
                      <a:solidFill>
                        <a:srgbClr val="FB5757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41" name="Rechteck 40">
                    <a:extLst>
                      <a:ext uri="{FF2B5EF4-FFF2-40B4-BE49-F238E27FC236}">
                        <a16:creationId xmlns:a16="http://schemas.microsoft.com/office/drawing/2014/main" id="{49F3C598-E656-4C84-8640-8CB68B016C70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3215624" y="3583236"/>
                    <a:ext cx="1552575" cy="495293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de-DE" dirty="0"/>
                      <a:t>Cooling</a:t>
                    </a:r>
                  </a:p>
                </p:txBody>
              </p:sp>
            </p:grpSp>
          </p:grpSp>
          <p:sp>
            <p:nvSpPr>
              <p:cNvPr id="104" name="Textfeld 103">
                <a:extLst>
                  <a:ext uri="{FF2B5EF4-FFF2-40B4-BE49-F238E27FC236}">
                    <a16:creationId xmlns:a16="http://schemas.microsoft.com/office/drawing/2014/main" id="{1C638178-D3D2-4486-BED8-773B02A839D4}"/>
                  </a:ext>
                </a:extLst>
              </p:cNvPr>
              <p:cNvSpPr txBox="1"/>
              <p:nvPr/>
            </p:nvSpPr>
            <p:spPr>
              <a:xfrm>
                <a:off x="2284317" y="2133264"/>
                <a:ext cx="2771775" cy="6998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3D6A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Pumpe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106" name="Textfeld 105">
                <a:extLst>
                  <a:ext uri="{FF2B5EF4-FFF2-40B4-BE49-F238E27FC236}">
                    <a16:creationId xmlns:a16="http://schemas.microsoft.com/office/drawing/2014/main" id="{EFE84C84-3D98-4BAF-BF27-740A7BEAE8EE}"/>
                  </a:ext>
                </a:extLst>
              </p:cNvPr>
              <p:cNvSpPr txBox="1"/>
              <p:nvPr/>
            </p:nvSpPr>
            <p:spPr>
              <a:xfrm>
                <a:off x="4714858" y="2415571"/>
                <a:ext cx="1102011" cy="2599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de-DE" sz="2400" b="1" baseline="-25000" dirty="0" err="1">
                    <a:solidFill>
                      <a:schemeClr val="accent1">
                        <a:lumMod val="20000"/>
                        <a:lumOff val="80000"/>
                      </a:schemeClr>
                    </a:solidFill>
                  </a:rPr>
                  <a:t>Coolant</a:t>
                </a:r>
                <a:endParaRPr kumimoji="0" lang="de-DE" sz="2200" b="1" i="0" u="none" strike="noStrike" kern="1200" cap="none" spc="0" normalizeH="0" baseline="-25000" noProof="0" dirty="0" err="1">
                  <a:ln>
                    <a:noFill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18" name="Strommanagement">
            <a:extLst>
              <a:ext uri="{FF2B5EF4-FFF2-40B4-BE49-F238E27FC236}">
                <a16:creationId xmlns:a16="http://schemas.microsoft.com/office/drawing/2014/main" id="{7442832A-02D0-498B-9275-D5E37AE8B968}"/>
              </a:ext>
            </a:extLst>
          </p:cNvPr>
          <p:cNvGrpSpPr/>
          <p:nvPr/>
        </p:nvGrpSpPr>
        <p:grpSpPr>
          <a:xfrm>
            <a:off x="6853850" y="4647826"/>
            <a:ext cx="4075971" cy="624078"/>
            <a:chOff x="6853850" y="4647826"/>
            <a:chExt cx="4075971" cy="624078"/>
          </a:xfrm>
        </p:grpSpPr>
        <p:sp>
          <p:nvSpPr>
            <p:cNvPr id="114" name="Rechteck 113">
              <a:extLst>
                <a:ext uri="{FF2B5EF4-FFF2-40B4-BE49-F238E27FC236}">
                  <a16:creationId xmlns:a16="http://schemas.microsoft.com/office/drawing/2014/main" id="{6DC54B8D-BB00-4D54-829B-008D5CBC5412}"/>
                </a:ext>
              </a:extLst>
            </p:cNvPr>
            <p:cNvSpPr/>
            <p:nvPr/>
          </p:nvSpPr>
          <p:spPr>
            <a:xfrm>
              <a:off x="9377246" y="4647826"/>
              <a:ext cx="1552575" cy="62407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 err="1"/>
                <a:t>Current</a:t>
              </a:r>
              <a:br>
                <a:rPr lang="de-DE" dirty="0"/>
              </a:br>
              <a:r>
                <a:rPr lang="de-DE" dirty="0"/>
                <a:t>management</a:t>
              </a:r>
            </a:p>
          </p:txBody>
        </p:sp>
        <p:cxnSp>
          <p:nvCxnSpPr>
            <p:cNvPr id="115" name="Gerader Verbinder 114">
              <a:extLst>
                <a:ext uri="{FF2B5EF4-FFF2-40B4-BE49-F238E27FC236}">
                  <a16:creationId xmlns:a16="http://schemas.microsoft.com/office/drawing/2014/main" id="{6FEBB875-D2CD-41B0-B7CB-81B3C4C8EF9E}"/>
                </a:ext>
              </a:extLst>
            </p:cNvPr>
            <p:cNvCxnSpPr>
              <a:cxnSpLocks/>
            </p:cNvCxnSpPr>
            <p:nvPr/>
          </p:nvCxnSpPr>
          <p:spPr>
            <a:xfrm>
              <a:off x="6896829" y="4847844"/>
              <a:ext cx="2590071" cy="0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Gerader Verbinder 116">
              <a:extLst>
                <a:ext uri="{FF2B5EF4-FFF2-40B4-BE49-F238E27FC236}">
                  <a16:creationId xmlns:a16="http://schemas.microsoft.com/office/drawing/2014/main" id="{083B8806-7DDD-425E-A593-754801A3F036}"/>
                </a:ext>
              </a:extLst>
            </p:cNvPr>
            <p:cNvCxnSpPr>
              <a:cxnSpLocks/>
            </p:cNvCxnSpPr>
            <p:nvPr/>
          </p:nvCxnSpPr>
          <p:spPr>
            <a:xfrm>
              <a:off x="6853850" y="4904994"/>
              <a:ext cx="2590071" cy="0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93" name="Grafik 92">
            <a:extLst>
              <a:ext uri="{FF2B5EF4-FFF2-40B4-BE49-F238E27FC236}">
                <a16:creationId xmlns:a16="http://schemas.microsoft.com/office/drawing/2014/main" id="{42CA5AD3-CBB3-40D8-88E6-B10E66B924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816" b="98668" l="6600" r="98400">
                        <a14:foregroundMark x1="30200" y1="4722" x2="30200" y2="4722"/>
                        <a14:foregroundMark x1="29200" y1="5932" x2="29200" y2="5932"/>
                        <a14:foregroundMark x1="49000" y1="4964" x2="49000" y2="4964"/>
                        <a14:foregroundMark x1="50600" y1="6174" x2="50600" y2="6174"/>
                        <a14:foregroundMark x1="50400" y1="2542" x2="49600" y2="12228"/>
                        <a14:foregroundMark x1="71400" y1="7627" x2="64600" y2="13196"/>
                        <a14:foregroundMark x1="37600" y1="17191" x2="53800" y2="17191"/>
                        <a14:foregroundMark x1="20400" y1="17191" x2="20200" y2="21550"/>
                        <a14:foregroundMark x1="19000" y1="15375" x2="6600" y2="20581"/>
                        <a14:foregroundMark x1="6600" y1="20581" x2="10600" y2="70339"/>
                        <a14:foregroundMark x1="18400" y1="23366" x2="22200" y2="63317"/>
                        <a14:foregroundMark x1="24200" y1="17554" x2="73600" y2="19734"/>
                        <a14:foregroundMark x1="74400" y1="16828" x2="90800" y2="19492"/>
                        <a14:foregroundMark x1="90800" y1="19492" x2="93400" y2="26998"/>
                        <a14:foregroundMark x1="24200" y1="59806" x2="24200" y2="59806"/>
                        <a14:foregroundMark x1="15800" y1="60291" x2="15800" y2="60291"/>
                        <a14:foregroundMark x1="14600" y1="65981" x2="28800" y2="65254"/>
                        <a14:foregroundMark x1="28800" y1="65254" x2="28800" y2="65254"/>
                        <a14:foregroundMark x1="83800" y1="65738" x2="70600" y2="65981"/>
                        <a14:foregroundMark x1="77600" y1="69249" x2="12600" y2="72881"/>
                        <a14:foregroundMark x1="14200" y1="75182" x2="33400" y2="77845"/>
                        <a14:foregroundMark x1="12000" y1="79661" x2="72000" y2="80266"/>
                        <a14:foregroundMark x1="72000" y1="80266" x2="87400" y2="80024"/>
                        <a14:foregroundMark x1="98400" y1="76755" x2="98400" y2="76755"/>
                        <a14:foregroundMark x1="80200" y1="14770" x2="80200" y2="14770"/>
                        <a14:foregroundMark x1="77800" y1="14891" x2="77800" y2="14891"/>
                        <a14:foregroundMark x1="34400" y1="85472" x2="32800" y2="93341"/>
                        <a14:foregroundMark x1="32800" y1="93341" x2="32400" y2="93341"/>
                        <a14:foregroundMark x1="49600" y1="88378" x2="49600" y2="88378"/>
                        <a14:foregroundMark x1="66000" y1="88378" x2="66000" y2="88378"/>
                        <a14:foregroundMark x1="49600" y1="86804" x2="49600" y2="92373"/>
                        <a14:foregroundMark x1="67200" y1="86441" x2="68600" y2="91525"/>
                        <a14:foregroundMark x1="50400" y1="93947" x2="50400" y2="94673"/>
                        <a14:foregroundMark x1="49600" y1="98668" x2="49400" y2="97579"/>
                        <a14:foregroundMark x1="20000" y1="84746" x2="20000" y2="84746"/>
                        <a14:foregroundMark x1="18000" y1="84746" x2="18000" y2="84746"/>
                        <a14:foregroundMark x1="22400" y1="84746" x2="22400" y2="84746"/>
                        <a14:foregroundMark x1="25200" y1="84504" x2="15400" y2="84504"/>
                        <a14:foregroundMark x1="24800" y1="84625" x2="8200" y2="84504"/>
                        <a14:foregroundMark x1="21600" y1="84746" x2="18000" y2="84867"/>
                        <a14:foregroundMark x1="24000" y1="84867" x2="19800" y2="84867"/>
                        <a14:foregroundMark x1="27000" y1="84625" x2="27000" y2="8462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49533" y="3201598"/>
            <a:ext cx="1253212" cy="2070306"/>
          </a:xfrm>
          <a:prstGeom prst="rect">
            <a:avLst/>
          </a:prstGeom>
        </p:spPr>
      </p:pic>
      <p:grpSp>
        <p:nvGrpSpPr>
          <p:cNvPr id="121" name="Stack - Highlight">
            <a:extLst>
              <a:ext uri="{FF2B5EF4-FFF2-40B4-BE49-F238E27FC236}">
                <a16:creationId xmlns:a16="http://schemas.microsoft.com/office/drawing/2014/main" id="{3FE2EE42-FCAF-415E-A398-EB803903388D}"/>
              </a:ext>
            </a:extLst>
          </p:cNvPr>
          <p:cNvGrpSpPr/>
          <p:nvPr/>
        </p:nvGrpSpPr>
        <p:grpSpPr>
          <a:xfrm>
            <a:off x="5653210" y="3144071"/>
            <a:ext cx="1422911" cy="3305771"/>
            <a:chOff x="5653210" y="3144071"/>
            <a:chExt cx="1422911" cy="3305771"/>
          </a:xfrm>
        </p:grpSpPr>
        <p:sp>
          <p:nvSpPr>
            <p:cNvPr id="119" name="Rechteck 118">
              <a:extLst>
                <a:ext uri="{FF2B5EF4-FFF2-40B4-BE49-F238E27FC236}">
                  <a16:creationId xmlns:a16="http://schemas.microsoft.com/office/drawing/2014/main" id="{57D39D90-2891-4435-916D-A912D5E837E1}"/>
                </a:ext>
              </a:extLst>
            </p:cNvPr>
            <p:cNvSpPr/>
            <p:nvPr/>
          </p:nvSpPr>
          <p:spPr>
            <a:xfrm>
              <a:off x="5653210" y="3144071"/>
              <a:ext cx="1422911" cy="3305771"/>
            </a:xfrm>
            <a:prstGeom prst="rect">
              <a:avLst/>
            </a:prstGeom>
            <a:solidFill>
              <a:srgbClr val="F9FFC2">
                <a:alpha val="30196"/>
              </a:srgbClr>
            </a:solidFill>
            <a:ln>
              <a:solidFill>
                <a:srgbClr val="BCC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0" name="Textfeld 119">
              <a:extLst>
                <a:ext uri="{FF2B5EF4-FFF2-40B4-BE49-F238E27FC236}">
                  <a16:creationId xmlns:a16="http://schemas.microsoft.com/office/drawing/2014/main" id="{F5955F96-AEFE-4347-B45F-782BA7A26CAD}"/>
                </a:ext>
              </a:extLst>
            </p:cNvPr>
            <p:cNvSpPr txBox="1"/>
            <p:nvPr/>
          </p:nvSpPr>
          <p:spPr>
            <a:xfrm>
              <a:off x="6135169" y="6166182"/>
              <a:ext cx="936189" cy="27445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3"/>
                  </a:solidFill>
                  <a:effectLst/>
                  <a:uLnTx/>
                  <a:uFillTx/>
                  <a:ea typeface="+mn-ea"/>
                  <a:cs typeface="+mn-cs"/>
                </a:rPr>
                <a:t>Stack</a:t>
              </a:r>
            </a:p>
          </p:txBody>
        </p:sp>
      </p:grpSp>
      <p:grpSp>
        <p:nvGrpSpPr>
          <p:cNvPr id="135" name="BoP-Highlight">
            <a:extLst>
              <a:ext uri="{FF2B5EF4-FFF2-40B4-BE49-F238E27FC236}">
                <a16:creationId xmlns:a16="http://schemas.microsoft.com/office/drawing/2014/main" id="{D2CFECBF-C1C7-48F3-8A81-1DBCEBA2C466}"/>
              </a:ext>
            </a:extLst>
          </p:cNvPr>
          <p:cNvGrpSpPr/>
          <p:nvPr/>
        </p:nvGrpSpPr>
        <p:grpSpPr>
          <a:xfrm>
            <a:off x="350520" y="1409700"/>
            <a:ext cx="8244840" cy="5036820"/>
            <a:chOff x="350520" y="1409700"/>
            <a:chExt cx="8244840" cy="5036820"/>
          </a:xfrm>
        </p:grpSpPr>
        <p:sp>
          <p:nvSpPr>
            <p:cNvPr id="125" name="Freihandform: Form 124">
              <a:extLst>
                <a:ext uri="{FF2B5EF4-FFF2-40B4-BE49-F238E27FC236}">
                  <a16:creationId xmlns:a16="http://schemas.microsoft.com/office/drawing/2014/main" id="{8F92DD26-B46E-40E7-9F91-813E5C6A3E56}"/>
                </a:ext>
              </a:extLst>
            </p:cNvPr>
            <p:cNvSpPr/>
            <p:nvPr/>
          </p:nvSpPr>
          <p:spPr>
            <a:xfrm>
              <a:off x="350520" y="1409700"/>
              <a:ext cx="8244840" cy="5036820"/>
            </a:xfrm>
            <a:custGeom>
              <a:avLst/>
              <a:gdLst>
                <a:gd name="connsiteX0" fmla="*/ 6751320 w 8244840"/>
                <a:gd name="connsiteY0" fmla="*/ 5029200 h 5036820"/>
                <a:gd name="connsiteX1" fmla="*/ 8244840 w 8244840"/>
                <a:gd name="connsiteY1" fmla="*/ 5029200 h 5036820"/>
                <a:gd name="connsiteX2" fmla="*/ 8244840 w 8244840"/>
                <a:gd name="connsiteY2" fmla="*/ 0 h 5036820"/>
                <a:gd name="connsiteX3" fmla="*/ 0 w 8244840"/>
                <a:gd name="connsiteY3" fmla="*/ 0 h 5036820"/>
                <a:gd name="connsiteX4" fmla="*/ 0 w 8244840"/>
                <a:gd name="connsiteY4" fmla="*/ 4937760 h 5036820"/>
                <a:gd name="connsiteX5" fmla="*/ 0 w 8244840"/>
                <a:gd name="connsiteY5" fmla="*/ 5006340 h 5036820"/>
                <a:gd name="connsiteX6" fmla="*/ 0 w 8244840"/>
                <a:gd name="connsiteY6" fmla="*/ 5036820 h 5036820"/>
                <a:gd name="connsiteX7" fmla="*/ 5273040 w 8244840"/>
                <a:gd name="connsiteY7" fmla="*/ 5036820 h 5036820"/>
                <a:gd name="connsiteX8" fmla="*/ 5273040 w 8244840"/>
                <a:gd name="connsiteY8" fmla="*/ 1699260 h 5036820"/>
                <a:gd name="connsiteX9" fmla="*/ 6766560 w 8244840"/>
                <a:gd name="connsiteY9" fmla="*/ 1699260 h 5036820"/>
                <a:gd name="connsiteX10" fmla="*/ 6751320 w 8244840"/>
                <a:gd name="connsiteY10" fmla="*/ 5029200 h 5036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244840" h="5036820">
                  <a:moveTo>
                    <a:pt x="6751320" y="5029200"/>
                  </a:moveTo>
                  <a:lnTo>
                    <a:pt x="8244840" y="5029200"/>
                  </a:lnTo>
                  <a:lnTo>
                    <a:pt x="8244840" y="0"/>
                  </a:lnTo>
                  <a:lnTo>
                    <a:pt x="0" y="0"/>
                  </a:lnTo>
                  <a:lnTo>
                    <a:pt x="0" y="4937760"/>
                  </a:lnTo>
                  <a:lnTo>
                    <a:pt x="0" y="5006340"/>
                  </a:lnTo>
                  <a:lnTo>
                    <a:pt x="0" y="5036820"/>
                  </a:lnTo>
                  <a:lnTo>
                    <a:pt x="5273040" y="5036820"/>
                  </a:lnTo>
                  <a:lnTo>
                    <a:pt x="5273040" y="1699260"/>
                  </a:lnTo>
                  <a:lnTo>
                    <a:pt x="6766560" y="1699260"/>
                  </a:lnTo>
                  <a:lnTo>
                    <a:pt x="6751320" y="5029200"/>
                  </a:lnTo>
                  <a:close/>
                </a:path>
              </a:pathLst>
            </a:custGeom>
            <a:solidFill>
              <a:srgbClr val="009EE0">
                <a:alpha val="27843"/>
              </a:srgb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26" name="Textfeld 125">
              <a:extLst>
                <a:ext uri="{FF2B5EF4-FFF2-40B4-BE49-F238E27FC236}">
                  <a16:creationId xmlns:a16="http://schemas.microsoft.com/office/drawing/2014/main" id="{D193EACB-F163-4B30-ABA3-84FC379ED0BC}"/>
                </a:ext>
              </a:extLst>
            </p:cNvPr>
            <p:cNvSpPr txBox="1"/>
            <p:nvPr/>
          </p:nvSpPr>
          <p:spPr>
            <a:xfrm>
              <a:off x="6393752" y="1412611"/>
              <a:ext cx="2201607" cy="274458"/>
            </a:xfrm>
            <a:prstGeom prst="rect">
              <a:avLst/>
            </a:prstGeom>
            <a:solidFill>
              <a:srgbClr val="009EE0">
                <a:alpha val="40000"/>
              </a:srgbClr>
            </a:solidFill>
            <a:ln>
              <a:solidFill>
                <a:schemeClr val="bg2"/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rgbClr val="008CC4"/>
                  </a:solidFill>
                  <a:effectLst/>
                  <a:uLnTx/>
                  <a:uFillTx/>
                  <a:ea typeface="+mn-ea"/>
                  <a:cs typeface="+mn-cs"/>
                </a:rPr>
                <a:t>Balance of Plant</a:t>
              </a:r>
            </a:p>
          </p:txBody>
        </p:sp>
      </p:grpSp>
      <p:grpSp>
        <p:nvGrpSpPr>
          <p:cNvPr id="131" name="Tanksystem-Highligt">
            <a:extLst>
              <a:ext uri="{FF2B5EF4-FFF2-40B4-BE49-F238E27FC236}">
                <a16:creationId xmlns:a16="http://schemas.microsoft.com/office/drawing/2014/main" id="{6F0F9E4B-DD5F-40DD-B755-B5C8FF3D4CF9}"/>
              </a:ext>
            </a:extLst>
          </p:cNvPr>
          <p:cNvGrpSpPr/>
          <p:nvPr/>
        </p:nvGrpSpPr>
        <p:grpSpPr>
          <a:xfrm>
            <a:off x="8609644" y="1407019"/>
            <a:ext cx="2619029" cy="2324520"/>
            <a:chOff x="8609644" y="1407019"/>
            <a:chExt cx="2619029" cy="2324520"/>
          </a:xfrm>
        </p:grpSpPr>
        <p:sp>
          <p:nvSpPr>
            <p:cNvPr id="129" name="Rechteck 128">
              <a:extLst>
                <a:ext uri="{FF2B5EF4-FFF2-40B4-BE49-F238E27FC236}">
                  <a16:creationId xmlns:a16="http://schemas.microsoft.com/office/drawing/2014/main" id="{1B193FD5-866A-4FA0-AA98-9FC080A6F8E6}"/>
                </a:ext>
              </a:extLst>
            </p:cNvPr>
            <p:cNvSpPr/>
            <p:nvPr/>
          </p:nvSpPr>
          <p:spPr>
            <a:xfrm>
              <a:off x="8609644" y="1409700"/>
              <a:ext cx="2619029" cy="2321839"/>
            </a:xfrm>
            <a:prstGeom prst="rect">
              <a:avLst/>
            </a:prstGeom>
            <a:solidFill>
              <a:srgbClr val="7F7F7F">
                <a:alpha val="41961"/>
              </a:srgb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0" name="Textfeld 129">
              <a:extLst>
                <a:ext uri="{FF2B5EF4-FFF2-40B4-BE49-F238E27FC236}">
                  <a16:creationId xmlns:a16="http://schemas.microsoft.com/office/drawing/2014/main" id="{A2E92F35-46F8-4A42-B75D-BCF52B63431D}"/>
                </a:ext>
              </a:extLst>
            </p:cNvPr>
            <p:cNvSpPr txBox="1"/>
            <p:nvPr/>
          </p:nvSpPr>
          <p:spPr>
            <a:xfrm>
              <a:off x="9655630" y="1407019"/>
              <a:ext cx="1573043" cy="274458"/>
            </a:xfrm>
            <a:prstGeom prst="rect">
              <a:avLst/>
            </a:prstGeom>
            <a:solidFill>
              <a:srgbClr val="7F7F7F">
                <a:alpha val="40000"/>
              </a:srgb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ea typeface="+mn-ea"/>
                  <a:cs typeface="+mn-cs"/>
                </a:rPr>
                <a:t>Tank </a:t>
              </a:r>
              <a:r>
                <a:rPr kumimoji="0" lang="de-DE" sz="22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ea typeface="+mn-ea"/>
                  <a:cs typeface="+mn-cs"/>
                </a:rPr>
                <a:t>system</a:t>
              </a:r>
              <a:endPara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5979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64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Fuel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systeme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" name="Onlinemedien 4" title="DE | Bosch Brennstoffzellenelektrischer Antrieb">
            <a:hlinkClick r:id="" action="ppaction://media"/>
            <a:extLst>
              <a:ext uri="{FF2B5EF4-FFF2-40B4-BE49-F238E27FC236}">
                <a16:creationId xmlns:a16="http://schemas.microsoft.com/office/drawing/2014/main" id="{659E5668-7D6D-4C41-9506-3A01CD4529D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82266" y="1457324"/>
            <a:ext cx="8378629" cy="473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52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Structure</a:t>
            </a:r>
            <a:r>
              <a:rPr lang="de-DE" dirty="0"/>
              <a:t> Fuel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stack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8" name="Picture 2" descr="Nutzfahrzeug-Antriebe mit Zukunft | Schaeffler Gruppe">
            <a:extLst>
              <a:ext uri="{FF2B5EF4-FFF2-40B4-BE49-F238E27FC236}">
                <a16:creationId xmlns:a16="http://schemas.microsoft.com/office/drawing/2014/main" id="{00C69E33-E5AD-4802-8A0E-9EB8721717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584" y="817198"/>
            <a:ext cx="5308613" cy="298609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Stapeln">
            <a:extLst>
              <a:ext uri="{FF2B5EF4-FFF2-40B4-BE49-F238E27FC236}">
                <a16:creationId xmlns:a16="http://schemas.microsoft.com/office/drawing/2014/main" id="{2CFB912F-3510-4D6E-8936-BD87574A2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963" y="3457144"/>
            <a:ext cx="4430400" cy="312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1F3BA179-D177-4FA1-8F89-1EB4A14465E7}"/>
              </a:ext>
            </a:extLst>
          </p:cNvPr>
          <p:cNvSpPr/>
          <p:nvPr/>
        </p:nvSpPr>
        <p:spPr>
          <a:xfrm>
            <a:off x="8245814" y="2757014"/>
            <a:ext cx="330517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 Plate </a:t>
            </a:r>
            <a:r>
              <a:rPr lang="de-DE" b="1" dirty="0">
                <a:solidFill>
                  <a:schemeClr val="tx2"/>
                </a:solidFill>
              </a:rPr>
              <a:t>(BPP)</a:t>
            </a:r>
          </a:p>
        </p:txBody>
      </p: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338E8662-6B04-4C93-B7D4-7CD3AD0CBA14}"/>
              </a:ext>
            </a:extLst>
          </p:cNvPr>
          <p:cNvCxnSpPr>
            <a:cxnSpLocks/>
            <a:stCxn id="10" idx="1"/>
          </p:cNvCxnSpPr>
          <p:nvPr/>
        </p:nvCxnSpPr>
        <p:spPr>
          <a:xfrm flipH="1" flipV="1">
            <a:off x="6667500" y="2310245"/>
            <a:ext cx="1578314" cy="708707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Gerade Verbindung mit Pfeil 23">
            <a:extLst>
              <a:ext uri="{FF2B5EF4-FFF2-40B4-BE49-F238E27FC236}">
                <a16:creationId xmlns:a16="http://schemas.microsoft.com/office/drawing/2014/main" id="{15BA24B1-3F7C-4756-8758-0B9EDCCA2AF7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8634514" y="4790533"/>
            <a:ext cx="735366" cy="638234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B9FDE854-A312-4AD1-9282-976C1B567E4A}"/>
              </a:ext>
            </a:extLst>
          </p:cNvPr>
          <p:cNvCxnSpPr>
            <a:cxnSpLocks/>
            <a:stCxn id="16" idx="1"/>
          </p:cNvCxnSpPr>
          <p:nvPr/>
        </p:nvCxnSpPr>
        <p:spPr>
          <a:xfrm flipH="1" flipV="1">
            <a:off x="8458200" y="4300517"/>
            <a:ext cx="911680" cy="490016"/>
          </a:xfrm>
          <a:prstGeom prst="straightConnector1">
            <a:avLst/>
          </a:prstGeom>
          <a:ln w="28575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Gerade Verbindung mit Pfeil 28">
            <a:extLst>
              <a:ext uri="{FF2B5EF4-FFF2-40B4-BE49-F238E27FC236}">
                <a16:creationId xmlns:a16="http://schemas.microsoft.com/office/drawing/2014/main" id="{144EB19A-9A55-4C7E-A35E-26855A47750E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7853146" y="3018952"/>
            <a:ext cx="392668" cy="1576890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hteck 15">
            <a:extLst>
              <a:ext uri="{FF2B5EF4-FFF2-40B4-BE49-F238E27FC236}">
                <a16:creationId xmlns:a16="http://schemas.microsoft.com/office/drawing/2014/main" id="{718FAC60-6DB1-4E57-A76D-DB33CA4658BF}"/>
              </a:ext>
            </a:extLst>
          </p:cNvPr>
          <p:cNvSpPr/>
          <p:nvPr/>
        </p:nvSpPr>
        <p:spPr>
          <a:xfrm>
            <a:off x="9369880" y="4463730"/>
            <a:ext cx="2600325" cy="653606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Membrane-</a:t>
            </a:r>
            <a:r>
              <a:rPr lang="de-DE" sz="1600" dirty="0" err="1">
                <a:solidFill>
                  <a:schemeClr val="tx2"/>
                </a:solidFill>
              </a:rPr>
              <a:t>Electrode</a:t>
            </a:r>
            <a:r>
              <a:rPr lang="de-DE" sz="1600" dirty="0">
                <a:solidFill>
                  <a:schemeClr val="tx2"/>
                </a:solidFill>
              </a:rPr>
              <a:t>-Assembly </a:t>
            </a:r>
            <a:r>
              <a:rPr lang="de-DE" sz="1600" b="1" dirty="0">
                <a:solidFill>
                  <a:schemeClr val="tx2"/>
                </a:solidFill>
              </a:rPr>
              <a:t>(MEA)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8B11539-B967-479D-8B82-BC644E5201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20" y="3769033"/>
            <a:ext cx="3636961" cy="2422216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70966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Structure</a:t>
            </a:r>
            <a:r>
              <a:rPr lang="de-DE" dirty="0"/>
              <a:t> Fuel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stack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A14A41EC-C20F-410F-8B36-FCBF89DCC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87" y="1743379"/>
            <a:ext cx="11258550" cy="4220052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1F3BA179-D177-4FA1-8F89-1EB4A14465E7}"/>
              </a:ext>
            </a:extLst>
          </p:cNvPr>
          <p:cNvSpPr/>
          <p:nvPr/>
        </p:nvSpPr>
        <p:spPr>
          <a:xfrm>
            <a:off x="7581900" y="2181225"/>
            <a:ext cx="330517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 </a:t>
            </a:r>
            <a:r>
              <a:rPr lang="de-DE" dirty="0" err="1">
                <a:solidFill>
                  <a:schemeClr val="tx2"/>
                </a:solidFill>
              </a:rPr>
              <a:t>plate</a:t>
            </a:r>
            <a:r>
              <a:rPr lang="de-DE" dirty="0">
                <a:solidFill>
                  <a:schemeClr val="tx2"/>
                </a:solidFill>
              </a:rPr>
              <a:t> </a:t>
            </a:r>
            <a:r>
              <a:rPr lang="de-DE" b="1" dirty="0">
                <a:solidFill>
                  <a:schemeClr val="tx2"/>
                </a:solidFill>
              </a:rPr>
              <a:t>(BPP)</a:t>
            </a:r>
          </a:p>
        </p:txBody>
      </p: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338E8662-6B04-4C93-B7D4-7CD3AD0CBA14}"/>
              </a:ext>
            </a:extLst>
          </p:cNvPr>
          <p:cNvCxnSpPr>
            <a:cxnSpLocks/>
          </p:cNvCxnSpPr>
          <p:nvPr/>
        </p:nvCxnSpPr>
        <p:spPr>
          <a:xfrm flipH="1" flipV="1">
            <a:off x="7143750" y="2438399"/>
            <a:ext cx="447675" cy="4763"/>
          </a:xfrm>
          <a:prstGeom prst="straightConnector1">
            <a:avLst/>
          </a:prstGeom>
          <a:ln w="762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hteck 12">
            <a:extLst>
              <a:ext uri="{FF2B5EF4-FFF2-40B4-BE49-F238E27FC236}">
                <a16:creationId xmlns:a16="http://schemas.microsoft.com/office/drawing/2014/main" id="{63FE427A-85B7-4B7C-B641-E9AC857A401A}"/>
              </a:ext>
            </a:extLst>
          </p:cNvPr>
          <p:cNvSpPr/>
          <p:nvPr/>
        </p:nvSpPr>
        <p:spPr>
          <a:xfrm>
            <a:off x="7591425" y="3100083"/>
            <a:ext cx="3009900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Gas-Diffusion-Layer (GDL)</a:t>
            </a:r>
          </a:p>
        </p:txBody>
      </p: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8D3B199A-C2A4-45BC-AD5A-3732318AC8C1}"/>
              </a:ext>
            </a:extLst>
          </p:cNvPr>
          <p:cNvCxnSpPr>
            <a:cxnSpLocks/>
            <a:stCxn id="13" idx="1"/>
          </p:cNvCxnSpPr>
          <p:nvPr/>
        </p:nvCxnSpPr>
        <p:spPr>
          <a:xfrm flipH="1" flipV="1">
            <a:off x="6972300" y="3357258"/>
            <a:ext cx="619125" cy="4763"/>
          </a:xfrm>
          <a:prstGeom prst="straightConnector1">
            <a:avLst/>
          </a:prstGeom>
          <a:ln w="76200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hteck 15">
            <a:extLst>
              <a:ext uri="{FF2B5EF4-FFF2-40B4-BE49-F238E27FC236}">
                <a16:creationId xmlns:a16="http://schemas.microsoft.com/office/drawing/2014/main" id="{718FAC60-6DB1-4E57-A76D-DB33CA4658BF}"/>
              </a:ext>
            </a:extLst>
          </p:cNvPr>
          <p:cNvSpPr/>
          <p:nvPr/>
        </p:nvSpPr>
        <p:spPr>
          <a:xfrm>
            <a:off x="8001000" y="3689794"/>
            <a:ext cx="2600325" cy="653606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Catalyst Coated Membrane (CCM)</a:t>
            </a:r>
          </a:p>
        </p:txBody>
      </p: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B9FDE854-A312-4AD1-9282-976C1B567E4A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7381875" y="4016597"/>
            <a:ext cx="61912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hteck 18">
            <a:extLst>
              <a:ext uri="{FF2B5EF4-FFF2-40B4-BE49-F238E27FC236}">
                <a16:creationId xmlns:a16="http://schemas.microsoft.com/office/drawing/2014/main" id="{F10F28A9-3CD2-44C2-A61E-7CC5AA5DF93D}"/>
              </a:ext>
            </a:extLst>
          </p:cNvPr>
          <p:cNvSpPr/>
          <p:nvPr/>
        </p:nvSpPr>
        <p:spPr>
          <a:xfrm>
            <a:off x="7581900" y="4399710"/>
            <a:ext cx="301942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dirty="0">
                <a:solidFill>
                  <a:schemeClr val="tx2"/>
                </a:solidFill>
              </a:rPr>
              <a:t>Gas-Diffusion-Layer (GDL)</a:t>
            </a:r>
          </a:p>
        </p:txBody>
      </p: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60610294-7BB2-4EF6-83A4-E037A0E7BF0D}"/>
              </a:ext>
            </a:extLst>
          </p:cNvPr>
          <p:cNvCxnSpPr>
            <a:cxnSpLocks/>
            <a:stCxn id="19" idx="1"/>
          </p:cNvCxnSpPr>
          <p:nvPr/>
        </p:nvCxnSpPr>
        <p:spPr>
          <a:xfrm flipH="1">
            <a:off x="7067550" y="4661648"/>
            <a:ext cx="51435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hteck 22">
            <a:extLst>
              <a:ext uri="{FF2B5EF4-FFF2-40B4-BE49-F238E27FC236}">
                <a16:creationId xmlns:a16="http://schemas.microsoft.com/office/drawing/2014/main" id="{89FE5F2F-6D80-4C6A-B0A3-49AFFB5C3399}"/>
              </a:ext>
            </a:extLst>
          </p:cNvPr>
          <p:cNvSpPr/>
          <p:nvPr/>
        </p:nvSpPr>
        <p:spPr>
          <a:xfrm>
            <a:off x="7591425" y="5201923"/>
            <a:ext cx="3305175" cy="5238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 </a:t>
            </a:r>
            <a:r>
              <a:rPr lang="de-DE" dirty="0" err="1">
                <a:solidFill>
                  <a:schemeClr val="tx2"/>
                </a:solidFill>
              </a:rPr>
              <a:t>plate</a:t>
            </a:r>
            <a:r>
              <a:rPr lang="de-DE" dirty="0">
                <a:solidFill>
                  <a:schemeClr val="tx2"/>
                </a:solidFill>
              </a:rPr>
              <a:t> </a:t>
            </a:r>
            <a:r>
              <a:rPr lang="de-DE" b="1" dirty="0">
                <a:solidFill>
                  <a:schemeClr val="tx2"/>
                </a:solidFill>
              </a:rPr>
              <a:t>(BPP)</a:t>
            </a:r>
          </a:p>
        </p:txBody>
      </p:sp>
      <p:cxnSp>
        <p:nvCxnSpPr>
          <p:cNvPr id="24" name="Gerade Verbindung mit Pfeil 23">
            <a:extLst>
              <a:ext uri="{FF2B5EF4-FFF2-40B4-BE49-F238E27FC236}">
                <a16:creationId xmlns:a16="http://schemas.microsoft.com/office/drawing/2014/main" id="{15BA24B1-3F7C-4756-8758-0B9EDCCA2AF7}"/>
              </a:ext>
            </a:extLst>
          </p:cNvPr>
          <p:cNvCxnSpPr>
            <a:cxnSpLocks/>
          </p:cNvCxnSpPr>
          <p:nvPr/>
        </p:nvCxnSpPr>
        <p:spPr>
          <a:xfrm flipH="1">
            <a:off x="7296150" y="5463860"/>
            <a:ext cx="304800" cy="0"/>
          </a:xfrm>
          <a:prstGeom prst="straightConnector1">
            <a:avLst/>
          </a:prstGeom>
          <a:ln w="762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hteck 25">
            <a:extLst>
              <a:ext uri="{FF2B5EF4-FFF2-40B4-BE49-F238E27FC236}">
                <a16:creationId xmlns:a16="http://schemas.microsoft.com/office/drawing/2014/main" id="{71A5E0CC-C987-4DA4-9521-B60CE62EC3F0}"/>
              </a:ext>
            </a:extLst>
          </p:cNvPr>
          <p:cNvSpPr/>
          <p:nvPr/>
        </p:nvSpPr>
        <p:spPr>
          <a:xfrm rot="5400000">
            <a:off x="10348263" y="3414811"/>
            <a:ext cx="1826570" cy="119097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Membrane-</a:t>
            </a:r>
            <a:r>
              <a:rPr lang="de-DE" dirty="0" err="1">
                <a:solidFill>
                  <a:schemeClr val="tx2"/>
                </a:solidFill>
              </a:rPr>
              <a:t>Electrode</a:t>
            </a:r>
            <a:r>
              <a:rPr lang="de-DE" dirty="0">
                <a:solidFill>
                  <a:schemeClr val="tx2"/>
                </a:solidFill>
              </a:rPr>
              <a:t>-Assembly </a:t>
            </a:r>
            <a:r>
              <a:rPr lang="de-DE" b="1" dirty="0">
                <a:solidFill>
                  <a:schemeClr val="tx2"/>
                </a:solidFill>
              </a:rPr>
              <a:t>(MEA)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44825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Function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pic>
        <p:nvPicPr>
          <p:cNvPr id="5" name="Onlinemedien 4" title="Brennstoffzelle Teil 01 - Der Stack">
            <a:hlinkClick r:id="" action="ppaction://media"/>
            <a:extLst>
              <a:ext uri="{FF2B5EF4-FFF2-40B4-BE49-F238E27FC236}">
                <a16:creationId xmlns:a16="http://schemas.microsoft.com/office/drawing/2014/main" id="{AB30607C-0630-48A4-8D09-9D550C484E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91427" y="1372743"/>
            <a:ext cx="6809147" cy="510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0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Function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1E1A065D-7B5C-47D2-90BD-F0B771FFB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325" y="1572769"/>
            <a:ext cx="7256461" cy="4428155"/>
          </a:xfrm>
          <a:prstGeom prst="rect">
            <a:avLst/>
          </a:prstGeom>
        </p:spPr>
      </p:pic>
      <p:sp>
        <p:nvSpPr>
          <p:cNvPr id="29" name="Textplatzhalter 4">
            <a:extLst>
              <a:ext uri="{FF2B5EF4-FFF2-40B4-BE49-F238E27FC236}">
                <a16:creationId xmlns:a16="http://schemas.microsoft.com/office/drawing/2014/main" id="{E7ABBD94-6F98-48DF-A92B-2AE6702B00B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4133850"/>
            <a:ext cx="11198225" cy="2139950"/>
          </a:xfrm>
        </p:spPr>
        <p:txBody>
          <a:bodyPr/>
          <a:lstStyle/>
          <a:p>
            <a:r>
              <a:rPr lang="de-DE" dirty="0">
                <a:solidFill>
                  <a:srgbClr val="A52223"/>
                </a:solidFill>
              </a:rPr>
              <a:t>H</a:t>
            </a:r>
            <a:r>
              <a:rPr lang="de-DE" baseline="-25000" dirty="0">
                <a:solidFill>
                  <a:srgbClr val="A52223"/>
                </a:solidFill>
              </a:rPr>
              <a:t>2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distributed</a:t>
            </a:r>
            <a:r>
              <a:rPr lang="de-DE" dirty="0"/>
              <a:t> via </a:t>
            </a:r>
            <a:r>
              <a:rPr lang="de-DE" dirty="0" err="1"/>
              <a:t>the</a:t>
            </a:r>
            <a:br>
              <a:rPr lang="de-DE" dirty="0"/>
            </a:br>
            <a:r>
              <a:rPr lang="de-DE" dirty="0" err="1"/>
              <a:t>flowfield</a:t>
            </a:r>
            <a:endParaRPr lang="de-DE" dirty="0"/>
          </a:p>
          <a:p>
            <a:r>
              <a:rPr lang="de-DE" dirty="0"/>
              <a:t>GDL </a:t>
            </a:r>
            <a:r>
              <a:rPr lang="de-DE" dirty="0" err="1"/>
              <a:t>distributes</a:t>
            </a:r>
            <a:r>
              <a:rPr lang="de-DE" dirty="0"/>
              <a:t> </a:t>
            </a:r>
            <a:r>
              <a:rPr lang="de-DE" dirty="0">
                <a:solidFill>
                  <a:srgbClr val="A52223"/>
                </a:solidFill>
              </a:rPr>
              <a:t>H</a:t>
            </a:r>
            <a:r>
              <a:rPr lang="de-DE" baseline="-25000" dirty="0">
                <a:solidFill>
                  <a:srgbClr val="A52223"/>
                </a:solidFill>
              </a:rPr>
              <a:t>2</a:t>
            </a:r>
            <a:r>
              <a:rPr lang="de-DE" baseline="-25000" dirty="0"/>
              <a:t> </a:t>
            </a:r>
            <a:r>
              <a:rPr lang="de-DE" dirty="0" err="1"/>
              <a:t>finely</a:t>
            </a:r>
            <a:endParaRPr lang="de-DE" dirty="0"/>
          </a:p>
          <a:p>
            <a:r>
              <a:rPr lang="de-DE" dirty="0"/>
              <a:t>Contact </a:t>
            </a:r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catalyst</a:t>
            </a:r>
            <a:br>
              <a:rPr lang="de-DE" dirty="0"/>
            </a:br>
            <a:r>
              <a:rPr lang="de-DE" dirty="0" err="1"/>
              <a:t>layer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CCM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4724E168-7CAF-4370-970A-786A40BC116C}"/>
              </a:ext>
            </a:extLst>
          </p:cNvPr>
          <p:cNvSpPr txBox="1"/>
          <p:nvPr/>
        </p:nvSpPr>
        <p:spPr>
          <a:xfrm>
            <a:off x="6057900" y="5318973"/>
            <a:ext cx="1629978" cy="9144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A11F22"/>
                </a:solidFill>
                <a:effectLst/>
                <a:uLnTx/>
                <a:uFillTx/>
                <a:ea typeface="+mn-ea"/>
                <a:cs typeface="+mn-cs"/>
              </a:rPr>
              <a:t>Hydrogen</a:t>
            </a:r>
          </a:p>
        </p:txBody>
      </p:sp>
    </p:spTree>
    <p:extLst>
      <p:ext uri="{BB962C8B-B14F-4D97-AF65-F5344CB8AC3E}">
        <p14:creationId xmlns:p14="http://schemas.microsoft.com/office/powerpoint/2010/main" val="1267023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Function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73A88DF3-BBDC-4AE1-92DB-6C07B700156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77006" y="1553719"/>
            <a:ext cx="7384730" cy="4427981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68C21969-3A76-4980-B3FA-283F305C049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52625"/>
            <a:ext cx="11198225" cy="4321175"/>
          </a:xfrm>
        </p:spPr>
        <p:txBody>
          <a:bodyPr/>
          <a:lstStyle/>
          <a:p>
            <a:r>
              <a:rPr lang="de-DE" dirty="0">
                <a:solidFill>
                  <a:srgbClr val="4664AA"/>
                </a:solidFill>
              </a:rPr>
              <a:t>Air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distributed</a:t>
            </a:r>
            <a:r>
              <a:rPr lang="de-DE" dirty="0"/>
              <a:t> </a:t>
            </a:r>
            <a:r>
              <a:rPr lang="de-DE" dirty="0" err="1"/>
              <a:t>over</a:t>
            </a:r>
            <a:br>
              <a:rPr lang="de-DE" dirty="0"/>
            </a:b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flowfield</a:t>
            </a:r>
            <a:endParaRPr lang="de-DE" dirty="0"/>
          </a:p>
          <a:p>
            <a:r>
              <a:rPr lang="de-DE" dirty="0"/>
              <a:t>GDL </a:t>
            </a:r>
            <a:r>
              <a:rPr lang="de-DE" dirty="0" err="1"/>
              <a:t>distributes</a:t>
            </a:r>
            <a:r>
              <a:rPr lang="de-DE" dirty="0"/>
              <a:t> </a:t>
            </a:r>
            <a:r>
              <a:rPr lang="de-DE" dirty="0">
                <a:solidFill>
                  <a:srgbClr val="4664AA"/>
                </a:solidFill>
              </a:rPr>
              <a:t>Air</a:t>
            </a:r>
            <a:r>
              <a:rPr lang="de-DE" baseline="-25000" dirty="0"/>
              <a:t> </a:t>
            </a:r>
            <a:br>
              <a:rPr lang="de-DE" baseline="-25000" dirty="0"/>
            </a:br>
            <a:r>
              <a:rPr lang="de-DE" dirty="0" err="1"/>
              <a:t>finely</a:t>
            </a:r>
            <a:endParaRPr lang="de-DE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C3AE9728-54D5-45F9-AE91-9A37C9731C1F}"/>
              </a:ext>
            </a:extLst>
          </p:cNvPr>
          <p:cNvSpPr txBox="1"/>
          <p:nvPr/>
        </p:nvSpPr>
        <p:spPr>
          <a:xfrm>
            <a:off x="6057900" y="5318973"/>
            <a:ext cx="1629978" cy="9144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A11F22"/>
                </a:solidFill>
                <a:effectLst/>
                <a:uLnTx/>
                <a:uFillTx/>
                <a:ea typeface="+mn-ea"/>
                <a:cs typeface="+mn-cs"/>
              </a:rPr>
              <a:t>Hydrogen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CFD059A4-7A8B-494C-9DA1-4C8C9BC4AAA0}"/>
              </a:ext>
            </a:extLst>
          </p:cNvPr>
          <p:cNvSpPr txBox="1"/>
          <p:nvPr/>
        </p:nvSpPr>
        <p:spPr>
          <a:xfrm>
            <a:off x="3977005" y="2897139"/>
            <a:ext cx="970380" cy="26422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627DBA"/>
                </a:solidFill>
                <a:effectLst/>
                <a:uLnTx/>
                <a:uFillTx/>
                <a:ea typeface="+mn-ea"/>
                <a:cs typeface="+mn-cs"/>
              </a:rPr>
              <a:t>Oxygen</a:t>
            </a:r>
          </a:p>
        </p:txBody>
      </p:sp>
    </p:spTree>
    <p:extLst>
      <p:ext uri="{BB962C8B-B14F-4D97-AF65-F5344CB8AC3E}">
        <p14:creationId xmlns:p14="http://schemas.microsoft.com/office/powerpoint/2010/main" val="10185299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Function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69C8E14B-3DC7-45EA-A81D-C53337C1E3E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96056" y="1563244"/>
            <a:ext cx="7420439" cy="4427981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497ACE7C-D4EB-4A03-8BA6-B9D85E9D381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90725"/>
            <a:ext cx="11198225" cy="4283075"/>
          </a:xfrm>
        </p:spPr>
        <p:txBody>
          <a:bodyPr/>
          <a:lstStyle/>
          <a:p>
            <a:r>
              <a:rPr lang="de-DE" dirty="0">
                <a:solidFill>
                  <a:srgbClr val="A52223"/>
                </a:solidFill>
              </a:rPr>
              <a:t>H</a:t>
            </a:r>
            <a:r>
              <a:rPr lang="de-DE" baseline="-25000" dirty="0">
                <a:solidFill>
                  <a:srgbClr val="A52223"/>
                </a:solidFill>
              </a:rPr>
              <a:t>2</a:t>
            </a:r>
            <a:r>
              <a:rPr lang="de-DE" dirty="0"/>
              <a:t> </a:t>
            </a:r>
            <a:r>
              <a:rPr lang="de-DE" dirty="0" err="1"/>
              <a:t>oxidizes</a:t>
            </a:r>
            <a:r>
              <a:rPr lang="de-DE" dirty="0"/>
              <a:t> at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anode</a:t>
            </a:r>
            <a:r>
              <a:rPr lang="de-DE" dirty="0"/>
              <a:t>/</a:t>
            </a:r>
            <a:br>
              <a:rPr lang="de-DE" dirty="0"/>
            </a:b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catalytically</a:t>
            </a:r>
            <a:r>
              <a:rPr lang="de-DE" dirty="0"/>
              <a:t> </a:t>
            </a:r>
            <a:r>
              <a:rPr lang="de-DE" dirty="0" err="1"/>
              <a:t>split</a:t>
            </a:r>
            <a:br>
              <a:rPr lang="de-DE" dirty="0"/>
            </a:br>
            <a:r>
              <a:rPr lang="de-DE" dirty="0">
                <a:sym typeface="Wingdings" panose="05000000000000000000" pitchFamily="2" charset="2"/>
              </a:rPr>
              <a:t> 2 </a:t>
            </a:r>
            <a:r>
              <a:rPr lang="de-DE" dirty="0" err="1">
                <a:sym typeface="Wingdings" panose="05000000000000000000" pitchFamily="2" charset="2"/>
              </a:rPr>
              <a:t>protons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dirty="0">
                <a:sym typeface="Wingdings" panose="05000000000000000000" pitchFamily="2" charset="2"/>
              </a:rPr>
              <a:t> 2 </a:t>
            </a:r>
            <a:r>
              <a:rPr lang="de-DE" dirty="0" err="1">
                <a:sym typeface="Wingdings" panose="05000000000000000000" pitchFamily="2" charset="2"/>
              </a:rPr>
              <a:t>Electrons</a:t>
            </a:r>
            <a:br>
              <a:rPr lang="de-DE" dirty="0">
                <a:sym typeface="Wingdings" panose="05000000000000000000" pitchFamily="2" charset="2"/>
              </a:rPr>
            </a:br>
            <a:endParaRPr lang="de-DE" dirty="0"/>
          </a:p>
          <a:p>
            <a:r>
              <a:rPr lang="de-DE" dirty="0" err="1">
                <a:solidFill>
                  <a:srgbClr val="8CB63C"/>
                </a:solidFill>
              </a:rPr>
              <a:t>Electrons</a:t>
            </a:r>
            <a:r>
              <a:rPr lang="de-DE" dirty="0"/>
              <a:t> </a:t>
            </a:r>
            <a:r>
              <a:rPr lang="de-DE" dirty="0" err="1"/>
              <a:t>are</a:t>
            </a:r>
            <a:r>
              <a:rPr lang="de-DE" dirty="0"/>
              <a:t> </a:t>
            </a:r>
            <a:r>
              <a:rPr lang="de-DE" dirty="0" err="1"/>
              <a:t>guided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the</a:t>
            </a:r>
            <a:br>
              <a:rPr lang="de-DE" dirty="0"/>
            </a:br>
            <a:r>
              <a:rPr lang="de-DE" dirty="0"/>
              <a:t>BPP via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conductive</a:t>
            </a:r>
            <a:r>
              <a:rPr lang="de-DE" dirty="0"/>
              <a:t> </a:t>
            </a:r>
            <a:br>
              <a:rPr lang="de-DE" dirty="0"/>
            </a:br>
            <a:r>
              <a:rPr lang="de-DE" dirty="0"/>
              <a:t>GDL (</a:t>
            </a:r>
            <a:r>
              <a:rPr lang="de-DE" dirty="0" err="1"/>
              <a:t>they</a:t>
            </a:r>
            <a:r>
              <a:rPr lang="de-DE" dirty="0"/>
              <a:t> </a:t>
            </a:r>
            <a:r>
              <a:rPr lang="de-DE" dirty="0" err="1"/>
              <a:t>cannot</a:t>
            </a:r>
            <a:r>
              <a:rPr lang="de-DE" dirty="0"/>
              <a:t> pass </a:t>
            </a:r>
            <a:br>
              <a:rPr lang="de-DE" dirty="0"/>
            </a:br>
            <a:r>
              <a:rPr lang="de-DE" dirty="0" err="1"/>
              <a:t>through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membrane</a:t>
            </a:r>
            <a:r>
              <a:rPr lang="de-DE" dirty="0"/>
              <a:t>)</a:t>
            </a:r>
          </a:p>
          <a:p>
            <a:r>
              <a:rPr lang="de-DE" dirty="0">
                <a:solidFill>
                  <a:srgbClr val="A22222"/>
                </a:solidFill>
              </a:rPr>
              <a:t>Protons</a:t>
            </a:r>
            <a:r>
              <a:rPr lang="de-DE" dirty="0"/>
              <a:t> diffuse </a:t>
            </a:r>
            <a:r>
              <a:rPr lang="de-DE" dirty="0" err="1"/>
              <a:t>through</a:t>
            </a:r>
            <a:br>
              <a:rPr lang="de-DE" dirty="0"/>
            </a:b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membrane</a:t>
            </a:r>
            <a:r>
              <a:rPr lang="de-DE" dirty="0"/>
              <a:t> </a:t>
            </a:r>
            <a:r>
              <a:rPr lang="de-DE" dirty="0" err="1"/>
              <a:t>towards</a:t>
            </a:r>
            <a:r>
              <a:rPr lang="de-DE" dirty="0"/>
              <a:t> </a:t>
            </a:r>
            <a:br>
              <a:rPr lang="de-DE" dirty="0"/>
            </a:b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cathode</a:t>
            </a:r>
            <a:endParaRPr lang="de-DE" dirty="0"/>
          </a:p>
          <a:p>
            <a:endParaRPr lang="de-DE" dirty="0"/>
          </a:p>
        </p:txBody>
      </p:sp>
      <p:sp>
        <p:nvSpPr>
          <p:cNvPr id="5" name="Flussdiagramm: Verbinder 4">
            <a:extLst>
              <a:ext uri="{FF2B5EF4-FFF2-40B4-BE49-F238E27FC236}">
                <a16:creationId xmlns:a16="http://schemas.microsoft.com/office/drawing/2014/main" id="{4C2C3765-19BC-45A5-9AED-2A274DB2B9AB}"/>
              </a:ext>
            </a:extLst>
          </p:cNvPr>
          <p:cNvSpPr/>
          <p:nvPr/>
        </p:nvSpPr>
        <p:spPr>
          <a:xfrm>
            <a:off x="2889617" y="2817527"/>
            <a:ext cx="123825" cy="133350"/>
          </a:xfrm>
          <a:prstGeom prst="flowChartConnector">
            <a:avLst/>
          </a:prstGeom>
          <a:solidFill>
            <a:srgbClr val="A22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+</a:t>
            </a:r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0046048C-834F-4EE3-977B-EFC8F4479577}"/>
              </a:ext>
            </a:extLst>
          </p:cNvPr>
          <p:cNvSpPr/>
          <p:nvPr/>
        </p:nvSpPr>
        <p:spPr>
          <a:xfrm>
            <a:off x="2711853" y="2723403"/>
            <a:ext cx="123825" cy="133350"/>
          </a:xfrm>
          <a:prstGeom prst="flowChartConnector">
            <a:avLst/>
          </a:prstGeom>
          <a:solidFill>
            <a:srgbClr val="A22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+</a:t>
            </a:r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233B81AD-4C7B-4810-AC2D-CED460986440}"/>
              </a:ext>
            </a:extLst>
          </p:cNvPr>
          <p:cNvSpPr/>
          <p:nvPr/>
        </p:nvSpPr>
        <p:spPr>
          <a:xfrm>
            <a:off x="2951529" y="3187858"/>
            <a:ext cx="123825" cy="133350"/>
          </a:xfrm>
          <a:prstGeom prst="flowChartConnector">
            <a:avLst/>
          </a:prstGeom>
          <a:solidFill>
            <a:srgbClr val="8CB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-</a:t>
            </a:r>
          </a:p>
        </p:txBody>
      </p:sp>
      <p:sp>
        <p:nvSpPr>
          <p:cNvPr id="14" name="Flussdiagramm: Verbinder 13">
            <a:extLst>
              <a:ext uri="{FF2B5EF4-FFF2-40B4-BE49-F238E27FC236}">
                <a16:creationId xmlns:a16="http://schemas.microsoft.com/office/drawing/2014/main" id="{ACBF23BA-6A43-400B-8D57-4AC8828C6C49}"/>
              </a:ext>
            </a:extLst>
          </p:cNvPr>
          <p:cNvSpPr/>
          <p:nvPr/>
        </p:nvSpPr>
        <p:spPr>
          <a:xfrm>
            <a:off x="3128512" y="3121183"/>
            <a:ext cx="123825" cy="133350"/>
          </a:xfrm>
          <a:prstGeom prst="flowChartConnector">
            <a:avLst/>
          </a:prstGeom>
          <a:solidFill>
            <a:srgbClr val="8CB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-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2268AAFA-3C14-493A-8401-AA89B99A734B}"/>
              </a:ext>
            </a:extLst>
          </p:cNvPr>
          <p:cNvSpPr txBox="1"/>
          <p:nvPr/>
        </p:nvSpPr>
        <p:spPr>
          <a:xfrm>
            <a:off x="3977005" y="2897139"/>
            <a:ext cx="970380" cy="26422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627DBA"/>
                </a:solidFill>
                <a:effectLst/>
                <a:uLnTx/>
                <a:uFillTx/>
                <a:ea typeface="+mn-ea"/>
                <a:cs typeface="+mn-cs"/>
              </a:rPr>
              <a:t>Oxygen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03240866-2248-470F-B977-9212F8B2925B}"/>
              </a:ext>
            </a:extLst>
          </p:cNvPr>
          <p:cNvSpPr txBox="1"/>
          <p:nvPr/>
        </p:nvSpPr>
        <p:spPr>
          <a:xfrm>
            <a:off x="6057900" y="5318973"/>
            <a:ext cx="1629978" cy="9144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A11F22"/>
                </a:solidFill>
                <a:effectLst/>
                <a:uLnTx/>
                <a:uFillTx/>
                <a:ea typeface="+mn-ea"/>
                <a:cs typeface="+mn-cs"/>
              </a:rPr>
              <a:t>Hydrogen</a:t>
            </a:r>
          </a:p>
        </p:txBody>
      </p:sp>
    </p:spTree>
    <p:extLst>
      <p:ext uri="{BB962C8B-B14F-4D97-AF65-F5344CB8AC3E}">
        <p14:creationId xmlns:p14="http://schemas.microsoft.com/office/powerpoint/2010/main" val="21424132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Function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24898322-0BAE-408C-8D55-AABFF130A19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63182" y="1467819"/>
            <a:ext cx="7473983" cy="4532931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722F36D6-8BB8-41E7-AD27-90B51676BEA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52625"/>
            <a:ext cx="11198225" cy="4633488"/>
          </a:xfrm>
        </p:spPr>
        <p:txBody>
          <a:bodyPr/>
          <a:lstStyle/>
          <a:p>
            <a:r>
              <a:rPr lang="de-DE" dirty="0" err="1"/>
              <a:t>If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cirvuit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closed</a:t>
            </a:r>
            <a:r>
              <a:rPr lang="de-DE" dirty="0"/>
              <a:t>,</a:t>
            </a:r>
            <a:br>
              <a:rPr lang="de-DE" dirty="0"/>
            </a:br>
            <a:r>
              <a:rPr lang="de-DE" dirty="0" err="1">
                <a:solidFill>
                  <a:srgbClr val="8CB63C"/>
                </a:solidFill>
              </a:rPr>
              <a:t>electrons</a:t>
            </a:r>
            <a:r>
              <a:rPr lang="de-DE" dirty="0"/>
              <a:t> </a:t>
            </a:r>
            <a:r>
              <a:rPr lang="de-DE" dirty="0" err="1"/>
              <a:t>can</a:t>
            </a:r>
            <a:r>
              <a:rPr lang="de-DE" dirty="0"/>
              <a:t> </a:t>
            </a:r>
            <a:r>
              <a:rPr lang="de-DE" dirty="0" err="1"/>
              <a:t>flow</a:t>
            </a:r>
            <a:r>
              <a:rPr lang="de-DE" dirty="0"/>
              <a:t> via</a:t>
            </a:r>
            <a:br>
              <a:rPr lang="de-DE" dirty="0"/>
            </a:br>
            <a:r>
              <a:rPr lang="de-DE" dirty="0"/>
              <a:t>an external </a:t>
            </a:r>
            <a:r>
              <a:rPr lang="de-DE" dirty="0" err="1"/>
              <a:t>load</a:t>
            </a:r>
            <a:br>
              <a:rPr lang="de-DE" dirty="0"/>
            </a:br>
            <a:endParaRPr lang="de-DE" dirty="0"/>
          </a:p>
          <a:p>
            <a:r>
              <a:rPr lang="de-DE" dirty="0">
                <a:solidFill>
                  <a:srgbClr val="4664AA"/>
                </a:solidFill>
              </a:rPr>
              <a:t>Oxygen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redudced</a:t>
            </a:r>
            <a:br>
              <a:rPr lang="de-DE" dirty="0"/>
            </a:br>
            <a:r>
              <a:rPr lang="de-DE" dirty="0"/>
              <a:t>and </a:t>
            </a:r>
            <a:r>
              <a:rPr lang="de-DE" dirty="0" err="1"/>
              <a:t>reacts</a:t>
            </a:r>
            <a:r>
              <a:rPr lang="de-DE" dirty="0"/>
              <a:t> </a:t>
            </a:r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>
                <a:solidFill>
                  <a:srgbClr val="A22222"/>
                </a:solidFill>
              </a:rPr>
              <a:t>protons</a:t>
            </a:r>
            <a:br>
              <a:rPr lang="de-DE" dirty="0"/>
            </a:br>
            <a:r>
              <a:rPr lang="de-DE" dirty="0"/>
              <a:t>and </a:t>
            </a:r>
            <a:r>
              <a:rPr lang="de-DE" dirty="0" err="1">
                <a:solidFill>
                  <a:srgbClr val="8CB63C"/>
                </a:solidFill>
              </a:rPr>
              <a:t>electrons</a:t>
            </a:r>
            <a:r>
              <a:rPr lang="de-DE" dirty="0">
                <a:solidFill>
                  <a:srgbClr val="8CB63C"/>
                </a:solidFill>
              </a:rPr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water</a:t>
            </a:r>
            <a:br>
              <a:rPr lang="de-DE" dirty="0"/>
            </a:br>
            <a:r>
              <a:rPr lang="de-DE" i="1" dirty="0"/>
              <a:t>2H</a:t>
            </a:r>
            <a:r>
              <a:rPr lang="de-DE" i="1" baseline="-25000" dirty="0"/>
              <a:t>2</a:t>
            </a:r>
            <a:r>
              <a:rPr lang="de-DE" i="1" dirty="0"/>
              <a:t> + O</a:t>
            </a:r>
            <a:r>
              <a:rPr lang="de-DE" i="1" baseline="-25000" dirty="0"/>
              <a:t>2</a:t>
            </a:r>
            <a:r>
              <a:rPr lang="de-DE" i="1" dirty="0"/>
              <a:t> </a:t>
            </a:r>
            <a:r>
              <a:rPr lang="de-DE" i="1" dirty="0">
                <a:sym typeface="Wingdings" panose="05000000000000000000" pitchFamily="2" charset="2"/>
              </a:rPr>
              <a:t> 2H</a:t>
            </a:r>
            <a:r>
              <a:rPr lang="de-DE" i="1" baseline="-25000" dirty="0">
                <a:sym typeface="Wingdings" panose="05000000000000000000" pitchFamily="2" charset="2"/>
              </a:rPr>
              <a:t>2</a:t>
            </a:r>
            <a:r>
              <a:rPr lang="de-DE" i="1" dirty="0">
                <a:sym typeface="Wingdings" panose="05000000000000000000" pitchFamily="2" charset="2"/>
              </a:rPr>
              <a:t>0</a:t>
            </a:r>
            <a:br>
              <a:rPr lang="de-DE" i="1" dirty="0">
                <a:sym typeface="Wingdings" panose="05000000000000000000" pitchFamily="2" charset="2"/>
              </a:rPr>
            </a:br>
            <a:endParaRPr lang="de-DE" i="1" dirty="0"/>
          </a:p>
          <a:p>
            <a:r>
              <a:rPr lang="de-DE" dirty="0" err="1"/>
              <a:t>Water</a:t>
            </a:r>
            <a:r>
              <a:rPr lang="de-DE" dirty="0"/>
              <a:t> (</a:t>
            </a:r>
            <a:r>
              <a:rPr lang="de-DE" dirty="0" err="1"/>
              <a:t>reaction</a:t>
            </a:r>
            <a:r>
              <a:rPr lang="de-DE" dirty="0"/>
              <a:t> </a:t>
            </a:r>
            <a:r>
              <a:rPr lang="de-DE" dirty="0" err="1"/>
              <a:t>product</a:t>
            </a:r>
            <a:r>
              <a:rPr lang="de-DE" dirty="0"/>
              <a:t>) </a:t>
            </a:r>
            <a:r>
              <a:rPr lang="de-DE" dirty="0" err="1"/>
              <a:t>is</a:t>
            </a:r>
            <a:br>
              <a:rPr lang="de-DE" dirty="0"/>
            </a:br>
            <a:r>
              <a:rPr lang="de-DE" dirty="0" err="1"/>
              <a:t>removed</a:t>
            </a:r>
            <a:r>
              <a:rPr lang="de-DE" dirty="0"/>
              <a:t> via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cathode</a:t>
            </a:r>
            <a:r>
              <a:rPr lang="de-DE" dirty="0"/>
              <a:t> </a:t>
            </a:r>
            <a:br>
              <a:rPr lang="de-DE" dirty="0"/>
            </a:br>
            <a:r>
              <a:rPr lang="de-DE" dirty="0" err="1"/>
              <a:t>side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br>
              <a:rPr lang="de-DE" dirty="0"/>
            </a:br>
            <a:r>
              <a:rPr lang="de-DE" dirty="0"/>
              <a:t>BPP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2F750310-6613-4839-A777-E9E659FD52D2}"/>
              </a:ext>
            </a:extLst>
          </p:cNvPr>
          <p:cNvSpPr txBox="1"/>
          <p:nvPr/>
        </p:nvSpPr>
        <p:spPr>
          <a:xfrm>
            <a:off x="3977005" y="2897139"/>
            <a:ext cx="970380" cy="26422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627DBA"/>
                </a:solidFill>
                <a:effectLst/>
                <a:uLnTx/>
                <a:uFillTx/>
                <a:ea typeface="+mn-ea"/>
                <a:cs typeface="+mn-cs"/>
              </a:rPr>
              <a:t>Oxygen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CD9D4E87-8AF4-44DF-9245-F9BAA75C56DD}"/>
              </a:ext>
            </a:extLst>
          </p:cNvPr>
          <p:cNvSpPr txBox="1"/>
          <p:nvPr/>
        </p:nvSpPr>
        <p:spPr>
          <a:xfrm>
            <a:off x="6057900" y="5318973"/>
            <a:ext cx="1334302" cy="891023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A11F22"/>
                </a:solidFill>
                <a:effectLst/>
                <a:uLnTx/>
                <a:uFillTx/>
                <a:ea typeface="+mn-ea"/>
                <a:cs typeface="+mn-cs"/>
              </a:rPr>
              <a:t>Hydrogen</a:t>
            </a:r>
          </a:p>
        </p:txBody>
      </p:sp>
    </p:spTree>
    <p:extLst>
      <p:ext uri="{BB962C8B-B14F-4D97-AF65-F5344CB8AC3E}">
        <p14:creationId xmlns:p14="http://schemas.microsoft.com/office/powerpoint/2010/main" val="26925001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feil: gebogen 44">
            <a:extLst>
              <a:ext uri="{FF2B5EF4-FFF2-40B4-BE49-F238E27FC236}">
                <a16:creationId xmlns:a16="http://schemas.microsoft.com/office/drawing/2014/main" id="{5356AE00-AE13-43FA-946A-0435430426DC}"/>
              </a:ext>
            </a:extLst>
          </p:cNvPr>
          <p:cNvSpPr/>
          <p:nvPr/>
        </p:nvSpPr>
        <p:spPr>
          <a:xfrm rot="16200000" flipV="1">
            <a:off x="4916465" y="3264345"/>
            <a:ext cx="1020318" cy="4490546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Overview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34" name="Flussdiagramm: Verbinder 33">
            <a:extLst>
              <a:ext uri="{FF2B5EF4-FFF2-40B4-BE49-F238E27FC236}">
                <a16:creationId xmlns:a16="http://schemas.microsoft.com/office/drawing/2014/main" id="{A3FD8116-5A90-4482-86EC-2164745E05DF}"/>
              </a:ext>
            </a:extLst>
          </p:cNvPr>
          <p:cNvSpPr/>
          <p:nvPr/>
        </p:nvSpPr>
        <p:spPr>
          <a:xfrm>
            <a:off x="329826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Flussdiagramm: Verbinder 34">
            <a:extLst>
              <a:ext uri="{FF2B5EF4-FFF2-40B4-BE49-F238E27FC236}">
                <a16:creationId xmlns:a16="http://schemas.microsoft.com/office/drawing/2014/main" id="{CB6A8AB5-CF45-41B3-A06C-CC402446AB08}"/>
              </a:ext>
            </a:extLst>
          </p:cNvPr>
          <p:cNvSpPr/>
          <p:nvPr/>
        </p:nvSpPr>
        <p:spPr>
          <a:xfrm>
            <a:off x="3922951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88E69CBE-7B2C-4FA4-B37A-471B27C6C6C2}"/>
              </a:ext>
            </a:extLst>
          </p:cNvPr>
          <p:cNvSpPr/>
          <p:nvPr/>
        </p:nvSpPr>
        <p:spPr>
          <a:xfrm>
            <a:off x="4547633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Flussdiagramm: Verbinder 36">
            <a:extLst>
              <a:ext uri="{FF2B5EF4-FFF2-40B4-BE49-F238E27FC236}">
                <a16:creationId xmlns:a16="http://schemas.microsoft.com/office/drawing/2014/main" id="{65336505-1BA4-4EAD-B746-BA6CF704C4F4}"/>
              </a:ext>
            </a:extLst>
          </p:cNvPr>
          <p:cNvSpPr/>
          <p:nvPr/>
        </p:nvSpPr>
        <p:spPr>
          <a:xfrm>
            <a:off x="5174696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Flussdiagramm: Verbinder 37">
            <a:extLst>
              <a:ext uri="{FF2B5EF4-FFF2-40B4-BE49-F238E27FC236}">
                <a16:creationId xmlns:a16="http://schemas.microsoft.com/office/drawing/2014/main" id="{0D2306D5-23FC-4614-9454-FB32BD7034EA}"/>
              </a:ext>
            </a:extLst>
          </p:cNvPr>
          <p:cNvSpPr/>
          <p:nvPr/>
        </p:nvSpPr>
        <p:spPr>
          <a:xfrm>
            <a:off x="580175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28DCED16-B7B7-47BE-B7A1-7EF21565976D}"/>
              </a:ext>
            </a:extLst>
          </p:cNvPr>
          <p:cNvSpPr/>
          <p:nvPr/>
        </p:nvSpPr>
        <p:spPr>
          <a:xfrm rot="-2700000">
            <a:off x="3444957" y="5409598"/>
            <a:ext cx="786423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098D1459-BA61-498E-AE51-60B55EA669C6}"/>
              </a:ext>
            </a:extLst>
          </p:cNvPr>
          <p:cNvSpPr txBox="1"/>
          <p:nvPr/>
        </p:nvSpPr>
        <p:spPr>
          <a:xfrm rot="-2700000">
            <a:off x="359546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Cutting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0" name="Textfeld 39">
            <a:extLst>
              <a:ext uri="{FF2B5EF4-FFF2-40B4-BE49-F238E27FC236}">
                <a16:creationId xmlns:a16="http://schemas.microsoft.com/office/drawing/2014/main" id="{83DDF62B-1C65-4FF2-8F37-DCEF08E53104}"/>
              </a:ext>
            </a:extLst>
          </p:cNvPr>
          <p:cNvSpPr txBox="1"/>
          <p:nvPr/>
        </p:nvSpPr>
        <p:spPr>
          <a:xfrm rot="-2700000">
            <a:off x="425273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CCM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1" name="Textfeld 40">
            <a:extLst>
              <a:ext uri="{FF2B5EF4-FFF2-40B4-BE49-F238E27FC236}">
                <a16:creationId xmlns:a16="http://schemas.microsoft.com/office/drawing/2014/main" id="{FD1E600B-C63B-4183-987F-6BF07857973C}"/>
              </a:ext>
            </a:extLst>
          </p:cNvPr>
          <p:cNvSpPr txBox="1"/>
          <p:nvPr/>
        </p:nvSpPr>
        <p:spPr>
          <a:xfrm rot="-2700000">
            <a:off x="4917904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Laminating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2" name="Textfeld 41">
            <a:extLst>
              <a:ext uri="{FF2B5EF4-FFF2-40B4-BE49-F238E27FC236}">
                <a16:creationId xmlns:a16="http://schemas.microsoft.com/office/drawing/2014/main" id="{B0F0EBD0-2045-4F99-ABE4-B0C2E38868F1}"/>
              </a:ext>
            </a:extLst>
          </p:cNvPr>
          <p:cNvSpPr txBox="1"/>
          <p:nvPr/>
        </p:nvSpPr>
        <p:spPr>
          <a:xfrm rot="-2700000">
            <a:off x="550448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3F528185-7D6A-4ACA-8F24-C1769134D99A}"/>
              </a:ext>
            </a:extLst>
          </p:cNvPr>
          <p:cNvSpPr txBox="1"/>
          <p:nvPr/>
        </p:nvSpPr>
        <p:spPr>
          <a:xfrm rot="-2700000">
            <a:off x="611418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4" name="Rechteck 43">
            <a:extLst>
              <a:ext uri="{FF2B5EF4-FFF2-40B4-BE49-F238E27FC236}">
                <a16:creationId xmlns:a16="http://schemas.microsoft.com/office/drawing/2014/main" id="{73F3BC46-185B-43F6-9D41-AD795C7475C9}"/>
              </a:ext>
            </a:extLst>
          </p:cNvPr>
          <p:cNvSpPr/>
          <p:nvPr/>
        </p:nvSpPr>
        <p:spPr>
          <a:xfrm>
            <a:off x="3298269" y="6241478"/>
            <a:ext cx="2933491" cy="342900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MEA </a:t>
            </a:r>
            <a:r>
              <a:rPr lang="de-DE" dirty="0" err="1">
                <a:solidFill>
                  <a:schemeClr val="tx2"/>
                </a:solidFill>
              </a:rPr>
              <a:t>production</a:t>
            </a:r>
            <a:endParaRPr lang="de-DE" dirty="0">
              <a:solidFill>
                <a:schemeClr val="tx2"/>
              </a:solidFill>
            </a:endParaRPr>
          </a:p>
        </p:txBody>
      </p: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Stacking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Pressing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Leakage</a:t>
              </a:r>
              <a:r>
                <a:rPr lang="de-DE" sz="1400" dirty="0">
                  <a:solidFill>
                    <a:srgbClr val="003D6A"/>
                  </a:solidFill>
                </a:rPr>
                <a:t> </a:t>
              </a:r>
              <a:r>
                <a:rPr lang="de-DE" sz="1400" dirty="0" err="1">
                  <a:solidFill>
                    <a:srgbClr val="003D6A"/>
                  </a:solidFill>
                </a:rPr>
                <a:t>test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Conditioning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61" name="Pfeil: gebogen 60">
            <a:extLst>
              <a:ext uri="{FF2B5EF4-FFF2-40B4-BE49-F238E27FC236}">
                <a16:creationId xmlns:a16="http://schemas.microsoft.com/office/drawing/2014/main" id="{03811B99-435D-4ED6-AC07-FB9DC6E5276B}"/>
              </a:ext>
            </a:extLst>
          </p:cNvPr>
          <p:cNvSpPr/>
          <p:nvPr/>
        </p:nvSpPr>
        <p:spPr>
          <a:xfrm rot="5400000">
            <a:off x="2971304" y="452325"/>
            <a:ext cx="1020318" cy="5267173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62" name="Rechteck 61">
            <a:extLst>
              <a:ext uri="{FF2B5EF4-FFF2-40B4-BE49-F238E27FC236}">
                <a16:creationId xmlns:a16="http://schemas.microsoft.com/office/drawing/2014/main" id="{EAF775E4-682B-4A35-9B7E-2EFC562E96B8}"/>
              </a:ext>
            </a:extLst>
          </p:cNvPr>
          <p:cNvSpPr/>
          <p:nvPr/>
        </p:nvSpPr>
        <p:spPr>
          <a:xfrm>
            <a:off x="1076325" y="2847975"/>
            <a:ext cx="3971925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 </a:t>
            </a:r>
            <a:r>
              <a:rPr lang="de-DE" dirty="0" err="1">
                <a:solidFill>
                  <a:schemeClr val="tx2"/>
                </a:solidFill>
              </a:rPr>
              <a:t>plate</a:t>
            </a:r>
            <a:r>
              <a:rPr lang="de-DE" dirty="0">
                <a:solidFill>
                  <a:schemeClr val="tx2"/>
                </a:solidFill>
              </a:rPr>
              <a:t> </a:t>
            </a:r>
            <a:r>
              <a:rPr lang="de-DE" dirty="0" err="1">
                <a:solidFill>
                  <a:schemeClr val="tx2"/>
                </a:solidFill>
              </a:rPr>
              <a:t>production</a:t>
            </a:r>
            <a:endParaRPr lang="de-DE" dirty="0">
              <a:solidFill>
                <a:schemeClr val="tx2"/>
              </a:solidFill>
            </a:endParaRPr>
          </a:p>
        </p:txBody>
      </p: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Forming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welding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Sealant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application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 </a:t>
              </a:r>
              <a:r>
                <a:rPr lang="de-DE" dirty="0" err="1">
                  <a:solidFill>
                    <a:schemeClr val="tx2"/>
                  </a:solidFill>
                </a:rPr>
                <a:t>plate</a:t>
              </a:r>
              <a:r>
                <a:rPr lang="de-DE" dirty="0">
                  <a:solidFill>
                    <a:schemeClr val="tx2"/>
                  </a:solidFill>
                </a:rPr>
                <a:t>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3" name="Gruppieren 62">
            <a:extLst>
              <a:ext uri="{FF2B5EF4-FFF2-40B4-BE49-F238E27FC236}">
                <a16:creationId xmlns:a16="http://schemas.microsoft.com/office/drawing/2014/main" id="{F8DE975F-AD0B-4574-B835-AF8F4742DEA1}"/>
              </a:ext>
            </a:extLst>
          </p:cNvPr>
          <p:cNvGrpSpPr/>
          <p:nvPr/>
        </p:nvGrpSpPr>
        <p:grpSpPr>
          <a:xfrm>
            <a:off x="847876" y="1787957"/>
            <a:ext cx="5267173" cy="1804471"/>
            <a:chOff x="847876" y="1944000"/>
            <a:chExt cx="5267173" cy="1804471"/>
          </a:xfrm>
        </p:grpSpPr>
        <p:sp>
          <p:nvSpPr>
            <p:cNvPr id="64" name="Pfeil: gebogen 63">
              <a:extLst>
                <a:ext uri="{FF2B5EF4-FFF2-40B4-BE49-F238E27FC236}">
                  <a16:creationId xmlns:a16="http://schemas.microsoft.com/office/drawing/2014/main" id="{3A85BEFD-9AEE-45DA-99D5-D8C016267094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65" name="Flussdiagramm: Verbinder 64">
              <a:extLst>
                <a:ext uri="{FF2B5EF4-FFF2-40B4-BE49-F238E27FC236}">
                  <a16:creationId xmlns:a16="http://schemas.microsoft.com/office/drawing/2014/main" id="{1D146104-0F9F-47BD-9F31-9D5F4AC100E7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Flussdiagramm: Verbinder 65">
              <a:extLst>
                <a:ext uri="{FF2B5EF4-FFF2-40B4-BE49-F238E27FC236}">
                  <a16:creationId xmlns:a16="http://schemas.microsoft.com/office/drawing/2014/main" id="{7B52E02F-1A1A-4EC7-99EA-AD041947CAB8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7" name="Flussdiagramm: Verbinder 66">
              <a:extLst>
                <a:ext uri="{FF2B5EF4-FFF2-40B4-BE49-F238E27FC236}">
                  <a16:creationId xmlns:a16="http://schemas.microsoft.com/office/drawing/2014/main" id="{86E1E909-D4D8-4DA1-BD61-1A0EA24475B5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8" name="Flussdiagramm: Verbinder 67">
              <a:extLst>
                <a:ext uri="{FF2B5EF4-FFF2-40B4-BE49-F238E27FC236}">
                  <a16:creationId xmlns:a16="http://schemas.microsoft.com/office/drawing/2014/main" id="{0448C771-C2ED-405D-B36C-772DEE2550E7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Flussdiagramm: Verbinder 68">
              <a:extLst>
                <a:ext uri="{FF2B5EF4-FFF2-40B4-BE49-F238E27FC236}">
                  <a16:creationId xmlns:a16="http://schemas.microsoft.com/office/drawing/2014/main" id="{83CFFB06-4494-461E-BAFA-F6CA7A2FE4CB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08C8D27D-679C-404D-9A28-87B2529DDA24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Forming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1" name="Textfeld 70">
              <a:extLst>
                <a:ext uri="{FF2B5EF4-FFF2-40B4-BE49-F238E27FC236}">
                  <a16:creationId xmlns:a16="http://schemas.microsoft.com/office/drawing/2014/main" id="{0BEC59D2-A5CD-4F50-990B-57D30606160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welding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2" name="Textfeld 71">
              <a:extLst>
                <a:ext uri="{FF2B5EF4-FFF2-40B4-BE49-F238E27FC236}">
                  <a16:creationId xmlns:a16="http://schemas.microsoft.com/office/drawing/2014/main" id="{58D41625-2A8B-4093-B51A-42A808E20194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3" name="Textfeld 72">
              <a:extLst>
                <a:ext uri="{FF2B5EF4-FFF2-40B4-BE49-F238E27FC236}">
                  <a16:creationId xmlns:a16="http://schemas.microsoft.com/office/drawing/2014/main" id="{19EF1E39-1C61-49C4-A659-25B18A8E4EB6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Sealant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application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4" name="Textfeld 73">
              <a:extLst>
                <a:ext uri="{FF2B5EF4-FFF2-40B4-BE49-F238E27FC236}">
                  <a16:creationId xmlns:a16="http://schemas.microsoft.com/office/drawing/2014/main" id="{610CF8DA-BE92-4012-B096-15C94CA78391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5" name="Rechteck 74">
              <a:extLst>
                <a:ext uri="{FF2B5EF4-FFF2-40B4-BE49-F238E27FC236}">
                  <a16:creationId xmlns:a16="http://schemas.microsoft.com/office/drawing/2014/main" id="{A299A55C-03D5-4D9A-B798-5D08977A86A1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 </a:t>
              </a:r>
              <a:r>
                <a:rPr lang="de-DE" dirty="0" err="1">
                  <a:solidFill>
                    <a:schemeClr val="tx2"/>
                  </a:solidFill>
                </a:rPr>
                <a:t>plate</a:t>
              </a:r>
              <a:r>
                <a:rPr lang="de-DE" dirty="0">
                  <a:solidFill>
                    <a:schemeClr val="tx2"/>
                  </a:solidFill>
                </a:rPr>
                <a:t>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1936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1885950"/>
            <a:ext cx="9304338" cy="4387850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Main </a:t>
            </a:r>
            <a:r>
              <a:rPr lang="de-DE" b="1" dirty="0" err="1"/>
              <a:t>function</a:t>
            </a:r>
            <a:r>
              <a:rPr lang="de-DE" b="1" dirty="0"/>
              <a:t> BPP:</a:t>
            </a:r>
          </a:p>
          <a:p>
            <a:pPr>
              <a:lnSpc>
                <a:spcPct val="150000"/>
              </a:lnSpc>
            </a:pPr>
            <a:r>
              <a:rPr lang="de-DE" sz="2000" dirty="0" err="1"/>
              <a:t>Electrical</a:t>
            </a:r>
            <a:r>
              <a:rPr lang="de-DE" sz="2000" dirty="0"/>
              <a:t> </a:t>
            </a:r>
            <a:r>
              <a:rPr lang="de-DE" sz="2000" dirty="0" err="1"/>
              <a:t>connection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two</a:t>
            </a:r>
            <a:r>
              <a:rPr lang="de-DE" sz="2000" dirty="0"/>
              <a:t> </a:t>
            </a:r>
            <a:r>
              <a:rPr lang="de-DE" sz="2000" dirty="0" err="1"/>
              <a:t>galvanic</a:t>
            </a:r>
            <a:r>
              <a:rPr lang="de-DE" sz="2000" dirty="0"/>
              <a:t> </a:t>
            </a:r>
            <a:r>
              <a:rPr lang="de-DE" sz="2000" dirty="0" err="1"/>
              <a:t>cells</a:t>
            </a:r>
            <a:endParaRPr lang="de-DE" sz="2000" dirty="0"/>
          </a:p>
          <a:p>
            <a:pPr>
              <a:lnSpc>
                <a:spcPct val="150000"/>
              </a:lnSpc>
            </a:pPr>
            <a:r>
              <a:rPr lang="de-DE" sz="2000" dirty="0"/>
              <a:t>Gas </a:t>
            </a:r>
            <a:r>
              <a:rPr lang="de-DE" sz="2000" dirty="0" err="1"/>
              <a:t>distribution</a:t>
            </a:r>
            <a:r>
              <a:rPr lang="de-DE" sz="2000" dirty="0"/>
              <a:t> via Flow-Field</a:t>
            </a:r>
          </a:p>
          <a:p>
            <a:pPr lvl="1">
              <a:lnSpc>
                <a:spcPct val="150000"/>
              </a:lnSpc>
            </a:pPr>
            <a:r>
              <a:rPr lang="de-DE" sz="1600" dirty="0"/>
              <a:t>Anode </a:t>
            </a:r>
            <a:r>
              <a:rPr lang="de-DE" sz="1600" dirty="0" err="1"/>
              <a:t>side</a:t>
            </a:r>
            <a:r>
              <a:rPr lang="de-DE" sz="1600" dirty="0"/>
              <a:t> (Hydrogen)</a:t>
            </a:r>
          </a:p>
          <a:p>
            <a:pPr lvl="1">
              <a:lnSpc>
                <a:spcPct val="150000"/>
              </a:lnSpc>
            </a:pPr>
            <a:r>
              <a:rPr lang="de-DE" sz="1600" dirty="0" err="1"/>
              <a:t>Cathode</a:t>
            </a:r>
            <a:r>
              <a:rPr lang="de-DE" sz="1600" dirty="0"/>
              <a:t> </a:t>
            </a:r>
            <a:r>
              <a:rPr lang="de-DE" sz="1600" dirty="0" err="1"/>
              <a:t>side</a:t>
            </a:r>
            <a:r>
              <a:rPr lang="de-DE" sz="1600" dirty="0"/>
              <a:t> (Air)</a:t>
            </a:r>
          </a:p>
          <a:p>
            <a:pPr>
              <a:lnSpc>
                <a:spcPct val="150000"/>
              </a:lnSpc>
            </a:pPr>
            <a:r>
              <a:rPr lang="de-DE" sz="2000" dirty="0"/>
              <a:t>Gas </a:t>
            </a:r>
            <a:r>
              <a:rPr lang="de-DE" sz="2000" dirty="0" err="1"/>
              <a:t>separation</a:t>
            </a:r>
            <a:r>
              <a:rPr lang="de-DE" sz="2000" dirty="0"/>
              <a:t> </a:t>
            </a:r>
            <a:r>
              <a:rPr lang="de-DE" sz="2000" dirty="0" err="1"/>
              <a:t>between</a:t>
            </a:r>
            <a:r>
              <a:rPr lang="de-DE" sz="2000" dirty="0"/>
              <a:t> </a:t>
            </a:r>
            <a:r>
              <a:rPr lang="de-DE" sz="2000" dirty="0" err="1"/>
              <a:t>neighboring</a:t>
            </a:r>
            <a:r>
              <a:rPr lang="de-DE" sz="2000" dirty="0"/>
              <a:t> </a:t>
            </a:r>
            <a:r>
              <a:rPr lang="de-DE" sz="2000" dirty="0" err="1"/>
              <a:t>cells</a:t>
            </a:r>
            <a:endParaRPr lang="de-DE" sz="2000" dirty="0"/>
          </a:p>
          <a:p>
            <a:pPr>
              <a:lnSpc>
                <a:spcPct val="150000"/>
              </a:lnSpc>
            </a:pPr>
            <a:r>
              <a:rPr lang="de-DE" sz="2000" dirty="0"/>
              <a:t>Seal </a:t>
            </a:r>
            <a:r>
              <a:rPr lang="de-DE" sz="2000" dirty="0" err="1"/>
              <a:t>to</a:t>
            </a:r>
            <a:r>
              <a:rPr lang="de-DE" sz="2000" dirty="0"/>
              <a:t> </a:t>
            </a:r>
            <a:r>
              <a:rPr lang="de-DE" sz="2000" dirty="0" err="1"/>
              <a:t>the</a:t>
            </a:r>
            <a:r>
              <a:rPr lang="de-DE" sz="2000" dirty="0"/>
              <a:t> outside</a:t>
            </a:r>
          </a:p>
          <a:p>
            <a:pPr>
              <a:lnSpc>
                <a:spcPct val="150000"/>
              </a:lnSpc>
            </a:pPr>
            <a:r>
              <a:rPr lang="de-DE" sz="2000" dirty="0"/>
              <a:t>Cooling</a:t>
            </a:r>
          </a:p>
          <a:p>
            <a:endParaRPr lang="de-DE" dirty="0"/>
          </a:p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9" name="Picture 2" descr="Nutzfahrzeug-Antriebe mit Zukunft | Schaeffler Gruppe">
            <a:extLst>
              <a:ext uri="{FF2B5EF4-FFF2-40B4-BE49-F238E27FC236}">
                <a16:creationId xmlns:a16="http://schemas.microsoft.com/office/drawing/2014/main" id="{85C4FB72-8783-4334-9AE9-8BF1C0FCC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796" y="424727"/>
            <a:ext cx="3382680" cy="19027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DD04BC73-3293-4E90-8BCC-841B57B5BB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0210" y="2410035"/>
            <a:ext cx="3136827" cy="3781214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AF03F61D-1513-4413-9323-2EE8D53E7E3A}"/>
              </a:ext>
            </a:extLst>
          </p:cNvPr>
          <p:cNvSpPr txBox="1"/>
          <p:nvPr/>
        </p:nvSpPr>
        <p:spPr>
          <a:xfrm>
            <a:off x="10477501" y="2786987"/>
            <a:ext cx="1379537" cy="40573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4564AB"/>
                </a:solidFill>
                <a:effectLst/>
                <a:uLnTx/>
                <a:uFillTx/>
                <a:ea typeface="+mn-ea"/>
                <a:cs typeface="+mn-cs"/>
              </a:rPr>
              <a:t>(Air) Oxygen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4C7B466E-08E0-40F3-824C-B3E0B6643310}"/>
              </a:ext>
            </a:extLst>
          </p:cNvPr>
          <p:cNvSpPr txBox="1"/>
          <p:nvPr/>
        </p:nvSpPr>
        <p:spPr>
          <a:xfrm>
            <a:off x="10706101" y="3643893"/>
            <a:ext cx="1379537" cy="310133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rgbClr val="21A1E6"/>
                </a:solidFill>
              </a:rPr>
              <a:t>Coolant</a:t>
            </a:r>
            <a:endParaRPr kumimoji="0" lang="de-DE" sz="1400" b="0" i="0" u="none" strike="noStrike" kern="1200" cap="none" spc="0" normalizeH="0" baseline="0" noProof="0" dirty="0">
              <a:ln>
                <a:noFill/>
              </a:ln>
              <a:solidFill>
                <a:srgbClr val="21A1E6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651BA877-7D83-4021-B85E-306EDCEEF74B}"/>
              </a:ext>
            </a:extLst>
          </p:cNvPr>
          <p:cNvSpPr txBox="1"/>
          <p:nvPr/>
        </p:nvSpPr>
        <p:spPr>
          <a:xfrm>
            <a:off x="10458558" y="4595415"/>
            <a:ext cx="1379537" cy="310133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>
                <a:solidFill>
                  <a:srgbClr val="A22222"/>
                </a:solidFill>
              </a:rPr>
              <a:t>Hydrogen</a:t>
            </a:r>
            <a:endParaRPr kumimoji="0" lang="de-DE" sz="1400" b="0" i="0" u="none" strike="noStrike" kern="1200" cap="none" spc="0" normalizeH="0" baseline="0" noProof="0" dirty="0">
              <a:ln>
                <a:noFill/>
              </a:ln>
              <a:solidFill>
                <a:srgbClr val="A2222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FD778400-218A-4A29-B5DE-76A620C966F9}"/>
              </a:ext>
            </a:extLst>
          </p:cNvPr>
          <p:cNvSpPr txBox="1"/>
          <p:nvPr/>
        </p:nvSpPr>
        <p:spPr>
          <a:xfrm>
            <a:off x="8810625" y="4905548"/>
            <a:ext cx="2434317" cy="29087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0AB9283E-E2AD-4E33-B710-0894CFA61439}"/>
              </a:ext>
            </a:extLst>
          </p:cNvPr>
          <p:cNvSpPr txBox="1"/>
          <p:nvPr/>
        </p:nvSpPr>
        <p:spPr>
          <a:xfrm>
            <a:off x="8826955" y="6238633"/>
            <a:ext cx="2434317" cy="29087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A:A (</a:t>
            </a:r>
            <a:r>
              <a:rPr lang="de-DE" sz="1400" dirty="0" err="1">
                <a:solidFill>
                  <a:srgbClr val="003D6A"/>
                </a:solidFill>
              </a:rPr>
              <a:t>with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bordering</a:t>
            </a:r>
            <a:r>
              <a:rPr lang="de-DE" sz="1400" dirty="0">
                <a:solidFill>
                  <a:srgbClr val="003D6A"/>
                </a:solidFill>
              </a:rPr>
              <a:t> 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GDL)</a:t>
            </a:r>
          </a:p>
        </p:txBody>
      </p:sp>
    </p:spTree>
    <p:extLst>
      <p:ext uri="{BB962C8B-B14F-4D97-AF65-F5344CB8AC3E}">
        <p14:creationId xmlns:p14="http://schemas.microsoft.com/office/powerpoint/2010/main" val="6410844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aphicFrame>
        <p:nvGraphicFramePr>
          <p:cNvPr id="19" name="Tabelle 8">
            <a:extLst>
              <a:ext uri="{FF2B5EF4-FFF2-40B4-BE49-F238E27FC236}">
                <a16:creationId xmlns:a16="http://schemas.microsoft.com/office/drawing/2014/main" id="{09B4C17E-DB9C-4918-B1C8-4E16E325CA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3403808"/>
              </p:ext>
            </p:extLst>
          </p:nvPr>
        </p:nvGraphicFramePr>
        <p:xfrm>
          <a:off x="2647974" y="2272714"/>
          <a:ext cx="8267675" cy="39609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788">
                  <a:extLst>
                    <a:ext uri="{9D8B030D-6E8A-4147-A177-3AD203B41FA5}">
                      <a16:colId xmlns:a16="http://schemas.microsoft.com/office/drawing/2014/main" val="2087123982"/>
                    </a:ext>
                  </a:extLst>
                </a:gridCol>
                <a:gridCol w="2877924">
                  <a:extLst>
                    <a:ext uri="{9D8B030D-6E8A-4147-A177-3AD203B41FA5}">
                      <a16:colId xmlns:a16="http://schemas.microsoft.com/office/drawing/2014/main" val="41894268"/>
                    </a:ext>
                  </a:extLst>
                </a:gridCol>
                <a:gridCol w="3660963">
                  <a:extLst>
                    <a:ext uri="{9D8B030D-6E8A-4147-A177-3AD203B41FA5}">
                      <a16:colId xmlns:a16="http://schemas.microsoft.com/office/drawing/2014/main" val="4036972499"/>
                    </a:ext>
                  </a:extLst>
                </a:gridCol>
              </a:tblGrid>
              <a:tr h="451760"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Materials</a:t>
                      </a:r>
                    </a:p>
                  </a:txBody>
                  <a:tcPr marL="18000" marR="36000" marT="36000" marB="36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Graphite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Metal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939046"/>
                  </a:ext>
                </a:extLst>
              </a:tr>
              <a:tr h="385871">
                <a:tc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403579"/>
                  </a:ext>
                </a:extLst>
              </a:tr>
              <a:tr h="615508">
                <a:tc rowSpan="3">
                  <a:txBody>
                    <a:bodyPr/>
                    <a:lstStyle/>
                    <a:p>
                      <a:r>
                        <a:rPr lang="de-DE" sz="1200" b="1" dirty="0">
                          <a:latin typeface="Fago Pro" panose="02000506040000020004" pitchFamily="50" charset="0"/>
                        </a:rPr>
                        <a:t>Advantages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Barely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any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corrosion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 </a:t>
                      </a:r>
                      <a:r>
                        <a:rPr lang="de-DE" sz="1200" dirty="0" err="1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no</a:t>
                      </a:r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coating</a:t>
                      </a:r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necessary</a:t>
                      </a:r>
                      <a:endParaRPr lang="de-DE" sz="1200" dirty="0">
                        <a:latin typeface="Fago Pro" panose="02000506040000020004" pitchFamily="50" charset="0"/>
                        <a:sym typeface="Wingdings" panose="05000000000000000000" pitchFamily="2" charset="2"/>
                      </a:endParaRPr>
                    </a:p>
                    <a:p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 High </a:t>
                      </a:r>
                      <a:r>
                        <a:rPr lang="de-DE" sz="1200" dirty="0" err="1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durability</a:t>
                      </a:r>
                      <a:endParaRPr lang="de-DE" sz="1200" dirty="0">
                        <a:latin typeface="Fago Pro" panose="02000506040000020004" pitchFamily="50" charset="0"/>
                        <a:sym typeface="Wingdings" panose="05000000000000000000" pitchFamily="2" charset="2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Established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manufacturing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processes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for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forming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and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laser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welding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057599"/>
                  </a:ext>
                </a:extLst>
              </a:tr>
              <a:tr h="385871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Great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freedom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of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design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Relatively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productive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,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especially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the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forming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3878022"/>
                  </a:ext>
                </a:extLst>
              </a:tr>
              <a:tr h="437097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Efficient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use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of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sealing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material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for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beaded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gaskets</a:t>
                      </a: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7885609"/>
                  </a:ext>
                </a:extLst>
              </a:tr>
              <a:tr h="437097">
                <a:tc rowSpan="3">
                  <a:txBody>
                    <a:bodyPr/>
                    <a:lstStyle/>
                    <a:p>
                      <a:pPr algn="l"/>
                      <a:r>
                        <a:rPr lang="de-DE" sz="1200" b="1" dirty="0" err="1">
                          <a:latin typeface="Fago Pro" panose="02000506040000020004" pitchFamily="50" charset="0"/>
                        </a:rPr>
                        <a:t>Disadvantages</a:t>
                      </a:r>
                      <a:endParaRPr lang="de-DE" sz="1200" b="1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Very fragile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Metallic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ions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can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dissolve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and impair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the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functionality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of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the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MEA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449988"/>
                  </a:ext>
                </a:extLst>
              </a:tr>
              <a:tr h="437097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Resistance in material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higher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>
                          <a:latin typeface="Fago Pro" panose="02000506040000020004" pitchFamily="50" charset="0"/>
                        </a:rPr>
                        <a:t>Surface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oxidation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increases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resistance</a:t>
                      </a:r>
                      <a:br>
                        <a:rPr lang="de-DE" sz="1200" dirty="0">
                          <a:latin typeface="Fago Pro" panose="02000506040000020004" pitchFamily="50" charset="0"/>
                        </a:rPr>
                      </a:br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 </a:t>
                      </a:r>
                      <a:r>
                        <a:rPr lang="de-DE" sz="1200" dirty="0" err="1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coating</a:t>
                      </a:r>
                      <a:r>
                        <a:rPr lang="de-DE" sz="1200" dirty="0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  <a:sym typeface="Wingdings" panose="05000000000000000000" pitchFamily="2" charset="2"/>
                        </a:rPr>
                        <a:t>required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920209"/>
                  </a:ext>
                </a:extLst>
              </a:tr>
              <a:tr h="437097">
                <a:tc vMerge="1">
                  <a:txBody>
                    <a:bodyPr/>
                    <a:lstStyle/>
                    <a:p>
                      <a:endParaRPr lang="de-DE" sz="105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Comparatively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high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process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times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Limitations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in design due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to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limited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degree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of</a:t>
                      </a:r>
                      <a:r>
                        <a:rPr lang="de-DE" sz="1200" dirty="0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200" dirty="0" err="1">
                          <a:latin typeface="Fago Pro" panose="02000506040000020004" pitchFamily="50" charset="0"/>
                        </a:rPr>
                        <a:t>forming</a:t>
                      </a:r>
                      <a:endParaRPr lang="de-DE" sz="1200" dirty="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3759787"/>
                  </a:ext>
                </a:extLst>
              </a:tr>
            </a:tbl>
          </a:graphicData>
        </a:graphic>
      </p:graphicFrame>
      <p:pic>
        <p:nvPicPr>
          <p:cNvPr id="1028" name="Picture 4" descr="Bipolarplatte aus graphitischen Materialien (li) im Vergleich mit einer (noch unbeschichteten) metallischen Bipolarplatte (re)">
            <a:extLst>
              <a:ext uri="{FF2B5EF4-FFF2-40B4-BE49-F238E27FC236}">
                <a16:creationId xmlns:a16="http://schemas.microsoft.com/office/drawing/2014/main" id="{CC7E02C3-C722-4F08-B38B-44479B30B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C0C7DA"/>
              </a:clrFrom>
              <a:clrTo>
                <a:srgbClr val="C0C7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567" y="795294"/>
            <a:ext cx="2587288" cy="1171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8711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Forming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r>
              <a:rPr lang="de-DE" b="1" dirty="0" err="1"/>
              <a:t>Forming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Flow-Field</a:t>
            </a:r>
            <a:br>
              <a:rPr lang="de-DE" dirty="0"/>
            </a:br>
            <a:r>
              <a:rPr lang="de-DE" dirty="0"/>
              <a:t>		</a:t>
            </a:r>
            <a:r>
              <a:rPr lang="de-DE" dirty="0">
                <a:sym typeface="Wingdings" panose="05000000000000000000" pitchFamily="2" charset="2"/>
              </a:rPr>
              <a:t> Performance and </a:t>
            </a:r>
            <a:r>
              <a:rPr lang="de-DE" dirty="0" err="1">
                <a:sym typeface="Wingdings" panose="05000000000000000000" pitchFamily="2" charset="2"/>
              </a:rPr>
              <a:t>efficiency</a:t>
            </a:r>
            <a:endParaRPr lang="de-DE" dirty="0">
              <a:sym typeface="Wingdings" panose="05000000000000000000" pitchFamily="2" charset="2"/>
            </a:endParaRPr>
          </a:p>
          <a:p>
            <a:r>
              <a:rPr lang="de-DE" dirty="0">
                <a:sym typeface="Wingdings" panose="05000000000000000000" pitchFamily="2" charset="2"/>
              </a:rPr>
              <a:t>Optimum: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Contact </a:t>
            </a:r>
            <a:r>
              <a:rPr lang="de-DE" dirty="0" err="1">
                <a:sym typeface="Wingdings" panose="05000000000000000000" pitchFamily="2" charset="2"/>
              </a:rPr>
              <a:t>with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the</a:t>
            </a:r>
            <a:r>
              <a:rPr lang="de-DE" dirty="0">
                <a:sym typeface="Wingdings" panose="05000000000000000000" pitchFamily="2" charset="2"/>
              </a:rPr>
              <a:t> GDL </a:t>
            </a:r>
            <a:r>
              <a:rPr lang="de-DE" dirty="0" err="1">
                <a:sym typeface="Wingdings" panose="05000000000000000000" pitchFamily="2" charset="2"/>
              </a:rPr>
              <a:t>as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good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as</a:t>
            </a:r>
            <a:r>
              <a:rPr lang="de-DE" dirty="0">
                <a:sym typeface="Wingdings" panose="05000000000000000000" pitchFamily="2" charset="2"/>
              </a:rPr>
              <a:t> possible  flat </a:t>
            </a:r>
            <a:r>
              <a:rPr lang="de-DE" dirty="0" err="1">
                <a:sym typeface="Wingdings" panose="05000000000000000000" pitchFamily="2" charset="2"/>
              </a:rPr>
              <a:t>land</a:t>
            </a:r>
            <a:endParaRPr lang="de-DE" dirty="0">
              <a:sym typeface="Wingdings" panose="05000000000000000000" pitchFamily="2" charset="2"/>
            </a:endParaRPr>
          </a:p>
          <a:p>
            <a:pPr lvl="1"/>
            <a:r>
              <a:rPr lang="de-DE" dirty="0">
                <a:sym typeface="Wingdings" panose="05000000000000000000" pitchFamily="2" charset="2"/>
              </a:rPr>
              <a:t>As </a:t>
            </a:r>
            <a:r>
              <a:rPr lang="de-DE" dirty="0" err="1">
                <a:sym typeface="Wingdings" panose="05000000000000000000" pitchFamily="2" charset="2"/>
              </a:rPr>
              <a:t>much</a:t>
            </a:r>
            <a:r>
              <a:rPr lang="de-DE" dirty="0">
                <a:sym typeface="Wingdings" panose="05000000000000000000" pitchFamily="2" charset="2"/>
              </a:rPr>
              <a:t> gas </a:t>
            </a:r>
            <a:r>
              <a:rPr lang="de-DE" dirty="0" err="1">
                <a:sym typeface="Wingdings" panose="05000000000000000000" pitchFamily="2" charset="2"/>
              </a:rPr>
              <a:t>as</a:t>
            </a:r>
            <a:r>
              <a:rPr lang="de-DE" dirty="0">
                <a:sym typeface="Wingdings" panose="05000000000000000000" pitchFamily="2" charset="2"/>
              </a:rPr>
              <a:t> possible </a:t>
            </a:r>
            <a:r>
              <a:rPr lang="de-DE" dirty="0" err="1">
                <a:sym typeface="Wingdings" panose="05000000000000000000" pitchFamily="2" charset="2"/>
              </a:rPr>
              <a:t>should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flow</a:t>
            </a:r>
            <a:r>
              <a:rPr lang="de-DE" dirty="0">
                <a:sym typeface="Wingdings" panose="05000000000000000000" pitchFamily="2" charset="2"/>
              </a:rPr>
              <a:t>  </a:t>
            </a:r>
            <a:r>
              <a:rPr lang="de-DE" dirty="0" err="1">
                <a:sym typeface="Wingdings" panose="05000000000000000000" pitchFamily="2" charset="2"/>
              </a:rPr>
              <a:t>wide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channel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dirty="0">
                <a:sym typeface="Wingdings" panose="05000000000000000000" pitchFamily="2" charset="2"/>
              </a:rPr>
              <a:t>			 </a:t>
            </a:r>
            <a:r>
              <a:rPr lang="de-DE" dirty="0" err="1">
                <a:sym typeface="Wingdings" panose="05000000000000000000" pitchFamily="2" charset="2"/>
              </a:rPr>
              <a:t>steep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side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angles</a:t>
            </a:r>
            <a:r>
              <a:rPr lang="de-DE" dirty="0">
                <a:sym typeface="Wingdings" panose="05000000000000000000" pitchFamily="2" charset="2"/>
              </a:rPr>
              <a:t>; </a:t>
            </a:r>
            <a:r>
              <a:rPr lang="de-DE" dirty="0" err="1">
                <a:sym typeface="Wingdings" panose="05000000000000000000" pitchFamily="2" charset="2"/>
              </a:rPr>
              <a:t>challenge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for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forming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technology</a:t>
            </a:r>
            <a:endParaRPr lang="de-DE" dirty="0">
              <a:sym typeface="Wingdings" panose="05000000000000000000" pitchFamily="2" charset="2"/>
            </a:endParaRPr>
          </a:p>
          <a:p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30D39DA3-B34D-4662-882D-A8662FAC50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3770" y="5046300"/>
            <a:ext cx="4530438" cy="1623166"/>
          </a:xfrm>
          <a:prstGeom prst="rect">
            <a:avLst/>
          </a:prstGeom>
        </p:spPr>
      </p:pic>
      <p:sp>
        <p:nvSpPr>
          <p:cNvPr id="22" name="Rechteck 21">
            <a:extLst>
              <a:ext uri="{FF2B5EF4-FFF2-40B4-BE49-F238E27FC236}">
                <a16:creationId xmlns:a16="http://schemas.microsoft.com/office/drawing/2014/main" id="{81CED899-9183-4BC7-A34C-186A81D7C48F}"/>
              </a:ext>
            </a:extLst>
          </p:cNvPr>
          <p:cNvSpPr/>
          <p:nvPr/>
        </p:nvSpPr>
        <p:spPr>
          <a:xfrm>
            <a:off x="9188905" y="5517370"/>
            <a:ext cx="753600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BPP</a:t>
            </a:r>
          </a:p>
        </p:txBody>
      </p: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ACC819D0-4F8A-4992-96B0-0AEAA920ABC8}"/>
              </a:ext>
            </a:extLst>
          </p:cNvPr>
          <p:cNvCxnSpPr>
            <a:cxnSpLocks/>
            <a:endCxn id="7" idx="3"/>
          </p:cNvCxnSpPr>
          <p:nvPr/>
        </p:nvCxnSpPr>
        <p:spPr>
          <a:xfrm flipH="1">
            <a:off x="8654208" y="5745970"/>
            <a:ext cx="534697" cy="111913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hteck 25">
            <a:extLst>
              <a:ext uri="{FF2B5EF4-FFF2-40B4-BE49-F238E27FC236}">
                <a16:creationId xmlns:a16="http://schemas.microsoft.com/office/drawing/2014/main" id="{82DA514D-74EA-4143-925B-16CDAC8887FA}"/>
              </a:ext>
            </a:extLst>
          </p:cNvPr>
          <p:cNvSpPr/>
          <p:nvPr/>
        </p:nvSpPr>
        <p:spPr>
          <a:xfrm>
            <a:off x="9179380" y="4904674"/>
            <a:ext cx="668673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GDL</a:t>
            </a: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7C9CF840-4E95-4167-AF89-67771F62F809}"/>
              </a:ext>
            </a:extLst>
          </p:cNvPr>
          <p:cNvCxnSpPr>
            <a:cxnSpLocks/>
          </p:cNvCxnSpPr>
          <p:nvPr/>
        </p:nvCxnSpPr>
        <p:spPr>
          <a:xfrm flipH="1">
            <a:off x="8637877" y="5094108"/>
            <a:ext cx="534697" cy="111913"/>
          </a:xfrm>
          <a:prstGeom prst="straightConnector1">
            <a:avLst/>
          </a:prstGeom>
          <a:ln w="28575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hteck 27">
            <a:extLst>
              <a:ext uri="{FF2B5EF4-FFF2-40B4-BE49-F238E27FC236}">
                <a16:creationId xmlns:a16="http://schemas.microsoft.com/office/drawing/2014/main" id="{2FA637BA-C7F8-4E57-90A7-B7844D67845F}"/>
              </a:ext>
            </a:extLst>
          </p:cNvPr>
          <p:cNvSpPr/>
          <p:nvPr/>
        </p:nvSpPr>
        <p:spPr>
          <a:xfrm>
            <a:off x="5436055" y="4385796"/>
            <a:ext cx="783770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Land</a:t>
            </a: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593D38D2-A83A-4469-AE8E-3539C7B84C22}"/>
              </a:ext>
            </a:extLst>
          </p:cNvPr>
          <p:cNvSpPr/>
          <p:nvPr/>
        </p:nvSpPr>
        <p:spPr>
          <a:xfrm>
            <a:off x="7064829" y="4385603"/>
            <a:ext cx="1125191" cy="3788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2"/>
                </a:solidFill>
              </a:rPr>
              <a:t>Channel</a:t>
            </a:r>
          </a:p>
        </p:txBody>
      </p:sp>
      <p:cxnSp>
        <p:nvCxnSpPr>
          <p:cNvPr id="30" name="Gerade Verbindung mit Pfeil 29">
            <a:extLst>
              <a:ext uri="{FF2B5EF4-FFF2-40B4-BE49-F238E27FC236}">
                <a16:creationId xmlns:a16="http://schemas.microsoft.com/office/drawing/2014/main" id="{F0188819-CC05-455B-8D29-67C4227CACD0}"/>
              </a:ext>
            </a:extLst>
          </p:cNvPr>
          <p:cNvCxnSpPr>
            <a:cxnSpLocks/>
          </p:cNvCxnSpPr>
          <p:nvPr/>
        </p:nvCxnSpPr>
        <p:spPr>
          <a:xfrm flipH="1">
            <a:off x="7553325" y="4753500"/>
            <a:ext cx="74099" cy="95330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Gerade Verbindung mit Pfeil 32">
            <a:extLst>
              <a:ext uri="{FF2B5EF4-FFF2-40B4-BE49-F238E27FC236}">
                <a16:creationId xmlns:a16="http://schemas.microsoft.com/office/drawing/2014/main" id="{2677CE90-095E-42C5-841E-95C0587DC833}"/>
              </a:ext>
            </a:extLst>
          </p:cNvPr>
          <p:cNvCxnSpPr>
            <a:cxnSpLocks/>
          </p:cNvCxnSpPr>
          <p:nvPr/>
        </p:nvCxnSpPr>
        <p:spPr>
          <a:xfrm>
            <a:off x="5798769" y="4753500"/>
            <a:ext cx="27182" cy="6358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Grafik 33" descr="Daumen runter mit einfarbiger Füllung">
            <a:extLst>
              <a:ext uri="{FF2B5EF4-FFF2-40B4-BE49-F238E27FC236}">
                <a16:creationId xmlns:a16="http://schemas.microsoft.com/office/drawing/2014/main" id="{A4EBFD14-D6FB-405F-B993-EAB6989DDE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2163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Forming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3" name="Textplatzhalter 4">
            <a:extLst>
              <a:ext uri="{FF2B5EF4-FFF2-40B4-BE49-F238E27FC236}">
                <a16:creationId xmlns:a16="http://schemas.microsoft.com/office/drawing/2014/main" id="{EC69A5A5-0B40-49C2-B5CE-B4C28F94E49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13091" y="1825713"/>
            <a:ext cx="4609919" cy="4323673"/>
          </a:xfrm>
        </p:spPr>
        <p:txBody>
          <a:bodyPr/>
          <a:lstStyle/>
          <a:p>
            <a:r>
              <a:rPr lang="de-DE" b="1" dirty="0"/>
              <a:t>Progressive compound </a:t>
            </a:r>
            <a:r>
              <a:rPr lang="de-DE" b="1" dirty="0" err="1"/>
              <a:t>tool</a:t>
            </a:r>
            <a:endParaRPr lang="de-DE" b="1" dirty="0"/>
          </a:p>
          <a:p>
            <a:pPr lvl="1"/>
            <a:r>
              <a:rPr lang="de-DE" dirty="0">
                <a:sym typeface="Wingdings" panose="05000000000000000000" pitchFamily="2" charset="2"/>
              </a:rPr>
              <a:t>Material: </a:t>
            </a:r>
            <a:r>
              <a:rPr lang="de-DE" dirty="0" err="1">
                <a:sym typeface="Wingdings" panose="05000000000000000000" pitchFamily="2" charset="2"/>
              </a:rPr>
              <a:t>steel</a:t>
            </a:r>
            <a:r>
              <a:rPr lang="de-DE" dirty="0">
                <a:sym typeface="Wingdings" panose="05000000000000000000" pitchFamily="2" charset="2"/>
              </a:rPr>
              <a:t> (1.4301, 1.4404) </a:t>
            </a:r>
            <a:r>
              <a:rPr lang="de-DE" dirty="0" err="1">
                <a:sym typeface="Wingdings" panose="05000000000000000000" pitchFamily="2" charset="2"/>
              </a:rPr>
              <a:t>or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titanium</a:t>
            </a:r>
            <a:endParaRPr lang="de-DE" dirty="0">
              <a:sym typeface="Wingdings" panose="05000000000000000000" pitchFamily="2" charset="2"/>
            </a:endParaRPr>
          </a:p>
          <a:p>
            <a:pPr lvl="1"/>
            <a:r>
              <a:rPr lang="de-DE" dirty="0" err="1">
                <a:sym typeface="Wingdings" panose="05000000000000000000" pitchFamily="2" charset="2"/>
              </a:rPr>
              <a:t>Usual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sheet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thickness</a:t>
            </a:r>
            <a:r>
              <a:rPr lang="de-DE" dirty="0">
                <a:sym typeface="Wingdings" panose="05000000000000000000" pitchFamily="2" charset="2"/>
              </a:rPr>
              <a:t>: 75 µm</a:t>
            </a:r>
          </a:p>
          <a:p>
            <a:pPr lvl="1"/>
            <a:endParaRPr lang="de-DE" dirty="0">
              <a:sym typeface="Wingdings" panose="05000000000000000000" pitchFamily="2" charset="2"/>
            </a:endParaRPr>
          </a:p>
          <a:p>
            <a:pPr lvl="1"/>
            <a:endParaRPr lang="de-DE" dirty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de-DE" dirty="0">
              <a:sym typeface="Wingdings" panose="05000000000000000000" pitchFamily="2" charset="2"/>
            </a:endParaRPr>
          </a:p>
          <a:p>
            <a:endParaRPr lang="de-DE" dirty="0"/>
          </a:p>
        </p:txBody>
      </p:sp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8188EDF4-8525-4CA0-BBE1-EE277E138F95}"/>
              </a:ext>
            </a:extLst>
          </p:cNvPr>
          <p:cNvGrpSpPr/>
          <p:nvPr/>
        </p:nvGrpSpPr>
        <p:grpSpPr>
          <a:xfrm>
            <a:off x="9255123" y="5144028"/>
            <a:ext cx="3227508" cy="1733075"/>
            <a:chOff x="4663189" y="5157631"/>
            <a:chExt cx="2798951" cy="1555287"/>
          </a:xfrm>
        </p:grpSpPr>
        <p:pic>
          <p:nvPicPr>
            <p:cNvPr id="28" name="Grafik 27">
              <a:extLst>
                <a:ext uri="{FF2B5EF4-FFF2-40B4-BE49-F238E27FC236}">
                  <a16:creationId xmlns:a16="http://schemas.microsoft.com/office/drawing/2014/main" id="{1C5D60E9-1C98-4A72-A4C3-27312D4B8D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63189" y="5157631"/>
              <a:ext cx="1269302" cy="1106515"/>
            </a:xfrm>
            <a:prstGeom prst="rect">
              <a:avLst/>
            </a:prstGeom>
          </p:spPr>
        </p:pic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DA979AD5-A570-4DAB-90FA-26F6C3ADD59C}"/>
                </a:ext>
              </a:extLst>
            </p:cNvPr>
            <p:cNvSpPr txBox="1"/>
            <p:nvPr/>
          </p:nvSpPr>
          <p:spPr>
            <a:xfrm>
              <a:off x="4690365" y="6308202"/>
              <a:ext cx="2771775" cy="40471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b="1" dirty="0">
                  <a:solidFill>
                    <a:srgbClr val="46393A"/>
                  </a:solidFill>
                </a:rPr>
                <a:t>-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Tool </a:t>
              </a:r>
              <a:r>
                <a:rPr kumimoji="0" lang="de-DE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contour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 </a:t>
              </a:r>
              <a:r>
                <a:rPr kumimoji="0" lang="de-DE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B41217"/>
                  </a:solidFill>
                  <a:effectLst/>
                  <a:uLnTx/>
                  <a:uFillTx/>
                  <a:ea typeface="+mn-ea"/>
                  <a:cs typeface="+mn-cs"/>
                </a:rPr>
                <a:t>-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BPP	</a:t>
              </a:r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3ABDDE"/>
                  </a:solidFill>
                  <a:effectLst/>
                  <a:uLnTx/>
                  <a:uFillTx/>
                  <a:ea typeface="+mn-ea"/>
                  <a:cs typeface="+mn-cs"/>
                </a:rPr>
                <a:t>-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r>
                <a:rPr kumimoji="0" lang="de-DE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Active</a:t>
              </a: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medium</a:t>
              </a:r>
            </a:p>
          </p:txBody>
        </p:sp>
      </p:grpSp>
      <p:grpSp>
        <p:nvGrpSpPr>
          <p:cNvPr id="33" name="Gruppieren 32">
            <a:extLst>
              <a:ext uri="{FF2B5EF4-FFF2-40B4-BE49-F238E27FC236}">
                <a16:creationId xmlns:a16="http://schemas.microsoft.com/office/drawing/2014/main" id="{57340C02-6FFA-44D3-B12D-6EC29813ACED}"/>
              </a:ext>
            </a:extLst>
          </p:cNvPr>
          <p:cNvGrpSpPr/>
          <p:nvPr/>
        </p:nvGrpSpPr>
        <p:grpSpPr>
          <a:xfrm>
            <a:off x="7128925" y="5121301"/>
            <a:ext cx="1972947" cy="1692351"/>
            <a:chOff x="4076700" y="4839875"/>
            <a:chExt cx="1950483" cy="1714195"/>
          </a:xfrm>
        </p:grpSpPr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3A04AB0A-9749-4F24-841C-DF0821B83F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16398" y="4859783"/>
              <a:ext cx="1810785" cy="1694287"/>
            </a:xfrm>
            <a:prstGeom prst="rect">
              <a:avLst/>
            </a:prstGeom>
          </p:spPr>
        </p:pic>
        <p:sp>
          <p:nvSpPr>
            <p:cNvPr id="32" name="Textfeld 31">
              <a:extLst>
                <a:ext uri="{FF2B5EF4-FFF2-40B4-BE49-F238E27FC236}">
                  <a16:creationId xmlns:a16="http://schemas.microsoft.com/office/drawing/2014/main" id="{8907FBBC-4E5B-4506-A076-6BB0304A1EBA}"/>
                </a:ext>
              </a:extLst>
            </p:cNvPr>
            <p:cNvSpPr txBox="1"/>
            <p:nvPr/>
          </p:nvSpPr>
          <p:spPr>
            <a:xfrm>
              <a:off x="4076700" y="4839875"/>
              <a:ext cx="424422" cy="33410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endParaRPr kumimoji="0" lang="de-DE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B394A27F-25C6-44A4-BDA5-4C27DA48AFB0}"/>
              </a:ext>
            </a:extLst>
          </p:cNvPr>
          <p:cNvSpPr txBox="1">
            <a:spLocks/>
          </p:cNvSpPr>
          <p:nvPr/>
        </p:nvSpPr>
        <p:spPr>
          <a:xfrm>
            <a:off x="2724689" y="5139809"/>
            <a:ext cx="5212399" cy="215211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Alternative</a:t>
            </a:r>
            <a:r>
              <a:rPr lang="de-DE" b="1" dirty="0"/>
              <a:t>: Hydroforming</a:t>
            </a:r>
            <a:endParaRPr lang="de-DE" dirty="0">
              <a:sym typeface="Wingdings" panose="05000000000000000000" pitchFamily="2" charset="2"/>
            </a:endParaRPr>
          </a:p>
          <a:p>
            <a:pPr marL="457200" lvl="1" indent="0">
              <a:buFont typeface="Arial" panose="020B0604020202020204" pitchFamily="34" charset="0"/>
              <a:buNone/>
            </a:pPr>
            <a:endParaRPr lang="de-DE" dirty="0">
              <a:sym typeface="Wingdings" panose="05000000000000000000" pitchFamily="2" charset="2"/>
            </a:endParaRPr>
          </a:p>
          <a:p>
            <a:endParaRPr lang="de-DE" dirty="0"/>
          </a:p>
        </p:txBody>
      </p: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F7557A9F-DB52-45F8-B973-7C7942C53234}"/>
              </a:ext>
            </a:extLst>
          </p:cNvPr>
          <p:cNvGrpSpPr/>
          <p:nvPr/>
        </p:nvGrpSpPr>
        <p:grpSpPr>
          <a:xfrm>
            <a:off x="2775670" y="3133861"/>
            <a:ext cx="4353255" cy="1878381"/>
            <a:chOff x="2626224" y="1950127"/>
            <a:chExt cx="4353255" cy="1878381"/>
          </a:xfrm>
        </p:grpSpPr>
        <p:grpSp>
          <p:nvGrpSpPr>
            <p:cNvPr id="19" name="Gruppieren 18">
              <a:extLst>
                <a:ext uri="{FF2B5EF4-FFF2-40B4-BE49-F238E27FC236}">
                  <a16:creationId xmlns:a16="http://schemas.microsoft.com/office/drawing/2014/main" id="{5FEC9EA4-CF34-4C83-80CF-7A5282D79C75}"/>
                </a:ext>
              </a:extLst>
            </p:cNvPr>
            <p:cNvGrpSpPr/>
            <p:nvPr/>
          </p:nvGrpSpPr>
          <p:grpSpPr>
            <a:xfrm>
              <a:off x="2626224" y="1950127"/>
              <a:ext cx="4353255" cy="1859873"/>
              <a:chOff x="5619750" y="3606138"/>
              <a:chExt cx="4838699" cy="2067273"/>
            </a:xfrm>
          </p:grpSpPr>
          <p:pic>
            <p:nvPicPr>
              <p:cNvPr id="7" name="Grafik 6">
                <a:extLst>
                  <a:ext uri="{FF2B5EF4-FFF2-40B4-BE49-F238E27FC236}">
                    <a16:creationId xmlns:a16="http://schemas.microsoft.com/office/drawing/2014/main" id="{11F5623D-E5CA-40AF-90E4-B7FE9EAEF1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619750" y="3606138"/>
                <a:ext cx="4838699" cy="2067273"/>
              </a:xfrm>
              <a:prstGeom prst="rect">
                <a:avLst/>
              </a:prstGeom>
            </p:spPr>
          </p:pic>
          <p:sp>
            <p:nvSpPr>
              <p:cNvPr id="8" name="Textfeld 7">
                <a:extLst>
                  <a:ext uri="{FF2B5EF4-FFF2-40B4-BE49-F238E27FC236}">
                    <a16:creationId xmlns:a16="http://schemas.microsoft.com/office/drawing/2014/main" id="{5720207F-F550-4D25-8EF8-BE7C1E171068}"/>
                  </a:ext>
                </a:extLst>
              </p:cNvPr>
              <p:cNvSpPr txBox="1"/>
              <p:nvPr/>
            </p:nvSpPr>
            <p:spPr>
              <a:xfrm rot="507839">
                <a:off x="8729598" y="4127605"/>
                <a:ext cx="985720" cy="169581"/>
              </a:xfrm>
              <a:prstGeom prst="rect">
                <a:avLst/>
              </a:prstGeom>
              <a:solidFill>
                <a:srgbClr val="848484"/>
              </a:solidFill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14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Stamp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22" name="Textfeld 21">
                <a:extLst>
                  <a:ext uri="{FF2B5EF4-FFF2-40B4-BE49-F238E27FC236}">
                    <a16:creationId xmlns:a16="http://schemas.microsoft.com/office/drawing/2014/main" id="{87D0DFE8-70DC-4A95-B394-3724DC028179}"/>
                  </a:ext>
                </a:extLst>
              </p:cNvPr>
              <p:cNvSpPr txBox="1"/>
              <p:nvPr/>
            </p:nvSpPr>
            <p:spPr>
              <a:xfrm rot="507839">
                <a:off x="8661646" y="4900259"/>
                <a:ext cx="1100903" cy="176705"/>
              </a:xfrm>
              <a:prstGeom prst="rect">
                <a:avLst/>
              </a:prstGeom>
              <a:solidFill>
                <a:srgbClr val="848484"/>
              </a:solidFill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kumimoji="0" lang="de-DE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ea typeface="+mn-ea"/>
                    <a:cs typeface="+mn-cs"/>
                  </a:rPr>
                  <a:t>Die</a:t>
                </a:r>
                <a:endParaRPr kumimoji="0" lang="de-DE" sz="22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13F4C465-3B44-44C6-808B-13D643C992BB}"/>
                </a:ext>
              </a:extLst>
            </p:cNvPr>
            <p:cNvSpPr txBox="1"/>
            <p:nvPr/>
          </p:nvSpPr>
          <p:spPr>
            <a:xfrm>
              <a:off x="5143500" y="3426665"/>
              <a:ext cx="1835979" cy="40184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endParaRPr kumimoji="0" lang="de-DE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</p:grpSp>
      <p:pic>
        <p:nvPicPr>
          <p:cNvPr id="6" name="Grafik 5" descr="Ein Bild, das drinnen, Spielzeug enthält.&#10;&#10;Automatisch generierte Beschreibung">
            <a:extLst>
              <a:ext uri="{FF2B5EF4-FFF2-40B4-BE49-F238E27FC236}">
                <a16:creationId xmlns:a16="http://schemas.microsoft.com/office/drawing/2014/main" id="{21B18031-D692-48A6-9B86-E6536C6BC0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185" y="1853449"/>
            <a:ext cx="4331258" cy="2442348"/>
          </a:xfrm>
          <a:prstGeom prst="rect">
            <a:avLst/>
          </a:prstGeom>
        </p:spPr>
      </p:pic>
      <p:sp>
        <p:nvSpPr>
          <p:cNvPr id="37" name="Textfeld 36">
            <a:extLst>
              <a:ext uri="{FF2B5EF4-FFF2-40B4-BE49-F238E27FC236}">
                <a16:creationId xmlns:a16="http://schemas.microsoft.com/office/drawing/2014/main" id="{F2B7B688-990E-47D0-966A-2AC9608D31A2}"/>
              </a:ext>
            </a:extLst>
          </p:cNvPr>
          <p:cNvSpPr txBox="1"/>
          <p:nvPr/>
        </p:nvSpPr>
        <p:spPr>
          <a:xfrm>
            <a:off x="7513185" y="4367637"/>
            <a:ext cx="4495130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Unrolling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/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Embossing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9" name="Grafik 38" descr="Daumen runter mit einfarbiger Füllung">
            <a:extLst>
              <a:ext uri="{FF2B5EF4-FFF2-40B4-BE49-F238E27FC236}">
                <a16:creationId xmlns:a16="http://schemas.microsoft.com/office/drawing/2014/main" id="{DFC8737F-2913-4940-B659-4D7EAE61A6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7090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Cleaning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à"/>
            </a:pP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Removal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of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processing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media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from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pre-processes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dirty="0">
                <a:sym typeface="Wingdings" panose="05000000000000000000" pitchFamily="2" charset="2"/>
              </a:rPr>
              <a:t> (</a:t>
            </a:r>
            <a:r>
              <a:rPr lang="de-DE" dirty="0" err="1">
                <a:sym typeface="Wingdings" panose="05000000000000000000" pitchFamily="2" charset="2"/>
              </a:rPr>
              <a:t>Oils</a:t>
            </a:r>
            <a:r>
              <a:rPr lang="de-DE" dirty="0">
                <a:sym typeface="Wingdings" panose="05000000000000000000" pitchFamily="2" charset="2"/>
              </a:rPr>
              <a:t>, </a:t>
            </a:r>
            <a:r>
              <a:rPr lang="de-DE" dirty="0" err="1">
                <a:sym typeface="Wingdings" panose="05000000000000000000" pitchFamily="2" charset="2"/>
              </a:rPr>
              <a:t>greases</a:t>
            </a:r>
            <a:r>
              <a:rPr lang="de-DE" dirty="0">
                <a:sym typeface="Wingdings" panose="05000000000000000000" pitchFamily="2" charset="2"/>
              </a:rPr>
              <a:t>, </a:t>
            </a:r>
            <a:r>
              <a:rPr lang="de-DE" dirty="0" err="1">
                <a:sym typeface="Wingdings" panose="05000000000000000000" pitchFamily="2" charset="2"/>
              </a:rPr>
              <a:t>emulsions</a:t>
            </a:r>
            <a:r>
              <a:rPr lang="de-DE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de-DE" dirty="0">
                <a:sym typeface="Wingdings" panose="05000000000000000000" pitchFamily="2" charset="2"/>
              </a:rPr>
              <a:t>Laser </a:t>
            </a:r>
            <a:r>
              <a:rPr lang="de-DE" dirty="0" err="1">
                <a:sym typeface="Wingdings" panose="05000000000000000000" pitchFamily="2" charset="2"/>
              </a:rPr>
              <a:t>cleaning</a:t>
            </a:r>
            <a:endParaRPr lang="de-DE" dirty="0">
              <a:sym typeface="Wingdings" panose="05000000000000000000" pitchFamily="2" charset="2"/>
            </a:endParaRPr>
          </a:p>
          <a:p>
            <a:pPr lvl="1"/>
            <a:r>
              <a:rPr lang="de-DE" dirty="0">
                <a:sym typeface="Wingdings" panose="05000000000000000000" pitchFamily="2" charset="2"/>
              </a:rPr>
              <a:t>CO2 </a:t>
            </a:r>
            <a:r>
              <a:rPr lang="de-DE" dirty="0" err="1">
                <a:sym typeface="Wingdings" panose="05000000000000000000" pitchFamily="2" charset="2"/>
              </a:rPr>
              <a:t>snow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jets</a:t>
            </a:r>
            <a:endParaRPr lang="de-DE" dirty="0">
              <a:sym typeface="Wingdings" panose="05000000000000000000" pitchFamily="2" charset="2"/>
            </a:endParaRPr>
          </a:p>
          <a:p>
            <a:pPr lvl="1"/>
            <a:r>
              <a:rPr lang="de-DE" dirty="0">
                <a:sym typeface="Wingdings" panose="05000000000000000000" pitchFamily="2" charset="2"/>
              </a:rPr>
              <a:t>Hot </a:t>
            </a:r>
            <a:r>
              <a:rPr lang="de-DE" dirty="0" err="1">
                <a:sym typeface="Wingdings" panose="05000000000000000000" pitchFamily="2" charset="2"/>
              </a:rPr>
              <a:t>steam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cleaning</a:t>
            </a:r>
            <a:endParaRPr lang="de-DE" dirty="0">
              <a:sym typeface="Wingdings" panose="05000000000000000000" pitchFamily="2" charset="2"/>
            </a:endParaRPr>
          </a:p>
          <a:p>
            <a:pPr lvl="1"/>
            <a:r>
              <a:rPr lang="de-DE" dirty="0" err="1">
                <a:sym typeface="Wingdings" panose="05000000000000000000" pitchFamily="2" charset="2"/>
              </a:rPr>
              <a:t>Wet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chemical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cleaning</a:t>
            </a:r>
            <a:r>
              <a:rPr lang="de-DE" dirty="0">
                <a:sym typeface="Wingdings" panose="05000000000000000000" pitchFamily="2" charset="2"/>
              </a:rPr>
              <a:t> (</a:t>
            </a:r>
            <a:r>
              <a:rPr lang="de-DE" dirty="0" err="1">
                <a:sym typeface="Wingdings" panose="05000000000000000000" pitchFamily="2" charset="2"/>
              </a:rPr>
              <a:t>for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oils</a:t>
            </a:r>
            <a:r>
              <a:rPr lang="de-DE" dirty="0">
                <a:sym typeface="Wingdings" panose="05000000000000000000" pitchFamily="2" charset="2"/>
              </a:rPr>
              <a:t> and </a:t>
            </a:r>
            <a:r>
              <a:rPr lang="de-DE" dirty="0" err="1">
                <a:sym typeface="Wingdings" panose="05000000000000000000" pitchFamily="2" charset="2"/>
              </a:rPr>
              <a:t>greases</a:t>
            </a:r>
            <a:r>
              <a:rPr lang="de-DE" dirty="0">
                <a:sym typeface="Wingdings" panose="05000000000000000000" pitchFamily="2" charset="2"/>
              </a:rPr>
              <a:t>)</a:t>
            </a:r>
          </a:p>
          <a:p>
            <a:pPr>
              <a:buFont typeface="Wingdings" panose="05000000000000000000" pitchFamily="2" charset="2"/>
              <a:buChar char="à"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9EE2987D-7677-43CC-8A3B-1E25B2111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4292" y="2933760"/>
            <a:ext cx="3060650" cy="3445079"/>
          </a:xfrm>
          <a:prstGeom prst="rect">
            <a:avLst/>
          </a:prstGeom>
        </p:spPr>
      </p:pic>
      <p:pic>
        <p:nvPicPr>
          <p:cNvPr id="19" name="Grafik 18" descr="Ein Bild, das drinnen, Elektronik enthält.&#10;&#10;Automatisch generierte Beschreibung">
            <a:extLst>
              <a:ext uri="{FF2B5EF4-FFF2-40B4-BE49-F238E27FC236}">
                <a16:creationId xmlns:a16="http://schemas.microsoft.com/office/drawing/2014/main" id="{0D661577-D22A-4395-B1D7-6AC02125C0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7464" y="4343366"/>
            <a:ext cx="3619484" cy="2040987"/>
          </a:xfrm>
          <a:prstGeom prst="rect">
            <a:avLst/>
          </a:prstGeom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4D310877-44B6-4082-9756-464C3F004196}"/>
              </a:ext>
            </a:extLst>
          </p:cNvPr>
          <p:cNvSpPr txBox="1"/>
          <p:nvPr/>
        </p:nvSpPr>
        <p:spPr>
          <a:xfrm>
            <a:off x="4258414" y="6412928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Laserax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: Laser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Fuel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Cell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Biplar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Plates </a:t>
            </a: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733FD493-A974-4E59-9D3C-9861DF691CA3}"/>
              </a:ext>
            </a:extLst>
          </p:cNvPr>
          <p:cNvSpPr txBox="1"/>
          <p:nvPr/>
        </p:nvSpPr>
        <p:spPr>
          <a:xfrm>
            <a:off x="8181797" y="6407741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</a:t>
            </a:r>
            <a:r>
              <a:rPr lang="de-DE" sz="1200" baseline="-25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snow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jet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cleaning</a:t>
            </a:r>
            <a:endParaRPr kumimoji="0" lang="de-DE" sz="1200" b="0" i="0" u="none" strike="noStrike" kern="1200" cap="none" spc="0" normalizeH="0" baseline="-2500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AEE7F22A-3998-4F9B-826E-5EE650C28A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6722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Laser </a:t>
            </a:r>
            <a:r>
              <a:rPr lang="de-DE" dirty="0" err="1"/>
              <a:t>welding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à"/>
            </a:pPr>
            <a:r>
              <a:rPr lang="de-DE" sz="2000" dirty="0">
                <a:sym typeface="Wingdings" panose="05000000000000000000" pitchFamily="2" charset="2"/>
              </a:rPr>
              <a:t> Connection </a:t>
            </a:r>
            <a:r>
              <a:rPr lang="de-DE" sz="2000" dirty="0" err="1">
                <a:sym typeface="Wingdings" panose="05000000000000000000" pitchFamily="2" charset="2"/>
              </a:rPr>
              <a:t>of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the</a:t>
            </a:r>
            <a:r>
              <a:rPr lang="de-DE" sz="2000" dirty="0">
                <a:sym typeface="Wingdings" panose="05000000000000000000" pitchFamily="2" charset="2"/>
              </a:rPr>
              <a:t> BPP-half </a:t>
            </a:r>
            <a:r>
              <a:rPr lang="de-DE" sz="2000" dirty="0" err="1">
                <a:sym typeface="Wingdings" panose="05000000000000000000" pitchFamily="2" charset="2"/>
              </a:rPr>
              <a:t>plates</a:t>
            </a:r>
            <a:endParaRPr lang="de-DE" sz="2000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Sealing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the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cooling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channel</a:t>
            </a:r>
            <a:endParaRPr lang="de-DE" sz="2000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Reduce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electrical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resistance</a:t>
            </a:r>
            <a:br>
              <a:rPr lang="de-DE" sz="2000" dirty="0">
                <a:sym typeface="Wingdings" panose="05000000000000000000" pitchFamily="2" charset="2"/>
              </a:rPr>
            </a:br>
            <a:r>
              <a:rPr lang="de-DE" sz="2000" dirty="0">
                <a:sym typeface="Wingdings" panose="05000000000000000000" pitchFamily="2" charset="2"/>
              </a:rPr>
              <a:t> (</a:t>
            </a:r>
            <a:r>
              <a:rPr lang="de-DE" sz="2000" dirty="0" err="1">
                <a:sym typeface="Wingdings" panose="05000000000000000000" pitchFamily="2" charset="2"/>
              </a:rPr>
              <a:t>Active</a:t>
            </a:r>
            <a:r>
              <a:rPr lang="de-DE" sz="2000" dirty="0">
                <a:sym typeface="Wingdings" panose="05000000000000000000" pitchFamily="2" charset="2"/>
              </a:rPr>
              <a:t> Area Welding)</a:t>
            </a:r>
          </a:p>
          <a:p>
            <a:pPr>
              <a:buFont typeface="Wingdings" panose="05000000000000000000" pitchFamily="2" charset="2"/>
              <a:buChar char="à"/>
            </a:pPr>
            <a:endParaRPr lang="de-DE" sz="20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de-DE" sz="2000" b="1" dirty="0" err="1">
                <a:sym typeface="Wingdings" panose="05000000000000000000" pitchFamily="2" charset="2"/>
              </a:rPr>
              <a:t>Requirements</a:t>
            </a:r>
            <a:r>
              <a:rPr lang="de-DE" sz="2000" dirty="0">
                <a:sym typeface="Wingdings" panose="05000000000000000000" pitchFamily="2" charset="2"/>
              </a:rPr>
              <a:t>: </a:t>
            </a:r>
          </a:p>
          <a:p>
            <a:pPr>
              <a:buFontTx/>
              <a:buChar char="-"/>
            </a:pPr>
            <a:r>
              <a:rPr lang="de-DE" sz="2000" dirty="0">
                <a:sym typeface="Wingdings" panose="05000000000000000000" pitchFamily="2" charset="2"/>
              </a:rPr>
              <a:t>Extensive </a:t>
            </a:r>
            <a:r>
              <a:rPr lang="de-DE" sz="2000" dirty="0" err="1">
                <a:sym typeface="Wingdings" panose="05000000000000000000" pitchFamily="2" charset="2"/>
              </a:rPr>
              <a:t>clamping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technologies</a:t>
            </a:r>
            <a:endParaRPr lang="de-DE" sz="2000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r>
              <a:rPr lang="de-DE" sz="2000" dirty="0">
                <a:sym typeface="Wingdings" panose="05000000000000000000" pitchFamily="2" charset="2"/>
              </a:rPr>
              <a:t>High </a:t>
            </a:r>
            <a:r>
              <a:rPr lang="de-DE" sz="2000" dirty="0" err="1">
                <a:sym typeface="Wingdings" panose="05000000000000000000" pitchFamily="2" charset="2"/>
              </a:rPr>
              <a:t>welding</a:t>
            </a:r>
            <a:r>
              <a:rPr lang="de-DE" sz="2000" dirty="0">
                <a:sym typeface="Wingdings" panose="05000000000000000000" pitchFamily="2" charset="2"/>
              </a:rPr>
              <a:t> </a:t>
            </a:r>
            <a:r>
              <a:rPr lang="de-DE" sz="2000" dirty="0" err="1">
                <a:sym typeface="Wingdings" panose="05000000000000000000" pitchFamily="2" charset="2"/>
              </a:rPr>
              <a:t>speeds</a:t>
            </a:r>
            <a:endParaRPr lang="de-DE" sz="2000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endParaRPr lang="de-DE" dirty="0">
              <a:sym typeface="Wingdings" panose="05000000000000000000" pitchFamily="2" charset="2"/>
            </a:endParaRPr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 descr="Ein Bild, das drinnen, Fräse enthält.&#10;&#10;Automatisch generierte Beschreibung">
            <a:extLst>
              <a:ext uri="{FF2B5EF4-FFF2-40B4-BE49-F238E27FC236}">
                <a16:creationId xmlns:a16="http://schemas.microsoft.com/office/drawing/2014/main" id="{3E9C228A-F1EF-401C-8873-DFCB2F4A04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320" y="3374187"/>
            <a:ext cx="4995775" cy="2817062"/>
          </a:xfrm>
          <a:prstGeom prst="rect">
            <a:avLst/>
          </a:prstGeom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7129EA94-715A-4B98-8A2D-52AAB6D0EB96}"/>
              </a:ext>
            </a:extLst>
          </p:cNvPr>
          <p:cNvSpPr txBox="1"/>
          <p:nvPr/>
        </p:nvSpPr>
        <p:spPr>
          <a:xfrm>
            <a:off x="6842320" y="6283473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Welding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461B0697-5252-4330-ADD9-332893A176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  <p:pic>
        <p:nvPicPr>
          <p:cNvPr id="25" name="Grafik 24" descr="Daumen hoch-Zeichen mit einfarbiger Füllung">
            <a:extLst>
              <a:ext uri="{FF2B5EF4-FFF2-40B4-BE49-F238E27FC236}">
                <a16:creationId xmlns:a16="http://schemas.microsoft.com/office/drawing/2014/main" id="{5AB2D5B4-5ED9-46A7-9539-AF5159455C5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563256" y="82032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5890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Coating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634928"/>
          </a:xfrm>
        </p:spPr>
        <p:txBody>
          <a:bodyPr/>
          <a:lstStyle/>
          <a:p>
            <a:pPr marL="0" indent="0">
              <a:buNone/>
            </a:pPr>
            <a:r>
              <a:rPr lang="de-DE" b="1" dirty="0" err="1">
                <a:sym typeface="Wingdings" panose="05000000000000000000" pitchFamily="2" charset="2"/>
              </a:rPr>
              <a:t>Function</a:t>
            </a:r>
            <a:r>
              <a:rPr lang="de-DE" dirty="0">
                <a:sym typeface="Wingdings" panose="05000000000000000000" pitchFamily="2" charset="2"/>
              </a:rPr>
              <a:t>: 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Corrosion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protection</a:t>
            </a:r>
            <a:endParaRPr lang="de-DE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de-DE" dirty="0"/>
              <a:t> </a:t>
            </a:r>
            <a:r>
              <a:rPr lang="de-DE" dirty="0" err="1"/>
              <a:t>Improvement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electrical</a:t>
            </a:r>
            <a:r>
              <a:rPr lang="de-DE" dirty="0"/>
              <a:t> </a:t>
            </a:r>
            <a:r>
              <a:rPr lang="de-DE" dirty="0" err="1"/>
              <a:t>conductivity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b="1" dirty="0"/>
              <a:t>Materials</a:t>
            </a:r>
            <a:r>
              <a:rPr lang="de-DE" dirty="0"/>
              <a:t>: </a:t>
            </a:r>
          </a:p>
          <a:p>
            <a:pPr>
              <a:buFontTx/>
              <a:buChar char="-"/>
            </a:pPr>
            <a:r>
              <a:rPr lang="de-DE" dirty="0"/>
              <a:t>Gold</a:t>
            </a:r>
          </a:p>
          <a:p>
            <a:pPr>
              <a:buFontTx/>
              <a:buChar char="-"/>
            </a:pPr>
            <a:r>
              <a:rPr lang="de-DE" dirty="0"/>
              <a:t>Carbon-</a:t>
            </a:r>
            <a:r>
              <a:rPr lang="de-DE" dirty="0" err="1"/>
              <a:t>based</a:t>
            </a:r>
            <a:endParaRPr lang="de-DE" dirty="0"/>
          </a:p>
          <a:p>
            <a:pPr>
              <a:buFontTx/>
              <a:buChar char="-"/>
            </a:pPr>
            <a:endParaRPr lang="de-DE" dirty="0"/>
          </a:p>
          <a:p>
            <a:pPr marL="0" indent="0">
              <a:buNone/>
            </a:pPr>
            <a:r>
              <a:rPr lang="de-DE" b="1" dirty="0"/>
              <a:t>Prozesse</a:t>
            </a:r>
            <a:r>
              <a:rPr lang="de-DE" dirty="0"/>
              <a:t>: PVD, CVD oder PECVD</a:t>
            </a: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b="1" dirty="0">
                <a:solidFill>
                  <a:schemeClr val="bg2"/>
                </a:solidFill>
              </a:rPr>
              <a:t>	</a:t>
            </a: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 descr="Ein Bild, das Text, Wand, Schild enthält.&#10;&#10;Automatisch generierte Beschreibung">
            <a:extLst>
              <a:ext uri="{FF2B5EF4-FFF2-40B4-BE49-F238E27FC236}">
                <a16:creationId xmlns:a16="http://schemas.microsoft.com/office/drawing/2014/main" id="{3AFA6B78-49C9-4CC2-B615-030434C1B6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5601" y="3409878"/>
            <a:ext cx="4467087" cy="2518940"/>
          </a:xfrm>
          <a:prstGeom prst="rect">
            <a:avLst/>
          </a:prstGeom>
        </p:spPr>
      </p:pic>
      <p:sp>
        <p:nvSpPr>
          <p:cNvPr id="26" name="Textfeld 25">
            <a:extLst>
              <a:ext uri="{FF2B5EF4-FFF2-40B4-BE49-F238E27FC236}">
                <a16:creationId xmlns:a16="http://schemas.microsoft.com/office/drawing/2014/main" id="{D683713C-8C9D-414F-842B-89503B54A1E9}"/>
              </a:ext>
            </a:extLst>
          </p:cNvPr>
          <p:cNvSpPr txBox="1"/>
          <p:nvPr/>
        </p:nvSpPr>
        <p:spPr>
          <a:xfrm>
            <a:off x="7035601" y="6036508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Coating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2" name="Grafik 21" descr="Daumen runter mit einfarbiger Füllung">
            <a:extLst>
              <a:ext uri="{FF2B5EF4-FFF2-40B4-BE49-F238E27FC236}">
                <a16:creationId xmlns:a16="http://schemas.microsoft.com/office/drawing/2014/main" id="{6128D1A3-4F42-4019-B33A-FB0286E2B1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801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Coating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634928"/>
          </a:xfrm>
        </p:spPr>
        <p:txBody>
          <a:bodyPr/>
          <a:lstStyle/>
          <a:p>
            <a:pPr marL="0" indent="0">
              <a:buNone/>
            </a:pPr>
            <a:r>
              <a:rPr lang="de-DE" b="1" dirty="0" err="1">
                <a:sym typeface="Wingdings" panose="05000000000000000000" pitchFamily="2" charset="2"/>
              </a:rPr>
              <a:t>Function</a:t>
            </a:r>
            <a:r>
              <a:rPr lang="de-DE" dirty="0">
                <a:sym typeface="Wingdings" panose="05000000000000000000" pitchFamily="2" charset="2"/>
              </a:rPr>
              <a:t>: 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Corrosion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protection</a:t>
            </a:r>
            <a:endParaRPr lang="de-DE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de-DE" dirty="0"/>
              <a:t> </a:t>
            </a:r>
            <a:r>
              <a:rPr lang="de-DE" dirty="0" err="1"/>
              <a:t>Improvement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electrical</a:t>
            </a:r>
            <a:r>
              <a:rPr lang="de-DE" dirty="0"/>
              <a:t> </a:t>
            </a:r>
            <a:r>
              <a:rPr lang="de-DE" dirty="0" err="1"/>
              <a:t>conductivity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b="1" dirty="0"/>
              <a:t>Materials</a:t>
            </a:r>
            <a:r>
              <a:rPr lang="de-DE" dirty="0"/>
              <a:t>: </a:t>
            </a:r>
          </a:p>
          <a:p>
            <a:pPr>
              <a:buFontTx/>
              <a:buChar char="-"/>
            </a:pPr>
            <a:r>
              <a:rPr lang="de-DE" dirty="0"/>
              <a:t>Gold</a:t>
            </a:r>
          </a:p>
          <a:p>
            <a:pPr>
              <a:buFontTx/>
              <a:buChar char="-"/>
            </a:pPr>
            <a:r>
              <a:rPr lang="de-DE" dirty="0"/>
              <a:t>Carbon-</a:t>
            </a:r>
            <a:r>
              <a:rPr lang="de-DE" dirty="0" err="1"/>
              <a:t>based</a:t>
            </a:r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marL="0" indent="0">
              <a:buNone/>
            </a:pPr>
            <a:endParaRPr lang="de-DE" sz="1200" dirty="0"/>
          </a:p>
          <a:p>
            <a:pPr marL="0" indent="0">
              <a:buNone/>
            </a:pPr>
            <a:r>
              <a:rPr lang="de-DE" b="1" u="sng" dirty="0">
                <a:solidFill>
                  <a:schemeClr val="bg2"/>
                </a:solidFill>
              </a:rPr>
              <a:t>Alternative </a:t>
            </a:r>
            <a:r>
              <a:rPr lang="de-DE" b="1" u="sng" dirty="0" err="1">
                <a:solidFill>
                  <a:schemeClr val="bg2"/>
                </a:solidFill>
              </a:rPr>
              <a:t>process</a:t>
            </a:r>
            <a:r>
              <a:rPr lang="de-DE" b="1" dirty="0">
                <a:solidFill>
                  <a:schemeClr val="bg2"/>
                </a:solidFill>
              </a:rPr>
              <a:t>: </a:t>
            </a:r>
            <a:br>
              <a:rPr lang="de-DE" b="1" dirty="0">
                <a:solidFill>
                  <a:schemeClr val="bg2"/>
                </a:solidFill>
              </a:rPr>
            </a:br>
            <a:r>
              <a:rPr lang="de-DE" dirty="0">
                <a:solidFill>
                  <a:schemeClr val="bg2"/>
                </a:solidFill>
              </a:rPr>
              <a:t>-</a:t>
            </a:r>
            <a:r>
              <a:rPr lang="de-DE" b="1" dirty="0">
                <a:solidFill>
                  <a:schemeClr val="bg2"/>
                </a:solidFill>
              </a:rPr>
              <a:t> </a:t>
            </a:r>
            <a:r>
              <a:rPr lang="de-DE" dirty="0"/>
              <a:t>Use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precoated</a:t>
            </a:r>
            <a:r>
              <a:rPr lang="de-DE" dirty="0"/>
              <a:t> </a:t>
            </a:r>
            <a:r>
              <a:rPr lang="de-DE" dirty="0" err="1"/>
              <a:t>coils</a:t>
            </a:r>
            <a:br>
              <a:rPr lang="de-DE" dirty="0"/>
            </a:br>
            <a:r>
              <a:rPr lang="de-DE" dirty="0"/>
              <a:t>	</a:t>
            </a:r>
            <a:r>
              <a:rPr lang="de-DE" u="sng" dirty="0" err="1"/>
              <a:t>Caution</a:t>
            </a:r>
            <a:r>
              <a:rPr lang="de-DE" dirty="0"/>
              <a:t>: </a:t>
            </a:r>
            <a:r>
              <a:rPr lang="de-DE" dirty="0" err="1"/>
              <a:t>Forming</a:t>
            </a:r>
            <a:r>
              <a:rPr lang="de-DE" dirty="0"/>
              <a:t> </a:t>
            </a:r>
            <a:r>
              <a:rPr lang="de-DE" dirty="0" err="1"/>
              <a:t>must</a:t>
            </a:r>
            <a:r>
              <a:rPr lang="de-DE" dirty="0"/>
              <a:t> not </a:t>
            </a:r>
            <a:r>
              <a:rPr lang="de-DE" dirty="0" err="1"/>
              <a:t>damage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coating</a:t>
            </a:r>
            <a:r>
              <a:rPr lang="de-DE" dirty="0"/>
              <a:t>!</a:t>
            </a:r>
          </a:p>
          <a:p>
            <a:pPr marL="0" indent="0">
              <a:buNone/>
            </a:pPr>
            <a:r>
              <a:rPr lang="de-DE" b="1" dirty="0">
                <a:solidFill>
                  <a:schemeClr val="bg2"/>
                </a:solidFill>
              </a:rPr>
              <a:t>	</a:t>
            </a: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b="1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FA776284-5262-473C-9B88-6570AB6F0A0D}"/>
              </a:ext>
            </a:extLst>
          </p:cNvPr>
          <p:cNvCxnSpPr>
            <a:cxnSpLocks/>
          </p:cNvCxnSpPr>
          <p:nvPr/>
        </p:nvCxnSpPr>
        <p:spPr>
          <a:xfrm flipH="1">
            <a:off x="581492" y="2324100"/>
            <a:ext cx="1552110" cy="0"/>
          </a:xfrm>
          <a:prstGeom prst="straightConnector1">
            <a:avLst/>
          </a:prstGeom>
          <a:ln w="38100"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AEA4BBF9-5A36-439E-A710-FB579623633A}"/>
              </a:ext>
            </a:extLst>
          </p:cNvPr>
          <p:cNvCxnSpPr>
            <a:cxnSpLocks/>
          </p:cNvCxnSpPr>
          <p:nvPr/>
        </p:nvCxnSpPr>
        <p:spPr>
          <a:xfrm>
            <a:off x="2114550" y="2324100"/>
            <a:ext cx="0" cy="1719263"/>
          </a:xfrm>
          <a:prstGeom prst="line">
            <a:avLst/>
          </a:prstGeom>
          <a:ln w="381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Gerader Verbinder 24">
            <a:extLst>
              <a:ext uri="{FF2B5EF4-FFF2-40B4-BE49-F238E27FC236}">
                <a16:creationId xmlns:a16="http://schemas.microsoft.com/office/drawing/2014/main" id="{65339B87-D505-4C81-AE2A-47061AF8AFBC}"/>
              </a:ext>
            </a:extLst>
          </p:cNvPr>
          <p:cNvCxnSpPr/>
          <p:nvPr/>
        </p:nvCxnSpPr>
        <p:spPr>
          <a:xfrm flipV="1">
            <a:off x="1815773" y="4038600"/>
            <a:ext cx="298777" cy="3274"/>
          </a:xfrm>
          <a:prstGeom prst="line">
            <a:avLst/>
          </a:prstGeom>
          <a:ln w="381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fik 7">
            <a:extLst>
              <a:ext uri="{FF2B5EF4-FFF2-40B4-BE49-F238E27FC236}">
                <a16:creationId xmlns:a16="http://schemas.microsoft.com/office/drawing/2014/main" id="{F57E5FEA-F9C7-4023-9850-E0F688BDA9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7750" y="3378048"/>
            <a:ext cx="4876800" cy="2354956"/>
          </a:xfrm>
          <a:prstGeom prst="rect">
            <a:avLst/>
          </a:prstGeom>
        </p:spPr>
      </p:pic>
      <p:sp>
        <p:nvSpPr>
          <p:cNvPr id="19" name="Textfeld 18">
            <a:extLst>
              <a:ext uri="{FF2B5EF4-FFF2-40B4-BE49-F238E27FC236}">
                <a16:creationId xmlns:a16="http://schemas.microsoft.com/office/drawing/2014/main" id="{F711F88B-9EFB-4B51-9EE4-A80A325474EF}"/>
              </a:ext>
            </a:extLst>
          </p:cNvPr>
          <p:cNvSpPr txBox="1"/>
          <p:nvPr/>
        </p:nvSpPr>
        <p:spPr>
          <a:xfrm>
            <a:off x="6261100" y="3426665"/>
            <a:ext cx="1308100" cy="33253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5CD91205-9E4C-473C-A880-119B9553FD7A}"/>
              </a:ext>
            </a:extLst>
          </p:cNvPr>
          <p:cNvSpPr txBox="1"/>
          <p:nvPr/>
        </p:nvSpPr>
        <p:spPr>
          <a:xfrm>
            <a:off x="6246020" y="4954175"/>
            <a:ext cx="1917700" cy="92787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sz="14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lang="de-DE" sz="1400" dirty="0">
                <a:solidFill>
                  <a:srgbClr val="003D6A"/>
                </a:solidFill>
              </a:rPr>
              <a:t>Coating</a:t>
            </a: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lang="de-DE" sz="1400" dirty="0">
                <a:solidFill>
                  <a:srgbClr val="003D6A"/>
                </a:solidFill>
              </a:rPr>
              <a:t>Inline QS</a:t>
            </a: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r>
              <a:rPr lang="de-DE" sz="1400" dirty="0" err="1">
                <a:solidFill>
                  <a:srgbClr val="003D6A"/>
                </a:solidFill>
              </a:rPr>
              <a:t>Slitten</a:t>
            </a:r>
            <a:r>
              <a:rPr lang="de-DE" sz="1400" dirty="0">
                <a:solidFill>
                  <a:srgbClr val="003D6A"/>
                </a:solidFill>
              </a:rPr>
              <a:t>, Verpacken</a:t>
            </a:r>
          </a:p>
          <a:p>
            <a:pPr marL="457200" marR="0" indent="-4572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AutoNum type="arabicPeriod"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93356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534507" cy="1020318"/>
          </a:xfrm>
        </p:spPr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Sealant</a:t>
            </a:r>
            <a:r>
              <a:rPr lang="de-DE" dirty="0"/>
              <a:t> </a:t>
            </a:r>
            <a:r>
              <a:rPr lang="de-DE" dirty="0" err="1"/>
              <a:t>application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49"/>
            <a:ext cx="9304338" cy="4471563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Tasks </a:t>
            </a:r>
            <a:r>
              <a:rPr lang="de-DE" b="1" dirty="0" err="1"/>
              <a:t>of</a:t>
            </a:r>
            <a:r>
              <a:rPr lang="de-DE" b="1" dirty="0"/>
              <a:t> </a:t>
            </a:r>
            <a:r>
              <a:rPr lang="de-DE" b="1" dirty="0" err="1"/>
              <a:t>the</a:t>
            </a:r>
            <a:r>
              <a:rPr lang="de-DE" b="1" dirty="0"/>
              <a:t> </a:t>
            </a:r>
            <a:r>
              <a:rPr lang="de-DE" b="1" dirty="0" err="1"/>
              <a:t>seal</a:t>
            </a:r>
            <a:r>
              <a:rPr lang="de-DE" b="1" dirty="0"/>
              <a:t>: </a:t>
            </a:r>
          </a:p>
          <a:p>
            <a:pPr>
              <a:buFontTx/>
              <a:buChar char="-"/>
            </a:pPr>
            <a:r>
              <a:rPr lang="de-DE" dirty="0" err="1"/>
              <a:t>Preventing</a:t>
            </a:r>
            <a:r>
              <a:rPr lang="de-DE" dirty="0"/>
              <a:t> internal/external </a:t>
            </a:r>
            <a:r>
              <a:rPr lang="de-DE" dirty="0" err="1"/>
              <a:t>leaks</a:t>
            </a:r>
            <a:endParaRPr lang="de-DE" dirty="0"/>
          </a:p>
          <a:p>
            <a:pPr>
              <a:buFontTx/>
              <a:buChar char="-"/>
            </a:pPr>
            <a:r>
              <a:rPr lang="de-DE" dirty="0" err="1"/>
              <a:t>Compensation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</a:t>
            </a:r>
            <a:r>
              <a:rPr lang="de-DE" dirty="0" err="1"/>
              <a:t>tolerances</a:t>
            </a:r>
            <a:endParaRPr lang="de-DE" dirty="0"/>
          </a:p>
          <a:p>
            <a:pPr>
              <a:buFontTx/>
              <a:buChar char="-"/>
            </a:pPr>
            <a:r>
              <a:rPr lang="de-DE" dirty="0"/>
              <a:t>Connection </a:t>
            </a:r>
            <a:r>
              <a:rPr lang="de-DE" dirty="0" err="1"/>
              <a:t>component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MEA and BPP </a:t>
            </a:r>
            <a:br>
              <a:rPr lang="de-DE" dirty="0"/>
            </a:br>
            <a:r>
              <a:rPr lang="de-DE" dirty="0"/>
              <a:t>	</a:t>
            </a:r>
            <a:r>
              <a:rPr lang="de-DE" dirty="0">
                <a:sym typeface="Wingdings" panose="05000000000000000000" pitchFamily="2" charset="2"/>
              </a:rPr>
              <a:t> Great </a:t>
            </a:r>
            <a:r>
              <a:rPr lang="de-DE" dirty="0" err="1">
                <a:sym typeface="Wingdings" panose="05000000000000000000" pitchFamily="2" charset="2"/>
              </a:rPr>
              <a:t>influence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to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the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lifetime</a:t>
            </a:r>
            <a:endParaRPr lang="de-DE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9" name="Grafik 18" descr="Ein Bild, das Text, drinnen enthält.&#10;&#10;Automatisch generierte Beschreibung">
            <a:extLst>
              <a:ext uri="{FF2B5EF4-FFF2-40B4-BE49-F238E27FC236}">
                <a16:creationId xmlns:a16="http://schemas.microsoft.com/office/drawing/2014/main" id="{CAB0A5C7-0CF2-4CD6-AAE5-ECA44265CA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591" y="4350330"/>
            <a:ext cx="3861063" cy="2177211"/>
          </a:xfrm>
          <a:prstGeom prst="rect">
            <a:avLst/>
          </a:prstGeom>
        </p:spPr>
      </p:pic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3CADC194-1D71-425E-831E-E130DC04481A}"/>
              </a:ext>
            </a:extLst>
          </p:cNvPr>
          <p:cNvSpPr txBox="1">
            <a:spLocks/>
          </p:cNvSpPr>
          <p:nvPr/>
        </p:nvSpPr>
        <p:spPr>
          <a:xfrm>
            <a:off x="7137400" y="4025900"/>
            <a:ext cx="4872039" cy="271261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de-DE" b="1" dirty="0" err="1">
                <a:sym typeface="Wingdings" panose="05000000000000000000" pitchFamily="2" charset="2"/>
              </a:rPr>
              <a:t>Procedures</a:t>
            </a:r>
            <a:r>
              <a:rPr lang="de-DE" dirty="0">
                <a:sym typeface="Wingdings" panose="05000000000000000000" pitchFamily="2" charset="2"/>
              </a:rPr>
              <a:t>: </a:t>
            </a:r>
          </a:p>
          <a:p>
            <a:pPr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Seal-on GDL		</a:t>
            </a:r>
          </a:p>
          <a:p>
            <a:pPr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Screen </a:t>
            </a:r>
            <a:r>
              <a:rPr lang="de-DE" dirty="0" err="1">
                <a:sym typeface="Wingdings" panose="05000000000000000000" pitchFamily="2" charset="2"/>
              </a:rPr>
              <a:t>printing</a:t>
            </a:r>
            <a:endParaRPr lang="de-DE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r>
              <a:rPr lang="de-DE" dirty="0" err="1">
                <a:sym typeface="Wingdings" panose="05000000000000000000" pitchFamily="2" charset="2"/>
              </a:rPr>
              <a:t>Injection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molding</a:t>
            </a:r>
            <a:r>
              <a:rPr lang="de-DE" dirty="0">
                <a:sym typeface="Wingdings" panose="05000000000000000000" pitchFamily="2" charset="2"/>
              </a:rPr>
              <a:t> </a:t>
            </a:r>
          </a:p>
          <a:p>
            <a:pPr>
              <a:buFontTx/>
              <a:buChar char="-"/>
            </a:pPr>
            <a:r>
              <a:rPr lang="de-DE" dirty="0" err="1">
                <a:sym typeface="Wingdings" panose="05000000000000000000" pitchFamily="2" charset="2"/>
              </a:rPr>
              <a:t>Dispensing</a:t>
            </a:r>
            <a:endParaRPr lang="de-DE" dirty="0">
              <a:sym typeface="Wingdings" panose="05000000000000000000" pitchFamily="2" charset="2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1FDFC6E4-9906-4904-AD66-5893E3F68DD5}"/>
              </a:ext>
            </a:extLst>
          </p:cNvPr>
          <p:cNvSpPr txBox="1"/>
          <p:nvPr/>
        </p:nvSpPr>
        <p:spPr>
          <a:xfrm>
            <a:off x="2783591" y="6547718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</a:t>
            </a:r>
            <a:r>
              <a:rPr lang="de-DE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Apply</a:t>
            </a: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Sealing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C231926C-99CA-4703-99D6-EE0D21A9CD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72949" y="1814341"/>
            <a:ext cx="1363437" cy="1069850"/>
          </a:xfrm>
          <a:prstGeom prst="rect">
            <a:avLst/>
          </a:prstGeom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E1358C09-75D3-4065-B853-9E8F47F4B5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3321" y="3277100"/>
            <a:ext cx="1747309" cy="734810"/>
          </a:xfrm>
          <a:prstGeom prst="rect">
            <a:avLst/>
          </a:prstGeom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E83F18E4-CBEB-40D8-9857-3B504FB7B8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55399" y="4358581"/>
            <a:ext cx="1398534" cy="849348"/>
          </a:xfrm>
          <a:prstGeom prst="rect">
            <a:avLst/>
          </a:prstGeom>
        </p:spPr>
      </p:pic>
      <p:pic>
        <p:nvPicPr>
          <p:cNvPr id="29" name="Grafik 28">
            <a:extLst>
              <a:ext uri="{FF2B5EF4-FFF2-40B4-BE49-F238E27FC236}">
                <a16:creationId xmlns:a16="http://schemas.microsoft.com/office/drawing/2014/main" id="{5FCC0307-B57C-49C6-B33F-C7C718DB18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24305" y="5471983"/>
            <a:ext cx="1289721" cy="1178317"/>
          </a:xfrm>
          <a:prstGeom prst="rect">
            <a:avLst/>
          </a:prstGeom>
        </p:spPr>
      </p:pic>
      <p:sp>
        <p:nvSpPr>
          <p:cNvPr id="30" name="Textfeld 29">
            <a:extLst>
              <a:ext uri="{FF2B5EF4-FFF2-40B4-BE49-F238E27FC236}">
                <a16:creationId xmlns:a16="http://schemas.microsoft.com/office/drawing/2014/main" id="{A3674899-7A67-4FB0-B7D4-F76401601458}"/>
              </a:ext>
            </a:extLst>
          </p:cNvPr>
          <p:cNvSpPr txBox="1"/>
          <p:nvPr/>
        </p:nvSpPr>
        <p:spPr>
          <a:xfrm>
            <a:off x="10286464" y="5458162"/>
            <a:ext cx="909629" cy="352461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32" name="Gerader Verbinder 31">
            <a:extLst>
              <a:ext uri="{FF2B5EF4-FFF2-40B4-BE49-F238E27FC236}">
                <a16:creationId xmlns:a16="http://schemas.microsoft.com/office/drawing/2014/main" id="{C97974AB-130C-4549-837D-D29425C1D9CE}"/>
              </a:ext>
            </a:extLst>
          </p:cNvPr>
          <p:cNvCxnSpPr>
            <a:cxnSpLocks/>
          </p:cNvCxnSpPr>
          <p:nvPr/>
        </p:nvCxnSpPr>
        <p:spPr>
          <a:xfrm>
            <a:off x="10671214" y="3113529"/>
            <a:ext cx="84062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>
            <a:extLst>
              <a:ext uri="{FF2B5EF4-FFF2-40B4-BE49-F238E27FC236}">
                <a16:creationId xmlns:a16="http://schemas.microsoft.com/office/drawing/2014/main" id="{A7D7B9BD-7793-47C4-84BB-CFEDB594BF49}"/>
              </a:ext>
            </a:extLst>
          </p:cNvPr>
          <p:cNvCxnSpPr>
            <a:cxnSpLocks/>
          </p:cNvCxnSpPr>
          <p:nvPr/>
        </p:nvCxnSpPr>
        <p:spPr>
          <a:xfrm>
            <a:off x="10671214" y="4116829"/>
            <a:ext cx="84062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Gerader Verbinder 35">
            <a:extLst>
              <a:ext uri="{FF2B5EF4-FFF2-40B4-BE49-F238E27FC236}">
                <a16:creationId xmlns:a16="http://schemas.microsoft.com/office/drawing/2014/main" id="{69CEA44C-3A27-4F9E-8BF4-D4758E4DE66C}"/>
              </a:ext>
            </a:extLst>
          </p:cNvPr>
          <p:cNvCxnSpPr>
            <a:cxnSpLocks/>
          </p:cNvCxnSpPr>
          <p:nvPr/>
        </p:nvCxnSpPr>
        <p:spPr>
          <a:xfrm>
            <a:off x="10646664" y="5386829"/>
            <a:ext cx="84062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Grafik 30" descr="Daumen hoch-Zeichen mit einfarbiger Füllung">
            <a:extLst>
              <a:ext uri="{FF2B5EF4-FFF2-40B4-BE49-F238E27FC236}">
                <a16:creationId xmlns:a16="http://schemas.microsoft.com/office/drawing/2014/main" id="{86732606-0A74-44E8-A61F-73B2CC68FFC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940183" y="902819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5724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Testing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 marL="0" indent="0">
              <a:buNone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&amp;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9FF5EAD0-A6FF-4CF4-8F35-572C8B92CE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321" y="2141812"/>
            <a:ext cx="7295097" cy="4113624"/>
          </a:xfrm>
          <a:prstGeom prst="rect">
            <a:avLst/>
          </a:prstGeom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3B9C3D8A-F8D7-4D0C-9EEF-C68AC4C93D5C}"/>
              </a:ext>
            </a:extLst>
          </p:cNvPr>
          <p:cNvSpPr txBox="1"/>
          <p:nvPr/>
        </p:nvSpPr>
        <p:spPr>
          <a:xfrm>
            <a:off x="3557321" y="6365155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Thyssenkrupp: Leak Test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2" name="Grafik 21" descr="Daumen runter mit einfarbiger Füllung">
            <a:extLst>
              <a:ext uri="{FF2B5EF4-FFF2-40B4-BE49-F238E27FC236}">
                <a16:creationId xmlns:a16="http://schemas.microsoft.com/office/drawing/2014/main" id="{AF7A99F0-CBD9-4D17-8319-4420C31954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8806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Example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4803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295476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53905" y="342666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53905" y="389773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lussdiagramm: Verbinder 12">
            <a:extLst>
              <a:ext uri="{FF2B5EF4-FFF2-40B4-BE49-F238E27FC236}">
                <a16:creationId xmlns:a16="http://schemas.microsoft.com/office/drawing/2014/main" id="{4395D323-9C5E-498E-A6B3-2770BD3F7FA5}"/>
              </a:ext>
            </a:extLst>
          </p:cNvPr>
          <p:cNvSpPr/>
          <p:nvPr/>
        </p:nvSpPr>
        <p:spPr>
          <a:xfrm>
            <a:off x="353905" y="436880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Forming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9312" y="345307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Laser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welding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89312" y="3932337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41D38B2-37FC-4ED4-89DA-230A36492DF4}"/>
              </a:ext>
            </a:extLst>
          </p:cNvPr>
          <p:cNvSpPr txBox="1"/>
          <p:nvPr/>
        </p:nvSpPr>
        <p:spPr>
          <a:xfrm>
            <a:off x="689312" y="4400555"/>
            <a:ext cx="1126461" cy="264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Sealant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application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33F55EA-4E0A-4C05-BBA7-DA998A623242}"/>
              </a:ext>
            </a:extLst>
          </p:cNvPr>
          <p:cNvSpPr txBox="1"/>
          <p:nvPr/>
        </p:nvSpPr>
        <p:spPr>
          <a:xfrm>
            <a:off x="684213" y="4796968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Flussdiagramm: Verbinder 19">
            <a:extLst>
              <a:ext uri="{FF2B5EF4-FFF2-40B4-BE49-F238E27FC236}">
                <a16:creationId xmlns:a16="http://schemas.microsoft.com/office/drawing/2014/main" id="{802A7274-52F9-4178-90A7-E6EE67AEDE22}"/>
              </a:ext>
            </a:extLst>
          </p:cNvPr>
          <p:cNvSpPr/>
          <p:nvPr/>
        </p:nvSpPr>
        <p:spPr>
          <a:xfrm>
            <a:off x="353905" y="48398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84214" y="3007246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Cleaning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FD778400-218A-4A29-B5DE-76A620C966F9}"/>
              </a:ext>
            </a:extLst>
          </p:cNvPr>
          <p:cNvSpPr txBox="1"/>
          <p:nvPr/>
        </p:nvSpPr>
        <p:spPr>
          <a:xfrm>
            <a:off x="8810625" y="4905548"/>
            <a:ext cx="2434317" cy="29087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0" name="Onlinemedien 29" title="Turnkey Solution - Manufacturing of Metallic Bipolar Plates">
            <a:hlinkClick r:id="" action="ppaction://media"/>
            <a:extLst>
              <a:ext uri="{FF2B5EF4-FFF2-40B4-BE49-F238E27FC236}">
                <a16:creationId xmlns:a16="http://schemas.microsoft.com/office/drawing/2014/main" id="{72935E39-0315-487B-8E46-8FB075D8459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595206" y="2486712"/>
            <a:ext cx="4238623" cy="2394822"/>
          </a:xfrm>
          <a:prstGeom prst="rect">
            <a:avLst/>
          </a:prstGeom>
        </p:spPr>
      </p:pic>
      <p:pic>
        <p:nvPicPr>
          <p:cNvPr id="8" name="Onlinemedien 7" title="EKPO Fuel Cell Technologies | The mobility turnaround">
            <a:hlinkClick r:id="" action="ppaction://media"/>
            <a:extLst>
              <a:ext uri="{FF2B5EF4-FFF2-40B4-BE49-F238E27FC236}">
                <a16:creationId xmlns:a16="http://schemas.microsoft.com/office/drawing/2014/main" id="{0F4707B0-01D0-4824-A7CC-36FF15E34E0F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974984" y="2487775"/>
            <a:ext cx="4269958" cy="2412526"/>
          </a:xfrm>
          <a:prstGeom prst="rect">
            <a:avLst/>
          </a:prstGeom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7F03A2A6-B699-4390-BEB4-5464D1252C05}"/>
              </a:ext>
            </a:extLst>
          </p:cNvPr>
          <p:cNvSpPr txBox="1"/>
          <p:nvPr/>
        </p:nvSpPr>
        <p:spPr>
          <a:xfrm>
            <a:off x="2595206" y="4997730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Schuler, Andritz, Thyssenkrupp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744D2D3A-B9B8-4E93-9116-1F6DD15D1A0B}"/>
              </a:ext>
            </a:extLst>
          </p:cNvPr>
          <p:cNvSpPr txBox="1"/>
          <p:nvPr/>
        </p:nvSpPr>
        <p:spPr>
          <a:xfrm>
            <a:off x="6974984" y="5015220"/>
            <a:ext cx="3475886" cy="2017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EKPO</a:t>
            </a:r>
          </a:p>
        </p:txBody>
      </p:sp>
    </p:spTree>
    <p:extLst>
      <p:ext uri="{BB962C8B-B14F-4D97-AF65-F5344CB8AC3E}">
        <p14:creationId xmlns:p14="http://schemas.microsoft.com/office/powerpoint/2010/main" val="105934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D149693-B7F3-4931-B701-68AAF69C73E3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Bipolar </a:t>
            </a:r>
            <a:r>
              <a:rPr lang="de-DE" dirty="0" err="1"/>
              <a:t>plate</a:t>
            </a:r>
            <a:r>
              <a:rPr lang="de-DE" dirty="0"/>
              <a:t>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graphitic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52701" y="2114550"/>
            <a:ext cx="9304338" cy="4159250"/>
          </a:xfrm>
        </p:spPr>
        <p:txBody>
          <a:bodyPr/>
          <a:lstStyle/>
          <a:p>
            <a:pPr marL="0" indent="0">
              <a:buNone/>
            </a:pPr>
            <a:r>
              <a:rPr lang="de-DE" b="1" dirty="0" err="1"/>
              <a:t>Simplified</a:t>
            </a:r>
            <a:r>
              <a:rPr lang="de-DE" b="1" dirty="0"/>
              <a:t> </a:t>
            </a:r>
            <a:r>
              <a:rPr lang="de-DE" b="1" dirty="0" err="1"/>
              <a:t>process</a:t>
            </a:r>
            <a:r>
              <a:rPr lang="de-DE" b="1" dirty="0"/>
              <a:t> </a:t>
            </a:r>
            <a:r>
              <a:rPr lang="de-DE" b="1" dirty="0" err="1"/>
              <a:t>flow</a:t>
            </a:r>
            <a:r>
              <a:rPr lang="de-DE" b="1" dirty="0"/>
              <a:t>: </a:t>
            </a:r>
          </a:p>
          <a:p>
            <a:pPr>
              <a:buFontTx/>
              <a:buChar char="-"/>
            </a:pPr>
            <a:r>
              <a:rPr lang="de-DE" dirty="0"/>
              <a:t>Tool </a:t>
            </a:r>
            <a:r>
              <a:rPr lang="de-DE" dirty="0" err="1"/>
              <a:t>drawing</a:t>
            </a:r>
            <a:r>
              <a:rPr lang="de-DE" dirty="0"/>
              <a:t> die </a:t>
            </a:r>
            <a:r>
              <a:rPr lang="de-DE" dirty="0" err="1"/>
              <a:t>for</a:t>
            </a:r>
            <a:r>
              <a:rPr lang="de-DE" dirty="0"/>
              <a:t> </a:t>
            </a:r>
            <a:r>
              <a:rPr lang="de-DE" dirty="0" err="1"/>
              <a:t>anode</a:t>
            </a:r>
            <a:r>
              <a:rPr lang="de-DE" dirty="0"/>
              <a:t> and </a:t>
            </a:r>
            <a:r>
              <a:rPr lang="de-DE" dirty="0" err="1"/>
              <a:t>cathode</a:t>
            </a:r>
            <a:endParaRPr lang="de-DE" dirty="0"/>
          </a:p>
          <a:p>
            <a:pPr>
              <a:buFontTx/>
              <a:buChar char="-"/>
            </a:pPr>
            <a:r>
              <a:rPr lang="de-DE" dirty="0" err="1"/>
              <a:t>Preform</a:t>
            </a:r>
            <a:endParaRPr lang="de-DE" dirty="0"/>
          </a:p>
          <a:p>
            <a:pPr lvl="1">
              <a:buFontTx/>
              <a:buChar char="-"/>
            </a:pPr>
            <a:r>
              <a:rPr lang="de-DE" dirty="0"/>
              <a:t>Graphite </a:t>
            </a:r>
            <a:r>
              <a:rPr lang="de-DE" dirty="0" err="1"/>
              <a:t>powder</a:t>
            </a:r>
            <a:r>
              <a:rPr lang="de-DE" dirty="0"/>
              <a:t>, </a:t>
            </a:r>
            <a:r>
              <a:rPr lang="de-DE" dirty="0" err="1"/>
              <a:t>epoxy</a:t>
            </a:r>
            <a:r>
              <a:rPr lang="de-DE" dirty="0"/>
              <a:t>, </a:t>
            </a:r>
            <a:r>
              <a:rPr lang="de-DE" dirty="0" err="1"/>
              <a:t>phenol</a:t>
            </a:r>
            <a:r>
              <a:rPr lang="de-DE" dirty="0"/>
              <a:t> </a:t>
            </a:r>
            <a:r>
              <a:rPr lang="de-DE" dirty="0" err="1"/>
              <a:t>resin</a:t>
            </a:r>
            <a:r>
              <a:rPr lang="de-DE" dirty="0"/>
              <a:t>, release </a:t>
            </a:r>
            <a:r>
              <a:rPr lang="de-DE" dirty="0" err="1"/>
              <a:t>agent</a:t>
            </a:r>
            <a:endParaRPr lang="de-DE" dirty="0"/>
          </a:p>
          <a:p>
            <a:pPr>
              <a:buFontTx/>
              <a:buChar char="-"/>
            </a:pPr>
            <a:r>
              <a:rPr lang="de-DE" dirty="0"/>
              <a:t>Press </a:t>
            </a:r>
          </a:p>
          <a:p>
            <a:pPr lvl="1">
              <a:buFontTx/>
              <a:buChar char="-"/>
            </a:pPr>
            <a:r>
              <a:rPr lang="de-DE" dirty="0" err="1"/>
              <a:t>temperature</a:t>
            </a:r>
            <a:r>
              <a:rPr lang="de-DE" dirty="0"/>
              <a:t> (80 – 200 °C) + </a:t>
            </a:r>
            <a:r>
              <a:rPr lang="de-DE" dirty="0" err="1"/>
              <a:t>pressure</a:t>
            </a:r>
            <a:r>
              <a:rPr lang="de-DE" dirty="0"/>
              <a:t> (5 – 40 </a:t>
            </a:r>
            <a:r>
              <a:rPr lang="de-DE" dirty="0" err="1"/>
              <a:t>Mpa</a:t>
            </a:r>
            <a:r>
              <a:rPr lang="de-DE" dirty="0"/>
              <a:t>) + </a:t>
            </a:r>
            <a:r>
              <a:rPr lang="de-DE" dirty="0" err="1"/>
              <a:t>duration</a:t>
            </a:r>
            <a:r>
              <a:rPr lang="de-DE" dirty="0"/>
              <a:t>: 30 – 90s</a:t>
            </a:r>
            <a:br>
              <a:rPr lang="de-DE" dirty="0"/>
            </a:br>
            <a:r>
              <a:rPr lang="de-DE" dirty="0">
                <a:sym typeface="Wingdings" panose="05000000000000000000" pitchFamily="2" charset="2"/>
              </a:rPr>
              <a:t> </a:t>
            </a:r>
            <a:r>
              <a:rPr lang="de-DE" dirty="0" err="1">
                <a:sym typeface="Wingdings" panose="05000000000000000000" pitchFamily="2" charset="2"/>
              </a:rPr>
              <a:t>Crosslinking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of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the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plastic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component</a:t>
            </a:r>
            <a:endParaRPr lang="de-DE" dirty="0">
              <a:sym typeface="Wingdings" panose="05000000000000000000" pitchFamily="2" charset="2"/>
            </a:endParaRPr>
          </a:p>
          <a:p>
            <a:pPr lvl="1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Final </a:t>
            </a:r>
            <a:r>
              <a:rPr lang="de-DE" dirty="0" err="1">
                <a:sym typeface="Wingdings" panose="05000000000000000000" pitchFamily="2" charset="2"/>
              </a:rPr>
              <a:t>curing</a:t>
            </a:r>
            <a:r>
              <a:rPr lang="de-DE" dirty="0">
                <a:sym typeface="Wingdings" panose="05000000000000000000" pitchFamily="2" charset="2"/>
              </a:rPr>
              <a:t> in </a:t>
            </a:r>
            <a:r>
              <a:rPr lang="de-DE" dirty="0" err="1">
                <a:sym typeface="Wingdings" panose="05000000000000000000" pitchFamily="2" charset="2"/>
              </a:rPr>
              <a:t>the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oven</a:t>
            </a:r>
            <a:endParaRPr lang="de-DE" dirty="0">
              <a:sym typeface="Wingdings" panose="05000000000000000000" pitchFamily="2" charset="2"/>
            </a:endParaRPr>
          </a:p>
          <a:p>
            <a:pPr lvl="1">
              <a:buFontTx/>
              <a:buChar char="-"/>
            </a:pPr>
            <a:endParaRPr lang="de-DE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r>
              <a:rPr lang="de-DE" dirty="0" err="1">
                <a:sym typeface="Wingdings" panose="05000000000000000000" pitchFamily="2" charset="2"/>
              </a:rPr>
              <a:t>Gluing</a:t>
            </a:r>
            <a:endParaRPr lang="de-DE" dirty="0">
              <a:sym typeface="Wingdings" panose="05000000000000000000" pitchFamily="2" charset="2"/>
            </a:endParaRPr>
          </a:p>
          <a:p>
            <a:pPr lvl="1">
              <a:buFontTx/>
              <a:buChar char="-"/>
            </a:pPr>
            <a:r>
              <a:rPr lang="de-DE" dirty="0" err="1">
                <a:sym typeface="Wingdings" panose="05000000000000000000" pitchFamily="2" charset="2"/>
              </a:rPr>
              <a:t>Adhesive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must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be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electrically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conductive</a:t>
            </a:r>
            <a:endParaRPr lang="de-DE" dirty="0">
              <a:sym typeface="Wingdings" panose="05000000000000000000" pitchFamily="2" charset="2"/>
            </a:endParaRPr>
          </a:p>
          <a:p>
            <a:pPr lvl="1">
              <a:buFontTx/>
              <a:buChar char="-"/>
            </a:pPr>
            <a:r>
              <a:rPr lang="de-DE" dirty="0">
                <a:sym typeface="Wingdings" panose="05000000000000000000" pitchFamily="2" charset="2"/>
              </a:rPr>
              <a:t>Screen </a:t>
            </a:r>
            <a:r>
              <a:rPr lang="de-DE" dirty="0" err="1">
                <a:sym typeface="Wingdings" panose="05000000000000000000" pitchFamily="2" charset="2"/>
              </a:rPr>
              <a:t>printing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bonding</a:t>
            </a:r>
            <a:endParaRPr lang="de-DE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de-DE" dirty="0">
              <a:sym typeface="Wingdings" panose="05000000000000000000" pitchFamily="2" charset="2"/>
            </a:endParaRPr>
          </a:p>
          <a:p>
            <a:pPr>
              <a:buFontTx/>
              <a:buChar char="-"/>
            </a:pPr>
            <a:endParaRPr lang="de-DE" dirty="0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B8A5762-C2C7-41AC-9BB7-FB37BC90BE4E}"/>
              </a:ext>
            </a:extLst>
          </p:cNvPr>
          <p:cNvSpPr/>
          <p:nvPr/>
        </p:nvSpPr>
        <p:spPr>
          <a:xfrm>
            <a:off x="353905" y="25184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75ADC67F-CDB4-469D-A3AB-9CF79557B630}"/>
              </a:ext>
            </a:extLst>
          </p:cNvPr>
          <p:cNvSpPr/>
          <p:nvPr/>
        </p:nvSpPr>
        <p:spPr>
          <a:xfrm>
            <a:off x="353905" y="331505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86D33AB3-C09A-4C74-ABFB-8461D039D397}"/>
              </a:ext>
            </a:extLst>
          </p:cNvPr>
          <p:cNvSpPr/>
          <p:nvPr/>
        </p:nvSpPr>
        <p:spPr>
          <a:xfrm>
            <a:off x="341314" y="41179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Flussdiagramm: Verbinder 11">
            <a:extLst>
              <a:ext uri="{FF2B5EF4-FFF2-40B4-BE49-F238E27FC236}">
                <a16:creationId xmlns:a16="http://schemas.microsoft.com/office/drawing/2014/main" id="{E557B6C2-AFD6-48AA-916B-EEF7AD57BD0F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F98BC09C-31B6-470A-84C7-247B9A52A577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Preform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8EDE7D0D-91E4-4EC4-98E5-B322BAE714CA}"/>
              </a:ext>
            </a:extLst>
          </p:cNvPr>
          <p:cNvSpPr txBox="1"/>
          <p:nvPr/>
        </p:nvSpPr>
        <p:spPr>
          <a:xfrm>
            <a:off x="684214" y="4193512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Gluing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A6BF44F-2466-46F9-82A7-B729E49BD4BA}"/>
              </a:ext>
            </a:extLst>
          </p:cNvPr>
          <p:cNvSpPr txBox="1"/>
          <p:nvPr/>
        </p:nvSpPr>
        <p:spPr>
          <a:xfrm>
            <a:off x="658814" y="496507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5C69B677-6CD9-477A-8B5E-8CDA55C71C4F}"/>
              </a:ext>
            </a:extLst>
          </p:cNvPr>
          <p:cNvSpPr txBox="1"/>
          <p:nvPr/>
        </p:nvSpPr>
        <p:spPr>
          <a:xfrm>
            <a:off x="658814" y="334823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>
                <a:solidFill>
                  <a:schemeClr val="tx2"/>
                </a:solidFill>
              </a:rPr>
              <a:t>Pressing / </a:t>
            </a:r>
            <a:r>
              <a:rPr lang="de-DE" sz="1400" dirty="0" err="1">
                <a:solidFill>
                  <a:schemeClr val="tx2"/>
                </a:solidFill>
              </a:rPr>
              <a:t>Sintering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6F06233A-FBF5-4421-896F-0B1FC6526D7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978666" y="1679697"/>
            <a:ext cx="2018071" cy="3337073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29C65174-5B5D-463A-91E5-49E0623453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7199" y="5193679"/>
            <a:ext cx="951187" cy="1227560"/>
          </a:xfrm>
          <a:prstGeom prst="rect">
            <a:avLst/>
          </a:prstGeom>
        </p:spPr>
      </p:pic>
      <p:sp>
        <p:nvSpPr>
          <p:cNvPr id="27" name="Textfeld 26">
            <a:extLst>
              <a:ext uri="{FF2B5EF4-FFF2-40B4-BE49-F238E27FC236}">
                <a16:creationId xmlns:a16="http://schemas.microsoft.com/office/drawing/2014/main" id="{97E9E65B-3D23-43D2-ACBE-4E40906DCFB6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5FA800CB-94A9-448D-A8AE-1012E5103225}"/>
              </a:ext>
            </a:extLst>
          </p:cNvPr>
          <p:cNvSpPr txBox="1"/>
          <p:nvPr/>
        </p:nvSpPr>
        <p:spPr>
          <a:xfrm>
            <a:off x="1217102" y="6586113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5B58DE2F-013D-40A7-83F8-208B0DB0BA78}"/>
              </a:ext>
            </a:extLst>
          </p:cNvPr>
          <p:cNvSpPr txBox="1"/>
          <p:nvPr/>
        </p:nvSpPr>
        <p:spPr>
          <a:xfrm>
            <a:off x="8552792" y="6421239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8CB63C"/>
                </a:solidFill>
                <a:effectLst/>
                <a:uLnTx/>
                <a:uFillTx/>
                <a:ea typeface="+mn-ea"/>
                <a:cs typeface="+mn-cs"/>
              </a:rPr>
              <a:t>Current</a:t>
            </a: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8CB63C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8CB63C"/>
                </a:solidFill>
                <a:effectLst/>
                <a:uLnTx/>
                <a:uFillTx/>
                <a:ea typeface="+mn-ea"/>
                <a:cs typeface="+mn-cs"/>
              </a:rPr>
              <a:t>paths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8CB63C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A2DAF283-8C0D-4DD0-914A-AB5723A763DC}"/>
              </a:ext>
            </a:extLst>
          </p:cNvPr>
          <p:cNvSpPr txBox="1"/>
          <p:nvPr/>
        </p:nvSpPr>
        <p:spPr>
          <a:xfrm>
            <a:off x="9079841" y="5734049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plastic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1" name="Textfeld 30">
            <a:extLst>
              <a:ext uri="{FF2B5EF4-FFF2-40B4-BE49-F238E27FC236}">
                <a16:creationId xmlns:a16="http://schemas.microsoft.com/office/drawing/2014/main" id="{6463228F-2BC4-4054-8B27-77D8E4B16DEC}"/>
              </a:ext>
            </a:extLst>
          </p:cNvPr>
          <p:cNvSpPr txBox="1"/>
          <p:nvPr/>
        </p:nvSpPr>
        <p:spPr>
          <a:xfrm>
            <a:off x="9047267" y="5433120"/>
            <a:ext cx="914400" cy="3961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graphite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5" name="Grafik 24" descr="Daumen runter mit einfarbiger Füllung">
            <a:extLst>
              <a:ext uri="{FF2B5EF4-FFF2-40B4-BE49-F238E27FC236}">
                <a16:creationId xmlns:a16="http://schemas.microsoft.com/office/drawing/2014/main" id="{C4E6A883-76CE-4F45-8662-41625BF8F1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09876" y="930880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4161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51E351EC-3AE8-475F-B0A3-C007ECCCDFBF}"/>
              </a:ext>
            </a:extLst>
          </p:cNvPr>
          <p:cNvGrpSpPr/>
          <p:nvPr/>
        </p:nvGrpSpPr>
        <p:grpSpPr>
          <a:xfrm>
            <a:off x="948106" y="3587137"/>
            <a:ext cx="3561124" cy="2275881"/>
            <a:chOff x="946226" y="4203049"/>
            <a:chExt cx="3561124" cy="2275881"/>
          </a:xfrm>
        </p:grpSpPr>
        <p:sp>
          <p:nvSpPr>
            <p:cNvPr id="75" name="Pfeil: gebogen 74">
              <a:extLst>
                <a:ext uri="{FF2B5EF4-FFF2-40B4-BE49-F238E27FC236}">
                  <a16:creationId xmlns:a16="http://schemas.microsoft.com/office/drawing/2014/main" id="{FA070AD0-9336-4724-AF15-B03E59F601E3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6" name="Flussdiagramm: Verbinder 75">
              <a:extLst>
                <a:ext uri="{FF2B5EF4-FFF2-40B4-BE49-F238E27FC236}">
                  <a16:creationId xmlns:a16="http://schemas.microsoft.com/office/drawing/2014/main" id="{A9F456F9-595A-4D3B-B45D-C3938B135EA6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7" name="Flussdiagramm: Verbinder 76">
              <a:extLst>
                <a:ext uri="{FF2B5EF4-FFF2-40B4-BE49-F238E27FC236}">
                  <a16:creationId xmlns:a16="http://schemas.microsoft.com/office/drawing/2014/main" id="{B05C7A69-CF16-49E1-861B-CCD6B6C148BC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Flussdiagramm: Verbinder 77">
              <a:extLst>
                <a:ext uri="{FF2B5EF4-FFF2-40B4-BE49-F238E27FC236}">
                  <a16:creationId xmlns:a16="http://schemas.microsoft.com/office/drawing/2014/main" id="{500ACEFD-AF49-4922-A19B-AEEB4D899A06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9" name="Flussdiagramm: Verbinder 78">
              <a:extLst>
                <a:ext uri="{FF2B5EF4-FFF2-40B4-BE49-F238E27FC236}">
                  <a16:creationId xmlns:a16="http://schemas.microsoft.com/office/drawing/2014/main" id="{98E4A208-51AD-487C-A4E7-C44640EDC506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B1451BFB-2B35-4295-B54C-3CD7F0E4AA9F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27C2AA88-7C36-49F6-94F5-BABFFCF1EDE4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2" name="Textfeld 81">
              <a:extLst>
                <a:ext uri="{FF2B5EF4-FFF2-40B4-BE49-F238E27FC236}">
                  <a16:creationId xmlns:a16="http://schemas.microsoft.com/office/drawing/2014/main" id="{17368A25-84A8-4337-952A-9D752C8D7FE7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96D9AA3B-EBFA-4939-AF4A-D5F29B78CB68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4" name="Rechteck 83">
              <a:extLst>
                <a:ext uri="{FF2B5EF4-FFF2-40B4-BE49-F238E27FC236}">
                  <a16:creationId xmlns:a16="http://schemas.microsoft.com/office/drawing/2014/main" id="{E00E2EA5-68F8-4172-B047-C090DC843B50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Overview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0FA84BD8-3C50-48D0-8663-243F8AC8106B}"/>
              </a:ext>
            </a:extLst>
          </p:cNvPr>
          <p:cNvGrpSpPr/>
          <p:nvPr/>
        </p:nvGrpSpPr>
        <p:grpSpPr>
          <a:xfrm>
            <a:off x="3181351" y="4999459"/>
            <a:ext cx="4490546" cy="1584919"/>
            <a:chOff x="3181351" y="4999459"/>
            <a:chExt cx="4490546" cy="1584919"/>
          </a:xfrm>
        </p:grpSpPr>
        <p:sp>
          <p:nvSpPr>
            <p:cNvPr id="45" name="Pfeil: gebogen 44">
              <a:extLst>
                <a:ext uri="{FF2B5EF4-FFF2-40B4-BE49-F238E27FC236}">
                  <a16:creationId xmlns:a16="http://schemas.microsoft.com/office/drawing/2014/main" id="{5356AE00-AE13-43FA-946A-0435430426DC}"/>
                </a:ext>
              </a:extLst>
            </p:cNvPr>
            <p:cNvSpPr/>
            <p:nvPr/>
          </p:nvSpPr>
          <p:spPr>
            <a:xfrm rot="16200000" flipV="1">
              <a:off x="4916465" y="3264345"/>
              <a:ext cx="1020318" cy="4490546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34" name="Flussdiagramm: Verbinder 33">
              <a:extLst>
                <a:ext uri="{FF2B5EF4-FFF2-40B4-BE49-F238E27FC236}">
                  <a16:creationId xmlns:a16="http://schemas.microsoft.com/office/drawing/2014/main" id="{A3FD8116-5A90-4482-86EC-2164745E05DF}"/>
                </a:ext>
              </a:extLst>
            </p:cNvPr>
            <p:cNvSpPr/>
            <p:nvPr/>
          </p:nvSpPr>
          <p:spPr>
            <a:xfrm>
              <a:off x="329826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5" name="Flussdiagramm: Verbinder 34">
              <a:extLst>
                <a:ext uri="{FF2B5EF4-FFF2-40B4-BE49-F238E27FC236}">
                  <a16:creationId xmlns:a16="http://schemas.microsoft.com/office/drawing/2014/main" id="{CB6A8AB5-CF45-41B3-A06C-CC402446AB08}"/>
                </a:ext>
              </a:extLst>
            </p:cNvPr>
            <p:cNvSpPr/>
            <p:nvPr/>
          </p:nvSpPr>
          <p:spPr>
            <a:xfrm>
              <a:off x="3922951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Flussdiagramm: Verbinder 35">
              <a:extLst>
                <a:ext uri="{FF2B5EF4-FFF2-40B4-BE49-F238E27FC236}">
                  <a16:creationId xmlns:a16="http://schemas.microsoft.com/office/drawing/2014/main" id="{88E69CBE-7B2C-4FA4-B37A-471B27C6C6C2}"/>
                </a:ext>
              </a:extLst>
            </p:cNvPr>
            <p:cNvSpPr/>
            <p:nvPr/>
          </p:nvSpPr>
          <p:spPr>
            <a:xfrm>
              <a:off x="4547633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7" name="Flussdiagramm: Verbinder 36">
              <a:extLst>
                <a:ext uri="{FF2B5EF4-FFF2-40B4-BE49-F238E27FC236}">
                  <a16:creationId xmlns:a16="http://schemas.microsoft.com/office/drawing/2014/main" id="{65336505-1BA4-4EAD-B746-BA6CF704C4F4}"/>
                </a:ext>
              </a:extLst>
            </p:cNvPr>
            <p:cNvSpPr/>
            <p:nvPr/>
          </p:nvSpPr>
          <p:spPr>
            <a:xfrm>
              <a:off x="5174696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8" name="Flussdiagramm: Verbinder 37">
              <a:extLst>
                <a:ext uri="{FF2B5EF4-FFF2-40B4-BE49-F238E27FC236}">
                  <a16:creationId xmlns:a16="http://schemas.microsoft.com/office/drawing/2014/main" id="{0D2306D5-23FC-4614-9454-FB32BD7034EA}"/>
                </a:ext>
              </a:extLst>
            </p:cNvPr>
            <p:cNvSpPr/>
            <p:nvPr/>
          </p:nvSpPr>
          <p:spPr>
            <a:xfrm>
              <a:off x="580175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6" name="Rechteck 45">
              <a:extLst>
                <a:ext uri="{FF2B5EF4-FFF2-40B4-BE49-F238E27FC236}">
                  <a16:creationId xmlns:a16="http://schemas.microsoft.com/office/drawing/2014/main" id="{28DCED16-B7B7-47BE-B7A1-7EF21565976D}"/>
                </a:ext>
              </a:extLst>
            </p:cNvPr>
            <p:cNvSpPr/>
            <p:nvPr/>
          </p:nvSpPr>
          <p:spPr>
            <a:xfrm rot="-2700000">
              <a:off x="3444957" y="5409598"/>
              <a:ext cx="786423" cy="3385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098D1459-BA61-498E-AE51-60B55EA669C6}"/>
                </a:ext>
              </a:extLst>
            </p:cNvPr>
            <p:cNvSpPr txBox="1"/>
            <p:nvPr/>
          </p:nvSpPr>
          <p:spPr>
            <a:xfrm rot="-2700000">
              <a:off x="359546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Cutting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Subgasket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83DDF62B-1C65-4FF2-8F37-DCEF08E53104}"/>
                </a:ext>
              </a:extLst>
            </p:cNvPr>
            <p:cNvSpPr txBox="1"/>
            <p:nvPr/>
          </p:nvSpPr>
          <p:spPr>
            <a:xfrm rot="-2700000">
              <a:off x="425273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Apply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CCM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FD1E600B-C63B-4183-987F-6BF07857973C}"/>
                </a:ext>
              </a:extLst>
            </p:cNvPr>
            <p:cNvSpPr txBox="1"/>
            <p:nvPr/>
          </p:nvSpPr>
          <p:spPr>
            <a:xfrm rot="-2700000">
              <a:off x="4917904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Laminating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2" name="Textfeld 41">
              <a:extLst>
                <a:ext uri="{FF2B5EF4-FFF2-40B4-BE49-F238E27FC236}">
                  <a16:creationId xmlns:a16="http://schemas.microsoft.com/office/drawing/2014/main" id="{B0F0EBD0-2045-4F99-ABE4-B0C2E38868F1}"/>
                </a:ext>
              </a:extLst>
            </p:cNvPr>
            <p:cNvSpPr txBox="1"/>
            <p:nvPr/>
          </p:nvSpPr>
          <p:spPr>
            <a:xfrm rot="-2700000">
              <a:off x="550448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Apply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GDL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3" name="Textfeld 42">
              <a:extLst>
                <a:ext uri="{FF2B5EF4-FFF2-40B4-BE49-F238E27FC236}">
                  <a16:creationId xmlns:a16="http://schemas.microsoft.com/office/drawing/2014/main" id="{3F528185-7D6A-4ACA-8F24-C1769134D99A}"/>
                </a:ext>
              </a:extLst>
            </p:cNvPr>
            <p:cNvSpPr txBox="1"/>
            <p:nvPr/>
          </p:nvSpPr>
          <p:spPr>
            <a:xfrm rot="-2700000">
              <a:off x="611418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44" name="Rechteck 43">
              <a:extLst>
                <a:ext uri="{FF2B5EF4-FFF2-40B4-BE49-F238E27FC236}">
                  <a16:creationId xmlns:a16="http://schemas.microsoft.com/office/drawing/2014/main" id="{73F3BC46-185B-43F6-9D41-AD795C7475C9}"/>
                </a:ext>
              </a:extLst>
            </p:cNvPr>
            <p:cNvSpPr/>
            <p:nvPr/>
          </p:nvSpPr>
          <p:spPr>
            <a:xfrm>
              <a:off x="3298269" y="6241478"/>
              <a:ext cx="2933491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MEA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Stacking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Pressing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Leakage</a:t>
              </a:r>
              <a:r>
                <a:rPr lang="de-DE" sz="1400" dirty="0">
                  <a:solidFill>
                    <a:srgbClr val="003D6A"/>
                  </a:solidFill>
                </a:rPr>
                <a:t> </a:t>
              </a:r>
              <a:r>
                <a:rPr lang="de-DE" sz="1400" dirty="0" err="1">
                  <a:solidFill>
                    <a:srgbClr val="003D6A"/>
                  </a:solidFill>
                </a:rPr>
                <a:t>test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Conditioning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Forming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welding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Sealant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application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 </a:t>
              </a:r>
              <a:r>
                <a:rPr lang="de-DE" dirty="0" err="1">
                  <a:solidFill>
                    <a:schemeClr val="tx2"/>
                  </a:solidFill>
                </a:rPr>
                <a:t>plate</a:t>
              </a:r>
              <a:r>
                <a:rPr lang="de-DE" dirty="0">
                  <a:solidFill>
                    <a:schemeClr val="tx2"/>
                  </a:solidFill>
                </a:rPr>
                <a:t>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8" name="Gruppieren 67">
            <a:extLst>
              <a:ext uri="{FF2B5EF4-FFF2-40B4-BE49-F238E27FC236}">
                <a16:creationId xmlns:a16="http://schemas.microsoft.com/office/drawing/2014/main" id="{AF76CCC7-A443-498D-AC90-8C6402D194A9}"/>
              </a:ext>
            </a:extLst>
          </p:cNvPr>
          <p:cNvGrpSpPr/>
          <p:nvPr/>
        </p:nvGrpSpPr>
        <p:grpSpPr>
          <a:xfrm>
            <a:off x="3181351" y="4999458"/>
            <a:ext cx="4490546" cy="1584919"/>
            <a:chOff x="3181351" y="4999459"/>
            <a:chExt cx="4490546" cy="1584919"/>
          </a:xfrm>
        </p:grpSpPr>
        <p:sp>
          <p:nvSpPr>
            <p:cNvPr id="69" name="Pfeil: gebogen 68">
              <a:extLst>
                <a:ext uri="{FF2B5EF4-FFF2-40B4-BE49-F238E27FC236}">
                  <a16:creationId xmlns:a16="http://schemas.microsoft.com/office/drawing/2014/main" id="{D1E965C5-ECB7-49DC-ABA2-DC80EBC80413}"/>
                </a:ext>
              </a:extLst>
            </p:cNvPr>
            <p:cNvSpPr/>
            <p:nvPr/>
          </p:nvSpPr>
          <p:spPr>
            <a:xfrm rot="16200000" flipV="1">
              <a:off x="4916465" y="3264345"/>
              <a:ext cx="1020318" cy="4490546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0" name="Flussdiagramm: Verbinder 69">
              <a:extLst>
                <a:ext uri="{FF2B5EF4-FFF2-40B4-BE49-F238E27FC236}">
                  <a16:creationId xmlns:a16="http://schemas.microsoft.com/office/drawing/2014/main" id="{7E51B906-0693-4756-B95F-6C339DA79896}"/>
                </a:ext>
              </a:extLst>
            </p:cNvPr>
            <p:cNvSpPr/>
            <p:nvPr/>
          </p:nvSpPr>
          <p:spPr>
            <a:xfrm>
              <a:off x="329826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1" name="Flussdiagramm: Verbinder 70">
              <a:extLst>
                <a:ext uri="{FF2B5EF4-FFF2-40B4-BE49-F238E27FC236}">
                  <a16:creationId xmlns:a16="http://schemas.microsoft.com/office/drawing/2014/main" id="{79A37BE6-5C81-460B-A616-522BC8B05B5A}"/>
                </a:ext>
              </a:extLst>
            </p:cNvPr>
            <p:cNvSpPr/>
            <p:nvPr/>
          </p:nvSpPr>
          <p:spPr>
            <a:xfrm>
              <a:off x="3922951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2" name="Flussdiagramm: Verbinder 71">
              <a:extLst>
                <a:ext uri="{FF2B5EF4-FFF2-40B4-BE49-F238E27FC236}">
                  <a16:creationId xmlns:a16="http://schemas.microsoft.com/office/drawing/2014/main" id="{D6648ED9-7C3E-4F5F-BBF3-7DE2C7CAC359}"/>
                </a:ext>
              </a:extLst>
            </p:cNvPr>
            <p:cNvSpPr/>
            <p:nvPr/>
          </p:nvSpPr>
          <p:spPr>
            <a:xfrm>
              <a:off x="4547633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3" name="Flussdiagramm: Verbinder 72">
              <a:extLst>
                <a:ext uri="{FF2B5EF4-FFF2-40B4-BE49-F238E27FC236}">
                  <a16:creationId xmlns:a16="http://schemas.microsoft.com/office/drawing/2014/main" id="{3E9BA5BC-18D1-419A-825B-D9BD7B7231CC}"/>
                </a:ext>
              </a:extLst>
            </p:cNvPr>
            <p:cNvSpPr/>
            <p:nvPr/>
          </p:nvSpPr>
          <p:spPr>
            <a:xfrm>
              <a:off x="5174696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5" name="Flussdiagramm: Verbinder 84">
              <a:extLst>
                <a:ext uri="{FF2B5EF4-FFF2-40B4-BE49-F238E27FC236}">
                  <a16:creationId xmlns:a16="http://schemas.microsoft.com/office/drawing/2014/main" id="{0F3FEC9A-561E-4180-BA6E-37FB72820E4B}"/>
                </a:ext>
              </a:extLst>
            </p:cNvPr>
            <p:cNvSpPr/>
            <p:nvPr/>
          </p:nvSpPr>
          <p:spPr>
            <a:xfrm>
              <a:off x="580175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6" name="Rechteck 85">
              <a:extLst>
                <a:ext uri="{FF2B5EF4-FFF2-40B4-BE49-F238E27FC236}">
                  <a16:creationId xmlns:a16="http://schemas.microsoft.com/office/drawing/2014/main" id="{AC2B3826-B7D0-4937-97EC-79E7F8F1198E}"/>
                </a:ext>
              </a:extLst>
            </p:cNvPr>
            <p:cNvSpPr/>
            <p:nvPr/>
          </p:nvSpPr>
          <p:spPr>
            <a:xfrm rot="-2700000">
              <a:off x="3444957" y="5409598"/>
              <a:ext cx="786423" cy="3385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08B27D45-A231-48D0-A323-E0EB2DF58FD2}"/>
                </a:ext>
              </a:extLst>
            </p:cNvPr>
            <p:cNvSpPr txBox="1"/>
            <p:nvPr/>
          </p:nvSpPr>
          <p:spPr>
            <a:xfrm rot="-2700000">
              <a:off x="359546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Cutting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Subgasket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1E66FD07-32FC-4C93-B8F5-9C602815929C}"/>
                </a:ext>
              </a:extLst>
            </p:cNvPr>
            <p:cNvSpPr txBox="1"/>
            <p:nvPr/>
          </p:nvSpPr>
          <p:spPr>
            <a:xfrm rot="-2700000">
              <a:off x="425273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Apply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CCM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F46F61DC-CDF7-4649-82DF-9FDA123B4E3B}"/>
                </a:ext>
              </a:extLst>
            </p:cNvPr>
            <p:cNvSpPr txBox="1"/>
            <p:nvPr/>
          </p:nvSpPr>
          <p:spPr>
            <a:xfrm rot="-2700000">
              <a:off x="4917904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Laminating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52AA2313-3174-4168-A55B-A712FDE22313}"/>
                </a:ext>
              </a:extLst>
            </p:cNvPr>
            <p:cNvSpPr txBox="1"/>
            <p:nvPr/>
          </p:nvSpPr>
          <p:spPr>
            <a:xfrm rot="-2700000">
              <a:off x="550448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Apply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GDL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1" name="Textfeld 90">
              <a:extLst>
                <a:ext uri="{FF2B5EF4-FFF2-40B4-BE49-F238E27FC236}">
                  <a16:creationId xmlns:a16="http://schemas.microsoft.com/office/drawing/2014/main" id="{BB5CFEB6-FA8A-4776-82C1-3B6B7E3C572C}"/>
                </a:ext>
              </a:extLst>
            </p:cNvPr>
            <p:cNvSpPr txBox="1"/>
            <p:nvPr/>
          </p:nvSpPr>
          <p:spPr>
            <a:xfrm rot="-2700000">
              <a:off x="611418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2" name="Rechteck 91">
              <a:extLst>
                <a:ext uri="{FF2B5EF4-FFF2-40B4-BE49-F238E27FC236}">
                  <a16:creationId xmlns:a16="http://schemas.microsoft.com/office/drawing/2014/main" id="{32A12A40-4B2A-4740-8C70-8AF42110FBF3}"/>
                </a:ext>
              </a:extLst>
            </p:cNvPr>
            <p:cNvSpPr/>
            <p:nvPr/>
          </p:nvSpPr>
          <p:spPr>
            <a:xfrm>
              <a:off x="3298269" y="6241478"/>
              <a:ext cx="2933491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MEA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8858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51E351EC-3AE8-475F-B0A3-C007ECCCDFBF}"/>
              </a:ext>
            </a:extLst>
          </p:cNvPr>
          <p:cNvGrpSpPr/>
          <p:nvPr/>
        </p:nvGrpSpPr>
        <p:grpSpPr>
          <a:xfrm>
            <a:off x="948106" y="3587137"/>
            <a:ext cx="3561124" cy="2275881"/>
            <a:chOff x="946226" y="4203049"/>
            <a:chExt cx="3561124" cy="2275881"/>
          </a:xfrm>
        </p:grpSpPr>
        <p:sp>
          <p:nvSpPr>
            <p:cNvPr id="75" name="Pfeil: gebogen 74">
              <a:extLst>
                <a:ext uri="{FF2B5EF4-FFF2-40B4-BE49-F238E27FC236}">
                  <a16:creationId xmlns:a16="http://schemas.microsoft.com/office/drawing/2014/main" id="{FA070AD0-9336-4724-AF15-B03E59F601E3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6" name="Flussdiagramm: Verbinder 75">
              <a:extLst>
                <a:ext uri="{FF2B5EF4-FFF2-40B4-BE49-F238E27FC236}">
                  <a16:creationId xmlns:a16="http://schemas.microsoft.com/office/drawing/2014/main" id="{A9F456F9-595A-4D3B-B45D-C3938B135EA6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7" name="Flussdiagramm: Verbinder 76">
              <a:extLst>
                <a:ext uri="{FF2B5EF4-FFF2-40B4-BE49-F238E27FC236}">
                  <a16:creationId xmlns:a16="http://schemas.microsoft.com/office/drawing/2014/main" id="{B05C7A69-CF16-49E1-861B-CCD6B6C148BC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Flussdiagramm: Verbinder 77">
              <a:extLst>
                <a:ext uri="{FF2B5EF4-FFF2-40B4-BE49-F238E27FC236}">
                  <a16:creationId xmlns:a16="http://schemas.microsoft.com/office/drawing/2014/main" id="{500ACEFD-AF49-4922-A19B-AEEB4D899A06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9" name="Flussdiagramm: Verbinder 78">
              <a:extLst>
                <a:ext uri="{FF2B5EF4-FFF2-40B4-BE49-F238E27FC236}">
                  <a16:creationId xmlns:a16="http://schemas.microsoft.com/office/drawing/2014/main" id="{98E4A208-51AD-487C-A4E7-C44640EDC506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B1451BFB-2B35-4295-B54C-3CD7F0E4AA9F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27C2AA88-7C36-49F6-94F5-BABFFCF1EDE4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2" name="Textfeld 81">
              <a:extLst>
                <a:ext uri="{FF2B5EF4-FFF2-40B4-BE49-F238E27FC236}">
                  <a16:creationId xmlns:a16="http://schemas.microsoft.com/office/drawing/2014/main" id="{17368A25-84A8-4337-952A-9D752C8D7FE7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96D9AA3B-EBFA-4939-AF4A-D5F29B78CB68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4" name="Rechteck 83">
              <a:extLst>
                <a:ext uri="{FF2B5EF4-FFF2-40B4-BE49-F238E27FC236}">
                  <a16:creationId xmlns:a16="http://schemas.microsoft.com/office/drawing/2014/main" id="{E00E2EA5-68F8-4172-B047-C090DC843B50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Overview</a:t>
            </a:r>
            <a:r>
              <a:rPr lang="de-DE" dirty="0"/>
              <a:t> – CCM | GDL | MEA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grpSp>
        <p:nvGrpSpPr>
          <p:cNvPr id="68" name="Gruppieren 67">
            <a:extLst>
              <a:ext uri="{FF2B5EF4-FFF2-40B4-BE49-F238E27FC236}">
                <a16:creationId xmlns:a16="http://schemas.microsoft.com/office/drawing/2014/main" id="{AF76CCC7-A443-498D-AC90-8C6402D194A9}"/>
              </a:ext>
            </a:extLst>
          </p:cNvPr>
          <p:cNvGrpSpPr/>
          <p:nvPr/>
        </p:nvGrpSpPr>
        <p:grpSpPr>
          <a:xfrm>
            <a:off x="3181351" y="4999458"/>
            <a:ext cx="4490546" cy="1584919"/>
            <a:chOff x="3181351" y="4999459"/>
            <a:chExt cx="4490546" cy="1584919"/>
          </a:xfrm>
        </p:grpSpPr>
        <p:sp>
          <p:nvSpPr>
            <p:cNvPr id="69" name="Pfeil: gebogen 68">
              <a:extLst>
                <a:ext uri="{FF2B5EF4-FFF2-40B4-BE49-F238E27FC236}">
                  <a16:creationId xmlns:a16="http://schemas.microsoft.com/office/drawing/2014/main" id="{D1E965C5-ECB7-49DC-ABA2-DC80EBC80413}"/>
                </a:ext>
              </a:extLst>
            </p:cNvPr>
            <p:cNvSpPr/>
            <p:nvPr/>
          </p:nvSpPr>
          <p:spPr>
            <a:xfrm rot="16200000" flipV="1">
              <a:off x="4916465" y="3264345"/>
              <a:ext cx="1020318" cy="4490546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70" name="Flussdiagramm: Verbinder 69">
              <a:extLst>
                <a:ext uri="{FF2B5EF4-FFF2-40B4-BE49-F238E27FC236}">
                  <a16:creationId xmlns:a16="http://schemas.microsoft.com/office/drawing/2014/main" id="{7E51B906-0693-4756-B95F-6C339DA79896}"/>
                </a:ext>
              </a:extLst>
            </p:cNvPr>
            <p:cNvSpPr/>
            <p:nvPr/>
          </p:nvSpPr>
          <p:spPr>
            <a:xfrm>
              <a:off x="329826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1" name="Flussdiagramm: Verbinder 70">
              <a:extLst>
                <a:ext uri="{FF2B5EF4-FFF2-40B4-BE49-F238E27FC236}">
                  <a16:creationId xmlns:a16="http://schemas.microsoft.com/office/drawing/2014/main" id="{79A37BE6-5C81-460B-A616-522BC8B05B5A}"/>
                </a:ext>
              </a:extLst>
            </p:cNvPr>
            <p:cNvSpPr/>
            <p:nvPr/>
          </p:nvSpPr>
          <p:spPr>
            <a:xfrm>
              <a:off x="3922951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2" name="Flussdiagramm: Verbinder 71">
              <a:extLst>
                <a:ext uri="{FF2B5EF4-FFF2-40B4-BE49-F238E27FC236}">
                  <a16:creationId xmlns:a16="http://schemas.microsoft.com/office/drawing/2014/main" id="{D6648ED9-7C3E-4F5F-BBF3-7DE2C7CAC359}"/>
                </a:ext>
              </a:extLst>
            </p:cNvPr>
            <p:cNvSpPr/>
            <p:nvPr/>
          </p:nvSpPr>
          <p:spPr>
            <a:xfrm>
              <a:off x="4547633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3" name="Flussdiagramm: Verbinder 72">
              <a:extLst>
                <a:ext uri="{FF2B5EF4-FFF2-40B4-BE49-F238E27FC236}">
                  <a16:creationId xmlns:a16="http://schemas.microsoft.com/office/drawing/2014/main" id="{3E9BA5BC-18D1-419A-825B-D9BD7B7231CC}"/>
                </a:ext>
              </a:extLst>
            </p:cNvPr>
            <p:cNvSpPr/>
            <p:nvPr/>
          </p:nvSpPr>
          <p:spPr>
            <a:xfrm>
              <a:off x="5174696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5" name="Flussdiagramm: Verbinder 84">
              <a:extLst>
                <a:ext uri="{FF2B5EF4-FFF2-40B4-BE49-F238E27FC236}">
                  <a16:creationId xmlns:a16="http://schemas.microsoft.com/office/drawing/2014/main" id="{0F3FEC9A-561E-4180-BA6E-37FB72820E4B}"/>
                </a:ext>
              </a:extLst>
            </p:cNvPr>
            <p:cNvSpPr/>
            <p:nvPr/>
          </p:nvSpPr>
          <p:spPr>
            <a:xfrm>
              <a:off x="5801759" y="5883530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6" name="Rechteck 85">
              <a:extLst>
                <a:ext uri="{FF2B5EF4-FFF2-40B4-BE49-F238E27FC236}">
                  <a16:creationId xmlns:a16="http://schemas.microsoft.com/office/drawing/2014/main" id="{AC2B3826-B7D0-4937-97EC-79E7F8F1198E}"/>
                </a:ext>
              </a:extLst>
            </p:cNvPr>
            <p:cNvSpPr/>
            <p:nvPr/>
          </p:nvSpPr>
          <p:spPr>
            <a:xfrm rot="-2700000">
              <a:off x="3444957" y="5409598"/>
              <a:ext cx="786423" cy="33855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08B27D45-A231-48D0-A323-E0EB2DF58FD2}"/>
                </a:ext>
              </a:extLst>
            </p:cNvPr>
            <p:cNvSpPr txBox="1"/>
            <p:nvPr/>
          </p:nvSpPr>
          <p:spPr>
            <a:xfrm rot="-2700000">
              <a:off x="359546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Cutting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Subgasket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1E66FD07-32FC-4C93-B8F5-9C602815929C}"/>
                </a:ext>
              </a:extLst>
            </p:cNvPr>
            <p:cNvSpPr txBox="1"/>
            <p:nvPr/>
          </p:nvSpPr>
          <p:spPr>
            <a:xfrm rot="-2700000">
              <a:off x="425273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Apply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CCM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F46F61DC-CDF7-4649-82DF-9FDA123B4E3B}"/>
                </a:ext>
              </a:extLst>
            </p:cNvPr>
            <p:cNvSpPr txBox="1"/>
            <p:nvPr/>
          </p:nvSpPr>
          <p:spPr>
            <a:xfrm rot="-2700000">
              <a:off x="4917904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Laminating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52AA2313-3174-4168-A55B-A712FDE22313}"/>
                </a:ext>
              </a:extLst>
            </p:cNvPr>
            <p:cNvSpPr txBox="1"/>
            <p:nvPr/>
          </p:nvSpPr>
          <p:spPr>
            <a:xfrm rot="-2700000">
              <a:off x="5504482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Apply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GDL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1" name="Textfeld 90">
              <a:extLst>
                <a:ext uri="{FF2B5EF4-FFF2-40B4-BE49-F238E27FC236}">
                  <a16:creationId xmlns:a16="http://schemas.microsoft.com/office/drawing/2014/main" id="{BB5CFEB6-FA8A-4776-82C1-3B6B7E3C572C}"/>
                </a:ext>
              </a:extLst>
            </p:cNvPr>
            <p:cNvSpPr txBox="1"/>
            <p:nvPr/>
          </p:nvSpPr>
          <p:spPr>
            <a:xfrm rot="-2700000">
              <a:off x="6114188" y="5185103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92" name="Rechteck 91">
              <a:extLst>
                <a:ext uri="{FF2B5EF4-FFF2-40B4-BE49-F238E27FC236}">
                  <a16:creationId xmlns:a16="http://schemas.microsoft.com/office/drawing/2014/main" id="{32A12A40-4B2A-4740-8C70-8AF42110FBF3}"/>
                </a:ext>
              </a:extLst>
            </p:cNvPr>
            <p:cNvSpPr/>
            <p:nvPr/>
          </p:nvSpPr>
          <p:spPr>
            <a:xfrm>
              <a:off x="3298269" y="6241478"/>
              <a:ext cx="2933491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MEA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93" name="Textplatzhalter 4">
            <a:extLst>
              <a:ext uri="{FF2B5EF4-FFF2-40B4-BE49-F238E27FC236}">
                <a16:creationId xmlns:a16="http://schemas.microsoft.com/office/drawing/2014/main" id="{D6F30241-C56E-4A7C-9A20-7C728ED8EC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47633" y="2105024"/>
            <a:ext cx="7309406" cy="4168775"/>
          </a:xfrm>
        </p:spPr>
        <p:txBody>
          <a:bodyPr/>
          <a:lstStyle/>
          <a:p>
            <a:pPr lvl="1"/>
            <a:r>
              <a:rPr lang="de-DE" dirty="0" err="1"/>
              <a:t>Similar</a:t>
            </a:r>
            <a:r>
              <a:rPr lang="de-DE" dirty="0"/>
              <a:t> </a:t>
            </a:r>
            <a:r>
              <a:rPr lang="de-DE" dirty="0" err="1"/>
              <a:t>processes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battery</a:t>
            </a:r>
            <a:r>
              <a:rPr lang="de-DE" dirty="0"/>
              <a:t>– </a:t>
            </a:r>
            <a:r>
              <a:rPr lang="de-DE" dirty="0" err="1"/>
              <a:t>very</a:t>
            </a:r>
            <a:r>
              <a:rPr lang="de-DE" dirty="0"/>
              <a:t> </a:t>
            </a:r>
            <a:r>
              <a:rPr lang="de-DE" dirty="0" err="1"/>
              <a:t>specific</a:t>
            </a:r>
            <a:r>
              <a:rPr lang="de-DE" dirty="0"/>
              <a:t>, </a:t>
            </a:r>
            <a:br>
              <a:rPr lang="de-DE" dirty="0"/>
            </a:br>
            <a:r>
              <a:rPr lang="de-DE" b="1" u="sng" dirty="0" err="1"/>
              <a:t>no</a:t>
            </a:r>
            <a:r>
              <a:rPr lang="de-DE" b="1" u="sng" dirty="0"/>
              <a:t> real </a:t>
            </a:r>
            <a:r>
              <a:rPr lang="de-DE" b="1" u="sng" dirty="0" err="1"/>
              <a:t>applications</a:t>
            </a:r>
            <a:r>
              <a:rPr lang="de-DE" b="1" u="sng" dirty="0"/>
              <a:t> </a:t>
            </a:r>
            <a:r>
              <a:rPr lang="de-DE" b="1" u="sng" dirty="0" err="1"/>
              <a:t>for</a:t>
            </a:r>
            <a:r>
              <a:rPr lang="de-DE" b="1" u="sng" dirty="0"/>
              <a:t> SCHUNK</a:t>
            </a:r>
          </a:p>
        </p:txBody>
      </p:sp>
      <p:pic>
        <p:nvPicPr>
          <p:cNvPr id="32" name="Grafik 31" descr="Daumen runter mit einfarbiger Füllung">
            <a:extLst>
              <a:ext uri="{FF2B5EF4-FFF2-40B4-BE49-F238E27FC236}">
                <a16:creationId xmlns:a16="http://schemas.microsoft.com/office/drawing/2014/main" id="{89FDB7D6-935B-4194-889E-C42FE6525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9972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MEA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B3AEE8D8-A436-4CC4-AEDB-794DD2CD5B20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53EB6E69-9356-4A78-8557-F9DD678B42B7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E10D370-656D-4BF7-8DCE-571206C344D1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D6FC7F8C-CF3F-4FE4-B9AD-B3A293CCAC4D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91068E3C-9E71-4F45-8790-75D2DC35D592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F3575F5E-AB58-4A26-A897-35987CD32195}"/>
              </a:ext>
            </a:extLst>
          </p:cNvPr>
          <p:cNvSpPr txBox="1"/>
          <p:nvPr/>
        </p:nvSpPr>
        <p:spPr>
          <a:xfrm>
            <a:off x="672640" y="2289857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Cutting</a:t>
            </a: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19424D64-6FEA-4629-BCCE-A551F1D0ADE8}"/>
              </a:ext>
            </a:extLst>
          </p:cNvPr>
          <p:cNvSpPr txBox="1"/>
          <p:nvPr/>
        </p:nvSpPr>
        <p:spPr>
          <a:xfrm>
            <a:off x="684214" y="4336387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of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713B349-F683-4279-A4ED-06D24F400D21}"/>
              </a:ext>
            </a:extLst>
          </p:cNvPr>
          <p:cNvSpPr txBox="1"/>
          <p:nvPr/>
        </p:nvSpPr>
        <p:spPr>
          <a:xfrm>
            <a:off x="658814" y="494602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and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F113282F-7B42-40B9-A18C-258A04788042}"/>
              </a:ext>
            </a:extLst>
          </p:cNvPr>
          <p:cNvSpPr txBox="1"/>
          <p:nvPr/>
        </p:nvSpPr>
        <p:spPr>
          <a:xfrm>
            <a:off x="658814" y="298934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Insert</a:t>
            </a:r>
            <a:r>
              <a:rPr lang="de-DE" sz="14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CCM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</a:p>
        </p:txBody>
      </p:sp>
      <p:pic>
        <p:nvPicPr>
          <p:cNvPr id="56" name="Grafik 55">
            <a:extLst>
              <a:ext uri="{FF2B5EF4-FFF2-40B4-BE49-F238E27FC236}">
                <a16:creationId xmlns:a16="http://schemas.microsoft.com/office/drawing/2014/main" id="{4D107428-4A8B-4F5E-8B7D-A15919E7A7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747"/>
          <a:stretch/>
        </p:blipFill>
        <p:spPr>
          <a:xfrm>
            <a:off x="6505574" y="4450403"/>
            <a:ext cx="5686425" cy="2405468"/>
          </a:xfrm>
          <a:prstGeom prst="rect">
            <a:avLst/>
          </a:prstGeom>
        </p:spPr>
      </p:pic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096000" y="4155412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4" name="Grafik 53">
            <a:extLst>
              <a:ext uri="{FF2B5EF4-FFF2-40B4-BE49-F238E27FC236}">
                <a16:creationId xmlns:a16="http://schemas.microsoft.com/office/drawing/2014/main" id="{449F1BA6-3B53-427A-A15D-62463E159C3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001453" y="1581422"/>
            <a:ext cx="3598862" cy="2518713"/>
          </a:xfrm>
          <a:prstGeom prst="rect">
            <a:avLst/>
          </a:prstGeom>
        </p:spPr>
      </p:pic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220249" y="1687069"/>
            <a:ext cx="9636790" cy="4586731"/>
          </a:xfrm>
        </p:spPr>
        <p:txBody>
          <a:bodyPr/>
          <a:lstStyle/>
          <a:p>
            <a:pPr marL="457200" lvl="1" indent="0">
              <a:buNone/>
            </a:pPr>
            <a:r>
              <a:rPr lang="de-DE" b="1" dirty="0" err="1"/>
              <a:t>Structure</a:t>
            </a:r>
            <a:r>
              <a:rPr lang="de-DE" b="1" dirty="0"/>
              <a:t>:</a:t>
            </a:r>
          </a:p>
          <a:p>
            <a:pPr marL="457200" lvl="1" indent="0">
              <a:buNone/>
            </a:pPr>
            <a:r>
              <a:rPr lang="de-DE" dirty="0"/>
              <a:t>MEA </a:t>
            </a:r>
            <a:r>
              <a:rPr lang="de-DE" dirty="0" err="1"/>
              <a:t>can</a:t>
            </a:r>
            <a:r>
              <a:rPr lang="de-DE" dirty="0"/>
              <a:t> </a:t>
            </a:r>
            <a:r>
              <a:rPr lang="de-DE" dirty="0" err="1"/>
              <a:t>include</a:t>
            </a:r>
            <a:r>
              <a:rPr lang="de-DE" dirty="0"/>
              <a:t> </a:t>
            </a:r>
            <a:r>
              <a:rPr lang="de-DE" dirty="0" err="1"/>
              <a:t>various</a:t>
            </a:r>
            <a:r>
              <a:rPr lang="de-DE" dirty="0"/>
              <a:t> </a:t>
            </a:r>
            <a:r>
              <a:rPr lang="de-DE" dirty="0" err="1"/>
              <a:t>components</a:t>
            </a:r>
            <a:r>
              <a:rPr lang="de-DE" dirty="0"/>
              <a:t>,</a:t>
            </a:r>
            <a:br>
              <a:rPr lang="de-DE" dirty="0"/>
            </a:b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name</a:t>
            </a:r>
            <a:r>
              <a:rPr lang="de-DE" dirty="0"/>
              <a:t> </a:t>
            </a:r>
            <a:r>
              <a:rPr lang="de-DE" dirty="0" err="1"/>
              <a:t>itself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not </a:t>
            </a:r>
            <a:r>
              <a:rPr lang="de-DE" dirty="0" err="1"/>
              <a:t>always</a:t>
            </a:r>
            <a:r>
              <a:rPr lang="de-DE" dirty="0"/>
              <a:t> </a:t>
            </a:r>
            <a:r>
              <a:rPr lang="de-DE" dirty="0" err="1"/>
              <a:t>chosen</a:t>
            </a:r>
            <a:br>
              <a:rPr lang="de-DE" dirty="0"/>
            </a:br>
            <a:r>
              <a:rPr lang="de-DE" dirty="0" err="1"/>
              <a:t>consistently</a:t>
            </a:r>
            <a:endParaRPr lang="de-DE" dirty="0"/>
          </a:p>
          <a:p>
            <a:pPr marL="457200" lvl="1" indent="0">
              <a:buNone/>
            </a:pPr>
            <a:br>
              <a:rPr lang="de-DE" dirty="0"/>
            </a:br>
            <a:endParaRPr lang="de-DE" dirty="0"/>
          </a:p>
          <a:p>
            <a:pPr lvl="1"/>
            <a:r>
              <a:rPr lang="de-DE" b="1" dirty="0"/>
              <a:t>MEA3</a:t>
            </a:r>
            <a:r>
              <a:rPr lang="de-DE" dirty="0"/>
              <a:t> = CCM (</a:t>
            </a:r>
            <a:r>
              <a:rPr lang="de-DE" dirty="0" err="1"/>
              <a:t>Electrode</a:t>
            </a:r>
            <a:r>
              <a:rPr lang="de-DE" dirty="0"/>
              <a:t>, Membrane, </a:t>
            </a:r>
            <a:r>
              <a:rPr lang="de-DE" dirty="0" err="1"/>
              <a:t>Electrode</a:t>
            </a:r>
            <a:r>
              <a:rPr lang="de-DE" dirty="0"/>
              <a:t>)</a:t>
            </a:r>
          </a:p>
          <a:p>
            <a:pPr lvl="1"/>
            <a:r>
              <a:rPr lang="de-DE" b="1" dirty="0"/>
              <a:t>MEA5</a:t>
            </a:r>
            <a:r>
              <a:rPr lang="de-DE" dirty="0"/>
              <a:t> = </a:t>
            </a:r>
            <a:r>
              <a:rPr lang="de-DE" dirty="0" err="1"/>
              <a:t>Subgasket</a:t>
            </a:r>
            <a:r>
              <a:rPr lang="de-DE" dirty="0"/>
              <a:t>, CCM, </a:t>
            </a:r>
            <a:r>
              <a:rPr lang="de-DE" dirty="0" err="1"/>
              <a:t>Subgasket</a:t>
            </a:r>
            <a:endParaRPr lang="de-DE" dirty="0"/>
          </a:p>
          <a:p>
            <a:pPr lvl="1"/>
            <a:r>
              <a:rPr lang="de-DE" b="1" dirty="0"/>
              <a:t>MEA7</a:t>
            </a:r>
            <a:r>
              <a:rPr lang="de-DE" dirty="0"/>
              <a:t> = GDL, </a:t>
            </a:r>
            <a:r>
              <a:rPr lang="de-DE" dirty="0" err="1"/>
              <a:t>Subgasket</a:t>
            </a:r>
            <a:r>
              <a:rPr lang="de-DE" dirty="0"/>
              <a:t>, CCM, </a:t>
            </a:r>
            <a:r>
              <a:rPr lang="de-DE" dirty="0" err="1"/>
              <a:t>Subgasket</a:t>
            </a:r>
            <a:r>
              <a:rPr lang="de-DE" dirty="0"/>
              <a:t>, GDL</a:t>
            </a:r>
          </a:p>
        </p:txBody>
      </p:sp>
      <p:sp>
        <p:nvSpPr>
          <p:cNvPr id="58" name="Flussdiagramm: Verbinder 57">
            <a:extLst>
              <a:ext uri="{FF2B5EF4-FFF2-40B4-BE49-F238E27FC236}">
                <a16:creationId xmlns:a16="http://schemas.microsoft.com/office/drawing/2014/main" id="{F5230117-6288-4137-8AAF-CDCACCDB7DC3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9" name="Textfeld 58">
            <a:extLst>
              <a:ext uri="{FF2B5EF4-FFF2-40B4-BE49-F238E27FC236}">
                <a16:creationId xmlns:a16="http://schemas.microsoft.com/office/drawing/2014/main" id="{17E12E81-A9C4-4E23-B073-B7975340C26E}"/>
              </a:ext>
            </a:extLst>
          </p:cNvPr>
          <p:cNvSpPr txBox="1"/>
          <p:nvPr/>
        </p:nvSpPr>
        <p:spPr>
          <a:xfrm>
            <a:off x="684214" y="3707163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93965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CCM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038850" y="3475897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220249" y="1915886"/>
            <a:ext cx="9636790" cy="4357914"/>
          </a:xfrm>
        </p:spPr>
        <p:txBody>
          <a:bodyPr/>
          <a:lstStyle/>
          <a:p>
            <a:pPr lvl="1"/>
            <a:r>
              <a:rPr lang="de-DE" dirty="0"/>
              <a:t>CCM </a:t>
            </a:r>
            <a:r>
              <a:rPr lang="de-DE" dirty="0">
                <a:sym typeface="Wingdings" panose="05000000000000000000" pitchFamily="2" charset="2"/>
              </a:rPr>
              <a:t> </a:t>
            </a:r>
            <a:r>
              <a:rPr lang="de-DE" dirty="0" err="1"/>
              <a:t>Electrochemical</a:t>
            </a:r>
            <a:r>
              <a:rPr lang="de-DE" dirty="0"/>
              <a:t> </a:t>
            </a:r>
            <a:r>
              <a:rPr lang="de-DE" b="1" dirty="0" err="1"/>
              <a:t>core</a:t>
            </a:r>
            <a:r>
              <a:rPr lang="de-DE" b="1" dirty="0"/>
              <a:t> </a:t>
            </a:r>
            <a:r>
              <a:rPr lang="de-DE" b="1" dirty="0" err="1"/>
              <a:t>component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PEM </a:t>
            </a:r>
            <a:r>
              <a:rPr lang="de-DE" dirty="0" err="1"/>
              <a:t>fuel</a:t>
            </a:r>
            <a:r>
              <a:rPr lang="de-DE" dirty="0"/>
              <a:t> </a:t>
            </a:r>
            <a:r>
              <a:rPr lang="de-DE" dirty="0" err="1"/>
              <a:t>cell</a:t>
            </a:r>
            <a:endParaRPr lang="de-DE" dirty="0"/>
          </a:p>
          <a:p>
            <a:pPr marL="457200" lvl="1" indent="0">
              <a:buNone/>
            </a:pPr>
            <a:endParaRPr lang="de-DE" dirty="0"/>
          </a:p>
          <a:p>
            <a:pPr marL="457200" lvl="1" indent="0">
              <a:buNone/>
            </a:pPr>
            <a:r>
              <a:rPr lang="de-DE" b="1" dirty="0" err="1"/>
              <a:t>Structure</a:t>
            </a:r>
            <a:r>
              <a:rPr lang="de-DE" b="1" dirty="0"/>
              <a:t>:</a:t>
            </a:r>
          </a:p>
          <a:p>
            <a:pPr marL="457200" lvl="1" indent="0">
              <a:buNone/>
            </a:pPr>
            <a:r>
              <a:rPr lang="de-DE" dirty="0"/>
              <a:t>Membrane </a:t>
            </a:r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catalyst</a:t>
            </a:r>
            <a:r>
              <a:rPr lang="de-DE" dirty="0"/>
              <a:t> </a:t>
            </a:r>
            <a:r>
              <a:rPr lang="de-DE" dirty="0" err="1"/>
              <a:t>layer</a:t>
            </a:r>
            <a:r>
              <a:rPr lang="de-DE" dirty="0"/>
              <a:t> (</a:t>
            </a:r>
            <a:r>
              <a:rPr lang="de-DE" dirty="0" err="1"/>
              <a:t>graphite</a:t>
            </a:r>
            <a:r>
              <a:rPr lang="de-DE" dirty="0"/>
              <a:t> </a:t>
            </a:r>
            <a:r>
              <a:rPr lang="de-DE" dirty="0" err="1"/>
              <a:t>particles</a:t>
            </a:r>
            <a:r>
              <a:rPr lang="de-DE" dirty="0"/>
              <a:t> on </a:t>
            </a:r>
            <a:r>
              <a:rPr lang="de-DE" dirty="0" err="1"/>
              <a:t>which</a:t>
            </a:r>
            <a:r>
              <a:rPr lang="de-DE" dirty="0"/>
              <a:t> </a:t>
            </a:r>
            <a:r>
              <a:rPr lang="de-DE" dirty="0" err="1"/>
              <a:t>platinum</a:t>
            </a:r>
            <a:r>
              <a:rPr lang="de-DE" dirty="0"/>
              <a:t> </a:t>
            </a:r>
            <a:r>
              <a:rPr lang="de-DE" dirty="0" err="1"/>
              <a:t>particles</a:t>
            </a:r>
            <a:r>
              <a:rPr lang="de-DE" dirty="0"/>
              <a:t> </a:t>
            </a:r>
            <a:r>
              <a:rPr lang="de-DE" dirty="0" err="1"/>
              <a:t>are</a:t>
            </a:r>
            <a:r>
              <a:rPr lang="de-DE" dirty="0"/>
              <a:t> </a:t>
            </a:r>
            <a:r>
              <a:rPr lang="de-DE" dirty="0" err="1"/>
              <a:t>deposited</a:t>
            </a:r>
            <a:r>
              <a:rPr lang="de-DE" dirty="0"/>
              <a:t>)</a:t>
            </a:r>
          </a:p>
          <a:p>
            <a:pPr marL="457200" lvl="1" indent="0">
              <a:buNone/>
            </a:pPr>
            <a:br>
              <a:rPr lang="de-DE" dirty="0"/>
            </a:br>
            <a:endParaRPr lang="de-DE" dirty="0"/>
          </a:p>
        </p:txBody>
      </p:sp>
      <p:cxnSp>
        <p:nvCxnSpPr>
          <p:cNvPr id="21" name="Gerader Verbinder 20">
            <a:extLst>
              <a:ext uri="{FF2B5EF4-FFF2-40B4-BE49-F238E27FC236}">
                <a16:creationId xmlns:a16="http://schemas.microsoft.com/office/drawing/2014/main" id="{6AF83559-29EF-48DB-B2A8-3A0615C59DE2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lussdiagramm: Verbinder 21">
            <a:extLst>
              <a:ext uri="{FF2B5EF4-FFF2-40B4-BE49-F238E27FC236}">
                <a16:creationId xmlns:a16="http://schemas.microsoft.com/office/drawing/2014/main" id="{9EC906C3-7D6F-4347-AF7A-29EADE2B5817}"/>
              </a:ext>
            </a:extLst>
          </p:cNvPr>
          <p:cNvSpPr/>
          <p:nvPr/>
        </p:nvSpPr>
        <p:spPr>
          <a:xfrm>
            <a:off x="353905" y="25184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Flussdiagramm: Verbinder 22">
            <a:extLst>
              <a:ext uri="{FF2B5EF4-FFF2-40B4-BE49-F238E27FC236}">
                <a16:creationId xmlns:a16="http://schemas.microsoft.com/office/drawing/2014/main" id="{A6BB99BD-49CF-4C69-B179-8B2E0E3ACC8C}"/>
              </a:ext>
            </a:extLst>
          </p:cNvPr>
          <p:cNvSpPr/>
          <p:nvPr/>
        </p:nvSpPr>
        <p:spPr>
          <a:xfrm>
            <a:off x="353905" y="331505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Flussdiagramm: Verbinder 23">
            <a:extLst>
              <a:ext uri="{FF2B5EF4-FFF2-40B4-BE49-F238E27FC236}">
                <a16:creationId xmlns:a16="http://schemas.microsoft.com/office/drawing/2014/main" id="{BECD8D64-A169-4E2D-93E0-F469FBF8B541}"/>
              </a:ext>
            </a:extLst>
          </p:cNvPr>
          <p:cNvSpPr/>
          <p:nvPr/>
        </p:nvSpPr>
        <p:spPr>
          <a:xfrm>
            <a:off x="341314" y="41179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Flussdiagramm: Verbinder 24">
            <a:extLst>
              <a:ext uri="{FF2B5EF4-FFF2-40B4-BE49-F238E27FC236}">
                <a16:creationId xmlns:a16="http://schemas.microsoft.com/office/drawing/2014/main" id="{3124856C-DB92-440D-95A5-10BFB5FF9CEF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AFDDEA32-757F-4E09-82FB-6FE99E70AA9F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Mixing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A4C8DB91-F20A-486A-8D67-107FB53473DC}"/>
              </a:ext>
            </a:extLst>
          </p:cNvPr>
          <p:cNvSpPr txBox="1"/>
          <p:nvPr/>
        </p:nvSpPr>
        <p:spPr>
          <a:xfrm>
            <a:off x="684214" y="4134955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Decal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CC61B037-257E-4245-BA22-5F631C8B3221}"/>
              </a:ext>
            </a:extLst>
          </p:cNvPr>
          <p:cNvSpPr txBox="1"/>
          <p:nvPr/>
        </p:nvSpPr>
        <p:spPr>
          <a:xfrm>
            <a:off x="658814" y="4914595"/>
            <a:ext cx="1126461" cy="27908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Testing</a:t>
            </a:r>
            <a:r>
              <a:rPr lang="de-DE" sz="1400" dirty="0">
                <a:solidFill>
                  <a:schemeClr val="bg1">
                    <a:lumMod val="75000"/>
                  </a:schemeClr>
                </a:solidFill>
              </a:rPr>
              <a:t> und</a:t>
            </a:r>
            <a:br>
              <a:rPr lang="de-DE" sz="1400" dirty="0">
                <a:solidFill>
                  <a:schemeClr val="bg1">
                    <a:lumMod val="75000"/>
                  </a:schemeClr>
                </a:solidFill>
              </a:rPr>
            </a:b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E04DBF6-2F94-413B-AAA9-2319E84FCC2C}"/>
              </a:ext>
            </a:extLst>
          </p:cNvPr>
          <p:cNvSpPr txBox="1"/>
          <p:nvPr/>
        </p:nvSpPr>
        <p:spPr>
          <a:xfrm>
            <a:off x="658814" y="3289678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br>
              <a:rPr lang="de-DE" sz="1400" dirty="0">
                <a:solidFill>
                  <a:schemeClr val="bg1">
                    <a:lumMod val="75000"/>
                  </a:schemeClr>
                </a:solidFill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carrier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film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DE65C9AA-C9F3-4FAB-8B8F-A3AD15807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700"/>
          <a:stretch/>
        </p:blipFill>
        <p:spPr>
          <a:xfrm>
            <a:off x="3011073" y="3654361"/>
            <a:ext cx="3354852" cy="1913516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CD4B740E-DC07-4E01-8ED6-9330FFBE0D84}"/>
              </a:ext>
            </a:extLst>
          </p:cNvPr>
          <p:cNvSpPr txBox="1"/>
          <p:nvPr/>
        </p:nvSpPr>
        <p:spPr>
          <a:xfrm>
            <a:off x="6499986" y="3642860"/>
            <a:ext cx="1184182" cy="31620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rgbClr val="C7C60A"/>
                </a:solidFill>
                <a:effectLst/>
                <a:uLnTx/>
                <a:uFillTx/>
                <a:ea typeface="+mn-ea"/>
                <a:cs typeface="+mn-cs"/>
              </a:rPr>
              <a:t>Platinum</a:t>
            </a:r>
          </a:p>
        </p:txBody>
      </p:sp>
      <p:cxnSp>
        <p:nvCxnSpPr>
          <p:cNvPr id="19" name="Gerade Verbindung mit Pfeil 18">
            <a:extLst>
              <a:ext uri="{FF2B5EF4-FFF2-40B4-BE49-F238E27FC236}">
                <a16:creationId xmlns:a16="http://schemas.microsoft.com/office/drawing/2014/main" id="{943E3DE0-CBAB-471B-A8E5-6FAB574AA90F}"/>
              </a:ext>
            </a:extLst>
          </p:cNvPr>
          <p:cNvCxnSpPr>
            <a:cxnSpLocks/>
          </p:cNvCxnSpPr>
          <p:nvPr/>
        </p:nvCxnSpPr>
        <p:spPr>
          <a:xfrm flipH="1">
            <a:off x="6112789" y="3846710"/>
            <a:ext cx="316706" cy="320544"/>
          </a:xfrm>
          <a:prstGeom prst="straightConnector1">
            <a:avLst/>
          </a:prstGeom>
          <a:ln w="38100">
            <a:solidFill>
              <a:srgbClr val="C7C60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Grafik 31">
            <a:extLst>
              <a:ext uri="{FF2B5EF4-FFF2-40B4-BE49-F238E27FC236}">
                <a16:creationId xmlns:a16="http://schemas.microsoft.com/office/drawing/2014/main" id="{7F1F0EBC-59A2-47E8-B23E-50A768193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4205" y="4069618"/>
            <a:ext cx="1539924" cy="1497956"/>
          </a:xfrm>
          <a:prstGeom prst="rect">
            <a:avLst/>
          </a:prstGeom>
        </p:spPr>
      </p:pic>
      <p:sp>
        <p:nvSpPr>
          <p:cNvPr id="33" name="Textfeld 32">
            <a:extLst>
              <a:ext uri="{FF2B5EF4-FFF2-40B4-BE49-F238E27FC236}">
                <a16:creationId xmlns:a16="http://schemas.microsoft.com/office/drawing/2014/main" id="{30D504CE-0549-42CC-AD04-0E3A1207C931}"/>
              </a:ext>
            </a:extLst>
          </p:cNvPr>
          <p:cNvSpPr txBox="1"/>
          <p:nvPr/>
        </p:nvSpPr>
        <p:spPr>
          <a:xfrm>
            <a:off x="8562903" y="4243128"/>
            <a:ext cx="3822270" cy="130332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CCL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 = Cathode Catalyst Layer</a:t>
            </a:r>
            <a:b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MEM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 = Membrane</a:t>
            </a:r>
            <a:b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ACL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50505"/>
                </a:solidFill>
                <a:effectLst/>
                <a:uLnTx/>
                <a:uFillTx/>
                <a:ea typeface="+mn-ea"/>
                <a:cs typeface="+mn-cs"/>
              </a:rPr>
              <a:t> = Anode Catalyst Layer</a:t>
            </a:r>
          </a:p>
        </p:txBody>
      </p:sp>
    </p:spTree>
    <p:extLst>
      <p:ext uri="{BB962C8B-B14F-4D97-AF65-F5344CB8AC3E}">
        <p14:creationId xmlns:p14="http://schemas.microsoft.com/office/powerpoint/2010/main" val="4757191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CCM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1" name="Gerader Verbinder 20">
            <a:extLst>
              <a:ext uri="{FF2B5EF4-FFF2-40B4-BE49-F238E27FC236}">
                <a16:creationId xmlns:a16="http://schemas.microsoft.com/office/drawing/2014/main" id="{6AF83559-29EF-48DB-B2A8-3A0615C59DE2}"/>
              </a:ext>
            </a:extLst>
          </p:cNvPr>
          <p:cNvCxnSpPr>
            <a:cxnSpLocks/>
          </p:cNvCxnSpPr>
          <p:nvPr/>
        </p:nvCxnSpPr>
        <p:spPr>
          <a:xfrm flipV="1">
            <a:off x="455614" y="2146300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lussdiagramm: Verbinder 21">
            <a:extLst>
              <a:ext uri="{FF2B5EF4-FFF2-40B4-BE49-F238E27FC236}">
                <a16:creationId xmlns:a16="http://schemas.microsoft.com/office/drawing/2014/main" id="{9EC906C3-7D6F-4347-AF7A-29EADE2B5817}"/>
              </a:ext>
            </a:extLst>
          </p:cNvPr>
          <p:cNvSpPr/>
          <p:nvPr/>
        </p:nvSpPr>
        <p:spPr>
          <a:xfrm>
            <a:off x="353905" y="251843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Flussdiagramm: Verbinder 22">
            <a:extLst>
              <a:ext uri="{FF2B5EF4-FFF2-40B4-BE49-F238E27FC236}">
                <a16:creationId xmlns:a16="http://schemas.microsoft.com/office/drawing/2014/main" id="{A6BB99BD-49CF-4C69-B179-8B2E0E3ACC8C}"/>
              </a:ext>
            </a:extLst>
          </p:cNvPr>
          <p:cNvSpPr/>
          <p:nvPr/>
        </p:nvSpPr>
        <p:spPr>
          <a:xfrm>
            <a:off x="353905" y="331505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Flussdiagramm: Verbinder 23">
            <a:extLst>
              <a:ext uri="{FF2B5EF4-FFF2-40B4-BE49-F238E27FC236}">
                <a16:creationId xmlns:a16="http://schemas.microsoft.com/office/drawing/2014/main" id="{BECD8D64-A169-4E2D-93E0-F469FBF8B541}"/>
              </a:ext>
            </a:extLst>
          </p:cNvPr>
          <p:cNvSpPr/>
          <p:nvPr/>
        </p:nvSpPr>
        <p:spPr>
          <a:xfrm>
            <a:off x="341314" y="411797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Flussdiagramm: Verbinder 24">
            <a:extLst>
              <a:ext uri="{FF2B5EF4-FFF2-40B4-BE49-F238E27FC236}">
                <a16:creationId xmlns:a16="http://schemas.microsoft.com/office/drawing/2014/main" id="{3124856C-DB92-440D-95A5-10BFB5FF9CEF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AFDDEA32-757F-4E09-82FB-6FE99E70AA9F}"/>
              </a:ext>
            </a:extLst>
          </p:cNvPr>
          <p:cNvSpPr txBox="1"/>
          <p:nvPr/>
        </p:nvSpPr>
        <p:spPr>
          <a:xfrm>
            <a:off x="672640" y="2508932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Mixing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A4C8DB91-F20A-486A-8D67-107FB53473DC}"/>
              </a:ext>
            </a:extLst>
          </p:cNvPr>
          <p:cNvSpPr txBox="1"/>
          <p:nvPr/>
        </p:nvSpPr>
        <p:spPr>
          <a:xfrm>
            <a:off x="684214" y="4134955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Decal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CC61B037-257E-4245-BA22-5F631C8B3221}"/>
              </a:ext>
            </a:extLst>
          </p:cNvPr>
          <p:cNvSpPr txBox="1"/>
          <p:nvPr/>
        </p:nvSpPr>
        <p:spPr>
          <a:xfrm>
            <a:off x="658814" y="4914595"/>
            <a:ext cx="1126461" cy="27908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Testing</a:t>
            </a:r>
            <a:r>
              <a:rPr lang="de-DE" sz="1400" dirty="0">
                <a:solidFill>
                  <a:schemeClr val="bg1">
                    <a:lumMod val="75000"/>
                  </a:schemeClr>
                </a:solidFill>
              </a:rPr>
              <a:t> und</a:t>
            </a:r>
            <a:br>
              <a:rPr lang="de-DE" sz="1400" dirty="0">
                <a:solidFill>
                  <a:schemeClr val="bg1">
                    <a:lumMod val="75000"/>
                  </a:schemeClr>
                </a:solidFill>
              </a:rPr>
            </a:b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E04DBF6-2F94-413B-AAA9-2319E84FCC2C}"/>
              </a:ext>
            </a:extLst>
          </p:cNvPr>
          <p:cNvSpPr txBox="1"/>
          <p:nvPr/>
        </p:nvSpPr>
        <p:spPr>
          <a:xfrm>
            <a:off x="658814" y="3289678"/>
            <a:ext cx="1126461" cy="364683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Coating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carrier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film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1" name="Grafik 30">
            <a:extLst>
              <a:ext uri="{FF2B5EF4-FFF2-40B4-BE49-F238E27FC236}">
                <a16:creationId xmlns:a16="http://schemas.microsoft.com/office/drawing/2014/main" id="{1AF81CC6-8CE8-43D2-9C09-0232FDEFEA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9485" y="2832864"/>
            <a:ext cx="4554407" cy="1964843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E0B5FD07-CFD1-4203-8828-4A969BEDF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5312" y="4232275"/>
            <a:ext cx="3929685" cy="1964843"/>
          </a:xfrm>
          <a:prstGeom prst="rect">
            <a:avLst/>
          </a:prstGeom>
        </p:spPr>
      </p:pic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DEB8CEDF-7D11-42F0-9E01-42CE5979C2A1}"/>
              </a:ext>
            </a:extLst>
          </p:cNvPr>
          <p:cNvGrpSpPr/>
          <p:nvPr/>
        </p:nvGrpSpPr>
        <p:grpSpPr>
          <a:xfrm>
            <a:off x="7222044" y="1399464"/>
            <a:ext cx="3141862" cy="1788764"/>
            <a:chOff x="6846055" y="1208296"/>
            <a:chExt cx="2793511" cy="1538744"/>
          </a:xfrm>
        </p:grpSpPr>
        <p:pic>
          <p:nvPicPr>
            <p:cNvPr id="13" name="Grafik 12">
              <a:extLst>
                <a:ext uri="{FF2B5EF4-FFF2-40B4-BE49-F238E27FC236}">
                  <a16:creationId xmlns:a16="http://schemas.microsoft.com/office/drawing/2014/main" id="{17009587-F396-46F3-AA20-3751A07CC2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50252" y="1569396"/>
              <a:ext cx="1836154" cy="1087135"/>
            </a:xfrm>
            <a:prstGeom prst="rect">
              <a:avLst/>
            </a:prstGeom>
          </p:spPr>
        </p:pic>
        <p:sp>
          <p:nvSpPr>
            <p:cNvPr id="32" name="Rechteck 31">
              <a:extLst>
                <a:ext uri="{FF2B5EF4-FFF2-40B4-BE49-F238E27FC236}">
                  <a16:creationId xmlns:a16="http://schemas.microsoft.com/office/drawing/2014/main" id="{6FE6F9E2-0EF6-4095-8899-28E90AD5E171}"/>
                </a:ext>
              </a:extLst>
            </p:cNvPr>
            <p:cNvSpPr/>
            <p:nvPr/>
          </p:nvSpPr>
          <p:spPr>
            <a:xfrm>
              <a:off x="7950439" y="2441346"/>
              <a:ext cx="1329660" cy="30569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Catalyst powder</a:t>
              </a:r>
            </a:p>
            <a:p>
              <a:pPr algn="ctr"/>
              <a:endParaRPr lang="de-DE" sz="1200" dirty="0">
                <a:solidFill>
                  <a:schemeClr val="tx1"/>
                </a:solidFill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2DA5FD52-48FB-4B9E-82B0-3BFAC285A2DD}"/>
                </a:ext>
              </a:extLst>
            </p:cNvPr>
            <p:cNvSpPr/>
            <p:nvPr/>
          </p:nvSpPr>
          <p:spPr>
            <a:xfrm>
              <a:off x="8738214" y="1485502"/>
              <a:ext cx="901352" cy="3056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Platinum</a:t>
              </a:r>
            </a:p>
            <a:p>
              <a:pPr algn="ctr"/>
              <a:endParaRPr lang="de-DE" sz="1200" dirty="0">
                <a:solidFill>
                  <a:schemeClr val="tx1"/>
                </a:solidFill>
              </a:endParaRPr>
            </a:p>
          </p:txBody>
        </p:sp>
        <p:sp>
          <p:nvSpPr>
            <p:cNvPr id="34" name="Rechteck 33">
              <a:extLst>
                <a:ext uri="{FF2B5EF4-FFF2-40B4-BE49-F238E27FC236}">
                  <a16:creationId xmlns:a16="http://schemas.microsoft.com/office/drawing/2014/main" id="{45A3F9D8-7C77-4B27-A364-2823F301E3A6}"/>
                </a:ext>
              </a:extLst>
            </p:cNvPr>
            <p:cNvSpPr/>
            <p:nvPr/>
          </p:nvSpPr>
          <p:spPr>
            <a:xfrm>
              <a:off x="6846055" y="1208296"/>
              <a:ext cx="1329660" cy="3056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b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2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Carbon-</a:t>
              </a:r>
              <a:r>
                <a:rPr kumimoji="0" lang="de-DE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+mn-ea"/>
                  <a:cs typeface="+mn-cs"/>
                </a:rPr>
                <a:t>Particle</a:t>
              </a:r>
              <a:endPara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endParaRPr>
            </a:p>
            <a:p>
              <a:pPr algn="ctr"/>
              <a:endParaRPr lang="de-DE" sz="1200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Gerade Verbindung mit Pfeil 7">
              <a:extLst>
                <a:ext uri="{FF2B5EF4-FFF2-40B4-BE49-F238E27FC236}">
                  <a16:creationId xmlns:a16="http://schemas.microsoft.com/office/drawing/2014/main" id="{533D579E-01B3-408E-9B78-FC798113106F}"/>
                </a:ext>
              </a:extLst>
            </p:cNvPr>
            <p:cNvCxnSpPr/>
            <p:nvPr/>
          </p:nvCxnSpPr>
          <p:spPr>
            <a:xfrm>
              <a:off x="7950439" y="1478887"/>
              <a:ext cx="375531" cy="349913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" name="Verbinder: gewinkelt 9">
              <a:extLst>
                <a:ext uri="{FF2B5EF4-FFF2-40B4-BE49-F238E27FC236}">
                  <a16:creationId xmlns:a16="http://schemas.microsoft.com/office/drawing/2014/main" id="{F9E5B3DD-A309-45A8-8D74-8193266C6675}"/>
                </a:ext>
              </a:extLst>
            </p:cNvPr>
            <p:cNvCxnSpPr>
              <a:stCxn id="33" idx="2"/>
              <a:endCxn id="13" idx="3"/>
            </p:cNvCxnSpPr>
            <p:nvPr/>
          </p:nvCxnSpPr>
          <p:spPr>
            <a:xfrm rot="5400000">
              <a:off x="8826764" y="1750838"/>
              <a:ext cx="321768" cy="40248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Bogen 53">
            <a:extLst>
              <a:ext uri="{FF2B5EF4-FFF2-40B4-BE49-F238E27FC236}">
                <a16:creationId xmlns:a16="http://schemas.microsoft.com/office/drawing/2014/main" id="{4D5E4E18-C9F3-4512-8539-E67392F35160}"/>
              </a:ext>
            </a:extLst>
          </p:cNvPr>
          <p:cNvSpPr/>
          <p:nvPr/>
        </p:nvSpPr>
        <p:spPr>
          <a:xfrm rot="21052411">
            <a:off x="4532024" y="2274653"/>
            <a:ext cx="2904587" cy="1089055"/>
          </a:xfrm>
          <a:prstGeom prst="arc">
            <a:avLst>
              <a:gd name="adj1" fmla="val 11391051"/>
              <a:gd name="adj2" fmla="val 20444038"/>
            </a:avLst>
          </a:prstGeom>
          <a:ln w="28575"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5" name="Bogen 54">
            <a:extLst>
              <a:ext uri="{FF2B5EF4-FFF2-40B4-BE49-F238E27FC236}">
                <a16:creationId xmlns:a16="http://schemas.microsoft.com/office/drawing/2014/main" id="{F0097E70-A858-460D-AAB2-C1E4B710987E}"/>
              </a:ext>
            </a:extLst>
          </p:cNvPr>
          <p:cNvSpPr/>
          <p:nvPr/>
        </p:nvSpPr>
        <p:spPr>
          <a:xfrm rot="286133" flipH="1">
            <a:off x="6217911" y="3786546"/>
            <a:ext cx="2642292" cy="1263776"/>
          </a:xfrm>
          <a:prstGeom prst="arc">
            <a:avLst>
              <a:gd name="adj1" fmla="val 11391051"/>
              <a:gd name="adj2" fmla="val 20444038"/>
            </a:avLst>
          </a:prstGeom>
          <a:ln w="28575"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6" name="Textplatzhalter 4">
            <a:extLst>
              <a:ext uri="{FF2B5EF4-FFF2-40B4-BE49-F238E27FC236}">
                <a16:creationId xmlns:a16="http://schemas.microsoft.com/office/drawing/2014/main" id="{7214DA62-16D4-4370-900B-6F461EC8C7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20115" y="5711348"/>
            <a:ext cx="9028935" cy="799433"/>
          </a:xfrm>
        </p:spPr>
        <p:txBody>
          <a:bodyPr/>
          <a:lstStyle/>
          <a:p>
            <a:r>
              <a:rPr lang="de-DE" dirty="0"/>
              <a:t>CCM </a:t>
            </a: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very</a:t>
            </a:r>
            <a:r>
              <a:rPr lang="de-DE" dirty="0"/>
              <a:t> sensitive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fluctuations</a:t>
            </a:r>
            <a:br>
              <a:rPr lang="de-DE" dirty="0"/>
            </a:br>
            <a:r>
              <a:rPr lang="de-DE" dirty="0"/>
              <a:t>in </a:t>
            </a:r>
            <a:r>
              <a:rPr lang="de-DE" dirty="0" err="1"/>
              <a:t>air</a:t>
            </a:r>
            <a:r>
              <a:rPr lang="de-DE" dirty="0"/>
              <a:t> </a:t>
            </a:r>
            <a:r>
              <a:rPr lang="de-DE" dirty="0" err="1"/>
              <a:t>humidity</a:t>
            </a:r>
            <a:endParaRPr lang="de-DE" dirty="0"/>
          </a:p>
          <a:p>
            <a:pPr lvl="3"/>
            <a:r>
              <a:rPr lang="de-DE" dirty="0" err="1"/>
              <a:t>Humidity</a:t>
            </a:r>
            <a:r>
              <a:rPr lang="de-DE" dirty="0"/>
              <a:t> in </a:t>
            </a:r>
            <a:r>
              <a:rPr lang="de-DE" dirty="0" err="1"/>
              <a:t>production</a:t>
            </a:r>
            <a:r>
              <a:rPr lang="de-DE" dirty="0"/>
              <a:t> 50% at 23°C</a:t>
            </a:r>
          </a:p>
        </p:txBody>
      </p:sp>
    </p:spTree>
    <p:extLst>
      <p:ext uri="{BB962C8B-B14F-4D97-AF65-F5344CB8AC3E}">
        <p14:creationId xmlns:p14="http://schemas.microsoft.com/office/powerpoint/2010/main" val="254602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1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D6A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1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D6A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1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D6A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5" grpId="0" animBg="1"/>
      <p:bldP spid="56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MEA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B3AEE8D8-A436-4CC4-AEDB-794DD2CD5B20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53EB6E69-9356-4A78-8557-F9DD678B42B7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FE10D370-656D-4BF7-8DCE-571206C344D1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D6FC7F8C-CF3F-4FE4-B9AD-B3A293CCAC4D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91068E3C-9E71-4F45-8790-75D2DC35D592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F3575F5E-AB58-4A26-A897-35987CD32195}"/>
              </a:ext>
            </a:extLst>
          </p:cNvPr>
          <p:cNvSpPr txBox="1"/>
          <p:nvPr/>
        </p:nvSpPr>
        <p:spPr>
          <a:xfrm>
            <a:off x="672640" y="2289857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Cutting 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19424D64-6FEA-4629-BCCE-A551F1D0ADE8}"/>
              </a:ext>
            </a:extLst>
          </p:cNvPr>
          <p:cNvSpPr txBox="1"/>
          <p:nvPr/>
        </p:nvSpPr>
        <p:spPr>
          <a:xfrm>
            <a:off x="684214" y="4336387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713B349-F683-4279-A4ED-06D24F400D21}"/>
              </a:ext>
            </a:extLst>
          </p:cNvPr>
          <p:cNvSpPr txBox="1"/>
          <p:nvPr/>
        </p:nvSpPr>
        <p:spPr>
          <a:xfrm>
            <a:off x="658814" y="494602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F113282F-7B42-40B9-A18C-258A04788042}"/>
              </a:ext>
            </a:extLst>
          </p:cNvPr>
          <p:cNvSpPr txBox="1"/>
          <p:nvPr/>
        </p:nvSpPr>
        <p:spPr>
          <a:xfrm>
            <a:off x="658814" y="298934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Insert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CCM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</a:p>
        </p:txBody>
      </p:sp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096000" y="4155412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8" name="Flussdiagramm: Verbinder 57">
            <a:extLst>
              <a:ext uri="{FF2B5EF4-FFF2-40B4-BE49-F238E27FC236}">
                <a16:creationId xmlns:a16="http://schemas.microsoft.com/office/drawing/2014/main" id="{F5230117-6288-4137-8AAF-CDCACCDB7DC3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9" name="Textfeld 58">
            <a:extLst>
              <a:ext uri="{FF2B5EF4-FFF2-40B4-BE49-F238E27FC236}">
                <a16:creationId xmlns:a16="http://schemas.microsoft.com/office/drawing/2014/main" id="{17E12E81-A9C4-4E23-B073-B7975340C26E}"/>
              </a:ext>
            </a:extLst>
          </p:cNvPr>
          <p:cNvSpPr txBox="1"/>
          <p:nvPr/>
        </p:nvSpPr>
        <p:spPr>
          <a:xfrm>
            <a:off x="684214" y="3707163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A41BAEA9-D179-4A2D-A015-C23A110AC60B}"/>
              </a:ext>
            </a:extLst>
          </p:cNvPr>
          <p:cNvSpPr/>
          <p:nvPr/>
        </p:nvSpPr>
        <p:spPr>
          <a:xfrm>
            <a:off x="6263480" y="4193145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1A6E106-DF61-4379-8552-BC032608D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370" y="1491219"/>
            <a:ext cx="4060567" cy="234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2ED50365-4D76-40C4-B39F-893D79517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779" y="3348958"/>
            <a:ext cx="5381625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A8197065-D44E-49B2-8996-3C2A4F5DDCB3}"/>
              </a:ext>
            </a:extLst>
          </p:cNvPr>
          <p:cNvSpPr txBox="1"/>
          <p:nvPr/>
        </p:nvSpPr>
        <p:spPr>
          <a:xfrm>
            <a:off x="2724150" y="3898326"/>
            <a:ext cx="2647950" cy="1878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011C5F63-A61D-40F0-963A-D20B430FD1AA}"/>
              </a:ext>
            </a:extLst>
          </p:cNvPr>
          <p:cNvSpPr txBox="1"/>
          <p:nvPr/>
        </p:nvSpPr>
        <p:spPr>
          <a:xfrm>
            <a:off x="2809875" y="3992275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Fig. 1. 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The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complete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MEA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production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line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of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fuel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cells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based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on R2R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manufacturing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system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EA7529DB-B760-4E0D-A31F-8239DB58E842}"/>
              </a:ext>
            </a:extLst>
          </p:cNvPr>
          <p:cNvSpPr txBox="1"/>
          <p:nvPr/>
        </p:nvSpPr>
        <p:spPr>
          <a:xfrm>
            <a:off x="6361239" y="6259380"/>
            <a:ext cx="5278311" cy="20825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Fig. 3. 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detailed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flow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diagram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of MEA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process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</p:txBody>
      </p:sp>
      <p:pic>
        <p:nvPicPr>
          <p:cNvPr id="29" name="Grafik 28">
            <a:extLst>
              <a:ext uri="{FF2B5EF4-FFF2-40B4-BE49-F238E27FC236}">
                <a16:creationId xmlns:a16="http://schemas.microsoft.com/office/drawing/2014/main" id="{50D78E94-78F3-4274-84BA-7BEBAB96A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2900" y="1454628"/>
            <a:ext cx="2726815" cy="916039"/>
          </a:xfrm>
          <a:prstGeom prst="rect">
            <a:avLst/>
          </a:prstGeom>
        </p:spPr>
      </p:pic>
      <p:sp>
        <p:nvSpPr>
          <p:cNvPr id="30" name="Textfeld 29">
            <a:extLst>
              <a:ext uri="{FF2B5EF4-FFF2-40B4-BE49-F238E27FC236}">
                <a16:creationId xmlns:a16="http://schemas.microsoft.com/office/drawing/2014/main" id="{8DAB82FC-6B24-4E11-8CE5-6268DFEEB272}"/>
              </a:ext>
            </a:extLst>
          </p:cNvPr>
          <p:cNvSpPr txBox="1"/>
          <p:nvPr/>
        </p:nvSpPr>
        <p:spPr>
          <a:xfrm>
            <a:off x="8126297" y="2488119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Fig. 2.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/ Seal</a:t>
            </a:r>
          </a:p>
        </p:txBody>
      </p:sp>
    </p:spTree>
    <p:extLst>
      <p:ext uri="{BB962C8B-B14F-4D97-AF65-F5344CB8AC3E}">
        <p14:creationId xmlns:p14="http://schemas.microsoft.com/office/powerpoint/2010/main" val="27659526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MEA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7" name="Rechteck 56">
            <a:extLst>
              <a:ext uri="{FF2B5EF4-FFF2-40B4-BE49-F238E27FC236}">
                <a16:creationId xmlns:a16="http://schemas.microsoft.com/office/drawing/2014/main" id="{ABEFEB04-F195-41B6-A8E0-BB7E749A6416}"/>
              </a:ext>
            </a:extLst>
          </p:cNvPr>
          <p:cNvSpPr/>
          <p:nvPr/>
        </p:nvSpPr>
        <p:spPr>
          <a:xfrm>
            <a:off x="6668426" y="4534931"/>
            <a:ext cx="2990850" cy="11874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3" name="Onlinemedien 5" title="FTXT Energy Fully Automated MEA Production Line">
            <a:hlinkClick r:id="" action="ppaction://media"/>
            <a:extLst>
              <a:ext uri="{FF2B5EF4-FFF2-40B4-BE49-F238E27FC236}">
                <a16:creationId xmlns:a16="http://schemas.microsoft.com/office/drawing/2014/main" id="{A450A65F-0D97-4058-9347-25D5F1FD3D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19851" y="2133721"/>
            <a:ext cx="5437186" cy="3072010"/>
          </a:xfrm>
          <a:prstGeom prst="rect">
            <a:avLst/>
          </a:prstGeom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84C435FA-EFAE-471F-AF9A-CDE97E196EC2}"/>
              </a:ext>
            </a:extLst>
          </p:cNvPr>
          <p:cNvSpPr txBox="1"/>
          <p:nvPr/>
        </p:nvSpPr>
        <p:spPr>
          <a:xfrm>
            <a:off x="6419851" y="5293325"/>
            <a:ext cx="3567773" cy="1538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FTCT Energy Fully </a:t>
            </a: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Automated</a:t>
            </a: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MEA </a:t>
            </a: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Producton</a:t>
            </a: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Line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EDA2E03A-7A4D-403D-BD68-9BC3B30925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1852" y="2119540"/>
            <a:ext cx="4074260" cy="3086191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BE672FB2-E089-4CFD-9BD9-14BD9C55D567}"/>
              </a:ext>
            </a:extLst>
          </p:cNvPr>
          <p:cNvSpPr txBox="1"/>
          <p:nvPr/>
        </p:nvSpPr>
        <p:spPr>
          <a:xfrm>
            <a:off x="2243402" y="5293325"/>
            <a:ext cx="5278311" cy="20825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https://www.optima-packaging.com/en/fuel-cell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FE9726D5-8F26-44CE-8AEC-FB4A8343EFF8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lussdiagramm: Verbinder 13">
            <a:extLst>
              <a:ext uri="{FF2B5EF4-FFF2-40B4-BE49-F238E27FC236}">
                <a16:creationId xmlns:a16="http://schemas.microsoft.com/office/drawing/2014/main" id="{336D5B7A-08E3-4FE7-B017-D46E5C420199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Flussdiagramm: Verbinder 14">
            <a:extLst>
              <a:ext uri="{FF2B5EF4-FFF2-40B4-BE49-F238E27FC236}">
                <a16:creationId xmlns:a16="http://schemas.microsoft.com/office/drawing/2014/main" id="{813B6909-69F6-4C0B-9F01-A349F94DF04A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C2948079-F87A-4EE1-A35B-E6AFB9F92B3F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Flussdiagramm: Verbinder 17">
            <a:extLst>
              <a:ext uri="{FF2B5EF4-FFF2-40B4-BE49-F238E27FC236}">
                <a16:creationId xmlns:a16="http://schemas.microsoft.com/office/drawing/2014/main" id="{E14DB10A-0454-48B4-8768-7395DA65A592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2756CCD9-32DA-4965-8072-157764F9B8AF}"/>
              </a:ext>
            </a:extLst>
          </p:cNvPr>
          <p:cNvSpPr txBox="1"/>
          <p:nvPr/>
        </p:nvSpPr>
        <p:spPr>
          <a:xfrm>
            <a:off x="672640" y="2289857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Cutting 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216977FF-EFF0-4E45-8749-0F0690D1088F}"/>
              </a:ext>
            </a:extLst>
          </p:cNvPr>
          <p:cNvSpPr txBox="1"/>
          <p:nvPr/>
        </p:nvSpPr>
        <p:spPr>
          <a:xfrm>
            <a:off x="684214" y="4336387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78F47FAC-3AAD-4DD8-8F90-15C5F865BE12}"/>
              </a:ext>
            </a:extLst>
          </p:cNvPr>
          <p:cNvSpPr txBox="1"/>
          <p:nvPr/>
        </p:nvSpPr>
        <p:spPr>
          <a:xfrm>
            <a:off x="658814" y="4946029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36F62BDB-10B4-47BA-85A3-52B9CC1C7164}"/>
              </a:ext>
            </a:extLst>
          </p:cNvPr>
          <p:cNvSpPr txBox="1"/>
          <p:nvPr/>
        </p:nvSpPr>
        <p:spPr>
          <a:xfrm>
            <a:off x="658814" y="2989344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Insert</a:t>
            </a:r>
            <a:b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CCM</a:t>
            </a:r>
            <a:r>
              <a: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</a:p>
        </p:txBody>
      </p:sp>
      <p:sp>
        <p:nvSpPr>
          <p:cNvPr id="26" name="Flussdiagramm: Verbinder 25">
            <a:extLst>
              <a:ext uri="{FF2B5EF4-FFF2-40B4-BE49-F238E27FC236}">
                <a16:creationId xmlns:a16="http://schemas.microsoft.com/office/drawing/2014/main" id="{5E5633EB-806B-4247-8831-4B29BAD1C4B5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94623532-8AB5-4805-93C3-8D77EB86550D}"/>
              </a:ext>
            </a:extLst>
          </p:cNvPr>
          <p:cNvSpPr txBox="1"/>
          <p:nvPr/>
        </p:nvSpPr>
        <p:spPr>
          <a:xfrm>
            <a:off x="684214" y="3707163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Lamination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270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feil: gebogen 44">
            <a:extLst>
              <a:ext uri="{FF2B5EF4-FFF2-40B4-BE49-F238E27FC236}">
                <a16:creationId xmlns:a16="http://schemas.microsoft.com/office/drawing/2014/main" id="{5356AE00-AE13-43FA-946A-0435430426DC}"/>
              </a:ext>
            </a:extLst>
          </p:cNvPr>
          <p:cNvSpPr/>
          <p:nvPr/>
        </p:nvSpPr>
        <p:spPr>
          <a:xfrm rot="16200000" flipV="1">
            <a:off x="4916465" y="3264345"/>
            <a:ext cx="1020318" cy="4490546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Overview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34" name="Flussdiagramm: Verbinder 33">
            <a:extLst>
              <a:ext uri="{FF2B5EF4-FFF2-40B4-BE49-F238E27FC236}">
                <a16:creationId xmlns:a16="http://schemas.microsoft.com/office/drawing/2014/main" id="{A3FD8116-5A90-4482-86EC-2164745E05DF}"/>
              </a:ext>
            </a:extLst>
          </p:cNvPr>
          <p:cNvSpPr/>
          <p:nvPr/>
        </p:nvSpPr>
        <p:spPr>
          <a:xfrm>
            <a:off x="329826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Flussdiagramm: Verbinder 34">
            <a:extLst>
              <a:ext uri="{FF2B5EF4-FFF2-40B4-BE49-F238E27FC236}">
                <a16:creationId xmlns:a16="http://schemas.microsoft.com/office/drawing/2014/main" id="{CB6A8AB5-CF45-41B3-A06C-CC402446AB08}"/>
              </a:ext>
            </a:extLst>
          </p:cNvPr>
          <p:cNvSpPr/>
          <p:nvPr/>
        </p:nvSpPr>
        <p:spPr>
          <a:xfrm>
            <a:off x="3922951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88E69CBE-7B2C-4FA4-B37A-471B27C6C6C2}"/>
              </a:ext>
            </a:extLst>
          </p:cNvPr>
          <p:cNvSpPr/>
          <p:nvPr/>
        </p:nvSpPr>
        <p:spPr>
          <a:xfrm>
            <a:off x="4547633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Flussdiagramm: Verbinder 36">
            <a:extLst>
              <a:ext uri="{FF2B5EF4-FFF2-40B4-BE49-F238E27FC236}">
                <a16:creationId xmlns:a16="http://schemas.microsoft.com/office/drawing/2014/main" id="{65336505-1BA4-4EAD-B746-BA6CF704C4F4}"/>
              </a:ext>
            </a:extLst>
          </p:cNvPr>
          <p:cNvSpPr/>
          <p:nvPr/>
        </p:nvSpPr>
        <p:spPr>
          <a:xfrm>
            <a:off x="5174696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Flussdiagramm: Verbinder 37">
            <a:extLst>
              <a:ext uri="{FF2B5EF4-FFF2-40B4-BE49-F238E27FC236}">
                <a16:creationId xmlns:a16="http://schemas.microsoft.com/office/drawing/2014/main" id="{0D2306D5-23FC-4614-9454-FB32BD7034EA}"/>
              </a:ext>
            </a:extLst>
          </p:cNvPr>
          <p:cNvSpPr/>
          <p:nvPr/>
        </p:nvSpPr>
        <p:spPr>
          <a:xfrm>
            <a:off x="580175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28DCED16-B7B7-47BE-B7A1-7EF21565976D}"/>
              </a:ext>
            </a:extLst>
          </p:cNvPr>
          <p:cNvSpPr/>
          <p:nvPr/>
        </p:nvSpPr>
        <p:spPr>
          <a:xfrm rot="-2700000">
            <a:off x="3444957" y="5409598"/>
            <a:ext cx="786423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098D1459-BA61-498E-AE51-60B55EA669C6}"/>
              </a:ext>
            </a:extLst>
          </p:cNvPr>
          <p:cNvSpPr txBox="1"/>
          <p:nvPr/>
        </p:nvSpPr>
        <p:spPr>
          <a:xfrm rot="-2700000">
            <a:off x="359546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Cutting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0" name="Textfeld 39">
            <a:extLst>
              <a:ext uri="{FF2B5EF4-FFF2-40B4-BE49-F238E27FC236}">
                <a16:creationId xmlns:a16="http://schemas.microsoft.com/office/drawing/2014/main" id="{83DDF62B-1C65-4FF2-8F37-DCEF08E53104}"/>
              </a:ext>
            </a:extLst>
          </p:cNvPr>
          <p:cNvSpPr txBox="1"/>
          <p:nvPr/>
        </p:nvSpPr>
        <p:spPr>
          <a:xfrm rot="-2700000">
            <a:off x="425273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CCM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1" name="Textfeld 40">
            <a:extLst>
              <a:ext uri="{FF2B5EF4-FFF2-40B4-BE49-F238E27FC236}">
                <a16:creationId xmlns:a16="http://schemas.microsoft.com/office/drawing/2014/main" id="{FD1E600B-C63B-4183-987F-6BF07857973C}"/>
              </a:ext>
            </a:extLst>
          </p:cNvPr>
          <p:cNvSpPr txBox="1"/>
          <p:nvPr/>
        </p:nvSpPr>
        <p:spPr>
          <a:xfrm rot="-2700000">
            <a:off x="4917904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Laminating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2" name="Textfeld 41">
            <a:extLst>
              <a:ext uri="{FF2B5EF4-FFF2-40B4-BE49-F238E27FC236}">
                <a16:creationId xmlns:a16="http://schemas.microsoft.com/office/drawing/2014/main" id="{B0F0EBD0-2045-4F99-ABE4-B0C2E38868F1}"/>
              </a:ext>
            </a:extLst>
          </p:cNvPr>
          <p:cNvSpPr txBox="1"/>
          <p:nvPr/>
        </p:nvSpPr>
        <p:spPr>
          <a:xfrm rot="-2700000">
            <a:off x="550448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3F528185-7D6A-4ACA-8F24-C1769134D99A}"/>
              </a:ext>
            </a:extLst>
          </p:cNvPr>
          <p:cNvSpPr txBox="1"/>
          <p:nvPr/>
        </p:nvSpPr>
        <p:spPr>
          <a:xfrm rot="-2700000">
            <a:off x="611418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4" name="Rechteck 43">
            <a:extLst>
              <a:ext uri="{FF2B5EF4-FFF2-40B4-BE49-F238E27FC236}">
                <a16:creationId xmlns:a16="http://schemas.microsoft.com/office/drawing/2014/main" id="{73F3BC46-185B-43F6-9D41-AD795C7475C9}"/>
              </a:ext>
            </a:extLst>
          </p:cNvPr>
          <p:cNvSpPr/>
          <p:nvPr/>
        </p:nvSpPr>
        <p:spPr>
          <a:xfrm>
            <a:off x="3298269" y="6241478"/>
            <a:ext cx="2933491" cy="342900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MEA </a:t>
            </a:r>
            <a:r>
              <a:rPr lang="de-DE" dirty="0" err="1">
                <a:solidFill>
                  <a:schemeClr val="tx2"/>
                </a:solidFill>
              </a:rPr>
              <a:t>production</a:t>
            </a:r>
            <a:endParaRPr lang="de-DE" dirty="0">
              <a:solidFill>
                <a:schemeClr val="tx2"/>
              </a:solidFill>
            </a:endParaRPr>
          </a:p>
        </p:txBody>
      </p: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Stacking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Pressing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Leakage</a:t>
              </a:r>
              <a:r>
                <a:rPr lang="de-DE" sz="1400" dirty="0">
                  <a:solidFill>
                    <a:srgbClr val="003D6A"/>
                  </a:solidFill>
                </a:rPr>
                <a:t> </a:t>
              </a:r>
              <a:r>
                <a:rPr lang="de-DE" sz="1400" dirty="0" err="1">
                  <a:solidFill>
                    <a:srgbClr val="003D6A"/>
                  </a:solidFill>
                </a:rPr>
                <a:t>test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Conditioning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61" name="Pfeil: gebogen 60">
            <a:extLst>
              <a:ext uri="{FF2B5EF4-FFF2-40B4-BE49-F238E27FC236}">
                <a16:creationId xmlns:a16="http://schemas.microsoft.com/office/drawing/2014/main" id="{03811B99-435D-4ED6-AC07-FB9DC6E5276B}"/>
              </a:ext>
            </a:extLst>
          </p:cNvPr>
          <p:cNvSpPr/>
          <p:nvPr/>
        </p:nvSpPr>
        <p:spPr>
          <a:xfrm rot="5400000">
            <a:off x="2971304" y="452325"/>
            <a:ext cx="1020318" cy="5267173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62" name="Rechteck 61">
            <a:extLst>
              <a:ext uri="{FF2B5EF4-FFF2-40B4-BE49-F238E27FC236}">
                <a16:creationId xmlns:a16="http://schemas.microsoft.com/office/drawing/2014/main" id="{EAF775E4-682B-4A35-9B7E-2EFC562E96B8}"/>
              </a:ext>
            </a:extLst>
          </p:cNvPr>
          <p:cNvSpPr/>
          <p:nvPr/>
        </p:nvSpPr>
        <p:spPr>
          <a:xfrm>
            <a:off x="1076325" y="2847975"/>
            <a:ext cx="3971925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Bipolar </a:t>
            </a:r>
            <a:r>
              <a:rPr lang="de-DE" dirty="0" err="1">
                <a:solidFill>
                  <a:schemeClr val="tx2"/>
                </a:solidFill>
              </a:rPr>
              <a:t>plate</a:t>
            </a:r>
            <a:r>
              <a:rPr lang="de-DE" dirty="0">
                <a:solidFill>
                  <a:schemeClr val="tx2"/>
                </a:solidFill>
              </a:rPr>
              <a:t> </a:t>
            </a:r>
            <a:r>
              <a:rPr lang="de-DE" dirty="0" err="1">
                <a:solidFill>
                  <a:schemeClr val="tx2"/>
                </a:solidFill>
              </a:rPr>
              <a:t>production</a:t>
            </a:r>
            <a:endParaRPr lang="de-DE" dirty="0">
              <a:solidFill>
                <a:schemeClr val="tx2"/>
              </a:solidFill>
            </a:endParaRPr>
          </a:p>
        </p:txBody>
      </p: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Forming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welding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Sealant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application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 </a:t>
              </a:r>
              <a:r>
                <a:rPr lang="de-DE" dirty="0" err="1">
                  <a:solidFill>
                    <a:schemeClr val="tx2"/>
                  </a:solidFill>
                </a:rPr>
                <a:t>plate</a:t>
              </a:r>
              <a:r>
                <a:rPr lang="de-DE" dirty="0">
                  <a:solidFill>
                    <a:schemeClr val="tx2"/>
                  </a:solidFill>
                </a:rPr>
                <a:t>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3" name="Gruppieren 62">
            <a:extLst>
              <a:ext uri="{FF2B5EF4-FFF2-40B4-BE49-F238E27FC236}">
                <a16:creationId xmlns:a16="http://schemas.microsoft.com/office/drawing/2014/main" id="{EF3DEFF8-4C3C-4AA6-98CB-3CAAC8C2CAD5}"/>
              </a:ext>
            </a:extLst>
          </p:cNvPr>
          <p:cNvGrpSpPr/>
          <p:nvPr/>
        </p:nvGrpSpPr>
        <p:grpSpPr>
          <a:xfrm>
            <a:off x="5596313" y="2994510"/>
            <a:ext cx="5928302" cy="1804471"/>
            <a:chOff x="186748" y="1944000"/>
            <a:chExt cx="5928302" cy="1804471"/>
          </a:xfrm>
        </p:grpSpPr>
        <p:sp>
          <p:nvSpPr>
            <p:cNvPr id="64" name="Pfeil: gebogen 63">
              <a:extLst>
                <a:ext uri="{FF2B5EF4-FFF2-40B4-BE49-F238E27FC236}">
                  <a16:creationId xmlns:a16="http://schemas.microsoft.com/office/drawing/2014/main" id="{B65345DA-94AC-4207-9FB2-B731E4545DF6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65" name="Flussdiagramm: Verbinder 64">
              <a:extLst>
                <a:ext uri="{FF2B5EF4-FFF2-40B4-BE49-F238E27FC236}">
                  <a16:creationId xmlns:a16="http://schemas.microsoft.com/office/drawing/2014/main" id="{69044C12-1372-4B1B-925F-1BA72772FC69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Flussdiagramm: Verbinder 65">
              <a:extLst>
                <a:ext uri="{FF2B5EF4-FFF2-40B4-BE49-F238E27FC236}">
                  <a16:creationId xmlns:a16="http://schemas.microsoft.com/office/drawing/2014/main" id="{489E06B8-050B-4778-96BC-6E4E83D2A1D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7" name="Flussdiagramm: Verbinder 66">
              <a:extLst>
                <a:ext uri="{FF2B5EF4-FFF2-40B4-BE49-F238E27FC236}">
                  <a16:creationId xmlns:a16="http://schemas.microsoft.com/office/drawing/2014/main" id="{44028164-3E6A-4569-A51E-4E1E74567890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8" name="Flussdiagramm: Verbinder 67">
              <a:extLst>
                <a:ext uri="{FF2B5EF4-FFF2-40B4-BE49-F238E27FC236}">
                  <a16:creationId xmlns:a16="http://schemas.microsoft.com/office/drawing/2014/main" id="{1266D6DB-F270-408B-A710-5EC4AD9264B6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Flussdiagramm: Verbinder 68">
              <a:extLst>
                <a:ext uri="{FF2B5EF4-FFF2-40B4-BE49-F238E27FC236}">
                  <a16:creationId xmlns:a16="http://schemas.microsoft.com/office/drawing/2014/main" id="{DAB053CD-E320-4040-B4EA-8CA3ADB8F14E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8F916B06-B7D5-4856-B82D-9C338B203BD2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Stacking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1" name="Textfeld 70">
              <a:extLst>
                <a:ext uri="{FF2B5EF4-FFF2-40B4-BE49-F238E27FC236}">
                  <a16:creationId xmlns:a16="http://schemas.microsoft.com/office/drawing/2014/main" id="{F811BE43-40DD-4850-92D5-D176912FBF9C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Pressing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2" name="Textfeld 71">
              <a:extLst>
                <a:ext uri="{FF2B5EF4-FFF2-40B4-BE49-F238E27FC236}">
                  <a16:creationId xmlns:a16="http://schemas.microsoft.com/office/drawing/2014/main" id="{C7F10F46-59C4-45CB-B02A-F9B17093D9CE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3" name="Textfeld 72">
              <a:extLst>
                <a:ext uri="{FF2B5EF4-FFF2-40B4-BE49-F238E27FC236}">
                  <a16:creationId xmlns:a16="http://schemas.microsoft.com/office/drawing/2014/main" id="{D886A88A-8E7C-47BC-B966-4D4C3B632D29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Leakage</a:t>
              </a:r>
              <a:r>
                <a:rPr lang="de-DE" sz="1400" dirty="0">
                  <a:solidFill>
                    <a:srgbClr val="003D6A"/>
                  </a:solidFill>
                </a:rPr>
                <a:t> </a:t>
              </a:r>
              <a:r>
                <a:rPr lang="de-DE" sz="1400" dirty="0" err="1">
                  <a:solidFill>
                    <a:srgbClr val="003D6A"/>
                  </a:solidFill>
                </a:rPr>
                <a:t>test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4" name="Textfeld 73">
              <a:extLst>
                <a:ext uri="{FF2B5EF4-FFF2-40B4-BE49-F238E27FC236}">
                  <a16:creationId xmlns:a16="http://schemas.microsoft.com/office/drawing/2014/main" id="{2F920854-CCF8-48AE-A82B-4E92C6065473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Conditioning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75" name="Rechteck 74">
              <a:extLst>
                <a:ext uri="{FF2B5EF4-FFF2-40B4-BE49-F238E27FC236}">
                  <a16:creationId xmlns:a16="http://schemas.microsoft.com/office/drawing/2014/main" id="{ED2CBD10-5591-4123-8C66-9DC37D9D4307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737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:</a:t>
            </a:r>
          </a:p>
          <a:p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stack</a:t>
            </a:r>
            <a:r>
              <a:rPr lang="de-DE" dirty="0"/>
              <a:t> </a:t>
            </a:r>
            <a:r>
              <a:rPr lang="de-DE" dirty="0" err="1"/>
              <a:t>consisting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a large </a:t>
            </a:r>
            <a:r>
              <a:rPr lang="de-DE" dirty="0" err="1"/>
              <a:t>number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BPPs, MEAs and </a:t>
            </a:r>
            <a:r>
              <a:rPr lang="de-DE" dirty="0" err="1"/>
              <a:t>sealings</a:t>
            </a:r>
            <a:r>
              <a:rPr lang="de-DE" dirty="0"/>
              <a:t> + End </a:t>
            </a:r>
            <a:r>
              <a:rPr lang="de-DE" dirty="0" err="1"/>
              <a:t>plates</a:t>
            </a:r>
            <a:r>
              <a:rPr lang="de-DE" dirty="0"/>
              <a:t> and </a:t>
            </a:r>
            <a:r>
              <a:rPr lang="de-DE" dirty="0" err="1"/>
              <a:t>tensioning</a:t>
            </a:r>
            <a:r>
              <a:rPr lang="de-DE" dirty="0"/>
              <a:t> </a:t>
            </a:r>
            <a:r>
              <a:rPr lang="de-DE" dirty="0" err="1"/>
              <a:t>system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r>
              <a:rPr lang="de-DE" dirty="0" err="1"/>
              <a:t>Number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layers</a:t>
            </a:r>
            <a:r>
              <a:rPr lang="de-DE" dirty="0"/>
              <a:t> (</a:t>
            </a:r>
            <a:r>
              <a:rPr lang="de-DE" dirty="0" err="1"/>
              <a:t>height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stack</a:t>
            </a:r>
            <a:r>
              <a:rPr lang="de-DE" dirty="0"/>
              <a:t>) </a:t>
            </a:r>
            <a:r>
              <a:rPr lang="de-DE" dirty="0" err="1"/>
              <a:t>influences</a:t>
            </a:r>
            <a:br>
              <a:rPr lang="de-DE" dirty="0"/>
            </a:b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performance</a:t>
            </a:r>
            <a:endParaRPr lang="de-DE" dirty="0"/>
          </a:p>
          <a:p>
            <a:pPr lvl="1"/>
            <a:r>
              <a:rPr lang="de-DE" dirty="0"/>
              <a:t>Per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around</a:t>
            </a:r>
            <a:r>
              <a:rPr lang="de-DE" dirty="0"/>
              <a:t> 0,6 - 0,7 V </a:t>
            </a:r>
            <a:r>
              <a:rPr lang="de-DE" dirty="0" err="1"/>
              <a:t>voltage</a:t>
            </a:r>
            <a:endParaRPr lang="de-DE" dirty="0"/>
          </a:p>
          <a:p>
            <a:pPr lvl="1"/>
            <a:r>
              <a:rPr lang="de-DE" dirty="0" err="1"/>
              <a:t>usually</a:t>
            </a:r>
            <a:r>
              <a:rPr lang="de-DE" dirty="0"/>
              <a:t> 350 – 400 </a:t>
            </a:r>
            <a:r>
              <a:rPr lang="de-DE" dirty="0" err="1"/>
              <a:t>layers</a:t>
            </a:r>
            <a:r>
              <a:rPr lang="de-DE" dirty="0"/>
              <a:t>/</a:t>
            </a:r>
            <a:r>
              <a:rPr lang="de-DE" dirty="0" err="1"/>
              <a:t>stack</a:t>
            </a:r>
            <a:endParaRPr lang="de-DE" dirty="0"/>
          </a:p>
          <a:p>
            <a:pPr lvl="1"/>
            <a:endParaRPr lang="de-DE" dirty="0"/>
          </a:p>
          <a:p>
            <a:r>
              <a:rPr lang="de-DE" dirty="0"/>
              <a:t>Stacking </a:t>
            </a:r>
            <a:r>
              <a:rPr lang="de-DE" dirty="0" err="1"/>
              <a:t>is</a:t>
            </a:r>
            <a:r>
              <a:rPr lang="de-DE" dirty="0"/>
              <a:t> </a:t>
            </a:r>
            <a:r>
              <a:rPr lang="de-DE" dirty="0" err="1"/>
              <a:t>often</a:t>
            </a:r>
            <a:r>
              <a:rPr lang="de-DE" dirty="0"/>
              <a:t> </a:t>
            </a:r>
            <a:r>
              <a:rPr lang="de-DE" dirty="0" err="1"/>
              <a:t>done</a:t>
            </a:r>
            <a:r>
              <a:rPr lang="de-DE" dirty="0"/>
              <a:t> </a:t>
            </a:r>
            <a:r>
              <a:rPr lang="de-DE" dirty="0" err="1"/>
              <a:t>directly</a:t>
            </a:r>
            <a:r>
              <a:rPr lang="de-DE" dirty="0"/>
              <a:t> on </a:t>
            </a:r>
            <a:r>
              <a:rPr lang="de-DE" dirty="0" err="1"/>
              <a:t>the</a:t>
            </a:r>
            <a:r>
              <a:rPr lang="de-DE" dirty="0"/>
              <a:t> end </a:t>
            </a:r>
            <a:r>
              <a:rPr lang="de-DE" dirty="0" err="1"/>
              <a:t>plates</a:t>
            </a:r>
            <a:br>
              <a:rPr lang="de-DE" dirty="0"/>
            </a:br>
            <a:r>
              <a:rPr lang="de-DE" dirty="0" err="1"/>
              <a:t>or</a:t>
            </a:r>
            <a:r>
              <a:rPr lang="de-DE" dirty="0"/>
              <a:t> so-</a:t>
            </a:r>
            <a:r>
              <a:rPr lang="de-DE" dirty="0" err="1"/>
              <a:t>called</a:t>
            </a:r>
            <a:r>
              <a:rPr lang="de-DE" dirty="0"/>
              <a:t> </a:t>
            </a:r>
            <a:r>
              <a:rPr lang="de-DE" dirty="0" err="1"/>
              <a:t>media</a:t>
            </a:r>
            <a:r>
              <a:rPr lang="de-DE" dirty="0"/>
              <a:t> </a:t>
            </a:r>
            <a:r>
              <a:rPr lang="de-DE" dirty="0" err="1"/>
              <a:t>modules</a:t>
            </a:r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Picture 4" descr="Brennstoffzellen | Brennstoffzellenstacks | ElringKlinger AG">
            <a:extLst>
              <a:ext uri="{FF2B5EF4-FFF2-40B4-BE49-F238E27FC236}">
                <a16:creationId xmlns:a16="http://schemas.microsoft.com/office/drawing/2014/main" id="{7616041A-D457-496D-A976-24AE674275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37" r="10154"/>
          <a:stretch/>
        </p:blipFill>
        <p:spPr bwMode="auto">
          <a:xfrm rot="5400000" flipH="1">
            <a:off x="9512222" y="3907100"/>
            <a:ext cx="2729944" cy="2003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1101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Stacking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b="1" dirty="0" err="1"/>
              <a:t>Requirements</a:t>
            </a:r>
            <a:r>
              <a:rPr lang="de-DE" dirty="0"/>
              <a:t>:</a:t>
            </a:r>
          </a:p>
          <a:p>
            <a:pPr lvl="1"/>
            <a:r>
              <a:rPr lang="de-DE" dirty="0"/>
              <a:t>Stacking-Speed: 0,5s </a:t>
            </a:r>
          </a:p>
          <a:p>
            <a:pPr lvl="1"/>
            <a:r>
              <a:rPr lang="de-DE" dirty="0" err="1"/>
              <a:t>Accurancy</a:t>
            </a:r>
            <a:r>
              <a:rPr lang="de-DE" dirty="0"/>
              <a:t> &lt;0,1mm</a:t>
            </a:r>
          </a:p>
          <a:p>
            <a:pPr lvl="1"/>
            <a:endParaRPr lang="de-DE" dirty="0"/>
          </a:p>
          <a:p>
            <a:r>
              <a:rPr lang="de-DE" b="1" dirty="0" err="1"/>
              <a:t>Gripping</a:t>
            </a:r>
            <a:r>
              <a:rPr lang="de-DE" dirty="0"/>
              <a:t>:</a:t>
            </a:r>
          </a:p>
          <a:p>
            <a:pPr lvl="1"/>
            <a:r>
              <a:rPr lang="de-DE" dirty="0"/>
              <a:t>Vacuum </a:t>
            </a:r>
            <a:r>
              <a:rPr lang="de-DE" dirty="0" err="1"/>
              <a:t>gripper</a:t>
            </a:r>
            <a:r>
              <a:rPr lang="de-DE" dirty="0"/>
              <a:t>, Low-</a:t>
            </a:r>
            <a:r>
              <a:rPr lang="de-DE" dirty="0" err="1"/>
              <a:t>pressure</a:t>
            </a:r>
            <a:r>
              <a:rPr lang="de-DE" dirty="0"/>
              <a:t> </a:t>
            </a:r>
            <a:r>
              <a:rPr lang="de-DE" dirty="0" err="1"/>
              <a:t>surface</a:t>
            </a:r>
            <a:r>
              <a:rPr lang="de-DE" dirty="0"/>
              <a:t> </a:t>
            </a:r>
            <a:r>
              <a:rPr lang="de-DE" dirty="0" err="1"/>
              <a:t>gripper</a:t>
            </a:r>
            <a:endParaRPr lang="de-DE" dirty="0"/>
          </a:p>
          <a:p>
            <a:pPr lvl="1"/>
            <a:r>
              <a:rPr lang="de-DE" b="1" dirty="0">
                <a:solidFill>
                  <a:schemeClr val="bg2"/>
                </a:solidFill>
              </a:rPr>
              <a:t>ADHESO</a:t>
            </a:r>
            <a:r>
              <a:rPr lang="de-DE" dirty="0"/>
              <a:t> </a:t>
            </a:r>
            <a:r>
              <a:rPr lang="de-DE" dirty="0">
                <a:sym typeface="Wingdings" panose="05000000000000000000" pitchFamily="2" charset="2"/>
              </a:rPr>
              <a:t> </a:t>
            </a:r>
            <a:r>
              <a:rPr lang="de-DE" dirty="0" err="1">
                <a:sym typeface="Wingdings" panose="05000000000000000000" pitchFamily="2" charset="2"/>
              </a:rPr>
              <a:t>testing</a:t>
            </a:r>
            <a:r>
              <a:rPr lang="de-DE" dirty="0">
                <a:sym typeface="Wingdings" panose="05000000000000000000" pitchFamily="2" charset="2"/>
              </a:rPr>
              <a:t> in </a:t>
            </a:r>
            <a:r>
              <a:rPr lang="de-DE" dirty="0" err="1">
                <a:sym typeface="Wingdings" panose="05000000000000000000" pitchFamily="2" charset="2"/>
              </a:rPr>
              <a:t>progress</a:t>
            </a:r>
            <a:endParaRPr lang="de-DE" dirty="0"/>
          </a:p>
          <a:p>
            <a:pPr marL="457200" lvl="1" indent="0">
              <a:buNone/>
            </a:pPr>
            <a:endParaRPr lang="de-DE" dirty="0"/>
          </a:p>
          <a:p>
            <a:r>
              <a:rPr lang="de-DE" b="1" dirty="0"/>
              <a:t>Manipulator</a:t>
            </a:r>
            <a:r>
              <a:rPr lang="de-DE" dirty="0"/>
              <a:t>:</a:t>
            </a:r>
          </a:p>
          <a:p>
            <a:pPr lvl="1"/>
            <a:r>
              <a:rPr lang="de-DE" b="1" dirty="0" err="1">
                <a:solidFill>
                  <a:schemeClr val="bg2"/>
                </a:solidFill>
              </a:rPr>
              <a:t>gantry</a:t>
            </a:r>
            <a:r>
              <a:rPr lang="de-DE" b="1" dirty="0">
                <a:solidFill>
                  <a:schemeClr val="bg2"/>
                </a:solidFill>
              </a:rPr>
              <a:t> </a:t>
            </a:r>
            <a:r>
              <a:rPr lang="de-DE" b="1" dirty="0" err="1">
                <a:solidFill>
                  <a:schemeClr val="bg2"/>
                </a:solidFill>
              </a:rPr>
              <a:t>systems</a:t>
            </a:r>
            <a:r>
              <a:rPr lang="de-DE" b="1" dirty="0">
                <a:solidFill>
                  <a:schemeClr val="bg2"/>
                </a:solidFill>
              </a:rPr>
              <a:t> / linear </a:t>
            </a:r>
            <a:r>
              <a:rPr lang="de-DE" b="1" dirty="0" err="1">
                <a:solidFill>
                  <a:schemeClr val="bg2"/>
                </a:solidFill>
              </a:rPr>
              <a:t>axes</a:t>
            </a:r>
            <a:endParaRPr lang="de-DE" b="1" dirty="0">
              <a:solidFill>
                <a:schemeClr val="bg2"/>
              </a:solidFill>
            </a:endParaRPr>
          </a:p>
          <a:p>
            <a:pPr lvl="1"/>
            <a:r>
              <a:rPr lang="de-DE" dirty="0" err="1"/>
              <a:t>Scara</a:t>
            </a:r>
            <a:r>
              <a:rPr lang="de-DE" dirty="0"/>
              <a:t> </a:t>
            </a:r>
            <a:r>
              <a:rPr lang="de-DE" dirty="0" err="1"/>
              <a:t>robots</a:t>
            </a:r>
            <a:endParaRPr lang="de-DE" dirty="0"/>
          </a:p>
          <a:p>
            <a:pPr lvl="1"/>
            <a:r>
              <a:rPr lang="de-DE" dirty="0" err="1"/>
              <a:t>Articulated</a:t>
            </a:r>
            <a:r>
              <a:rPr lang="de-DE" dirty="0"/>
              <a:t> </a:t>
            </a:r>
            <a:r>
              <a:rPr lang="de-DE" dirty="0" err="1"/>
              <a:t>robots</a:t>
            </a:r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tx2"/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03595DAD-7256-4BAF-9E99-D940C397A2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7916" y="3139093"/>
            <a:ext cx="3919870" cy="3134707"/>
          </a:xfrm>
          <a:prstGeom prst="rect">
            <a:avLst/>
          </a:prstGeom>
        </p:spPr>
      </p:pic>
      <p:pic>
        <p:nvPicPr>
          <p:cNvPr id="21" name="Grafik 20" descr="Daumen hoch-Zeichen mit einfarbiger Füllung">
            <a:extLst>
              <a:ext uri="{FF2B5EF4-FFF2-40B4-BE49-F238E27FC236}">
                <a16:creationId xmlns:a16="http://schemas.microsoft.com/office/drawing/2014/main" id="{4BE5D0E6-5F71-4A02-903C-30C25E78AD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921632" y="917224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72567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Stacking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b="1" dirty="0"/>
              <a:t>Challenges</a:t>
            </a:r>
            <a:r>
              <a:rPr lang="de-DE" dirty="0"/>
              <a:t>: </a:t>
            </a:r>
          </a:p>
          <a:p>
            <a:pPr lvl="1"/>
            <a:r>
              <a:rPr lang="de-DE" dirty="0" err="1"/>
              <a:t>Deposit</a:t>
            </a:r>
            <a:r>
              <a:rPr lang="de-DE" dirty="0"/>
              <a:t> </a:t>
            </a:r>
            <a:r>
              <a:rPr lang="de-DE" dirty="0" err="1"/>
              <a:t>accuracy</a:t>
            </a:r>
            <a:endParaRPr lang="de-DE" dirty="0"/>
          </a:p>
          <a:p>
            <a:pPr marL="457200" lvl="1" indent="0">
              <a:buNone/>
            </a:pPr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tx2"/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2DD91E06-0801-4238-B1C5-5BBF47DE53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8527" y="2205712"/>
            <a:ext cx="4759568" cy="3647237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B5951DA2-2784-44F3-9F06-5B39FAE8B5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3112" y="3397025"/>
            <a:ext cx="3112132" cy="2152765"/>
          </a:xfrm>
          <a:prstGeom prst="rect">
            <a:avLst/>
          </a:prstGeom>
        </p:spPr>
      </p:pic>
      <p:pic>
        <p:nvPicPr>
          <p:cNvPr id="24" name="Grafik 23" descr="Daumen hoch-Zeichen mit einfarbiger Füllung">
            <a:extLst>
              <a:ext uri="{FF2B5EF4-FFF2-40B4-BE49-F238E27FC236}">
                <a16:creationId xmlns:a16="http://schemas.microsoft.com/office/drawing/2014/main" id="{1C4437AB-C4F2-4B79-B5CB-B97C395AC6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21632" y="917224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06760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Stacking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tx2"/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0437B0D8-52CE-40C3-97AC-2588E0183D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356"/>
          <a:stretch/>
        </p:blipFill>
        <p:spPr>
          <a:xfrm>
            <a:off x="2555086" y="2030928"/>
            <a:ext cx="9077824" cy="2014036"/>
          </a:xfrm>
          <a:prstGeom prst="rect">
            <a:avLst/>
          </a:prstGeom>
        </p:spPr>
      </p:pic>
      <p:sp>
        <p:nvSpPr>
          <p:cNvPr id="21" name="Textplatzhalter 20">
            <a:extLst>
              <a:ext uri="{FF2B5EF4-FFF2-40B4-BE49-F238E27FC236}">
                <a16:creationId xmlns:a16="http://schemas.microsoft.com/office/drawing/2014/main" id="{5478872D-D46D-464D-9EFE-EB207D2D0AE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73201" y="1621459"/>
            <a:ext cx="1624784" cy="56564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de-DE" sz="1200" dirty="0">
                <a:solidFill>
                  <a:schemeClr val="bg1"/>
                </a:solidFill>
              </a:rPr>
              <a:t>Pick &amp; Place</a:t>
            </a:r>
          </a:p>
        </p:txBody>
      </p:sp>
      <p:sp>
        <p:nvSpPr>
          <p:cNvPr id="24" name="Textplatzhalter 20">
            <a:extLst>
              <a:ext uri="{FF2B5EF4-FFF2-40B4-BE49-F238E27FC236}">
                <a16:creationId xmlns:a16="http://schemas.microsoft.com/office/drawing/2014/main" id="{614B4130-9986-4E7C-ADAC-3C65C905F009}"/>
              </a:ext>
            </a:extLst>
          </p:cNvPr>
          <p:cNvSpPr txBox="1">
            <a:spLocks/>
          </p:cNvSpPr>
          <p:nvPr/>
        </p:nvSpPr>
        <p:spPr>
          <a:xfrm>
            <a:off x="4334940" y="1621368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 err="1">
                <a:solidFill>
                  <a:schemeClr val="bg1"/>
                </a:solidFill>
              </a:rPr>
              <a:t>Gantry</a:t>
            </a:r>
            <a:r>
              <a:rPr lang="de-DE" sz="1200" dirty="0">
                <a:solidFill>
                  <a:schemeClr val="bg1"/>
                </a:solidFill>
              </a:rPr>
              <a:t> </a:t>
            </a:r>
            <a:r>
              <a:rPr lang="de-DE" sz="1200" dirty="0" err="1">
                <a:solidFill>
                  <a:schemeClr val="bg1"/>
                </a:solidFill>
              </a:rPr>
              <a:t>system</a:t>
            </a:r>
            <a:endParaRPr lang="de-DE" sz="1200" dirty="0">
              <a:solidFill>
                <a:schemeClr val="bg1"/>
              </a:solidFill>
            </a:endParaRPr>
          </a:p>
        </p:txBody>
      </p:sp>
      <p:sp>
        <p:nvSpPr>
          <p:cNvPr id="25" name="Textplatzhalter 20">
            <a:extLst>
              <a:ext uri="{FF2B5EF4-FFF2-40B4-BE49-F238E27FC236}">
                <a16:creationId xmlns:a16="http://schemas.microsoft.com/office/drawing/2014/main" id="{F07A6E53-8CAB-428F-A1AC-01DB9B28C4F5}"/>
              </a:ext>
            </a:extLst>
          </p:cNvPr>
          <p:cNvSpPr txBox="1">
            <a:spLocks/>
          </p:cNvSpPr>
          <p:nvPr/>
        </p:nvSpPr>
        <p:spPr>
          <a:xfrm>
            <a:off x="6096679" y="1621367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>
                <a:solidFill>
                  <a:schemeClr val="bg1"/>
                </a:solidFill>
              </a:rPr>
              <a:t>Delta-Picker</a:t>
            </a:r>
          </a:p>
        </p:txBody>
      </p:sp>
      <p:sp>
        <p:nvSpPr>
          <p:cNvPr id="26" name="Textplatzhalter 20">
            <a:extLst>
              <a:ext uri="{FF2B5EF4-FFF2-40B4-BE49-F238E27FC236}">
                <a16:creationId xmlns:a16="http://schemas.microsoft.com/office/drawing/2014/main" id="{0670D395-E6EB-4608-A59E-43159B6B3ADC}"/>
              </a:ext>
            </a:extLst>
          </p:cNvPr>
          <p:cNvSpPr txBox="1">
            <a:spLocks/>
          </p:cNvSpPr>
          <p:nvPr/>
        </p:nvSpPr>
        <p:spPr>
          <a:xfrm>
            <a:off x="7858418" y="1621367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>
                <a:solidFill>
                  <a:schemeClr val="bg1"/>
                </a:solidFill>
              </a:rPr>
              <a:t>Conveyer </a:t>
            </a:r>
            <a:r>
              <a:rPr lang="de-DE" sz="1200" dirty="0" err="1">
                <a:solidFill>
                  <a:schemeClr val="bg1"/>
                </a:solidFill>
              </a:rPr>
              <a:t>belt</a:t>
            </a:r>
            <a:r>
              <a:rPr lang="de-DE" sz="1200" dirty="0">
                <a:solidFill>
                  <a:schemeClr val="bg1"/>
                </a:solidFill>
              </a:rPr>
              <a:t>/</a:t>
            </a:r>
            <a:br>
              <a:rPr lang="de-DE" sz="1200" dirty="0">
                <a:solidFill>
                  <a:schemeClr val="bg1"/>
                </a:solidFill>
              </a:rPr>
            </a:br>
            <a:r>
              <a:rPr lang="de-DE" sz="1200" dirty="0">
                <a:solidFill>
                  <a:schemeClr val="bg1"/>
                </a:solidFill>
              </a:rPr>
              <a:t>fall </a:t>
            </a:r>
            <a:r>
              <a:rPr lang="de-DE" sz="1200" dirty="0" err="1">
                <a:solidFill>
                  <a:schemeClr val="bg1"/>
                </a:solidFill>
              </a:rPr>
              <a:t>magazine</a:t>
            </a:r>
            <a:endParaRPr lang="de-DE" sz="1200" dirty="0">
              <a:solidFill>
                <a:schemeClr val="bg1"/>
              </a:solidFill>
            </a:endParaRPr>
          </a:p>
        </p:txBody>
      </p:sp>
      <p:sp>
        <p:nvSpPr>
          <p:cNvPr id="28" name="Textplatzhalter 20">
            <a:extLst>
              <a:ext uri="{FF2B5EF4-FFF2-40B4-BE49-F238E27FC236}">
                <a16:creationId xmlns:a16="http://schemas.microsoft.com/office/drawing/2014/main" id="{5F2A6B09-E268-4031-BBBE-6004BB0627CA}"/>
              </a:ext>
            </a:extLst>
          </p:cNvPr>
          <p:cNvSpPr txBox="1">
            <a:spLocks/>
          </p:cNvSpPr>
          <p:nvPr/>
        </p:nvSpPr>
        <p:spPr>
          <a:xfrm>
            <a:off x="9620158" y="1621366"/>
            <a:ext cx="1624784" cy="56564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200" dirty="0" err="1">
                <a:solidFill>
                  <a:schemeClr val="bg1"/>
                </a:solidFill>
              </a:rPr>
              <a:t>Almost</a:t>
            </a:r>
            <a:r>
              <a:rPr lang="de-DE" sz="1200" dirty="0">
                <a:solidFill>
                  <a:schemeClr val="bg1"/>
                </a:solidFill>
              </a:rPr>
              <a:t> web-</a:t>
            </a:r>
            <a:r>
              <a:rPr lang="de-DE" sz="1200" dirty="0" err="1">
                <a:solidFill>
                  <a:schemeClr val="bg1"/>
                </a:solidFill>
              </a:rPr>
              <a:t>shaped</a:t>
            </a:r>
            <a:endParaRPr lang="de-DE" sz="1200" dirty="0">
              <a:solidFill>
                <a:schemeClr val="bg1"/>
              </a:solidFill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A33FDB38-ADC4-496D-A1ED-A4C31E2D74BE}"/>
              </a:ext>
            </a:extLst>
          </p:cNvPr>
          <p:cNvSpPr txBox="1"/>
          <p:nvPr/>
        </p:nvSpPr>
        <p:spPr>
          <a:xfrm>
            <a:off x="2747687" y="3816549"/>
            <a:ext cx="1587253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ThyssenKrupp,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EKPO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2" name="Textfeld 31">
            <a:extLst>
              <a:ext uri="{FF2B5EF4-FFF2-40B4-BE49-F238E27FC236}">
                <a16:creationId xmlns:a16="http://schemas.microsoft.com/office/drawing/2014/main" id="{9D200C2F-DCD4-462A-A9CC-9718F3A1D543}"/>
              </a:ext>
            </a:extLst>
          </p:cNvPr>
          <p:cNvSpPr txBox="1"/>
          <p:nvPr/>
        </p:nvSpPr>
        <p:spPr>
          <a:xfrm>
            <a:off x="4400503" y="3798939"/>
            <a:ext cx="1408495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Hyundai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3" name="Textfeld 32">
            <a:extLst>
              <a:ext uri="{FF2B5EF4-FFF2-40B4-BE49-F238E27FC236}">
                <a16:creationId xmlns:a16="http://schemas.microsoft.com/office/drawing/2014/main" id="{B3FCA632-CACA-4245-BEFE-2B469F7E30BE}"/>
              </a:ext>
            </a:extLst>
          </p:cNvPr>
          <p:cNvSpPr txBox="1"/>
          <p:nvPr/>
        </p:nvSpPr>
        <p:spPr>
          <a:xfrm>
            <a:off x="6180357" y="3798938"/>
            <a:ext cx="1408495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VAF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8597A186-2D37-4CCD-8B9A-616E9E9D5A0E}"/>
              </a:ext>
            </a:extLst>
          </p:cNvPr>
          <p:cNvSpPr txBox="1"/>
          <p:nvPr/>
        </p:nvSpPr>
        <p:spPr>
          <a:xfrm>
            <a:off x="8035818" y="3816549"/>
            <a:ext cx="1408495" cy="26363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 dirty="0">
                <a:solidFill>
                  <a:srgbClr val="003D6A"/>
                </a:solidFill>
              </a:rPr>
              <a:t>GROB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42" name="Grafik 41" descr="Ein Bild, das drinnen, Projektor enthält.&#10;&#10;Automatisch generierte Beschreibung">
            <a:extLst>
              <a:ext uri="{FF2B5EF4-FFF2-40B4-BE49-F238E27FC236}">
                <a16:creationId xmlns:a16="http://schemas.microsoft.com/office/drawing/2014/main" id="{7EEA8D18-AEB1-4008-9365-49D70FE122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731" y="4656274"/>
            <a:ext cx="2882451" cy="1625382"/>
          </a:xfrm>
          <a:prstGeom prst="rect">
            <a:avLst/>
          </a:prstGeom>
        </p:spPr>
      </p:pic>
      <p:pic>
        <p:nvPicPr>
          <p:cNvPr id="43" name="Grafik 42">
            <a:extLst>
              <a:ext uri="{FF2B5EF4-FFF2-40B4-BE49-F238E27FC236}">
                <a16:creationId xmlns:a16="http://schemas.microsoft.com/office/drawing/2014/main" id="{2BC13844-0732-427C-8A01-DC1065AEB6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201" y="4656274"/>
            <a:ext cx="2882451" cy="1625382"/>
          </a:xfrm>
          <a:prstGeom prst="rect">
            <a:avLst/>
          </a:prstGeom>
        </p:spPr>
      </p:pic>
      <p:pic>
        <p:nvPicPr>
          <p:cNvPr id="45" name="Grafik 44" descr="Ein Bild, das Stuhl, blau, Einkaufswagen, Netz enthält.&#10;&#10;Automatisch generierte Beschreibung">
            <a:extLst>
              <a:ext uri="{FF2B5EF4-FFF2-40B4-BE49-F238E27FC236}">
                <a16:creationId xmlns:a16="http://schemas.microsoft.com/office/drawing/2014/main" id="{1099C34B-642A-40CE-8585-9A8793A4BB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7855" y="4662257"/>
            <a:ext cx="2871841" cy="1619399"/>
          </a:xfrm>
          <a:prstGeom prst="rect">
            <a:avLst/>
          </a:prstGeom>
        </p:spPr>
      </p:pic>
      <p:pic>
        <p:nvPicPr>
          <p:cNvPr id="30" name="Grafik 29" descr="Daumen hoch-Zeichen mit einfarbiger Füllung">
            <a:extLst>
              <a:ext uri="{FF2B5EF4-FFF2-40B4-BE49-F238E27FC236}">
                <a16:creationId xmlns:a16="http://schemas.microsoft.com/office/drawing/2014/main" id="{F2F2413E-3969-498C-8542-416A17820FD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921632" y="917224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9741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Pressing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dirty="0"/>
              <a:t>Pressing…</a:t>
            </a:r>
          </a:p>
          <a:p>
            <a:pPr lvl="1"/>
            <a:r>
              <a:rPr lang="de-DE" dirty="0"/>
              <a:t>…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reache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needed</a:t>
            </a:r>
            <a:r>
              <a:rPr lang="de-DE" dirty="0"/>
              <a:t> </a:t>
            </a:r>
            <a:r>
              <a:rPr lang="de-DE" dirty="0" err="1"/>
              <a:t>contact</a:t>
            </a:r>
            <a:r>
              <a:rPr lang="de-DE" dirty="0"/>
              <a:t> </a:t>
            </a:r>
            <a:r>
              <a:rPr lang="de-DE" dirty="0" err="1"/>
              <a:t>pressure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seals</a:t>
            </a:r>
            <a:br>
              <a:rPr lang="de-DE" dirty="0"/>
            </a:br>
            <a:r>
              <a:rPr lang="de-DE" dirty="0"/>
              <a:t>(</a:t>
            </a:r>
            <a:r>
              <a:rPr lang="de-DE" dirty="0" err="1"/>
              <a:t>up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10 - 160 kN </a:t>
            </a:r>
            <a:r>
              <a:rPr lang="de-DE" dirty="0" err="1"/>
              <a:t>over</a:t>
            </a:r>
            <a:r>
              <a:rPr lang="de-DE" dirty="0"/>
              <a:t> a </a:t>
            </a:r>
            <a:r>
              <a:rPr lang="de-DE" dirty="0" err="1"/>
              <a:t>defined</a:t>
            </a:r>
            <a:r>
              <a:rPr lang="de-DE" dirty="0"/>
              <a:t> </a:t>
            </a:r>
            <a:r>
              <a:rPr lang="de-DE" dirty="0" err="1"/>
              <a:t>period</a:t>
            </a:r>
            <a:r>
              <a:rPr lang="de-DE" dirty="0"/>
              <a:t>)</a:t>
            </a:r>
          </a:p>
          <a:p>
            <a:pPr lvl="1"/>
            <a:r>
              <a:rPr lang="de-DE" dirty="0"/>
              <a:t>Contact </a:t>
            </a:r>
            <a:r>
              <a:rPr lang="de-DE" dirty="0" err="1"/>
              <a:t>resistance</a:t>
            </a:r>
            <a:r>
              <a:rPr lang="de-DE" dirty="0"/>
              <a:t> </a:t>
            </a:r>
            <a:r>
              <a:rPr lang="de-DE" dirty="0" err="1"/>
              <a:t>decreases</a:t>
            </a:r>
            <a:br>
              <a:rPr lang="de-DE" dirty="0"/>
            </a:br>
            <a:r>
              <a:rPr lang="de-DE" dirty="0"/>
              <a:t>(</a:t>
            </a:r>
            <a:r>
              <a:rPr lang="de-DE" u="sng" dirty="0"/>
              <a:t>Attention</a:t>
            </a:r>
            <a:r>
              <a:rPr lang="de-DE" dirty="0"/>
              <a:t>: Transport </a:t>
            </a:r>
            <a:r>
              <a:rPr lang="de-DE" dirty="0" err="1"/>
              <a:t>losses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media</a:t>
            </a:r>
            <a:r>
              <a:rPr lang="de-DE" dirty="0"/>
              <a:t> </a:t>
            </a:r>
            <a:r>
              <a:rPr lang="de-DE" dirty="0" err="1"/>
              <a:t>when</a:t>
            </a:r>
            <a:r>
              <a:rPr lang="de-DE" dirty="0"/>
              <a:t> </a:t>
            </a:r>
            <a:r>
              <a:rPr lang="de-DE" dirty="0" err="1"/>
              <a:t>pressing</a:t>
            </a:r>
            <a:r>
              <a:rPr lang="de-DE" dirty="0"/>
              <a:t> </a:t>
            </a:r>
            <a:r>
              <a:rPr lang="de-DE" dirty="0" err="1"/>
              <a:t>too</a:t>
            </a:r>
            <a:r>
              <a:rPr lang="de-DE" dirty="0"/>
              <a:t> </a:t>
            </a:r>
            <a:r>
              <a:rPr lang="de-DE" dirty="0" err="1"/>
              <a:t>hard</a:t>
            </a:r>
            <a:r>
              <a:rPr lang="de-DE" dirty="0"/>
              <a:t>)</a:t>
            </a:r>
          </a:p>
          <a:p>
            <a:pPr lvl="1"/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8FB92B3C-0A1D-4C35-BD8A-514DF81AC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1880" y="3882840"/>
            <a:ext cx="2465386" cy="1069173"/>
          </a:xfrm>
          <a:prstGeom prst="rect">
            <a:avLst/>
          </a:prstGeom>
        </p:spPr>
      </p:pic>
      <p:pic>
        <p:nvPicPr>
          <p:cNvPr id="22" name="Grafik 21">
            <a:extLst>
              <a:ext uri="{FF2B5EF4-FFF2-40B4-BE49-F238E27FC236}">
                <a16:creationId xmlns:a16="http://schemas.microsoft.com/office/drawing/2014/main" id="{ABF795AA-BA73-4609-B94A-9FD80D3CC3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1880" y="5143196"/>
            <a:ext cx="2612095" cy="1108422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A4BDA231-D3B4-4795-BF0C-AD7BED11CE89}"/>
              </a:ext>
            </a:extLst>
          </p:cNvPr>
          <p:cNvSpPr txBox="1"/>
          <p:nvPr/>
        </p:nvSpPr>
        <p:spPr>
          <a:xfrm>
            <a:off x="2521880" y="5013237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Weak</a:t>
            </a: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compression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8BE90412-5D2F-4D5F-90D8-A2F704814389}"/>
              </a:ext>
            </a:extLst>
          </p:cNvPr>
          <p:cNvSpPr txBox="1"/>
          <p:nvPr/>
        </p:nvSpPr>
        <p:spPr>
          <a:xfrm>
            <a:off x="2521880" y="6210293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Strong </a:t>
            </a: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compression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ACD57087-A39F-4EBF-9121-FE0D65762C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2363F96A-C170-471C-954F-B10CEBE1CE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527" y="3898326"/>
            <a:ext cx="3933824" cy="2218239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4B9F7595-0AF6-4BD9-880B-408064840A3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86903" y="3982878"/>
            <a:ext cx="1352814" cy="2150550"/>
          </a:xfrm>
          <a:prstGeom prst="rect">
            <a:avLst/>
          </a:prstGeom>
        </p:spPr>
      </p:pic>
      <p:sp>
        <p:nvSpPr>
          <p:cNvPr id="28" name="Textfeld 27">
            <a:extLst>
              <a:ext uri="{FF2B5EF4-FFF2-40B4-BE49-F238E27FC236}">
                <a16:creationId xmlns:a16="http://schemas.microsoft.com/office/drawing/2014/main" id="{471E0477-46F8-49D1-8326-DC2C30137973}"/>
              </a:ext>
            </a:extLst>
          </p:cNvPr>
          <p:cNvSpPr txBox="1"/>
          <p:nvPr/>
        </p:nvSpPr>
        <p:spPr>
          <a:xfrm>
            <a:off x="7721072" y="6210293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Ruhlamat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fuel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cell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stack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machine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080954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Fixing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dirty="0"/>
              <a:t>End </a:t>
            </a:r>
            <a:r>
              <a:rPr lang="de-DE" dirty="0" err="1"/>
              <a:t>plates</a:t>
            </a:r>
            <a:r>
              <a:rPr lang="de-DE" dirty="0"/>
              <a:t> </a:t>
            </a:r>
            <a:r>
              <a:rPr lang="de-DE" dirty="0" err="1"/>
              <a:t>distribute</a:t>
            </a:r>
            <a:r>
              <a:rPr lang="de-DE" dirty="0"/>
              <a:t> </a:t>
            </a:r>
            <a:r>
              <a:rPr lang="de-DE" dirty="0" err="1"/>
              <a:t>contact</a:t>
            </a:r>
            <a:r>
              <a:rPr lang="de-DE" dirty="0"/>
              <a:t> </a:t>
            </a:r>
            <a:r>
              <a:rPr lang="de-DE" dirty="0" err="1"/>
              <a:t>pressure</a:t>
            </a:r>
            <a:r>
              <a:rPr lang="de-DE" dirty="0"/>
              <a:t> </a:t>
            </a:r>
            <a:r>
              <a:rPr lang="de-DE" dirty="0" err="1"/>
              <a:t>as</a:t>
            </a:r>
            <a:r>
              <a:rPr lang="de-DE" dirty="0"/>
              <a:t> </a:t>
            </a:r>
            <a:r>
              <a:rPr lang="de-DE" dirty="0" err="1"/>
              <a:t>evenly</a:t>
            </a:r>
            <a:r>
              <a:rPr lang="de-DE" dirty="0"/>
              <a:t> </a:t>
            </a:r>
            <a:r>
              <a:rPr lang="de-DE" dirty="0" err="1"/>
              <a:t>as</a:t>
            </a:r>
            <a:r>
              <a:rPr lang="de-DE" dirty="0"/>
              <a:t> possible</a:t>
            </a:r>
          </a:p>
          <a:p>
            <a:endParaRPr lang="de-DE" dirty="0"/>
          </a:p>
          <a:p>
            <a:r>
              <a:rPr lang="de-DE" dirty="0"/>
              <a:t>Fixing via… </a:t>
            </a:r>
          </a:p>
          <a:p>
            <a:pPr lvl="1"/>
            <a:r>
              <a:rPr lang="de-DE" dirty="0"/>
              <a:t>Tension </a:t>
            </a:r>
            <a:r>
              <a:rPr lang="de-DE" dirty="0" err="1"/>
              <a:t>straps</a:t>
            </a:r>
            <a:r>
              <a:rPr lang="de-DE" dirty="0"/>
              <a:t> </a:t>
            </a:r>
            <a:br>
              <a:rPr lang="de-DE" dirty="0"/>
            </a:br>
            <a:r>
              <a:rPr lang="de-DE" sz="1600" dirty="0"/>
              <a:t>(</a:t>
            </a:r>
            <a:r>
              <a:rPr lang="de-DE" sz="1600" dirty="0" err="1"/>
              <a:t>mechanically</a:t>
            </a:r>
            <a:r>
              <a:rPr lang="de-DE" sz="1600" dirty="0"/>
              <a:t> </a:t>
            </a:r>
            <a:r>
              <a:rPr lang="de-DE" sz="1600" dirty="0" err="1"/>
              <a:t>fixed</a:t>
            </a:r>
            <a:r>
              <a:rPr lang="de-DE" sz="1600" dirty="0"/>
              <a:t> </a:t>
            </a:r>
            <a:r>
              <a:rPr lang="de-DE" sz="1600" dirty="0" err="1"/>
              <a:t>or</a:t>
            </a:r>
            <a:r>
              <a:rPr lang="de-DE" sz="1600" dirty="0"/>
              <a:t> </a:t>
            </a:r>
            <a:r>
              <a:rPr lang="de-DE" sz="1600" dirty="0" err="1"/>
              <a:t>laser</a:t>
            </a:r>
            <a:r>
              <a:rPr lang="de-DE" sz="1600" dirty="0"/>
              <a:t> </a:t>
            </a:r>
            <a:r>
              <a:rPr lang="de-DE" sz="1600" dirty="0" err="1"/>
              <a:t>welded</a:t>
            </a:r>
            <a:r>
              <a:rPr lang="de-DE" sz="1600" dirty="0"/>
              <a:t>)</a:t>
            </a:r>
          </a:p>
          <a:p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026" name="Picture 2" descr="Ballard FCgen HPS">
            <a:extLst>
              <a:ext uri="{FF2B5EF4-FFF2-40B4-BE49-F238E27FC236}">
                <a16:creationId xmlns:a16="http://schemas.microsoft.com/office/drawing/2014/main" id="{7BD4A978-D3DE-4A10-9558-23DBBFCC65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050" y="4302362"/>
            <a:ext cx="2066516" cy="234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feld 18">
            <a:extLst>
              <a:ext uri="{FF2B5EF4-FFF2-40B4-BE49-F238E27FC236}">
                <a16:creationId xmlns:a16="http://schemas.microsoft.com/office/drawing/2014/main" id="{B76E9042-1AB1-4D95-B613-B98B1E473C87}"/>
              </a:ext>
            </a:extLst>
          </p:cNvPr>
          <p:cNvSpPr txBox="1"/>
          <p:nvPr/>
        </p:nvSpPr>
        <p:spPr>
          <a:xfrm>
            <a:off x="3525762" y="6173365"/>
            <a:ext cx="2177799" cy="21098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Ballard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1C0903D5-75D1-4198-8F73-38845666716E}"/>
              </a:ext>
            </a:extLst>
          </p:cNvPr>
          <p:cNvSpPr txBox="1"/>
          <p:nvPr/>
        </p:nvSpPr>
        <p:spPr>
          <a:xfrm>
            <a:off x="9237210" y="6273800"/>
            <a:ext cx="2177799" cy="21098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EKPO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028" name="Picture 4" descr="This picture shows three fuel cell stacks in different sizes. ">
            <a:extLst>
              <a:ext uri="{FF2B5EF4-FFF2-40B4-BE49-F238E27FC236}">
                <a16:creationId xmlns:a16="http://schemas.microsoft.com/office/drawing/2014/main" id="{BF2C4826-D15C-4A16-A47E-0D135AC8C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930687" y="4277871"/>
            <a:ext cx="2705506" cy="202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D2493F5F-1148-4D7A-A4DB-6717ACE9BDFE}"/>
              </a:ext>
            </a:extLst>
          </p:cNvPr>
          <p:cNvSpPr txBox="1">
            <a:spLocks/>
          </p:cNvSpPr>
          <p:nvPr/>
        </p:nvSpPr>
        <p:spPr>
          <a:xfrm>
            <a:off x="6311436" y="2949270"/>
            <a:ext cx="5545601" cy="415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de-DE" dirty="0"/>
          </a:p>
          <a:p>
            <a:pPr lvl="1"/>
            <a:r>
              <a:rPr lang="de-DE" dirty="0" err="1"/>
              <a:t>Threaded</a:t>
            </a:r>
            <a:r>
              <a:rPr lang="de-DE" dirty="0"/>
              <a:t> </a:t>
            </a:r>
            <a:r>
              <a:rPr lang="de-DE" dirty="0" err="1"/>
              <a:t>rods</a:t>
            </a:r>
            <a:endParaRPr lang="de-DE" dirty="0"/>
          </a:p>
          <a:p>
            <a:endParaRPr lang="de-DE" dirty="0"/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9E27ABA3-143C-4891-A5C5-F15D2FF358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06716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Leakage</a:t>
            </a:r>
            <a:r>
              <a:rPr lang="de-DE" dirty="0"/>
              <a:t> </a:t>
            </a:r>
            <a:r>
              <a:rPr lang="de-DE" dirty="0" err="1"/>
              <a:t>test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de-DE" b="1" dirty="0" err="1"/>
              <a:t>Mandatory</a:t>
            </a:r>
            <a:r>
              <a:rPr lang="de-DE" b="1" dirty="0"/>
              <a:t> </a:t>
            </a:r>
            <a:r>
              <a:rPr lang="de-DE" b="1" dirty="0" err="1"/>
              <a:t>tests</a:t>
            </a:r>
            <a:r>
              <a:rPr lang="de-DE" dirty="0"/>
              <a:t>:</a:t>
            </a:r>
          </a:p>
          <a:p>
            <a:pPr lvl="1">
              <a:lnSpc>
                <a:spcPct val="150000"/>
              </a:lnSpc>
            </a:pPr>
            <a:r>
              <a:rPr lang="de-DE" dirty="0" err="1"/>
              <a:t>Insulation</a:t>
            </a:r>
            <a:r>
              <a:rPr lang="de-DE" dirty="0"/>
              <a:t> check </a:t>
            </a:r>
            <a:r>
              <a:rPr lang="de-DE" dirty="0">
                <a:sym typeface="Wingdings" panose="05000000000000000000" pitchFamily="2" charset="2"/>
              </a:rPr>
              <a:t> Rule out </a:t>
            </a:r>
            <a:r>
              <a:rPr lang="de-DE" dirty="0" err="1">
                <a:sym typeface="Wingdings" panose="05000000000000000000" pitchFamily="2" charset="2"/>
              </a:rPr>
              <a:t>short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circuit</a:t>
            </a:r>
            <a:endParaRPr lang="de-DE" dirty="0">
              <a:sym typeface="Wingdings" panose="05000000000000000000" pitchFamily="2" charset="2"/>
            </a:endParaRPr>
          </a:p>
          <a:p>
            <a:pPr marL="457200" lvl="1" indent="0">
              <a:lnSpc>
                <a:spcPct val="150000"/>
              </a:lnSpc>
              <a:buNone/>
            </a:pPr>
            <a:endParaRPr lang="de-DE" dirty="0">
              <a:sym typeface="Wingdings" panose="05000000000000000000" pitchFamily="2" charset="2"/>
            </a:endParaRPr>
          </a:p>
          <a:p>
            <a:pPr lvl="1">
              <a:lnSpc>
                <a:spcPct val="150000"/>
              </a:lnSpc>
            </a:pPr>
            <a:r>
              <a:rPr lang="de-DE" dirty="0">
                <a:sym typeface="Wingdings" panose="05000000000000000000" pitchFamily="2" charset="2"/>
              </a:rPr>
              <a:t>Gas leak </a:t>
            </a:r>
            <a:r>
              <a:rPr lang="de-DE" dirty="0" err="1">
                <a:sym typeface="Wingdings" panose="05000000000000000000" pitchFamily="2" charset="2"/>
              </a:rPr>
              <a:t>test</a:t>
            </a:r>
            <a:r>
              <a:rPr lang="de-DE" dirty="0">
                <a:sym typeface="Wingdings" panose="05000000000000000000" pitchFamily="2" charset="2"/>
              </a:rPr>
              <a:t>  </a:t>
            </a:r>
            <a:r>
              <a:rPr lang="de-DE" dirty="0" err="1">
                <a:sym typeface="Wingdings" panose="05000000000000000000" pitchFamily="2" charset="2"/>
              </a:rPr>
              <a:t>Exclude</a:t>
            </a:r>
            <a:r>
              <a:rPr lang="de-DE" dirty="0">
                <a:sym typeface="Wingdings" panose="05000000000000000000" pitchFamily="2" charset="2"/>
              </a:rPr>
              <a:t> leak</a:t>
            </a:r>
          </a:p>
          <a:p>
            <a:pPr lvl="3"/>
            <a:r>
              <a:rPr lang="de-DE" dirty="0">
                <a:sym typeface="Wingdings" panose="05000000000000000000" pitchFamily="2" charset="2"/>
              </a:rPr>
              <a:t>Differential </a:t>
            </a:r>
            <a:r>
              <a:rPr lang="de-DE" dirty="0" err="1">
                <a:sym typeface="Wingdings" panose="05000000000000000000" pitchFamily="2" charset="2"/>
              </a:rPr>
              <a:t>pressure</a:t>
            </a:r>
            <a:r>
              <a:rPr lang="de-DE" dirty="0">
                <a:sym typeface="Wingdings" panose="05000000000000000000" pitchFamily="2" charset="2"/>
              </a:rPr>
              <a:t> check</a:t>
            </a:r>
          </a:p>
          <a:p>
            <a:pPr lvl="3"/>
            <a:r>
              <a:rPr lang="de-DE" dirty="0" err="1">
                <a:sym typeface="Wingdings" panose="05000000000000000000" pitchFamily="2" charset="2"/>
              </a:rPr>
              <a:t>Alternatively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with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helium</a:t>
            </a:r>
            <a:br>
              <a:rPr lang="de-DE" dirty="0">
                <a:sym typeface="Wingdings" panose="05000000000000000000" pitchFamily="2" charset="2"/>
              </a:rPr>
            </a:br>
            <a:r>
              <a:rPr lang="de-DE" sz="1600" dirty="0">
                <a:sym typeface="Wingdings" panose="05000000000000000000" pitchFamily="2" charset="2"/>
              </a:rPr>
              <a:t>(</a:t>
            </a:r>
            <a:r>
              <a:rPr lang="de-DE" sz="1600" dirty="0" err="1">
                <a:sym typeface="Wingdings" panose="05000000000000000000" pitchFamily="2" charset="2"/>
              </a:rPr>
              <a:t>Localization</a:t>
            </a:r>
            <a:r>
              <a:rPr lang="de-DE" sz="1600" dirty="0">
                <a:sym typeface="Wingdings" panose="05000000000000000000" pitchFamily="2" charset="2"/>
              </a:rPr>
              <a:t> possible via </a:t>
            </a:r>
            <a:r>
              <a:rPr lang="de-DE" sz="1600" dirty="0" err="1">
                <a:sym typeface="Wingdings" panose="05000000000000000000" pitchFamily="2" charset="2"/>
              </a:rPr>
              <a:t>sniffer</a:t>
            </a:r>
            <a:r>
              <a:rPr lang="de-DE" sz="1600" dirty="0">
                <a:sym typeface="Wingdings" panose="05000000000000000000" pitchFamily="2" charset="2"/>
              </a:rPr>
              <a:t> probe)</a:t>
            </a:r>
          </a:p>
          <a:p>
            <a:pPr lvl="3"/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AED2A684-911D-4EF3-BCB8-1DD2C063E68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E9EEF9"/>
              </a:clrFrom>
              <a:clrTo>
                <a:srgbClr val="E9EEF9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08199" y="4060015"/>
            <a:ext cx="3860967" cy="2269061"/>
          </a:xfrm>
          <a:prstGeom prst="rect">
            <a:avLst/>
          </a:prstGeom>
        </p:spPr>
      </p:pic>
      <p:pic>
        <p:nvPicPr>
          <p:cNvPr id="19" name="Grafik 18" descr="Daumen runter mit einfarbiger Füllung">
            <a:extLst>
              <a:ext uri="{FF2B5EF4-FFF2-40B4-BE49-F238E27FC236}">
                <a16:creationId xmlns:a16="http://schemas.microsoft.com/office/drawing/2014/main" id="{1BFFE012-F044-43E2-87B0-C8A9AF8C23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A539A814-A7C7-4092-B2A3-E20754663E64}"/>
              </a:ext>
            </a:extLst>
          </p:cNvPr>
          <p:cNvSpPr txBox="1"/>
          <p:nvPr/>
        </p:nvSpPr>
        <p:spPr>
          <a:xfrm>
            <a:off x="8718157" y="3892310"/>
            <a:ext cx="2294021" cy="334472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1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Sequence</a:t>
            </a:r>
            <a:r>
              <a:rPr kumimoji="0" lang="de-DE" sz="1400" b="0" i="1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1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of</a:t>
            </a:r>
            <a:r>
              <a:rPr kumimoji="0" lang="de-DE" sz="1400" b="0" i="1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a </a:t>
            </a:r>
            <a:r>
              <a:rPr kumimoji="0" lang="de-DE" sz="1400" b="0" i="1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1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1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sz="1400" b="0" i="1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32124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Conditioning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pPr marL="0" indent="0">
              <a:buNone/>
            </a:pPr>
            <a:r>
              <a:rPr lang="de-DE" dirty="0"/>
              <a:t>Serial </a:t>
            </a:r>
            <a:r>
              <a:rPr lang="de-DE" dirty="0" err="1"/>
              <a:t>connection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cells</a:t>
            </a:r>
            <a:r>
              <a:rPr lang="de-DE" dirty="0"/>
              <a:t> </a:t>
            </a:r>
            <a:r>
              <a:rPr lang="de-DE" dirty="0">
                <a:sym typeface="Wingdings" panose="05000000000000000000" pitchFamily="2" charset="2"/>
              </a:rPr>
              <a:t> Single </a:t>
            </a:r>
            <a:r>
              <a:rPr lang="de-DE" dirty="0" err="1">
                <a:sym typeface="Wingdings" panose="05000000000000000000" pitchFamily="2" charset="2"/>
              </a:rPr>
              <a:t>cells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cannot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be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controlled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directly</a:t>
            </a:r>
            <a:endParaRPr lang="de-DE" dirty="0">
              <a:sym typeface="Wingdings" panose="05000000000000000000" pitchFamily="2" charset="2"/>
            </a:endParaRPr>
          </a:p>
          <a:p>
            <a:pPr lvl="3"/>
            <a:endParaRPr lang="de-DE" dirty="0"/>
          </a:p>
          <a:p>
            <a:pPr lvl="1"/>
            <a:endParaRPr lang="de-DE" dirty="0"/>
          </a:p>
          <a:p>
            <a:pPr marL="0" indent="0">
              <a:buNone/>
            </a:pPr>
            <a:endParaRPr lang="de-DE" b="1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B9D5923-CEEA-4EC8-8591-AD5E452ECB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667" y="2947637"/>
            <a:ext cx="3902685" cy="260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platzhalter 4">
            <a:extLst>
              <a:ext uri="{FF2B5EF4-FFF2-40B4-BE49-F238E27FC236}">
                <a16:creationId xmlns:a16="http://schemas.microsoft.com/office/drawing/2014/main" id="{9E73A808-9A9E-4202-BF34-0103CB74C3B5}"/>
              </a:ext>
            </a:extLst>
          </p:cNvPr>
          <p:cNvSpPr txBox="1">
            <a:spLocks/>
          </p:cNvSpPr>
          <p:nvPr/>
        </p:nvSpPr>
        <p:spPr>
          <a:xfrm>
            <a:off x="6564663" y="2524125"/>
            <a:ext cx="9360558" cy="108911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de-DE" b="1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de-DE" b="1" dirty="0"/>
              <a:t>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Voltage</a:t>
            </a:r>
            <a:r>
              <a:rPr lang="de-DE" b="1" dirty="0"/>
              <a:t> Monitoring System (CVM):</a:t>
            </a:r>
          </a:p>
          <a:p>
            <a:pPr marL="457200" lvl="1" indent="0">
              <a:buNone/>
            </a:pPr>
            <a:r>
              <a:rPr lang="de-DE" dirty="0" err="1"/>
              <a:t>Measuring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voltage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a </a:t>
            </a:r>
            <a:r>
              <a:rPr lang="de-DE" dirty="0" err="1"/>
              <a:t>single</a:t>
            </a:r>
            <a:r>
              <a:rPr lang="de-DE" dirty="0"/>
              <a:t> </a:t>
            </a:r>
            <a:r>
              <a:rPr lang="de-DE" dirty="0" err="1"/>
              <a:t>cell</a:t>
            </a:r>
            <a:endParaRPr lang="de-DE" dirty="0"/>
          </a:p>
          <a:p>
            <a:pPr marL="457200" lvl="1" indent="0">
              <a:buNone/>
            </a:pPr>
            <a:r>
              <a:rPr lang="de-DE" dirty="0"/>
              <a:t>	</a:t>
            </a:r>
            <a:r>
              <a:rPr lang="de-DE" dirty="0">
                <a:sym typeface="Wingdings" panose="05000000000000000000" pitchFamily="2" charset="2"/>
              </a:rPr>
              <a:t> </a:t>
            </a:r>
            <a:r>
              <a:rPr lang="de-DE" dirty="0" err="1">
                <a:sym typeface="Wingdings" panose="05000000000000000000" pitchFamily="2" charset="2"/>
              </a:rPr>
              <a:t>Consideration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of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failure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cases</a:t>
            </a:r>
            <a:endParaRPr lang="de-DE" dirty="0"/>
          </a:p>
          <a:p>
            <a:pPr marL="457200" lvl="1" indent="0">
              <a:buNone/>
            </a:pPr>
            <a:r>
              <a:rPr lang="de-DE" dirty="0">
                <a:sym typeface="Wingdings" panose="05000000000000000000" pitchFamily="2" charset="2"/>
              </a:rPr>
              <a:t>	 </a:t>
            </a:r>
            <a:r>
              <a:rPr lang="de-DE" dirty="0" err="1"/>
              <a:t>Analyses</a:t>
            </a:r>
            <a:endParaRPr lang="de-DE" dirty="0"/>
          </a:p>
          <a:p>
            <a:pPr marL="457200" lvl="1" indent="0">
              <a:buNone/>
            </a:pPr>
            <a:r>
              <a:rPr lang="de-DE" dirty="0">
                <a:sym typeface="Wingdings" panose="05000000000000000000" pitchFamily="2" charset="2"/>
              </a:rPr>
              <a:t>	 Monitoring </a:t>
            </a:r>
            <a:r>
              <a:rPr lang="de-DE" dirty="0" err="1">
                <a:sym typeface="Wingdings" panose="05000000000000000000" pitchFamily="2" charset="2"/>
              </a:rPr>
              <a:t>service</a:t>
            </a:r>
            <a:r>
              <a:rPr lang="de-DE" dirty="0">
                <a:sym typeface="Wingdings" panose="05000000000000000000" pitchFamily="2" charset="2"/>
              </a:rPr>
              <a:t> </a:t>
            </a:r>
            <a:r>
              <a:rPr lang="de-DE" dirty="0" err="1">
                <a:sym typeface="Wingdings" panose="05000000000000000000" pitchFamily="2" charset="2"/>
              </a:rPr>
              <a:t>life</a:t>
            </a:r>
            <a:endParaRPr lang="de-DE" dirty="0"/>
          </a:p>
          <a:p>
            <a:pPr marL="457200" lvl="1" indent="0">
              <a:buNone/>
            </a:pPr>
            <a:r>
              <a:rPr lang="de-DE" dirty="0">
                <a:sym typeface="Wingdings" panose="05000000000000000000" pitchFamily="2" charset="2"/>
              </a:rPr>
              <a:t>	</a:t>
            </a:r>
            <a:r>
              <a:rPr lang="de-DE" dirty="0"/>
              <a:t> </a:t>
            </a:r>
            <a:r>
              <a:rPr lang="de-DE" dirty="0" err="1"/>
              <a:t>Prevention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damage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individual </a:t>
            </a:r>
            <a:r>
              <a:rPr lang="de-DE" dirty="0" err="1"/>
              <a:t>cells</a:t>
            </a:r>
            <a:endParaRPr lang="de-DE" dirty="0"/>
          </a:p>
          <a:p>
            <a:pPr marL="457200" lvl="1" indent="0">
              <a:buNone/>
            </a:pPr>
            <a:endParaRPr lang="de-DE" dirty="0"/>
          </a:p>
          <a:p>
            <a:pPr lvl="3"/>
            <a:endParaRPr lang="de-DE" dirty="0"/>
          </a:p>
          <a:p>
            <a:pPr lvl="1"/>
            <a:endParaRPr lang="de-DE" dirty="0"/>
          </a:p>
          <a:p>
            <a:pPr marL="0" indent="0">
              <a:buFont typeface="Arial" panose="020B0604020202020204" pitchFamily="34" charset="0"/>
              <a:buNone/>
            </a:pPr>
            <a:endParaRPr lang="de-DE" b="1" dirty="0"/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FD0D79F9-8573-4506-8B34-79B822780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9539" y="4966783"/>
            <a:ext cx="1917634" cy="1875333"/>
          </a:xfrm>
          <a:prstGeom prst="rect">
            <a:avLst/>
          </a:prstGeom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13B4386F-F166-405B-859D-257A8EA2C623}"/>
              </a:ext>
            </a:extLst>
          </p:cNvPr>
          <p:cNvSpPr txBox="1"/>
          <p:nvPr/>
        </p:nvSpPr>
        <p:spPr>
          <a:xfrm>
            <a:off x="4058114" y="6072930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Contacting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th</a:t>
            </a:r>
            <a:r>
              <a:rPr lang="de-DE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 bipolar </a:t>
            </a:r>
            <a:r>
              <a:rPr lang="de-DE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plates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A05B2EA8-9FE3-4DD2-B99E-DB9D6E7FE3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7447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Stack </a:t>
            </a:r>
            <a:r>
              <a:rPr lang="de-DE" dirty="0" err="1"/>
              <a:t>production</a:t>
            </a:r>
            <a:r>
              <a:rPr lang="de-DE" dirty="0"/>
              <a:t> - </a:t>
            </a:r>
            <a:r>
              <a:rPr lang="de-DE" dirty="0" err="1"/>
              <a:t>Conditioning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4337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platzhalter 4">
            <a:extLst>
              <a:ext uri="{FF2B5EF4-FFF2-40B4-BE49-F238E27FC236}">
                <a16:creationId xmlns:a16="http://schemas.microsoft.com/office/drawing/2014/main" id="{8C312046-3DA9-4B86-8C25-7F65CB80408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480" y="2114550"/>
            <a:ext cx="9360558" cy="4159250"/>
          </a:xfrm>
        </p:spPr>
        <p:txBody>
          <a:bodyPr/>
          <a:lstStyle/>
          <a:p>
            <a:r>
              <a:rPr lang="de-DE" dirty="0" err="1"/>
              <a:t>Defined</a:t>
            </a:r>
            <a:r>
              <a:rPr lang="de-DE" dirty="0"/>
              <a:t> </a:t>
            </a:r>
            <a:r>
              <a:rPr lang="de-DE" dirty="0" err="1"/>
              <a:t>profiles</a:t>
            </a:r>
            <a:r>
              <a:rPr lang="de-DE" dirty="0"/>
              <a:t> </a:t>
            </a:r>
            <a:r>
              <a:rPr lang="de-DE" dirty="0" err="1"/>
              <a:t>are</a:t>
            </a:r>
            <a:r>
              <a:rPr lang="de-DE" dirty="0"/>
              <a:t> </a:t>
            </a:r>
            <a:r>
              <a:rPr lang="de-DE" dirty="0" err="1"/>
              <a:t>run</a:t>
            </a:r>
            <a:r>
              <a:rPr lang="de-DE" dirty="0"/>
              <a:t> </a:t>
            </a:r>
            <a:r>
              <a:rPr lang="de-DE" dirty="0" err="1"/>
              <a:t>through</a:t>
            </a:r>
            <a:r>
              <a:rPr lang="de-DE" dirty="0"/>
              <a:t> (different </a:t>
            </a:r>
            <a:r>
              <a:rPr lang="de-DE" dirty="0" err="1"/>
              <a:t>supply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gases</a:t>
            </a:r>
            <a:r>
              <a:rPr lang="de-DE" dirty="0"/>
              <a:t>)</a:t>
            </a:r>
          </a:p>
          <a:p>
            <a:r>
              <a:rPr lang="de-DE" dirty="0"/>
              <a:t>Fuel </a:t>
            </a:r>
            <a:r>
              <a:rPr lang="de-DE" dirty="0" err="1"/>
              <a:t>cell</a:t>
            </a:r>
            <a:r>
              <a:rPr lang="de-DE" dirty="0"/>
              <a:t> </a:t>
            </a:r>
            <a:r>
              <a:rPr lang="de-DE" dirty="0" err="1"/>
              <a:t>performance</a:t>
            </a:r>
            <a:r>
              <a:rPr lang="de-DE" dirty="0"/>
              <a:t> </a:t>
            </a:r>
            <a:r>
              <a:rPr lang="de-DE" dirty="0" err="1"/>
              <a:t>increases</a:t>
            </a:r>
            <a:r>
              <a:rPr lang="de-DE" dirty="0"/>
              <a:t> </a:t>
            </a:r>
            <a:r>
              <a:rPr lang="de-DE" dirty="0" err="1"/>
              <a:t>over</a:t>
            </a:r>
            <a:r>
              <a:rPr lang="de-DE" dirty="0"/>
              <a:t> time</a:t>
            </a:r>
          </a:p>
          <a:p>
            <a:pPr marL="0" indent="0">
              <a:buNone/>
            </a:pPr>
            <a:endParaRPr lang="de-DE" dirty="0"/>
          </a:p>
          <a:p>
            <a:endParaRPr lang="de-DE" dirty="0"/>
          </a:p>
          <a:p>
            <a:endParaRPr lang="de-DE" dirty="0"/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93BF29CD-A3CB-4942-A49F-C599773E4BEB}"/>
              </a:ext>
            </a:extLst>
          </p:cNvPr>
          <p:cNvCxnSpPr>
            <a:cxnSpLocks/>
          </p:cNvCxnSpPr>
          <p:nvPr/>
        </p:nvCxnSpPr>
        <p:spPr>
          <a:xfrm flipV="1">
            <a:off x="455614" y="2015454"/>
            <a:ext cx="0" cy="3327400"/>
          </a:xfrm>
          <a:prstGeom prst="line">
            <a:avLst/>
          </a:prstGeom>
          <a:ln w="38100">
            <a:solidFill>
              <a:srgbClr val="DBE1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lussdiagramm: Verbinder 7">
            <a:extLst>
              <a:ext uri="{FF2B5EF4-FFF2-40B4-BE49-F238E27FC236}">
                <a16:creationId xmlns:a16="http://schemas.microsoft.com/office/drawing/2014/main" id="{77F4AA20-3770-479C-8244-7A615748008E}"/>
              </a:ext>
            </a:extLst>
          </p:cNvPr>
          <p:cNvSpPr/>
          <p:nvPr/>
        </p:nvSpPr>
        <p:spPr>
          <a:xfrm>
            <a:off x="353905" y="2318414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Flussdiagramm: Verbinder 8">
            <a:extLst>
              <a:ext uri="{FF2B5EF4-FFF2-40B4-BE49-F238E27FC236}">
                <a16:creationId xmlns:a16="http://schemas.microsoft.com/office/drawing/2014/main" id="{D60FBD4E-49BE-448B-8AB6-42557F5CCE80}"/>
              </a:ext>
            </a:extLst>
          </p:cNvPr>
          <p:cNvSpPr/>
          <p:nvPr/>
        </p:nvSpPr>
        <p:spPr>
          <a:xfrm>
            <a:off x="353905" y="2994269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Flussdiagramm: Verbinder 9">
            <a:extLst>
              <a:ext uri="{FF2B5EF4-FFF2-40B4-BE49-F238E27FC236}">
                <a16:creationId xmlns:a16="http://schemas.microsoft.com/office/drawing/2014/main" id="{2FB4DBD9-891B-4516-980F-64BE5185DDBB}"/>
              </a:ext>
            </a:extLst>
          </p:cNvPr>
          <p:cNvSpPr/>
          <p:nvPr/>
        </p:nvSpPr>
        <p:spPr>
          <a:xfrm>
            <a:off x="341314" y="429895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Flussdiagramm: Verbinder 10">
            <a:extLst>
              <a:ext uri="{FF2B5EF4-FFF2-40B4-BE49-F238E27FC236}">
                <a16:creationId xmlns:a16="http://schemas.microsoft.com/office/drawing/2014/main" id="{4335B5C9-090A-4BED-89FA-70584F929FF9}"/>
              </a:ext>
            </a:extLst>
          </p:cNvPr>
          <p:cNvSpPr/>
          <p:nvPr/>
        </p:nvSpPr>
        <p:spPr>
          <a:xfrm>
            <a:off x="341314" y="4914595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D34D1E18-6731-4526-A703-986D0CCB90B7}"/>
              </a:ext>
            </a:extLst>
          </p:cNvPr>
          <p:cNvSpPr txBox="1"/>
          <p:nvPr/>
        </p:nvSpPr>
        <p:spPr>
          <a:xfrm>
            <a:off x="672640" y="2337983"/>
            <a:ext cx="1126461" cy="39597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400" dirty="0" err="1">
                <a:solidFill>
                  <a:schemeClr val="bg1">
                    <a:lumMod val="75000"/>
                  </a:schemeClr>
                </a:solidFill>
              </a:rPr>
              <a:t>Stacken</a:t>
            </a:r>
            <a:endParaRPr kumimoji="0" lang="de-DE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4603A765-B837-4EB9-A4B2-6687D1679B4D}"/>
              </a:ext>
            </a:extLst>
          </p:cNvPr>
          <p:cNvSpPr txBox="1"/>
          <p:nvPr/>
        </p:nvSpPr>
        <p:spPr>
          <a:xfrm>
            <a:off x="684214" y="432034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Leakage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test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DBB3D6AA-1D0F-46D1-8D23-4F431055DF90}"/>
              </a:ext>
            </a:extLst>
          </p:cNvPr>
          <p:cNvSpPr txBox="1"/>
          <p:nvPr/>
        </p:nvSpPr>
        <p:spPr>
          <a:xfrm>
            <a:off x="658814" y="4978113"/>
            <a:ext cx="1126461" cy="2286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Conditioning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3F662E87-05DF-467D-A2C1-22B327798889}"/>
              </a:ext>
            </a:extLst>
          </p:cNvPr>
          <p:cNvSpPr txBox="1"/>
          <p:nvPr/>
        </p:nvSpPr>
        <p:spPr>
          <a:xfrm>
            <a:off x="658814" y="3037470"/>
            <a:ext cx="1126461" cy="3061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Pressing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0D67ED17-0498-4887-A36A-9E79CBB6F4FA}"/>
              </a:ext>
            </a:extLst>
          </p:cNvPr>
          <p:cNvSpPr/>
          <p:nvPr/>
        </p:nvSpPr>
        <p:spPr>
          <a:xfrm>
            <a:off x="341314" y="3669726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A0EF4A2C-E856-492B-873F-B4493E40DA7F}"/>
              </a:ext>
            </a:extLst>
          </p:cNvPr>
          <p:cNvSpPr txBox="1"/>
          <p:nvPr/>
        </p:nvSpPr>
        <p:spPr>
          <a:xfrm>
            <a:off x="684214" y="3723205"/>
            <a:ext cx="1126461" cy="30612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Fixing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9B30B67A-66A8-4AE4-A78C-F6AD9B562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9155" y="4118858"/>
            <a:ext cx="3242075" cy="2048673"/>
          </a:xfrm>
          <a:prstGeom prst="rect">
            <a:avLst/>
          </a:prstGeom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704881A5-0A20-410F-8E0D-C94D8325201F}"/>
              </a:ext>
            </a:extLst>
          </p:cNvPr>
          <p:cNvSpPr txBox="1"/>
          <p:nvPr/>
        </p:nvSpPr>
        <p:spPr>
          <a:xfrm>
            <a:off x="3888200" y="6183483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Conditioning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(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hours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)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41B923DF-0C45-4DF7-9201-59D07E530486}"/>
              </a:ext>
            </a:extLst>
          </p:cNvPr>
          <p:cNvSpPr txBox="1"/>
          <p:nvPr/>
        </p:nvSpPr>
        <p:spPr>
          <a:xfrm>
            <a:off x="3793790" y="3914576"/>
            <a:ext cx="3118645" cy="20087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Voltage</a:t>
            </a: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at same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current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3B87CDD0-028D-4613-B7E0-A6AD8B506351}"/>
              </a:ext>
            </a:extLst>
          </p:cNvPr>
          <p:cNvSpPr txBox="1">
            <a:spLocks/>
          </p:cNvSpPr>
          <p:nvPr/>
        </p:nvSpPr>
        <p:spPr>
          <a:xfrm>
            <a:off x="6663905" y="3834271"/>
            <a:ext cx="9360558" cy="415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Break-in </a:t>
            </a:r>
            <a:r>
              <a:rPr lang="de-DE" dirty="0" err="1"/>
              <a:t>procedure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a </a:t>
            </a:r>
            <a:r>
              <a:rPr lang="de-DE" dirty="0" err="1"/>
              <a:t>company</a:t>
            </a:r>
            <a:r>
              <a:rPr lang="de-DE" dirty="0"/>
              <a:t> </a:t>
            </a:r>
            <a:r>
              <a:rPr lang="de-DE" dirty="0" err="1"/>
              <a:t>secret</a:t>
            </a:r>
            <a:br>
              <a:rPr lang="de-DE" dirty="0"/>
            </a:br>
            <a:r>
              <a:rPr lang="de-DE" dirty="0"/>
              <a:t>(</a:t>
            </a:r>
            <a:r>
              <a:rPr lang="de-DE" dirty="0" err="1"/>
              <a:t>mostly</a:t>
            </a:r>
            <a:r>
              <a:rPr lang="de-DE" dirty="0"/>
              <a:t>)</a:t>
            </a:r>
          </a:p>
          <a:p>
            <a:r>
              <a:rPr lang="de-DE" dirty="0" err="1"/>
              <a:t>Process</a:t>
            </a:r>
            <a:r>
              <a:rPr lang="de-DE" dirty="0"/>
              <a:t> </a:t>
            </a:r>
            <a:r>
              <a:rPr lang="de-DE" dirty="0" err="1"/>
              <a:t>is</a:t>
            </a:r>
            <a:r>
              <a:rPr lang="de-DE" dirty="0"/>
              <a:t> time-</a:t>
            </a:r>
            <a:r>
              <a:rPr lang="de-DE" dirty="0" err="1"/>
              <a:t>consuming</a:t>
            </a:r>
            <a:r>
              <a:rPr lang="de-DE" dirty="0"/>
              <a:t> and </a:t>
            </a:r>
            <a:r>
              <a:rPr lang="de-DE" dirty="0" err="1"/>
              <a:t>uses</a:t>
            </a:r>
            <a:br>
              <a:rPr lang="de-DE" dirty="0"/>
            </a:br>
            <a:r>
              <a:rPr lang="de-DE" dirty="0"/>
              <a:t>larger </a:t>
            </a:r>
            <a:r>
              <a:rPr lang="de-DE" dirty="0" err="1"/>
              <a:t>quantites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hydrogen</a:t>
            </a:r>
          </a:p>
          <a:p>
            <a:endParaRPr lang="de-DE" dirty="0"/>
          </a:p>
          <a:p>
            <a:endParaRPr lang="de-DE" dirty="0"/>
          </a:p>
        </p:txBody>
      </p:sp>
      <p:pic>
        <p:nvPicPr>
          <p:cNvPr id="23" name="Grafik 22" descr="Daumen runter mit einfarbiger Füllung">
            <a:extLst>
              <a:ext uri="{FF2B5EF4-FFF2-40B4-BE49-F238E27FC236}">
                <a16:creationId xmlns:a16="http://schemas.microsoft.com/office/drawing/2014/main" id="{BDBD9D71-20F8-4209-BE83-A32F2AEA75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14626" y="926117"/>
            <a:ext cx="646620" cy="64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0996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feil: gebogen 44">
            <a:extLst>
              <a:ext uri="{FF2B5EF4-FFF2-40B4-BE49-F238E27FC236}">
                <a16:creationId xmlns:a16="http://schemas.microsoft.com/office/drawing/2014/main" id="{5356AE00-AE13-43FA-946A-0435430426DC}"/>
              </a:ext>
            </a:extLst>
          </p:cNvPr>
          <p:cNvSpPr/>
          <p:nvPr/>
        </p:nvSpPr>
        <p:spPr>
          <a:xfrm rot="16200000" flipV="1">
            <a:off x="4916465" y="3264345"/>
            <a:ext cx="1020318" cy="4490546"/>
          </a:xfrm>
          <a:prstGeom prst="bentArrow">
            <a:avLst>
              <a:gd name="adj1" fmla="val 5880"/>
              <a:gd name="adj2" fmla="val 10566"/>
              <a:gd name="adj3" fmla="val 20754"/>
              <a:gd name="adj4" fmla="val 49850"/>
            </a:avLst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Overview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51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Fuel </a:t>
            </a:r>
            <a:r>
              <a:rPr lang="de-DE" b="1" dirty="0" err="1"/>
              <a:t>cell</a:t>
            </a:r>
            <a:r>
              <a:rPr lang="de-DE" b="1" dirty="0"/>
              <a:t> </a:t>
            </a:r>
            <a:r>
              <a:rPr lang="de-DE" b="1" dirty="0" err="1"/>
              <a:t>stack</a:t>
            </a:r>
            <a:r>
              <a:rPr lang="de-DE" b="1" dirty="0"/>
              <a:t> – Components and </a:t>
            </a:r>
            <a:r>
              <a:rPr lang="de-DE" b="1" dirty="0" err="1"/>
              <a:t>production</a:t>
            </a:r>
            <a:endParaRPr lang="de-DE" b="1" dirty="0"/>
          </a:p>
        </p:txBody>
      </p: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4D1E0693-EA45-4069-9EE8-59668D320ACA}"/>
              </a:ext>
            </a:extLst>
          </p:cNvPr>
          <p:cNvGrpSpPr/>
          <p:nvPr/>
        </p:nvGrpSpPr>
        <p:grpSpPr>
          <a:xfrm>
            <a:off x="946226" y="3583924"/>
            <a:ext cx="3561124" cy="2275881"/>
            <a:chOff x="946226" y="4203049"/>
            <a:chExt cx="3561124" cy="2275881"/>
          </a:xfrm>
        </p:grpSpPr>
        <p:sp>
          <p:nvSpPr>
            <p:cNvPr id="21" name="Pfeil: gebogen 20">
              <a:extLst>
                <a:ext uri="{FF2B5EF4-FFF2-40B4-BE49-F238E27FC236}">
                  <a16:creationId xmlns:a16="http://schemas.microsoft.com/office/drawing/2014/main" id="{44109D67-E585-4754-89DA-FAF03FACE6C5}"/>
                </a:ext>
              </a:extLst>
            </p:cNvPr>
            <p:cNvSpPr/>
            <p:nvPr/>
          </p:nvSpPr>
          <p:spPr>
            <a:xfrm rot="5400000">
              <a:off x="1822748" y="4101155"/>
              <a:ext cx="1501253" cy="3254298"/>
            </a:xfrm>
            <a:prstGeom prst="bentArrow">
              <a:avLst>
                <a:gd name="adj1" fmla="val 5168"/>
                <a:gd name="adj2" fmla="val 10566"/>
                <a:gd name="adj3" fmla="val 9735"/>
                <a:gd name="adj4" fmla="val 26078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22" name="Flussdiagramm: Verbinder 21">
              <a:extLst>
                <a:ext uri="{FF2B5EF4-FFF2-40B4-BE49-F238E27FC236}">
                  <a16:creationId xmlns:a16="http://schemas.microsoft.com/office/drawing/2014/main" id="{B391F2A5-7061-4903-813B-855FC43020C4}"/>
                </a:ext>
              </a:extLst>
            </p:cNvPr>
            <p:cNvSpPr/>
            <p:nvPr/>
          </p:nvSpPr>
          <p:spPr>
            <a:xfrm>
              <a:off x="1174676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Flussdiagramm: Verbinder 22">
              <a:extLst>
                <a:ext uri="{FF2B5EF4-FFF2-40B4-BE49-F238E27FC236}">
                  <a16:creationId xmlns:a16="http://schemas.microsoft.com/office/drawing/2014/main" id="{0D27FBD0-1537-490D-888C-238ABA28D283}"/>
                </a:ext>
              </a:extLst>
            </p:cNvPr>
            <p:cNvSpPr/>
            <p:nvPr/>
          </p:nvSpPr>
          <p:spPr>
            <a:xfrm>
              <a:off x="1799358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Flussdiagramm: Verbinder 23">
              <a:extLst>
                <a:ext uri="{FF2B5EF4-FFF2-40B4-BE49-F238E27FC236}">
                  <a16:creationId xmlns:a16="http://schemas.microsoft.com/office/drawing/2014/main" id="{8AFD9586-CF19-453F-9B68-597F595953AB}"/>
                </a:ext>
              </a:extLst>
            </p:cNvPr>
            <p:cNvSpPr/>
            <p:nvPr/>
          </p:nvSpPr>
          <p:spPr>
            <a:xfrm>
              <a:off x="2424040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Flussdiagramm: Verbinder 24">
              <a:extLst>
                <a:ext uri="{FF2B5EF4-FFF2-40B4-BE49-F238E27FC236}">
                  <a16:creationId xmlns:a16="http://schemas.microsoft.com/office/drawing/2014/main" id="{A1A3023A-0E2D-4099-AA7F-9D494377497C}"/>
                </a:ext>
              </a:extLst>
            </p:cNvPr>
            <p:cNvSpPr/>
            <p:nvPr/>
          </p:nvSpPr>
          <p:spPr>
            <a:xfrm>
              <a:off x="3051103" y="4891951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BA9BB36B-8AC8-48E4-B5F3-AAEDD762D73C}"/>
                </a:ext>
              </a:extLst>
            </p:cNvPr>
            <p:cNvSpPr txBox="1"/>
            <p:nvPr/>
          </p:nvSpPr>
          <p:spPr>
            <a:xfrm rot="-2700000">
              <a:off x="147186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Mixing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4734FD7F-C690-4480-A947-B2F4BE738517}"/>
                </a:ext>
              </a:extLst>
            </p:cNvPr>
            <p:cNvSpPr txBox="1"/>
            <p:nvPr/>
          </p:nvSpPr>
          <p:spPr>
            <a:xfrm rot="-2700000">
              <a:off x="2129145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8C702EF-5914-4946-ABC6-CE5CFB33FE9A}"/>
                </a:ext>
              </a:extLst>
            </p:cNvPr>
            <p:cNvSpPr txBox="1"/>
            <p:nvPr/>
          </p:nvSpPr>
          <p:spPr>
            <a:xfrm rot="-2700000">
              <a:off x="2794311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Decal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A5275E5-A591-4B76-A285-0249C1F1A199}"/>
                </a:ext>
              </a:extLst>
            </p:cNvPr>
            <p:cNvSpPr txBox="1"/>
            <p:nvPr/>
          </p:nvSpPr>
          <p:spPr>
            <a:xfrm rot="-2700000">
              <a:off x="3380889" y="4203049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CB2785EC-2AA6-4FBE-903F-1CB5947A4AA8}"/>
                </a:ext>
              </a:extLst>
            </p:cNvPr>
            <p:cNvSpPr/>
            <p:nvPr/>
          </p:nvSpPr>
          <p:spPr>
            <a:xfrm>
              <a:off x="1174676" y="5249899"/>
              <a:ext cx="2405139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CCM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sp>
        <p:nvSpPr>
          <p:cNvPr id="34" name="Flussdiagramm: Verbinder 33">
            <a:extLst>
              <a:ext uri="{FF2B5EF4-FFF2-40B4-BE49-F238E27FC236}">
                <a16:creationId xmlns:a16="http://schemas.microsoft.com/office/drawing/2014/main" id="{A3FD8116-5A90-4482-86EC-2164745E05DF}"/>
              </a:ext>
            </a:extLst>
          </p:cNvPr>
          <p:cNvSpPr/>
          <p:nvPr/>
        </p:nvSpPr>
        <p:spPr>
          <a:xfrm>
            <a:off x="329826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Flussdiagramm: Verbinder 34">
            <a:extLst>
              <a:ext uri="{FF2B5EF4-FFF2-40B4-BE49-F238E27FC236}">
                <a16:creationId xmlns:a16="http://schemas.microsoft.com/office/drawing/2014/main" id="{CB6A8AB5-CF45-41B3-A06C-CC402446AB08}"/>
              </a:ext>
            </a:extLst>
          </p:cNvPr>
          <p:cNvSpPr/>
          <p:nvPr/>
        </p:nvSpPr>
        <p:spPr>
          <a:xfrm>
            <a:off x="3922951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88E69CBE-7B2C-4FA4-B37A-471B27C6C6C2}"/>
              </a:ext>
            </a:extLst>
          </p:cNvPr>
          <p:cNvSpPr/>
          <p:nvPr/>
        </p:nvSpPr>
        <p:spPr>
          <a:xfrm>
            <a:off x="4547633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Flussdiagramm: Verbinder 36">
            <a:extLst>
              <a:ext uri="{FF2B5EF4-FFF2-40B4-BE49-F238E27FC236}">
                <a16:creationId xmlns:a16="http://schemas.microsoft.com/office/drawing/2014/main" id="{65336505-1BA4-4EAD-B746-BA6CF704C4F4}"/>
              </a:ext>
            </a:extLst>
          </p:cNvPr>
          <p:cNvSpPr/>
          <p:nvPr/>
        </p:nvSpPr>
        <p:spPr>
          <a:xfrm>
            <a:off x="5174696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Flussdiagramm: Verbinder 37">
            <a:extLst>
              <a:ext uri="{FF2B5EF4-FFF2-40B4-BE49-F238E27FC236}">
                <a16:creationId xmlns:a16="http://schemas.microsoft.com/office/drawing/2014/main" id="{0D2306D5-23FC-4614-9454-FB32BD7034EA}"/>
              </a:ext>
            </a:extLst>
          </p:cNvPr>
          <p:cNvSpPr/>
          <p:nvPr/>
        </p:nvSpPr>
        <p:spPr>
          <a:xfrm>
            <a:off x="5801759" y="5883530"/>
            <a:ext cx="228600" cy="228600"/>
          </a:xfrm>
          <a:prstGeom prst="flowChartConnector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28DCED16-B7B7-47BE-B7A1-7EF21565976D}"/>
              </a:ext>
            </a:extLst>
          </p:cNvPr>
          <p:cNvSpPr/>
          <p:nvPr/>
        </p:nvSpPr>
        <p:spPr>
          <a:xfrm rot="-2700000">
            <a:off x="3444957" y="5409598"/>
            <a:ext cx="786423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098D1459-BA61-498E-AE51-60B55EA669C6}"/>
              </a:ext>
            </a:extLst>
          </p:cNvPr>
          <p:cNvSpPr txBox="1"/>
          <p:nvPr/>
        </p:nvSpPr>
        <p:spPr>
          <a:xfrm rot="-2700000">
            <a:off x="359546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Cutting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Subgasket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0" name="Textfeld 39">
            <a:extLst>
              <a:ext uri="{FF2B5EF4-FFF2-40B4-BE49-F238E27FC236}">
                <a16:creationId xmlns:a16="http://schemas.microsoft.com/office/drawing/2014/main" id="{83DDF62B-1C65-4FF2-8F37-DCEF08E53104}"/>
              </a:ext>
            </a:extLst>
          </p:cNvPr>
          <p:cNvSpPr txBox="1"/>
          <p:nvPr/>
        </p:nvSpPr>
        <p:spPr>
          <a:xfrm rot="-2700000">
            <a:off x="425273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CCM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1" name="Textfeld 40">
            <a:extLst>
              <a:ext uri="{FF2B5EF4-FFF2-40B4-BE49-F238E27FC236}">
                <a16:creationId xmlns:a16="http://schemas.microsoft.com/office/drawing/2014/main" id="{FD1E600B-C63B-4183-987F-6BF07857973C}"/>
              </a:ext>
            </a:extLst>
          </p:cNvPr>
          <p:cNvSpPr txBox="1"/>
          <p:nvPr/>
        </p:nvSpPr>
        <p:spPr>
          <a:xfrm rot="-2700000">
            <a:off x="4917904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Laminating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2" name="Textfeld 41">
            <a:extLst>
              <a:ext uri="{FF2B5EF4-FFF2-40B4-BE49-F238E27FC236}">
                <a16:creationId xmlns:a16="http://schemas.microsoft.com/office/drawing/2014/main" id="{B0F0EBD0-2045-4F99-ABE4-B0C2E38868F1}"/>
              </a:ext>
            </a:extLst>
          </p:cNvPr>
          <p:cNvSpPr txBox="1"/>
          <p:nvPr/>
        </p:nvSpPr>
        <p:spPr>
          <a:xfrm rot="-2700000">
            <a:off x="5504482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Apply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GDL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3F528185-7D6A-4ACA-8F24-C1769134D99A}"/>
              </a:ext>
            </a:extLst>
          </p:cNvPr>
          <p:cNvSpPr txBox="1"/>
          <p:nvPr/>
        </p:nvSpPr>
        <p:spPr>
          <a:xfrm rot="-2700000">
            <a:off x="6114188" y="5185103"/>
            <a:ext cx="1126461" cy="99662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Testing</a:t>
            </a:r>
            <a: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&amp; </a:t>
            </a:r>
            <a:br>
              <a:rPr kumimoji="0" lang="de-DE" sz="1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de-DE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Confection</a:t>
            </a:r>
            <a:endParaRPr kumimoji="0" lang="de-DE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44" name="Rechteck 43">
            <a:extLst>
              <a:ext uri="{FF2B5EF4-FFF2-40B4-BE49-F238E27FC236}">
                <a16:creationId xmlns:a16="http://schemas.microsoft.com/office/drawing/2014/main" id="{73F3BC46-185B-43F6-9D41-AD795C7475C9}"/>
              </a:ext>
            </a:extLst>
          </p:cNvPr>
          <p:cNvSpPr/>
          <p:nvPr/>
        </p:nvSpPr>
        <p:spPr>
          <a:xfrm>
            <a:off x="3298269" y="6241478"/>
            <a:ext cx="2933491" cy="342900"/>
          </a:xfrm>
          <a:prstGeom prst="rect">
            <a:avLst/>
          </a:prstGeom>
          <a:solidFill>
            <a:srgbClr val="DBE1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solidFill>
                  <a:schemeClr val="tx2"/>
                </a:solidFill>
              </a:rPr>
              <a:t>MEA </a:t>
            </a:r>
            <a:r>
              <a:rPr lang="de-DE" dirty="0" err="1">
                <a:solidFill>
                  <a:schemeClr val="tx2"/>
                </a:solidFill>
              </a:rPr>
              <a:t>production</a:t>
            </a:r>
            <a:endParaRPr lang="de-DE" dirty="0">
              <a:solidFill>
                <a:schemeClr val="tx2"/>
              </a:solidFill>
            </a:endParaRPr>
          </a:p>
        </p:txBody>
      </p: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7DD80134-5421-437F-8C90-B8CD0708FD07}"/>
              </a:ext>
            </a:extLst>
          </p:cNvPr>
          <p:cNvGrpSpPr/>
          <p:nvPr/>
        </p:nvGrpSpPr>
        <p:grpSpPr>
          <a:xfrm>
            <a:off x="5596313" y="2997753"/>
            <a:ext cx="5928302" cy="1804471"/>
            <a:chOff x="186748" y="1944000"/>
            <a:chExt cx="5928302" cy="1804471"/>
          </a:xfrm>
        </p:grpSpPr>
        <p:sp>
          <p:nvSpPr>
            <p:cNvPr id="49" name="Pfeil: gebogen 48">
              <a:extLst>
                <a:ext uri="{FF2B5EF4-FFF2-40B4-BE49-F238E27FC236}">
                  <a16:creationId xmlns:a16="http://schemas.microsoft.com/office/drawing/2014/main" id="{39DC7F38-91CB-40C8-B296-EF376897BB2F}"/>
                </a:ext>
              </a:extLst>
            </p:cNvPr>
            <p:cNvSpPr/>
            <p:nvPr/>
          </p:nvSpPr>
          <p:spPr>
            <a:xfrm rot="5400000">
              <a:off x="2640740" y="274161"/>
              <a:ext cx="1020318" cy="5928302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50" name="Flussdiagramm: Verbinder 49">
              <a:extLst>
                <a:ext uri="{FF2B5EF4-FFF2-40B4-BE49-F238E27FC236}">
                  <a16:creationId xmlns:a16="http://schemas.microsoft.com/office/drawing/2014/main" id="{CDA5B66F-0D6C-4A78-A2F7-1D9E0FBBCA85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Flussdiagramm: Verbinder 50">
              <a:extLst>
                <a:ext uri="{FF2B5EF4-FFF2-40B4-BE49-F238E27FC236}">
                  <a16:creationId xmlns:a16="http://schemas.microsoft.com/office/drawing/2014/main" id="{F569D5EE-7342-4914-AE73-F184A1A26E8E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2" name="Flussdiagramm: Verbinder 51">
              <a:extLst>
                <a:ext uri="{FF2B5EF4-FFF2-40B4-BE49-F238E27FC236}">
                  <a16:creationId xmlns:a16="http://schemas.microsoft.com/office/drawing/2014/main" id="{39DD8780-C037-40DE-BD20-7E445F67F6AC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Flussdiagramm: Verbinder 52">
              <a:extLst>
                <a:ext uri="{FF2B5EF4-FFF2-40B4-BE49-F238E27FC236}">
                  <a16:creationId xmlns:a16="http://schemas.microsoft.com/office/drawing/2014/main" id="{14B2B305-BF0F-4DE0-9D9F-7455509CBBF1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Flussdiagramm: Verbinder 53">
              <a:extLst>
                <a:ext uri="{FF2B5EF4-FFF2-40B4-BE49-F238E27FC236}">
                  <a16:creationId xmlns:a16="http://schemas.microsoft.com/office/drawing/2014/main" id="{0651A9E3-9604-4AFC-9EFC-843BA6879327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5" name="Textfeld 54">
              <a:extLst>
                <a:ext uri="{FF2B5EF4-FFF2-40B4-BE49-F238E27FC236}">
                  <a16:creationId xmlns:a16="http://schemas.microsoft.com/office/drawing/2014/main" id="{33F8E969-AEFD-4B30-BDBA-AC79DDF37DD7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Stacking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B17BFB34-15F5-4E72-812F-7A4D93809BE1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>
                  <a:solidFill>
                    <a:srgbClr val="003D6A"/>
                  </a:solidFill>
                </a:rPr>
                <a:t>Pressing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36908B2F-EC72-4FF5-BDC2-ACA9D893BBCD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Fixing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5525DAEE-64DD-48C6-812D-4CC1CA82DC32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Leakage</a:t>
              </a:r>
              <a:r>
                <a:rPr lang="de-DE" sz="1400" dirty="0">
                  <a:solidFill>
                    <a:srgbClr val="003D6A"/>
                  </a:solidFill>
                </a:rPr>
                <a:t> </a:t>
              </a:r>
              <a:r>
                <a:rPr lang="de-DE" sz="1400" dirty="0" err="1">
                  <a:solidFill>
                    <a:srgbClr val="003D6A"/>
                  </a:solidFill>
                </a:rPr>
                <a:t>test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9D8EA01A-A7A9-419A-B46F-1DCB2E9DB5C6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de-DE" sz="1400" dirty="0" err="1">
                  <a:solidFill>
                    <a:srgbClr val="003D6A"/>
                  </a:solidFill>
                </a:rPr>
                <a:t>Conditioning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4D4F3604-3DA9-4A75-A002-5B20AC3F1D0A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Stack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5883A755-FA2F-45B1-944A-34F35F0658B0}"/>
              </a:ext>
            </a:extLst>
          </p:cNvPr>
          <p:cNvGrpSpPr/>
          <p:nvPr/>
        </p:nvGrpSpPr>
        <p:grpSpPr>
          <a:xfrm>
            <a:off x="847876" y="1791600"/>
            <a:ext cx="5267173" cy="1804471"/>
            <a:chOff x="847876" y="1944000"/>
            <a:chExt cx="5267173" cy="1804471"/>
          </a:xfrm>
        </p:grpSpPr>
        <p:sp>
          <p:nvSpPr>
            <p:cNvPr id="7" name="Pfeil: gebogen 6">
              <a:extLst>
                <a:ext uri="{FF2B5EF4-FFF2-40B4-BE49-F238E27FC236}">
                  <a16:creationId xmlns:a16="http://schemas.microsoft.com/office/drawing/2014/main" id="{16158B3C-43D8-4529-A814-28796DA6F602}"/>
                </a:ext>
              </a:extLst>
            </p:cNvPr>
            <p:cNvSpPr/>
            <p:nvPr/>
          </p:nvSpPr>
          <p:spPr>
            <a:xfrm rot="5400000">
              <a:off x="2971304" y="604725"/>
              <a:ext cx="1020318" cy="5267173"/>
            </a:xfrm>
            <a:prstGeom prst="bentArrow">
              <a:avLst>
                <a:gd name="adj1" fmla="val 5880"/>
                <a:gd name="adj2" fmla="val 10566"/>
                <a:gd name="adj3" fmla="val 20754"/>
                <a:gd name="adj4" fmla="val 49850"/>
              </a:avLst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8" name="Flussdiagramm: Verbinder 7">
              <a:extLst>
                <a:ext uri="{FF2B5EF4-FFF2-40B4-BE49-F238E27FC236}">
                  <a16:creationId xmlns:a16="http://schemas.microsoft.com/office/drawing/2014/main" id="{9DFEF90C-8096-42DB-9F5D-C93ACE51D170}"/>
                </a:ext>
              </a:extLst>
            </p:cNvPr>
            <p:cNvSpPr/>
            <p:nvPr/>
          </p:nvSpPr>
          <p:spPr>
            <a:xfrm>
              <a:off x="107632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Flussdiagramm: Verbinder 9">
              <a:extLst>
                <a:ext uri="{FF2B5EF4-FFF2-40B4-BE49-F238E27FC236}">
                  <a16:creationId xmlns:a16="http://schemas.microsoft.com/office/drawing/2014/main" id="{50082426-379D-4D3D-883B-6F94F5C464B6}"/>
                </a:ext>
              </a:extLst>
            </p:cNvPr>
            <p:cNvSpPr/>
            <p:nvPr/>
          </p:nvSpPr>
          <p:spPr>
            <a:xfrm>
              <a:off x="1701007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Flussdiagramm: Verbinder 10">
              <a:extLst>
                <a:ext uri="{FF2B5EF4-FFF2-40B4-BE49-F238E27FC236}">
                  <a16:creationId xmlns:a16="http://schemas.microsoft.com/office/drawing/2014/main" id="{1A698AC3-4C6A-4CC3-BD52-50C3CB914CD8}"/>
                </a:ext>
              </a:extLst>
            </p:cNvPr>
            <p:cNvSpPr/>
            <p:nvPr/>
          </p:nvSpPr>
          <p:spPr>
            <a:xfrm>
              <a:off x="2325689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Flussdiagramm: Verbinder 11">
              <a:extLst>
                <a:ext uri="{FF2B5EF4-FFF2-40B4-BE49-F238E27FC236}">
                  <a16:creationId xmlns:a16="http://schemas.microsoft.com/office/drawing/2014/main" id="{FF6F169C-8F17-4CB4-A80E-0490A1A7E9A8}"/>
                </a:ext>
              </a:extLst>
            </p:cNvPr>
            <p:cNvSpPr/>
            <p:nvPr/>
          </p:nvSpPr>
          <p:spPr>
            <a:xfrm>
              <a:off x="2952752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Flussdiagramm: Verbinder 12">
              <a:extLst>
                <a:ext uri="{FF2B5EF4-FFF2-40B4-BE49-F238E27FC236}">
                  <a16:creationId xmlns:a16="http://schemas.microsoft.com/office/drawing/2014/main" id="{7915A34E-21F9-4C66-9BDF-E68BB213FA59}"/>
                </a:ext>
              </a:extLst>
            </p:cNvPr>
            <p:cNvSpPr/>
            <p:nvPr/>
          </p:nvSpPr>
          <p:spPr>
            <a:xfrm>
              <a:off x="3579815" y="2642427"/>
              <a:ext cx="228600" cy="228600"/>
            </a:xfrm>
            <a:prstGeom prst="flowChartConnector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FFB603B9-EB93-4861-9696-BDB21956470D}"/>
                </a:ext>
              </a:extLst>
            </p:cNvPr>
            <p:cNvSpPr txBox="1"/>
            <p:nvPr/>
          </p:nvSpPr>
          <p:spPr>
            <a:xfrm rot="-2700000">
              <a:off x="137351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Forming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570E3C-5173-407E-9D96-799B17F2D5F8}"/>
                </a:ext>
              </a:extLst>
            </p:cNvPr>
            <p:cNvSpPr txBox="1"/>
            <p:nvPr/>
          </p:nvSpPr>
          <p:spPr>
            <a:xfrm rot="-2700000">
              <a:off x="203079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Laser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welding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A708D622-9023-4124-BD94-ABE5F674FCEC}"/>
                </a:ext>
              </a:extLst>
            </p:cNvPr>
            <p:cNvSpPr txBox="1"/>
            <p:nvPr/>
          </p:nvSpPr>
          <p:spPr>
            <a:xfrm rot="-2700000">
              <a:off x="2695960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Coating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B145E468-235E-4B77-B300-11F85B86F11B}"/>
                </a:ext>
              </a:extLst>
            </p:cNvPr>
            <p:cNvSpPr txBox="1"/>
            <p:nvPr/>
          </p:nvSpPr>
          <p:spPr>
            <a:xfrm rot="-2700000">
              <a:off x="3282538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Sealant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application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CCF49D8D-306A-4FA7-A4DB-2A18E76FBC3C}"/>
                </a:ext>
              </a:extLst>
            </p:cNvPr>
            <p:cNvSpPr txBox="1"/>
            <p:nvPr/>
          </p:nvSpPr>
          <p:spPr>
            <a:xfrm rot="-2700000">
              <a:off x="3892244" y="1944000"/>
              <a:ext cx="1126461" cy="99662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Testing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 &amp;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Confection</a:t>
              </a:r>
              <a:endParaRPr kumimoji="0" lang="de-DE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F24EA976-F919-4F99-9C93-603B3B8ED1D3}"/>
                </a:ext>
              </a:extLst>
            </p:cNvPr>
            <p:cNvSpPr/>
            <p:nvPr/>
          </p:nvSpPr>
          <p:spPr>
            <a:xfrm>
              <a:off x="1076325" y="3000375"/>
              <a:ext cx="3971925" cy="342900"/>
            </a:xfrm>
            <a:prstGeom prst="rect">
              <a:avLst/>
            </a:prstGeom>
            <a:solidFill>
              <a:srgbClr val="DBE1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dirty="0">
                  <a:solidFill>
                    <a:schemeClr val="tx2"/>
                  </a:solidFill>
                </a:rPr>
                <a:t>Bipolar </a:t>
              </a:r>
              <a:r>
                <a:rPr lang="de-DE" dirty="0" err="1">
                  <a:solidFill>
                    <a:schemeClr val="tx2"/>
                  </a:solidFill>
                </a:rPr>
                <a:t>plate</a:t>
              </a:r>
              <a:r>
                <a:rPr lang="de-DE" dirty="0">
                  <a:solidFill>
                    <a:schemeClr val="tx2"/>
                  </a:solidFill>
                </a:rPr>
                <a:t> </a:t>
              </a:r>
              <a:r>
                <a:rPr lang="de-DE" dirty="0" err="1">
                  <a:solidFill>
                    <a:schemeClr val="tx2"/>
                  </a:solidFill>
                </a:rPr>
                <a:t>production</a:t>
              </a:r>
              <a:endParaRPr lang="de-DE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2960153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Mobile </a:t>
            </a:r>
            <a:r>
              <a:rPr lang="de-DE" dirty="0" err="1"/>
              <a:t>fuel</a:t>
            </a:r>
            <a:r>
              <a:rPr lang="de-DE" dirty="0"/>
              <a:t> </a:t>
            </a:r>
            <a:r>
              <a:rPr lang="de-DE" dirty="0" err="1"/>
              <a:t>cells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Market </a:t>
            </a:r>
            <a:r>
              <a:rPr lang="de-DE" b="1" dirty="0" err="1"/>
              <a:t>players</a:t>
            </a:r>
            <a:endParaRPr lang="de-DE" b="1" dirty="0"/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D8693D16-909B-41EB-84A4-DA1C9E1A0CAC}"/>
              </a:ext>
            </a:extLst>
          </p:cNvPr>
          <p:cNvSpPr/>
          <p:nvPr/>
        </p:nvSpPr>
        <p:spPr>
          <a:xfrm>
            <a:off x="658814" y="1724129"/>
            <a:ext cx="2465386" cy="7807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2E893E20-AC70-4251-A7F8-CEC225B9CD8A}"/>
              </a:ext>
            </a:extLst>
          </p:cNvPr>
          <p:cNvSpPr/>
          <p:nvPr/>
        </p:nvSpPr>
        <p:spPr>
          <a:xfrm>
            <a:off x="658814" y="1488876"/>
            <a:ext cx="10874372" cy="1623440"/>
          </a:xfrm>
          <a:prstGeom prst="rect">
            <a:avLst/>
          </a:prstGeom>
          <a:solidFill>
            <a:srgbClr val="003D6A">
              <a:alpha val="10196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de-DE" b="1" dirty="0">
                <a:solidFill>
                  <a:schemeClr val="accent1"/>
                </a:solidFill>
              </a:rPr>
              <a:t>User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4B5CF31A-B4E9-4DB8-837D-F7F41E714853}"/>
              </a:ext>
            </a:extLst>
          </p:cNvPr>
          <p:cNvSpPr/>
          <p:nvPr/>
        </p:nvSpPr>
        <p:spPr>
          <a:xfrm>
            <a:off x="658814" y="3250161"/>
            <a:ext cx="10874372" cy="1623440"/>
          </a:xfrm>
          <a:prstGeom prst="rect">
            <a:avLst/>
          </a:prstGeom>
          <a:solidFill>
            <a:srgbClr val="009EE0">
              <a:alpha val="10196"/>
            </a:srgb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de-DE" b="1" dirty="0">
                <a:solidFill>
                  <a:schemeClr val="accent2"/>
                </a:solidFill>
              </a:rPr>
              <a:t>Stack </a:t>
            </a:r>
            <a:r>
              <a:rPr lang="de-DE" b="1" dirty="0" err="1">
                <a:solidFill>
                  <a:schemeClr val="accent2"/>
                </a:solidFill>
              </a:rPr>
              <a:t>producer</a:t>
            </a:r>
            <a:endParaRPr lang="de-DE" b="1" dirty="0">
              <a:solidFill>
                <a:schemeClr val="accent2"/>
              </a:solidFill>
            </a:endParaRP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212F11C5-4134-4450-97AC-DDF00A83C45D}"/>
              </a:ext>
            </a:extLst>
          </p:cNvPr>
          <p:cNvSpPr/>
          <p:nvPr/>
        </p:nvSpPr>
        <p:spPr>
          <a:xfrm>
            <a:off x="658814" y="5030588"/>
            <a:ext cx="10874372" cy="1623440"/>
          </a:xfrm>
          <a:prstGeom prst="rect">
            <a:avLst/>
          </a:prstGeom>
          <a:solidFill>
            <a:srgbClr val="BCCF00">
              <a:alpha val="10196"/>
            </a:srgb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de-DE" b="1" dirty="0">
                <a:solidFill>
                  <a:schemeClr val="accent3"/>
                </a:solidFill>
              </a:rPr>
              <a:t>Stacking </a:t>
            </a:r>
            <a:r>
              <a:rPr lang="de-DE" b="1" dirty="0" err="1">
                <a:solidFill>
                  <a:schemeClr val="accent3"/>
                </a:solidFill>
              </a:rPr>
              <a:t>machine</a:t>
            </a:r>
            <a:r>
              <a:rPr lang="de-DE" b="1" dirty="0">
                <a:solidFill>
                  <a:schemeClr val="accent3"/>
                </a:solidFill>
              </a:rPr>
              <a:t> </a:t>
            </a:r>
            <a:r>
              <a:rPr lang="de-DE" b="1" dirty="0" err="1">
                <a:solidFill>
                  <a:schemeClr val="accent3"/>
                </a:solidFill>
              </a:rPr>
              <a:t>producers</a:t>
            </a:r>
            <a:endParaRPr lang="de-DE" b="1" dirty="0">
              <a:solidFill>
                <a:schemeClr val="accent3"/>
              </a:solidFill>
            </a:endParaRPr>
          </a:p>
        </p:txBody>
      </p:sp>
      <p:pic>
        <p:nvPicPr>
          <p:cNvPr id="5122" name="Picture 2" descr="Hyundai-Logo-PNG-Bildhintergrund | PNG Arts">
            <a:extLst>
              <a:ext uri="{FF2B5EF4-FFF2-40B4-BE49-F238E27FC236}">
                <a16:creationId xmlns:a16="http://schemas.microsoft.com/office/drawing/2014/main" id="{6BE26433-01A6-4441-B950-07E86925C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33" y="1975926"/>
            <a:ext cx="1188948" cy="38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ogo Toyota Png - Free Transparent PNG Logos">
            <a:extLst>
              <a:ext uri="{FF2B5EF4-FFF2-40B4-BE49-F238E27FC236}">
                <a16:creationId xmlns:a16="http://schemas.microsoft.com/office/drawing/2014/main" id="{2F447E61-E735-487C-84D2-EE19E240A7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707" y="2374856"/>
            <a:ext cx="825716" cy="574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>
            <a:extLst>
              <a:ext uri="{FF2B5EF4-FFF2-40B4-BE49-F238E27FC236}">
                <a16:creationId xmlns:a16="http://schemas.microsoft.com/office/drawing/2014/main" id="{15346CCE-6D22-4F3C-BB62-1DAD34396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262" y="1667682"/>
            <a:ext cx="792713" cy="59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CA2C508-ECB7-4E03-B962-89C558C14AC0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97231" y="2355715"/>
            <a:ext cx="1134019" cy="574010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16E334B6-0EFD-4F4D-92D8-EF41C09AC14D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70025" y="1560437"/>
            <a:ext cx="1244029" cy="902660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A2F12D40-AD31-46D8-93EF-F5CD7F2B6DAC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57137" y="2534658"/>
            <a:ext cx="1277726" cy="495901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C6FEEE49-45F1-4D55-A245-364CD907FE29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22618" y="1631231"/>
            <a:ext cx="2300406" cy="1338730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8A942C02-B506-4DA8-9D75-65189DD542D9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04506" y="1879928"/>
            <a:ext cx="1510745" cy="371060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7FE8485A-DB33-49BF-8E19-EE833FFD252E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65382" y="2620637"/>
            <a:ext cx="1379095" cy="380115"/>
          </a:xfrm>
          <a:prstGeom prst="rect">
            <a:avLst/>
          </a:prstGeom>
        </p:spPr>
      </p:pic>
      <p:pic>
        <p:nvPicPr>
          <p:cNvPr id="22" name="Grafik 21">
            <a:extLst>
              <a:ext uri="{FF2B5EF4-FFF2-40B4-BE49-F238E27FC236}">
                <a16:creationId xmlns:a16="http://schemas.microsoft.com/office/drawing/2014/main" id="{0A3ED479-87E9-41F2-9565-113FC399A3F3}"/>
              </a:ext>
            </a:extLst>
          </p:cNvPr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19683" y="3371714"/>
            <a:ext cx="3148038" cy="1393490"/>
          </a:xfrm>
          <a:prstGeom prst="rect">
            <a:avLst/>
          </a:prstGeom>
        </p:spPr>
      </p:pic>
      <p:pic>
        <p:nvPicPr>
          <p:cNvPr id="24" name="Grafik 23">
            <a:extLst>
              <a:ext uri="{FF2B5EF4-FFF2-40B4-BE49-F238E27FC236}">
                <a16:creationId xmlns:a16="http://schemas.microsoft.com/office/drawing/2014/main" id="{3AF84211-19F2-43A9-B48F-8A648A875829}"/>
              </a:ext>
            </a:extLst>
          </p:cNvPr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76203" y="3570435"/>
            <a:ext cx="2609850" cy="1026146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5DB7228C-F6BA-4C8F-A179-5C443472BA54}"/>
              </a:ext>
            </a:extLst>
          </p:cNvPr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73343" y="3518033"/>
            <a:ext cx="1257960" cy="437551"/>
          </a:xfrm>
          <a:prstGeom prst="rect">
            <a:avLst/>
          </a:prstGeom>
        </p:spPr>
      </p:pic>
      <p:pic>
        <p:nvPicPr>
          <p:cNvPr id="35" name="Picture 2" descr="Hyundai-Logo-PNG-Bildhintergrund | PNG Arts">
            <a:extLst>
              <a:ext uri="{FF2B5EF4-FFF2-40B4-BE49-F238E27FC236}">
                <a16:creationId xmlns:a16="http://schemas.microsoft.com/office/drawing/2014/main" id="{7EB062AA-FBA2-4AD8-953B-9E01EDD7B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047" y="4043078"/>
            <a:ext cx="1188948" cy="38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ZELTWANGER Gruppe - ACIG - Die Medizintechnik-Ausstellung">
            <a:extLst>
              <a:ext uri="{FF2B5EF4-FFF2-40B4-BE49-F238E27FC236}">
                <a16:creationId xmlns:a16="http://schemas.microsoft.com/office/drawing/2014/main" id="{2B15A383-BA58-4D53-BDB3-849BF422F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863" y="5541541"/>
            <a:ext cx="1894275" cy="31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>
            <a:extLst>
              <a:ext uri="{FF2B5EF4-FFF2-40B4-BE49-F238E27FC236}">
                <a16:creationId xmlns:a16="http://schemas.microsoft.com/office/drawing/2014/main" id="{77A44911-1006-429C-ABBF-9DDC90531E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224" y="6229662"/>
            <a:ext cx="1637196" cy="270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Ausbildung und Duales Studium bei EBZ Gruppe">
            <a:extLst>
              <a:ext uri="{FF2B5EF4-FFF2-40B4-BE49-F238E27FC236}">
                <a16:creationId xmlns:a16="http://schemas.microsoft.com/office/drawing/2014/main" id="{7E653E0C-3CAE-4778-A51D-9F255F4F6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952" y="5258815"/>
            <a:ext cx="442350" cy="64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XENON - Automation Network Dresden">
            <a:extLst>
              <a:ext uri="{FF2B5EF4-FFF2-40B4-BE49-F238E27FC236}">
                <a16:creationId xmlns:a16="http://schemas.microsoft.com/office/drawing/2014/main" id="{3553915C-C387-43E9-9A45-2674C0D23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481" y="5750242"/>
            <a:ext cx="1124709" cy="112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FFT - 3D Est">
            <a:extLst>
              <a:ext uri="{FF2B5EF4-FFF2-40B4-BE49-F238E27FC236}">
                <a16:creationId xmlns:a16="http://schemas.microsoft.com/office/drawing/2014/main" id="{1DAFADEA-2560-4FC3-871F-E476689AE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956" y="5080914"/>
            <a:ext cx="1124709" cy="83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GROB-WERKE - HOME">
            <a:extLst>
              <a:ext uri="{FF2B5EF4-FFF2-40B4-BE49-F238E27FC236}">
                <a16:creationId xmlns:a16="http://schemas.microsoft.com/office/drawing/2014/main" id="{09DC48DA-F594-4713-8D65-27B74D2F0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366" y="6004957"/>
            <a:ext cx="1262627" cy="54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industrial intelligence 4.0_beyond automation - KUKA AG">
            <a:extLst>
              <a:ext uri="{FF2B5EF4-FFF2-40B4-BE49-F238E27FC236}">
                <a16:creationId xmlns:a16="http://schemas.microsoft.com/office/drawing/2014/main" id="{395121C9-99E4-45A3-BA25-C26FF5A60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967" y="5395931"/>
            <a:ext cx="1422798" cy="24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Muehlbauer">
            <a:extLst>
              <a:ext uri="{FF2B5EF4-FFF2-40B4-BE49-F238E27FC236}">
                <a16:creationId xmlns:a16="http://schemas.microsoft.com/office/drawing/2014/main" id="{F4341D95-8644-4D7B-96A2-994EFB932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7671" y="5712019"/>
            <a:ext cx="2031508" cy="622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Presse-Fotos: Logos">
            <a:extLst>
              <a:ext uri="{FF2B5EF4-FFF2-40B4-BE49-F238E27FC236}">
                <a16:creationId xmlns:a16="http://schemas.microsoft.com/office/drawing/2014/main" id="{DBC1CCFA-0CC6-4178-8F29-D86A50F25E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477" y="5194409"/>
            <a:ext cx="1317020" cy="36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0" name="Picture 30" descr="ruhlamat GmbH - Solidline GmbH">
            <a:extLst>
              <a:ext uri="{FF2B5EF4-FFF2-40B4-BE49-F238E27FC236}">
                <a16:creationId xmlns:a16="http://schemas.microsoft.com/office/drawing/2014/main" id="{738FC2AB-597F-4BD1-BE6A-468C562456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75" y="5590243"/>
            <a:ext cx="2088361" cy="137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2" name="Picture 32">
            <a:extLst>
              <a:ext uri="{FF2B5EF4-FFF2-40B4-BE49-F238E27FC236}">
                <a16:creationId xmlns:a16="http://schemas.microsoft.com/office/drawing/2014/main" id="{092512F7-C576-43DF-A7C2-BE821F3F8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3827" y="5521190"/>
            <a:ext cx="1407028" cy="15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Stellenangebote">
            <a:extLst>
              <a:ext uri="{FF2B5EF4-FFF2-40B4-BE49-F238E27FC236}">
                <a16:creationId xmlns:a16="http://schemas.microsoft.com/office/drawing/2014/main" id="{B67B91ED-3428-4D07-8831-949013B4D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4365" y="5970023"/>
            <a:ext cx="965951" cy="31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6" name="Picture 36" descr="Industrielle Automatisierung | OMRON, Deutschland">
            <a:extLst>
              <a:ext uri="{FF2B5EF4-FFF2-40B4-BE49-F238E27FC236}">
                <a16:creationId xmlns:a16="http://schemas.microsoft.com/office/drawing/2014/main" id="{4B4FFE23-DD91-41E1-BCF2-0919F915EF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118" y="6342372"/>
            <a:ext cx="1059645" cy="20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91980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Scenario </a:t>
            </a:r>
            <a:r>
              <a:rPr lang="de-DE" dirty="0" err="1"/>
              <a:t>up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2035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Scenario - </a:t>
            </a:r>
            <a:r>
              <a:rPr lang="de-DE" b="1" dirty="0" err="1"/>
              <a:t>number</a:t>
            </a:r>
            <a:r>
              <a:rPr lang="de-DE" b="1" dirty="0"/>
              <a:t> </a:t>
            </a:r>
            <a:r>
              <a:rPr lang="de-DE" b="1" dirty="0" err="1"/>
              <a:t>of</a:t>
            </a:r>
            <a:r>
              <a:rPr lang="de-DE" b="1" dirty="0"/>
              <a:t> </a:t>
            </a:r>
            <a:r>
              <a:rPr lang="de-DE" b="1" dirty="0" err="1"/>
              <a:t>units</a:t>
            </a:r>
            <a:endParaRPr lang="de-DE" b="1" dirty="0"/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3AE8F906-1AB6-4690-9A39-D4E5830B0498}"/>
              </a:ext>
            </a:extLst>
          </p:cNvPr>
          <p:cNvCxnSpPr>
            <a:cxnSpLocks/>
          </p:cNvCxnSpPr>
          <p:nvPr/>
        </p:nvCxnSpPr>
        <p:spPr>
          <a:xfrm flipH="1">
            <a:off x="779646" y="2600325"/>
            <a:ext cx="3282215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9">
            <a:extLst>
              <a:ext uri="{FF2B5EF4-FFF2-40B4-BE49-F238E27FC236}">
                <a16:creationId xmlns:a16="http://schemas.microsoft.com/office/drawing/2014/main" id="{C0A379E4-2DCF-4756-BA7A-351B34EADB59}"/>
              </a:ext>
            </a:extLst>
          </p:cNvPr>
          <p:cNvSpPr txBox="1"/>
          <p:nvPr/>
        </p:nvSpPr>
        <p:spPr>
          <a:xfrm>
            <a:off x="4035679" y="2361901"/>
            <a:ext cx="527830" cy="28574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1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414</a:t>
            </a:r>
            <a:endParaRPr kumimoji="0" lang="de-DE" sz="2200" b="1" i="1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E617D76F-0256-4F5C-A2E6-925D11CB6D9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387859" y="2805714"/>
            <a:ext cx="425017" cy="1854417"/>
          </a:xfrm>
          <a:prstGeom prst="rect">
            <a:avLst/>
          </a:prstGeom>
        </p:spPr>
      </p:pic>
      <p:graphicFrame>
        <p:nvGraphicFramePr>
          <p:cNvPr id="16" name="Diagramm 15">
            <a:extLst>
              <a:ext uri="{FF2B5EF4-FFF2-40B4-BE49-F238E27FC236}">
                <a16:creationId xmlns:a16="http://schemas.microsoft.com/office/drawing/2014/main" id="{BB58249A-7592-458C-943F-B7D1CF55E2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9911171"/>
              </p:ext>
            </p:extLst>
          </p:nvPr>
        </p:nvGraphicFramePr>
        <p:xfrm>
          <a:off x="83246" y="1835070"/>
          <a:ext cx="4109699" cy="37957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7" name="Textfeld 16">
            <a:extLst>
              <a:ext uri="{FF2B5EF4-FFF2-40B4-BE49-F238E27FC236}">
                <a16:creationId xmlns:a16="http://schemas.microsoft.com/office/drawing/2014/main" id="{CF13D00B-07CE-4E4A-9070-94CE00A8EEF8}"/>
              </a:ext>
            </a:extLst>
          </p:cNvPr>
          <p:cNvSpPr txBox="1"/>
          <p:nvPr/>
        </p:nvSpPr>
        <p:spPr>
          <a:xfrm>
            <a:off x="703176" y="4984427"/>
            <a:ext cx="3593374" cy="3102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2025</a:t>
            </a:r>
            <a:r>
              <a:rPr lang="de-DE" sz="1330" dirty="0">
                <a:solidFill>
                  <a:prstClr val="black">
                    <a:lumMod val="65000"/>
                    <a:lumOff val="35000"/>
                  </a:prstClr>
                </a:solidFill>
              </a:rPr>
              <a:t>			        </a:t>
            </a: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2035</a:t>
            </a:r>
          </a:p>
        </p:txBody>
      </p:sp>
      <p:graphicFrame>
        <p:nvGraphicFramePr>
          <p:cNvPr id="27" name="Diagramm 26">
            <a:extLst>
              <a:ext uri="{FF2B5EF4-FFF2-40B4-BE49-F238E27FC236}">
                <a16:creationId xmlns:a16="http://schemas.microsoft.com/office/drawing/2014/main" id="{D55A3A52-12E7-41F1-A54A-8B11EF215C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1104621"/>
              </p:ext>
            </p:extLst>
          </p:nvPr>
        </p:nvGraphicFramePr>
        <p:xfrm>
          <a:off x="7379125" y="1835070"/>
          <a:ext cx="4109699" cy="37957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0" name="Textfeld 29">
            <a:extLst>
              <a:ext uri="{FF2B5EF4-FFF2-40B4-BE49-F238E27FC236}">
                <a16:creationId xmlns:a16="http://schemas.microsoft.com/office/drawing/2014/main" id="{1D07627F-749B-4C4D-B670-3FCA35C1DF71}"/>
              </a:ext>
            </a:extLst>
          </p:cNvPr>
          <p:cNvSpPr txBox="1"/>
          <p:nvPr/>
        </p:nvSpPr>
        <p:spPr>
          <a:xfrm>
            <a:off x="8028120" y="4974799"/>
            <a:ext cx="3593374" cy="3102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2025</a:t>
            </a:r>
            <a:r>
              <a:rPr lang="de-DE" sz="1330" dirty="0">
                <a:solidFill>
                  <a:prstClr val="black">
                    <a:lumMod val="65000"/>
                    <a:lumOff val="35000"/>
                  </a:prstClr>
                </a:solidFill>
              </a:rPr>
              <a:t>			        </a:t>
            </a: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2035</a:t>
            </a:r>
          </a:p>
        </p:txBody>
      </p:sp>
      <p:cxnSp>
        <p:nvCxnSpPr>
          <p:cNvPr id="31" name="Gerader Verbinder 30">
            <a:extLst>
              <a:ext uri="{FF2B5EF4-FFF2-40B4-BE49-F238E27FC236}">
                <a16:creationId xmlns:a16="http://schemas.microsoft.com/office/drawing/2014/main" id="{A3DA13BF-A1C0-4FC0-A4F1-067A73DF1036}"/>
              </a:ext>
            </a:extLst>
          </p:cNvPr>
          <p:cNvCxnSpPr>
            <a:cxnSpLocks/>
          </p:cNvCxnSpPr>
          <p:nvPr/>
        </p:nvCxnSpPr>
        <p:spPr>
          <a:xfrm flipH="1">
            <a:off x="8114699" y="2589094"/>
            <a:ext cx="3282215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feld 31">
            <a:extLst>
              <a:ext uri="{FF2B5EF4-FFF2-40B4-BE49-F238E27FC236}">
                <a16:creationId xmlns:a16="http://schemas.microsoft.com/office/drawing/2014/main" id="{0946CCE2-6180-4AB9-AC3E-511796A91A12}"/>
              </a:ext>
            </a:extLst>
          </p:cNvPr>
          <p:cNvSpPr txBox="1"/>
          <p:nvPr/>
        </p:nvSpPr>
        <p:spPr>
          <a:xfrm>
            <a:off x="11357579" y="2352273"/>
            <a:ext cx="527830" cy="28574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1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828</a:t>
            </a:r>
            <a:endParaRPr kumimoji="0" lang="de-DE" sz="2200" b="1" i="1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33" name="Grafik 32">
            <a:extLst>
              <a:ext uri="{FF2B5EF4-FFF2-40B4-BE49-F238E27FC236}">
                <a16:creationId xmlns:a16="http://schemas.microsoft.com/office/drawing/2014/main" id="{0F8F90FB-E900-48F7-A846-C035E6F291B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063011" y="2805712"/>
            <a:ext cx="425017" cy="1854417"/>
          </a:xfrm>
          <a:prstGeom prst="rect">
            <a:avLst/>
          </a:prstGeom>
        </p:spPr>
      </p:pic>
      <p:pic>
        <p:nvPicPr>
          <p:cNvPr id="25" name="Grafik 24">
            <a:extLst>
              <a:ext uri="{FF2B5EF4-FFF2-40B4-BE49-F238E27FC236}">
                <a16:creationId xmlns:a16="http://schemas.microsoft.com/office/drawing/2014/main" id="{1B5D7F67-7B19-4249-A76F-C49E9D18B0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8717" y="2969766"/>
            <a:ext cx="1826237" cy="1526307"/>
          </a:xfrm>
          <a:prstGeom prst="rect">
            <a:avLst/>
          </a:prstGeom>
        </p:spPr>
      </p:pic>
      <p:sp>
        <p:nvSpPr>
          <p:cNvPr id="34" name="Textfeld 33">
            <a:extLst>
              <a:ext uri="{FF2B5EF4-FFF2-40B4-BE49-F238E27FC236}">
                <a16:creationId xmlns:a16="http://schemas.microsoft.com/office/drawing/2014/main" id="{3D08F447-F031-4A26-B3A7-83B71E36820B}"/>
              </a:ext>
            </a:extLst>
          </p:cNvPr>
          <p:cNvSpPr txBox="1"/>
          <p:nvPr/>
        </p:nvSpPr>
        <p:spPr>
          <a:xfrm>
            <a:off x="4726390" y="4660129"/>
            <a:ext cx="2427485" cy="7218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Typical</a:t>
            </a:r>
            <a:r>
              <a:rPr lang="de-DE" dirty="0">
                <a:solidFill>
                  <a:srgbClr val="003D6A"/>
                </a:solidFill>
              </a:rPr>
              <a:t> 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400 </a:t>
            </a:r>
            <a:r>
              <a:rPr lang="de-DE" sz="1600" u="sng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twin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stack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design </a:t>
            </a: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for</a:t>
            </a:r>
            <a: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de-DE" sz="16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trucks</a:t>
            </a:r>
            <a:br>
              <a:rPr lang="de-DE" sz="16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050" i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(</a:t>
            </a:r>
            <a:r>
              <a:rPr lang="de-DE" sz="1050" i="1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image</a:t>
            </a:r>
            <a:r>
              <a:rPr lang="de-DE" sz="1050" i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de-DE" sz="1050" i="1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reference</a:t>
            </a:r>
            <a:r>
              <a:rPr lang="de-DE" sz="1050" i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: Bosch)</a:t>
            </a:r>
            <a:endParaRPr lang="de-DE" sz="1600" i="1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71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7" grpId="0">
        <p:bldAsOne/>
      </p:bldGraphic>
      <p:bldP spid="30" grpId="0"/>
      <p:bldP spid="32" grpId="0"/>
      <p:bldP spid="3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Szenario bis 2035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/>
              <a:t>Scenario - </a:t>
            </a:r>
            <a:r>
              <a:rPr lang="de-DE" b="1" dirty="0" err="1"/>
              <a:t>number</a:t>
            </a:r>
            <a:r>
              <a:rPr lang="de-DE" b="1" dirty="0"/>
              <a:t> </a:t>
            </a:r>
            <a:r>
              <a:rPr lang="de-DE" b="1" dirty="0" err="1"/>
              <a:t>of</a:t>
            </a:r>
            <a:r>
              <a:rPr lang="de-DE" b="1" dirty="0"/>
              <a:t> </a:t>
            </a:r>
            <a:r>
              <a:rPr lang="de-DE" b="1" dirty="0" err="1"/>
              <a:t>units</a:t>
            </a:r>
            <a:endParaRPr lang="de-DE" b="1" dirty="0"/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3AE8F906-1AB6-4690-9A39-D4E5830B0498}"/>
              </a:ext>
            </a:extLst>
          </p:cNvPr>
          <p:cNvCxnSpPr>
            <a:cxnSpLocks/>
          </p:cNvCxnSpPr>
          <p:nvPr/>
        </p:nvCxnSpPr>
        <p:spPr>
          <a:xfrm flipH="1">
            <a:off x="779646" y="2600325"/>
            <a:ext cx="3282215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9">
            <a:extLst>
              <a:ext uri="{FF2B5EF4-FFF2-40B4-BE49-F238E27FC236}">
                <a16:creationId xmlns:a16="http://schemas.microsoft.com/office/drawing/2014/main" id="{C0A379E4-2DCF-4756-BA7A-351B34EADB59}"/>
              </a:ext>
            </a:extLst>
          </p:cNvPr>
          <p:cNvSpPr txBox="1"/>
          <p:nvPr/>
        </p:nvSpPr>
        <p:spPr>
          <a:xfrm>
            <a:off x="4035679" y="2361901"/>
            <a:ext cx="527830" cy="28574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1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828</a:t>
            </a:r>
            <a:endParaRPr kumimoji="0" lang="de-DE" sz="2200" b="1" i="1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E617D76F-0256-4F5C-A2E6-925D11CB6D9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387859" y="2805714"/>
            <a:ext cx="425017" cy="1854417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CF13D00B-07CE-4E4A-9070-94CE00A8EEF8}"/>
              </a:ext>
            </a:extLst>
          </p:cNvPr>
          <p:cNvSpPr txBox="1"/>
          <p:nvPr/>
        </p:nvSpPr>
        <p:spPr>
          <a:xfrm>
            <a:off x="703176" y="4984427"/>
            <a:ext cx="3593374" cy="3102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2025</a:t>
            </a:r>
            <a:r>
              <a:rPr lang="de-DE" sz="1330" dirty="0">
                <a:solidFill>
                  <a:prstClr val="black">
                    <a:lumMod val="65000"/>
                    <a:lumOff val="35000"/>
                  </a:prstClr>
                </a:solidFill>
              </a:rPr>
              <a:t>			        </a:t>
            </a:r>
            <a:r>
              <a:rPr lang="de-DE" sz="133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2035</a:t>
            </a:r>
          </a:p>
        </p:txBody>
      </p:sp>
      <p:graphicFrame>
        <p:nvGraphicFramePr>
          <p:cNvPr id="27" name="Diagramm 26">
            <a:extLst>
              <a:ext uri="{FF2B5EF4-FFF2-40B4-BE49-F238E27FC236}">
                <a16:creationId xmlns:a16="http://schemas.microsoft.com/office/drawing/2014/main" id="{D55A3A52-12E7-41F1-A54A-8B11EF215C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3137216"/>
              </p:ext>
            </p:extLst>
          </p:nvPr>
        </p:nvGraphicFramePr>
        <p:xfrm>
          <a:off x="83162" y="1835070"/>
          <a:ext cx="4109699" cy="37957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33" name="Grafik 32">
            <a:extLst>
              <a:ext uri="{FF2B5EF4-FFF2-40B4-BE49-F238E27FC236}">
                <a16:creationId xmlns:a16="http://schemas.microsoft.com/office/drawing/2014/main" id="{0F8F90FB-E900-48F7-A846-C035E6F291B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828879" y="2805713"/>
            <a:ext cx="425017" cy="1854417"/>
          </a:xfrm>
          <a:prstGeom prst="rect">
            <a:avLst/>
          </a:prstGeom>
        </p:spPr>
      </p:pic>
      <p:sp>
        <p:nvSpPr>
          <p:cNvPr id="34" name="Textfeld 33">
            <a:extLst>
              <a:ext uri="{FF2B5EF4-FFF2-40B4-BE49-F238E27FC236}">
                <a16:creationId xmlns:a16="http://schemas.microsoft.com/office/drawing/2014/main" id="{3D08F447-F031-4A26-B3A7-83B71E36820B}"/>
              </a:ext>
            </a:extLst>
          </p:cNvPr>
          <p:cNvSpPr txBox="1"/>
          <p:nvPr/>
        </p:nvSpPr>
        <p:spPr>
          <a:xfrm>
            <a:off x="4602774" y="3068052"/>
            <a:ext cx="2427485" cy="7218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Stacking </a:t>
            </a:r>
            <a:r>
              <a:rPr lang="de-DE" sz="1600" b="1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machine</a:t>
            </a:r>
            <a:br>
              <a:rPr lang="de-DE" sz="1862" b="1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br>
              <a:rPr lang="de-DE" sz="1862" b="1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3 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shifts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, 7 h/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day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, </a:t>
            </a:r>
            <a:b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250 d/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yr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,</a:t>
            </a:r>
            <a:b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utilization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rate </a:t>
            </a: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of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90%,</a:t>
            </a:r>
            <a:b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de-DE" sz="1400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stacksize</a:t>
            </a:r>
            <a:r>
              <a:rPr lang="de-DE" sz="1400" dirty="0">
                <a:solidFill>
                  <a:prstClr val="black">
                    <a:lumMod val="65000"/>
                    <a:lumOff val="35000"/>
                  </a:prstClr>
                </a:solidFill>
              </a:rPr>
              <a:t> 400</a:t>
            </a:r>
            <a:endParaRPr lang="de-DE" sz="1862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graphicFrame>
        <p:nvGraphicFramePr>
          <p:cNvPr id="12" name="Diagramm 11">
            <a:extLst>
              <a:ext uri="{FF2B5EF4-FFF2-40B4-BE49-F238E27FC236}">
                <a16:creationId xmlns:a16="http://schemas.microsoft.com/office/drawing/2014/main" id="{AD1953ED-6B27-4702-A7EA-EA98354274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603351"/>
              </p:ext>
            </p:extLst>
          </p:nvPr>
        </p:nvGraphicFramePr>
        <p:xfrm>
          <a:off x="7245174" y="1835070"/>
          <a:ext cx="4863664" cy="41518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8" name="Rechteck 27">
            <a:extLst>
              <a:ext uri="{FF2B5EF4-FFF2-40B4-BE49-F238E27FC236}">
                <a16:creationId xmlns:a16="http://schemas.microsoft.com/office/drawing/2014/main" id="{93E78E7B-9A3C-4C7F-8975-27B0BA0EF0B1}"/>
              </a:ext>
            </a:extLst>
          </p:cNvPr>
          <p:cNvSpPr/>
          <p:nvPr/>
        </p:nvSpPr>
        <p:spPr>
          <a:xfrm>
            <a:off x="9541422" y="3389596"/>
            <a:ext cx="2461480" cy="800702"/>
          </a:xfrm>
          <a:prstGeom prst="rect">
            <a:avLst/>
          </a:prstGeom>
          <a:solidFill>
            <a:srgbClr val="009EE0">
              <a:alpha val="23137"/>
            </a:srgbClr>
          </a:solidFill>
          <a:ln w="285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400" dirty="0">
                <a:solidFill>
                  <a:schemeClr val="tx2"/>
                </a:solidFill>
              </a:rPr>
              <a:t>Fuel </a:t>
            </a:r>
            <a:r>
              <a:rPr lang="de-DE" sz="1400" dirty="0" err="1">
                <a:solidFill>
                  <a:schemeClr val="tx2"/>
                </a:solidFill>
              </a:rPr>
              <a:t>cells</a:t>
            </a:r>
            <a:r>
              <a:rPr lang="de-DE" sz="1400" dirty="0">
                <a:solidFill>
                  <a:schemeClr val="tx2"/>
                </a:solidFill>
              </a:rPr>
              <a:t> will </a:t>
            </a:r>
            <a:r>
              <a:rPr lang="de-DE" sz="1400" dirty="0" err="1">
                <a:solidFill>
                  <a:schemeClr val="tx2"/>
                </a:solidFill>
              </a:rPr>
              <a:t>only</a:t>
            </a:r>
            <a:r>
              <a:rPr lang="de-DE" sz="1400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have</a:t>
            </a:r>
            <a:r>
              <a:rPr lang="de-DE" sz="1400" dirty="0">
                <a:solidFill>
                  <a:schemeClr val="tx2"/>
                </a:solidFill>
              </a:rPr>
              <a:t> a </a:t>
            </a:r>
            <a:r>
              <a:rPr lang="de-DE" sz="1400" b="1" u="sng" dirty="0" err="1">
                <a:solidFill>
                  <a:schemeClr val="tx2"/>
                </a:solidFill>
              </a:rPr>
              <a:t>small</a:t>
            </a:r>
            <a:r>
              <a:rPr lang="de-DE" sz="1400" b="1" u="sng" dirty="0">
                <a:solidFill>
                  <a:schemeClr val="tx2"/>
                </a:solidFill>
              </a:rPr>
              <a:t> </a:t>
            </a:r>
            <a:r>
              <a:rPr lang="de-DE" sz="1400" b="1" u="sng" dirty="0" err="1">
                <a:solidFill>
                  <a:schemeClr val="tx2"/>
                </a:solidFill>
              </a:rPr>
              <a:t>market</a:t>
            </a:r>
            <a:r>
              <a:rPr lang="de-DE" sz="1400" b="1" u="sng" dirty="0">
                <a:solidFill>
                  <a:schemeClr val="tx2"/>
                </a:solidFill>
              </a:rPr>
              <a:t> </a:t>
            </a:r>
            <a:r>
              <a:rPr lang="de-DE" sz="1400" b="1" u="sng" dirty="0" err="1">
                <a:solidFill>
                  <a:schemeClr val="tx2"/>
                </a:solidFill>
              </a:rPr>
              <a:t>share</a:t>
            </a:r>
            <a:r>
              <a:rPr lang="de-DE" sz="1400" b="1" u="sng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within</a:t>
            </a:r>
            <a:r>
              <a:rPr lang="de-DE" sz="1400" dirty="0">
                <a:solidFill>
                  <a:schemeClr val="tx2"/>
                </a:solidFill>
              </a:rPr>
              <a:t> a </a:t>
            </a:r>
            <a:r>
              <a:rPr lang="de-DE" sz="1400" dirty="0" err="1">
                <a:solidFill>
                  <a:schemeClr val="tx2"/>
                </a:solidFill>
              </a:rPr>
              <a:t>region</a:t>
            </a:r>
            <a:r>
              <a:rPr lang="de-DE" sz="1400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or</a:t>
            </a:r>
            <a:r>
              <a:rPr lang="de-DE" sz="1400" dirty="0">
                <a:solidFill>
                  <a:schemeClr val="tx2"/>
                </a:solidFill>
              </a:rPr>
              <a:t> </a:t>
            </a:r>
            <a:r>
              <a:rPr lang="de-DE" sz="1400" dirty="0" err="1">
                <a:solidFill>
                  <a:schemeClr val="tx2"/>
                </a:solidFill>
              </a:rPr>
              <a:t>company</a:t>
            </a:r>
            <a:endParaRPr lang="de-DE" sz="1400" dirty="0">
              <a:solidFill>
                <a:schemeClr val="tx2"/>
              </a:solidFill>
            </a:endParaRPr>
          </a:p>
        </p:txBody>
      </p:sp>
      <p:sp>
        <p:nvSpPr>
          <p:cNvPr id="29" name="Flussdiagramm: Verbinder 28">
            <a:extLst>
              <a:ext uri="{FF2B5EF4-FFF2-40B4-BE49-F238E27FC236}">
                <a16:creationId xmlns:a16="http://schemas.microsoft.com/office/drawing/2014/main" id="{13CB9555-2465-483E-94C2-ED008C10E157}"/>
              </a:ext>
            </a:extLst>
          </p:cNvPr>
          <p:cNvSpPr/>
          <p:nvPr/>
        </p:nvSpPr>
        <p:spPr>
          <a:xfrm>
            <a:off x="9346329" y="3141144"/>
            <a:ext cx="423512" cy="423512"/>
          </a:xfrm>
          <a:prstGeom prst="flowChartConnector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i</a:t>
            </a:r>
          </a:p>
        </p:txBody>
      </p:sp>
      <p:sp>
        <p:nvSpPr>
          <p:cNvPr id="35" name="Rechteck 34">
            <a:extLst>
              <a:ext uri="{FF2B5EF4-FFF2-40B4-BE49-F238E27FC236}">
                <a16:creationId xmlns:a16="http://schemas.microsoft.com/office/drawing/2014/main" id="{F519E999-4346-4144-A43C-FAF91E47BD73}"/>
              </a:ext>
            </a:extLst>
          </p:cNvPr>
          <p:cNvSpPr/>
          <p:nvPr/>
        </p:nvSpPr>
        <p:spPr>
          <a:xfrm>
            <a:off x="5822815" y="5657424"/>
            <a:ext cx="3523514" cy="6217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400" b="1" dirty="0">
                <a:solidFill>
                  <a:srgbClr val="003D6A"/>
                </a:solidFill>
              </a:rPr>
              <a:t>Szenario</a:t>
            </a:r>
            <a:r>
              <a:rPr lang="de-DE" sz="1400" dirty="0">
                <a:solidFill>
                  <a:srgbClr val="003D6A"/>
                </a:solidFill>
              </a:rPr>
              <a:t>: 0,1 s, (= 10Hz stacking)</a:t>
            </a:r>
            <a:br>
              <a:rPr lang="de-DE" sz="1400" dirty="0">
                <a:solidFill>
                  <a:srgbClr val="003D6A"/>
                </a:solidFill>
              </a:rPr>
            </a:br>
            <a:r>
              <a:rPr lang="de-DE" sz="1400" u="sng" dirty="0">
                <a:solidFill>
                  <a:srgbClr val="003D6A"/>
                </a:solidFill>
              </a:rPr>
              <a:t>Global </a:t>
            </a:r>
            <a:r>
              <a:rPr lang="de-DE" sz="1400" u="sng" dirty="0" err="1">
                <a:solidFill>
                  <a:srgbClr val="003D6A"/>
                </a:solidFill>
              </a:rPr>
              <a:t>demand</a:t>
            </a:r>
            <a:r>
              <a:rPr lang="de-DE" sz="1400" u="sng" dirty="0">
                <a:solidFill>
                  <a:srgbClr val="003D6A"/>
                </a:solidFill>
              </a:rPr>
              <a:t> </a:t>
            </a:r>
            <a:r>
              <a:rPr lang="de-DE" sz="1400" dirty="0" err="1">
                <a:solidFill>
                  <a:srgbClr val="003D6A"/>
                </a:solidFill>
              </a:rPr>
              <a:t>of</a:t>
            </a:r>
            <a:r>
              <a:rPr lang="de-DE" sz="1400" dirty="0">
                <a:solidFill>
                  <a:srgbClr val="003D6A"/>
                </a:solidFill>
              </a:rPr>
              <a:t> stacking </a:t>
            </a:r>
            <a:r>
              <a:rPr lang="de-DE" sz="1400" dirty="0" err="1">
                <a:solidFill>
                  <a:srgbClr val="003D6A"/>
                </a:solidFill>
              </a:rPr>
              <a:t>machines</a:t>
            </a:r>
            <a:r>
              <a:rPr lang="de-DE" sz="1400" dirty="0">
                <a:solidFill>
                  <a:srgbClr val="003D6A"/>
                </a:solidFill>
              </a:rPr>
              <a:t> : </a:t>
            </a:r>
            <a:r>
              <a:rPr lang="de-DE" sz="1600" b="1" u="sng" dirty="0">
                <a:solidFill>
                  <a:schemeClr val="accent1"/>
                </a:solidFill>
              </a:rPr>
              <a:t>2</a:t>
            </a:r>
            <a:r>
              <a:rPr lang="de-DE" sz="1400" dirty="0">
                <a:solidFill>
                  <a:srgbClr val="003D6A"/>
                </a:solidFill>
              </a:rPr>
              <a:t>.</a:t>
            </a:r>
          </a:p>
        </p:txBody>
      </p:sp>
      <p:sp>
        <p:nvSpPr>
          <p:cNvPr id="36" name="Flussdiagramm: Verbinder 35">
            <a:extLst>
              <a:ext uri="{FF2B5EF4-FFF2-40B4-BE49-F238E27FC236}">
                <a16:creationId xmlns:a16="http://schemas.microsoft.com/office/drawing/2014/main" id="{5BA23C8D-D41A-432A-8AD3-75EA6CB4D5C1}"/>
              </a:ext>
            </a:extLst>
          </p:cNvPr>
          <p:cNvSpPr/>
          <p:nvPr/>
        </p:nvSpPr>
        <p:spPr>
          <a:xfrm>
            <a:off x="5627723" y="5408972"/>
            <a:ext cx="423512" cy="423512"/>
          </a:xfrm>
          <a:prstGeom prst="flowChartConnector">
            <a:avLst/>
          </a:prstGeom>
          <a:solidFill>
            <a:schemeClr val="accent3"/>
          </a:solidFill>
          <a:ln w="28575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415427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Graphic spid="12" grpId="0">
        <p:bldAsOne/>
      </p:bldGraphic>
      <p:bldP spid="28" grpId="0" animBg="1"/>
      <p:bldP spid="29" grpId="0" animBg="1"/>
      <p:bldP spid="35" grpId="0" animBg="1"/>
      <p:bldP spid="35" grpId="1" animBg="1"/>
      <p:bldP spid="36" grpId="0" animBg="1"/>
      <p:bldP spid="36" grpId="1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Fields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Application</a:t>
            </a:r>
            <a:r>
              <a:rPr lang="de-DE" dirty="0"/>
              <a:t> </a:t>
            </a:r>
            <a:r>
              <a:rPr lang="de-DE" dirty="0" err="1"/>
              <a:t>for</a:t>
            </a:r>
            <a:r>
              <a:rPr lang="de-DE" dirty="0"/>
              <a:t> hydrogen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Excursus</a:t>
            </a:r>
            <a:r>
              <a:rPr lang="de-DE" b="1" dirty="0"/>
              <a:t>: </a:t>
            </a:r>
            <a:r>
              <a:rPr lang="de-DE" b="1" dirty="0" err="1"/>
              <a:t>Electrolyser</a:t>
            </a:r>
            <a:endParaRPr lang="de-DE" b="1" dirty="0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639D0C11-B344-403B-A3F4-8DFE72F9321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010130" y="1594171"/>
            <a:ext cx="7849695" cy="4972744"/>
          </a:xfrm>
          <a:prstGeom prst="rect">
            <a:avLst/>
          </a:prstGeom>
        </p:spPr>
      </p:pic>
      <p:sp>
        <p:nvSpPr>
          <p:cNvPr id="7" name="Flussdiagramm: Verbinder 6">
            <a:extLst>
              <a:ext uri="{FF2B5EF4-FFF2-40B4-BE49-F238E27FC236}">
                <a16:creationId xmlns:a16="http://schemas.microsoft.com/office/drawing/2014/main" id="{FD63F1DD-A4D7-46D0-A253-3A7A0CE19828}"/>
              </a:ext>
            </a:extLst>
          </p:cNvPr>
          <p:cNvSpPr/>
          <p:nvPr/>
        </p:nvSpPr>
        <p:spPr>
          <a:xfrm>
            <a:off x="5166847" y="4533499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4" name="Flussdiagramm: Verbinder 13">
            <a:extLst>
              <a:ext uri="{FF2B5EF4-FFF2-40B4-BE49-F238E27FC236}">
                <a16:creationId xmlns:a16="http://schemas.microsoft.com/office/drawing/2014/main" id="{1DC366BE-F4C3-4F77-A2EE-03DE34063CFB}"/>
              </a:ext>
            </a:extLst>
          </p:cNvPr>
          <p:cNvSpPr/>
          <p:nvPr/>
        </p:nvSpPr>
        <p:spPr>
          <a:xfrm>
            <a:off x="2252656" y="3896627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6" name="Flussdiagramm: Verbinder 15">
            <a:extLst>
              <a:ext uri="{FF2B5EF4-FFF2-40B4-BE49-F238E27FC236}">
                <a16:creationId xmlns:a16="http://schemas.microsoft.com/office/drawing/2014/main" id="{386E4C3B-759A-43E5-A9D7-46477EB5D4E9}"/>
              </a:ext>
            </a:extLst>
          </p:cNvPr>
          <p:cNvSpPr/>
          <p:nvPr/>
        </p:nvSpPr>
        <p:spPr>
          <a:xfrm>
            <a:off x="7929957" y="5113457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7" name="Flussdiagramm: Verbinder 16">
            <a:extLst>
              <a:ext uri="{FF2B5EF4-FFF2-40B4-BE49-F238E27FC236}">
                <a16:creationId xmlns:a16="http://schemas.microsoft.com/office/drawing/2014/main" id="{E0D7484C-0E02-4205-81E5-CD3A2CCD5C12}"/>
              </a:ext>
            </a:extLst>
          </p:cNvPr>
          <p:cNvSpPr/>
          <p:nvPr/>
        </p:nvSpPr>
        <p:spPr>
          <a:xfrm>
            <a:off x="7293085" y="2926178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9" name="Flussdiagramm: Verbinder 18">
            <a:extLst>
              <a:ext uri="{FF2B5EF4-FFF2-40B4-BE49-F238E27FC236}">
                <a16:creationId xmlns:a16="http://schemas.microsoft.com/office/drawing/2014/main" id="{2EA5B755-56D9-449D-A364-02748062965E}"/>
              </a:ext>
            </a:extLst>
          </p:cNvPr>
          <p:cNvSpPr/>
          <p:nvPr/>
        </p:nvSpPr>
        <p:spPr>
          <a:xfrm>
            <a:off x="8644401" y="3698185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E046DC95-1312-40E5-8B80-E32A49C0B45D}"/>
              </a:ext>
            </a:extLst>
          </p:cNvPr>
          <p:cNvSpPr txBox="1"/>
          <p:nvPr/>
        </p:nvSpPr>
        <p:spPr>
          <a:xfrm>
            <a:off x="4510974" y="1613421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Hydrogen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8B92DE24-47CD-427E-8843-95BA9739AE4B}"/>
              </a:ext>
            </a:extLst>
          </p:cNvPr>
          <p:cNvSpPr txBox="1"/>
          <p:nvPr/>
        </p:nvSpPr>
        <p:spPr>
          <a:xfrm>
            <a:off x="2964251" y="1994909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Short-term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demand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1D38727-1508-4F19-A539-1F7EC6365E4D}"/>
              </a:ext>
            </a:extLst>
          </p:cNvPr>
          <p:cNvSpPr txBox="1"/>
          <p:nvPr/>
        </p:nvSpPr>
        <p:spPr>
          <a:xfrm>
            <a:off x="6642031" y="1995347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Long-term </a:t>
            </a:r>
            <a:r>
              <a:rPr kumimoji="0" lang="de-DE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demand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7CDAE6D0-A5E8-49B4-9C3D-D625B70320CB}"/>
              </a:ext>
            </a:extLst>
          </p:cNvPr>
          <p:cNvSpPr txBox="1"/>
          <p:nvPr/>
        </p:nvSpPr>
        <p:spPr>
          <a:xfrm>
            <a:off x="1930178" y="4809778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 err="1">
                <a:solidFill>
                  <a:srgbClr val="003D6A"/>
                </a:solidFill>
              </a:rPr>
              <a:t>Refineries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FCECDFFB-BA13-4CC2-9600-EAE401DDF6F3}"/>
              </a:ext>
            </a:extLst>
          </p:cNvPr>
          <p:cNvSpPr txBox="1"/>
          <p:nvPr/>
        </p:nvSpPr>
        <p:spPr>
          <a:xfrm>
            <a:off x="2800952" y="5702402"/>
            <a:ext cx="2094057" cy="60228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en-US" sz="1200" dirty="0">
                <a:solidFill>
                  <a:srgbClr val="003D6A"/>
                </a:solidFill>
              </a:rPr>
              <a:t>Emission-free</a:t>
            </a:r>
            <a:br>
              <a:rPr lang="en-US" sz="1200" dirty="0">
                <a:solidFill>
                  <a:srgbClr val="003D6A"/>
                </a:solidFill>
              </a:rPr>
            </a:br>
            <a:r>
              <a:rPr lang="en-US" sz="1200" dirty="0">
                <a:solidFill>
                  <a:srgbClr val="003D6A"/>
                </a:solidFill>
              </a:rPr>
              <a:t>Heavy goods traffic and public transport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1689CA44-1886-48D4-8DFD-177C53FD3EB8}"/>
              </a:ext>
            </a:extLst>
          </p:cNvPr>
          <p:cNvSpPr txBox="1"/>
          <p:nvPr/>
        </p:nvSpPr>
        <p:spPr>
          <a:xfrm>
            <a:off x="3727840" y="4016639"/>
            <a:ext cx="1267673" cy="40438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003D6A"/>
                </a:solidFill>
              </a:rPr>
              <a:t>Emission-</a:t>
            </a:r>
            <a:r>
              <a:rPr lang="de-DE" sz="1200" dirty="0" err="1">
                <a:solidFill>
                  <a:srgbClr val="003D6A"/>
                </a:solidFill>
              </a:rPr>
              <a:t>free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Railway </a:t>
            </a:r>
            <a:r>
              <a:rPr lang="de-DE" sz="1200" dirty="0" err="1">
                <a:solidFill>
                  <a:srgbClr val="003D6A"/>
                </a:solidFill>
              </a:rPr>
              <a:t>service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312C0789-D12B-4BA5-BB8F-71C56DBA5128}"/>
              </a:ext>
            </a:extLst>
          </p:cNvPr>
          <p:cNvSpPr txBox="1"/>
          <p:nvPr/>
        </p:nvSpPr>
        <p:spPr>
          <a:xfrm>
            <a:off x="4838910" y="5522610"/>
            <a:ext cx="1527178" cy="28275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200" dirty="0">
                <a:solidFill>
                  <a:srgbClr val="003D6A"/>
                </a:solidFill>
              </a:rPr>
              <a:t>Steel </a:t>
            </a:r>
            <a:r>
              <a:rPr lang="de-DE" sz="1200" dirty="0" err="1">
                <a:solidFill>
                  <a:srgbClr val="003D6A"/>
                </a:solidFill>
              </a:rPr>
              <a:t>production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F37B28BC-C5DD-4404-A4DD-26B0496FBC97}"/>
              </a:ext>
            </a:extLst>
          </p:cNvPr>
          <p:cNvSpPr txBox="1"/>
          <p:nvPr/>
        </p:nvSpPr>
        <p:spPr>
          <a:xfrm>
            <a:off x="5773857" y="4058423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003D6A"/>
                </a:solidFill>
              </a:rPr>
              <a:t>Fuel </a:t>
            </a:r>
            <a:r>
              <a:rPr lang="de-DE" sz="1200" dirty="0" err="1">
                <a:solidFill>
                  <a:srgbClr val="003D6A"/>
                </a:solidFill>
              </a:rPr>
              <a:t>cells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 err="1">
                <a:solidFill>
                  <a:srgbClr val="003D6A"/>
                </a:solidFill>
              </a:rPr>
              <a:t>cars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Flussdiagramm: Verbinder 17">
            <a:extLst>
              <a:ext uri="{FF2B5EF4-FFF2-40B4-BE49-F238E27FC236}">
                <a16:creationId xmlns:a16="http://schemas.microsoft.com/office/drawing/2014/main" id="{301AF8A7-F13C-4119-A7B5-05E0356075AC}"/>
              </a:ext>
            </a:extLst>
          </p:cNvPr>
          <p:cNvSpPr/>
          <p:nvPr/>
        </p:nvSpPr>
        <p:spPr>
          <a:xfrm>
            <a:off x="6642031" y="4373075"/>
            <a:ext cx="871305" cy="835314"/>
          </a:xfrm>
          <a:prstGeom prst="flowChartConnector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2A49C64E-47B0-4D17-A0D5-140279B526C6}"/>
              </a:ext>
            </a:extLst>
          </p:cNvPr>
          <p:cNvSpPr txBox="1"/>
          <p:nvPr/>
        </p:nvSpPr>
        <p:spPr>
          <a:xfrm>
            <a:off x="7189854" y="3808792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 err="1">
                <a:solidFill>
                  <a:srgbClr val="003D6A"/>
                </a:solidFill>
              </a:rPr>
              <a:t>Renewable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Aviation </a:t>
            </a:r>
            <a:r>
              <a:rPr lang="de-DE" sz="1200" dirty="0" err="1">
                <a:solidFill>
                  <a:srgbClr val="003D6A"/>
                </a:solidFill>
              </a:rPr>
              <a:t>fuels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D32D7CC6-6A80-4BA0-9120-E7ACD6B50ECD}"/>
              </a:ext>
            </a:extLst>
          </p:cNvPr>
          <p:cNvSpPr txBox="1"/>
          <p:nvPr/>
        </p:nvSpPr>
        <p:spPr>
          <a:xfrm>
            <a:off x="6523116" y="5349641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 err="1">
                <a:solidFill>
                  <a:srgbClr val="003D6A"/>
                </a:solidFill>
              </a:rPr>
              <a:t>Renewable</a:t>
            </a:r>
            <a:br>
              <a:rPr lang="de-DE" sz="1200" dirty="0">
                <a:solidFill>
                  <a:srgbClr val="003D6A"/>
                </a:solidFill>
              </a:rPr>
            </a:br>
            <a:r>
              <a:rPr lang="de-DE" sz="1200" dirty="0">
                <a:solidFill>
                  <a:srgbClr val="003D6A"/>
                </a:solidFill>
              </a:rPr>
              <a:t>Marine </a:t>
            </a:r>
            <a:r>
              <a:rPr lang="de-DE" sz="1200" dirty="0" err="1">
                <a:solidFill>
                  <a:srgbClr val="003D6A"/>
                </a:solidFill>
              </a:rPr>
              <a:t>fuels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340293AC-4A7E-4958-8E8F-25BFF0E6B097}"/>
              </a:ext>
            </a:extLst>
          </p:cNvPr>
          <p:cNvSpPr txBox="1"/>
          <p:nvPr/>
        </p:nvSpPr>
        <p:spPr>
          <a:xfrm>
            <a:off x="7762826" y="6045783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003D6A"/>
                </a:solidFill>
              </a:rPr>
              <a:t>Chemical </a:t>
            </a:r>
            <a:r>
              <a:rPr lang="de-DE" sz="1200" dirty="0" err="1">
                <a:solidFill>
                  <a:srgbClr val="003D6A"/>
                </a:solidFill>
              </a:rPr>
              <a:t>industry</a:t>
            </a:r>
            <a:r>
              <a:rPr lang="de-DE" sz="1200" dirty="0">
                <a:solidFill>
                  <a:srgbClr val="003D6A"/>
                </a:solidFill>
              </a:rPr>
              <a:t>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2759841-84DB-4439-AC2A-CB87F2892601}"/>
              </a:ext>
            </a:extLst>
          </p:cNvPr>
          <p:cNvSpPr txBox="1"/>
          <p:nvPr/>
        </p:nvSpPr>
        <p:spPr>
          <a:xfrm>
            <a:off x="8509686" y="4593319"/>
            <a:ext cx="1145944" cy="33857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 err="1">
                <a:solidFill>
                  <a:srgbClr val="003D6A"/>
                </a:solidFill>
              </a:rPr>
              <a:t>Heating</a:t>
            </a:r>
            <a:r>
              <a:rPr lang="de-DE" sz="1200" dirty="0">
                <a:solidFill>
                  <a:srgbClr val="003D6A"/>
                </a:solidFill>
              </a:rPr>
              <a:t> </a:t>
            </a:r>
            <a:r>
              <a:rPr lang="de-DE" sz="1200" dirty="0" err="1">
                <a:solidFill>
                  <a:srgbClr val="003D6A"/>
                </a:solidFill>
              </a:rPr>
              <a:t>sector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963617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Hydrogen </a:t>
            </a:r>
            <a:r>
              <a:rPr lang="de-DE" dirty="0" err="1"/>
              <a:t>market</a:t>
            </a:r>
            <a:r>
              <a:rPr lang="de-DE" dirty="0"/>
              <a:t> </a:t>
            </a:r>
            <a:r>
              <a:rPr lang="de-DE" dirty="0" err="1"/>
              <a:t>development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Excursus</a:t>
            </a:r>
            <a:r>
              <a:rPr lang="de-DE" b="1" dirty="0"/>
              <a:t>: </a:t>
            </a:r>
            <a:r>
              <a:rPr lang="de-DE" b="1" dirty="0" err="1"/>
              <a:t>Electrolyser</a:t>
            </a:r>
            <a:endParaRPr lang="de-DE" b="1" dirty="0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Grafik 32">
            <a:extLst>
              <a:ext uri="{FF2B5EF4-FFF2-40B4-BE49-F238E27FC236}">
                <a16:creationId xmlns:a16="http://schemas.microsoft.com/office/drawing/2014/main" id="{E4FD22AE-9162-4DC8-A027-DEF72159E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0135" y="1274215"/>
            <a:ext cx="6471731" cy="531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1782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Hydrogen </a:t>
            </a:r>
            <a:r>
              <a:rPr lang="de-DE" dirty="0" err="1"/>
              <a:t>market</a:t>
            </a:r>
            <a:r>
              <a:rPr lang="de-DE" dirty="0"/>
              <a:t> </a:t>
            </a:r>
            <a:r>
              <a:rPr lang="de-DE" dirty="0" err="1"/>
              <a:t>development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Excursus</a:t>
            </a:r>
            <a:r>
              <a:rPr lang="de-DE" b="1" dirty="0"/>
              <a:t>: </a:t>
            </a:r>
            <a:r>
              <a:rPr lang="de-DE" b="1" dirty="0" err="1"/>
              <a:t>Electrolyser</a:t>
            </a:r>
            <a:endParaRPr lang="de-DE" b="1" dirty="0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F0184E91-3F8D-4655-892E-D765E2BDC6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39" y="1743379"/>
            <a:ext cx="5806244" cy="4484208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99842088-CB54-4817-B5EB-B59AFE7B1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8793" y="5987959"/>
            <a:ext cx="3260508" cy="479255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E21C70F3-77E6-4DFD-98F1-889FA4C6F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172" y="1735195"/>
            <a:ext cx="5882747" cy="3987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22220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Production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hydrogen 
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Excursus</a:t>
            </a:r>
            <a:r>
              <a:rPr lang="de-DE" b="1" dirty="0"/>
              <a:t>: </a:t>
            </a:r>
            <a:r>
              <a:rPr lang="de-DE" b="1" dirty="0" err="1"/>
              <a:t>Electrolyser</a:t>
            </a:r>
            <a:endParaRPr lang="de-DE" b="1" dirty="0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5D1F60B7-91BB-41AD-B2B6-DF33155BB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85" y="1743379"/>
            <a:ext cx="3825214" cy="218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900DC299-1AAE-434F-8204-F49C3C74BF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024" y="1762930"/>
            <a:ext cx="3793463" cy="217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>
            <a:extLst>
              <a:ext uri="{FF2B5EF4-FFF2-40B4-BE49-F238E27FC236}">
                <a16:creationId xmlns:a16="http://schemas.microsoft.com/office/drawing/2014/main" id="{A2BAB10F-375B-4DC4-B8D8-DE2AC1392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874" y="4191751"/>
            <a:ext cx="4682252" cy="267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Rechteck 38">
            <a:extLst>
              <a:ext uri="{FF2B5EF4-FFF2-40B4-BE49-F238E27FC236}">
                <a16:creationId xmlns:a16="http://schemas.microsoft.com/office/drawing/2014/main" id="{BDDBCE85-EE58-412A-A69B-ACDFD5AC620C}"/>
              </a:ext>
            </a:extLst>
          </p:cNvPr>
          <p:cNvSpPr/>
          <p:nvPr/>
        </p:nvSpPr>
        <p:spPr>
          <a:xfrm>
            <a:off x="3754874" y="4189426"/>
            <a:ext cx="4682252" cy="2678724"/>
          </a:xfrm>
          <a:prstGeom prst="rect">
            <a:avLst/>
          </a:prstGeom>
          <a:solidFill>
            <a:srgbClr val="BCCF00">
              <a:alpha val="10196"/>
            </a:srgb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de-DE" b="1" dirty="0">
              <a:solidFill>
                <a:schemeClr val="accent3"/>
              </a:solidFill>
            </a:endParaRPr>
          </a:p>
        </p:txBody>
      </p:sp>
      <p:pic>
        <p:nvPicPr>
          <p:cNvPr id="40" name="Picture 6">
            <a:extLst>
              <a:ext uri="{FF2B5EF4-FFF2-40B4-BE49-F238E27FC236}">
                <a16:creationId xmlns:a16="http://schemas.microsoft.com/office/drawing/2014/main" id="{8648EF9E-7EC8-4C3D-9B7C-45354EC3D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6512" y="1737982"/>
            <a:ext cx="3825215" cy="218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3940CDFE-AEFA-4371-91FC-EAB6146FEFA5}"/>
              </a:ext>
            </a:extLst>
          </p:cNvPr>
          <p:cNvSpPr txBox="1"/>
          <p:nvPr/>
        </p:nvSpPr>
        <p:spPr>
          <a:xfrm>
            <a:off x="5640404" y="2983831"/>
            <a:ext cx="914400" cy="91440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90095440-7E09-4AF7-9712-F3B9E46C3217}"/>
              </a:ext>
            </a:extLst>
          </p:cNvPr>
          <p:cNvSpPr txBox="1"/>
          <p:nvPr/>
        </p:nvSpPr>
        <p:spPr>
          <a:xfrm>
            <a:off x="5640404" y="2983831"/>
            <a:ext cx="914400" cy="91440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2200" b="0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E7942F38-2B91-4C11-9AB1-239FEE9C752D}"/>
              </a:ext>
            </a:extLst>
          </p:cNvPr>
          <p:cNvSpPr txBox="1"/>
          <p:nvPr/>
        </p:nvSpPr>
        <p:spPr>
          <a:xfrm>
            <a:off x="471637" y="2194356"/>
            <a:ext cx="808523" cy="23121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C6C6C6"/>
                </a:solidFill>
              </a:rPr>
              <a:t>Natural gas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C6C6C6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AF11C536-AB84-4A44-837E-37279DBEACAC}"/>
              </a:ext>
            </a:extLst>
          </p:cNvPr>
          <p:cNvSpPr txBox="1"/>
          <p:nvPr/>
        </p:nvSpPr>
        <p:spPr>
          <a:xfrm>
            <a:off x="452387" y="3336919"/>
            <a:ext cx="808523" cy="23121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3D3D3C"/>
                </a:solidFill>
              </a:rPr>
              <a:t>Coal</a:t>
            </a:r>
            <a:r>
              <a:rPr lang="de-DE" sz="1200" dirty="0">
                <a:solidFill>
                  <a:srgbClr val="C6C6C6"/>
                </a:solidFill>
              </a:rPr>
              <a:t>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C6C6C6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C6A01ED5-120A-48D9-835B-9EDA80D95DAB}"/>
              </a:ext>
            </a:extLst>
          </p:cNvPr>
          <p:cNvSpPr txBox="1"/>
          <p:nvPr/>
        </p:nvSpPr>
        <p:spPr>
          <a:xfrm>
            <a:off x="423511" y="2765637"/>
            <a:ext cx="808523" cy="207232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E5C49A"/>
                </a:solidFill>
              </a:rPr>
              <a:t>Oil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E5C49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463FF7F-83B8-4171-95CD-63C469447615}"/>
              </a:ext>
            </a:extLst>
          </p:cNvPr>
          <p:cNvSpPr txBox="1"/>
          <p:nvPr/>
        </p:nvSpPr>
        <p:spPr>
          <a:xfrm>
            <a:off x="2155317" y="3121912"/>
            <a:ext cx="1049896" cy="231210"/>
          </a:xfrm>
          <a:prstGeom prst="rect">
            <a:avLst/>
          </a:prstGeom>
          <a:solidFill>
            <a:srgbClr val="1D3A8F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 err="1">
                <a:solidFill>
                  <a:srgbClr val="FDC738"/>
                </a:solidFill>
              </a:rPr>
              <a:t>Hydrocarbons</a:t>
            </a:r>
            <a:r>
              <a:rPr lang="de-DE" sz="1200" dirty="0">
                <a:solidFill>
                  <a:srgbClr val="FDC738"/>
                </a:solidFill>
              </a:rPr>
              <a:t>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E5C49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DA23CDAD-B433-41E5-9AD2-361911AB258E}"/>
              </a:ext>
            </a:extLst>
          </p:cNvPr>
          <p:cNvSpPr txBox="1"/>
          <p:nvPr/>
        </p:nvSpPr>
        <p:spPr>
          <a:xfrm>
            <a:off x="1030496" y="2752621"/>
            <a:ext cx="1049896" cy="23121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000" dirty="0">
                <a:solidFill>
                  <a:srgbClr val="FDC738"/>
                </a:solidFill>
              </a:rPr>
              <a:t>Steam </a:t>
            </a:r>
            <a:r>
              <a:rPr lang="de-DE" sz="1000" dirty="0" err="1">
                <a:solidFill>
                  <a:srgbClr val="FDC738"/>
                </a:solidFill>
              </a:rPr>
              <a:t>reforming</a:t>
            </a:r>
            <a:r>
              <a:rPr lang="de-DE" sz="1000" dirty="0">
                <a:solidFill>
                  <a:srgbClr val="FDC738"/>
                </a:solidFill>
              </a:rPr>
              <a:t>
</a:t>
            </a:r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E5C49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4470B85D-C8AF-47E7-8594-5C272C0AABB2}"/>
              </a:ext>
            </a:extLst>
          </p:cNvPr>
          <p:cNvSpPr txBox="1"/>
          <p:nvPr/>
        </p:nvSpPr>
        <p:spPr>
          <a:xfrm>
            <a:off x="5133380" y="1885568"/>
            <a:ext cx="1049896" cy="23121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000" dirty="0">
                <a:solidFill>
                  <a:srgbClr val="FDC738"/>
                </a:solidFill>
              </a:rPr>
              <a:t>Steam </a:t>
            </a:r>
            <a:r>
              <a:rPr lang="de-DE" sz="1000" dirty="0" err="1">
                <a:solidFill>
                  <a:srgbClr val="FDC738"/>
                </a:solidFill>
              </a:rPr>
              <a:t>reforming</a:t>
            </a:r>
            <a:r>
              <a:rPr lang="de-DE" sz="1000" dirty="0">
                <a:solidFill>
                  <a:srgbClr val="FDC738"/>
                </a:solidFill>
              </a:rPr>
              <a:t>
</a:t>
            </a:r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E5C49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B0918E01-BF55-413F-B511-998C40CBAD0A}"/>
              </a:ext>
            </a:extLst>
          </p:cNvPr>
          <p:cNvSpPr txBox="1"/>
          <p:nvPr/>
        </p:nvSpPr>
        <p:spPr>
          <a:xfrm>
            <a:off x="4540895" y="2358502"/>
            <a:ext cx="808523" cy="16331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C6C6C6"/>
                </a:solidFill>
              </a:rPr>
              <a:t>Natural gas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C6C6C6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8CDE9FD9-3CA5-4901-B93E-285FF101E184}"/>
              </a:ext>
            </a:extLst>
          </p:cNvPr>
          <p:cNvSpPr txBox="1"/>
          <p:nvPr/>
        </p:nvSpPr>
        <p:spPr>
          <a:xfrm>
            <a:off x="4451448" y="2809552"/>
            <a:ext cx="808523" cy="16331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E5C49A"/>
                </a:solidFill>
              </a:rPr>
              <a:t>Oil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E5C49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F4F1E5C2-70A8-4EEA-AE9D-B2D0DAB65920}"/>
              </a:ext>
            </a:extLst>
          </p:cNvPr>
          <p:cNvSpPr txBox="1"/>
          <p:nvPr/>
        </p:nvSpPr>
        <p:spPr>
          <a:xfrm>
            <a:off x="4565965" y="3265780"/>
            <a:ext cx="607377" cy="15359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3D3D3C"/>
                </a:solidFill>
              </a:rPr>
              <a:t>Coal</a:t>
            </a:r>
            <a:r>
              <a:rPr lang="de-DE" sz="1200" dirty="0">
                <a:solidFill>
                  <a:srgbClr val="C6C6C6"/>
                </a:solidFill>
              </a:rPr>
              <a:t>
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C6C6C6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A6DF6342-E5C7-4299-973A-11DEE2152A80}"/>
              </a:ext>
            </a:extLst>
          </p:cNvPr>
          <p:cNvSpPr txBox="1"/>
          <p:nvPr/>
        </p:nvSpPr>
        <p:spPr>
          <a:xfrm>
            <a:off x="8644961" y="2741297"/>
            <a:ext cx="808523" cy="23121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C6C6C6"/>
                </a:solidFill>
              </a:rPr>
              <a:t>Natural gas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C6C6C6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B203932A-E90A-4E69-B0B1-2D2DB22F3E28}"/>
              </a:ext>
            </a:extLst>
          </p:cNvPr>
          <p:cNvSpPr txBox="1"/>
          <p:nvPr/>
        </p:nvSpPr>
        <p:spPr>
          <a:xfrm>
            <a:off x="9049222" y="3711095"/>
            <a:ext cx="808523" cy="187136"/>
          </a:xfrm>
          <a:prstGeom prst="rect">
            <a:avLst/>
          </a:prstGeom>
          <a:solidFill>
            <a:srgbClr val="6DC2B9"/>
          </a:solidFill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200" dirty="0">
                <a:solidFill>
                  <a:srgbClr val="3D3D3C"/>
                </a:solidFill>
              </a:rPr>
              <a:t>Carbon (C)</a:t>
            </a:r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3D3D3C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43CAE8CC-FB5B-40B4-A1C6-1A1FA4535E7F}"/>
              </a:ext>
            </a:extLst>
          </p:cNvPr>
          <p:cNvSpPr txBox="1"/>
          <p:nvPr/>
        </p:nvSpPr>
        <p:spPr>
          <a:xfrm>
            <a:off x="10968291" y="2970123"/>
            <a:ext cx="1049896" cy="23121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000" dirty="0" err="1">
                <a:solidFill>
                  <a:srgbClr val="FDC738"/>
                </a:solidFill>
              </a:rPr>
              <a:t>Methane</a:t>
            </a:r>
            <a:r>
              <a:rPr lang="de-DE" sz="1000" dirty="0">
                <a:solidFill>
                  <a:srgbClr val="FDC738"/>
                </a:solidFill>
              </a:rPr>
              <a:t> </a:t>
            </a:r>
            <a:r>
              <a:rPr lang="de-DE" sz="1000" dirty="0" err="1">
                <a:solidFill>
                  <a:srgbClr val="FDC738"/>
                </a:solidFill>
              </a:rPr>
              <a:t>pyrolysis</a:t>
            </a:r>
            <a:r>
              <a:rPr lang="de-DE" sz="1000" dirty="0">
                <a:solidFill>
                  <a:srgbClr val="FDC738"/>
                </a:solidFill>
              </a:rPr>
              <a:t>
</a:t>
            </a:r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E5C49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8BEB7199-85E2-49B6-9305-BAE02B63AC29}"/>
              </a:ext>
            </a:extLst>
          </p:cNvPr>
          <p:cNvSpPr txBox="1"/>
          <p:nvPr/>
        </p:nvSpPr>
        <p:spPr>
          <a:xfrm>
            <a:off x="5039859" y="4220909"/>
            <a:ext cx="1049896" cy="206711"/>
          </a:xfrm>
          <a:prstGeom prst="rect">
            <a:avLst/>
          </a:prstGeom>
          <a:solidFill>
            <a:srgbClr val="F8FAE5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100" dirty="0" err="1">
                <a:solidFill>
                  <a:srgbClr val="FDC738"/>
                </a:solidFill>
              </a:rPr>
              <a:t>Current</a:t>
            </a:r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E5C49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AB98A72B-40F6-47F4-ABA0-9A6011BB18D0}"/>
              </a:ext>
            </a:extLst>
          </p:cNvPr>
          <p:cNvSpPr txBox="1"/>
          <p:nvPr/>
        </p:nvSpPr>
        <p:spPr>
          <a:xfrm>
            <a:off x="7136616" y="5684007"/>
            <a:ext cx="1049896" cy="206711"/>
          </a:xfrm>
          <a:prstGeom prst="rect">
            <a:avLst/>
          </a:prstGeom>
          <a:solidFill>
            <a:srgbClr val="F8FAE5"/>
          </a:solidFill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1100" dirty="0">
                <a:solidFill>
                  <a:srgbClr val="3D3D3C"/>
                </a:solidFill>
              </a:rPr>
              <a:t>Electrolysis
</a:t>
            </a:r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3D3D3C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787409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Production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green</a:t>
            </a:r>
            <a:r>
              <a:rPr lang="de-DE" dirty="0"/>
              <a:t> hydrogen 
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b="1" dirty="0" err="1"/>
              <a:t>Excursus</a:t>
            </a:r>
            <a:r>
              <a:rPr lang="de-DE" b="1" dirty="0"/>
              <a:t>: </a:t>
            </a:r>
            <a:r>
              <a:rPr lang="de-DE" b="1" dirty="0" err="1"/>
              <a:t>Electrolyser</a:t>
            </a:r>
            <a:endParaRPr lang="de-DE" b="1" dirty="0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7D256307-9ED1-4498-BE89-D6DF5D5FAB0D}"/>
              </a:ext>
            </a:extLst>
          </p:cNvPr>
          <p:cNvSpPr/>
          <p:nvPr/>
        </p:nvSpPr>
        <p:spPr>
          <a:xfrm>
            <a:off x="6788919" y="5226314"/>
            <a:ext cx="4837112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platzhalter 4">
            <a:extLst>
              <a:ext uri="{FF2B5EF4-FFF2-40B4-BE49-F238E27FC236}">
                <a16:creationId xmlns:a16="http://schemas.microsoft.com/office/drawing/2014/main" id="{DF9E856E-DD73-4EA4-AC6A-12698CE7552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r>
              <a:rPr lang="en-US" dirty="0"/>
              <a:t>Structure of </a:t>
            </a:r>
            <a:r>
              <a:rPr lang="en-US" b="1" dirty="0" err="1"/>
              <a:t>electrolyser</a:t>
            </a:r>
            <a:r>
              <a:rPr lang="en-US" dirty="0"/>
              <a:t> similar to fuel cells,</a:t>
            </a:r>
            <a:br>
              <a:rPr lang="en-US" dirty="0"/>
            </a:br>
            <a:r>
              <a:rPr lang="en-US" dirty="0"/>
              <a:t>chemical reaction is reversed:</a:t>
            </a:r>
            <a:br>
              <a:rPr lang="en-US" dirty="0"/>
            </a:br>
            <a:br>
              <a:rPr lang="en-US" dirty="0"/>
            </a:br>
            <a:br>
              <a:rPr lang="de-DE" dirty="0"/>
            </a:br>
            <a:r>
              <a:rPr lang="de-DE" dirty="0"/>
              <a:t>H</a:t>
            </a:r>
            <a:r>
              <a:rPr lang="de-DE" baseline="-25000" dirty="0"/>
              <a:t>2</a:t>
            </a:r>
            <a:r>
              <a:rPr lang="de-DE" dirty="0"/>
              <a:t>O </a:t>
            </a:r>
            <a:r>
              <a:rPr lang="de-DE" dirty="0">
                <a:sym typeface="Wingdings" panose="05000000000000000000" pitchFamily="2" charset="2"/>
              </a:rPr>
              <a:t> Spaltung  </a:t>
            </a:r>
            <a:r>
              <a:rPr lang="de-DE" dirty="0"/>
              <a:t>Sauerstoff O</a:t>
            </a:r>
            <a:r>
              <a:rPr lang="de-DE" baseline="-25000" dirty="0"/>
              <a:t>2 </a:t>
            </a:r>
            <a:r>
              <a:rPr lang="de-DE" dirty="0"/>
              <a:t>+  Wasserstoff H</a:t>
            </a:r>
            <a:r>
              <a:rPr lang="de-DE" baseline="-25000" dirty="0"/>
              <a:t>2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r>
              <a:rPr lang="de-DE" dirty="0"/>
              <a:t>Elektrolyse-Stack:</a:t>
            </a:r>
          </a:p>
          <a:p>
            <a:pPr lvl="1"/>
            <a:r>
              <a:rPr lang="de-DE" dirty="0"/>
              <a:t>100-200 Zellen</a:t>
            </a:r>
          </a:p>
          <a:p>
            <a:pPr lvl="1"/>
            <a:r>
              <a:rPr lang="de-DE" dirty="0"/>
              <a:t>Kernkomponente: Kunststoffmembran mit Katalysatorschicht</a:t>
            </a:r>
          </a:p>
          <a:p>
            <a:pPr marL="457200" lvl="1" indent="0">
              <a:buNone/>
            </a:pPr>
            <a:endParaRPr lang="de-DE" baseline="-25000" dirty="0"/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117EF77F-9D6A-40B1-A655-E2B04DFE3098}"/>
              </a:ext>
            </a:extLst>
          </p:cNvPr>
          <p:cNvSpPr/>
          <p:nvPr/>
        </p:nvSpPr>
        <p:spPr>
          <a:xfrm>
            <a:off x="9928529" y="6384353"/>
            <a:ext cx="1596810" cy="3169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2" name="Picture 2" descr="Pressrelease Stage Image">
            <a:extLst>
              <a:ext uri="{FF2B5EF4-FFF2-40B4-BE49-F238E27FC236}">
                <a16:creationId xmlns:a16="http://schemas.microsoft.com/office/drawing/2014/main" id="{D74966E6-2BA4-430F-96DA-E3CA3BB8A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597" y="2294023"/>
            <a:ext cx="6654066" cy="374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82477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BD E-Mobility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911F2A9-91EB-2D7A-DAA0-A9791B0B45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 err="1"/>
              <a:t>contacts</a:t>
            </a:r>
            <a:endParaRPr lang="de-DE" b="1" dirty="0"/>
          </a:p>
        </p:txBody>
      </p: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E1660F7C-8883-438E-9DB0-6632318F856B}"/>
              </a:ext>
            </a:extLst>
          </p:cNvPr>
          <p:cNvGrpSpPr/>
          <p:nvPr/>
        </p:nvGrpSpPr>
        <p:grpSpPr>
          <a:xfrm>
            <a:off x="4355461" y="1246074"/>
            <a:ext cx="3513163" cy="1287791"/>
            <a:chOff x="4094978" y="1743379"/>
            <a:chExt cx="3513163" cy="1287791"/>
          </a:xfrm>
        </p:grpSpPr>
        <p:sp>
          <p:nvSpPr>
            <p:cNvPr id="21" name="Rechteck 20">
              <a:extLst>
                <a:ext uri="{FF2B5EF4-FFF2-40B4-BE49-F238E27FC236}">
                  <a16:creationId xmlns:a16="http://schemas.microsoft.com/office/drawing/2014/main" id="{1C0611B3-1453-4FE0-93DD-186FFB925C19}"/>
                </a:ext>
              </a:extLst>
            </p:cNvPr>
            <p:cNvSpPr/>
            <p:nvPr/>
          </p:nvSpPr>
          <p:spPr>
            <a:xfrm>
              <a:off x="5202124" y="1743379"/>
              <a:ext cx="2406017" cy="1287791"/>
            </a:xfrm>
            <a:prstGeom prst="rect">
              <a:avLst/>
            </a:prstGeom>
            <a:solidFill>
              <a:srgbClr val="003D6A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>
                <a:buNone/>
              </a:pPr>
              <a:r>
                <a:rPr lang="de-DE" sz="14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 Engelhardt</a:t>
              </a:r>
              <a:b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</a:b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patrick.engelhardt@de.schunk.com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+49-7133-103-2959 </a:t>
              </a:r>
            </a:p>
            <a:p>
              <a:pPr lvl="0" algn="ctr">
                <a:buNone/>
              </a:pPr>
              <a:r>
                <a:rPr lang="de-DE" sz="1200" b="0" dirty="0">
                  <a:solidFill>
                    <a:sysClr val="window" lastClr="FFFFFF"/>
                  </a:solidFill>
                  <a:latin typeface="Calibri" panose="020F0502020204030204"/>
                  <a:ea typeface="+mn-ea"/>
                  <a:cs typeface="+mn-cs"/>
                </a:rPr>
                <a:t>+49-151-52738990</a:t>
              </a:r>
            </a:p>
          </p:txBody>
        </p:sp>
        <p:pic>
          <p:nvPicPr>
            <p:cNvPr id="22" name="Grafik 21" descr="Ein Bild, das Text, Person, Mann, Anzug enthält.&#10;&#10;Automatisch generierte Beschreibung">
              <a:extLst>
                <a:ext uri="{FF2B5EF4-FFF2-40B4-BE49-F238E27FC236}">
                  <a16:creationId xmlns:a16="http://schemas.microsoft.com/office/drawing/2014/main" id="{64A5B2CB-C2B6-432F-9421-F176C8CC17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9301" r="23285"/>
            <a:stretch/>
          </p:blipFill>
          <p:spPr>
            <a:xfrm>
              <a:off x="4094978" y="1745588"/>
              <a:ext cx="1107146" cy="1285582"/>
            </a:xfrm>
            <a:prstGeom prst="rect">
              <a:avLst/>
            </a:prstGeom>
          </p:spPr>
        </p:pic>
      </p:grpSp>
      <p:sp>
        <p:nvSpPr>
          <p:cNvPr id="23" name="Rechteck 22">
            <a:extLst>
              <a:ext uri="{FF2B5EF4-FFF2-40B4-BE49-F238E27FC236}">
                <a16:creationId xmlns:a16="http://schemas.microsoft.com/office/drawing/2014/main" id="{F19E7BDB-D7D7-4495-8536-DCB9ED5EB09E}"/>
              </a:ext>
            </a:extLst>
          </p:cNvPr>
          <p:cNvSpPr/>
          <p:nvPr/>
        </p:nvSpPr>
        <p:spPr>
          <a:xfrm>
            <a:off x="7656299" y="4169923"/>
            <a:ext cx="2406017" cy="1287791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Simon Heinrich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simon.heinrich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+49-7133-103-2038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+49-151-12001492</a:t>
            </a:r>
          </a:p>
        </p:txBody>
      </p:sp>
      <p:pic>
        <p:nvPicPr>
          <p:cNvPr id="24" name="Grafik 23" descr="Ein Bild, das Text, Person, Mann, Anzug enthält.&#10;&#10;Automatisch generierte Beschreibung">
            <a:extLst>
              <a:ext uri="{FF2B5EF4-FFF2-40B4-BE49-F238E27FC236}">
                <a16:creationId xmlns:a16="http://schemas.microsoft.com/office/drawing/2014/main" id="{5CBC09B8-A0CE-4A2D-A48E-ECFF600DC8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56" r="21828"/>
          <a:stretch/>
        </p:blipFill>
        <p:spPr>
          <a:xfrm>
            <a:off x="6485257" y="4172132"/>
            <a:ext cx="1171042" cy="1285804"/>
          </a:xfrm>
          <a:prstGeom prst="rect">
            <a:avLst/>
          </a:prstGeom>
        </p:spPr>
      </p:pic>
      <p:sp>
        <p:nvSpPr>
          <p:cNvPr id="25" name="Rechteck 24">
            <a:extLst>
              <a:ext uri="{FF2B5EF4-FFF2-40B4-BE49-F238E27FC236}">
                <a16:creationId xmlns:a16="http://schemas.microsoft.com/office/drawing/2014/main" id="{AE196D8D-5CB2-4C61-A8AC-73EB3C846315}"/>
              </a:ext>
            </a:extLst>
          </p:cNvPr>
          <p:cNvSpPr/>
          <p:nvPr/>
        </p:nvSpPr>
        <p:spPr>
          <a:xfrm>
            <a:off x="3434267" y="2771274"/>
            <a:ext cx="2406017" cy="1287791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Marcel Conz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marcel.conz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+49-7133-103-2948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+49-160-91932764</a:t>
            </a:r>
          </a:p>
        </p:txBody>
      </p:sp>
      <p:pic>
        <p:nvPicPr>
          <p:cNvPr id="26" name="Grafik 25" descr="Ein Bild, das Text, Person, Mann, Anzug enthält.&#10;&#10;Automatisch generierte Beschreibung">
            <a:extLst>
              <a:ext uri="{FF2B5EF4-FFF2-40B4-BE49-F238E27FC236}">
                <a16:creationId xmlns:a16="http://schemas.microsoft.com/office/drawing/2014/main" id="{25892D07-6D93-486A-991C-3A034435DE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56" r="21828"/>
          <a:stretch/>
        </p:blipFill>
        <p:spPr>
          <a:xfrm>
            <a:off x="2263225" y="2773483"/>
            <a:ext cx="1171042" cy="1285804"/>
          </a:xfrm>
          <a:prstGeom prst="rect">
            <a:avLst/>
          </a:prstGeom>
        </p:spPr>
      </p:pic>
      <p:sp>
        <p:nvSpPr>
          <p:cNvPr id="27" name="Rechteck 26">
            <a:extLst>
              <a:ext uri="{FF2B5EF4-FFF2-40B4-BE49-F238E27FC236}">
                <a16:creationId xmlns:a16="http://schemas.microsoft.com/office/drawing/2014/main" id="{FFD6183C-64D4-44AA-8404-5D5DA5D2D56E}"/>
              </a:ext>
            </a:extLst>
          </p:cNvPr>
          <p:cNvSpPr/>
          <p:nvPr/>
        </p:nvSpPr>
        <p:spPr>
          <a:xfrm>
            <a:off x="3344930" y="4170317"/>
            <a:ext cx="2495354" cy="1285187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dirty="0">
                <a:solidFill>
                  <a:sysClr val="window" lastClr="FFFFFF"/>
                </a:solidFill>
                <a:latin typeface="Calibri" panose="020F0502020204030204"/>
              </a:rPr>
              <a:t>Andreas Brahner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andreas.brahner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+49-7133-103-2641</a:t>
            </a:r>
          </a:p>
        </p:txBody>
      </p:sp>
      <p:pic>
        <p:nvPicPr>
          <p:cNvPr id="28" name="Grafik 27" descr="Ein Bild, das Mann, Person, Anzug, stehend enthält.&#10;&#10;Automatisch generierte Beschreibung">
            <a:extLst>
              <a:ext uri="{FF2B5EF4-FFF2-40B4-BE49-F238E27FC236}">
                <a16:creationId xmlns:a16="http://schemas.microsoft.com/office/drawing/2014/main" id="{4EA09954-69B8-43AA-A1BB-55037AA77F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967" r="20862"/>
          <a:stretch/>
        </p:blipFill>
        <p:spPr>
          <a:xfrm>
            <a:off x="2232397" y="4169923"/>
            <a:ext cx="1171659" cy="1285581"/>
          </a:xfrm>
          <a:prstGeom prst="rect">
            <a:avLst/>
          </a:prstGeom>
        </p:spPr>
      </p:pic>
      <p:sp>
        <p:nvSpPr>
          <p:cNvPr id="30" name="Rechteck 29">
            <a:extLst>
              <a:ext uri="{FF2B5EF4-FFF2-40B4-BE49-F238E27FC236}">
                <a16:creationId xmlns:a16="http://schemas.microsoft.com/office/drawing/2014/main" id="{EAB10BFE-4A87-41BF-BEA0-F0D7472BF95D}"/>
              </a:ext>
            </a:extLst>
          </p:cNvPr>
          <p:cNvSpPr/>
          <p:nvPr/>
        </p:nvSpPr>
        <p:spPr>
          <a:xfrm>
            <a:off x="7656299" y="2763206"/>
            <a:ext cx="2406017" cy="1287792"/>
          </a:xfrm>
          <a:prstGeom prst="rect">
            <a:avLst/>
          </a:prstGeom>
          <a:solidFill>
            <a:srgbClr val="003D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de-DE" sz="1400" dirty="0">
                <a:solidFill>
                  <a:sysClr val="window" lastClr="FFFFFF"/>
                </a:solidFill>
                <a:latin typeface="Calibri" panose="020F0502020204030204"/>
              </a:rPr>
              <a:t>Christian Göhler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dirty="0">
                <a:solidFill>
                  <a:sysClr val="window" lastClr="FFFFFF"/>
                </a:solidFill>
                <a:latin typeface="Calibri" panose="020F0502020204030204"/>
              </a:rPr>
              <a:t>christian.goehler</a:t>
            </a: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@de.schunk.com</a:t>
            </a:r>
          </a:p>
          <a:p>
            <a:pPr lvl="0" algn="ctr">
              <a:buNone/>
            </a:pP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+49-7133-103-3546</a:t>
            </a:r>
            <a:b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de-DE" sz="1200" b="0" dirty="0">
                <a:solidFill>
                  <a:sysClr val="window" lastClr="FFFFFF"/>
                </a:solidFill>
                <a:latin typeface="Calibri" panose="020F0502020204030204"/>
                <a:ea typeface="+mn-ea"/>
                <a:cs typeface="+mn-cs"/>
              </a:rPr>
              <a:t>+49-151-12921421</a:t>
            </a:r>
          </a:p>
        </p:txBody>
      </p:sp>
      <p:pic>
        <p:nvPicPr>
          <p:cNvPr id="31" name="Grafik 30" descr="Ein Bild, das Person, Mann, Wand, Schlips enthält.&#10;&#10;Automatisch generierte Beschreibung">
            <a:extLst>
              <a:ext uri="{FF2B5EF4-FFF2-40B4-BE49-F238E27FC236}">
                <a16:creationId xmlns:a16="http://schemas.microsoft.com/office/drawing/2014/main" id="{B1CF5C1F-D49A-4628-BA3D-8C7A80E0F05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509" b="12156"/>
          <a:stretch/>
        </p:blipFill>
        <p:spPr>
          <a:xfrm>
            <a:off x="6485257" y="2768223"/>
            <a:ext cx="1171042" cy="1287792"/>
          </a:xfrm>
          <a:prstGeom prst="rect">
            <a:avLst/>
          </a:prstGeom>
        </p:spPr>
      </p:pic>
      <p:pic>
        <p:nvPicPr>
          <p:cNvPr id="33" name="Grafik 32" descr="Ein Bild, das Person, Mann, Schlips, Anzug enthält.&#10;&#10;Automatisch generierte Beschreibung">
            <a:extLst>
              <a:ext uri="{FF2B5EF4-FFF2-40B4-BE49-F238E27FC236}">
                <a16:creationId xmlns:a16="http://schemas.microsoft.com/office/drawing/2014/main" id="{84890064-CDD0-4A88-BBBE-DE7FF8DA1D4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9" r="6469"/>
          <a:stretch/>
        </p:blipFill>
        <p:spPr>
          <a:xfrm>
            <a:off x="6485257" y="4173496"/>
            <a:ext cx="1171042" cy="1285581"/>
          </a:xfrm>
          <a:prstGeom prst="rect">
            <a:avLst/>
          </a:prstGeom>
        </p:spPr>
      </p:pic>
      <p:sp>
        <p:nvSpPr>
          <p:cNvPr id="34" name="Textfeld 33">
            <a:extLst>
              <a:ext uri="{FF2B5EF4-FFF2-40B4-BE49-F238E27FC236}">
                <a16:creationId xmlns:a16="http://schemas.microsoft.com/office/drawing/2014/main" id="{E406272E-EDFF-43C1-899F-80D72A4C41F6}"/>
              </a:ext>
            </a:extLst>
          </p:cNvPr>
          <p:cNvSpPr txBox="1"/>
          <p:nvPr/>
        </p:nvSpPr>
        <p:spPr>
          <a:xfrm>
            <a:off x="2245553" y="5786363"/>
            <a:ext cx="4143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e-mobility@de.schunk.com</a:t>
            </a:r>
          </a:p>
        </p:txBody>
      </p:sp>
      <p:sp>
        <p:nvSpPr>
          <p:cNvPr id="35" name="Textfeld 34">
            <a:extLst>
              <a:ext uri="{FF2B5EF4-FFF2-40B4-BE49-F238E27FC236}">
                <a16:creationId xmlns:a16="http://schemas.microsoft.com/office/drawing/2014/main" id="{5157BDD5-2021-4A7A-9AD6-189CF0AFC781}"/>
              </a:ext>
            </a:extLst>
          </p:cNvPr>
          <p:cNvSpPr txBox="1"/>
          <p:nvPr/>
        </p:nvSpPr>
        <p:spPr>
          <a:xfrm>
            <a:off x="6485257" y="5786363"/>
            <a:ext cx="3408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003D6A"/>
                </a:solidFill>
              </a:rPr>
              <a:t>Hotline: -3014</a:t>
            </a:r>
          </a:p>
        </p:txBody>
      </p:sp>
    </p:spTree>
    <p:extLst>
      <p:ext uri="{BB962C8B-B14F-4D97-AF65-F5344CB8AC3E}">
        <p14:creationId xmlns:p14="http://schemas.microsoft.com/office/powerpoint/2010/main" val="418816674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15461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93A0524-728F-45F6-85DE-4EB253584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Bildquellen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13FDD61-662C-440D-B8E1-DC893F35481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C4D795C-2EA7-4753-9888-29FF7804F72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8C63EBB-1EE7-453C-85D4-314A34EBD19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https://www.electrive.net/wp-content/uploads/2019/09/flixbus-freudenberg-sealing-technologies-Fuel </a:t>
            </a:r>
            <a:r>
              <a:rPr kumimoji="0" lang="de-DE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cell</a:t>
            </a:r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 system-fuel-cell-system-brennstoffzellen-bus-fuel-cell-bus-concept-2019-01-min.png</a:t>
            </a:r>
            <a:endParaRPr kumimoji="0" lang="de-DE" sz="24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3"/>
              </a:rPr>
              <a:t>https://www.springerprofessional.de/en/automobil---motoren/brennstoffzelle/leichte-beschichtete-Bipolar </a:t>
            </a:r>
            <a:r>
              <a:rPr kumimoji="0" lang="de-DE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3"/>
              </a:rPr>
              <a:t>platen</a:t>
            </a:r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3"/>
              </a:rPr>
              <a:t>-</a:t>
            </a:r>
            <a:r>
              <a:rPr kumimoji="0" lang="de-DE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3"/>
              </a:rPr>
              <a:t>fuer</a:t>
            </a:r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3"/>
              </a:rPr>
              <a:t>-brennstoffzellen/6587154</a:t>
            </a:r>
            <a:endParaRPr kumimoji="0" lang="de-DE" sz="24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kumimoji="0" lang="de-DE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4"/>
              </a:rPr>
              <a:t>https://www.schaeffler.com/remotemedien/media/_shared_media_rwd/06_press/press_kits_events/kolloquium_2022/digital_conference_book/commercial_vehicles/16_9-schaeffler-kolloquium-2022-commercial-vehicles_11_rwd_1200.jpg</a:t>
            </a:r>
            <a:endParaRPr lang="de-DE" sz="2400" dirty="0">
              <a:solidFill>
                <a:srgbClr val="003D6A"/>
              </a:solidFill>
            </a:endParaRPr>
          </a:p>
          <a:p>
            <a:r>
              <a:rPr lang="de-DE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https://link.springer.com/content/pdf/10.1007/s35144-021-1304-5.pdf </a:t>
            </a:r>
          </a:p>
          <a:p>
            <a:r>
              <a:rPr lang="de-DE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hlinkClick r:id="rId5"/>
              </a:rPr>
              <a:t>https://www.fuelcellstore.com/image/data/Products/MEA/3,5,7-layer-meas.jpg</a:t>
            </a:r>
            <a:endParaRPr lang="de-DE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de-DE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https://www.sciencedirect.com/science/article/pii/S1526612516300792#sec0010</a:t>
            </a:r>
          </a:p>
          <a:p>
            <a:endParaRPr kumimoji="0" lang="de-DE" sz="24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781197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Brennstoffzelle_HOA_Entwurf.potx" id="{5C885DB5-23FF-4939-BA1A-671A1F3B89C6}" vid="{66F56389-E4BF-4D9D-99C2-4AFC593EF3DF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f5ff714-ab33-4ccd-83ba-1de482974b2e">
      <Terms xmlns="http://schemas.microsoft.com/office/infopath/2007/PartnerControls"/>
    </lcf76f155ced4ddcb4097134ff3c332f>
    <TranslatedDocument xmlns="7f5ff714-ab33-4ccd-83ba-1de482974b2e" xsi:nil="true"/>
    <A41Translate xmlns="68fe0552-0b47-48a0-9804-f2883f6a46fe" xsi:nil="true"/>
    <Language xmlns="7f5ff714-ab33-4ccd-83ba-1de482974b2e" xsi:nil="true"/>
    <TaxCatchAll xmlns="68fe0552-0b47-48a0-9804-f2883f6a46fe" xsi:nil="true"/>
    <SharedWithUsers xmlns="68fe0552-0b47-48a0-9804-f2883f6a46fe">
      <UserInfo>
        <DisplayName>Schleeweiß, Klaus</DisplayName>
        <AccountId>1460</AccountId>
        <AccountType/>
      </UserInfo>
      <UserInfo>
        <DisplayName>Loch-Braeuer, Egon</DisplayName>
        <AccountId>1395</AccountId>
        <AccountType/>
      </UserInfo>
      <UserInfo>
        <DisplayName>Engelhardt, Sebastian</DisplayName>
        <AccountId>693</AccountId>
        <AccountType/>
      </UserInfo>
      <UserInfo>
        <DisplayName>Steiner, Marco</DisplayName>
        <AccountId>993</AccountId>
        <AccountType/>
      </UserInfo>
      <UserInfo>
        <DisplayName>Yüksel, Mustafa</DisplayName>
        <AccountId>446</AccountId>
        <AccountType/>
      </UserInfo>
      <UserInfo>
        <DisplayName>Rein, Siegfried</DisplayName>
        <AccountId>379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664D347772E57A44B478AE82317EDD2A" ma:contentTypeVersion="18" ma:contentTypeDescription="Ein neues Dokument erstellen." ma:contentTypeScope="" ma:versionID="f190ee0c6ad5ff5900777099f274a227">
  <xsd:schema xmlns:xsd="http://www.w3.org/2001/XMLSchema" xmlns:xs="http://www.w3.org/2001/XMLSchema" xmlns:p="http://schemas.microsoft.com/office/2006/metadata/properties" xmlns:ns2="7f5ff714-ab33-4ccd-83ba-1de482974b2e" xmlns:ns3="68fe0552-0b47-48a0-9804-f2883f6a46fe" targetNamespace="http://schemas.microsoft.com/office/2006/metadata/properties" ma:root="true" ma:fieldsID="a34911ecfd259b7ae0fe495845c8238c" ns2:_="" ns3:_="">
    <xsd:import namespace="7f5ff714-ab33-4ccd-83ba-1de482974b2e"/>
    <xsd:import namespace="68fe0552-0b47-48a0-9804-f2883f6a46f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Language" minOccurs="0"/>
                <xsd:element ref="ns3:A41Translate" minOccurs="0"/>
                <xsd:element ref="ns2:Translated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f5ff714-ab33-4ccd-83ba-1de482974b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Bildmarkierungen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Language" ma:index="22" nillable="true" ma:displayName="Language" ma:internalName="Language">
      <xsd:simpleType>
        <xsd:restriction base="dms:Choice">
          <xsd:enumeration value="EN"/>
          <xsd:enumeration value="DE"/>
          <xsd:enumeration value="IT"/>
          <xsd:enumeration value="FR"/>
          <xsd:enumeration value="ES"/>
          <xsd:enumeration value="RU"/>
          <xsd:enumeration value="CN"/>
        </xsd:restriction>
      </xsd:simpleType>
    </xsd:element>
    <xsd:element name="TranslatedDocument" ma:index="24" nillable="true" ma:displayName="TranslatedDocument" ma:internalName="TranslatedDocument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fe0552-0b47-48a0-9804-f2883f6a46fe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f5940dc9-503e-4ce4-a0ff-c9997671980d}" ma:internalName="TaxCatchAll" ma:showField="CatchAllData" ma:web="68fe0552-0b47-48a0-9804-f2883f6a46f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A41Translate" ma:index="23" nillable="true" ma:displayName="Translate" ma:internalName="A41Translate">
      <xsd:simpleType>
        <xsd:restriction base="dms:Number">
          <xsd:minInclusive value="0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D0DE43F-248A-4909-8D12-88AE5397561E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7f5ff714-ab33-4ccd-83ba-1de482974b2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68fe0552-0b47-48a0-9804-f2883f6a46f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210AEE6-8C61-4BB4-8C13-344880A48A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f5ff714-ab33-4ccd-83ba-1de482974b2e"/>
    <ds:schemaRef ds:uri="68fe0552-0b47-48a0-9804-f2883f6a46f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FD32E7D-CE6D-431D-9EF0-51FC1DBCDD1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4782</Words>
  <Application>Microsoft Office PowerPoint</Application>
  <PresentationFormat>Breitbild</PresentationFormat>
  <Paragraphs>1114</Paragraphs>
  <Slides>62</Slides>
  <Notes>50</Notes>
  <HiddenSlides>2</HiddenSlides>
  <MMClips>5</MMClips>
  <ScaleCrop>false</ScaleCrop>
  <HeadingPairs>
    <vt:vector size="6" baseType="variant">
      <vt:variant>
        <vt:lpstr>Verwendete Schriftarten</vt:lpstr>
      </vt:variant>
      <vt:variant>
        <vt:i4>7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62</vt:i4>
      </vt:variant>
    </vt:vector>
  </HeadingPairs>
  <TitlesOfParts>
    <vt:vector size="70" baseType="lpstr">
      <vt:lpstr>Calibri</vt:lpstr>
      <vt:lpstr>Courier New</vt:lpstr>
      <vt:lpstr>Symbol</vt:lpstr>
      <vt:lpstr>Corbel Light</vt:lpstr>
      <vt:lpstr>Wingdings</vt:lpstr>
      <vt:lpstr>Arial</vt:lpstr>
      <vt:lpstr>Fago Pro</vt:lpstr>
      <vt:lpstr>Office</vt:lpstr>
      <vt:lpstr>Hausen on AIR FUEL CELL</vt:lpstr>
      <vt:lpstr>PowerPoint-Präsentation</vt:lpstr>
      <vt:lpstr>NOSCO</vt:lpstr>
      <vt:lpstr>What is a fuel cell?</vt:lpstr>
      <vt:lpstr>Fuel cells and hydrogen - advantages
</vt:lpstr>
      <vt:lpstr>Energy densities</vt:lpstr>
      <vt:lpstr>Efficiencies </vt:lpstr>
      <vt:lpstr>Which type of drive for which vehicle? 
</vt:lpstr>
      <vt:lpstr>Fuel Cell Electric Vehicle (FCEV)</vt:lpstr>
      <vt:lpstr>Supply Chain BEV</vt:lpstr>
      <vt:lpstr>Supply Chain FCEV</vt:lpstr>
      <vt:lpstr>Fuel cell systeme</vt:lpstr>
      <vt:lpstr>Fuel cell systeme</vt:lpstr>
      <vt:lpstr>Structure Fuel cell stack</vt:lpstr>
      <vt:lpstr>Structure Fuel cell stack</vt:lpstr>
      <vt:lpstr>Function</vt:lpstr>
      <vt:lpstr>Function</vt:lpstr>
      <vt:lpstr>Function</vt:lpstr>
      <vt:lpstr>Function</vt:lpstr>
      <vt:lpstr>Function</vt:lpstr>
      <vt:lpstr>Overview</vt:lpstr>
      <vt:lpstr>Bipolar plate production</vt:lpstr>
      <vt:lpstr>Bipolar plate production</vt:lpstr>
      <vt:lpstr>Bipolar plate production - Forming</vt:lpstr>
      <vt:lpstr>Bipolar plate production - Forming</vt:lpstr>
      <vt:lpstr>Bipolar plate production - Cleaning</vt:lpstr>
      <vt:lpstr>Bipolar plate production - Laser welding</vt:lpstr>
      <vt:lpstr>Bipolar plate production - Coating</vt:lpstr>
      <vt:lpstr>Bipolar plate production - Coating</vt:lpstr>
      <vt:lpstr>Bipolar plate production - Sealant application</vt:lpstr>
      <vt:lpstr>Bipolar plate production - Testing</vt:lpstr>
      <vt:lpstr>Bipolar plate production - Example</vt:lpstr>
      <vt:lpstr>Bipolar plate production - graphitic</vt:lpstr>
      <vt:lpstr>Overview</vt:lpstr>
      <vt:lpstr>Overview – CCM | GDL | MEA</vt:lpstr>
      <vt:lpstr>MEA production</vt:lpstr>
      <vt:lpstr>CCM production</vt:lpstr>
      <vt:lpstr>CCM production</vt:lpstr>
      <vt:lpstr>MEA production</vt:lpstr>
      <vt:lpstr>MEA production</vt:lpstr>
      <vt:lpstr>Overview</vt:lpstr>
      <vt:lpstr>Stack production</vt:lpstr>
      <vt:lpstr>Stack production - Stacking</vt:lpstr>
      <vt:lpstr>Stack production - Stacking</vt:lpstr>
      <vt:lpstr>Stack production - Stacking</vt:lpstr>
      <vt:lpstr>Stack production - Pressing</vt:lpstr>
      <vt:lpstr>Stack production - Fixing</vt:lpstr>
      <vt:lpstr>Stack production - Leakage test</vt:lpstr>
      <vt:lpstr>Stack production - Conditioning</vt:lpstr>
      <vt:lpstr>Stack production - Conditioning</vt:lpstr>
      <vt:lpstr>Overview</vt:lpstr>
      <vt:lpstr>Mobile fuel cells</vt:lpstr>
      <vt:lpstr>Scenario up to 2035</vt:lpstr>
      <vt:lpstr>Szenario bis 2035</vt:lpstr>
      <vt:lpstr>Fields of Application for hydrogen </vt:lpstr>
      <vt:lpstr>Hydrogen market development</vt:lpstr>
      <vt:lpstr>Hydrogen market development</vt:lpstr>
      <vt:lpstr>Production of hydrogen 
</vt:lpstr>
      <vt:lpstr>Production of green hydrogen 
</vt:lpstr>
      <vt:lpstr>BD E-Mobility</vt:lpstr>
      <vt:lpstr>PowerPoint-Präsentation</vt:lpstr>
      <vt:lpstr>Bildquellen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 steht der Titel der Präsentation auch zweizeilig</dc:title>
  <dc:creator>Pfeifer, Alexander</dc:creator>
  <cp:lastModifiedBy>Heinrich, Simon</cp:lastModifiedBy>
  <cp:revision>165</cp:revision>
  <dcterms:created xsi:type="dcterms:W3CDTF">2022-07-14T15:38:34Z</dcterms:created>
  <dcterms:modified xsi:type="dcterms:W3CDTF">2023-01-30T12:52:52Z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0x010100664D347772E57A44B478AE82317EDD2A</vt:lpwstr>
  </property>
  <property fmtid="{D5CDD505-2E9C-101B-9397-08002B2CF9AE}" pid="3" name="MediaServiceImageTags">
    <vt:lpwstr/>
  </property>
</Properties>
</file>